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comments/modernComment_7FFAC2B7_7B9AE4DB.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comments/modernComment_7FFAC28F_C4CDAD6B.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7FFAC287_9599914A.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2" r:id="rId5"/>
    <p:sldMasterId id="2147483674" r:id="rId6"/>
    <p:sldMasterId id="2147483676" r:id="rId7"/>
    <p:sldMasterId id="2147483681" r:id="rId8"/>
    <p:sldMasterId id="2147483685" r:id="rId9"/>
    <p:sldMasterId id="2147483691" r:id="rId10"/>
    <p:sldMasterId id="2147483746" r:id="rId11"/>
    <p:sldMasterId id="2147483804" r:id="rId12"/>
    <p:sldMasterId id="2147483816" r:id="rId13"/>
  </p:sldMasterIdLst>
  <p:notesMasterIdLst>
    <p:notesMasterId r:id="rId142"/>
  </p:notesMasterIdLst>
  <p:sldIdLst>
    <p:sldId id="256" r:id="rId14"/>
    <p:sldId id="257" r:id="rId15"/>
    <p:sldId id="258" r:id="rId16"/>
    <p:sldId id="259" r:id="rId17"/>
    <p:sldId id="260" r:id="rId18"/>
    <p:sldId id="261" r:id="rId19"/>
    <p:sldId id="262" r:id="rId20"/>
    <p:sldId id="263" r:id="rId21"/>
    <p:sldId id="625" r:id="rId22"/>
    <p:sldId id="517" r:id="rId23"/>
    <p:sldId id="2147376896" r:id="rId24"/>
    <p:sldId id="2147376905" r:id="rId25"/>
    <p:sldId id="2147376906" r:id="rId26"/>
    <p:sldId id="2147376907" r:id="rId27"/>
    <p:sldId id="2147376903" r:id="rId28"/>
    <p:sldId id="2147376908" r:id="rId29"/>
    <p:sldId id="2147376909" r:id="rId30"/>
    <p:sldId id="2147376910" r:id="rId31"/>
    <p:sldId id="2147376902" r:id="rId32"/>
    <p:sldId id="2147376904" r:id="rId33"/>
    <p:sldId id="2147376911" r:id="rId34"/>
    <p:sldId id="699" r:id="rId35"/>
    <p:sldId id="2147376912" r:id="rId36"/>
    <p:sldId id="2147140235" r:id="rId37"/>
    <p:sldId id="598" r:id="rId38"/>
    <p:sldId id="2147140161" r:id="rId39"/>
    <p:sldId id="2147140163" r:id="rId40"/>
    <p:sldId id="485" r:id="rId41"/>
    <p:sldId id="2147140229" r:id="rId42"/>
    <p:sldId id="2147140279" r:id="rId43"/>
    <p:sldId id="2147140236" r:id="rId44"/>
    <p:sldId id="2147140168" r:id="rId45"/>
    <p:sldId id="2147140227" r:id="rId46"/>
    <p:sldId id="2147140219" r:id="rId47"/>
    <p:sldId id="2147140239" r:id="rId48"/>
    <p:sldId id="2147140221" r:id="rId49"/>
    <p:sldId id="2147140216" r:id="rId50"/>
    <p:sldId id="2147140225" r:id="rId51"/>
    <p:sldId id="2147140231" r:id="rId52"/>
    <p:sldId id="2147140238" r:id="rId53"/>
    <p:sldId id="580" r:id="rId54"/>
    <p:sldId id="590" r:id="rId55"/>
    <p:sldId id="566" r:id="rId56"/>
    <p:sldId id="2147376913" r:id="rId57"/>
    <p:sldId id="2147376914" r:id="rId58"/>
    <p:sldId id="1625" r:id="rId59"/>
    <p:sldId id="2147376922" r:id="rId60"/>
    <p:sldId id="274" r:id="rId61"/>
    <p:sldId id="2147378044" r:id="rId62"/>
    <p:sldId id="2147378045" r:id="rId63"/>
    <p:sldId id="266" r:id="rId64"/>
    <p:sldId id="281" r:id="rId65"/>
    <p:sldId id="2147378046" r:id="rId66"/>
    <p:sldId id="2147378043" r:id="rId67"/>
    <p:sldId id="2147378047" r:id="rId68"/>
    <p:sldId id="1448943143" r:id="rId69"/>
    <p:sldId id="1448943139" r:id="rId70"/>
    <p:sldId id="2147378048" r:id="rId71"/>
    <p:sldId id="284" r:id="rId72"/>
    <p:sldId id="267" r:id="rId73"/>
    <p:sldId id="268" r:id="rId74"/>
    <p:sldId id="269" r:id="rId75"/>
    <p:sldId id="270" r:id="rId76"/>
    <p:sldId id="2147376915" r:id="rId77"/>
    <p:sldId id="648" r:id="rId78"/>
    <p:sldId id="519" r:id="rId79"/>
    <p:sldId id="639" r:id="rId80"/>
    <p:sldId id="641" r:id="rId81"/>
    <p:sldId id="649" r:id="rId82"/>
    <p:sldId id="642" r:id="rId83"/>
    <p:sldId id="643" r:id="rId84"/>
    <p:sldId id="650" r:id="rId85"/>
    <p:sldId id="644" r:id="rId86"/>
    <p:sldId id="645" r:id="rId87"/>
    <p:sldId id="646" r:id="rId88"/>
    <p:sldId id="652" r:id="rId89"/>
    <p:sldId id="651" r:id="rId90"/>
    <p:sldId id="647" r:id="rId91"/>
    <p:sldId id="653" r:id="rId92"/>
    <p:sldId id="612" r:id="rId93"/>
    <p:sldId id="504" r:id="rId94"/>
    <p:sldId id="627" r:id="rId95"/>
    <p:sldId id="514" r:id="rId96"/>
    <p:sldId id="637" r:id="rId97"/>
    <p:sldId id="2147376916" r:id="rId98"/>
    <p:sldId id="638" r:id="rId99"/>
    <p:sldId id="2147376917" r:id="rId100"/>
    <p:sldId id="2147376918" r:id="rId101"/>
    <p:sldId id="2147376919" r:id="rId102"/>
    <p:sldId id="654" r:id="rId103"/>
    <p:sldId id="655" r:id="rId104"/>
    <p:sldId id="664" r:id="rId105"/>
    <p:sldId id="665" r:id="rId106"/>
    <p:sldId id="666" r:id="rId107"/>
    <p:sldId id="667" r:id="rId108"/>
    <p:sldId id="668" r:id="rId109"/>
    <p:sldId id="669" r:id="rId110"/>
    <p:sldId id="670" r:id="rId111"/>
    <p:sldId id="671" r:id="rId112"/>
    <p:sldId id="640" r:id="rId113"/>
    <p:sldId id="2147376920" r:id="rId114"/>
    <p:sldId id="656" r:id="rId115"/>
    <p:sldId id="657" r:id="rId116"/>
    <p:sldId id="658" r:id="rId117"/>
    <p:sldId id="659" r:id="rId118"/>
    <p:sldId id="660" r:id="rId119"/>
    <p:sldId id="661" r:id="rId120"/>
    <p:sldId id="662" r:id="rId121"/>
    <p:sldId id="663" r:id="rId122"/>
    <p:sldId id="2147376921" r:id="rId123"/>
    <p:sldId id="273" r:id="rId124"/>
    <p:sldId id="2084" r:id="rId125"/>
    <p:sldId id="2241" r:id="rId126"/>
    <p:sldId id="2088" r:id="rId127"/>
    <p:sldId id="2087" r:id="rId128"/>
    <p:sldId id="2089" r:id="rId129"/>
    <p:sldId id="2085" r:id="rId130"/>
    <p:sldId id="2092" r:id="rId131"/>
    <p:sldId id="2091" r:id="rId132"/>
    <p:sldId id="2086" r:id="rId133"/>
    <p:sldId id="2095" r:id="rId134"/>
    <p:sldId id="2096" r:id="rId135"/>
    <p:sldId id="2256" r:id="rId136"/>
    <p:sldId id="285" r:id="rId137"/>
    <p:sldId id="286" r:id="rId138"/>
    <p:sldId id="287" r:id="rId139"/>
    <p:sldId id="288" r:id="rId140"/>
    <p:sldId id="289" r:id="rId141"/>
  </p:sldIdLst>
  <p:sldSz cx="18288000" cy="10287000"/>
  <p:notesSz cx="6858000" cy="9144000"/>
  <p:embeddedFontLst>
    <p:embeddedFont>
      <p:font typeface="Century Gothic" panose="020B0502020202020204" pitchFamily="34" charset="0"/>
      <p:regular r:id="rId143"/>
      <p:bold r:id="rId144"/>
      <p:italic r:id="rId145"/>
      <p:boldItalic r:id="rId146"/>
    </p:embeddedFont>
    <p:embeddedFont>
      <p:font typeface="Corbel" panose="020B0503020204020204" pitchFamily="34" charset="0"/>
      <p:regular r:id="rId147"/>
      <p:bold r:id="rId148"/>
      <p:italic r:id="rId149"/>
      <p:boldItalic r:id="rId150"/>
    </p:embeddedFont>
    <p:embeddedFont>
      <p:font typeface="Franklin Gothic Book" panose="020B0503020102020204" pitchFamily="34" charset="0"/>
      <p:regular r:id="rId151"/>
      <p:italic r:id="rId152"/>
    </p:embeddedFont>
    <p:embeddedFont>
      <p:font typeface="Open Sans" pitchFamily="2" charset="0"/>
      <p:regular r:id="rId153"/>
      <p:bold r:id="rId154"/>
      <p:italic r:id="rId155"/>
      <p:boldItalic r:id="rId156"/>
    </p:embeddedFont>
    <p:embeddedFont>
      <p:font typeface="Oxygen" panose="02000503000000000000" pitchFamily="2" charset="0"/>
      <p:regular r:id="rId157"/>
      <p:bold r:id="rId158"/>
    </p:embeddedFont>
    <p:embeddedFont>
      <p:font typeface="Oxygen Bold" panose="02000803000000000000" pitchFamily="2" charset="0"/>
      <p:regular r:id="rId159"/>
      <p:bold r:id="rId160"/>
    </p:embeddedFont>
    <p:embeddedFont>
      <p:font typeface="Poppins" panose="00000500000000000000" pitchFamily="2" charset="0"/>
      <p:regular r:id="rId161"/>
      <p:bold r:id="rId162"/>
      <p:italic r:id="rId163"/>
      <p:boldItalic r:id="rId164"/>
    </p:embeddedFont>
    <p:embeddedFont>
      <p:font typeface="Poppins Bold" panose="00000800000000000000" charset="0"/>
      <p:regular r:id="rId165"/>
    </p:embeddedFont>
    <p:embeddedFont>
      <p:font typeface="Poppins Light" panose="00000400000000000000" pitchFamily="2" charset="0"/>
      <p:regular r:id="rId166"/>
      <p:italic r:id="rId167"/>
    </p:embeddedFont>
    <p:embeddedFont>
      <p:font typeface="Poppins Medium" panose="00000600000000000000" pitchFamily="2" charset="0"/>
      <p:regular r:id="rId168"/>
      <p:italic r:id="rId169"/>
    </p:embeddedFont>
    <p:embeddedFont>
      <p:font typeface="Segoe UI" panose="020B0502040204020203" pitchFamily="34" charset="0"/>
      <p:regular r:id="rId170"/>
      <p:bold r:id="rId171"/>
      <p:italic r:id="rId172"/>
      <p:boldItalic r:id="rId173"/>
    </p:embeddedFont>
    <p:embeddedFont>
      <p:font typeface="Source Sans Pro" panose="020B0503030403020204" pitchFamily="34" charset="0"/>
      <p:regular r:id="rId174"/>
    </p:embeddedFont>
    <p:embeddedFont>
      <p:font typeface="Verdana" panose="020B0604030504040204" pitchFamily="34" charset="0"/>
      <p:regular r:id="rId175"/>
      <p:bold r:id="rId176"/>
      <p:italic r:id="rId177"/>
      <p:boldItalic r:id="rId1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219304-ACCE-18DF-7E78-5743A724B098}" name="Kiara Long" initials="KL" userId="S::kiara.long@cancer.org::db29167e-7892-46e3-92f3-b020a405f12d" providerId="AD"/>
  <p188:author id="{6A79609C-D3B5-12E8-9524-54853F01D699}" name="Courtnee VanOrd" initials="CV" userId="S::courtnee.vanord@cancer.org::f6485780-990c-4e7d-a814-e30f030c85e8" providerId="AD"/>
  <p188:author id="{4342C2CA-A2C3-3E07-F87A-A4433AD7EA54}" name="Courtnee VanOrd" initials="CV" userId="S::Courtnee.VanOrd@cancer.org::f6485780-990c-4e7d-a814-e30f030c85e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73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5E4BE-2481-4458-9A0C-5AECBE01CB95}" v="26" dt="2025-10-10T14:57:06.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2349" autoAdjust="0"/>
  </p:normalViewPr>
  <p:slideViewPr>
    <p:cSldViewPr>
      <p:cViewPr varScale="1">
        <p:scale>
          <a:sx n="46" d="100"/>
          <a:sy n="46" d="100"/>
        </p:scale>
        <p:origin x="215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font" Target="fonts/font17.fntdata"/><Relationship Id="rId170" Type="http://schemas.openxmlformats.org/officeDocument/2006/relationships/font" Target="fonts/font28.fntdata"/><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font" Target="fonts/font7.fntdata"/><Relationship Id="rId5" Type="http://schemas.openxmlformats.org/officeDocument/2006/relationships/slideMaster" Target="slideMasters/slideMaster2.xml"/><Relationship Id="rId95" Type="http://schemas.openxmlformats.org/officeDocument/2006/relationships/slide" Target="slides/slide82.xml"/><Relationship Id="rId160" Type="http://schemas.openxmlformats.org/officeDocument/2006/relationships/font" Target="fonts/font18.fntdata"/><Relationship Id="rId181" Type="http://schemas.openxmlformats.org/officeDocument/2006/relationships/theme" Target="theme/theme1.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font" Target="fonts/font8.fntdata"/><Relationship Id="rId171" Type="http://schemas.openxmlformats.org/officeDocument/2006/relationships/font" Target="fonts/font29.fntdata"/><Relationship Id="rId12" Type="http://schemas.openxmlformats.org/officeDocument/2006/relationships/slideMaster" Target="slideMasters/slideMaster9.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font" Target="fonts/font19.fntdata"/><Relationship Id="rId182" Type="http://schemas.openxmlformats.org/officeDocument/2006/relationships/tableStyles" Target="tableStyles.xml"/><Relationship Id="rId6" Type="http://schemas.openxmlformats.org/officeDocument/2006/relationships/slideMaster" Target="slideMasters/slideMaster3.xml"/><Relationship Id="rId23" Type="http://schemas.openxmlformats.org/officeDocument/2006/relationships/slide" Target="slides/slide10.xml"/><Relationship Id="rId119" Type="http://schemas.openxmlformats.org/officeDocument/2006/relationships/slide" Target="slides/slide106.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font" Target="fonts/font9.fntdata"/><Relationship Id="rId172" Type="http://schemas.openxmlformats.org/officeDocument/2006/relationships/font" Target="fonts/font30.fntdata"/><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font" Target="fonts/font4.fntdata"/><Relationship Id="rId167" Type="http://schemas.openxmlformats.org/officeDocument/2006/relationships/font" Target="fonts/font25.fntdata"/><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font" Target="fonts/font20.fntdata"/><Relationship Id="rId183"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font" Target="fonts/font15.fntdata"/><Relationship Id="rId178" Type="http://schemas.openxmlformats.org/officeDocument/2006/relationships/font" Target="fonts/font36.fntdata"/><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font" Target="fonts/font10.fntdata"/><Relationship Id="rId173" Type="http://schemas.openxmlformats.org/officeDocument/2006/relationships/font" Target="fonts/font31.fntdata"/><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font" Target="fonts/font5.fntdata"/><Relationship Id="rId168" Type="http://schemas.openxmlformats.org/officeDocument/2006/relationships/font" Target="fonts/font26.fntdata"/><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notesMaster" Target="notesMasters/notesMaster1.xml"/><Relationship Id="rId163" Type="http://schemas.openxmlformats.org/officeDocument/2006/relationships/font" Target="fonts/font21.fntdata"/><Relationship Id="rId184"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font" Target="fonts/font16.fntdata"/><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font" Target="fonts/font11.fntdata"/><Relationship Id="rId174" Type="http://schemas.openxmlformats.org/officeDocument/2006/relationships/font" Target="fonts/font32.fntdata"/><Relationship Id="rId179" Type="http://schemas.openxmlformats.org/officeDocument/2006/relationships/presProps" Target="presProp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font" Target="fonts/font1.fntdata"/><Relationship Id="rId148" Type="http://schemas.openxmlformats.org/officeDocument/2006/relationships/font" Target="fonts/font6.fntdata"/><Relationship Id="rId164" Type="http://schemas.openxmlformats.org/officeDocument/2006/relationships/font" Target="fonts/font22.fntdata"/><Relationship Id="rId169" Type="http://schemas.openxmlformats.org/officeDocument/2006/relationships/font" Target="fonts/font27.fntdata"/><Relationship Id="rId18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viewProps" Target="viewProps.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font" Target="fonts/font12.fntdata"/><Relationship Id="rId175" Type="http://schemas.openxmlformats.org/officeDocument/2006/relationships/font" Target="fonts/font33.fntdata"/><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font" Target="fonts/font2.fntdata"/><Relationship Id="rId90" Type="http://schemas.openxmlformats.org/officeDocument/2006/relationships/slide" Target="slides/slide77.xml"/><Relationship Id="rId165" Type="http://schemas.openxmlformats.org/officeDocument/2006/relationships/font" Target="fonts/font23.fntdata"/><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font" Target="fonts/font13.fntdata"/><Relationship Id="rId176" Type="http://schemas.openxmlformats.org/officeDocument/2006/relationships/font" Target="fonts/font34.fntdata"/><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font" Target="fonts/font3.fntdata"/><Relationship Id="rId166" Type="http://schemas.openxmlformats.org/officeDocument/2006/relationships/font" Target="fonts/font24.fntdata"/><Relationship Id="rId1" Type="http://schemas.openxmlformats.org/officeDocument/2006/relationships/customXml" Target="../customXml/item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font" Target="fonts/font14.fntdata"/><Relationship Id="rId177" Type="http://schemas.openxmlformats.org/officeDocument/2006/relationships/font" Target="fonts/font3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jia McAferty" userId="dd31b6c3-ece0-4df1-95e1-5624c9eaf31d" providerId="ADAL" clId="{F04F1C91-A5B4-447C-9169-5947B0AA6B0C}"/>
    <pc:docChg chg="undo custSel addSld delSld modSld delMainMaster modMainMaster">
      <pc:chgData name="Ajia McAferty" userId="dd31b6c3-ece0-4df1-95e1-5624c9eaf31d" providerId="ADAL" clId="{F04F1C91-A5B4-447C-9169-5947B0AA6B0C}" dt="2025-10-10T14:57:18.628" v="121" actId="1076"/>
      <pc:docMkLst>
        <pc:docMk/>
      </pc:docMkLst>
      <pc:sldChg chg="modNotes">
        <pc:chgData name="Ajia McAferty" userId="dd31b6c3-ece0-4df1-95e1-5624c9eaf31d" providerId="ADAL" clId="{F04F1C91-A5B4-447C-9169-5947B0AA6B0C}" dt="2025-10-09T21:53:08.431" v="21"/>
        <pc:sldMkLst>
          <pc:docMk/>
          <pc:sldMk cId="0" sldId="256"/>
        </pc:sldMkLst>
      </pc:sldChg>
      <pc:sldChg chg="modNotes">
        <pc:chgData name="Ajia McAferty" userId="dd31b6c3-ece0-4df1-95e1-5624c9eaf31d" providerId="ADAL" clId="{F04F1C91-A5B4-447C-9169-5947B0AA6B0C}" dt="2025-10-09T21:53:08.431" v="21"/>
        <pc:sldMkLst>
          <pc:docMk/>
          <pc:sldMk cId="0" sldId="257"/>
        </pc:sldMkLst>
      </pc:sldChg>
      <pc:sldChg chg="addSp delSp modSp mod setBg setClrOvrMap modNotes">
        <pc:chgData name="Ajia McAferty" userId="dd31b6c3-ece0-4df1-95e1-5624c9eaf31d" providerId="ADAL" clId="{F04F1C91-A5B4-447C-9169-5947B0AA6B0C}" dt="2025-10-09T21:47:37.808" v="9" actId="207"/>
        <pc:sldMkLst>
          <pc:docMk/>
          <pc:sldMk cId="0" sldId="258"/>
        </pc:sldMkLst>
        <pc:spChg chg="mod ord">
          <ac:chgData name="Ajia McAferty" userId="dd31b6c3-ece0-4df1-95e1-5624c9eaf31d" providerId="ADAL" clId="{F04F1C91-A5B4-447C-9169-5947B0AA6B0C}" dt="2025-10-09T21:47:37.808" v="9" actId="207"/>
          <ac:spMkLst>
            <pc:docMk/>
            <pc:sldMk cId="0" sldId="258"/>
            <ac:spMk id="2" creationId="{00000000-0000-0000-0000-000000000000}"/>
          </ac:spMkLst>
        </pc:spChg>
        <pc:spChg chg="add">
          <ac:chgData name="Ajia McAferty" userId="dd31b6c3-ece0-4df1-95e1-5624c9eaf31d" providerId="ADAL" clId="{F04F1C91-A5B4-447C-9169-5947B0AA6B0C}" dt="2025-10-09T21:47:03.039" v="6" actId="26606"/>
          <ac:spMkLst>
            <pc:docMk/>
            <pc:sldMk cId="0" sldId="258"/>
            <ac:spMk id="1028" creationId="{37C89E4B-3C9F-44B9-8B86-D9E3D112D8EC}"/>
          </ac:spMkLst>
        </pc:spChg>
        <pc:spChg chg="add del">
          <ac:chgData name="Ajia McAferty" userId="dd31b6c3-ece0-4df1-95e1-5624c9eaf31d" providerId="ADAL" clId="{F04F1C91-A5B4-447C-9169-5947B0AA6B0C}" dt="2025-10-09T21:46:55.298" v="5" actId="26606"/>
          <ac:spMkLst>
            <pc:docMk/>
            <pc:sldMk cId="0" sldId="258"/>
            <ac:spMk id="1031" creationId="{71B2258F-86CA-4D4D-8270-BC05FCDEBFB3}"/>
          </ac:spMkLst>
        </pc:spChg>
        <pc:picChg chg="add mod">
          <ac:chgData name="Ajia McAferty" userId="dd31b6c3-ece0-4df1-95e1-5624c9eaf31d" providerId="ADAL" clId="{F04F1C91-A5B4-447C-9169-5947B0AA6B0C}" dt="2025-10-09T21:47:03.039" v="6" actId="26606"/>
          <ac:picMkLst>
            <pc:docMk/>
            <pc:sldMk cId="0" sldId="258"/>
            <ac:picMk id="1026" creationId="{257112E3-E810-BC07-CF29-400CB10F5FF9}"/>
          </ac:picMkLst>
        </pc:picChg>
        <pc:cxnChg chg="add">
          <ac:chgData name="Ajia McAferty" userId="dd31b6c3-ece0-4df1-95e1-5624c9eaf31d" providerId="ADAL" clId="{F04F1C91-A5B4-447C-9169-5947B0AA6B0C}" dt="2025-10-09T21:47:03.039" v="6" actId="26606"/>
          <ac:cxnSpMkLst>
            <pc:docMk/>
            <pc:sldMk cId="0" sldId="258"/>
            <ac:cxnSpMk id="1033" creationId="{AA2EAA10-076F-46BD-8F0F-B9A2FB77A85C}"/>
          </ac:cxnSpMkLst>
        </pc:cxnChg>
        <pc:cxnChg chg="add">
          <ac:chgData name="Ajia McAferty" userId="dd31b6c3-ece0-4df1-95e1-5624c9eaf31d" providerId="ADAL" clId="{F04F1C91-A5B4-447C-9169-5947B0AA6B0C}" dt="2025-10-09T21:47:03.039" v="6" actId="26606"/>
          <ac:cxnSpMkLst>
            <pc:docMk/>
            <pc:sldMk cId="0" sldId="258"/>
            <ac:cxnSpMk id="1035" creationId="{D891E407-403B-4764-86C9-33A56D3BCAA3}"/>
          </ac:cxnSpMkLst>
        </pc:cxnChg>
      </pc:sldChg>
      <pc:sldChg chg="modSp mod">
        <pc:chgData name="Ajia McAferty" userId="dd31b6c3-ece0-4df1-95e1-5624c9eaf31d" providerId="ADAL" clId="{F04F1C91-A5B4-447C-9169-5947B0AA6B0C}" dt="2025-10-09T21:47:31.763" v="8" actId="207"/>
        <pc:sldMkLst>
          <pc:docMk/>
          <pc:sldMk cId="0" sldId="260"/>
        </pc:sldMkLst>
        <pc:spChg chg="mod">
          <ac:chgData name="Ajia McAferty" userId="dd31b6c3-ece0-4df1-95e1-5624c9eaf31d" providerId="ADAL" clId="{F04F1C91-A5B4-447C-9169-5947B0AA6B0C}" dt="2025-10-09T21:47:31.763" v="8" actId="207"/>
          <ac:spMkLst>
            <pc:docMk/>
            <pc:sldMk cId="0" sldId="260"/>
            <ac:spMk id="6" creationId="{00000000-0000-0000-0000-000000000000}"/>
          </ac:spMkLst>
        </pc:spChg>
        <pc:spChg chg="mod">
          <ac:chgData name="Ajia McAferty" userId="dd31b6c3-ece0-4df1-95e1-5624c9eaf31d" providerId="ADAL" clId="{F04F1C91-A5B4-447C-9169-5947B0AA6B0C}" dt="2025-10-09T21:47:31.763" v="8" actId="207"/>
          <ac:spMkLst>
            <pc:docMk/>
            <pc:sldMk cId="0" sldId="260"/>
            <ac:spMk id="7" creationId="{00000000-0000-0000-0000-000000000000}"/>
          </ac:spMkLst>
        </pc:spChg>
      </pc:sldChg>
      <pc:sldChg chg="modNotes">
        <pc:chgData name="Ajia McAferty" userId="dd31b6c3-ece0-4df1-95e1-5624c9eaf31d" providerId="ADAL" clId="{F04F1C91-A5B4-447C-9169-5947B0AA6B0C}" dt="2025-10-09T21:53:08.431" v="21"/>
        <pc:sldMkLst>
          <pc:docMk/>
          <pc:sldMk cId="0" sldId="261"/>
        </pc:sldMkLst>
      </pc:sldChg>
      <pc:sldChg chg="modSp mod">
        <pc:chgData name="Ajia McAferty" userId="dd31b6c3-ece0-4df1-95e1-5624c9eaf31d" providerId="ADAL" clId="{F04F1C91-A5B4-447C-9169-5947B0AA6B0C}" dt="2025-10-09T21:50:50.144" v="10" actId="1076"/>
        <pc:sldMkLst>
          <pc:docMk/>
          <pc:sldMk cId="0" sldId="262"/>
        </pc:sldMkLst>
        <pc:grpChg chg="mod">
          <ac:chgData name="Ajia McAferty" userId="dd31b6c3-ece0-4df1-95e1-5624c9eaf31d" providerId="ADAL" clId="{F04F1C91-A5B4-447C-9169-5947B0AA6B0C}" dt="2025-10-09T21:50:50.144" v="10" actId="1076"/>
          <ac:grpSpMkLst>
            <pc:docMk/>
            <pc:sldMk cId="0" sldId="262"/>
            <ac:grpSpMk id="17" creationId="{00000000-0000-0000-0000-000000000000}"/>
          </ac:grpSpMkLst>
        </pc:grpChg>
      </pc:sldChg>
      <pc:sldChg chg="modNotes">
        <pc:chgData name="Ajia McAferty" userId="dd31b6c3-ece0-4df1-95e1-5624c9eaf31d" providerId="ADAL" clId="{F04F1C91-A5B4-447C-9169-5947B0AA6B0C}" dt="2025-10-09T21:53:08.431" v="21"/>
        <pc:sldMkLst>
          <pc:docMk/>
          <pc:sldMk cId="0" sldId="263"/>
        </pc:sldMkLst>
      </pc:sldChg>
      <pc:sldChg chg="del">
        <pc:chgData name="Ajia McAferty" userId="dd31b6c3-ece0-4df1-95e1-5624c9eaf31d" providerId="ADAL" clId="{F04F1C91-A5B4-447C-9169-5947B0AA6B0C}" dt="2025-10-09T21:51:57.939" v="14" actId="2696"/>
        <pc:sldMkLst>
          <pc:docMk/>
          <pc:sldMk cId="0" sldId="264"/>
        </pc:sldMkLst>
      </pc:sldChg>
      <pc:sldChg chg="del modNotes">
        <pc:chgData name="Ajia McAferty" userId="dd31b6c3-ece0-4df1-95e1-5624c9eaf31d" providerId="ADAL" clId="{F04F1C91-A5B4-447C-9169-5947B0AA6B0C}" dt="2025-10-09T21:53:10.636" v="22" actId="2696"/>
        <pc:sldMkLst>
          <pc:docMk/>
          <pc:sldMk cId="0" sldId="265"/>
        </pc:sldMkLst>
      </pc:sldChg>
      <pc:sldChg chg="del modNotes">
        <pc:chgData name="Ajia McAferty" userId="dd31b6c3-ece0-4df1-95e1-5624c9eaf31d" providerId="ADAL" clId="{F04F1C91-A5B4-447C-9169-5947B0AA6B0C}" dt="2025-10-10T14:56:12.592" v="102" actId="2696"/>
        <pc:sldMkLst>
          <pc:docMk/>
          <pc:sldMk cId="0" sldId="266"/>
        </pc:sldMkLst>
      </pc:sldChg>
      <pc:sldChg chg="add">
        <pc:chgData name="Ajia McAferty" userId="dd31b6c3-ece0-4df1-95e1-5624c9eaf31d" providerId="ADAL" clId="{F04F1C91-A5B4-447C-9169-5947B0AA6B0C}" dt="2025-10-10T14:57:06.388" v="117"/>
        <pc:sldMkLst>
          <pc:docMk/>
          <pc:sldMk cId="1735581096" sldId="266"/>
        </pc:sldMkLst>
      </pc:sldChg>
      <pc:sldChg chg="modNotes">
        <pc:chgData name="Ajia McAferty" userId="dd31b6c3-ece0-4df1-95e1-5624c9eaf31d" providerId="ADAL" clId="{F04F1C91-A5B4-447C-9169-5947B0AA6B0C}" dt="2025-10-09T21:53:08.431" v="21"/>
        <pc:sldMkLst>
          <pc:docMk/>
          <pc:sldMk cId="0" sldId="267"/>
        </pc:sldMkLst>
      </pc:sldChg>
      <pc:sldChg chg="modNotes">
        <pc:chgData name="Ajia McAferty" userId="dd31b6c3-ece0-4df1-95e1-5624c9eaf31d" providerId="ADAL" clId="{F04F1C91-A5B4-447C-9169-5947B0AA6B0C}" dt="2025-10-09T21:53:08.431" v="21"/>
        <pc:sldMkLst>
          <pc:docMk/>
          <pc:sldMk cId="0" sldId="268"/>
        </pc:sldMkLst>
      </pc:sldChg>
      <pc:sldChg chg="modNotes">
        <pc:chgData name="Ajia McAferty" userId="dd31b6c3-ece0-4df1-95e1-5624c9eaf31d" providerId="ADAL" clId="{F04F1C91-A5B4-447C-9169-5947B0AA6B0C}" dt="2025-10-09T21:53:08.431" v="21"/>
        <pc:sldMkLst>
          <pc:docMk/>
          <pc:sldMk cId="0" sldId="269"/>
        </pc:sldMkLst>
      </pc:sldChg>
      <pc:sldChg chg="modNotes">
        <pc:chgData name="Ajia McAferty" userId="dd31b6c3-ece0-4df1-95e1-5624c9eaf31d" providerId="ADAL" clId="{F04F1C91-A5B4-447C-9169-5947B0AA6B0C}" dt="2025-10-09T21:53:08.431" v="21"/>
        <pc:sldMkLst>
          <pc:docMk/>
          <pc:sldMk cId="0" sldId="270"/>
        </pc:sldMkLst>
      </pc:sldChg>
      <pc:sldChg chg="del">
        <pc:chgData name="Ajia McAferty" userId="dd31b6c3-ece0-4df1-95e1-5624c9eaf31d" providerId="ADAL" clId="{F04F1C91-A5B4-447C-9169-5947B0AA6B0C}" dt="2025-10-09T21:57:32.296" v="72" actId="2696"/>
        <pc:sldMkLst>
          <pc:docMk/>
          <pc:sldMk cId="0" sldId="271"/>
        </pc:sldMkLst>
      </pc:sldChg>
      <pc:sldChg chg="del modNotes">
        <pc:chgData name="Ajia McAferty" userId="dd31b6c3-ece0-4df1-95e1-5624c9eaf31d" providerId="ADAL" clId="{F04F1C91-A5B4-447C-9169-5947B0AA6B0C}" dt="2025-10-09T23:51:07.381" v="74" actId="2696"/>
        <pc:sldMkLst>
          <pc:docMk/>
          <pc:sldMk cId="0" sldId="272"/>
        </pc:sldMkLst>
      </pc:sldChg>
      <pc:sldChg chg="modNotes">
        <pc:chgData name="Ajia McAferty" userId="dd31b6c3-ece0-4df1-95e1-5624c9eaf31d" providerId="ADAL" clId="{F04F1C91-A5B4-447C-9169-5947B0AA6B0C}" dt="2025-10-09T21:53:08.431" v="21"/>
        <pc:sldMkLst>
          <pc:docMk/>
          <pc:sldMk cId="0" sldId="273"/>
        </pc:sldMkLst>
      </pc:sldChg>
      <pc:sldChg chg="del">
        <pc:chgData name="Ajia McAferty" userId="dd31b6c3-ece0-4df1-95e1-5624c9eaf31d" providerId="ADAL" clId="{F04F1C91-A5B4-447C-9169-5947B0AA6B0C}" dt="2025-10-10T14:46:17.953" v="78" actId="47"/>
        <pc:sldMkLst>
          <pc:docMk/>
          <pc:sldMk cId="0" sldId="274"/>
        </pc:sldMkLst>
      </pc:sldChg>
      <pc:sldChg chg="delSp add del setBg delDesignElem">
        <pc:chgData name="Ajia McAferty" userId="dd31b6c3-ece0-4df1-95e1-5624c9eaf31d" providerId="ADAL" clId="{F04F1C91-A5B4-447C-9169-5947B0AA6B0C}" dt="2025-10-10T14:57:06.388" v="117"/>
        <pc:sldMkLst>
          <pc:docMk/>
          <pc:sldMk cId="1764187121" sldId="274"/>
        </pc:sldMkLst>
        <pc:spChg chg="del">
          <ac:chgData name="Ajia McAferty" userId="dd31b6c3-ece0-4df1-95e1-5624c9eaf31d" providerId="ADAL" clId="{F04F1C91-A5B4-447C-9169-5947B0AA6B0C}" dt="2025-10-10T14:56:04.825" v="95"/>
          <ac:spMkLst>
            <pc:docMk/>
            <pc:sldMk cId="1764187121" sldId="274"/>
            <ac:spMk id="26" creationId="{BACC6370-2D7E-4714-9D71-7542949D7D5D}"/>
          </ac:spMkLst>
        </pc:spChg>
        <pc:spChg chg="del">
          <ac:chgData name="Ajia McAferty" userId="dd31b6c3-ece0-4df1-95e1-5624c9eaf31d" providerId="ADAL" clId="{F04F1C91-A5B4-447C-9169-5947B0AA6B0C}" dt="2025-10-10T14:56:04.825" v="95"/>
          <ac:spMkLst>
            <pc:docMk/>
            <pc:sldMk cId="1764187121" sldId="274"/>
            <ac:spMk id="28" creationId="{F68B3F68-107C-434F-AA38-110D5EA91B85}"/>
          </ac:spMkLst>
        </pc:spChg>
        <pc:spChg chg="del">
          <ac:chgData name="Ajia McAferty" userId="dd31b6c3-ece0-4df1-95e1-5624c9eaf31d" providerId="ADAL" clId="{F04F1C91-A5B4-447C-9169-5947B0AA6B0C}" dt="2025-10-10T14:56:04.825" v="95"/>
          <ac:spMkLst>
            <pc:docMk/>
            <pc:sldMk cId="1764187121" sldId="274"/>
            <ac:spMk id="30" creationId="{AAD0DBB9-1A4B-4391-81D4-CB19F9AB918A}"/>
          </ac:spMkLst>
        </pc:spChg>
        <pc:spChg chg="del">
          <ac:chgData name="Ajia McAferty" userId="dd31b6c3-ece0-4df1-95e1-5624c9eaf31d" providerId="ADAL" clId="{F04F1C91-A5B4-447C-9169-5947B0AA6B0C}" dt="2025-10-10T14:56:04.825" v="95"/>
          <ac:spMkLst>
            <pc:docMk/>
            <pc:sldMk cId="1764187121" sldId="274"/>
            <ac:spMk id="32" creationId="{063BBA22-50EA-4C4D-BE05-F1CE4E63AA56}"/>
          </ac:spMkLst>
        </pc:spChg>
      </pc:sldChg>
      <pc:sldChg chg="del">
        <pc:chgData name="Ajia McAferty" userId="dd31b6c3-ece0-4df1-95e1-5624c9eaf31d" providerId="ADAL" clId="{F04F1C91-A5B4-447C-9169-5947B0AA6B0C}" dt="2025-10-10T14:46:16.544" v="77" actId="47"/>
        <pc:sldMkLst>
          <pc:docMk/>
          <pc:sldMk cId="0" sldId="275"/>
        </pc:sldMkLst>
      </pc:sldChg>
      <pc:sldChg chg="del">
        <pc:chgData name="Ajia McAferty" userId="dd31b6c3-ece0-4df1-95e1-5624c9eaf31d" providerId="ADAL" clId="{F04F1C91-A5B4-447C-9169-5947B0AA6B0C}" dt="2025-10-10T14:46:31.326" v="81" actId="47"/>
        <pc:sldMkLst>
          <pc:docMk/>
          <pc:sldMk cId="0" sldId="276"/>
        </pc:sldMkLst>
      </pc:sldChg>
      <pc:sldChg chg="del">
        <pc:chgData name="Ajia McAferty" userId="dd31b6c3-ece0-4df1-95e1-5624c9eaf31d" providerId="ADAL" clId="{F04F1C91-A5B4-447C-9169-5947B0AA6B0C}" dt="2025-10-10T14:46:32.390" v="82" actId="47"/>
        <pc:sldMkLst>
          <pc:docMk/>
          <pc:sldMk cId="0" sldId="277"/>
        </pc:sldMkLst>
      </pc:sldChg>
      <pc:sldChg chg="del">
        <pc:chgData name="Ajia McAferty" userId="dd31b6c3-ece0-4df1-95e1-5624c9eaf31d" providerId="ADAL" clId="{F04F1C91-A5B4-447C-9169-5947B0AA6B0C}" dt="2025-10-10T14:46:21.576" v="79" actId="47"/>
        <pc:sldMkLst>
          <pc:docMk/>
          <pc:sldMk cId="0" sldId="278"/>
        </pc:sldMkLst>
      </pc:sldChg>
      <pc:sldChg chg="del">
        <pc:chgData name="Ajia McAferty" userId="dd31b6c3-ece0-4df1-95e1-5624c9eaf31d" providerId="ADAL" clId="{F04F1C91-A5B4-447C-9169-5947B0AA6B0C}" dt="2025-10-10T14:46:30.231" v="80" actId="47"/>
        <pc:sldMkLst>
          <pc:docMk/>
          <pc:sldMk cId="0" sldId="279"/>
        </pc:sldMkLst>
      </pc:sldChg>
      <pc:sldChg chg="del">
        <pc:chgData name="Ajia McAferty" userId="dd31b6c3-ece0-4df1-95e1-5624c9eaf31d" providerId="ADAL" clId="{F04F1C91-A5B4-447C-9169-5947B0AA6B0C}" dt="2025-10-10T14:46:33.364" v="83" actId="47"/>
        <pc:sldMkLst>
          <pc:docMk/>
          <pc:sldMk cId="0" sldId="280"/>
        </pc:sldMkLst>
      </pc:sldChg>
      <pc:sldChg chg="del">
        <pc:chgData name="Ajia McAferty" userId="dd31b6c3-ece0-4df1-95e1-5624c9eaf31d" providerId="ADAL" clId="{F04F1C91-A5B4-447C-9169-5947B0AA6B0C}" dt="2025-10-10T14:46:34.898" v="84" actId="47"/>
        <pc:sldMkLst>
          <pc:docMk/>
          <pc:sldMk cId="0" sldId="281"/>
        </pc:sldMkLst>
      </pc:sldChg>
      <pc:sldChg chg="delSp add del setBg delDesignElem">
        <pc:chgData name="Ajia McAferty" userId="dd31b6c3-ece0-4df1-95e1-5624c9eaf31d" providerId="ADAL" clId="{F04F1C91-A5B4-447C-9169-5947B0AA6B0C}" dt="2025-10-10T14:57:06.388" v="117"/>
        <pc:sldMkLst>
          <pc:docMk/>
          <pc:sldMk cId="4114206889" sldId="281"/>
        </pc:sldMkLst>
        <pc:spChg chg="del">
          <ac:chgData name="Ajia McAferty" userId="dd31b6c3-ece0-4df1-95e1-5624c9eaf31d" providerId="ADAL" clId="{F04F1C91-A5B4-447C-9169-5947B0AA6B0C}" dt="2025-10-10T14:56:04.825" v="95"/>
          <ac:spMkLst>
            <pc:docMk/>
            <pc:sldMk cId="4114206889" sldId="281"/>
            <ac:spMk id="6" creationId="{C1A1C5D3-C053-4EE9-BE1A-419B6E27CCAE}"/>
          </ac:spMkLst>
        </pc:spChg>
        <pc:spChg chg="del">
          <ac:chgData name="Ajia McAferty" userId="dd31b6c3-ece0-4df1-95e1-5624c9eaf31d" providerId="ADAL" clId="{F04F1C91-A5B4-447C-9169-5947B0AA6B0C}" dt="2025-10-10T14:56:04.825" v="95"/>
          <ac:spMkLst>
            <pc:docMk/>
            <pc:sldMk cId="4114206889" sldId="281"/>
            <ac:spMk id="7" creationId="{A3473CF9-37EB-43E7-89EF-D2D1C53D1DAC}"/>
          </ac:spMkLst>
        </pc:spChg>
        <pc:spChg chg="del">
          <ac:chgData name="Ajia McAferty" userId="dd31b6c3-ece0-4df1-95e1-5624c9eaf31d" providerId="ADAL" clId="{F04F1C91-A5B4-447C-9169-5947B0AA6B0C}" dt="2025-10-10T14:56:04.825" v="95"/>
          <ac:spMkLst>
            <pc:docMk/>
            <pc:sldMk cId="4114206889" sldId="281"/>
            <ac:spMk id="8" creationId="{586B4EF9-43BA-4655-A6FF-1D8E21574C95}"/>
          </ac:spMkLst>
        </pc:spChg>
      </pc:sldChg>
      <pc:sldChg chg="del">
        <pc:chgData name="Ajia McAferty" userId="dd31b6c3-ece0-4df1-95e1-5624c9eaf31d" providerId="ADAL" clId="{F04F1C91-A5B4-447C-9169-5947B0AA6B0C}" dt="2025-10-10T14:46:35.910" v="85" actId="47"/>
        <pc:sldMkLst>
          <pc:docMk/>
          <pc:sldMk cId="0" sldId="282"/>
        </pc:sldMkLst>
      </pc:sldChg>
      <pc:sldChg chg="del">
        <pc:chgData name="Ajia McAferty" userId="dd31b6c3-ece0-4df1-95e1-5624c9eaf31d" providerId="ADAL" clId="{F04F1C91-A5B4-447C-9169-5947B0AA6B0C}" dt="2025-10-10T14:46:38.181" v="86" actId="47"/>
        <pc:sldMkLst>
          <pc:docMk/>
          <pc:sldMk cId="0" sldId="283"/>
        </pc:sldMkLst>
      </pc:sldChg>
      <pc:sldChg chg="del">
        <pc:chgData name="Ajia McAferty" userId="dd31b6c3-ece0-4df1-95e1-5624c9eaf31d" providerId="ADAL" clId="{F04F1C91-A5B4-447C-9169-5947B0AA6B0C}" dt="2025-10-10T14:46:39.373" v="87" actId="47"/>
        <pc:sldMkLst>
          <pc:docMk/>
          <pc:sldMk cId="0" sldId="284"/>
        </pc:sldMkLst>
      </pc:sldChg>
      <pc:sldChg chg="delSp modSp add del mod setBg delDesignElem">
        <pc:chgData name="Ajia McAferty" userId="dd31b6c3-ece0-4df1-95e1-5624c9eaf31d" providerId="ADAL" clId="{F04F1C91-A5B4-447C-9169-5947B0AA6B0C}" dt="2025-10-10T14:57:18.628" v="121" actId="1076"/>
        <pc:sldMkLst>
          <pc:docMk/>
          <pc:sldMk cId="1848950549" sldId="284"/>
        </pc:sldMkLst>
        <pc:spChg chg="del">
          <ac:chgData name="Ajia McAferty" userId="dd31b6c3-ece0-4df1-95e1-5624c9eaf31d" providerId="ADAL" clId="{F04F1C91-A5B4-447C-9169-5947B0AA6B0C}" dt="2025-10-10T14:56:04.825" v="95"/>
          <ac:spMkLst>
            <pc:docMk/>
            <pc:sldMk cId="1848950549" sldId="284"/>
            <ac:spMk id="19" creationId="{42A4FC2C-047E-45A5-965D-8E1E3BF09BC6}"/>
          </ac:spMkLst>
        </pc:spChg>
        <pc:picChg chg="mod">
          <ac:chgData name="Ajia McAferty" userId="dd31b6c3-ece0-4df1-95e1-5624c9eaf31d" providerId="ADAL" clId="{F04F1C91-A5B4-447C-9169-5947B0AA6B0C}" dt="2025-10-10T14:57:18.628" v="121" actId="1076"/>
          <ac:picMkLst>
            <pc:docMk/>
            <pc:sldMk cId="1848950549" sldId="284"/>
            <ac:picMk id="6" creationId="{F1C2B5C5-6608-7187-CF5F-DAE9156C5D13}"/>
          </ac:picMkLst>
        </pc:picChg>
      </pc:sldChg>
      <pc:sldChg chg="modNotes">
        <pc:chgData name="Ajia McAferty" userId="dd31b6c3-ece0-4df1-95e1-5624c9eaf31d" providerId="ADAL" clId="{F04F1C91-A5B4-447C-9169-5947B0AA6B0C}" dt="2025-10-09T21:53:08.431" v="21"/>
        <pc:sldMkLst>
          <pc:docMk/>
          <pc:sldMk cId="0" sldId="285"/>
        </pc:sldMkLst>
      </pc:sldChg>
      <pc:sldChg chg="modNotes">
        <pc:chgData name="Ajia McAferty" userId="dd31b6c3-ece0-4df1-95e1-5624c9eaf31d" providerId="ADAL" clId="{F04F1C91-A5B4-447C-9169-5947B0AA6B0C}" dt="2025-10-09T21:53:08.431" v="21"/>
        <pc:sldMkLst>
          <pc:docMk/>
          <pc:sldMk cId="0" sldId="286"/>
        </pc:sldMkLst>
      </pc:sldChg>
      <pc:sldChg chg="modNotes">
        <pc:chgData name="Ajia McAferty" userId="dd31b6c3-ece0-4df1-95e1-5624c9eaf31d" providerId="ADAL" clId="{F04F1C91-A5B4-447C-9169-5947B0AA6B0C}" dt="2025-10-09T21:53:08.431" v="21"/>
        <pc:sldMkLst>
          <pc:docMk/>
          <pc:sldMk cId="0" sldId="287"/>
        </pc:sldMkLst>
      </pc:sldChg>
      <pc:sldChg chg="modNotes">
        <pc:chgData name="Ajia McAferty" userId="dd31b6c3-ece0-4df1-95e1-5624c9eaf31d" providerId="ADAL" clId="{F04F1C91-A5B4-447C-9169-5947B0AA6B0C}" dt="2025-10-09T21:53:08.431" v="21"/>
        <pc:sldMkLst>
          <pc:docMk/>
          <pc:sldMk cId="0" sldId="288"/>
        </pc:sldMkLst>
      </pc:sldChg>
      <pc:sldChg chg="add del setBg">
        <pc:chgData name="Ajia McAferty" userId="dd31b6c3-ece0-4df1-95e1-5624c9eaf31d" providerId="ADAL" clId="{F04F1C91-A5B4-447C-9169-5947B0AA6B0C}" dt="2025-10-09T21:53:45.853" v="24" actId="2696"/>
        <pc:sldMkLst>
          <pc:docMk/>
          <pc:sldMk cId="2981067451" sldId="376"/>
        </pc:sldMkLst>
      </pc:sldChg>
      <pc:sldChg chg="add del modNotes">
        <pc:chgData name="Ajia McAferty" userId="dd31b6c3-ece0-4df1-95e1-5624c9eaf31d" providerId="ADAL" clId="{F04F1C91-A5B4-447C-9169-5947B0AA6B0C}" dt="2025-10-09T21:55:44.469" v="48"/>
        <pc:sldMkLst>
          <pc:docMk/>
          <pc:sldMk cId="256145622" sldId="485"/>
        </pc:sldMkLst>
      </pc:sldChg>
      <pc:sldChg chg="add">
        <pc:chgData name="Ajia McAferty" userId="dd31b6c3-ece0-4df1-95e1-5624c9eaf31d" providerId="ADAL" clId="{F04F1C91-A5B4-447C-9169-5947B0AA6B0C}" dt="2025-10-09T21:57:28.331" v="55"/>
        <pc:sldMkLst>
          <pc:docMk/>
          <pc:sldMk cId="1990716800" sldId="504"/>
        </pc:sldMkLst>
      </pc:sldChg>
      <pc:sldChg chg="add">
        <pc:chgData name="Ajia McAferty" userId="dd31b6c3-ece0-4df1-95e1-5624c9eaf31d" providerId="ADAL" clId="{F04F1C91-A5B4-447C-9169-5947B0AA6B0C}" dt="2025-10-09T23:51:03.518" v="73"/>
        <pc:sldMkLst>
          <pc:docMk/>
          <pc:sldMk cId="344392365" sldId="514"/>
        </pc:sldMkLst>
      </pc:sldChg>
      <pc:sldChg chg="modSp add mod">
        <pc:chgData name="Ajia McAferty" userId="dd31b6c3-ece0-4df1-95e1-5624c9eaf31d" providerId="ADAL" clId="{F04F1C91-A5B4-447C-9169-5947B0AA6B0C}" dt="2025-10-09T21:51:14.063" v="13" actId="27636"/>
        <pc:sldMkLst>
          <pc:docMk/>
          <pc:sldMk cId="1938026293" sldId="517"/>
        </pc:sldMkLst>
        <pc:spChg chg="mod">
          <ac:chgData name="Ajia McAferty" userId="dd31b6c3-ece0-4df1-95e1-5624c9eaf31d" providerId="ADAL" clId="{F04F1C91-A5B4-447C-9169-5947B0AA6B0C}" dt="2025-10-09T21:51:14.057" v="12" actId="27636"/>
          <ac:spMkLst>
            <pc:docMk/>
            <pc:sldMk cId="1938026293" sldId="517"/>
            <ac:spMk id="2" creationId="{00000000-0000-0000-0000-000000000000}"/>
          </ac:spMkLst>
        </pc:spChg>
        <pc:spChg chg="mod">
          <ac:chgData name="Ajia McAferty" userId="dd31b6c3-ece0-4df1-95e1-5624c9eaf31d" providerId="ADAL" clId="{F04F1C91-A5B4-447C-9169-5947B0AA6B0C}" dt="2025-10-09T21:51:14.063" v="13" actId="27636"/>
          <ac:spMkLst>
            <pc:docMk/>
            <pc:sldMk cId="1938026293" sldId="517"/>
            <ac:spMk id="4" creationId="{00000000-0000-0000-0000-000000000000}"/>
          </ac:spMkLst>
        </pc:spChg>
      </pc:sldChg>
      <pc:sldChg chg="modSp add mod">
        <pc:chgData name="Ajia McAferty" userId="dd31b6c3-ece0-4df1-95e1-5624c9eaf31d" providerId="ADAL" clId="{F04F1C91-A5B4-447C-9169-5947B0AA6B0C}" dt="2025-10-09T21:57:28.410" v="59" actId="27636"/>
        <pc:sldMkLst>
          <pc:docMk/>
          <pc:sldMk cId="1825219871" sldId="519"/>
        </pc:sldMkLst>
        <pc:spChg chg="mod">
          <ac:chgData name="Ajia McAferty" userId="dd31b6c3-ece0-4df1-95e1-5624c9eaf31d" providerId="ADAL" clId="{F04F1C91-A5B4-447C-9169-5947B0AA6B0C}" dt="2025-10-09T21:57:28.410" v="59" actId="27636"/>
          <ac:spMkLst>
            <pc:docMk/>
            <pc:sldMk cId="1825219871" sldId="519"/>
            <ac:spMk id="3" creationId="{00000000-0000-0000-0000-000000000000}"/>
          </ac:spMkLst>
        </pc:spChg>
      </pc:sldChg>
      <pc:sldChg chg="add del">
        <pc:chgData name="Ajia McAferty" userId="dd31b6c3-ece0-4df1-95e1-5624c9eaf31d" providerId="ADAL" clId="{F04F1C91-A5B4-447C-9169-5947B0AA6B0C}" dt="2025-10-09T21:56:14.771" v="50"/>
        <pc:sldMkLst>
          <pc:docMk/>
          <pc:sldMk cId="578417197" sldId="566"/>
        </pc:sldMkLst>
      </pc:sldChg>
      <pc:sldChg chg="add del">
        <pc:chgData name="Ajia McAferty" userId="dd31b6c3-ece0-4df1-95e1-5624c9eaf31d" providerId="ADAL" clId="{F04F1C91-A5B4-447C-9169-5947B0AA6B0C}" dt="2025-10-09T21:56:14.771" v="50"/>
        <pc:sldMkLst>
          <pc:docMk/>
          <pc:sldMk cId="2706529292" sldId="580"/>
        </pc:sldMkLst>
      </pc:sldChg>
      <pc:sldChg chg="addSp add del modNotes">
        <pc:chgData name="Ajia McAferty" userId="dd31b6c3-ece0-4df1-95e1-5624c9eaf31d" providerId="ADAL" clId="{F04F1C91-A5B4-447C-9169-5947B0AA6B0C}" dt="2025-10-09T21:56:32.209" v="54" actId="47"/>
        <pc:sldMkLst>
          <pc:docMk/>
          <pc:sldMk cId="2388975215" sldId="583"/>
        </pc:sldMkLst>
        <pc:picChg chg="add">
          <ac:chgData name="Ajia McAferty" userId="dd31b6c3-ece0-4df1-95e1-5624c9eaf31d" providerId="ADAL" clId="{F04F1C91-A5B4-447C-9169-5947B0AA6B0C}" dt="2025-10-09T21:56:26.400" v="52"/>
          <ac:picMkLst>
            <pc:docMk/>
            <pc:sldMk cId="2388975215" sldId="583"/>
            <ac:picMk id="5" creationId="{13C2FD54-D752-8F68-59D9-6DD06E011434}"/>
          </ac:picMkLst>
        </pc:picChg>
      </pc:sldChg>
      <pc:sldChg chg="add del modNotes">
        <pc:chgData name="Ajia McAferty" userId="dd31b6c3-ece0-4df1-95e1-5624c9eaf31d" providerId="ADAL" clId="{F04F1C91-A5B4-447C-9169-5947B0AA6B0C}" dt="2025-10-09T21:56:14.771" v="50"/>
        <pc:sldMkLst>
          <pc:docMk/>
          <pc:sldMk cId="2379231525" sldId="590"/>
        </pc:sldMkLst>
      </pc:sldChg>
      <pc:sldChg chg="modSp add del mod">
        <pc:chgData name="Ajia McAferty" userId="dd31b6c3-ece0-4df1-95e1-5624c9eaf31d" providerId="ADAL" clId="{F04F1C91-A5B4-447C-9169-5947B0AA6B0C}" dt="2025-10-09T21:53:08.429" v="20" actId="2696"/>
        <pc:sldMkLst>
          <pc:docMk/>
          <pc:sldMk cId="704737221" sldId="597"/>
        </pc:sldMkLst>
        <pc:spChg chg="mod">
          <ac:chgData name="Ajia McAferty" userId="dd31b6c3-ece0-4df1-95e1-5624c9eaf31d" providerId="ADAL" clId="{F04F1C91-A5B4-447C-9169-5947B0AA6B0C}" dt="2025-10-09T21:52:46.716" v="18" actId="27636"/>
          <ac:spMkLst>
            <pc:docMk/>
            <pc:sldMk cId="704737221" sldId="597"/>
            <ac:spMk id="6" creationId="{9868C4B4-E002-E254-3A85-B58E8588A11A}"/>
          </ac:spMkLst>
        </pc:spChg>
      </pc:sldChg>
      <pc:sldChg chg="add modNotes">
        <pc:chgData name="Ajia McAferty" userId="dd31b6c3-ece0-4df1-95e1-5624c9eaf31d" providerId="ADAL" clId="{F04F1C91-A5B4-447C-9169-5947B0AA6B0C}" dt="2025-10-09T21:53:05.584" v="19"/>
        <pc:sldMkLst>
          <pc:docMk/>
          <pc:sldMk cId="3399834606" sldId="598"/>
        </pc:sldMkLst>
      </pc:sldChg>
      <pc:sldChg chg="add">
        <pc:chgData name="Ajia McAferty" userId="dd31b6c3-ece0-4df1-95e1-5624c9eaf31d" providerId="ADAL" clId="{F04F1C91-A5B4-447C-9169-5947B0AA6B0C}" dt="2025-10-09T21:57:28.331" v="55"/>
        <pc:sldMkLst>
          <pc:docMk/>
          <pc:sldMk cId="1381118623" sldId="612"/>
        </pc:sldMkLst>
      </pc:sldChg>
      <pc:sldChg chg="add">
        <pc:chgData name="Ajia McAferty" userId="dd31b6c3-ece0-4df1-95e1-5624c9eaf31d" providerId="ADAL" clId="{F04F1C91-A5B4-447C-9169-5947B0AA6B0C}" dt="2025-10-09T21:51:13.987" v="11"/>
        <pc:sldMkLst>
          <pc:docMk/>
          <pc:sldMk cId="2137233671" sldId="625"/>
        </pc:sldMkLst>
      </pc:sldChg>
      <pc:sldChg chg="add">
        <pc:chgData name="Ajia McAferty" userId="dd31b6c3-ece0-4df1-95e1-5624c9eaf31d" providerId="ADAL" clId="{F04F1C91-A5B4-447C-9169-5947B0AA6B0C}" dt="2025-10-09T23:51:03.518" v="73"/>
        <pc:sldMkLst>
          <pc:docMk/>
          <pc:sldMk cId="1773568326" sldId="627"/>
        </pc:sldMkLst>
      </pc:sldChg>
      <pc:sldChg chg="add">
        <pc:chgData name="Ajia McAferty" userId="dd31b6c3-ece0-4df1-95e1-5624c9eaf31d" providerId="ADAL" clId="{F04F1C91-A5B4-447C-9169-5947B0AA6B0C}" dt="2025-10-09T23:51:03.518" v="73"/>
        <pc:sldMkLst>
          <pc:docMk/>
          <pc:sldMk cId="3214519115" sldId="637"/>
        </pc:sldMkLst>
      </pc:sldChg>
      <pc:sldChg chg="add">
        <pc:chgData name="Ajia McAferty" userId="dd31b6c3-ece0-4df1-95e1-5624c9eaf31d" providerId="ADAL" clId="{F04F1C91-A5B4-447C-9169-5947B0AA6B0C}" dt="2025-10-09T23:51:03.518" v="73"/>
        <pc:sldMkLst>
          <pc:docMk/>
          <pc:sldMk cId="4124084899" sldId="638"/>
        </pc:sldMkLst>
      </pc:sldChg>
      <pc:sldChg chg="add">
        <pc:chgData name="Ajia McAferty" userId="dd31b6c3-ece0-4df1-95e1-5624c9eaf31d" providerId="ADAL" clId="{F04F1C91-A5B4-447C-9169-5947B0AA6B0C}" dt="2025-10-09T21:57:28.331" v="55"/>
        <pc:sldMkLst>
          <pc:docMk/>
          <pc:sldMk cId="2522525681" sldId="639"/>
        </pc:sldMkLst>
      </pc:sldChg>
      <pc:sldChg chg="add">
        <pc:chgData name="Ajia McAferty" userId="dd31b6c3-ece0-4df1-95e1-5624c9eaf31d" providerId="ADAL" clId="{F04F1C91-A5B4-447C-9169-5947B0AA6B0C}" dt="2025-10-09T23:51:03.518" v="73"/>
        <pc:sldMkLst>
          <pc:docMk/>
          <pc:sldMk cId="1684664034" sldId="640"/>
        </pc:sldMkLst>
      </pc:sldChg>
      <pc:sldChg chg="modSp add mod">
        <pc:chgData name="Ajia McAferty" userId="dd31b6c3-ece0-4df1-95e1-5624c9eaf31d" providerId="ADAL" clId="{F04F1C91-A5B4-447C-9169-5947B0AA6B0C}" dt="2025-10-09T21:57:28.421" v="60" actId="27636"/>
        <pc:sldMkLst>
          <pc:docMk/>
          <pc:sldMk cId="2154264004" sldId="641"/>
        </pc:sldMkLst>
        <pc:spChg chg="mod">
          <ac:chgData name="Ajia McAferty" userId="dd31b6c3-ece0-4df1-95e1-5624c9eaf31d" providerId="ADAL" clId="{F04F1C91-A5B4-447C-9169-5947B0AA6B0C}" dt="2025-10-09T21:57:28.421" v="60" actId="27636"/>
          <ac:spMkLst>
            <pc:docMk/>
            <pc:sldMk cId="2154264004" sldId="641"/>
            <ac:spMk id="3" creationId="{4BE5CC43-60D8-AEA9-9644-C0AE19212BC6}"/>
          </ac:spMkLst>
        </pc:spChg>
      </pc:sldChg>
      <pc:sldChg chg="modSp add mod">
        <pc:chgData name="Ajia McAferty" userId="dd31b6c3-ece0-4df1-95e1-5624c9eaf31d" providerId="ADAL" clId="{F04F1C91-A5B4-447C-9169-5947B0AA6B0C}" dt="2025-10-09T21:57:28.426" v="62" actId="27636"/>
        <pc:sldMkLst>
          <pc:docMk/>
          <pc:sldMk cId="3086839489" sldId="642"/>
        </pc:sldMkLst>
        <pc:spChg chg="mod">
          <ac:chgData name="Ajia McAferty" userId="dd31b6c3-ece0-4df1-95e1-5624c9eaf31d" providerId="ADAL" clId="{F04F1C91-A5B4-447C-9169-5947B0AA6B0C}" dt="2025-10-09T21:57:28.426" v="62" actId="27636"/>
          <ac:spMkLst>
            <pc:docMk/>
            <pc:sldMk cId="3086839489" sldId="642"/>
            <ac:spMk id="3" creationId="{3A0E1452-CFA8-56DF-D764-09D5D313A31D}"/>
          </ac:spMkLst>
        </pc:spChg>
      </pc:sldChg>
      <pc:sldChg chg="modSp add mod">
        <pc:chgData name="Ajia McAferty" userId="dd31b6c3-ece0-4df1-95e1-5624c9eaf31d" providerId="ADAL" clId="{F04F1C91-A5B4-447C-9169-5947B0AA6B0C}" dt="2025-10-09T21:57:28.433" v="63" actId="27636"/>
        <pc:sldMkLst>
          <pc:docMk/>
          <pc:sldMk cId="2877627308" sldId="643"/>
        </pc:sldMkLst>
        <pc:spChg chg="mod">
          <ac:chgData name="Ajia McAferty" userId="dd31b6c3-ece0-4df1-95e1-5624c9eaf31d" providerId="ADAL" clId="{F04F1C91-A5B4-447C-9169-5947B0AA6B0C}" dt="2025-10-09T21:57:28.433" v="63" actId="27636"/>
          <ac:spMkLst>
            <pc:docMk/>
            <pc:sldMk cId="2877627308" sldId="643"/>
            <ac:spMk id="3" creationId="{985062DC-7EA4-5DE8-ED6B-59F5A644A54B}"/>
          </ac:spMkLst>
        </pc:spChg>
      </pc:sldChg>
      <pc:sldChg chg="modSp add mod">
        <pc:chgData name="Ajia McAferty" userId="dd31b6c3-ece0-4df1-95e1-5624c9eaf31d" providerId="ADAL" clId="{F04F1C91-A5B4-447C-9169-5947B0AA6B0C}" dt="2025-10-09T21:57:28.440" v="65" actId="27636"/>
        <pc:sldMkLst>
          <pc:docMk/>
          <pc:sldMk cId="32299715" sldId="644"/>
        </pc:sldMkLst>
        <pc:spChg chg="mod">
          <ac:chgData name="Ajia McAferty" userId="dd31b6c3-ece0-4df1-95e1-5624c9eaf31d" providerId="ADAL" clId="{F04F1C91-A5B4-447C-9169-5947B0AA6B0C}" dt="2025-10-09T21:57:28.440" v="65" actId="27636"/>
          <ac:spMkLst>
            <pc:docMk/>
            <pc:sldMk cId="32299715" sldId="644"/>
            <ac:spMk id="3" creationId="{E4405C99-5712-11BE-B833-29D58E8E5324}"/>
          </ac:spMkLst>
        </pc:spChg>
      </pc:sldChg>
      <pc:sldChg chg="modSp add mod">
        <pc:chgData name="Ajia McAferty" userId="dd31b6c3-ece0-4df1-95e1-5624c9eaf31d" providerId="ADAL" clId="{F04F1C91-A5B4-447C-9169-5947B0AA6B0C}" dt="2025-10-09T21:57:28.445" v="66" actId="27636"/>
        <pc:sldMkLst>
          <pc:docMk/>
          <pc:sldMk cId="2111696517" sldId="645"/>
        </pc:sldMkLst>
        <pc:spChg chg="mod">
          <ac:chgData name="Ajia McAferty" userId="dd31b6c3-ece0-4df1-95e1-5624c9eaf31d" providerId="ADAL" clId="{F04F1C91-A5B4-447C-9169-5947B0AA6B0C}" dt="2025-10-09T21:57:28.445" v="66" actId="27636"/>
          <ac:spMkLst>
            <pc:docMk/>
            <pc:sldMk cId="2111696517" sldId="645"/>
            <ac:spMk id="3" creationId="{01825580-15E3-55D8-5C4B-C9CB1C880804}"/>
          </ac:spMkLst>
        </pc:spChg>
      </pc:sldChg>
      <pc:sldChg chg="modSp add mod">
        <pc:chgData name="Ajia McAferty" userId="dd31b6c3-ece0-4df1-95e1-5624c9eaf31d" providerId="ADAL" clId="{F04F1C91-A5B4-447C-9169-5947B0AA6B0C}" dt="2025-10-09T21:57:28.448" v="67" actId="27636"/>
        <pc:sldMkLst>
          <pc:docMk/>
          <pc:sldMk cId="1666193957" sldId="646"/>
        </pc:sldMkLst>
        <pc:spChg chg="mod">
          <ac:chgData name="Ajia McAferty" userId="dd31b6c3-ece0-4df1-95e1-5624c9eaf31d" providerId="ADAL" clId="{F04F1C91-A5B4-447C-9169-5947B0AA6B0C}" dt="2025-10-09T21:57:28.448" v="67" actId="27636"/>
          <ac:spMkLst>
            <pc:docMk/>
            <pc:sldMk cId="1666193957" sldId="646"/>
            <ac:spMk id="3" creationId="{5BCDB367-E70E-E304-E783-4B587331A2B1}"/>
          </ac:spMkLst>
        </pc:spChg>
      </pc:sldChg>
      <pc:sldChg chg="modSp add mod">
        <pc:chgData name="Ajia McAferty" userId="dd31b6c3-ece0-4df1-95e1-5624c9eaf31d" providerId="ADAL" clId="{F04F1C91-A5B4-447C-9169-5947B0AA6B0C}" dt="2025-10-09T21:57:28.449" v="70" actId="27636"/>
        <pc:sldMkLst>
          <pc:docMk/>
          <pc:sldMk cId="2736358464" sldId="647"/>
        </pc:sldMkLst>
        <pc:spChg chg="mod">
          <ac:chgData name="Ajia McAferty" userId="dd31b6c3-ece0-4df1-95e1-5624c9eaf31d" providerId="ADAL" clId="{F04F1C91-A5B4-447C-9169-5947B0AA6B0C}" dt="2025-10-09T21:57:28.449" v="70" actId="27636"/>
          <ac:spMkLst>
            <pc:docMk/>
            <pc:sldMk cId="2736358464" sldId="647"/>
            <ac:spMk id="3" creationId="{A6E3B074-1C2C-517E-5318-A3DCEEBF7D94}"/>
          </ac:spMkLst>
        </pc:spChg>
      </pc:sldChg>
      <pc:sldChg chg="modSp add mod">
        <pc:chgData name="Ajia McAferty" userId="dd31b6c3-ece0-4df1-95e1-5624c9eaf31d" providerId="ADAL" clId="{F04F1C91-A5B4-447C-9169-5947B0AA6B0C}" dt="2025-10-09T21:57:28.394" v="58" actId="27636"/>
        <pc:sldMkLst>
          <pc:docMk/>
          <pc:sldMk cId="2420224155" sldId="648"/>
        </pc:sldMkLst>
        <pc:spChg chg="mod">
          <ac:chgData name="Ajia McAferty" userId="dd31b6c3-ece0-4df1-95e1-5624c9eaf31d" providerId="ADAL" clId="{F04F1C91-A5B4-447C-9169-5947B0AA6B0C}" dt="2025-10-09T21:57:28.394" v="56" actId="27636"/>
          <ac:spMkLst>
            <pc:docMk/>
            <pc:sldMk cId="2420224155" sldId="648"/>
            <ac:spMk id="4" creationId="{3092FCE4-658C-4806-C902-107CD02555DC}"/>
          </ac:spMkLst>
        </pc:spChg>
        <pc:spChg chg="mod">
          <ac:chgData name="Ajia McAferty" userId="dd31b6c3-ece0-4df1-95e1-5624c9eaf31d" providerId="ADAL" clId="{F04F1C91-A5B4-447C-9169-5947B0AA6B0C}" dt="2025-10-09T21:57:28.394" v="57" actId="27636"/>
          <ac:spMkLst>
            <pc:docMk/>
            <pc:sldMk cId="2420224155" sldId="648"/>
            <ac:spMk id="5" creationId="{1CA285C6-3E3F-85F6-BC9D-85897638AD6D}"/>
          </ac:spMkLst>
        </pc:spChg>
        <pc:spChg chg="mod">
          <ac:chgData name="Ajia McAferty" userId="dd31b6c3-ece0-4df1-95e1-5624c9eaf31d" providerId="ADAL" clId="{F04F1C91-A5B4-447C-9169-5947B0AA6B0C}" dt="2025-10-09T21:57:28.394" v="58" actId="27636"/>
          <ac:spMkLst>
            <pc:docMk/>
            <pc:sldMk cId="2420224155" sldId="648"/>
            <ac:spMk id="8" creationId="{71821343-FA22-5984-2917-64A018CDAE2A}"/>
          </ac:spMkLst>
        </pc:spChg>
      </pc:sldChg>
      <pc:sldChg chg="modSp add mod">
        <pc:chgData name="Ajia McAferty" userId="dd31b6c3-ece0-4df1-95e1-5624c9eaf31d" providerId="ADAL" clId="{F04F1C91-A5B4-447C-9169-5947B0AA6B0C}" dt="2025-10-09T21:57:28.426" v="61" actId="27636"/>
        <pc:sldMkLst>
          <pc:docMk/>
          <pc:sldMk cId="1942501204" sldId="649"/>
        </pc:sldMkLst>
        <pc:spChg chg="mod">
          <ac:chgData name="Ajia McAferty" userId="dd31b6c3-ece0-4df1-95e1-5624c9eaf31d" providerId="ADAL" clId="{F04F1C91-A5B4-447C-9169-5947B0AA6B0C}" dt="2025-10-09T21:57:28.426" v="61" actId="27636"/>
          <ac:spMkLst>
            <pc:docMk/>
            <pc:sldMk cId="1942501204" sldId="649"/>
            <ac:spMk id="3" creationId="{2947DFC0-9BA7-0890-4703-F1ED0A85BDE4}"/>
          </ac:spMkLst>
        </pc:spChg>
      </pc:sldChg>
      <pc:sldChg chg="modSp add mod">
        <pc:chgData name="Ajia McAferty" userId="dd31b6c3-ece0-4df1-95e1-5624c9eaf31d" providerId="ADAL" clId="{F04F1C91-A5B4-447C-9169-5947B0AA6B0C}" dt="2025-10-09T21:57:28.436" v="64" actId="27636"/>
        <pc:sldMkLst>
          <pc:docMk/>
          <pc:sldMk cId="2183893396" sldId="650"/>
        </pc:sldMkLst>
        <pc:spChg chg="mod">
          <ac:chgData name="Ajia McAferty" userId="dd31b6c3-ece0-4df1-95e1-5624c9eaf31d" providerId="ADAL" clId="{F04F1C91-A5B4-447C-9169-5947B0AA6B0C}" dt="2025-10-09T21:57:28.436" v="64" actId="27636"/>
          <ac:spMkLst>
            <pc:docMk/>
            <pc:sldMk cId="2183893396" sldId="650"/>
            <ac:spMk id="3" creationId="{9D0B1DB5-B97F-F124-07B7-7FBFF7798454}"/>
          </ac:spMkLst>
        </pc:spChg>
      </pc:sldChg>
      <pc:sldChg chg="modSp add mod">
        <pc:chgData name="Ajia McAferty" userId="dd31b6c3-ece0-4df1-95e1-5624c9eaf31d" providerId="ADAL" clId="{F04F1C91-A5B4-447C-9169-5947B0AA6B0C}" dt="2025-10-09T21:57:28.449" v="69" actId="27636"/>
        <pc:sldMkLst>
          <pc:docMk/>
          <pc:sldMk cId="747198622" sldId="651"/>
        </pc:sldMkLst>
        <pc:spChg chg="mod">
          <ac:chgData name="Ajia McAferty" userId="dd31b6c3-ece0-4df1-95e1-5624c9eaf31d" providerId="ADAL" clId="{F04F1C91-A5B4-447C-9169-5947B0AA6B0C}" dt="2025-10-09T21:57:28.449" v="69" actId="27636"/>
          <ac:spMkLst>
            <pc:docMk/>
            <pc:sldMk cId="747198622" sldId="651"/>
            <ac:spMk id="3" creationId="{FFE2D4B9-A2DB-D2B8-6A6E-758D08D656AD}"/>
          </ac:spMkLst>
        </pc:spChg>
      </pc:sldChg>
      <pc:sldChg chg="modSp add mod">
        <pc:chgData name="Ajia McAferty" userId="dd31b6c3-ece0-4df1-95e1-5624c9eaf31d" providerId="ADAL" clId="{F04F1C91-A5B4-447C-9169-5947B0AA6B0C}" dt="2025-10-09T21:57:28.449" v="68" actId="27636"/>
        <pc:sldMkLst>
          <pc:docMk/>
          <pc:sldMk cId="2336168922" sldId="652"/>
        </pc:sldMkLst>
        <pc:spChg chg="mod">
          <ac:chgData name="Ajia McAferty" userId="dd31b6c3-ece0-4df1-95e1-5624c9eaf31d" providerId="ADAL" clId="{F04F1C91-A5B4-447C-9169-5947B0AA6B0C}" dt="2025-10-09T21:57:28.449" v="68" actId="27636"/>
          <ac:spMkLst>
            <pc:docMk/>
            <pc:sldMk cId="2336168922" sldId="652"/>
            <ac:spMk id="3" creationId="{F727188F-013B-6306-F85C-934C2D457F85}"/>
          </ac:spMkLst>
        </pc:spChg>
      </pc:sldChg>
      <pc:sldChg chg="modSp add mod">
        <pc:chgData name="Ajia McAferty" userId="dd31b6c3-ece0-4df1-95e1-5624c9eaf31d" providerId="ADAL" clId="{F04F1C91-A5B4-447C-9169-5947B0AA6B0C}" dt="2025-10-09T21:57:28.458" v="71" actId="27636"/>
        <pc:sldMkLst>
          <pc:docMk/>
          <pc:sldMk cId="1470492506" sldId="653"/>
        </pc:sldMkLst>
        <pc:spChg chg="mod">
          <ac:chgData name="Ajia McAferty" userId="dd31b6c3-ece0-4df1-95e1-5624c9eaf31d" providerId="ADAL" clId="{F04F1C91-A5B4-447C-9169-5947B0AA6B0C}" dt="2025-10-09T21:57:28.458" v="71" actId="27636"/>
          <ac:spMkLst>
            <pc:docMk/>
            <pc:sldMk cId="1470492506" sldId="653"/>
            <ac:spMk id="3" creationId="{5E9B4CD7-607A-0BED-5A80-09323BA1FC8E}"/>
          </ac:spMkLst>
        </pc:spChg>
      </pc:sldChg>
      <pc:sldChg chg="add">
        <pc:chgData name="Ajia McAferty" userId="dd31b6c3-ece0-4df1-95e1-5624c9eaf31d" providerId="ADAL" clId="{F04F1C91-A5B4-447C-9169-5947B0AA6B0C}" dt="2025-10-09T23:51:03.518" v="73"/>
        <pc:sldMkLst>
          <pc:docMk/>
          <pc:sldMk cId="2335439060" sldId="654"/>
        </pc:sldMkLst>
      </pc:sldChg>
      <pc:sldChg chg="add">
        <pc:chgData name="Ajia McAferty" userId="dd31b6c3-ece0-4df1-95e1-5624c9eaf31d" providerId="ADAL" clId="{F04F1C91-A5B4-447C-9169-5947B0AA6B0C}" dt="2025-10-09T23:51:03.518" v="73"/>
        <pc:sldMkLst>
          <pc:docMk/>
          <pc:sldMk cId="4266155001" sldId="655"/>
        </pc:sldMkLst>
      </pc:sldChg>
      <pc:sldChg chg="add">
        <pc:chgData name="Ajia McAferty" userId="dd31b6c3-ece0-4df1-95e1-5624c9eaf31d" providerId="ADAL" clId="{F04F1C91-A5B4-447C-9169-5947B0AA6B0C}" dt="2025-10-09T23:51:03.518" v="73"/>
        <pc:sldMkLst>
          <pc:docMk/>
          <pc:sldMk cId="3121749989" sldId="656"/>
        </pc:sldMkLst>
      </pc:sldChg>
      <pc:sldChg chg="add">
        <pc:chgData name="Ajia McAferty" userId="dd31b6c3-ece0-4df1-95e1-5624c9eaf31d" providerId="ADAL" clId="{F04F1C91-A5B4-447C-9169-5947B0AA6B0C}" dt="2025-10-09T23:51:03.518" v="73"/>
        <pc:sldMkLst>
          <pc:docMk/>
          <pc:sldMk cId="241969345" sldId="657"/>
        </pc:sldMkLst>
      </pc:sldChg>
      <pc:sldChg chg="add">
        <pc:chgData name="Ajia McAferty" userId="dd31b6c3-ece0-4df1-95e1-5624c9eaf31d" providerId="ADAL" clId="{F04F1C91-A5B4-447C-9169-5947B0AA6B0C}" dt="2025-10-09T23:51:03.518" v="73"/>
        <pc:sldMkLst>
          <pc:docMk/>
          <pc:sldMk cId="1627154074" sldId="658"/>
        </pc:sldMkLst>
      </pc:sldChg>
      <pc:sldChg chg="add">
        <pc:chgData name="Ajia McAferty" userId="dd31b6c3-ece0-4df1-95e1-5624c9eaf31d" providerId="ADAL" clId="{F04F1C91-A5B4-447C-9169-5947B0AA6B0C}" dt="2025-10-09T23:51:03.518" v="73"/>
        <pc:sldMkLst>
          <pc:docMk/>
          <pc:sldMk cId="3191248245" sldId="659"/>
        </pc:sldMkLst>
      </pc:sldChg>
      <pc:sldChg chg="add">
        <pc:chgData name="Ajia McAferty" userId="dd31b6c3-ece0-4df1-95e1-5624c9eaf31d" providerId="ADAL" clId="{F04F1C91-A5B4-447C-9169-5947B0AA6B0C}" dt="2025-10-09T23:51:03.518" v="73"/>
        <pc:sldMkLst>
          <pc:docMk/>
          <pc:sldMk cId="484272491" sldId="660"/>
        </pc:sldMkLst>
      </pc:sldChg>
      <pc:sldChg chg="add">
        <pc:chgData name="Ajia McAferty" userId="dd31b6c3-ece0-4df1-95e1-5624c9eaf31d" providerId="ADAL" clId="{F04F1C91-A5B4-447C-9169-5947B0AA6B0C}" dt="2025-10-09T23:51:03.518" v="73"/>
        <pc:sldMkLst>
          <pc:docMk/>
          <pc:sldMk cId="2680686450" sldId="661"/>
        </pc:sldMkLst>
      </pc:sldChg>
      <pc:sldChg chg="add">
        <pc:chgData name="Ajia McAferty" userId="dd31b6c3-ece0-4df1-95e1-5624c9eaf31d" providerId="ADAL" clId="{F04F1C91-A5B4-447C-9169-5947B0AA6B0C}" dt="2025-10-09T23:51:03.518" v="73"/>
        <pc:sldMkLst>
          <pc:docMk/>
          <pc:sldMk cId="1036431879" sldId="662"/>
        </pc:sldMkLst>
      </pc:sldChg>
      <pc:sldChg chg="add">
        <pc:chgData name="Ajia McAferty" userId="dd31b6c3-ece0-4df1-95e1-5624c9eaf31d" providerId="ADAL" clId="{F04F1C91-A5B4-447C-9169-5947B0AA6B0C}" dt="2025-10-09T23:51:03.518" v="73"/>
        <pc:sldMkLst>
          <pc:docMk/>
          <pc:sldMk cId="2523800710" sldId="663"/>
        </pc:sldMkLst>
      </pc:sldChg>
      <pc:sldChg chg="add">
        <pc:chgData name="Ajia McAferty" userId="dd31b6c3-ece0-4df1-95e1-5624c9eaf31d" providerId="ADAL" clId="{F04F1C91-A5B4-447C-9169-5947B0AA6B0C}" dt="2025-10-09T23:51:03.518" v="73"/>
        <pc:sldMkLst>
          <pc:docMk/>
          <pc:sldMk cId="4008520877" sldId="664"/>
        </pc:sldMkLst>
      </pc:sldChg>
      <pc:sldChg chg="add">
        <pc:chgData name="Ajia McAferty" userId="dd31b6c3-ece0-4df1-95e1-5624c9eaf31d" providerId="ADAL" clId="{F04F1C91-A5B4-447C-9169-5947B0AA6B0C}" dt="2025-10-09T23:51:03.518" v="73"/>
        <pc:sldMkLst>
          <pc:docMk/>
          <pc:sldMk cId="885400821" sldId="665"/>
        </pc:sldMkLst>
      </pc:sldChg>
      <pc:sldChg chg="add">
        <pc:chgData name="Ajia McAferty" userId="dd31b6c3-ece0-4df1-95e1-5624c9eaf31d" providerId="ADAL" clId="{F04F1C91-A5B4-447C-9169-5947B0AA6B0C}" dt="2025-10-09T23:51:03.518" v="73"/>
        <pc:sldMkLst>
          <pc:docMk/>
          <pc:sldMk cId="3633469932" sldId="666"/>
        </pc:sldMkLst>
      </pc:sldChg>
      <pc:sldChg chg="add">
        <pc:chgData name="Ajia McAferty" userId="dd31b6c3-ece0-4df1-95e1-5624c9eaf31d" providerId="ADAL" clId="{F04F1C91-A5B4-447C-9169-5947B0AA6B0C}" dt="2025-10-09T23:51:03.518" v="73"/>
        <pc:sldMkLst>
          <pc:docMk/>
          <pc:sldMk cId="2532303743" sldId="667"/>
        </pc:sldMkLst>
      </pc:sldChg>
      <pc:sldChg chg="add">
        <pc:chgData name="Ajia McAferty" userId="dd31b6c3-ece0-4df1-95e1-5624c9eaf31d" providerId="ADAL" clId="{F04F1C91-A5B4-447C-9169-5947B0AA6B0C}" dt="2025-10-09T23:51:03.518" v="73"/>
        <pc:sldMkLst>
          <pc:docMk/>
          <pc:sldMk cId="445814413" sldId="668"/>
        </pc:sldMkLst>
      </pc:sldChg>
      <pc:sldChg chg="add">
        <pc:chgData name="Ajia McAferty" userId="dd31b6c3-ece0-4df1-95e1-5624c9eaf31d" providerId="ADAL" clId="{F04F1C91-A5B4-447C-9169-5947B0AA6B0C}" dt="2025-10-09T23:51:03.518" v="73"/>
        <pc:sldMkLst>
          <pc:docMk/>
          <pc:sldMk cId="2260712354" sldId="669"/>
        </pc:sldMkLst>
      </pc:sldChg>
      <pc:sldChg chg="add">
        <pc:chgData name="Ajia McAferty" userId="dd31b6c3-ece0-4df1-95e1-5624c9eaf31d" providerId="ADAL" clId="{F04F1C91-A5B4-447C-9169-5947B0AA6B0C}" dt="2025-10-09T23:51:03.518" v="73"/>
        <pc:sldMkLst>
          <pc:docMk/>
          <pc:sldMk cId="2141105474" sldId="670"/>
        </pc:sldMkLst>
      </pc:sldChg>
      <pc:sldChg chg="add">
        <pc:chgData name="Ajia McAferty" userId="dd31b6c3-ece0-4df1-95e1-5624c9eaf31d" providerId="ADAL" clId="{F04F1C91-A5B4-447C-9169-5947B0AA6B0C}" dt="2025-10-09T23:51:03.518" v="73"/>
        <pc:sldMkLst>
          <pc:docMk/>
          <pc:sldMk cId="3718423214" sldId="671"/>
        </pc:sldMkLst>
      </pc:sldChg>
      <pc:sldChg chg="add">
        <pc:chgData name="Ajia McAferty" userId="dd31b6c3-ece0-4df1-95e1-5624c9eaf31d" providerId="ADAL" clId="{F04F1C91-A5B4-447C-9169-5947B0AA6B0C}" dt="2025-10-09T21:51:13.987" v="11"/>
        <pc:sldMkLst>
          <pc:docMk/>
          <pc:sldMk cId="3342397404" sldId="699"/>
        </pc:sldMkLst>
      </pc:sldChg>
      <pc:sldChg chg="modSp add del mod">
        <pc:chgData name="Ajia McAferty" userId="dd31b6c3-ece0-4df1-95e1-5624c9eaf31d" providerId="ADAL" clId="{F04F1C91-A5B4-447C-9169-5947B0AA6B0C}" dt="2025-10-10T14:57:06.607" v="118" actId="27636"/>
        <pc:sldMkLst>
          <pc:docMk/>
          <pc:sldMk cId="1474023754" sldId="1625"/>
        </pc:sldMkLst>
        <pc:spChg chg="mod">
          <ac:chgData name="Ajia McAferty" userId="dd31b6c3-ece0-4df1-95e1-5624c9eaf31d" providerId="ADAL" clId="{F04F1C91-A5B4-447C-9169-5947B0AA6B0C}" dt="2025-10-10T14:57:06.607" v="118" actId="27636"/>
          <ac:spMkLst>
            <pc:docMk/>
            <pc:sldMk cId="1474023754" sldId="1625"/>
            <ac:spMk id="3" creationId="{00000000-0000-0000-0000-000000000000}"/>
          </ac:spMkLst>
        </pc:spChg>
      </pc:sldChg>
      <pc:sldChg chg="add del">
        <pc:chgData name="Ajia McAferty" userId="dd31b6c3-ece0-4df1-95e1-5624c9eaf31d" providerId="ADAL" clId="{F04F1C91-A5B4-447C-9169-5947B0AA6B0C}" dt="2025-10-10T14:46:53.701" v="88"/>
        <pc:sldMkLst>
          <pc:docMk/>
          <pc:sldMk cId="2635337642" sldId="2084"/>
        </pc:sldMkLst>
      </pc:sldChg>
      <pc:sldChg chg="add">
        <pc:chgData name="Ajia McAferty" userId="dd31b6c3-ece0-4df1-95e1-5624c9eaf31d" providerId="ADAL" clId="{F04F1C91-A5B4-447C-9169-5947B0AA6B0C}" dt="2025-10-10T14:46:53.701" v="88"/>
        <pc:sldMkLst>
          <pc:docMk/>
          <pc:sldMk cId="1013635806" sldId="2085"/>
        </pc:sldMkLst>
      </pc:sldChg>
      <pc:sldChg chg="add">
        <pc:chgData name="Ajia McAferty" userId="dd31b6c3-ece0-4df1-95e1-5624c9eaf31d" providerId="ADAL" clId="{F04F1C91-A5B4-447C-9169-5947B0AA6B0C}" dt="2025-10-10T14:46:53.701" v="88"/>
        <pc:sldMkLst>
          <pc:docMk/>
          <pc:sldMk cId="1622423692" sldId="2086"/>
        </pc:sldMkLst>
      </pc:sldChg>
      <pc:sldChg chg="add">
        <pc:chgData name="Ajia McAferty" userId="dd31b6c3-ece0-4df1-95e1-5624c9eaf31d" providerId="ADAL" clId="{F04F1C91-A5B4-447C-9169-5947B0AA6B0C}" dt="2025-10-10T14:46:53.701" v="88"/>
        <pc:sldMkLst>
          <pc:docMk/>
          <pc:sldMk cId="3607017775" sldId="2087"/>
        </pc:sldMkLst>
      </pc:sldChg>
      <pc:sldChg chg="add">
        <pc:chgData name="Ajia McAferty" userId="dd31b6c3-ece0-4df1-95e1-5624c9eaf31d" providerId="ADAL" clId="{F04F1C91-A5B4-447C-9169-5947B0AA6B0C}" dt="2025-10-10T14:46:53.701" v="88"/>
        <pc:sldMkLst>
          <pc:docMk/>
          <pc:sldMk cId="3044440004" sldId="2088"/>
        </pc:sldMkLst>
      </pc:sldChg>
      <pc:sldChg chg="add">
        <pc:chgData name="Ajia McAferty" userId="dd31b6c3-ece0-4df1-95e1-5624c9eaf31d" providerId="ADAL" clId="{F04F1C91-A5B4-447C-9169-5947B0AA6B0C}" dt="2025-10-10T14:46:53.701" v="88"/>
        <pc:sldMkLst>
          <pc:docMk/>
          <pc:sldMk cId="2681735048" sldId="2089"/>
        </pc:sldMkLst>
      </pc:sldChg>
      <pc:sldChg chg="add">
        <pc:chgData name="Ajia McAferty" userId="dd31b6c3-ece0-4df1-95e1-5624c9eaf31d" providerId="ADAL" clId="{F04F1C91-A5B4-447C-9169-5947B0AA6B0C}" dt="2025-10-10T14:46:53.701" v="88"/>
        <pc:sldMkLst>
          <pc:docMk/>
          <pc:sldMk cId="3768578823" sldId="2091"/>
        </pc:sldMkLst>
      </pc:sldChg>
      <pc:sldChg chg="add">
        <pc:chgData name="Ajia McAferty" userId="dd31b6c3-ece0-4df1-95e1-5624c9eaf31d" providerId="ADAL" clId="{F04F1C91-A5B4-447C-9169-5947B0AA6B0C}" dt="2025-10-10T14:46:53.701" v="88"/>
        <pc:sldMkLst>
          <pc:docMk/>
          <pc:sldMk cId="2816807671" sldId="2092"/>
        </pc:sldMkLst>
      </pc:sldChg>
      <pc:sldChg chg="add">
        <pc:chgData name="Ajia McAferty" userId="dd31b6c3-ece0-4df1-95e1-5624c9eaf31d" providerId="ADAL" clId="{F04F1C91-A5B4-447C-9169-5947B0AA6B0C}" dt="2025-10-10T14:46:53.701" v="88"/>
        <pc:sldMkLst>
          <pc:docMk/>
          <pc:sldMk cId="1762197683" sldId="2095"/>
        </pc:sldMkLst>
      </pc:sldChg>
      <pc:sldChg chg="add">
        <pc:chgData name="Ajia McAferty" userId="dd31b6c3-ece0-4df1-95e1-5624c9eaf31d" providerId="ADAL" clId="{F04F1C91-A5B4-447C-9169-5947B0AA6B0C}" dt="2025-10-10T14:46:53.701" v="88"/>
        <pc:sldMkLst>
          <pc:docMk/>
          <pc:sldMk cId="2993284889" sldId="2096"/>
        </pc:sldMkLst>
      </pc:sldChg>
      <pc:sldChg chg="add">
        <pc:chgData name="Ajia McAferty" userId="dd31b6c3-ece0-4df1-95e1-5624c9eaf31d" providerId="ADAL" clId="{F04F1C91-A5B4-447C-9169-5947B0AA6B0C}" dt="2025-10-10T14:46:53.701" v="88"/>
        <pc:sldMkLst>
          <pc:docMk/>
          <pc:sldMk cId="188700455" sldId="2241"/>
        </pc:sldMkLst>
      </pc:sldChg>
      <pc:sldChg chg="add">
        <pc:chgData name="Ajia McAferty" userId="dd31b6c3-ece0-4df1-95e1-5624c9eaf31d" providerId="ADAL" clId="{F04F1C91-A5B4-447C-9169-5947B0AA6B0C}" dt="2025-10-10T14:46:53.701" v="88"/>
        <pc:sldMkLst>
          <pc:docMk/>
          <pc:sldMk cId="785337435" sldId="2256"/>
        </pc:sldMkLst>
      </pc:sldChg>
      <pc:sldChg chg="modSp add del mod">
        <pc:chgData name="Ajia McAferty" userId="dd31b6c3-ece0-4df1-95e1-5624c9eaf31d" providerId="ADAL" clId="{F04F1C91-A5B4-447C-9169-5947B0AA6B0C}" dt="2025-10-10T14:57:06.388" v="117"/>
        <pc:sldMkLst>
          <pc:docMk/>
          <pc:sldMk cId="3753023868" sldId="1448943139"/>
        </pc:sldMkLst>
        <pc:spChg chg="mod">
          <ac:chgData name="Ajia McAferty" userId="dd31b6c3-ece0-4df1-95e1-5624c9eaf31d" providerId="ADAL" clId="{F04F1C91-A5B4-447C-9169-5947B0AA6B0C}" dt="2025-10-10T14:56:04.986" v="101" actId="27636"/>
          <ac:spMkLst>
            <pc:docMk/>
            <pc:sldMk cId="3753023868" sldId="1448943139"/>
            <ac:spMk id="3" creationId="{4BEE4034-10D2-8177-89F5-CC96DC36BA33}"/>
          </ac:spMkLst>
        </pc:spChg>
      </pc:sldChg>
      <pc:sldChg chg="add del setBg">
        <pc:chgData name="Ajia McAferty" userId="dd31b6c3-ece0-4df1-95e1-5624c9eaf31d" providerId="ADAL" clId="{F04F1C91-A5B4-447C-9169-5947B0AA6B0C}" dt="2025-10-10T14:57:06.388" v="117"/>
        <pc:sldMkLst>
          <pc:docMk/>
          <pc:sldMk cId="3661054580" sldId="1448943143"/>
        </pc:sldMkLst>
      </pc:sldChg>
      <pc:sldChg chg="add del modNotes">
        <pc:chgData name="Ajia McAferty" userId="dd31b6c3-ece0-4df1-95e1-5624c9eaf31d" providerId="ADAL" clId="{F04F1C91-A5B4-447C-9169-5947B0AA6B0C}" dt="2025-10-09T21:55:44.378" v="47"/>
        <pc:sldMkLst>
          <pc:docMk/>
          <pc:sldMk cId="3566914764" sldId="2147140161"/>
        </pc:sldMkLst>
      </pc:sldChg>
      <pc:sldChg chg="add del modNotes">
        <pc:chgData name="Ajia McAferty" userId="dd31b6c3-ece0-4df1-95e1-5624c9eaf31d" providerId="ADAL" clId="{F04F1C91-A5B4-447C-9169-5947B0AA6B0C}" dt="2025-10-09T21:55:44.378" v="47"/>
        <pc:sldMkLst>
          <pc:docMk/>
          <pc:sldMk cId="753611654" sldId="2147140163"/>
        </pc:sldMkLst>
      </pc:sldChg>
      <pc:sldChg chg="add del modNotes">
        <pc:chgData name="Ajia McAferty" userId="dd31b6c3-ece0-4df1-95e1-5624c9eaf31d" providerId="ADAL" clId="{F04F1C91-A5B4-447C-9169-5947B0AA6B0C}" dt="2025-10-09T21:55:44.378" v="47"/>
        <pc:sldMkLst>
          <pc:docMk/>
          <pc:sldMk cId="3634739201" sldId="2147140168"/>
        </pc:sldMkLst>
      </pc:sldChg>
      <pc:sldChg chg="add del modNotes">
        <pc:chgData name="Ajia McAferty" userId="dd31b6c3-ece0-4df1-95e1-5624c9eaf31d" providerId="ADAL" clId="{F04F1C91-A5B4-447C-9169-5947B0AA6B0C}" dt="2025-10-09T21:56:14.771" v="50"/>
        <pc:sldMkLst>
          <pc:docMk/>
          <pc:sldMk cId="2504424515" sldId="2147140216"/>
        </pc:sldMkLst>
      </pc:sldChg>
      <pc:sldChg chg="add del modNotes">
        <pc:chgData name="Ajia McAferty" userId="dd31b6c3-ece0-4df1-95e1-5624c9eaf31d" providerId="ADAL" clId="{F04F1C91-A5B4-447C-9169-5947B0AA6B0C}" dt="2025-10-09T21:56:14.876" v="51"/>
        <pc:sldMkLst>
          <pc:docMk/>
          <pc:sldMk cId="4015776022" sldId="2147140219"/>
        </pc:sldMkLst>
      </pc:sldChg>
      <pc:sldChg chg="add del modNotes">
        <pc:chgData name="Ajia McAferty" userId="dd31b6c3-ece0-4df1-95e1-5624c9eaf31d" providerId="ADAL" clId="{F04F1C91-A5B4-447C-9169-5947B0AA6B0C}" dt="2025-10-09T21:56:14.771" v="50"/>
        <pc:sldMkLst>
          <pc:docMk/>
          <pc:sldMk cId="4028683111" sldId="2147140221"/>
        </pc:sldMkLst>
      </pc:sldChg>
      <pc:sldChg chg="add del modNotes">
        <pc:chgData name="Ajia McAferty" userId="dd31b6c3-ece0-4df1-95e1-5624c9eaf31d" providerId="ADAL" clId="{F04F1C91-A5B4-447C-9169-5947B0AA6B0C}" dt="2025-10-09T21:56:14.771" v="50"/>
        <pc:sldMkLst>
          <pc:docMk/>
          <pc:sldMk cId="1263953758" sldId="2147140225"/>
        </pc:sldMkLst>
      </pc:sldChg>
      <pc:sldChg chg="add del">
        <pc:chgData name="Ajia McAferty" userId="dd31b6c3-ece0-4df1-95e1-5624c9eaf31d" providerId="ADAL" clId="{F04F1C91-A5B4-447C-9169-5947B0AA6B0C}" dt="2025-10-09T21:55:44.378" v="47"/>
        <pc:sldMkLst>
          <pc:docMk/>
          <pc:sldMk cId="361116043" sldId="2147140227"/>
        </pc:sldMkLst>
      </pc:sldChg>
      <pc:sldChg chg="add del modNotes">
        <pc:chgData name="Ajia McAferty" userId="dd31b6c3-ece0-4df1-95e1-5624c9eaf31d" providerId="ADAL" clId="{F04F1C91-A5B4-447C-9169-5947B0AA6B0C}" dt="2025-10-09T21:55:44.469" v="49"/>
        <pc:sldMkLst>
          <pc:docMk/>
          <pc:sldMk cId="2291967972" sldId="2147140229"/>
        </pc:sldMkLst>
      </pc:sldChg>
      <pc:sldChg chg="add del modNotes">
        <pc:chgData name="Ajia McAferty" userId="dd31b6c3-ece0-4df1-95e1-5624c9eaf31d" providerId="ADAL" clId="{F04F1C91-A5B4-447C-9169-5947B0AA6B0C}" dt="2025-10-09T21:56:14.771" v="50"/>
        <pc:sldMkLst>
          <pc:docMk/>
          <pc:sldMk cId="2509869386" sldId="2147140231"/>
        </pc:sldMkLst>
      </pc:sldChg>
      <pc:sldChg chg="add del modNotes">
        <pc:chgData name="Ajia McAferty" userId="dd31b6c3-ece0-4df1-95e1-5624c9eaf31d" providerId="ADAL" clId="{F04F1C91-A5B4-447C-9169-5947B0AA6B0C}" dt="2025-10-09T21:54:10.179" v="25" actId="2696"/>
        <pc:sldMkLst>
          <pc:docMk/>
          <pc:sldMk cId="3162740354" sldId="2147140235"/>
        </pc:sldMkLst>
      </pc:sldChg>
      <pc:sldChg chg="add">
        <pc:chgData name="Ajia McAferty" userId="dd31b6c3-ece0-4df1-95e1-5624c9eaf31d" providerId="ADAL" clId="{F04F1C91-A5B4-447C-9169-5947B0AA6B0C}" dt="2025-10-09T21:54:12.550" v="26"/>
        <pc:sldMkLst>
          <pc:docMk/>
          <pc:sldMk cId="4210386695" sldId="2147140235"/>
        </pc:sldMkLst>
      </pc:sldChg>
      <pc:sldChg chg="add del modNotes">
        <pc:chgData name="Ajia McAferty" userId="dd31b6c3-ece0-4df1-95e1-5624c9eaf31d" providerId="ADAL" clId="{F04F1C91-A5B4-447C-9169-5947B0AA6B0C}" dt="2025-10-09T21:55:44.378" v="47"/>
        <pc:sldMkLst>
          <pc:docMk/>
          <pc:sldMk cId="2295671505" sldId="2147140236"/>
        </pc:sldMkLst>
      </pc:sldChg>
      <pc:sldChg chg="add del">
        <pc:chgData name="Ajia McAferty" userId="dd31b6c3-ece0-4df1-95e1-5624c9eaf31d" providerId="ADAL" clId="{F04F1C91-A5B4-447C-9169-5947B0AA6B0C}" dt="2025-10-09T21:56:14.771" v="50"/>
        <pc:sldMkLst>
          <pc:docMk/>
          <pc:sldMk cId="796928840" sldId="2147140238"/>
        </pc:sldMkLst>
      </pc:sldChg>
      <pc:sldChg chg="add del modNotes">
        <pc:chgData name="Ajia McAferty" userId="dd31b6c3-ece0-4df1-95e1-5624c9eaf31d" providerId="ADAL" clId="{F04F1C91-A5B4-447C-9169-5947B0AA6B0C}" dt="2025-10-09T21:56:14.771" v="50"/>
        <pc:sldMkLst>
          <pc:docMk/>
          <pc:sldMk cId="3301813611" sldId="2147140239"/>
        </pc:sldMkLst>
      </pc:sldChg>
      <pc:sldChg chg="add del">
        <pc:chgData name="Ajia McAferty" userId="dd31b6c3-ece0-4df1-95e1-5624c9eaf31d" providerId="ADAL" clId="{F04F1C91-A5B4-447C-9169-5947B0AA6B0C}" dt="2025-10-09T21:55:44.378" v="47"/>
        <pc:sldMkLst>
          <pc:docMk/>
          <pc:sldMk cId="2073748699" sldId="2147140279"/>
        </pc:sldMkLst>
      </pc:sldChg>
      <pc:sldChg chg="add modNotes">
        <pc:chgData name="Ajia McAferty" userId="dd31b6c3-ece0-4df1-95e1-5624c9eaf31d" providerId="ADAL" clId="{F04F1C91-A5B4-447C-9169-5947B0AA6B0C}" dt="2025-10-09T21:53:08.431" v="21"/>
        <pc:sldMkLst>
          <pc:docMk/>
          <pc:sldMk cId="4095334789" sldId="2147376896"/>
        </pc:sldMkLst>
      </pc:sldChg>
      <pc:sldChg chg="add modNotes">
        <pc:chgData name="Ajia McAferty" userId="dd31b6c3-ece0-4df1-95e1-5624c9eaf31d" providerId="ADAL" clId="{F04F1C91-A5B4-447C-9169-5947B0AA6B0C}" dt="2025-10-09T21:53:08.431" v="21"/>
        <pc:sldMkLst>
          <pc:docMk/>
          <pc:sldMk cId="3224738447" sldId="2147376902"/>
        </pc:sldMkLst>
      </pc:sldChg>
      <pc:sldChg chg="add modNotes">
        <pc:chgData name="Ajia McAferty" userId="dd31b6c3-ece0-4df1-95e1-5624c9eaf31d" providerId="ADAL" clId="{F04F1C91-A5B4-447C-9169-5947B0AA6B0C}" dt="2025-10-09T21:53:08.431" v="21"/>
        <pc:sldMkLst>
          <pc:docMk/>
          <pc:sldMk cId="3976017713" sldId="2147376903"/>
        </pc:sldMkLst>
      </pc:sldChg>
      <pc:sldChg chg="add modNotes">
        <pc:chgData name="Ajia McAferty" userId="dd31b6c3-ece0-4df1-95e1-5624c9eaf31d" providerId="ADAL" clId="{F04F1C91-A5B4-447C-9169-5947B0AA6B0C}" dt="2025-10-09T21:53:08.431" v="21"/>
        <pc:sldMkLst>
          <pc:docMk/>
          <pc:sldMk cId="3759879741" sldId="2147376904"/>
        </pc:sldMkLst>
      </pc:sldChg>
      <pc:sldChg chg="add modNotes">
        <pc:chgData name="Ajia McAferty" userId="dd31b6c3-ece0-4df1-95e1-5624c9eaf31d" providerId="ADAL" clId="{F04F1C91-A5B4-447C-9169-5947B0AA6B0C}" dt="2025-10-09T21:53:08.431" v="21"/>
        <pc:sldMkLst>
          <pc:docMk/>
          <pc:sldMk cId="3248005146" sldId="2147376905"/>
        </pc:sldMkLst>
      </pc:sldChg>
      <pc:sldChg chg="add modNotes">
        <pc:chgData name="Ajia McAferty" userId="dd31b6c3-ece0-4df1-95e1-5624c9eaf31d" providerId="ADAL" clId="{F04F1C91-A5B4-447C-9169-5947B0AA6B0C}" dt="2025-10-09T21:53:08.431" v="21"/>
        <pc:sldMkLst>
          <pc:docMk/>
          <pc:sldMk cId="1547977261" sldId="2147376906"/>
        </pc:sldMkLst>
      </pc:sldChg>
      <pc:sldChg chg="add modNotes">
        <pc:chgData name="Ajia McAferty" userId="dd31b6c3-ece0-4df1-95e1-5624c9eaf31d" providerId="ADAL" clId="{F04F1C91-A5B4-447C-9169-5947B0AA6B0C}" dt="2025-10-09T21:53:08.431" v="21"/>
        <pc:sldMkLst>
          <pc:docMk/>
          <pc:sldMk cId="544065395" sldId="2147376907"/>
        </pc:sldMkLst>
      </pc:sldChg>
      <pc:sldChg chg="add modNotes">
        <pc:chgData name="Ajia McAferty" userId="dd31b6c3-ece0-4df1-95e1-5624c9eaf31d" providerId="ADAL" clId="{F04F1C91-A5B4-447C-9169-5947B0AA6B0C}" dt="2025-10-09T21:53:08.431" v="21"/>
        <pc:sldMkLst>
          <pc:docMk/>
          <pc:sldMk cId="945237265" sldId="2147376908"/>
        </pc:sldMkLst>
      </pc:sldChg>
      <pc:sldChg chg="add modNotes">
        <pc:chgData name="Ajia McAferty" userId="dd31b6c3-ece0-4df1-95e1-5624c9eaf31d" providerId="ADAL" clId="{F04F1C91-A5B4-447C-9169-5947B0AA6B0C}" dt="2025-10-09T21:53:08.431" v="21"/>
        <pc:sldMkLst>
          <pc:docMk/>
          <pc:sldMk cId="210592894" sldId="2147376909"/>
        </pc:sldMkLst>
      </pc:sldChg>
      <pc:sldChg chg="add modNotes">
        <pc:chgData name="Ajia McAferty" userId="dd31b6c3-ece0-4df1-95e1-5624c9eaf31d" providerId="ADAL" clId="{F04F1C91-A5B4-447C-9169-5947B0AA6B0C}" dt="2025-10-09T21:53:08.431" v="21"/>
        <pc:sldMkLst>
          <pc:docMk/>
          <pc:sldMk cId="3690375926" sldId="2147376910"/>
        </pc:sldMkLst>
      </pc:sldChg>
      <pc:sldChg chg="add">
        <pc:chgData name="Ajia McAferty" userId="dd31b6c3-ece0-4df1-95e1-5624c9eaf31d" providerId="ADAL" clId="{F04F1C91-A5B4-447C-9169-5947B0AA6B0C}" dt="2025-10-09T21:51:13.987" v="11"/>
        <pc:sldMkLst>
          <pc:docMk/>
          <pc:sldMk cId="2935760430" sldId="2147376911"/>
        </pc:sldMkLst>
      </pc:sldChg>
      <pc:sldChg chg="add">
        <pc:chgData name="Ajia McAferty" userId="dd31b6c3-ece0-4df1-95e1-5624c9eaf31d" providerId="ADAL" clId="{F04F1C91-A5B4-447C-9169-5947B0AA6B0C}" dt="2025-10-09T21:53:05.584" v="19"/>
        <pc:sldMkLst>
          <pc:docMk/>
          <pc:sldMk cId="1221375200" sldId="2147376912"/>
        </pc:sldMkLst>
      </pc:sldChg>
      <pc:sldChg chg="add">
        <pc:chgData name="Ajia McAferty" userId="dd31b6c3-ece0-4df1-95e1-5624c9eaf31d" providerId="ADAL" clId="{F04F1C91-A5B4-447C-9169-5947B0AA6B0C}" dt="2025-10-09T21:53:43.541" v="23"/>
        <pc:sldMkLst>
          <pc:docMk/>
          <pc:sldMk cId="2020119813" sldId="2147376913"/>
        </pc:sldMkLst>
      </pc:sldChg>
      <pc:sldChg chg="add">
        <pc:chgData name="Ajia McAferty" userId="dd31b6c3-ece0-4df1-95e1-5624c9eaf31d" providerId="ADAL" clId="{F04F1C91-A5B4-447C-9169-5947B0AA6B0C}" dt="2025-10-09T21:56:30.630" v="53"/>
        <pc:sldMkLst>
          <pc:docMk/>
          <pc:sldMk cId="494133055" sldId="2147376914"/>
        </pc:sldMkLst>
      </pc:sldChg>
      <pc:sldChg chg="add del">
        <pc:chgData name="Ajia McAferty" userId="dd31b6c3-ece0-4df1-95e1-5624c9eaf31d" providerId="ADAL" clId="{F04F1C91-A5B4-447C-9169-5947B0AA6B0C}" dt="2025-10-09T21:54:54.903" v="35" actId="47"/>
        <pc:sldMkLst>
          <pc:docMk/>
          <pc:sldMk cId="1858626397" sldId="2147376914"/>
        </pc:sldMkLst>
      </pc:sldChg>
      <pc:sldChg chg="add">
        <pc:chgData name="Ajia McAferty" userId="dd31b6c3-ece0-4df1-95e1-5624c9eaf31d" providerId="ADAL" clId="{F04F1C91-A5B4-447C-9169-5947B0AA6B0C}" dt="2025-10-09T21:57:28.331" v="55"/>
        <pc:sldMkLst>
          <pc:docMk/>
          <pc:sldMk cId="3719997791" sldId="2147376915"/>
        </pc:sldMkLst>
      </pc:sldChg>
      <pc:sldChg chg="add">
        <pc:chgData name="Ajia McAferty" userId="dd31b6c3-ece0-4df1-95e1-5624c9eaf31d" providerId="ADAL" clId="{F04F1C91-A5B4-447C-9169-5947B0AA6B0C}" dt="2025-10-09T23:51:03.518" v="73"/>
        <pc:sldMkLst>
          <pc:docMk/>
          <pc:sldMk cId="2115230072" sldId="2147376916"/>
        </pc:sldMkLst>
      </pc:sldChg>
      <pc:sldChg chg="add">
        <pc:chgData name="Ajia McAferty" userId="dd31b6c3-ece0-4df1-95e1-5624c9eaf31d" providerId="ADAL" clId="{F04F1C91-A5B4-447C-9169-5947B0AA6B0C}" dt="2025-10-09T23:51:03.518" v="73"/>
        <pc:sldMkLst>
          <pc:docMk/>
          <pc:sldMk cId="2980408473" sldId="2147376917"/>
        </pc:sldMkLst>
      </pc:sldChg>
      <pc:sldChg chg="add">
        <pc:chgData name="Ajia McAferty" userId="dd31b6c3-ece0-4df1-95e1-5624c9eaf31d" providerId="ADAL" clId="{F04F1C91-A5B4-447C-9169-5947B0AA6B0C}" dt="2025-10-09T23:51:03.518" v="73"/>
        <pc:sldMkLst>
          <pc:docMk/>
          <pc:sldMk cId="946195030" sldId="2147376918"/>
        </pc:sldMkLst>
      </pc:sldChg>
      <pc:sldChg chg="add">
        <pc:chgData name="Ajia McAferty" userId="dd31b6c3-ece0-4df1-95e1-5624c9eaf31d" providerId="ADAL" clId="{F04F1C91-A5B4-447C-9169-5947B0AA6B0C}" dt="2025-10-09T23:51:03.518" v="73"/>
        <pc:sldMkLst>
          <pc:docMk/>
          <pc:sldMk cId="1290043727" sldId="2147376919"/>
        </pc:sldMkLst>
      </pc:sldChg>
      <pc:sldChg chg="add">
        <pc:chgData name="Ajia McAferty" userId="dd31b6c3-ece0-4df1-95e1-5624c9eaf31d" providerId="ADAL" clId="{F04F1C91-A5B4-447C-9169-5947B0AA6B0C}" dt="2025-10-09T23:51:03.518" v="73"/>
        <pc:sldMkLst>
          <pc:docMk/>
          <pc:sldMk cId="2809936116" sldId="2147376920"/>
        </pc:sldMkLst>
      </pc:sldChg>
      <pc:sldChg chg="add">
        <pc:chgData name="Ajia McAferty" userId="dd31b6c3-ece0-4df1-95e1-5624c9eaf31d" providerId="ADAL" clId="{F04F1C91-A5B4-447C-9169-5947B0AA6B0C}" dt="2025-10-09T23:51:03.518" v="73"/>
        <pc:sldMkLst>
          <pc:docMk/>
          <pc:sldMk cId="1257399026" sldId="2147376921"/>
        </pc:sldMkLst>
      </pc:sldChg>
      <pc:sldChg chg="delSp modSp add del mod setBg delDesignElem">
        <pc:chgData name="Ajia McAferty" userId="dd31b6c3-ece0-4df1-95e1-5624c9eaf31d" providerId="ADAL" clId="{F04F1C91-A5B4-447C-9169-5947B0AA6B0C}" dt="2025-10-10T14:57:06.388" v="117"/>
        <pc:sldMkLst>
          <pc:docMk/>
          <pc:sldMk cId="4089841603" sldId="2147376922"/>
        </pc:sldMkLst>
        <pc:spChg chg="mod">
          <ac:chgData name="Ajia McAferty" userId="dd31b6c3-ece0-4df1-95e1-5624c9eaf31d" providerId="ADAL" clId="{F04F1C91-A5B4-447C-9169-5947B0AA6B0C}" dt="2025-10-10T14:56:04.929" v="97" actId="27636"/>
          <ac:spMkLst>
            <pc:docMk/>
            <pc:sldMk cId="4089841603" sldId="2147376922"/>
            <ac:spMk id="2" creationId="{00000000-0000-0000-0000-000000000000}"/>
          </ac:spMkLst>
        </pc:spChg>
        <pc:spChg chg="del">
          <ac:chgData name="Ajia McAferty" userId="dd31b6c3-ece0-4df1-95e1-5624c9eaf31d" providerId="ADAL" clId="{F04F1C91-A5B4-447C-9169-5947B0AA6B0C}" dt="2025-10-10T14:56:04.825" v="95"/>
          <ac:spMkLst>
            <pc:docMk/>
            <pc:sldMk cId="4089841603" sldId="2147376922"/>
            <ac:spMk id="51" creationId="{7C98A213-5994-475E-B327-DC6EC27FBA8B}"/>
          </ac:spMkLst>
        </pc:spChg>
        <pc:spChg chg="del">
          <ac:chgData name="Ajia McAferty" userId="dd31b6c3-ece0-4df1-95e1-5624c9eaf31d" providerId="ADAL" clId="{F04F1C91-A5B4-447C-9169-5947B0AA6B0C}" dt="2025-10-10T14:56:04.825" v="95"/>
          <ac:spMkLst>
            <pc:docMk/>
            <pc:sldMk cId="4089841603" sldId="2147376922"/>
            <ac:spMk id="53" creationId="{4B030A0D-0DAD-4A99-89BB-419527D6A64B}"/>
          </ac:spMkLst>
        </pc:spChg>
      </pc:sldChg>
      <pc:sldChg chg="modSp add del mod">
        <pc:chgData name="Ajia McAferty" userId="dd31b6c3-ece0-4df1-95e1-5624c9eaf31d" providerId="ADAL" clId="{F04F1C91-A5B4-447C-9169-5947B0AA6B0C}" dt="2025-10-10T14:57:06.388" v="117"/>
        <pc:sldMkLst>
          <pc:docMk/>
          <pc:sldMk cId="2630194326" sldId="2147378043"/>
        </pc:sldMkLst>
        <pc:spChg chg="mod">
          <ac:chgData name="Ajia McAferty" userId="dd31b6c3-ece0-4df1-95e1-5624c9eaf31d" providerId="ADAL" clId="{F04F1C91-A5B4-447C-9169-5947B0AA6B0C}" dt="2025-10-10T14:56:04.944" v="98" actId="27636"/>
          <ac:spMkLst>
            <pc:docMk/>
            <pc:sldMk cId="2630194326" sldId="2147378043"/>
            <ac:spMk id="2" creationId="{C8D7DBCE-3BA2-310F-9639-C2F4A7758351}"/>
          </ac:spMkLst>
        </pc:spChg>
        <pc:spChg chg="mod">
          <ac:chgData name="Ajia McAferty" userId="dd31b6c3-ece0-4df1-95e1-5624c9eaf31d" providerId="ADAL" clId="{F04F1C91-A5B4-447C-9169-5947B0AA6B0C}" dt="2025-10-10T14:56:04.976" v="100" actId="27636"/>
          <ac:spMkLst>
            <pc:docMk/>
            <pc:sldMk cId="2630194326" sldId="2147378043"/>
            <ac:spMk id="6" creationId="{2459FA39-558F-4529-4165-9813B4414357}"/>
          </ac:spMkLst>
        </pc:spChg>
        <pc:spChg chg="mod">
          <ac:chgData name="Ajia McAferty" userId="dd31b6c3-ece0-4df1-95e1-5624c9eaf31d" providerId="ADAL" clId="{F04F1C91-A5B4-447C-9169-5947B0AA6B0C}" dt="2025-10-10T14:56:04.975" v="99" actId="27636"/>
          <ac:spMkLst>
            <pc:docMk/>
            <pc:sldMk cId="2630194326" sldId="2147378043"/>
            <ac:spMk id="8" creationId="{F982B763-3818-9836-DCB7-58B1E0FC5E05}"/>
          </ac:spMkLst>
        </pc:spChg>
      </pc:sldChg>
      <pc:sldChg chg="add del">
        <pc:chgData name="Ajia McAferty" userId="dd31b6c3-ece0-4df1-95e1-5624c9eaf31d" providerId="ADAL" clId="{F04F1C91-A5B4-447C-9169-5947B0AA6B0C}" dt="2025-10-10T14:57:06.388" v="117"/>
        <pc:sldMkLst>
          <pc:docMk/>
          <pc:sldMk cId="4013538622" sldId="2147378044"/>
        </pc:sldMkLst>
      </pc:sldChg>
      <pc:sldChg chg="add del">
        <pc:chgData name="Ajia McAferty" userId="dd31b6c3-ece0-4df1-95e1-5624c9eaf31d" providerId="ADAL" clId="{F04F1C91-A5B4-447C-9169-5947B0AA6B0C}" dt="2025-10-10T14:57:06.388" v="117"/>
        <pc:sldMkLst>
          <pc:docMk/>
          <pc:sldMk cId="3145200531" sldId="2147378045"/>
        </pc:sldMkLst>
      </pc:sldChg>
      <pc:sldChg chg="delSp add del setBg delDesignElem">
        <pc:chgData name="Ajia McAferty" userId="dd31b6c3-ece0-4df1-95e1-5624c9eaf31d" providerId="ADAL" clId="{F04F1C91-A5B4-447C-9169-5947B0AA6B0C}" dt="2025-10-10T14:56:41.249" v="108" actId="47"/>
        <pc:sldMkLst>
          <pc:docMk/>
          <pc:sldMk cId="1735581096" sldId="2147378046"/>
        </pc:sldMkLst>
        <pc:spChg chg="del">
          <ac:chgData name="Ajia McAferty" userId="dd31b6c3-ece0-4df1-95e1-5624c9eaf31d" providerId="ADAL" clId="{F04F1C91-A5B4-447C-9169-5947B0AA6B0C}" dt="2025-10-10T14:56:04.825" v="95"/>
          <ac:spMkLst>
            <pc:docMk/>
            <pc:sldMk cId="1735581096" sldId="2147378046"/>
            <ac:spMk id="6" creationId="{017517EF-BD4D-4055-BDB4-A322C53568AD}"/>
          </ac:spMkLst>
        </pc:spChg>
        <pc:spChg chg="del">
          <ac:chgData name="Ajia McAferty" userId="dd31b6c3-ece0-4df1-95e1-5624c9eaf31d" providerId="ADAL" clId="{F04F1C91-A5B4-447C-9169-5947B0AA6B0C}" dt="2025-10-10T14:56:04.825" v="95"/>
          <ac:spMkLst>
            <pc:docMk/>
            <pc:sldMk cId="1735581096" sldId="2147378046"/>
            <ac:spMk id="7" creationId="{0ADDB668-2CA4-4D2B-9C34-3487CA330BA8}"/>
          </ac:spMkLst>
        </pc:spChg>
        <pc:spChg chg="del">
          <ac:chgData name="Ajia McAferty" userId="dd31b6c3-ece0-4df1-95e1-5624c9eaf31d" providerId="ADAL" clId="{F04F1C91-A5B4-447C-9169-5947B0AA6B0C}" dt="2025-10-10T14:56:04.825" v="95"/>
          <ac:spMkLst>
            <pc:docMk/>
            <pc:sldMk cId="1735581096" sldId="2147378046"/>
            <ac:spMk id="8" creationId="{2568BC19-F052-4108-93E1-6A3D1DEC072F}"/>
          </ac:spMkLst>
        </pc:spChg>
        <pc:spChg chg="del">
          <ac:chgData name="Ajia McAferty" userId="dd31b6c3-ece0-4df1-95e1-5624c9eaf31d" providerId="ADAL" clId="{F04F1C91-A5B4-447C-9169-5947B0AA6B0C}" dt="2025-10-10T14:56:04.825" v="95"/>
          <ac:spMkLst>
            <pc:docMk/>
            <pc:sldMk cId="1735581096" sldId="2147378046"/>
            <ac:spMk id="15" creationId="{D5FD337D-4D6B-4C8B-B6F5-121097E09881}"/>
          </ac:spMkLst>
        </pc:spChg>
      </pc:sldChg>
      <pc:sldChg chg="add">
        <pc:chgData name="Ajia McAferty" userId="dd31b6c3-ece0-4df1-95e1-5624c9eaf31d" providerId="ADAL" clId="{F04F1C91-A5B4-447C-9169-5947B0AA6B0C}" dt="2025-10-10T14:57:06.388" v="117"/>
        <pc:sldMkLst>
          <pc:docMk/>
          <pc:sldMk cId="3851844052" sldId="2147378046"/>
        </pc:sldMkLst>
      </pc:sldChg>
      <pc:sldChg chg="delSp add del setBg delDesignElem">
        <pc:chgData name="Ajia McAferty" userId="dd31b6c3-ece0-4df1-95e1-5624c9eaf31d" providerId="ADAL" clId="{F04F1C91-A5B4-447C-9169-5947B0AA6B0C}" dt="2025-10-10T14:56:43.418" v="110" actId="47"/>
        <pc:sldMkLst>
          <pc:docMk/>
          <pc:sldMk cId="3851844052" sldId="2147378047"/>
        </pc:sldMkLst>
        <pc:spChg chg="del">
          <ac:chgData name="Ajia McAferty" userId="dd31b6c3-ece0-4df1-95e1-5624c9eaf31d" providerId="ADAL" clId="{F04F1C91-A5B4-447C-9169-5947B0AA6B0C}" dt="2025-10-10T14:56:04.825" v="95"/>
          <ac:spMkLst>
            <pc:docMk/>
            <pc:sldMk cId="3851844052" sldId="2147378047"/>
            <ac:spMk id="22" creationId="{A4AC5506-6312-4701-8D3C-40187889A947}"/>
          </ac:spMkLst>
        </pc:spChg>
      </pc:sldChg>
      <pc:sldChg chg="add">
        <pc:chgData name="Ajia McAferty" userId="dd31b6c3-ece0-4df1-95e1-5624c9eaf31d" providerId="ADAL" clId="{F04F1C91-A5B4-447C-9169-5947B0AA6B0C}" dt="2025-10-10T14:57:06.388" v="117"/>
        <pc:sldMkLst>
          <pc:docMk/>
          <pc:sldMk cId="4077077885" sldId="2147378047"/>
        </pc:sldMkLst>
      </pc:sldChg>
      <pc:sldChg chg="add">
        <pc:chgData name="Ajia McAferty" userId="dd31b6c3-ece0-4df1-95e1-5624c9eaf31d" providerId="ADAL" clId="{F04F1C91-A5B4-447C-9169-5947B0AA6B0C}" dt="2025-10-10T14:57:06.388" v="117"/>
        <pc:sldMkLst>
          <pc:docMk/>
          <pc:sldMk cId="854379801" sldId="2147378048"/>
        </pc:sldMkLst>
      </pc:sldChg>
      <pc:sldChg chg="add del">
        <pc:chgData name="Ajia McAferty" userId="dd31b6c3-ece0-4df1-95e1-5624c9eaf31d" providerId="ADAL" clId="{F04F1C91-A5B4-447C-9169-5947B0AA6B0C}" dt="2025-10-10T14:56:46.678" v="112" actId="47"/>
        <pc:sldMkLst>
          <pc:docMk/>
          <pc:sldMk cId="4077077885" sldId="2147378048"/>
        </pc:sldMkLst>
      </pc:sldChg>
      <pc:sldChg chg="add del">
        <pc:chgData name="Ajia McAferty" userId="dd31b6c3-ece0-4df1-95e1-5624c9eaf31d" providerId="ADAL" clId="{F04F1C91-A5B4-447C-9169-5947B0AA6B0C}" dt="2025-10-10T14:56:50.873" v="115" actId="47"/>
        <pc:sldMkLst>
          <pc:docMk/>
          <pc:sldMk cId="854379801" sldId="2147378049"/>
        </pc:sldMkLst>
      </pc:sldChg>
      <pc:sldMasterChg chg="delSldLayout">
        <pc:chgData name="Ajia McAferty" userId="dd31b6c3-ece0-4df1-95e1-5624c9eaf31d" providerId="ADAL" clId="{F04F1C91-A5B4-447C-9169-5947B0AA6B0C}" dt="2025-10-10T14:56:48.941" v="114" actId="47"/>
        <pc:sldMasterMkLst>
          <pc:docMk/>
          <pc:sldMasterMk cId="0" sldId="2147483648"/>
        </pc:sldMasterMkLst>
        <pc:sldLayoutChg chg="del">
          <pc:chgData name="Ajia McAferty" userId="dd31b6c3-ece0-4df1-95e1-5624c9eaf31d" providerId="ADAL" clId="{F04F1C91-A5B4-447C-9169-5947B0AA6B0C}" dt="2025-10-09T21:53:08.429" v="20" actId="2696"/>
          <pc:sldLayoutMkLst>
            <pc:docMk/>
            <pc:sldMasterMk cId="0" sldId="2147483648"/>
            <pc:sldLayoutMk cId="17236437" sldId="2147483665"/>
          </pc:sldLayoutMkLst>
        </pc:sldLayoutChg>
        <pc:sldLayoutChg chg="del">
          <pc:chgData name="Ajia McAferty" userId="dd31b6c3-ece0-4df1-95e1-5624c9eaf31d" providerId="ADAL" clId="{F04F1C91-A5B4-447C-9169-5947B0AA6B0C}" dt="2025-10-09T21:54:44.180" v="29" actId="47"/>
          <pc:sldLayoutMkLst>
            <pc:docMk/>
            <pc:sldMasterMk cId="0" sldId="2147483648"/>
            <pc:sldLayoutMk cId="2629678762" sldId="2147483668"/>
          </pc:sldLayoutMkLst>
        </pc:sldLayoutChg>
        <pc:sldLayoutChg chg="del">
          <pc:chgData name="Ajia McAferty" userId="dd31b6c3-ece0-4df1-95e1-5624c9eaf31d" providerId="ADAL" clId="{F04F1C91-A5B4-447C-9169-5947B0AA6B0C}" dt="2025-10-09T21:54:47.683" v="32" actId="47"/>
          <pc:sldLayoutMkLst>
            <pc:docMk/>
            <pc:sldMasterMk cId="0" sldId="2147483648"/>
            <pc:sldLayoutMk cId="771074064" sldId="2147483669"/>
          </pc:sldLayoutMkLst>
        </pc:sldLayoutChg>
        <pc:sldLayoutChg chg="del">
          <pc:chgData name="Ajia McAferty" userId="dd31b6c3-ece0-4df1-95e1-5624c9eaf31d" providerId="ADAL" clId="{F04F1C91-A5B4-447C-9169-5947B0AA6B0C}" dt="2025-10-09T21:55:03.883" v="46" actId="47"/>
          <pc:sldLayoutMkLst>
            <pc:docMk/>
            <pc:sldMasterMk cId="0" sldId="2147483648"/>
            <pc:sldLayoutMk cId="1436927950" sldId="2147483670"/>
          </pc:sldLayoutMkLst>
        </pc:sldLayoutChg>
        <pc:sldLayoutChg chg="del">
          <pc:chgData name="Ajia McAferty" userId="dd31b6c3-ece0-4df1-95e1-5624c9eaf31d" providerId="ADAL" clId="{F04F1C91-A5B4-447C-9169-5947B0AA6B0C}" dt="2025-10-09T21:53:45.853" v="24" actId="2696"/>
          <pc:sldLayoutMkLst>
            <pc:docMk/>
            <pc:sldMasterMk cId="0" sldId="2147483648"/>
            <pc:sldLayoutMk cId="2417058241" sldId="2147483671"/>
          </pc:sldLayoutMkLst>
        </pc:sldLayoutChg>
        <pc:sldLayoutChg chg="del">
          <pc:chgData name="Ajia McAferty" userId="dd31b6c3-ece0-4df1-95e1-5624c9eaf31d" providerId="ADAL" clId="{F04F1C91-A5B4-447C-9169-5947B0AA6B0C}" dt="2025-10-10T14:56:34.912" v="103" actId="47"/>
          <pc:sldLayoutMkLst>
            <pc:docMk/>
            <pc:sldMasterMk cId="0" sldId="2147483648"/>
            <pc:sldLayoutMk cId="245076242" sldId="2147483816"/>
          </pc:sldLayoutMkLst>
        </pc:sldLayoutChg>
        <pc:sldLayoutChg chg="del">
          <pc:chgData name="Ajia McAferty" userId="dd31b6c3-ece0-4df1-95e1-5624c9eaf31d" providerId="ADAL" clId="{F04F1C91-A5B4-447C-9169-5947B0AA6B0C}" dt="2025-10-10T14:56:38.921" v="106" actId="47"/>
          <pc:sldLayoutMkLst>
            <pc:docMk/>
            <pc:sldMasterMk cId="0" sldId="2147483648"/>
            <pc:sldLayoutMk cId="898879897" sldId="2147483817"/>
          </pc:sldLayoutMkLst>
        </pc:sldLayoutChg>
        <pc:sldLayoutChg chg="del">
          <pc:chgData name="Ajia McAferty" userId="dd31b6c3-ece0-4df1-95e1-5624c9eaf31d" providerId="ADAL" clId="{F04F1C91-A5B4-447C-9169-5947B0AA6B0C}" dt="2025-10-10T14:56:46.678" v="112" actId="47"/>
          <pc:sldLayoutMkLst>
            <pc:docMk/>
            <pc:sldMasterMk cId="0" sldId="2147483648"/>
            <pc:sldLayoutMk cId="906844424" sldId="2147483818"/>
          </pc:sldLayoutMkLst>
        </pc:sldLayoutChg>
        <pc:sldLayoutChg chg="del">
          <pc:chgData name="Ajia McAferty" userId="dd31b6c3-ece0-4df1-95e1-5624c9eaf31d" providerId="ADAL" clId="{F04F1C91-A5B4-447C-9169-5947B0AA6B0C}" dt="2025-10-10T14:56:48.200" v="113" actId="47"/>
          <pc:sldLayoutMkLst>
            <pc:docMk/>
            <pc:sldMasterMk cId="0" sldId="2147483648"/>
            <pc:sldLayoutMk cId="1186862233" sldId="2147483819"/>
          </pc:sldLayoutMkLst>
        </pc:sldLayoutChg>
        <pc:sldLayoutChg chg="del">
          <pc:chgData name="Ajia McAferty" userId="dd31b6c3-ece0-4df1-95e1-5624c9eaf31d" providerId="ADAL" clId="{F04F1C91-A5B4-447C-9169-5947B0AA6B0C}" dt="2025-10-10T14:56:48.941" v="114" actId="47"/>
          <pc:sldLayoutMkLst>
            <pc:docMk/>
            <pc:sldMasterMk cId="0" sldId="2147483648"/>
            <pc:sldLayoutMk cId="1320119692" sldId="2147483820"/>
          </pc:sldLayoutMkLst>
        </pc:sldLayoutChg>
      </pc:sldMasterChg>
      <pc:sldMasterChg chg="modSldLayout sldLayoutOrd">
        <pc:chgData name="Ajia McAferty" userId="dd31b6c3-ece0-4df1-95e1-5624c9eaf31d" providerId="ADAL" clId="{F04F1C91-A5B4-447C-9169-5947B0AA6B0C}" dt="2025-10-10T14:57:07.044" v="119"/>
        <pc:sldMasterMkLst>
          <pc:docMk/>
          <pc:sldMasterMk cId="3294920689" sldId="2147483681"/>
        </pc:sldMasterMkLst>
        <pc:sldLayoutChg chg="modSp mod ord">
          <pc:chgData name="Ajia McAferty" userId="dd31b6c3-ece0-4df1-95e1-5624c9eaf31d" providerId="ADAL" clId="{F04F1C91-A5B4-447C-9169-5947B0AA6B0C}" dt="2025-10-10T14:57:07.044" v="119"/>
          <pc:sldLayoutMkLst>
            <pc:docMk/>
            <pc:sldMasterMk cId="3294920689" sldId="2147483681"/>
            <pc:sldLayoutMk cId="454211690" sldId="2147483688"/>
          </pc:sldLayoutMkLst>
          <pc:spChg chg="mod">
            <ac:chgData name="Ajia McAferty" userId="dd31b6c3-ece0-4df1-95e1-5624c9eaf31d" providerId="ADAL" clId="{F04F1C91-A5B4-447C-9169-5947B0AA6B0C}" dt="2025-10-10T14:57:07.044" v="119"/>
            <ac:spMkLst>
              <pc:docMk/>
              <pc:sldMasterMk cId="3294920689" sldId="2147483681"/>
              <pc:sldLayoutMk cId="454211690" sldId="2147483688"/>
              <ac:spMk id="7" creationId="{0F4CD2E5-A739-D431-291B-8752FFB93D6E}"/>
            </ac:spMkLst>
          </pc:spChg>
          <pc:spChg chg="mod">
            <ac:chgData name="Ajia McAferty" userId="dd31b6c3-ece0-4df1-95e1-5624c9eaf31d" providerId="ADAL" clId="{F04F1C91-A5B4-447C-9169-5947B0AA6B0C}" dt="2025-10-10T14:57:07.044" v="119"/>
            <ac:spMkLst>
              <pc:docMk/>
              <pc:sldMasterMk cId="3294920689" sldId="2147483681"/>
              <pc:sldLayoutMk cId="454211690" sldId="2147483688"/>
              <ac:spMk id="9" creationId="{1855C746-6FEC-0142-8614-57C5A4EC2E8F}"/>
            </ac:spMkLst>
          </pc:spChg>
        </pc:sldLayoutChg>
        <pc:sldLayoutChg chg="modSp mod ord">
          <pc:chgData name="Ajia McAferty" userId="dd31b6c3-ece0-4df1-95e1-5624c9eaf31d" providerId="ADAL" clId="{F04F1C91-A5B4-447C-9169-5947B0AA6B0C}" dt="2025-10-10T14:57:07.044" v="119"/>
          <pc:sldLayoutMkLst>
            <pc:docMk/>
            <pc:sldMasterMk cId="3294920689" sldId="2147483681"/>
            <pc:sldLayoutMk cId="2016155123" sldId="2147483689"/>
          </pc:sldLayoutMkLst>
          <pc:spChg chg="mod">
            <ac:chgData name="Ajia McAferty" userId="dd31b6c3-ece0-4df1-95e1-5624c9eaf31d" providerId="ADAL" clId="{F04F1C91-A5B4-447C-9169-5947B0AA6B0C}" dt="2025-10-10T14:57:07.044" v="119"/>
            <ac:spMkLst>
              <pc:docMk/>
              <pc:sldMasterMk cId="3294920689" sldId="2147483681"/>
              <pc:sldLayoutMk cId="2016155123" sldId="2147483689"/>
              <ac:spMk id="7" creationId="{0F4CD2E5-A739-D431-291B-8752FFB93D6E}"/>
            </ac:spMkLst>
          </pc:spChg>
          <pc:spChg chg="mod">
            <ac:chgData name="Ajia McAferty" userId="dd31b6c3-ece0-4df1-95e1-5624c9eaf31d" providerId="ADAL" clId="{F04F1C91-A5B4-447C-9169-5947B0AA6B0C}" dt="2025-10-10T14:57:07.044" v="119"/>
            <ac:spMkLst>
              <pc:docMk/>
              <pc:sldMasterMk cId="3294920689" sldId="2147483681"/>
              <pc:sldLayoutMk cId="2016155123" sldId="2147483689"/>
              <ac:spMk id="9" creationId="{1855C746-6FEC-0142-8614-57C5A4EC2E8F}"/>
            </ac:spMkLst>
          </pc:spChg>
        </pc:sldLayoutChg>
        <pc:sldLayoutChg chg="modSp mod ord">
          <pc:chgData name="Ajia McAferty" userId="dd31b6c3-ece0-4df1-95e1-5624c9eaf31d" providerId="ADAL" clId="{F04F1C91-A5B4-447C-9169-5947B0AA6B0C}" dt="2025-10-10T14:57:07.044" v="119"/>
          <pc:sldLayoutMkLst>
            <pc:docMk/>
            <pc:sldMasterMk cId="3294920689" sldId="2147483681"/>
            <pc:sldLayoutMk cId="193465275" sldId="2147483690"/>
          </pc:sldLayoutMkLst>
          <pc:spChg chg="mod">
            <ac:chgData name="Ajia McAferty" userId="dd31b6c3-ece0-4df1-95e1-5624c9eaf31d" providerId="ADAL" clId="{F04F1C91-A5B4-447C-9169-5947B0AA6B0C}" dt="2025-10-10T14:57:07.044" v="119"/>
            <ac:spMkLst>
              <pc:docMk/>
              <pc:sldMasterMk cId="3294920689" sldId="2147483681"/>
              <pc:sldLayoutMk cId="193465275" sldId="2147483690"/>
              <ac:spMk id="7" creationId="{0F4CD2E5-A739-D431-291B-8752FFB93D6E}"/>
            </ac:spMkLst>
          </pc:spChg>
          <pc:spChg chg="mod">
            <ac:chgData name="Ajia McAferty" userId="dd31b6c3-ece0-4df1-95e1-5624c9eaf31d" providerId="ADAL" clId="{F04F1C91-A5B4-447C-9169-5947B0AA6B0C}" dt="2025-10-10T14:57:07.044" v="119"/>
            <ac:spMkLst>
              <pc:docMk/>
              <pc:sldMasterMk cId="3294920689" sldId="2147483681"/>
              <pc:sldLayoutMk cId="193465275" sldId="2147483690"/>
              <ac:spMk id="9" creationId="{1855C746-6FEC-0142-8614-57C5A4EC2E8F}"/>
            </ac:spMkLst>
          </pc:spChg>
        </pc:sldLayoutChg>
      </pc:sldMasterChg>
      <pc:sldMasterChg chg="del sldLayoutOrd">
        <pc:chgData name="Ajia McAferty" userId="dd31b6c3-ece0-4df1-95e1-5624c9eaf31d" providerId="ADAL" clId="{F04F1C91-A5B4-447C-9169-5947B0AA6B0C}" dt="2025-10-10T14:57:07.092" v="120"/>
        <pc:sldMasterMkLst>
          <pc:docMk/>
          <pc:sldMasterMk cId="3195718483" sldId="2147483687"/>
        </pc:sldMasterMkLst>
      </pc:sldMasterChg>
      <pc:sldMasterChg chg="del delSldLayout">
        <pc:chgData name="Ajia McAferty" userId="dd31b6c3-ece0-4df1-95e1-5624c9eaf31d" providerId="ADAL" clId="{F04F1C91-A5B4-447C-9169-5947B0AA6B0C}" dt="2025-10-10T14:46:11.945" v="76" actId="47"/>
        <pc:sldMasterMkLst>
          <pc:docMk/>
          <pc:sldMasterMk cId="280281178" sldId="2147483804"/>
        </pc:sldMasterMkLst>
        <pc:sldLayoutChg chg="del">
          <pc:chgData name="Ajia McAferty" userId="dd31b6c3-ece0-4df1-95e1-5624c9eaf31d" providerId="ADAL" clId="{F04F1C91-A5B4-447C-9169-5947B0AA6B0C}" dt="2025-10-10T14:46:11.945" v="76" actId="47"/>
          <pc:sldLayoutMkLst>
            <pc:docMk/>
            <pc:sldMasterMk cId="280281178" sldId="2147483804"/>
            <pc:sldLayoutMk cId="2580144502" sldId="2147483805"/>
          </pc:sldLayoutMkLst>
        </pc:sldLayoutChg>
        <pc:sldLayoutChg chg="del">
          <pc:chgData name="Ajia McAferty" userId="dd31b6c3-ece0-4df1-95e1-5624c9eaf31d" providerId="ADAL" clId="{F04F1C91-A5B4-447C-9169-5947B0AA6B0C}" dt="2025-10-10T14:46:11.945" v="76" actId="47"/>
          <pc:sldLayoutMkLst>
            <pc:docMk/>
            <pc:sldMasterMk cId="280281178" sldId="2147483804"/>
            <pc:sldLayoutMk cId="82343569" sldId="2147483806"/>
          </pc:sldLayoutMkLst>
        </pc:sldLayoutChg>
        <pc:sldLayoutChg chg="del">
          <pc:chgData name="Ajia McAferty" userId="dd31b6c3-ece0-4df1-95e1-5624c9eaf31d" providerId="ADAL" clId="{F04F1C91-A5B4-447C-9169-5947B0AA6B0C}" dt="2025-10-10T14:46:11.945" v="76" actId="47"/>
          <pc:sldLayoutMkLst>
            <pc:docMk/>
            <pc:sldMasterMk cId="280281178" sldId="2147483804"/>
            <pc:sldLayoutMk cId="3691098330" sldId="2147483807"/>
          </pc:sldLayoutMkLst>
        </pc:sldLayoutChg>
        <pc:sldLayoutChg chg="del">
          <pc:chgData name="Ajia McAferty" userId="dd31b6c3-ece0-4df1-95e1-5624c9eaf31d" providerId="ADAL" clId="{F04F1C91-A5B4-447C-9169-5947B0AA6B0C}" dt="2025-10-10T14:46:11.945" v="76" actId="47"/>
          <pc:sldLayoutMkLst>
            <pc:docMk/>
            <pc:sldMasterMk cId="280281178" sldId="2147483804"/>
            <pc:sldLayoutMk cId="4207085747" sldId="2147483808"/>
          </pc:sldLayoutMkLst>
        </pc:sldLayoutChg>
        <pc:sldLayoutChg chg="del">
          <pc:chgData name="Ajia McAferty" userId="dd31b6c3-ece0-4df1-95e1-5624c9eaf31d" providerId="ADAL" clId="{F04F1C91-A5B4-447C-9169-5947B0AA6B0C}" dt="2025-10-10T14:46:11.945" v="76" actId="47"/>
          <pc:sldLayoutMkLst>
            <pc:docMk/>
            <pc:sldMasterMk cId="280281178" sldId="2147483804"/>
            <pc:sldLayoutMk cId="1121383139" sldId="2147483809"/>
          </pc:sldLayoutMkLst>
        </pc:sldLayoutChg>
        <pc:sldLayoutChg chg="del">
          <pc:chgData name="Ajia McAferty" userId="dd31b6c3-ece0-4df1-95e1-5624c9eaf31d" providerId="ADAL" clId="{F04F1C91-A5B4-447C-9169-5947B0AA6B0C}" dt="2025-10-10T14:46:11.945" v="76" actId="47"/>
          <pc:sldLayoutMkLst>
            <pc:docMk/>
            <pc:sldMasterMk cId="280281178" sldId="2147483804"/>
            <pc:sldLayoutMk cId="795545284" sldId="2147483810"/>
          </pc:sldLayoutMkLst>
        </pc:sldLayoutChg>
        <pc:sldLayoutChg chg="del">
          <pc:chgData name="Ajia McAferty" userId="dd31b6c3-ece0-4df1-95e1-5624c9eaf31d" providerId="ADAL" clId="{F04F1C91-A5B4-447C-9169-5947B0AA6B0C}" dt="2025-10-10T14:46:11.945" v="76" actId="47"/>
          <pc:sldLayoutMkLst>
            <pc:docMk/>
            <pc:sldMasterMk cId="280281178" sldId="2147483804"/>
            <pc:sldLayoutMk cId="2064675615" sldId="2147483811"/>
          </pc:sldLayoutMkLst>
        </pc:sldLayoutChg>
        <pc:sldLayoutChg chg="del">
          <pc:chgData name="Ajia McAferty" userId="dd31b6c3-ece0-4df1-95e1-5624c9eaf31d" providerId="ADAL" clId="{F04F1C91-A5B4-447C-9169-5947B0AA6B0C}" dt="2025-10-10T14:46:11.945" v="76" actId="47"/>
          <pc:sldLayoutMkLst>
            <pc:docMk/>
            <pc:sldMasterMk cId="280281178" sldId="2147483804"/>
            <pc:sldLayoutMk cId="2666406347" sldId="2147483812"/>
          </pc:sldLayoutMkLst>
        </pc:sldLayoutChg>
        <pc:sldLayoutChg chg="del">
          <pc:chgData name="Ajia McAferty" userId="dd31b6c3-ece0-4df1-95e1-5624c9eaf31d" providerId="ADAL" clId="{F04F1C91-A5B4-447C-9169-5947B0AA6B0C}" dt="2025-10-10T14:46:11.945" v="76" actId="47"/>
          <pc:sldLayoutMkLst>
            <pc:docMk/>
            <pc:sldMasterMk cId="280281178" sldId="2147483804"/>
            <pc:sldLayoutMk cId="1938526539" sldId="2147483813"/>
          </pc:sldLayoutMkLst>
        </pc:sldLayoutChg>
        <pc:sldLayoutChg chg="del">
          <pc:chgData name="Ajia McAferty" userId="dd31b6c3-ece0-4df1-95e1-5624c9eaf31d" providerId="ADAL" clId="{F04F1C91-A5B4-447C-9169-5947B0AA6B0C}" dt="2025-10-10T14:46:11.945" v="76" actId="47"/>
          <pc:sldLayoutMkLst>
            <pc:docMk/>
            <pc:sldMasterMk cId="280281178" sldId="2147483804"/>
            <pc:sldLayoutMk cId="3748993764" sldId="2147483814"/>
          </pc:sldLayoutMkLst>
        </pc:sldLayoutChg>
        <pc:sldLayoutChg chg="del">
          <pc:chgData name="Ajia McAferty" userId="dd31b6c3-ece0-4df1-95e1-5624c9eaf31d" providerId="ADAL" clId="{F04F1C91-A5B4-447C-9169-5947B0AA6B0C}" dt="2025-10-10T14:46:11.945" v="76" actId="47"/>
          <pc:sldLayoutMkLst>
            <pc:docMk/>
            <pc:sldMasterMk cId="280281178" sldId="2147483804"/>
            <pc:sldLayoutMk cId="4019743040" sldId="214748381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4312789788096"/>
          <c:y val="6.0581160937667952E-2"/>
          <c:w val="0.85870713539686494"/>
          <c:h val="0.60938080281082452"/>
        </c:manualLayout>
      </c:layout>
      <c:barChart>
        <c:barDir val="col"/>
        <c:grouping val="clustered"/>
        <c:varyColors val="0"/>
        <c:ser>
          <c:idx val="0"/>
          <c:order val="0"/>
          <c:tx>
            <c:strRef>
              <c:f>Sheet1!$B$1</c:f>
              <c:strCache>
                <c:ptCount val="1"/>
                <c:pt idx="0">
                  <c:v>&lt;100% of Federal Poverty Level (FPL)</c:v>
                </c:pt>
              </c:strCache>
            </c:strRef>
          </c:tx>
          <c:spPr>
            <a:solidFill>
              <a:srgbClr val="2746F8"/>
            </a:solidFill>
            <a:ln>
              <a:noFill/>
            </a:ln>
            <a:effectLst/>
          </c:spPr>
          <c:invertIfNegative val="0"/>
          <c:cat>
            <c:strRef>
              <c:f>Sheet1!$A$2</c:f>
              <c:strCache>
                <c:ptCount val="1"/>
                <c:pt idx="0">
                  <c:v>Family Income Level</c:v>
                </c:pt>
              </c:strCache>
            </c:strRef>
          </c:cat>
          <c:val>
            <c:numRef>
              <c:f>Sheet1!$B$2</c:f>
              <c:numCache>
                <c:formatCode>General</c:formatCode>
                <c:ptCount val="1"/>
                <c:pt idx="0">
                  <c:v>71.400000000000006</c:v>
                </c:pt>
              </c:numCache>
            </c:numRef>
          </c:val>
          <c:extLst>
            <c:ext xmlns:c16="http://schemas.microsoft.com/office/drawing/2014/chart" uri="{C3380CC4-5D6E-409C-BE32-E72D297353CC}">
              <c16:uniqueId val="{00000000-91F9-4B04-998E-BAA6D6ADC7DD}"/>
            </c:ext>
          </c:extLst>
        </c:ser>
        <c:ser>
          <c:idx val="1"/>
          <c:order val="1"/>
          <c:tx>
            <c:strRef>
              <c:f>Sheet1!$C$1</c:f>
              <c:strCache>
                <c:ptCount val="1"/>
                <c:pt idx="0">
                  <c:v>100% to &lt;200% of FPL</c:v>
                </c:pt>
              </c:strCache>
            </c:strRef>
          </c:tx>
          <c:spPr>
            <a:solidFill>
              <a:srgbClr val="007481"/>
            </a:solidFill>
            <a:ln>
              <a:noFill/>
            </a:ln>
            <a:effectLst/>
          </c:spPr>
          <c:invertIfNegative val="0"/>
          <c:cat>
            <c:strRef>
              <c:f>Sheet1!$A$2</c:f>
              <c:strCache>
                <c:ptCount val="1"/>
                <c:pt idx="0">
                  <c:v>Family Income Level</c:v>
                </c:pt>
              </c:strCache>
            </c:strRef>
          </c:cat>
          <c:val>
            <c:numRef>
              <c:f>Sheet1!$C$2</c:f>
              <c:numCache>
                <c:formatCode>General</c:formatCode>
                <c:ptCount val="1"/>
                <c:pt idx="0">
                  <c:v>78</c:v>
                </c:pt>
              </c:numCache>
            </c:numRef>
          </c:val>
          <c:extLst>
            <c:ext xmlns:c16="http://schemas.microsoft.com/office/drawing/2014/chart" uri="{C3380CC4-5D6E-409C-BE32-E72D297353CC}">
              <c16:uniqueId val="{00000001-91F9-4B04-998E-BAA6D6ADC7DD}"/>
            </c:ext>
          </c:extLst>
        </c:ser>
        <c:ser>
          <c:idx val="2"/>
          <c:order val="2"/>
          <c:tx>
            <c:strRef>
              <c:f>Sheet1!$D$1</c:f>
              <c:strCache>
                <c:ptCount val="1"/>
                <c:pt idx="0">
                  <c:v> &gt;200% FPL</c:v>
                </c:pt>
              </c:strCache>
            </c:strRef>
          </c:tx>
          <c:spPr>
            <a:solidFill>
              <a:srgbClr val="62666A"/>
            </a:solidFill>
            <a:ln>
              <a:noFill/>
            </a:ln>
            <a:effectLst/>
          </c:spPr>
          <c:invertIfNegative val="0"/>
          <c:cat>
            <c:strRef>
              <c:f>Sheet1!$A$2</c:f>
              <c:strCache>
                <c:ptCount val="1"/>
                <c:pt idx="0">
                  <c:v>Family Income Level</c:v>
                </c:pt>
              </c:strCache>
            </c:strRef>
          </c:cat>
          <c:val>
            <c:numRef>
              <c:f>Sheet1!$D$2</c:f>
              <c:numCache>
                <c:formatCode>General</c:formatCode>
                <c:ptCount val="1"/>
                <c:pt idx="0">
                  <c:v>84.2</c:v>
                </c:pt>
              </c:numCache>
            </c:numRef>
          </c:val>
          <c:extLst>
            <c:ext xmlns:c16="http://schemas.microsoft.com/office/drawing/2014/chart" uri="{C3380CC4-5D6E-409C-BE32-E72D297353CC}">
              <c16:uniqueId val="{00000002-91F9-4B04-998E-BAA6D6ADC7DD}"/>
            </c:ext>
          </c:extLst>
        </c:ser>
        <c:dLbls>
          <c:showLegendKey val="0"/>
          <c:showVal val="0"/>
          <c:showCatName val="0"/>
          <c:showSerName val="0"/>
          <c:showPercent val="0"/>
          <c:showBubbleSize val="0"/>
        </c:dLbls>
        <c:gapWidth val="444"/>
        <c:overlap val="-90"/>
        <c:axId val="1824811328"/>
        <c:axId val="1952128864"/>
      </c:barChart>
      <c:catAx>
        <c:axId val="1824811328"/>
        <c:scaling>
          <c:orientation val="minMax"/>
        </c:scaling>
        <c:delete val="1"/>
        <c:axPos val="b"/>
        <c:numFmt formatCode="General" sourceLinked="1"/>
        <c:majorTickMark val="out"/>
        <c:minorTickMark val="none"/>
        <c:tickLblPos val="nextTo"/>
        <c:crossAx val="1952128864"/>
        <c:crosses val="autoZero"/>
        <c:auto val="1"/>
        <c:lblAlgn val="ctr"/>
        <c:lblOffset val="100"/>
        <c:noMultiLvlLbl val="0"/>
      </c:catAx>
      <c:valAx>
        <c:axId val="1952128864"/>
        <c:scaling>
          <c:orientation val="minMax"/>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824811328"/>
        <c:crosses val="autoZero"/>
        <c:crossBetween val="between"/>
      </c:valAx>
      <c:spPr>
        <a:noFill/>
        <a:ln>
          <a:noFill/>
        </a:ln>
        <a:effectLst/>
      </c:spPr>
    </c:plotArea>
    <c:legend>
      <c:legendPos val="t"/>
      <c:layout>
        <c:manualLayout>
          <c:xMode val="edge"/>
          <c:yMode val="edge"/>
          <c:x val="0.15272925215552088"/>
          <c:y val="0.77424314044256348"/>
          <c:w val="0.71965719242585136"/>
          <c:h val="0.2257568595574365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648484119797906E-2"/>
          <c:y val="5.7679857854365683E-2"/>
          <c:w val="0.82391733702172731"/>
          <c:h val="0.62352962019448321"/>
        </c:manualLayout>
      </c:layout>
      <c:barChart>
        <c:barDir val="col"/>
        <c:grouping val="clustered"/>
        <c:varyColors val="0"/>
        <c:ser>
          <c:idx val="0"/>
          <c:order val="0"/>
          <c:tx>
            <c:strRef>
              <c:f>Sheet1!$B$1</c:f>
              <c:strCache>
                <c:ptCount val="1"/>
                <c:pt idx="0">
                  <c:v>Uninsured</c:v>
                </c:pt>
              </c:strCache>
            </c:strRef>
          </c:tx>
          <c:spPr>
            <a:solidFill>
              <a:srgbClr val="2746F8"/>
            </a:solidFill>
            <a:ln>
              <a:noFill/>
            </a:ln>
            <a:effectLst/>
          </c:spPr>
          <c:invertIfNegative val="0"/>
          <c:cat>
            <c:strRef>
              <c:f>Sheet1!$A$2</c:f>
              <c:strCache>
                <c:ptCount val="1"/>
                <c:pt idx="0">
                  <c:v>Aged &lt;65 y</c:v>
                </c:pt>
              </c:strCache>
            </c:strRef>
          </c:cat>
          <c:val>
            <c:numRef>
              <c:f>Sheet1!$B$2</c:f>
              <c:numCache>
                <c:formatCode>General</c:formatCode>
                <c:ptCount val="1"/>
                <c:pt idx="0">
                  <c:v>64.900000000000006</c:v>
                </c:pt>
              </c:numCache>
            </c:numRef>
          </c:val>
          <c:extLst>
            <c:ext xmlns:c16="http://schemas.microsoft.com/office/drawing/2014/chart" uri="{C3380CC4-5D6E-409C-BE32-E72D297353CC}">
              <c16:uniqueId val="{00000000-08B3-4CC5-8EF1-34024D23169D}"/>
            </c:ext>
          </c:extLst>
        </c:ser>
        <c:ser>
          <c:idx val="1"/>
          <c:order val="1"/>
          <c:tx>
            <c:strRef>
              <c:f>Sheet1!$C$1</c:f>
              <c:strCache>
                <c:ptCount val="1"/>
                <c:pt idx="0">
                  <c:v>Medicaid/public</c:v>
                </c:pt>
              </c:strCache>
            </c:strRef>
          </c:tx>
          <c:spPr>
            <a:solidFill>
              <a:srgbClr val="007481"/>
            </a:solidFill>
            <a:ln>
              <a:noFill/>
            </a:ln>
            <a:effectLst/>
          </c:spPr>
          <c:invertIfNegative val="0"/>
          <c:cat>
            <c:strRef>
              <c:f>Sheet1!$A$2</c:f>
              <c:strCache>
                <c:ptCount val="1"/>
                <c:pt idx="0">
                  <c:v>Aged &lt;65 y</c:v>
                </c:pt>
              </c:strCache>
            </c:strRef>
          </c:cat>
          <c:val>
            <c:numRef>
              <c:f>Sheet1!$C$2</c:f>
              <c:numCache>
                <c:formatCode>General</c:formatCode>
                <c:ptCount val="1"/>
                <c:pt idx="0">
                  <c:v>81</c:v>
                </c:pt>
              </c:numCache>
            </c:numRef>
          </c:val>
          <c:extLst>
            <c:ext xmlns:c16="http://schemas.microsoft.com/office/drawing/2014/chart" uri="{C3380CC4-5D6E-409C-BE32-E72D297353CC}">
              <c16:uniqueId val="{00000001-08B3-4CC5-8EF1-34024D23169D}"/>
            </c:ext>
          </c:extLst>
        </c:ser>
        <c:ser>
          <c:idx val="2"/>
          <c:order val="2"/>
          <c:tx>
            <c:strRef>
              <c:f>Sheet1!$D$1</c:f>
              <c:strCache>
                <c:ptCount val="1"/>
                <c:pt idx="0">
                  <c:v>Private</c:v>
                </c:pt>
              </c:strCache>
            </c:strRef>
          </c:tx>
          <c:spPr>
            <a:solidFill>
              <a:srgbClr val="62666A"/>
            </a:solidFill>
            <a:ln>
              <a:noFill/>
            </a:ln>
            <a:effectLst/>
          </c:spPr>
          <c:invertIfNegative val="0"/>
          <c:cat>
            <c:strRef>
              <c:f>Sheet1!$A$2</c:f>
              <c:strCache>
                <c:ptCount val="1"/>
                <c:pt idx="0">
                  <c:v>Aged &lt;65 y</c:v>
                </c:pt>
              </c:strCache>
            </c:strRef>
          </c:cat>
          <c:val>
            <c:numRef>
              <c:f>Sheet1!$D$2</c:f>
              <c:numCache>
                <c:formatCode>General</c:formatCode>
                <c:ptCount val="1"/>
                <c:pt idx="0">
                  <c:v>86.5</c:v>
                </c:pt>
              </c:numCache>
            </c:numRef>
          </c:val>
          <c:extLst>
            <c:ext xmlns:c16="http://schemas.microsoft.com/office/drawing/2014/chart" uri="{C3380CC4-5D6E-409C-BE32-E72D297353CC}">
              <c16:uniqueId val="{00000002-08B3-4CC5-8EF1-34024D23169D}"/>
            </c:ext>
          </c:extLst>
        </c:ser>
        <c:dLbls>
          <c:showLegendKey val="0"/>
          <c:showVal val="0"/>
          <c:showCatName val="0"/>
          <c:showSerName val="0"/>
          <c:showPercent val="0"/>
          <c:showBubbleSize val="0"/>
        </c:dLbls>
        <c:gapWidth val="444"/>
        <c:overlap val="-90"/>
        <c:axId val="960503616"/>
        <c:axId val="1674937856"/>
      </c:barChart>
      <c:catAx>
        <c:axId val="9605036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1" i="0" u="none" strike="noStrike" kern="1200" cap="all" spc="120" normalizeH="0" baseline="0">
                <a:solidFill>
                  <a:srgbClr val="012169"/>
                </a:solidFill>
                <a:latin typeface="Poppins" panose="00000500000000000000" pitchFamily="2" charset="0"/>
                <a:ea typeface="+mn-ea"/>
                <a:cs typeface="Poppins" panose="00000500000000000000" pitchFamily="2" charset="0"/>
              </a:defRPr>
            </a:pPr>
            <a:endParaRPr lang="en-US"/>
          </a:p>
        </c:txPr>
        <c:crossAx val="1674937856"/>
        <c:crosses val="autoZero"/>
        <c:auto val="1"/>
        <c:lblAlgn val="ctr"/>
        <c:lblOffset val="100"/>
        <c:noMultiLvlLbl val="0"/>
      </c:catAx>
      <c:valAx>
        <c:axId val="1674937856"/>
        <c:scaling>
          <c:orientation val="minMax"/>
          <c:min val="60"/>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960503616"/>
        <c:crosses val="autoZero"/>
        <c:crossBetween val="between"/>
      </c:valAx>
      <c:spPr>
        <a:noFill/>
        <a:ln>
          <a:noFill/>
        </a:ln>
        <a:effectLst/>
      </c:spPr>
    </c:plotArea>
    <c:legend>
      <c:legendPos val="t"/>
      <c:layout>
        <c:manualLayout>
          <c:xMode val="edge"/>
          <c:yMode val="edge"/>
          <c:x val="0.12005229918420052"/>
          <c:y val="0.81562479930492138"/>
          <c:w val="0.80447063787967799"/>
          <c:h val="0.104695102191165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2021-2025 Award</a:t>
            </a:r>
            <a:r>
              <a:rPr lang="en-US" baseline="0" dirty="0"/>
              <a:t> Level </a:t>
            </a:r>
            <a:endParaRPr lang="en-US" dirty="0"/>
          </a:p>
        </c:rich>
      </c:tx>
      <c:layout>
        <c:manualLayout>
          <c:xMode val="edge"/>
          <c:yMode val="edge"/>
          <c:x val="0.31231477192801876"/>
          <c:y val="2.564102564102564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Gold</c:v>
                </c:pt>
              </c:strCache>
            </c:strRef>
          </c:tx>
          <c:spPr>
            <a:solidFill>
              <a:srgbClr val="FFFF00"/>
            </a:solidFill>
            <a:ln>
              <a:solidFill>
                <a:srgbClr val="FFFF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General</c:formatCode>
                <c:ptCount val="5"/>
                <c:pt idx="0">
                  <c:v>40</c:v>
                </c:pt>
                <c:pt idx="1">
                  <c:v>8</c:v>
                </c:pt>
                <c:pt idx="2">
                  <c:v>32</c:v>
                </c:pt>
                <c:pt idx="3">
                  <c:v>24</c:v>
                </c:pt>
                <c:pt idx="4">
                  <c:v>23</c:v>
                </c:pt>
              </c:numCache>
            </c:numRef>
          </c:val>
          <c:extLst>
            <c:ext xmlns:c16="http://schemas.microsoft.com/office/drawing/2014/chart" uri="{C3380CC4-5D6E-409C-BE32-E72D297353CC}">
              <c16:uniqueId val="{00000000-A52E-4B78-A487-85E6F8E36489}"/>
            </c:ext>
          </c:extLst>
        </c:ser>
        <c:ser>
          <c:idx val="1"/>
          <c:order val="1"/>
          <c:tx>
            <c:strRef>
              <c:f>Sheet1!$C$1</c:f>
              <c:strCache>
                <c:ptCount val="1"/>
                <c:pt idx="0">
                  <c:v>Silver</c:v>
                </c:pt>
              </c:strCache>
            </c:strRef>
          </c:tx>
          <c:spPr>
            <a:solidFill>
              <a:schemeClr val="bg1">
                <a:lumMod val="6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Sheet1!$C$2:$C$6</c:f>
              <c:numCache>
                <c:formatCode>General</c:formatCode>
                <c:ptCount val="5"/>
                <c:pt idx="0">
                  <c:v>38</c:v>
                </c:pt>
                <c:pt idx="1">
                  <c:v>22</c:v>
                </c:pt>
                <c:pt idx="2">
                  <c:v>36</c:v>
                </c:pt>
                <c:pt idx="3">
                  <c:v>29</c:v>
                </c:pt>
                <c:pt idx="4">
                  <c:v>16</c:v>
                </c:pt>
              </c:numCache>
            </c:numRef>
          </c:val>
          <c:extLst>
            <c:ext xmlns:c16="http://schemas.microsoft.com/office/drawing/2014/chart" uri="{C3380CC4-5D6E-409C-BE32-E72D297353CC}">
              <c16:uniqueId val="{00000001-A52E-4B78-A487-85E6F8E36489}"/>
            </c:ext>
          </c:extLst>
        </c:ser>
        <c:ser>
          <c:idx val="2"/>
          <c:order val="2"/>
          <c:tx>
            <c:strRef>
              <c:f>Sheet1!$D$1</c:f>
              <c:strCache>
                <c:ptCount val="1"/>
                <c:pt idx="0">
                  <c:v>Bronze</c:v>
                </c:pt>
              </c:strCache>
            </c:strRef>
          </c:tx>
          <c:spPr>
            <a:solidFill>
              <a:schemeClr val="accent2">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Sheet1!$D$2:$D$6</c:f>
              <c:numCache>
                <c:formatCode>General</c:formatCode>
                <c:ptCount val="5"/>
                <c:pt idx="0">
                  <c:v>164</c:v>
                </c:pt>
                <c:pt idx="1">
                  <c:v>415</c:v>
                </c:pt>
                <c:pt idx="2">
                  <c:v>439</c:v>
                </c:pt>
                <c:pt idx="3">
                  <c:v>164</c:v>
                </c:pt>
                <c:pt idx="4">
                  <c:v>172</c:v>
                </c:pt>
              </c:numCache>
            </c:numRef>
          </c:val>
          <c:extLst>
            <c:ext xmlns:c16="http://schemas.microsoft.com/office/drawing/2014/chart" uri="{C3380CC4-5D6E-409C-BE32-E72D297353CC}">
              <c16:uniqueId val="{00000002-A52E-4B78-A487-85E6F8E36489}"/>
            </c:ext>
          </c:extLst>
        </c:ser>
        <c:ser>
          <c:idx val="3"/>
          <c:order val="3"/>
          <c:tx>
            <c:strRef>
              <c:f>Sheet1!$E$1</c:f>
              <c:strCache>
                <c:ptCount val="1"/>
                <c:pt idx="0">
                  <c:v>HPV Cancer Prevention</c:v>
                </c:pt>
              </c:strCache>
            </c:strRef>
          </c:tx>
          <c:spPr>
            <a:solidFill>
              <a:srgbClr val="00B0F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Sheet1!$E$2:$E$6</c:f>
              <c:numCache>
                <c:formatCode>General</c:formatCode>
                <c:ptCount val="5"/>
                <c:pt idx="3">
                  <c:v>78</c:v>
                </c:pt>
                <c:pt idx="4">
                  <c:v>92</c:v>
                </c:pt>
              </c:numCache>
            </c:numRef>
          </c:val>
          <c:extLst>
            <c:ext xmlns:c16="http://schemas.microsoft.com/office/drawing/2014/chart" uri="{C3380CC4-5D6E-409C-BE32-E72D297353CC}">
              <c16:uniqueId val="{00000000-434F-4E76-B04D-66310321B695}"/>
            </c:ext>
          </c:extLst>
        </c:ser>
        <c:dLbls>
          <c:showLegendKey val="0"/>
          <c:showVal val="0"/>
          <c:showCatName val="0"/>
          <c:showSerName val="0"/>
          <c:showPercent val="0"/>
          <c:showBubbleSize val="0"/>
        </c:dLbls>
        <c:gapWidth val="100"/>
        <c:overlap val="-24"/>
        <c:axId val="329833488"/>
        <c:axId val="329832704"/>
      </c:barChart>
      <c:catAx>
        <c:axId val="32983348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29832704"/>
        <c:crosses val="autoZero"/>
        <c:auto val="1"/>
        <c:lblAlgn val="ctr"/>
        <c:lblOffset val="100"/>
        <c:noMultiLvlLbl val="0"/>
      </c:catAx>
      <c:valAx>
        <c:axId val="32983270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29833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Childhood Award Winners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Gold</c:v>
                </c:pt>
              </c:strCache>
            </c:strRef>
          </c:tx>
          <c:spPr>
            <a:solidFill>
              <a:srgbClr val="FFFF0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General</c:formatCode>
                <c:ptCount val="5"/>
                <c:pt idx="0">
                  <c:v>30</c:v>
                </c:pt>
                <c:pt idx="1">
                  <c:v>5</c:v>
                </c:pt>
                <c:pt idx="2">
                  <c:v>22</c:v>
                </c:pt>
                <c:pt idx="3">
                  <c:v>18</c:v>
                </c:pt>
                <c:pt idx="4">
                  <c:v>15</c:v>
                </c:pt>
              </c:numCache>
            </c:numRef>
          </c:val>
          <c:extLst>
            <c:ext xmlns:c16="http://schemas.microsoft.com/office/drawing/2014/chart" uri="{C3380CC4-5D6E-409C-BE32-E72D297353CC}">
              <c16:uniqueId val="{00000000-AA43-4600-8183-14653887529A}"/>
            </c:ext>
          </c:extLst>
        </c:ser>
        <c:ser>
          <c:idx val="1"/>
          <c:order val="1"/>
          <c:tx>
            <c:strRef>
              <c:f>Sheet1!$C$1</c:f>
              <c:strCache>
                <c:ptCount val="1"/>
                <c:pt idx="0">
                  <c:v>Silver</c:v>
                </c:pt>
              </c:strCache>
            </c:strRef>
          </c:tx>
          <c:spPr>
            <a:solidFill>
              <a:schemeClr val="bg1">
                <a:lumMod val="6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Sheet1!$C$2:$C$6</c:f>
              <c:numCache>
                <c:formatCode>General</c:formatCode>
                <c:ptCount val="5"/>
                <c:pt idx="0">
                  <c:v>33</c:v>
                </c:pt>
                <c:pt idx="1">
                  <c:v>19</c:v>
                </c:pt>
                <c:pt idx="2">
                  <c:v>29</c:v>
                </c:pt>
                <c:pt idx="3">
                  <c:v>20</c:v>
                </c:pt>
                <c:pt idx="4">
                  <c:v>11</c:v>
                </c:pt>
              </c:numCache>
            </c:numRef>
          </c:val>
          <c:extLst>
            <c:ext xmlns:c16="http://schemas.microsoft.com/office/drawing/2014/chart" uri="{C3380CC4-5D6E-409C-BE32-E72D297353CC}">
              <c16:uniqueId val="{00000001-AA43-4600-8183-14653887529A}"/>
            </c:ext>
          </c:extLst>
        </c:ser>
        <c:ser>
          <c:idx val="2"/>
          <c:order val="2"/>
          <c:tx>
            <c:strRef>
              <c:f>Sheet1!$D$1</c:f>
              <c:strCache>
                <c:ptCount val="1"/>
                <c:pt idx="0">
                  <c:v>Bronze</c:v>
                </c:pt>
              </c:strCache>
            </c:strRef>
          </c:tx>
          <c:spPr>
            <a:solidFill>
              <a:schemeClr val="accent2">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Sheet1!$D$2:$D$6</c:f>
              <c:numCache>
                <c:formatCode>General</c:formatCode>
                <c:ptCount val="5"/>
                <c:pt idx="0">
                  <c:v>0</c:v>
                </c:pt>
                <c:pt idx="1">
                  <c:v>316</c:v>
                </c:pt>
                <c:pt idx="2">
                  <c:v>311</c:v>
                </c:pt>
                <c:pt idx="3">
                  <c:v>101</c:v>
                </c:pt>
                <c:pt idx="4">
                  <c:v>118</c:v>
                </c:pt>
              </c:numCache>
            </c:numRef>
          </c:val>
          <c:extLst>
            <c:ext xmlns:c16="http://schemas.microsoft.com/office/drawing/2014/chart" uri="{C3380CC4-5D6E-409C-BE32-E72D297353CC}">
              <c16:uniqueId val="{00000000-81E4-4333-A096-D2A61C160E5C}"/>
            </c:ext>
          </c:extLst>
        </c:ser>
        <c:dLbls>
          <c:showLegendKey val="0"/>
          <c:showVal val="0"/>
          <c:showCatName val="0"/>
          <c:showSerName val="0"/>
          <c:showPercent val="0"/>
          <c:showBubbleSize val="0"/>
        </c:dLbls>
        <c:gapWidth val="100"/>
        <c:overlap val="-24"/>
        <c:axId val="472378552"/>
        <c:axId val="472375416"/>
      </c:barChart>
      <c:catAx>
        <c:axId val="4723785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5416"/>
        <c:crosses val="autoZero"/>
        <c:auto val="1"/>
        <c:lblAlgn val="ctr"/>
        <c:lblOffset val="100"/>
        <c:noMultiLvlLbl val="0"/>
      </c:catAx>
      <c:valAx>
        <c:axId val="47237541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8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Adolescent</a:t>
            </a:r>
            <a:r>
              <a:rPr lang="en-US" baseline="0"/>
              <a:t> </a:t>
            </a:r>
            <a:r>
              <a:rPr lang="en-US"/>
              <a:t>Award</a:t>
            </a:r>
            <a:r>
              <a:rPr lang="en-US" baseline="0"/>
              <a:t> </a:t>
            </a:r>
            <a:r>
              <a:rPr lang="en-US"/>
              <a:t>Winners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Gold</c:v>
                </c:pt>
              </c:strCache>
            </c:strRef>
          </c:tx>
          <c:spPr>
            <a:solidFill>
              <a:srgbClr val="FFFF0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General</c:formatCode>
                <c:ptCount val="5"/>
                <c:pt idx="0">
                  <c:v>10</c:v>
                </c:pt>
                <c:pt idx="1">
                  <c:v>3</c:v>
                </c:pt>
                <c:pt idx="2">
                  <c:v>13</c:v>
                </c:pt>
                <c:pt idx="3">
                  <c:v>6</c:v>
                </c:pt>
                <c:pt idx="4">
                  <c:v>8</c:v>
                </c:pt>
              </c:numCache>
            </c:numRef>
          </c:val>
          <c:extLst>
            <c:ext xmlns:c16="http://schemas.microsoft.com/office/drawing/2014/chart" uri="{C3380CC4-5D6E-409C-BE32-E72D297353CC}">
              <c16:uniqueId val="{00000000-AA43-4600-8183-14653887529A}"/>
            </c:ext>
          </c:extLst>
        </c:ser>
        <c:ser>
          <c:idx val="1"/>
          <c:order val="1"/>
          <c:tx>
            <c:strRef>
              <c:f>Sheet1!$C$1</c:f>
              <c:strCache>
                <c:ptCount val="1"/>
                <c:pt idx="0">
                  <c:v>Silver</c:v>
                </c:pt>
              </c:strCache>
            </c:strRef>
          </c:tx>
          <c:spPr>
            <a:solidFill>
              <a:schemeClr val="bg1">
                <a:lumMod val="6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Sheet1!$C$2:$C$6</c:f>
              <c:numCache>
                <c:formatCode>General</c:formatCode>
                <c:ptCount val="5"/>
                <c:pt idx="0">
                  <c:v>5</c:v>
                </c:pt>
                <c:pt idx="1">
                  <c:v>3</c:v>
                </c:pt>
                <c:pt idx="2">
                  <c:v>7</c:v>
                </c:pt>
                <c:pt idx="3">
                  <c:v>9</c:v>
                </c:pt>
                <c:pt idx="4">
                  <c:v>5</c:v>
                </c:pt>
              </c:numCache>
            </c:numRef>
          </c:val>
          <c:extLst>
            <c:ext xmlns:c16="http://schemas.microsoft.com/office/drawing/2014/chart" uri="{C3380CC4-5D6E-409C-BE32-E72D297353CC}">
              <c16:uniqueId val="{00000001-AA43-4600-8183-14653887529A}"/>
            </c:ext>
          </c:extLst>
        </c:ser>
        <c:ser>
          <c:idx val="2"/>
          <c:order val="2"/>
          <c:tx>
            <c:strRef>
              <c:f>Sheet1!$D$1</c:f>
              <c:strCache>
                <c:ptCount val="1"/>
                <c:pt idx="0">
                  <c:v>Bronze</c:v>
                </c:pt>
              </c:strCache>
            </c:strRef>
          </c:tx>
          <c:spPr>
            <a:solidFill>
              <a:schemeClr val="accent2">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Sheet1!$D$2:$D$6</c:f>
              <c:numCache>
                <c:formatCode>General</c:formatCode>
                <c:ptCount val="5"/>
                <c:pt idx="0">
                  <c:v>164</c:v>
                </c:pt>
                <c:pt idx="1">
                  <c:v>98</c:v>
                </c:pt>
                <c:pt idx="2">
                  <c:v>128</c:v>
                </c:pt>
                <c:pt idx="3">
                  <c:v>63</c:v>
                </c:pt>
                <c:pt idx="4">
                  <c:v>54</c:v>
                </c:pt>
              </c:numCache>
            </c:numRef>
          </c:val>
          <c:extLst>
            <c:ext xmlns:c16="http://schemas.microsoft.com/office/drawing/2014/chart" uri="{C3380CC4-5D6E-409C-BE32-E72D297353CC}">
              <c16:uniqueId val="{00000000-81E4-4333-A096-D2A61C160E5C}"/>
            </c:ext>
          </c:extLst>
        </c:ser>
        <c:dLbls>
          <c:showLegendKey val="0"/>
          <c:showVal val="0"/>
          <c:showCatName val="0"/>
          <c:showSerName val="0"/>
          <c:showPercent val="0"/>
          <c:showBubbleSize val="0"/>
        </c:dLbls>
        <c:gapWidth val="100"/>
        <c:overlap val="-24"/>
        <c:axId val="472378552"/>
        <c:axId val="472375416"/>
      </c:barChart>
      <c:catAx>
        <c:axId val="4723785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5416"/>
        <c:crosses val="autoZero"/>
        <c:auto val="1"/>
        <c:lblAlgn val="ctr"/>
        <c:lblOffset val="100"/>
        <c:noMultiLvlLbl val="0"/>
      </c:catAx>
      <c:valAx>
        <c:axId val="47237541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8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9-10 Years</a:t>
            </a:r>
            <a:r>
              <a:rPr lang="en-US" baseline="0"/>
              <a:t> </a:t>
            </a:r>
            <a:r>
              <a:rPr lang="en-US"/>
              <a:t>Winners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Nominations</c:v>
                </c:pt>
              </c:strCache>
            </c:strRef>
          </c:tx>
          <c:spPr>
            <a:solidFill>
              <a:srgbClr val="00B0F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Sheet1!$A$2:$A$6</c:f>
              <c:numCache>
                <c:formatCode>General</c:formatCode>
                <c:ptCount val="5"/>
                <c:pt idx="0">
                  <c:v>2024</c:v>
                </c:pt>
                <c:pt idx="1">
                  <c:v>2025</c:v>
                </c:pt>
              </c:numCache>
            </c:numRef>
          </c:cat>
          <c:val>
            <c:numRef>
              <c:f>Sheet1!$B$2:$B$6</c:f>
              <c:numCache>
                <c:formatCode>General</c:formatCode>
                <c:ptCount val="5"/>
                <c:pt idx="0">
                  <c:v>78</c:v>
                </c:pt>
                <c:pt idx="1">
                  <c:v>92</c:v>
                </c:pt>
              </c:numCache>
            </c:numRef>
          </c:val>
          <c:extLst>
            <c:ext xmlns:c16="http://schemas.microsoft.com/office/drawing/2014/chart" uri="{C3380CC4-5D6E-409C-BE32-E72D297353CC}">
              <c16:uniqueId val="{00000000-AA43-4600-8183-14653887529A}"/>
            </c:ext>
          </c:extLst>
        </c:ser>
        <c:dLbls>
          <c:showLegendKey val="0"/>
          <c:showVal val="0"/>
          <c:showCatName val="0"/>
          <c:showSerName val="0"/>
          <c:showPercent val="0"/>
          <c:showBubbleSize val="0"/>
        </c:dLbls>
        <c:gapWidth val="100"/>
        <c:overlap val="-24"/>
        <c:axId val="472378552"/>
        <c:axId val="472375416"/>
      </c:barChart>
      <c:catAx>
        <c:axId val="4723785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5416"/>
        <c:crosses val="autoZero"/>
        <c:auto val="1"/>
        <c:lblAlgn val="ctr"/>
        <c:lblOffset val="100"/>
        <c:noMultiLvlLbl val="0"/>
      </c:catAx>
      <c:valAx>
        <c:axId val="47237541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8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omments/modernComment_7FFAC287_9599914A.xml><?xml version="1.0" encoding="utf-8"?>
<p188:cmLst xmlns:a="http://schemas.openxmlformats.org/drawingml/2006/main" xmlns:r="http://schemas.openxmlformats.org/officeDocument/2006/relationships" xmlns:p188="http://schemas.microsoft.com/office/powerpoint/2018/8/main">
  <p188:cm id="{F2281D33-D527-46CA-A9A1-4FAA79BF2CEC}" authorId="{51219304-ACCE-18DF-7E78-5743A724B098}" status="resolved" created="2025-08-06T18:09:11.356">
    <ac:deMkLst xmlns:ac="http://schemas.microsoft.com/office/drawing/2013/main/command">
      <pc:docMk xmlns:pc="http://schemas.microsoft.com/office/powerpoint/2013/main/command"/>
      <pc:sldMk xmlns:pc="http://schemas.microsoft.com/office/powerpoint/2013/main/command" cId="2509869386" sldId="2147140231"/>
      <ac:graphicFrameMk id="4" creationId="{F42C68C0-C55E-6309-DB66-D4BF5B3D14C8}"/>
    </ac:deMkLst>
    <p188:txBody>
      <a:bodyPr/>
      <a:lstStyle/>
      <a:p>
        <a:r>
          <a:rPr lang="en-US"/>
          <a:t>Is there a difference between in-clinic and at-home self-collection? Just checking to see if we need to add another column for at-home testing.</a:t>
        </a:r>
      </a:p>
    </p188:txBody>
  </p188:cm>
</p188:cmLst>
</file>

<file path=ppt/comments/modernComment_7FFAC28F_C4CDAD6B.xml><?xml version="1.0" encoding="utf-8"?>
<p188:cmLst xmlns:a="http://schemas.openxmlformats.org/drawingml/2006/main" xmlns:r="http://schemas.openxmlformats.org/officeDocument/2006/relationships" xmlns:p188="http://schemas.microsoft.com/office/powerpoint/2018/8/main">
  <p188:cm id="{A2570B82-89A1-4AB9-A6E2-46D7978CDD6B}" authorId="{6A79609C-D3B5-12E8-9524-54853F01D699}" status="resolved" created="2025-08-06T16:31:16.668">
    <pc:sldMkLst xmlns:pc="http://schemas.microsoft.com/office/powerpoint/2013/main/command">
      <pc:docMk/>
      <pc:sldMk cId="3301813611" sldId="2147140239"/>
    </pc:sldMkLst>
    <p188:txBody>
      <a:bodyPr/>
      <a:lstStyle/>
      <a:p>
        <a:r>
          <a:rPr lang="en-US"/>
          <a:t>I added this slide since I think it's important to have it prior to the discussion of how the tests are done. </a:t>
        </a:r>
      </a:p>
    </p188:txBody>
  </p188:cm>
  <p188:cm id="{888F9BFA-B176-44F8-AEAA-3536D95EFEE4}" authorId="{4342C2CA-A2C3-3E07-F87A-A4433AD7EA54}" status="resolved" created="2025-10-07T18:49:14.823">
    <pc:sldMkLst xmlns:pc="http://schemas.microsoft.com/office/powerpoint/2013/main/command">
      <pc:docMk/>
      <pc:sldMk cId="3301813611" sldId="2147140239"/>
    </pc:sldMkLst>
    <p188:txBody>
      <a:bodyPr/>
      <a:lstStyle/>
      <a:p>
        <a:r>
          <a:rPr lang="en-US"/>
          <a:t>What is Alinity M actually? Is it simpli-COLLECT?</a:t>
        </a:r>
      </a:p>
    </p188:txBody>
  </p188:cm>
</p188:cmLst>
</file>

<file path=ppt/comments/modernComment_7FFAC2B7_7B9AE4DB.xml><?xml version="1.0" encoding="utf-8"?>
<p188:cmLst xmlns:a="http://schemas.openxmlformats.org/drawingml/2006/main" xmlns:r="http://schemas.openxmlformats.org/officeDocument/2006/relationships" xmlns:p188="http://schemas.microsoft.com/office/powerpoint/2018/8/main">
  <p188:cm id="{DC284E43-53D2-4376-A99A-242C1CACFBB5}" authorId="{4342C2CA-A2C3-3E07-F87A-A4433AD7EA54}" status="resolved" created="2025-10-07T18:57:35.112">
    <pc:sldMkLst xmlns:pc="http://schemas.microsoft.com/office/powerpoint/2013/main/command">
      <pc:docMk/>
      <pc:sldMk cId="2073748699" sldId="2147140279"/>
    </pc:sldMkLst>
    <p188:txBody>
      <a:bodyPr/>
      <a:lstStyle/>
      <a:p>
        <a:r>
          <a:rPr lang="en-US"/>
          <a:t>Update with Washington Data</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C4F9FC-3627-4835-8CCA-7F9594F8C7B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9EC7832-2D30-445A-9D2E-C2E6D08FA440}">
      <dgm:prSet phldrT="[Text]" custT="1"/>
      <dgm:spPr>
        <a:solidFill>
          <a:srgbClr val="FFFFFF"/>
        </a:solidFill>
      </dgm:spPr>
      <dgm:t>
        <a:bodyPr/>
        <a:lstStyle/>
        <a:p>
          <a:pPr rtl="0"/>
          <a:r>
            <a:rPr lang="en-US" sz="2400" b="1">
              <a:solidFill>
                <a:srgbClr val="007481"/>
              </a:solidFill>
              <a:latin typeface="Poppins"/>
              <a:cs typeface="Poppins"/>
            </a:rPr>
            <a:t>HPV Self-collection testing is primary HPV testing.</a:t>
          </a:r>
          <a:endParaRPr lang="en-US" sz="2400">
            <a:solidFill>
              <a:srgbClr val="007481"/>
            </a:solidFill>
            <a:latin typeface="Poppins"/>
            <a:cs typeface="Poppins"/>
          </a:endParaRPr>
        </a:p>
      </dgm:t>
    </dgm:pt>
    <dgm:pt modelId="{85EC07A5-9B53-4C01-A760-BA4DA5E347A6}" type="parTrans" cxnId="{0FF7D0E5-B30C-40FE-9E44-CF506DCD8546}">
      <dgm:prSet/>
      <dgm:spPr/>
      <dgm:t>
        <a:bodyPr/>
        <a:lstStyle/>
        <a:p>
          <a:endParaRPr lang="en-US"/>
        </a:p>
      </dgm:t>
    </dgm:pt>
    <dgm:pt modelId="{9754AD44-FCEB-4949-BD05-A9FEC6E6FFBC}" type="sibTrans" cxnId="{0FF7D0E5-B30C-40FE-9E44-CF506DCD8546}">
      <dgm:prSet/>
      <dgm:spPr/>
      <dgm:t>
        <a:bodyPr/>
        <a:lstStyle/>
        <a:p>
          <a:endParaRPr lang="en-US"/>
        </a:p>
      </dgm:t>
    </dgm:pt>
    <dgm:pt modelId="{0B152345-D0A9-4920-BA0F-1DCAD1615342}">
      <dgm:prSet phldrT="[Text]"/>
      <dgm:spPr/>
      <dgm:t>
        <a:bodyPr/>
        <a:lstStyle/>
        <a:p>
          <a:r>
            <a:rPr lang="en-US">
              <a:latin typeface="Poppins"/>
              <a:cs typeface="Poppins"/>
            </a:rPr>
            <a:t>PCR is done to evaluate the presence of HPV DNA. </a:t>
          </a:r>
        </a:p>
      </dgm:t>
    </dgm:pt>
    <dgm:pt modelId="{108A6F29-C138-45D6-813C-53BB8436A937}" type="parTrans" cxnId="{4670CF60-713A-4986-8487-48CDA5C3ABAA}">
      <dgm:prSet/>
      <dgm:spPr/>
      <dgm:t>
        <a:bodyPr/>
        <a:lstStyle/>
        <a:p>
          <a:endParaRPr lang="en-US"/>
        </a:p>
      </dgm:t>
    </dgm:pt>
    <dgm:pt modelId="{55F446F1-A7D8-488B-9D88-27BEF0AD9FC4}" type="sibTrans" cxnId="{4670CF60-713A-4986-8487-48CDA5C3ABAA}">
      <dgm:prSet/>
      <dgm:spPr/>
      <dgm:t>
        <a:bodyPr/>
        <a:lstStyle/>
        <a:p>
          <a:endParaRPr lang="en-US"/>
        </a:p>
      </dgm:t>
    </dgm:pt>
    <dgm:pt modelId="{A58EC27D-B1B5-4C3E-B3AF-FF3976B14B12}">
      <dgm:prSet phldrT="[Text]" custT="1"/>
      <dgm:spPr>
        <a:solidFill>
          <a:srgbClr val="FFFFFF"/>
        </a:solidFill>
      </dgm:spPr>
      <dgm:t>
        <a:bodyPr/>
        <a:lstStyle/>
        <a:p>
          <a:pPr rtl="0"/>
          <a:r>
            <a:rPr lang="en-US" sz="2400" b="1">
              <a:solidFill>
                <a:srgbClr val="007481"/>
              </a:solidFill>
              <a:latin typeface="Poppins"/>
              <a:cs typeface="Poppins"/>
            </a:rPr>
            <a:t>Self-collection is when a patient uses a collection device to take a vaginal sample that will be tested for HPV.</a:t>
          </a:r>
          <a:endParaRPr lang="en-US" sz="2400">
            <a:solidFill>
              <a:srgbClr val="007481"/>
            </a:solidFill>
            <a:latin typeface="Poppins"/>
            <a:cs typeface="Poppins"/>
          </a:endParaRPr>
        </a:p>
      </dgm:t>
    </dgm:pt>
    <dgm:pt modelId="{CF9E0B6C-BE10-43F4-B2FC-E860DE6BC54D}" type="parTrans" cxnId="{1160836C-A519-477C-A675-4926E99A2CD6}">
      <dgm:prSet/>
      <dgm:spPr/>
      <dgm:t>
        <a:bodyPr/>
        <a:lstStyle/>
        <a:p>
          <a:endParaRPr lang="en-US"/>
        </a:p>
      </dgm:t>
    </dgm:pt>
    <dgm:pt modelId="{E683CE79-18BA-4C1D-8A05-50B305646DC3}" type="sibTrans" cxnId="{1160836C-A519-477C-A675-4926E99A2CD6}">
      <dgm:prSet/>
      <dgm:spPr/>
      <dgm:t>
        <a:bodyPr/>
        <a:lstStyle/>
        <a:p>
          <a:endParaRPr lang="en-US"/>
        </a:p>
      </dgm:t>
    </dgm:pt>
    <dgm:pt modelId="{84CD368A-EEF7-4543-9A80-9EA83D5AFB04}">
      <dgm:prSet/>
      <dgm:spPr/>
      <dgm:t>
        <a:bodyPr/>
        <a:lstStyle/>
        <a:p>
          <a:r>
            <a:rPr lang="en-US">
              <a:latin typeface="Poppins"/>
              <a:cs typeface="Poppins"/>
            </a:rPr>
            <a:t>This can be used as an alternative to clinician-collected cervical specimens. </a:t>
          </a:r>
          <a:endParaRPr lang="en-US">
            <a:solidFill>
              <a:schemeClr val="tx1"/>
            </a:solidFill>
            <a:latin typeface="Poppins"/>
            <a:cs typeface="Poppins"/>
          </a:endParaRPr>
        </a:p>
      </dgm:t>
    </dgm:pt>
    <dgm:pt modelId="{F9B34BED-9B37-4A31-A42A-99E2A9F5522F}" type="parTrans" cxnId="{81BC3F11-0BFE-4AA6-B277-632CADBFAF79}">
      <dgm:prSet/>
      <dgm:spPr/>
      <dgm:t>
        <a:bodyPr/>
        <a:lstStyle/>
        <a:p>
          <a:endParaRPr lang="en-US"/>
        </a:p>
      </dgm:t>
    </dgm:pt>
    <dgm:pt modelId="{03923F8D-519E-45FA-9B63-45E8EA297FB3}" type="sibTrans" cxnId="{81BC3F11-0BFE-4AA6-B277-632CADBFAF79}">
      <dgm:prSet/>
      <dgm:spPr/>
      <dgm:t>
        <a:bodyPr/>
        <a:lstStyle/>
        <a:p>
          <a:endParaRPr lang="en-US"/>
        </a:p>
      </dgm:t>
    </dgm:pt>
    <dgm:pt modelId="{AB57F1DC-27EF-4530-9879-3695A245815E}">
      <dgm:prSet custT="1"/>
      <dgm:spPr>
        <a:solidFill>
          <a:schemeClr val="bg1"/>
        </a:solidFill>
      </dgm:spPr>
      <dgm:t>
        <a:bodyPr/>
        <a:lstStyle/>
        <a:p>
          <a:r>
            <a:rPr lang="en-US" sz="2400" b="1">
              <a:solidFill>
                <a:srgbClr val="007481"/>
              </a:solidFill>
              <a:latin typeface="Poppins"/>
              <a:cs typeface="Poppins"/>
            </a:rPr>
            <a:t>Self-collection is an additional option for cervical cancer screening.</a:t>
          </a:r>
          <a:endParaRPr lang="en-US" sz="2400">
            <a:solidFill>
              <a:srgbClr val="007481"/>
            </a:solidFill>
            <a:latin typeface="Poppins"/>
            <a:cs typeface="Poppins"/>
          </a:endParaRPr>
        </a:p>
      </dgm:t>
    </dgm:pt>
    <dgm:pt modelId="{BCA4602A-9E9B-4E22-97AC-0264857B30DF}" type="parTrans" cxnId="{1E69258C-CCCC-436A-985F-B11FC1E29724}">
      <dgm:prSet/>
      <dgm:spPr/>
      <dgm:t>
        <a:bodyPr/>
        <a:lstStyle/>
        <a:p>
          <a:endParaRPr lang="en-US"/>
        </a:p>
      </dgm:t>
    </dgm:pt>
    <dgm:pt modelId="{AF53146F-42AB-4D47-9B4D-4319FEEFB8D2}" type="sibTrans" cxnId="{1E69258C-CCCC-436A-985F-B11FC1E29724}">
      <dgm:prSet/>
      <dgm:spPr/>
      <dgm:t>
        <a:bodyPr/>
        <a:lstStyle/>
        <a:p>
          <a:endParaRPr lang="en-US"/>
        </a:p>
      </dgm:t>
    </dgm:pt>
    <dgm:pt modelId="{AC9D9E33-40E9-40E1-8033-C148BA16EEAC}">
      <dgm:prSet/>
      <dgm:spPr/>
      <dgm:t>
        <a:bodyPr/>
        <a:lstStyle/>
        <a:p>
          <a:r>
            <a:rPr lang="en-US">
              <a:solidFill>
                <a:schemeClr val="tx1"/>
              </a:solidFill>
              <a:latin typeface="Poppins"/>
              <a:cs typeface="Poppins"/>
            </a:rPr>
            <a:t>It may help increase screening in populations who have never been screened or are overdue for screening. </a:t>
          </a:r>
        </a:p>
      </dgm:t>
    </dgm:pt>
    <dgm:pt modelId="{1D646AB2-0788-4FFA-ACDA-2BE4E88067AB}" type="parTrans" cxnId="{3FFFFC60-8559-4C59-86BD-C28DC9089D0F}">
      <dgm:prSet/>
      <dgm:spPr/>
      <dgm:t>
        <a:bodyPr/>
        <a:lstStyle/>
        <a:p>
          <a:endParaRPr lang="en-US"/>
        </a:p>
      </dgm:t>
    </dgm:pt>
    <dgm:pt modelId="{D72EC54C-38CD-47E0-8701-D9C9FB9EAB04}" type="sibTrans" cxnId="{3FFFFC60-8559-4C59-86BD-C28DC9089D0F}">
      <dgm:prSet/>
      <dgm:spPr/>
      <dgm:t>
        <a:bodyPr/>
        <a:lstStyle/>
        <a:p>
          <a:endParaRPr lang="en-US"/>
        </a:p>
      </dgm:t>
    </dgm:pt>
    <dgm:pt modelId="{0AEFD66B-4D21-4538-87DE-3E75B7D34C5D}" type="pres">
      <dgm:prSet presAssocID="{73C4F9FC-3627-4835-8CCA-7F9594F8C7BC}" presName="linear" presStyleCnt="0">
        <dgm:presLayoutVars>
          <dgm:animLvl val="lvl"/>
          <dgm:resizeHandles val="exact"/>
        </dgm:presLayoutVars>
      </dgm:prSet>
      <dgm:spPr/>
    </dgm:pt>
    <dgm:pt modelId="{BAFE0EDB-AA3D-4FB0-B954-6FD6DEDFD0AC}" type="pres">
      <dgm:prSet presAssocID="{59EC7832-2D30-445A-9D2E-C2E6D08FA440}" presName="parentText" presStyleLbl="node1" presStyleIdx="0" presStyleCnt="3">
        <dgm:presLayoutVars>
          <dgm:chMax val="0"/>
          <dgm:bulletEnabled val="1"/>
        </dgm:presLayoutVars>
      </dgm:prSet>
      <dgm:spPr/>
    </dgm:pt>
    <dgm:pt modelId="{543927BB-584C-496C-85FE-DF4A3A98CA51}" type="pres">
      <dgm:prSet presAssocID="{59EC7832-2D30-445A-9D2E-C2E6D08FA440}" presName="childText" presStyleLbl="revTx" presStyleIdx="0" presStyleCnt="3" custScaleY="87409" custLinFactNeighborX="4475" custLinFactNeighborY="-33370">
        <dgm:presLayoutVars>
          <dgm:bulletEnabled val="1"/>
        </dgm:presLayoutVars>
      </dgm:prSet>
      <dgm:spPr/>
    </dgm:pt>
    <dgm:pt modelId="{D17B25B5-0B55-4E38-97FE-6A656CF2543F}" type="pres">
      <dgm:prSet presAssocID="{A58EC27D-B1B5-4C3E-B3AF-FF3976B14B12}" presName="parentText" presStyleLbl="node1" presStyleIdx="1" presStyleCnt="3" custLinFactNeighborX="-208" custLinFactNeighborY="-18112">
        <dgm:presLayoutVars>
          <dgm:chMax val="0"/>
          <dgm:bulletEnabled val="1"/>
        </dgm:presLayoutVars>
      </dgm:prSet>
      <dgm:spPr/>
    </dgm:pt>
    <dgm:pt modelId="{B08E3BAB-73A7-46CD-B9F9-4BC01097A2D3}" type="pres">
      <dgm:prSet presAssocID="{A58EC27D-B1B5-4C3E-B3AF-FF3976B14B12}" presName="childText" presStyleLbl="revTx" presStyleIdx="1" presStyleCnt="3" custScaleY="69631" custLinFactNeighborX="-104" custLinFactNeighborY="-26802">
        <dgm:presLayoutVars>
          <dgm:bulletEnabled val="1"/>
        </dgm:presLayoutVars>
      </dgm:prSet>
      <dgm:spPr/>
    </dgm:pt>
    <dgm:pt modelId="{503271F7-9FCB-4B86-8B31-59273C0C416A}" type="pres">
      <dgm:prSet presAssocID="{AB57F1DC-27EF-4530-9879-3695A245815E}" presName="parentText" presStyleLbl="node1" presStyleIdx="2" presStyleCnt="3" custScaleY="69934" custLinFactNeighborY="-29138">
        <dgm:presLayoutVars>
          <dgm:chMax val="0"/>
          <dgm:bulletEnabled val="1"/>
        </dgm:presLayoutVars>
      </dgm:prSet>
      <dgm:spPr/>
    </dgm:pt>
    <dgm:pt modelId="{D0D3BD1A-39F5-41A7-896E-A5E21D028720}" type="pres">
      <dgm:prSet presAssocID="{AB57F1DC-27EF-4530-9879-3695A245815E}" presName="childText" presStyleLbl="revTx" presStyleIdx="2" presStyleCnt="3" custLinFactNeighborY="-41551">
        <dgm:presLayoutVars>
          <dgm:bulletEnabled val="1"/>
        </dgm:presLayoutVars>
      </dgm:prSet>
      <dgm:spPr/>
    </dgm:pt>
  </dgm:ptLst>
  <dgm:cxnLst>
    <dgm:cxn modelId="{81BC3F11-0BFE-4AA6-B277-632CADBFAF79}" srcId="{A58EC27D-B1B5-4C3E-B3AF-FF3976B14B12}" destId="{84CD368A-EEF7-4543-9A80-9EA83D5AFB04}" srcOrd="0" destOrd="0" parTransId="{F9B34BED-9B37-4A31-A42A-99E2A9F5522F}" sibTransId="{03923F8D-519E-45FA-9B63-45E8EA297FB3}"/>
    <dgm:cxn modelId="{0E7D3F2A-F7BF-4BD9-B063-027EE11CDA28}" type="presOf" srcId="{AB57F1DC-27EF-4530-9879-3695A245815E}" destId="{503271F7-9FCB-4B86-8B31-59273C0C416A}" srcOrd="0" destOrd="0" presId="urn:microsoft.com/office/officeart/2005/8/layout/vList2"/>
    <dgm:cxn modelId="{A70C9632-3C0D-481D-ACA0-5677C9236344}" type="presOf" srcId="{A58EC27D-B1B5-4C3E-B3AF-FF3976B14B12}" destId="{D17B25B5-0B55-4E38-97FE-6A656CF2543F}" srcOrd="0" destOrd="0" presId="urn:microsoft.com/office/officeart/2005/8/layout/vList2"/>
    <dgm:cxn modelId="{4670CF60-713A-4986-8487-48CDA5C3ABAA}" srcId="{59EC7832-2D30-445A-9D2E-C2E6D08FA440}" destId="{0B152345-D0A9-4920-BA0F-1DCAD1615342}" srcOrd="0" destOrd="0" parTransId="{108A6F29-C138-45D6-813C-53BB8436A937}" sibTransId="{55F446F1-A7D8-488B-9D88-27BEF0AD9FC4}"/>
    <dgm:cxn modelId="{3FFFFC60-8559-4C59-86BD-C28DC9089D0F}" srcId="{AB57F1DC-27EF-4530-9879-3695A245815E}" destId="{AC9D9E33-40E9-40E1-8033-C148BA16EEAC}" srcOrd="0" destOrd="0" parTransId="{1D646AB2-0788-4FFA-ACDA-2BE4E88067AB}" sibTransId="{D72EC54C-38CD-47E0-8701-D9C9FB9EAB04}"/>
    <dgm:cxn modelId="{1160836C-A519-477C-A675-4926E99A2CD6}" srcId="{73C4F9FC-3627-4835-8CCA-7F9594F8C7BC}" destId="{A58EC27D-B1B5-4C3E-B3AF-FF3976B14B12}" srcOrd="1" destOrd="0" parTransId="{CF9E0B6C-BE10-43F4-B2FC-E860DE6BC54D}" sibTransId="{E683CE79-18BA-4C1D-8A05-50B305646DC3}"/>
    <dgm:cxn modelId="{60C5E251-C690-45CD-8544-A862883E6982}" type="presOf" srcId="{AC9D9E33-40E9-40E1-8033-C148BA16EEAC}" destId="{D0D3BD1A-39F5-41A7-896E-A5E21D028720}" srcOrd="0" destOrd="0" presId="urn:microsoft.com/office/officeart/2005/8/layout/vList2"/>
    <dgm:cxn modelId="{1E69258C-CCCC-436A-985F-B11FC1E29724}" srcId="{73C4F9FC-3627-4835-8CCA-7F9594F8C7BC}" destId="{AB57F1DC-27EF-4530-9879-3695A245815E}" srcOrd="2" destOrd="0" parTransId="{BCA4602A-9E9B-4E22-97AC-0264857B30DF}" sibTransId="{AF53146F-42AB-4D47-9B4D-4319FEEFB8D2}"/>
    <dgm:cxn modelId="{F2067191-5226-4962-94FF-19EC9D639C54}" type="presOf" srcId="{84CD368A-EEF7-4543-9A80-9EA83D5AFB04}" destId="{B08E3BAB-73A7-46CD-B9F9-4BC01097A2D3}" srcOrd="0" destOrd="0" presId="urn:microsoft.com/office/officeart/2005/8/layout/vList2"/>
    <dgm:cxn modelId="{11FE3FBB-90B9-4B88-993E-A68DCBE0A51B}" type="presOf" srcId="{59EC7832-2D30-445A-9D2E-C2E6D08FA440}" destId="{BAFE0EDB-AA3D-4FB0-B954-6FD6DEDFD0AC}" srcOrd="0" destOrd="0" presId="urn:microsoft.com/office/officeart/2005/8/layout/vList2"/>
    <dgm:cxn modelId="{EAB98EC6-8C80-46BB-B285-B8E4440CD641}" type="presOf" srcId="{73C4F9FC-3627-4835-8CCA-7F9594F8C7BC}" destId="{0AEFD66B-4D21-4538-87DE-3E75B7D34C5D}" srcOrd="0" destOrd="0" presId="urn:microsoft.com/office/officeart/2005/8/layout/vList2"/>
    <dgm:cxn modelId="{0FF7D0E5-B30C-40FE-9E44-CF506DCD8546}" srcId="{73C4F9FC-3627-4835-8CCA-7F9594F8C7BC}" destId="{59EC7832-2D30-445A-9D2E-C2E6D08FA440}" srcOrd="0" destOrd="0" parTransId="{85EC07A5-9B53-4C01-A760-BA4DA5E347A6}" sibTransId="{9754AD44-FCEB-4949-BD05-A9FEC6E6FFBC}"/>
    <dgm:cxn modelId="{59A1F2F6-D62A-4B51-93FA-2E4B9BACDDDA}" type="presOf" srcId="{0B152345-D0A9-4920-BA0F-1DCAD1615342}" destId="{543927BB-584C-496C-85FE-DF4A3A98CA51}" srcOrd="0" destOrd="0" presId="urn:microsoft.com/office/officeart/2005/8/layout/vList2"/>
    <dgm:cxn modelId="{918917F9-74C2-46F2-ACE0-1C5DC1CE650E}" type="presParOf" srcId="{0AEFD66B-4D21-4538-87DE-3E75B7D34C5D}" destId="{BAFE0EDB-AA3D-4FB0-B954-6FD6DEDFD0AC}" srcOrd="0" destOrd="0" presId="urn:microsoft.com/office/officeart/2005/8/layout/vList2"/>
    <dgm:cxn modelId="{3D1F624F-6216-4E98-B883-D132505D0C5C}" type="presParOf" srcId="{0AEFD66B-4D21-4538-87DE-3E75B7D34C5D}" destId="{543927BB-584C-496C-85FE-DF4A3A98CA51}" srcOrd="1" destOrd="0" presId="urn:microsoft.com/office/officeart/2005/8/layout/vList2"/>
    <dgm:cxn modelId="{68AAA5E0-A1DA-4673-86E4-B32C22A6118D}" type="presParOf" srcId="{0AEFD66B-4D21-4538-87DE-3E75B7D34C5D}" destId="{D17B25B5-0B55-4E38-97FE-6A656CF2543F}" srcOrd="2" destOrd="0" presId="urn:microsoft.com/office/officeart/2005/8/layout/vList2"/>
    <dgm:cxn modelId="{2E3728A7-8390-4715-8F3D-4347661238AD}" type="presParOf" srcId="{0AEFD66B-4D21-4538-87DE-3E75B7D34C5D}" destId="{B08E3BAB-73A7-46CD-B9F9-4BC01097A2D3}" srcOrd="3" destOrd="0" presId="urn:microsoft.com/office/officeart/2005/8/layout/vList2"/>
    <dgm:cxn modelId="{59E08875-54C7-4154-A0FC-5C6B46C0A9DA}" type="presParOf" srcId="{0AEFD66B-4D21-4538-87DE-3E75B7D34C5D}" destId="{503271F7-9FCB-4B86-8B31-59273C0C416A}" srcOrd="4" destOrd="0" presId="urn:microsoft.com/office/officeart/2005/8/layout/vList2"/>
    <dgm:cxn modelId="{226DE7C6-A290-430F-A614-7B02258187FB}" type="presParOf" srcId="{0AEFD66B-4D21-4538-87DE-3E75B7D34C5D}" destId="{D0D3BD1A-39F5-41A7-896E-A5E21D02872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CDD0D1-6863-4500-9A8B-99F868F0B568}"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DECC94B0-C00E-4E0A-9635-DC436057F911}">
      <dgm:prSet/>
      <dgm:spPr/>
      <dgm:t>
        <a:bodyPr/>
        <a:lstStyle/>
        <a:p>
          <a:r>
            <a:rPr lang="en-US"/>
            <a:t>Increase</a:t>
          </a:r>
        </a:p>
      </dgm:t>
    </dgm:pt>
    <dgm:pt modelId="{4573E723-C9EF-412D-8C43-2443299AD625}" type="parTrans" cxnId="{C05DB6EA-B88E-4E2C-B319-D1B5571CAF80}">
      <dgm:prSet/>
      <dgm:spPr/>
      <dgm:t>
        <a:bodyPr/>
        <a:lstStyle/>
        <a:p>
          <a:endParaRPr lang="en-US"/>
        </a:p>
      </dgm:t>
    </dgm:pt>
    <dgm:pt modelId="{4AF587DA-3BF9-4C1B-AB11-26F0B973D6B7}" type="sibTrans" cxnId="{C05DB6EA-B88E-4E2C-B319-D1B5571CAF80}">
      <dgm:prSet/>
      <dgm:spPr/>
      <dgm:t>
        <a:bodyPr/>
        <a:lstStyle/>
        <a:p>
          <a:endParaRPr lang="en-US"/>
        </a:p>
      </dgm:t>
    </dgm:pt>
    <dgm:pt modelId="{D0329223-5D18-44D0-93FD-E54D3DC790F3}">
      <dgm:prSet/>
      <dgm:spPr/>
      <dgm:t>
        <a:bodyPr/>
        <a:lstStyle/>
        <a:p>
          <a:r>
            <a:rPr lang="en-US"/>
            <a:t>Increase immunization rates at the clinic level by using best practice tools and the Washington State Immunization Information System (IIS).</a:t>
          </a:r>
        </a:p>
      </dgm:t>
    </dgm:pt>
    <dgm:pt modelId="{C4E8F4D4-8CA6-424B-B9A3-229AC6C93A7A}" type="parTrans" cxnId="{C04E834A-9626-4C9A-A8B1-40DA10BCFD72}">
      <dgm:prSet/>
      <dgm:spPr/>
      <dgm:t>
        <a:bodyPr/>
        <a:lstStyle/>
        <a:p>
          <a:endParaRPr lang="en-US"/>
        </a:p>
      </dgm:t>
    </dgm:pt>
    <dgm:pt modelId="{2FC34B9C-A7AA-43AA-9185-DAF6CF41932D}" type="sibTrans" cxnId="{C04E834A-9626-4C9A-A8B1-40DA10BCFD72}">
      <dgm:prSet/>
      <dgm:spPr/>
      <dgm:t>
        <a:bodyPr/>
        <a:lstStyle/>
        <a:p>
          <a:endParaRPr lang="en-US"/>
        </a:p>
      </dgm:t>
    </dgm:pt>
    <dgm:pt modelId="{02FC2BC7-6A64-4624-8B75-F6FAFEDD97AA}">
      <dgm:prSet/>
      <dgm:spPr/>
      <dgm:t>
        <a:bodyPr/>
        <a:lstStyle/>
        <a:p>
          <a:r>
            <a:rPr lang="en-US"/>
            <a:t>Support</a:t>
          </a:r>
        </a:p>
      </dgm:t>
    </dgm:pt>
    <dgm:pt modelId="{E7625252-39ED-4BA9-B8DA-40F10B612BF5}" type="parTrans" cxnId="{ED079A01-33EC-477B-84B8-BA98684D59DA}">
      <dgm:prSet/>
      <dgm:spPr/>
      <dgm:t>
        <a:bodyPr/>
        <a:lstStyle/>
        <a:p>
          <a:endParaRPr lang="en-US"/>
        </a:p>
      </dgm:t>
    </dgm:pt>
    <dgm:pt modelId="{7047C8BB-AF76-49DF-8792-B4426C788C78}" type="sibTrans" cxnId="{ED079A01-33EC-477B-84B8-BA98684D59DA}">
      <dgm:prSet/>
      <dgm:spPr/>
      <dgm:t>
        <a:bodyPr/>
        <a:lstStyle/>
        <a:p>
          <a:endParaRPr lang="en-US"/>
        </a:p>
      </dgm:t>
    </dgm:pt>
    <dgm:pt modelId="{12D0122A-BB00-41D9-A549-D413FD4A2035}">
      <dgm:prSet/>
      <dgm:spPr/>
      <dgm:t>
        <a:bodyPr/>
        <a:lstStyle/>
        <a:p>
          <a:r>
            <a:rPr lang="en-US"/>
            <a:t>Support activities to provide on time vaccination to children and adolescents</a:t>
          </a:r>
        </a:p>
      </dgm:t>
    </dgm:pt>
    <dgm:pt modelId="{660044C6-8803-4EFD-A087-861B4C7AC3A5}" type="parTrans" cxnId="{D3903E7C-BFF5-44A1-B829-1E8836F629D5}">
      <dgm:prSet/>
      <dgm:spPr/>
      <dgm:t>
        <a:bodyPr/>
        <a:lstStyle/>
        <a:p>
          <a:endParaRPr lang="en-US"/>
        </a:p>
      </dgm:t>
    </dgm:pt>
    <dgm:pt modelId="{FC942127-F46C-4D70-A5B4-96EF6B12EC36}" type="sibTrans" cxnId="{D3903E7C-BFF5-44A1-B829-1E8836F629D5}">
      <dgm:prSet/>
      <dgm:spPr/>
      <dgm:t>
        <a:bodyPr/>
        <a:lstStyle/>
        <a:p>
          <a:endParaRPr lang="en-US"/>
        </a:p>
      </dgm:t>
    </dgm:pt>
    <dgm:pt modelId="{1D0A4EB1-83BC-4B08-B592-AFD477F15D30}">
      <dgm:prSet/>
      <dgm:spPr/>
      <dgm:t>
        <a:bodyPr/>
        <a:lstStyle/>
        <a:p>
          <a:r>
            <a:rPr lang="en-US"/>
            <a:t>Encourage</a:t>
          </a:r>
        </a:p>
      </dgm:t>
    </dgm:pt>
    <dgm:pt modelId="{128598B2-274F-467B-8486-F887969F36A5}" type="parTrans" cxnId="{C2B6361E-4708-4507-A27F-70D7E7AED4F8}">
      <dgm:prSet/>
      <dgm:spPr/>
      <dgm:t>
        <a:bodyPr/>
        <a:lstStyle/>
        <a:p>
          <a:endParaRPr lang="en-US"/>
        </a:p>
      </dgm:t>
    </dgm:pt>
    <dgm:pt modelId="{EB25A15E-DE73-4D11-B45C-BFFD6A984D73}" type="sibTrans" cxnId="{C2B6361E-4708-4507-A27F-70D7E7AED4F8}">
      <dgm:prSet/>
      <dgm:spPr/>
      <dgm:t>
        <a:bodyPr/>
        <a:lstStyle/>
        <a:p>
          <a:endParaRPr lang="en-US"/>
        </a:p>
      </dgm:t>
    </dgm:pt>
    <dgm:pt modelId="{6BF2DF00-AE4D-4CDA-8D0D-2A8DE65E4BA2}">
      <dgm:prSet/>
      <dgm:spPr/>
      <dgm:t>
        <a:bodyPr/>
        <a:lstStyle/>
        <a:p>
          <a:r>
            <a:rPr lang="en-US"/>
            <a:t>Encourage clinics to measure their immunization rates so they know where they are doing well and areas to improve.</a:t>
          </a:r>
        </a:p>
      </dgm:t>
    </dgm:pt>
    <dgm:pt modelId="{CB4617A2-E30C-4CDB-AC75-4803628D887F}" type="parTrans" cxnId="{F1979D8C-EAE8-4E4A-9C99-53B2B686B08B}">
      <dgm:prSet/>
      <dgm:spPr/>
      <dgm:t>
        <a:bodyPr/>
        <a:lstStyle/>
        <a:p>
          <a:endParaRPr lang="en-US"/>
        </a:p>
      </dgm:t>
    </dgm:pt>
    <dgm:pt modelId="{C9B434B7-D489-4FC7-881C-CD699B1B5914}" type="sibTrans" cxnId="{F1979D8C-EAE8-4E4A-9C99-53B2B686B08B}">
      <dgm:prSet/>
      <dgm:spPr/>
      <dgm:t>
        <a:bodyPr/>
        <a:lstStyle/>
        <a:p>
          <a:endParaRPr lang="en-US"/>
        </a:p>
      </dgm:t>
    </dgm:pt>
    <dgm:pt modelId="{DF2DD47C-24BC-4857-8F36-9EC2EB03C79F}">
      <dgm:prSet/>
      <dgm:spPr/>
      <dgm:t>
        <a:bodyPr/>
        <a:lstStyle/>
        <a:p>
          <a:r>
            <a:rPr lang="en-US"/>
            <a:t>Engage in</a:t>
          </a:r>
        </a:p>
      </dgm:t>
    </dgm:pt>
    <dgm:pt modelId="{D070CB2A-7400-4696-933F-E61365A3C2B4}" type="parTrans" cxnId="{21D4F10C-CC6E-42D8-836A-6DFDF7F938B0}">
      <dgm:prSet/>
      <dgm:spPr/>
      <dgm:t>
        <a:bodyPr/>
        <a:lstStyle/>
        <a:p>
          <a:endParaRPr lang="en-US"/>
        </a:p>
      </dgm:t>
    </dgm:pt>
    <dgm:pt modelId="{B8D95496-CF24-4334-9FCA-6D63EB0A3A17}" type="sibTrans" cxnId="{21D4F10C-CC6E-42D8-836A-6DFDF7F938B0}">
      <dgm:prSet/>
      <dgm:spPr/>
      <dgm:t>
        <a:bodyPr/>
        <a:lstStyle/>
        <a:p>
          <a:endParaRPr lang="en-US"/>
        </a:p>
      </dgm:t>
    </dgm:pt>
    <dgm:pt modelId="{F39CA07C-08D3-450F-B046-96F082C5534A}">
      <dgm:prSet/>
      <dgm:spPr/>
      <dgm:t>
        <a:bodyPr/>
        <a:lstStyle/>
        <a:p>
          <a:r>
            <a:rPr lang="en-US"/>
            <a:t>Engage in immunization quality improvement activities</a:t>
          </a:r>
        </a:p>
      </dgm:t>
    </dgm:pt>
    <dgm:pt modelId="{65B3B821-D7D3-485D-BBFD-14FBB9859F5E}" type="parTrans" cxnId="{0EE5D514-174C-457F-8D58-48A9103D0821}">
      <dgm:prSet/>
      <dgm:spPr/>
      <dgm:t>
        <a:bodyPr/>
        <a:lstStyle/>
        <a:p>
          <a:endParaRPr lang="en-US"/>
        </a:p>
      </dgm:t>
    </dgm:pt>
    <dgm:pt modelId="{D6C35D6E-D86B-4EF0-A1A6-8D345E440AA5}" type="sibTrans" cxnId="{0EE5D514-174C-457F-8D58-48A9103D0821}">
      <dgm:prSet/>
      <dgm:spPr/>
      <dgm:t>
        <a:bodyPr/>
        <a:lstStyle/>
        <a:p>
          <a:endParaRPr lang="en-US"/>
        </a:p>
      </dgm:t>
    </dgm:pt>
    <dgm:pt modelId="{E2CD03C2-2F35-437D-BDD8-D549EC8CCDBB}">
      <dgm:prSet/>
      <dgm:spPr/>
      <dgm:t>
        <a:bodyPr/>
        <a:lstStyle/>
        <a:p>
          <a:r>
            <a:rPr lang="en-US"/>
            <a:t>Help</a:t>
          </a:r>
        </a:p>
      </dgm:t>
    </dgm:pt>
    <dgm:pt modelId="{3BD31BE7-82A8-4938-8D2B-24376F94FD53}" type="parTrans" cxnId="{5A16EDE4-343F-473A-A1CD-BCC9510E0BC3}">
      <dgm:prSet/>
      <dgm:spPr/>
      <dgm:t>
        <a:bodyPr/>
        <a:lstStyle/>
        <a:p>
          <a:endParaRPr lang="en-US"/>
        </a:p>
      </dgm:t>
    </dgm:pt>
    <dgm:pt modelId="{FB081BA5-0635-4BAD-A86A-9F1CD248BBC8}" type="sibTrans" cxnId="{5A16EDE4-343F-473A-A1CD-BCC9510E0BC3}">
      <dgm:prSet/>
      <dgm:spPr/>
      <dgm:t>
        <a:bodyPr/>
        <a:lstStyle/>
        <a:p>
          <a:endParaRPr lang="en-US"/>
        </a:p>
      </dgm:t>
    </dgm:pt>
    <dgm:pt modelId="{31A3A707-90F5-4DBA-9BD2-12AA1F8F7BFA}">
      <dgm:prSet/>
      <dgm:spPr/>
      <dgm:t>
        <a:bodyPr/>
        <a:lstStyle/>
        <a:p>
          <a:r>
            <a:rPr lang="en-US"/>
            <a:t>Help Washington meet national goals for child and teen vaccines</a:t>
          </a:r>
        </a:p>
      </dgm:t>
    </dgm:pt>
    <dgm:pt modelId="{95C56000-B661-4DD9-8605-027FE4691094}" type="parTrans" cxnId="{2DFB2EB8-5F0A-4A8D-A18C-D36D9AA5285A}">
      <dgm:prSet/>
      <dgm:spPr/>
      <dgm:t>
        <a:bodyPr/>
        <a:lstStyle/>
        <a:p>
          <a:endParaRPr lang="en-US"/>
        </a:p>
      </dgm:t>
    </dgm:pt>
    <dgm:pt modelId="{436B26F5-52CA-41D9-BDEC-941B339D9E71}" type="sibTrans" cxnId="{2DFB2EB8-5F0A-4A8D-A18C-D36D9AA5285A}">
      <dgm:prSet/>
      <dgm:spPr/>
      <dgm:t>
        <a:bodyPr/>
        <a:lstStyle/>
        <a:p>
          <a:endParaRPr lang="en-US"/>
        </a:p>
      </dgm:t>
    </dgm:pt>
    <dgm:pt modelId="{32EA1061-3C54-4CEF-B92C-F5844E96A9FD}" type="pres">
      <dgm:prSet presAssocID="{29CDD0D1-6863-4500-9A8B-99F868F0B568}" presName="Name0" presStyleCnt="0">
        <dgm:presLayoutVars>
          <dgm:dir/>
          <dgm:animLvl val="lvl"/>
          <dgm:resizeHandles val="exact"/>
        </dgm:presLayoutVars>
      </dgm:prSet>
      <dgm:spPr/>
    </dgm:pt>
    <dgm:pt modelId="{D0A9BD99-A7AA-4A4D-82B3-6117B4AD4EBC}" type="pres">
      <dgm:prSet presAssocID="{DECC94B0-C00E-4E0A-9635-DC436057F911}" presName="composite" presStyleCnt="0"/>
      <dgm:spPr/>
    </dgm:pt>
    <dgm:pt modelId="{14CF58FF-6D63-4BE7-9558-169B0DF2309F}" type="pres">
      <dgm:prSet presAssocID="{DECC94B0-C00E-4E0A-9635-DC436057F911}" presName="parTx" presStyleLbl="alignNode1" presStyleIdx="0" presStyleCnt="5">
        <dgm:presLayoutVars>
          <dgm:chMax val="0"/>
          <dgm:chPref val="0"/>
          <dgm:bulletEnabled val="1"/>
        </dgm:presLayoutVars>
      </dgm:prSet>
      <dgm:spPr/>
    </dgm:pt>
    <dgm:pt modelId="{59A7861A-45F8-4F38-8DA2-36782DFF9DAF}" type="pres">
      <dgm:prSet presAssocID="{DECC94B0-C00E-4E0A-9635-DC436057F911}" presName="desTx" presStyleLbl="alignAccFollowNode1" presStyleIdx="0" presStyleCnt="5">
        <dgm:presLayoutVars>
          <dgm:bulletEnabled val="1"/>
        </dgm:presLayoutVars>
      </dgm:prSet>
      <dgm:spPr/>
    </dgm:pt>
    <dgm:pt modelId="{22E91358-C61E-4EA0-A622-D37E922B160C}" type="pres">
      <dgm:prSet presAssocID="{4AF587DA-3BF9-4C1B-AB11-26F0B973D6B7}" presName="space" presStyleCnt="0"/>
      <dgm:spPr/>
    </dgm:pt>
    <dgm:pt modelId="{1881E61D-44FC-4360-A1B6-28C5125DAFFD}" type="pres">
      <dgm:prSet presAssocID="{02FC2BC7-6A64-4624-8B75-F6FAFEDD97AA}" presName="composite" presStyleCnt="0"/>
      <dgm:spPr/>
    </dgm:pt>
    <dgm:pt modelId="{C07BE82E-3A67-4FAD-A6DE-FF43B885916B}" type="pres">
      <dgm:prSet presAssocID="{02FC2BC7-6A64-4624-8B75-F6FAFEDD97AA}" presName="parTx" presStyleLbl="alignNode1" presStyleIdx="1" presStyleCnt="5">
        <dgm:presLayoutVars>
          <dgm:chMax val="0"/>
          <dgm:chPref val="0"/>
          <dgm:bulletEnabled val="1"/>
        </dgm:presLayoutVars>
      </dgm:prSet>
      <dgm:spPr/>
    </dgm:pt>
    <dgm:pt modelId="{FE146F5D-440E-4DCA-8E69-36135A9FD4D4}" type="pres">
      <dgm:prSet presAssocID="{02FC2BC7-6A64-4624-8B75-F6FAFEDD97AA}" presName="desTx" presStyleLbl="alignAccFollowNode1" presStyleIdx="1" presStyleCnt="5">
        <dgm:presLayoutVars>
          <dgm:bulletEnabled val="1"/>
        </dgm:presLayoutVars>
      </dgm:prSet>
      <dgm:spPr/>
    </dgm:pt>
    <dgm:pt modelId="{723281C6-1B53-4C3D-B768-89AB9DAAF62C}" type="pres">
      <dgm:prSet presAssocID="{7047C8BB-AF76-49DF-8792-B4426C788C78}" presName="space" presStyleCnt="0"/>
      <dgm:spPr/>
    </dgm:pt>
    <dgm:pt modelId="{08251700-2D03-42CC-A4BF-1FAC65637380}" type="pres">
      <dgm:prSet presAssocID="{1D0A4EB1-83BC-4B08-B592-AFD477F15D30}" presName="composite" presStyleCnt="0"/>
      <dgm:spPr/>
    </dgm:pt>
    <dgm:pt modelId="{44F049B0-33FA-4D0A-AD8F-6F9B1AA336F9}" type="pres">
      <dgm:prSet presAssocID="{1D0A4EB1-83BC-4B08-B592-AFD477F15D30}" presName="parTx" presStyleLbl="alignNode1" presStyleIdx="2" presStyleCnt="5">
        <dgm:presLayoutVars>
          <dgm:chMax val="0"/>
          <dgm:chPref val="0"/>
          <dgm:bulletEnabled val="1"/>
        </dgm:presLayoutVars>
      </dgm:prSet>
      <dgm:spPr/>
    </dgm:pt>
    <dgm:pt modelId="{35ED3D98-01F3-49B4-9F76-88E33847DC8C}" type="pres">
      <dgm:prSet presAssocID="{1D0A4EB1-83BC-4B08-B592-AFD477F15D30}" presName="desTx" presStyleLbl="alignAccFollowNode1" presStyleIdx="2" presStyleCnt="5">
        <dgm:presLayoutVars>
          <dgm:bulletEnabled val="1"/>
        </dgm:presLayoutVars>
      </dgm:prSet>
      <dgm:spPr/>
    </dgm:pt>
    <dgm:pt modelId="{3AA2EA54-0813-4153-93A9-718CCE7F3EB8}" type="pres">
      <dgm:prSet presAssocID="{EB25A15E-DE73-4D11-B45C-BFFD6A984D73}" presName="space" presStyleCnt="0"/>
      <dgm:spPr/>
    </dgm:pt>
    <dgm:pt modelId="{CAA21CA6-B333-4EF5-985A-B003E3146292}" type="pres">
      <dgm:prSet presAssocID="{DF2DD47C-24BC-4857-8F36-9EC2EB03C79F}" presName="composite" presStyleCnt="0"/>
      <dgm:spPr/>
    </dgm:pt>
    <dgm:pt modelId="{C8E09B91-1F45-4B90-8CDA-168C2DE6A489}" type="pres">
      <dgm:prSet presAssocID="{DF2DD47C-24BC-4857-8F36-9EC2EB03C79F}" presName="parTx" presStyleLbl="alignNode1" presStyleIdx="3" presStyleCnt="5">
        <dgm:presLayoutVars>
          <dgm:chMax val="0"/>
          <dgm:chPref val="0"/>
          <dgm:bulletEnabled val="1"/>
        </dgm:presLayoutVars>
      </dgm:prSet>
      <dgm:spPr/>
    </dgm:pt>
    <dgm:pt modelId="{DE3329E4-6DE3-4F1D-976A-5191067A96B9}" type="pres">
      <dgm:prSet presAssocID="{DF2DD47C-24BC-4857-8F36-9EC2EB03C79F}" presName="desTx" presStyleLbl="alignAccFollowNode1" presStyleIdx="3" presStyleCnt="5">
        <dgm:presLayoutVars>
          <dgm:bulletEnabled val="1"/>
        </dgm:presLayoutVars>
      </dgm:prSet>
      <dgm:spPr/>
    </dgm:pt>
    <dgm:pt modelId="{0013A5A2-9D07-4731-8D4B-9B51AAE9D4EC}" type="pres">
      <dgm:prSet presAssocID="{B8D95496-CF24-4334-9FCA-6D63EB0A3A17}" presName="space" presStyleCnt="0"/>
      <dgm:spPr/>
    </dgm:pt>
    <dgm:pt modelId="{28B6B974-BDED-4223-BC5A-F9A6968789C0}" type="pres">
      <dgm:prSet presAssocID="{E2CD03C2-2F35-437D-BDD8-D549EC8CCDBB}" presName="composite" presStyleCnt="0"/>
      <dgm:spPr/>
    </dgm:pt>
    <dgm:pt modelId="{1CDCABF1-FB49-45D6-BCFF-B54949842749}" type="pres">
      <dgm:prSet presAssocID="{E2CD03C2-2F35-437D-BDD8-D549EC8CCDBB}" presName="parTx" presStyleLbl="alignNode1" presStyleIdx="4" presStyleCnt="5">
        <dgm:presLayoutVars>
          <dgm:chMax val="0"/>
          <dgm:chPref val="0"/>
          <dgm:bulletEnabled val="1"/>
        </dgm:presLayoutVars>
      </dgm:prSet>
      <dgm:spPr/>
    </dgm:pt>
    <dgm:pt modelId="{B7859420-7D47-4C50-9288-D1D6644DE595}" type="pres">
      <dgm:prSet presAssocID="{E2CD03C2-2F35-437D-BDD8-D549EC8CCDBB}" presName="desTx" presStyleLbl="alignAccFollowNode1" presStyleIdx="4" presStyleCnt="5">
        <dgm:presLayoutVars>
          <dgm:bulletEnabled val="1"/>
        </dgm:presLayoutVars>
      </dgm:prSet>
      <dgm:spPr/>
    </dgm:pt>
  </dgm:ptLst>
  <dgm:cxnLst>
    <dgm:cxn modelId="{6C4A8C00-46FB-48B6-893C-CDF9AF225B75}" type="presOf" srcId="{12D0122A-BB00-41D9-A549-D413FD4A2035}" destId="{FE146F5D-440E-4DCA-8E69-36135A9FD4D4}" srcOrd="0" destOrd="0" presId="urn:microsoft.com/office/officeart/2005/8/layout/hList1"/>
    <dgm:cxn modelId="{ED079A01-33EC-477B-84B8-BA98684D59DA}" srcId="{29CDD0D1-6863-4500-9A8B-99F868F0B568}" destId="{02FC2BC7-6A64-4624-8B75-F6FAFEDD97AA}" srcOrd="1" destOrd="0" parTransId="{E7625252-39ED-4BA9-B8DA-40F10B612BF5}" sibTransId="{7047C8BB-AF76-49DF-8792-B4426C788C78}"/>
    <dgm:cxn modelId="{21D4F10C-CC6E-42D8-836A-6DFDF7F938B0}" srcId="{29CDD0D1-6863-4500-9A8B-99F868F0B568}" destId="{DF2DD47C-24BC-4857-8F36-9EC2EB03C79F}" srcOrd="3" destOrd="0" parTransId="{D070CB2A-7400-4696-933F-E61365A3C2B4}" sibTransId="{B8D95496-CF24-4334-9FCA-6D63EB0A3A17}"/>
    <dgm:cxn modelId="{0EE5D514-174C-457F-8D58-48A9103D0821}" srcId="{DF2DD47C-24BC-4857-8F36-9EC2EB03C79F}" destId="{F39CA07C-08D3-450F-B046-96F082C5534A}" srcOrd="0" destOrd="0" parTransId="{65B3B821-D7D3-485D-BBFD-14FBB9859F5E}" sibTransId="{D6C35D6E-D86B-4EF0-A1A6-8D345E440AA5}"/>
    <dgm:cxn modelId="{C2B6361E-4708-4507-A27F-70D7E7AED4F8}" srcId="{29CDD0D1-6863-4500-9A8B-99F868F0B568}" destId="{1D0A4EB1-83BC-4B08-B592-AFD477F15D30}" srcOrd="2" destOrd="0" parTransId="{128598B2-274F-467B-8486-F887969F36A5}" sibTransId="{EB25A15E-DE73-4D11-B45C-BFFD6A984D73}"/>
    <dgm:cxn modelId="{A127B942-4CAB-4F66-9465-1682890E1542}" type="presOf" srcId="{1D0A4EB1-83BC-4B08-B592-AFD477F15D30}" destId="{44F049B0-33FA-4D0A-AD8F-6F9B1AA336F9}" srcOrd="0" destOrd="0" presId="urn:microsoft.com/office/officeart/2005/8/layout/hList1"/>
    <dgm:cxn modelId="{C04E834A-9626-4C9A-A8B1-40DA10BCFD72}" srcId="{DECC94B0-C00E-4E0A-9635-DC436057F911}" destId="{D0329223-5D18-44D0-93FD-E54D3DC790F3}" srcOrd="0" destOrd="0" parTransId="{C4E8F4D4-8CA6-424B-B9A3-229AC6C93A7A}" sibTransId="{2FC34B9C-A7AA-43AA-9185-DAF6CF41932D}"/>
    <dgm:cxn modelId="{FD61C779-4D75-450A-BBB5-A85476CF4B4C}" type="presOf" srcId="{F39CA07C-08D3-450F-B046-96F082C5534A}" destId="{DE3329E4-6DE3-4F1D-976A-5191067A96B9}" srcOrd="0" destOrd="0" presId="urn:microsoft.com/office/officeart/2005/8/layout/hList1"/>
    <dgm:cxn modelId="{D3903E7C-BFF5-44A1-B829-1E8836F629D5}" srcId="{02FC2BC7-6A64-4624-8B75-F6FAFEDD97AA}" destId="{12D0122A-BB00-41D9-A549-D413FD4A2035}" srcOrd="0" destOrd="0" parTransId="{660044C6-8803-4EFD-A087-861B4C7AC3A5}" sibTransId="{FC942127-F46C-4D70-A5B4-96EF6B12EC36}"/>
    <dgm:cxn modelId="{F1979D8C-EAE8-4E4A-9C99-53B2B686B08B}" srcId="{1D0A4EB1-83BC-4B08-B592-AFD477F15D30}" destId="{6BF2DF00-AE4D-4CDA-8D0D-2A8DE65E4BA2}" srcOrd="0" destOrd="0" parTransId="{CB4617A2-E30C-4CDB-AC75-4803628D887F}" sibTransId="{C9B434B7-D489-4FC7-881C-CD699B1B5914}"/>
    <dgm:cxn modelId="{6B109C8F-4D17-4077-9C77-AE0E76B8B6F5}" type="presOf" srcId="{DECC94B0-C00E-4E0A-9635-DC436057F911}" destId="{14CF58FF-6D63-4BE7-9558-169B0DF2309F}" srcOrd="0" destOrd="0" presId="urn:microsoft.com/office/officeart/2005/8/layout/hList1"/>
    <dgm:cxn modelId="{D4E55AB3-3D68-447A-ADF3-04331C70CB9F}" type="presOf" srcId="{DF2DD47C-24BC-4857-8F36-9EC2EB03C79F}" destId="{C8E09B91-1F45-4B90-8CDA-168C2DE6A489}" srcOrd="0" destOrd="0" presId="urn:microsoft.com/office/officeart/2005/8/layout/hList1"/>
    <dgm:cxn modelId="{2DFB2EB8-5F0A-4A8D-A18C-D36D9AA5285A}" srcId="{E2CD03C2-2F35-437D-BDD8-D549EC8CCDBB}" destId="{31A3A707-90F5-4DBA-9BD2-12AA1F8F7BFA}" srcOrd="0" destOrd="0" parTransId="{95C56000-B661-4DD9-8605-027FE4691094}" sibTransId="{436B26F5-52CA-41D9-BDEC-941B339D9E71}"/>
    <dgm:cxn modelId="{C53714C0-E33D-46FD-8E7A-B4EC3A37A3E7}" type="presOf" srcId="{6BF2DF00-AE4D-4CDA-8D0D-2A8DE65E4BA2}" destId="{35ED3D98-01F3-49B4-9F76-88E33847DC8C}" srcOrd="0" destOrd="0" presId="urn:microsoft.com/office/officeart/2005/8/layout/hList1"/>
    <dgm:cxn modelId="{92DBBEC2-1434-4C72-90AA-0AA86BA6FFAE}" type="presOf" srcId="{31A3A707-90F5-4DBA-9BD2-12AA1F8F7BFA}" destId="{B7859420-7D47-4C50-9288-D1D6644DE595}" srcOrd="0" destOrd="0" presId="urn:microsoft.com/office/officeart/2005/8/layout/hList1"/>
    <dgm:cxn modelId="{A82D3AD4-8D85-42EA-8C5C-4AD7F165E0E8}" type="presOf" srcId="{02FC2BC7-6A64-4624-8B75-F6FAFEDD97AA}" destId="{C07BE82E-3A67-4FAD-A6DE-FF43B885916B}" srcOrd="0" destOrd="0" presId="urn:microsoft.com/office/officeart/2005/8/layout/hList1"/>
    <dgm:cxn modelId="{524E15DB-F614-4973-B8B3-6256C56ECCE2}" type="presOf" srcId="{E2CD03C2-2F35-437D-BDD8-D549EC8CCDBB}" destId="{1CDCABF1-FB49-45D6-BCFF-B54949842749}" srcOrd="0" destOrd="0" presId="urn:microsoft.com/office/officeart/2005/8/layout/hList1"/>
    <dgm:cxn modelId="{B2CDE1E1-35C8-4FA6-AE7E-5074C8CFF435}" type="presOf" srcId="{D0329223-5D18-44D0-93FD-E54D3DC790F3}" destId="{59A7861A-45F8-4F38-8DA2-36782DFF9DAF}" srcOrd="0" destOrd="0" presId="urn:microsoft.com/office/officeart/2005/8/layout/hList1"/>
    <dgm:cxn modelId="{5A16EDE4-343F-473A-A1CD-BCC9510E0BC3}" srcId="{29CDD0D1-6863-4500-9A8B-99F868F0B568}" destId="{E2CD03C2-2F35-437D-BDD8-D549EC8CCDBB}" srcOrd="4" destOrd="0" parTransId="{3BD31BE7-82A8-4938-8D2B-24376F94FD53}" sibTransId="{FB081BA5-0635-4BAD-A86A-9F1CD248BBC8}"/>
    <dgm:cxn modelId="{C05DB6EA-B88E-4E2C-B319-D1B5571CAF80}" srcId="{29CDD0D1-6863-4500-9A8B-99F868F0B568}" destId="{DECC94B0-C00E-4E0A-9635-DC436057F911}" srcOrd="0" destOrd="0" parTransId="{4573E723-C9EF-412D-8C43-2443299AD625}" sibTransId="{4AF587DA-3BF9-4C1B-AB11-26F0B973D6B7}"/>
    <dgm:cxn modelId="{C37489F3-11AF-4E55-9018-08A3F6D15956}" type="presOf" srcId="{29CDD0D1-6863-4500-9A8B-99F868F0B568}" destId="{32EA1061-3C54-4CEF-B92C-F5844E96A9FD}" srcOrd="0" destOrd="0" presId="urn:microsoft.com/office/officeart/2005/8/layout/hList1"/>
    <dgm:cxn modelId="{436B2C6F-D6D3-430B-B01A-8040E76442FA}" type="presParOf" srcId="{32EA1061-3C54-4CEF-B92C-F5844E96A9FD}" destId="{D0A9BD99-A7AA-4A4D-82B3-6117B4AD4EBC}" srcOrd="0" destOrd="0" presId="urn:microsoft.com/office/officeart/2005/8/layout/hList1"/>
    <dgm:cxn modelId="{C20B7228-31BF-432A-B9C7-B590605F0E62}" type="presParOf" srcId="{D0A9BD99-A7AA-4A4D-82B3-6117B4AD4EBC}" destId="{14CF58FF-6D63-4BE7-9558-169B0DF2309F}" srcOrd="0" destOrd="0" presId="urn:microsoft.com/office/officeart/2005/8/layout/hList1"/>
    <dgm:cxn modelId="{6683E3C2-2BF5-4458-9612-BB034DCF89C7}" type="presParOf" srcId="{D0A9BD99-A7AA-4A4D-82B3-6117B4AD4EBC}" destId="{59A7861A-45F8-4F38-8DA2-36782DFF9DAF}" srcOrd="1" destOrd="0" presId="urn:microsoft.com/office/officeart/2005/8/layout/hList1"/>
    <dgm:cxn modelId="{4440ED85-BF25-4205-A37A-C1F7A3267D93}" type="presParOf" srcId="{32EA1061-3C54-4CEF-B92C-F5844E96A9FD}" destId="{22E91358-C61E-4EA0-A622-D37E922B160C}" srcOrd="1" destOrd="0" presId="urn:microsoft.com/office/officeart/2005/8/layout/hList1"/>
    <dgm:cxn modelId="{F6C9510F-EB8F-4AA7-8ED7-DCD864ABABC2}" type="presParOf" srcId="{32EA1061-3C54-4CEF-B92C-F5844E96A9FD}" destId="{1881E61D-44FC-4360-A1B6-28C5125DAFFD}" srcOrd="2" destOrd="0" presId="urn:microsoft.com/office/officeart/2005/8/layout/hList1"/>
    <dgm:cxn modelId="{2052238B-460C-4DF3-A996-5C257528DC36}" type="presParOf" srcId="{1881E61D-44FC-4360-A1B6-28C5125DAFFD}" destId="{C07BE82E-3A67-4FAD-A6DE-FF43B885916B}" srcOrd="0" destOrd="0" presId="urn:microsoft.com/office/officeart/2005/8/layout/hList1"/>
    <dgm:cxn modelId="{C3171431-D47D-493C-B894-1CCBEBE39169}" type="presParOf" srcId="{1881E61D-44FC-4360-A1B6-28C5125DAFFD}" destId="{FE146F5D-440E-4DCA-8E69-36135A9FD4D4}" srcOrd="1" destOrd="0" presId="urn:microsoft.com/office/officeart/2005/8/layout/hList1"/>
    <dgm:cxn modelId="{FC5006DE-2670-4311-A497-764EAE89645B}" type="presParOf" srcId="{32EA1061-3C54-4CEF-B92C-F5844E96A9FD}" destId="{723281C6-1B53-4C3D-B768-89AB9DAAF62C}" srcOrd="3" destOrd="0" presId="urn:microsoft.com/office/officeart/2005/8/layout/hList1"/>
    <dgm:cxn modelId="{1543AF77-4537-4A8F-8D7B-D74B0A9C19FC}" type="presParOf" srcId="{32EA1061-3C54-4CEF-B92C-F5844E96A9FD}" destId="{08251700-2D03-42CC-A4BF-1FAC65637380}" srcOrd="4" destOrd="0" presId="urn:microsoft.com/office/officeart/2005/8/layout/hList1"/>
    <dgm:cxn modelId="{9119B557-60F1-414F-AB4D-7AA326AD1247}" type="presParOf" srcId="{08251700-2D03-42CC-A4BF-1FAC65637380}" destId="{44F049B0-33FA-4D0A-AD8F-6F9B1AA336F9}" srcOrd="0" destOrd="0" presId="urn:microsoft.com/office/officeart/2005/8/layout/hList1"/>
    <dgm:cxn modelId="{C0A7856B-B2B6-4304-8D97-79F7B9021EAA}" type="presParOf" srcId="{08251700-2D03-42CC-A4BF-1FAC65637380}" destId="{35ED3D98-01F3-49B4-9F76-88E33847DC8C}" srcOrd="1" destOrd="0" presId="urn:microsoft.com/office/officeart/2005/8/layout/hList1"/>
    <dgm:cxn modelId="{22FB5A85-8B9C-4801-8BF5-28CFBBAA51A3}" type="presParOf" srcId="{32EA1061-3C54-4CEF-B92C-F5844E96A9FD}" destId="{3AA2EA54-0813-4153-93A9-718CCE7F3EB8}" srcOrd="5" destOrd="0" presId="urn:microsoft.com/office/officeart/2005/8/layout/hList1"/>
    <dgm:cxn modelId="{4DD5AF29-E7D8-4254-966E-D0114A11806F}" type="presParOf" srcId="{32EA1061-3C54-4CEF-B92C-F5844E96A9FD}" destId="{CAA21CA6-B333-4EF5-985A-B003E3146292}" srcOrd="6" destOrd="0" presId="urn:microsoft.com/office/officeart/2005/8/layout/hList1"/>
    <dgm:cxn modelId="{819C03C2-2E20-4C45-9D85-EC89E29622F3}" type="presParOf" srcId="{CAA21CA6-B333-4EF5-985A-B003E3146292}" destId="{C8E09B91-1F45-4B90-8CDA-168C2DE6A489}" srcOrd="0" destOrd="0" presId="urn:microsoft.com/office/officeart/2005/8/layout/hList1"/>
    <dgm:cxn modelId="{4201BC94-7A84-4D42-BC19-39591AEC9BB5}" type="presParOf" srcId="{CAA21CA6-B333-4EF5-985A-B003E3146292}" destId="{DE3329E4-6DE3-4F1D-976A-5191067A96B9}" srcOrd="1" destOrd="0" presId="urn:microsoft.com/office/officeart/2005/8/layout/hList1"/>
    <dgm:cxn modelId="{7E8F47D6-6955-48E8-B8F4-317A94FB14E1}" type="presParOf" srcId="{32EA1061-3C54-4CEF-B92C-F5844E96A9FD}" destId="{0013A5A2-9D07-4731-8D4B-9B51AAE9D4EC}" srcOrd="7" destOrd="0" presId="urn:microsoft.com/office/officeart/2005/8/layout/hList1"/>
    <dgm:cxn modelId="{235CD591-5E9A-4A8C-8EA6-58840E300933}" type="presParOf" srcId="{32EA1061-3C54-4CEF-B92C-F5844E96A9FD}" destId="{28B6B974-BDED-4223-BC5A-F9A6968789C0}" srcOrd="8" destOrd="0" presId="urn:microsoft.com/office/officeart/2005/8/layout/hList1"/>
    <dgm:cxn modelId="{680448AD-31F9-45AE-8083-8FFFEA0FD2DE}" type="presParOf" srcId="{28B6B974-BDED-4223-BC5A-F9A6968789C0}" destId="{1CDCABF1-FB49-45D6-BCFF-B54949842749}" srcOrd="0" destOrd="0" presId="urn:microsoft.com/office/officeart/2005/8/layout/hList1"/>
    <dgm:cxn modelId="{DBA02ED8-83ED-4BB6-BED8-0F84C3844BA9}" type="presParOf" srcId="{28B6B974-BDED-4223-BC5A-F9A6968789C0}" destId="{B7859420-7D47-4C50-9288-D1D6644DE59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E0EDB-AA3D-4FB0-B954-6FD6DEDFD0AC}">
      <dsp:nvSpPr>
        <dsp:cNvPr id="0" name=""/>
        <dsp:cNvSpPr/>
      </dsp:nvSpPr>
      <dsp:spPr>
        <a:xfrm>
          <a:off x="0" y="64505"/>
          <a:ext cx="16353984" cy="1160640"/>
        </a:xfrm>
        <a:prstGeom prst="roundRect">
          <a:avLst/>
        </a:prstGeom>
        <a:solidFill>
          <a:srgbClr val="FF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a:solidFill>
                <a:srgbClr val="007481"/>
              </a:solidFill>
              <a:latin typeface="Poppins"/>
              <a:cs typeface="Poppins"/>
            </a:rPr>
            <a:t>HPV Self-collection testing is primary HPV testing.</a:t>
          </a:r>
          <a:endParaRPr lang="en-US" sz="2400" kern="1200">
            <a:solidFill>
              <a:srgbClr val="007481"/>
            </a:solidFill>
            <a:latin typeface="Poppins"/>
            <a:cs typeface="Poppins"/>
          </a:endParaRPr>
        </a:p>
      </dsp:txBody>
      <dsp:txXfrm>
        <a:off x="56658" y="121163"/>
        <a:ext cx="16240668" cy="1047324"/>
      </dsp:txXfrm>
    </dsp:sp>
    <dsp:sp modelId="{543927BB-584C-496C-85FE-DF4A3A98CA51}">
      <dsp:nvSpPr>
        <dsp:cNvPr id="0" name=""/>
        <dsp:cNvSpPr/>
      </dsp:nvSpPr>
      <dsp:spPr>
        <a:xfrm>
          <a:off x="0" y="837839"/>
          <a:ext cx="16353984" cy="897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9239"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a:latin typeface="Poppins"/>
              <a:cs typeface="Poppins"/>
            </a:rPr>
            <a:t>PCR is done to evaluate the presence of HPV DNA. </a:t>
          </a:r>
        </a:p>
      </dsp:txBody>
      <dsp:txXfrm>
        <a:off x="0" y="837839"/>
        <a:ext cx="16353984" cy="897445"/>
      </dsp:txXfrm>
    </dsp:sp>
    <dsp:sp modelId="{D17B25B5-0B55-4E38-97FE-6A656CF2543F}">
      <dsp:nvSpPr>
        <dsp:cNvPr id="0" name=""/>
        <dsp:cNvSpPr/>
      </dsp:nvSpPr>
      <dsp:spPr>
        <a:xfrm>
          <a:off x="0" y="1791350"/>
          <a:ext cx="16353984" cy="1160640"/>
        </a:xfrm>
        <a:prstGeom prst="roundRect">
          <a:avLst/>
        </a:prstGeom>
        <a:solidFill>
          <a:srgbClr val="FF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a:solidFill>
                <a:srgbClr val="007481"/>
              </a:solidFill>
              <a:latin typeface="Poppins"/>
              <a:cs typeface="Poppins"/>
            </a:rPr>
            <a:t>Self-collection is when a patient uses a collection device to take a vaginal sample that will be tested for HPV.</a:t>
          </a:r>
          <a:endParaRPr lang="en-US" sz="2400" kern="1200">
            <a:solidFill>
              <a:srgbClr val="007481"/>
            </a:solidFill>
            <a:latin typeface="Poppins"/>
            <a:cs typeface="Poppins"/>
          </a:endParaRPr>
        </a:p>
      </dsp:txBody>
      <dsp:txXfrm>
        <a:off x="56658" y="1848008"/>
        <a:ext cx="16240668" cy="1047324"/>
      </dsp:txXfrm>
    </dsp:sp>
    <dsp:sp modelId="{B08E3BAB-73A7-46CD-B9F9-4BC01097A2D3}">
      <dsp:nvSpPr>
        <dsp:cNvPr id="0" name=""/>
        <dsp:cNvSpPr/>
      </dsp:nvSpPr>
      <dsp:spPr>
        <a:xfrm>
          <a:off x="0" y="2972156"/>
          <a:ext cx="16353984" cy="1273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9239"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a:latin typeface="Poppins"/>
              <a:cs typeface="Poppins"/>
            </a:rPr>
            <a:t>This can be used as an alternative to clinician-collected cervical specimens. </a:t>
          </a:r>
          <a:endParaRPr lang="en-US" sz="3300" kern="1200">
            <a:solidFill>
              <a:schemeClr val="tx1"/>
            </a:solidFill>
            <a:latin typeface="Poppins"/>
            <a:cs typeface="Poppins"/>
          </a:endParaRPr>
        </a:p>
      </dsp:txBody>
      <dsp:txXfrm>
        <a:off x="0" y="2972156"/>
        <a:ext cx="16353984" cy="1273443"/>
      </dsp:txXfrm>
    </dsp:sp>
    <dsp:sp modelId="{503271F7-9FCB-4B86-8B31-59273C0C416A}">
      <dsp:nvSpPr>
        <dsp:cNvPr id="0" name=""/>
        <dsp:cNvSpPr/>
      </dsp:nvSpPr>
      <dsp:spPr>
        <a:xfrm>
          <a:off x="0" y="3771363"/>
          <a:ext cx="16353984" cy="811681"/>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rgbClr val="007481"/>
              </a:solidFill>
              <a:latin typeface="Poppins"/>
              <a:cs typeface="Poppins"/>
            </a:rPr>
            <a:t>Self-collection is an additional option for cervical cancer screening.</a:t>
          </a:r>
          <a:endParaRPr lang="en-US" sz="2400" kern="1200">
            <a:solidFill>
              <a:srgbClr val="007481"/>
            </a:solidFill>
            <a:latin typeface="Poppins"/>
            <a:cs typeface="Poppins"/>
          </a:endParaRPr>
        </a:p>
      </dsp:txBody>
      <dsp:txXfrm>
        <a:off x="39623" y="3810986"/>
        <a:ext cx="16274738" cy="732435"/>
      </dsp:txXfrm>
    </dsp:sp>
    <dsp:sp modelId="{D0D3BD1A-39F5-41A7-896E-A5E21D028720}">
      <dsp:nvSpPr>
        <dsp:cNvPr id="0" name=""/>
        <dsp:cNvSpPr/>
      </dsp:nvSpPr>
      <dsp:spPr>
        <a:xfrm>
          <a:off x="0" y="4886098"/>
          <a:ext cx="16353984" cy="2695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9239"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a:solidFill>
                <a:schemeClr val="tx1"/>
              </a:solidFill>
              <a:latin typeface="Poppins"/>
              <a:cs typeface="Poppins"/>
            </a:rPr>
            <a:t>It may help increase screening in populations who have never been screened or are overdue for screening. </a:t>
          </a:r>
        </a:p>
      </dsp:txBody>
      <dsp:txXfrm>
        <a:off x="0" y="4886098"/>
        <a:ext cx="16353984" cy="2695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F58FF-6D63-4BE7-9558-169B0DF2309F}">
      <dsp:nvSpPr>
        <dsp:cNvPr id="0" name=""/>
        <dsp:cNvSpPr/>
      </dsp:nvSpPr>
      <dsp:spPr>
        <a:xfrm>
          <a:off x="7683" y="100038"/>
          <a:ext cx="2945391" cy="835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Increase</a:t>
          </a:r>
        </a:p>
      </dsp:txBody>
      <dsp:txXfrm>
        <a:off x="7683" y="100038"/>
        <a:ext cx="2945391" cy="835200"/>
      </dsp:txXfrm>
    </dsp:sp>
    <dsp:sp modelId="{59A7861A-45F8-4F38-8DA2-36782DFF9DAF}">
      <dsp:nvSpPr>
        <dsp:cNvPr id="0" name=""/>
        <dsp:cNvSpPr/>
      </dsp:nvSpPr>
      <dsp:spPr>
        <a:xfrm>
          <a:off x="7683" y="935238"/>
          <a:ext cx="2945391" cy="525393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a:t>Increase immunization rates at the clinic level by using best practice tools and the Washington State Immunization Information System (IIS).</a:t>
          </a:r>
        </a:p>
      </dsp:txBody>
      <dsp:txXfrm>
        <a:off x="7683" y="935238"/>
        <a:ext cx="2945391" cy="5253930"/>
      </dsp:txXfrm>
    </dsp:sp>
    <dsp:sp modelId="{C07BE82E-3A67-4FAD-A6DE-FF43B885916B}">
      <dsp:nvSpPr>
        <dsp:cNvPr id="0" name=""/>
        <dsp:cNvSpPr/>
      </dsp:nvSpPr>
      <dsp:spPr>
        <a:xfrm>
          <a:off x="3365429" y="100038"/>
          <a:ext cx="2945391" cy="835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Support</a:t>
          </a:r>
        </a:p>
      </dsp:txBody>
      <dsp:txXfrm>
        <a:off x="3365429" y="100038"/>
        <a:ext cx="2945391" cy="835200"/>
      </dsp:txXfrm>
    </dsp:sp>
    <dsp:sp modelId="{FE146F5D-440E-4DCA-8E69-36135A9FD4D4}">
      <dsp:nvSpPr>
        <dsp:cNvPr id="0" name=""/>
        <dsp:cNvSpPr/>
      </dsp:nvSpPr>
      <dsp:spPr>
        <a:xfrm>
          <a:off x="3365429" y="935238"/>
          <a:ext cx="2945391" cy="525393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a:t>Support activities to provide on time vaccination to children and adolescents</a:t>
          </a:r>
        </a:p>
      </dsp:txBody>
      <dsp:txXfrm>
        <a:off x="3365429" y="935238"/>
        <a:ext cx="2945391" cy="5253930"/>
      </dsp:txXfrm>
    </dsp:sp>
    <dsp:sp modelId="{44F049B0-33FA-4D0A-AD8F-6F9B1AA336F9}">
      <dsp:nvSpPr>
        <dsp:cNvPr id="0" name=""/>
        <dsp:cNvSpPr/>
      </dsp:nvSpPr>
      <dsp:spPr>
        <a:xfrm>
          <a:off x="6723176" y="100038"/>
          <a:ext cx="2945391" cy="8352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Encourage</a:t>
          </a:r>
        </a:p>
      </dsp:txBody>
      <dsp:txXfrm>
        <a:off x="6723176" y="100038"/>
        <a:ext cx="2945391" cy="835200"/>
      </dsp:txXfrm>
    </dsp:sp>
    <dsp:sp modelId="{35ED3D98-01F3-49B4-9F76-88E33847DC8C}">
      <dsp:nvSpPr>
        <dsp:cNvPr id="0" name=""/>
        <dsp:cNvSpPr/>
      </dsp:nvSpPr>
      <dsp:spPr>
        <a:xfrm>
          <a:off x="6723176" y="935238"/>
          <a:ext cx="2945391" cy="525393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a:t>Encourage clinics to measure their immunization rates so they know where they are doing well and areas to improve.</a:t>
          </a:r>
        </a:p>
      </dsp:txBody>
      <dsp:txXfrm>
        <a:off x="6723176" y="935238"/>
        <a:ext cx="2945391" cy="5253930"/>
      </dsp:txXfrm>
    </dsp:sp>
    <dsp:sp modelId="{C8E09B91-1F45-4B90-8CDA-168C2DE6A489}">
      <dsp:nvSpPr>
        <dsp:cNvPr id="0" name=""/>
        <dsp:cNvSpPr/>
      </dsp:nvSpPr>
      <dsp:spPr>
        <a:xfrm>
          <a:off x="10080922" y="100038"/>
          <a:ext cx="2945391" cy="835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Engage in</a:t>
          </a:r>
        </a:p>
      </dsp:txBody>
      <dsp:txXfrm>
        <a:off x="10080922" y="100038"/>
        <a:ext cx="2945391" cy="835200"/>
      </dsp:txXfrm>
    </dsp:sp>
    <dsp:sp modelId="{DE3329E4-6DE3-4F1D-976A-5191067A96B9}">
      <dsp:nvSpPr>
        <dsp:cNvPr id="0" name=""/>
        <dsp:cNvSpPr/>
      </dsp:nvSpPr>
      <dsp:spPr>
        <a:xfrm>
          <a:off x="10080922" y="935238"/>
          <a:ext cx="2945391" cy="525393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a:t>Engage in immunization quality improvement activities</a:t>
          </a:r>
        </a:p>
      </dsp:txBody>
      <dsp:txXfrm>
        <a:off x="10080922" y="935238"/>
        <a:ext cx="2945391" cy="5253930"/>
      </dsp:txXfrm>
    </dsp:sp>
    <dsp:sp modelId="{1CDCABF1-FB49-45D6-BCFF-B54949842749}">
      <dsp:nvSpPr>
        <dsp:cNvPr id="0" name=""/>
        <dsp:cNvSpPr/>
      </dsp:nvSpPr>
      <dsp:spPr>
        <a:xfrm>
          <a:off x="13438668" y="100038"/>
          <a:ext cx="2945391" cy="835200"/>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Help</a:t>
          </a:r>
        </a:p>
      </dsp:txBody>
      <dsp:txXfrm>
        <a:off x="13438668" y="100038"/>
        <a:ext cx="2945391" cy="835200"/>
      </dsp:txXfrm>
    </dsp:sp>
    <dsp:sp modelId="{B7859420-7D47-4C50-9288-D1D6644DE595}">
      <dsp:nvSpPr>
        <dsp:cNvPr id="0" name=""/>
        <dsp:cNvSpPr/>
      </dsp:nvSpPr>
      <dsp:spPr>
        <a:xfrm>
          <a:off x="13438668" y="935238"/>
          <a:ext cx="2945391" cy="5253930"/>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a:t>Help Washington meet national goals for child and teen vaccines</a:t>
          </a:r>
        </a:p>
      </dsp:txBody>
      <dsp:txXfrm>
        <a:off x="13438668" y="935238"/>
        <a:ext cx="2945391" cy="52539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0.1146</cdr:x>
      <cdr:y>0.66782</cdr:y>
    </cdr:from>
    <cdr:to>
      <cdr:x>0.78308</cdr:x>
      <cdr:y>0.66782</cdr:y>
    </cdr:to>
    <cdr:cxnSp macro="">
      <cdr:nvCxnSpPr>
        <cdr:cNvPr id="3" name="Straight Connector 2">
          <a:extLst xmlns:a="http://schemas.openxmlformats.org/drawingml/2006/main">
            <a:ext uri="{FF2B5EF4-FFF2-40B4-BE49-F238E27FC236}">
              <a16:creationId xmlns:a16="http://schemas.microsoft.com/office/drawing/2014/main" id="{4D3A5617-F76C-6E91-CE4D-79DA1741ABC4}"/>
            </a:ext>
          </a:extLst>
        </cdr:cNvPr>
        <cdr:cNvCxnSpPr/>
      </cdr:nvCxnSpPr>
      <cdr:spPr>
        <a:xfrm xmlns:a="http://schemas.openxmlformats.org/drawingml/2006/main">
          <a:off x="419568" y="2267549"/>
          <a:ext cx="2447516"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ancerstatisticscenter.cancer.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acsjournals.onlinelibrary.wiley.com/doi/epdf/10.3322/caac.2170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csjournals.onlinelibrary.wiley.com/doi/epdf/10.3322/caac.21703"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csjournals.onlinelibrary.wiley.com/doi/epdf/10.3322/caac.21703"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ancer.org/cancer/cervical-cancer/detection-diagnosis-staging/cervical-cancer-screening-guidelines.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acsjournals.onlinelibrary.wiley.com/doi/full/10.3322/caac.21628"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acsjournals.onlinelibrary.wiley.com/doi/full/10.3322/caac.21628"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cancer.org/cancer/risk-prevention/hpv/hpv-and-hpv-testing.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ocietysource.org/Resource_Center/Self-Collection%20for%20Cervical%20Cancer%20Screening%20Communications%20Brief.pdf#search=self%2Dcollec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ccessdata.fda.gov/scripts/cdrh/cfdocs/cfpma/pma.cfm?ID=P190028S009"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joining us. We will get started in just a moment. </a:t>
            </a:r>
          </a:p>
          <a:p>
            <a:endParaRPr lang="en-US"/>
          </a:p>
          <a:p>
            <a:r>
              <a:rPr lang="en-US"/>
              <a:t>Good morning, and welcome to the HPV Task Force Quarterly meeting. I’m Name, title and a member of WA HPV Free Task Force Leadership team.</a:t>
            </a:r>
          </a:p>
          <a:p>
            <a:endParaRPr lang="en-US"/>
          </a:p>
          <a:p>
            <a:r>
              <a:rPr lang="en-US"/>
              <a:t>Thanks for joining the meeting. </a:t>
            </a:r>
          </a:p>
          <a:p>
            <a:endParaRPr lang="en-US"/>
          </a:p>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In the second quarter of 2025, Washington state is continuing to see a rise in administrations for our early starters at age nine and 10. All of the months so far in 2025 have higher HPV administrations in this age group compared to the last four years. This is so great! The data really show that our statewide efforts to increase HPV vaccination at age 9 and 10 are working! Looking ahead to third quarter data, we expect to see higher numbers in August accounting for back to school.</a:t>
            </a:r>
          </a:p>
        </p:txBody>
      </p:sp>
      <p:sp>
        <p:nvSpPr>
          <p:cNvPr id="4" name="Slide Number Placeholder 3"/>
          <p:cNvSpPr>
            <a:spLocks noGrp="1"/>
          </p:cNvSpPr>
          <p:nvPr>
            <p:ph type="sldNum" sz="quarter" idx="5"/>
          </p:nvPr>
        </p:nvSpPr>
        <p:spPr/>
        <p:txBody>
          <a:bodyPr/>
          <a:lstStyle/>
          <a:p>
            <a:fld id="{372C4900-9BC1-458B-8860-4F35BCFAE4B5}" type="slidenum">
              <a:rPr lang="en-US" smtClean="0"/>
              <a:t>12</a:t>
            </a:fld>
            <a:endParaRPr lang="en-US"/>
          </a:p>
        </p:txBody>
      </p:sp>
    </p:spTree>
    <p:extLst>
      <p:ext uri="{BB962C8B-B14F-4D97-AF65-F5344CB8AC3E}">
        <p14:creationId xmlns:p14="http://schemas.microsoft.com/office/powerpoint/2010/main" val="368876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HPV administrations for our on-time group of 11-12-year-olds are lower so far this year compared to 2024. Looking ahead to third quarter data, we expect to see a big jump in HPV administrations in August. Note the scale on this slide compared to the previous slide. Far more HPV vaccines are given to 11-12-year-olds (more than double) in August than 9-10-year-olds. </a:t>
            </a:r>
          </a:p>
        </p:txBody>
      </p:sp>
      <p:sp>
        <p:nvSpPr>
          <p:cNvPr id="4" name="Slide Number Placeholder 3"/>
          <p:cNvSpPr>
            <a:spLocks noGrp="1"/>
          </p:cNvSpPr>
          <p:nvPr>
            <p:ph type="sldNum" sz="quarter" idx="5"/>
          </p:nvPr>
        </p:nvSpPr>
        <p:spPr/>
        <p:txBody>
          <a:bodyPr/>
          <a:lstStyle/>
          <a:p>
            <a:fld id="{372C4900-9BC1-458B-8860-4F35BCFAE4B5}" type="slidenum">
              <a:rPr lang="en-US" smtClean="0"/>
              <a:t>13</a:t>
            </a:fld>
            <a:endParaRPr lang="en-US"/>
          </a:p>
        </p:txBody>
      </p:sp>
    </p:spTree>
    <p:extLst>
      <p:ext uri="{BB962C8B-B14F-4D97-AF65-F5344CB8AC3E}">
        <p14:creationId xmlns:p14="http://schemas.microsoft.com/office/powerpoint/2010/main" val="745989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our catch-up age group of kids13-17 years. HPV administrations for the second quarter of 2025 are similar to last year. Looking ahead to third quarter data, we expect a jump in August as our big kids get caught up on vaccinations just in time for back to school. We want to protect as many kids as we can before they become adults.  </a:t>
            </a:r>
          </a:p>
        </p:txBody>
      </p:sp>
      <p:sp>
        <p:nvSpPr>
          <p:cNvPr id="4" name="Slide Number Placeholder 3"/>
          <p:cNvSpPr>
            <a:spLocks noGrp="1"/>
          </p:cNvSpPr>
          <p:nvPr>
            <p:ph type="sldNum" sz="quarter" idx="5"/>
          </p:nvPr>
        </p:nvSpPr>
        <p:spPr/>
        <p:txBody>
          <a:bodyPr/>
          <a:lstStyle/>
          <a:p>
            <a:fld id="{372C4900-9BC1-458B-8860-4F35BCFAE4B5}" type="slidenum">
              <a:rPr lang="en-US" smtClean="0"/>
              <a:t>14</a:t>
            </a:fld>
            <a:endParaRPr lang="en-US"/>
          </a:p>
        </p:txBody>
      </p:sp>
    </p:spTree>
    <p:extLst>
      <p:ext uri="{BB962C8B-B14F-4D97-AF65-F5344CB8AC3E}">
        <p14:creationId xmlns:p14="http://schemas.microsoft.com/office/powerpoint/2010/main" val="4229175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Now let’s look at our HPV coverage rates for the second quarter of 2025:</a:t>
            </a:r>
          </a:p>
          <a:p>
            <a:pPr marL="171450" indent="-171450">
              <a:buFont typeface="Arial" panose="020B0604020202020204" pitchFamily="34" charset="0"/>
              <a:buChar char="•"/>
            </a:pPr>
            <a:r>
              <a:rPr lang="en-US" dirty="0"/>
              <a:t>HPV Initiation for 9-10-year-olds and 11-12-year-olds</a:t>
            </a:r>
          </a:p>
          <a:p>
            <a:pPr marL="171450" indent="-171450">
              <a:buFont typeface="Arial" panose="020B0604020202020204" pitchFamily="34" charset="0"/>
              <a:buChar char="•"/>
            </a:pPr>
            <a:r>
              <a:rPr lang="en-US" dirty="0"/>
              <a:t>Teen Vaccine Series (HPV, Tdap, and </a:t>
            </a:r>
            <a:r>
              <a:rPr lang="en-US" dirty="0" err="1"/>
              <a:t>mengingococcal</a:t>
            </a:r>
            <a:r>
              <a:rPr lang="en-US" dirty="0"/>
              <a:t>) for 11-12-year-olds and 13-year-olds</a:t>
            </a:r>
          </a:p>
          <a:p>
            <a:endParaRPr lang="en-US" dirty="0"/>
          </a:p>
        </p:txBody>
      </p:sp>
      <p:sp>
        <p:nvSpPr>
          <p:cNvPr id="4" name="Slide Number Placeholder 3"/>
          <p:cNvSpPr>
            <a:spLocks noGrp="1"/>
          </p:cNvSpPr>
          <p:nvPr>
            <p:ph type="sldNum" sz="quarter" idx="5"/>
          </p:nvPr>
        </p:nvSpPr>
        <p:spPr/>
        <p:txBody>
          <a:bodyPr/>
          <a:lstStyle/>
          <a:p>
            <a:fld id="{372C4900-9BC1-458B-8860-4F35BCFAE4B5}" type="slidenum">
              <a:rPr lang="en-US" smtClean="0"/>
              <a:t>15</a:t>
            </a:fld>
            <a:endParaRPr lang="en-US"/>
          </a:p>
        </p:txBody>
      </p:sp>
    </p:spTree>
    <p:extLst>
      <p:ext uri="{BB962C8B-B14F-4D97-AF65-F5344CB8AC3E}">
        <p14:creationId xmlns:p14="http://schemas.microsoft.com/office/powerpoint/2010/main" val="3001933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2025, HPV at nine initiations continue to increase for age 9-10-year-olds (blue line). Once again, the amazing HPV work focusing on this age group is really making a difference. It is so encouraging to see this number continue to rise for six years straight! HPV at nine initiations for age 11-12-year-olds (red line) took a slight dip from the end of 2024, but not much, and is just something to keep our eye on. We should continue to do our part to support immunization efforts for this age group. We’d love to see 11-12-year-olds return to the HPV initiation coverage rate that we had at the end of 2019 (44.2%) indicated by a gold star. Looking ahead to the end of this year, we expect to see increases in both age groups due to back-to-school immunization efforts.</a:t>
            </a:r>
          </a:p>
        </p:txBody>
      </p:sp>
      <p:sp>
        <p:nvSpPr>
          <p:cNvPr id="4" name="Slide Number Placeholder 3"/>
          <p:cNvSpPr>
            <a:spLocks noGrp="1"/>
          </p:cNvSpPr>
          <p:nvPr>
            <p:ph type="sldNum" sz="quarter" idx="5"/>
          </p:nvPr>
        </p:nvSpPr>
        <p:spPr/>
        <p:txBody>
          <a:bodyPr/>
          <a:lstStyle/>
          <a:p>
            <a:fld id="{372C4900-9BC1-458B-8860-4F35BCFAE4B5}" type="slidenum">
              <a:rPr lang="en-US" smtClean="0"/>
              <a:t>16</a:t>
            </a:fld>
            <a:endParaRPr lang="en-US"/>
          </a:p>
        </p:txBody>
      </p:sp>
    </p:spTree>
    <p:extLst>
      <p:ext uri="{BB962C8B-B14F-4D97-AF65-F5344CB8AC3E}">
        <p14:creationId xmlns:p14="http://schemas.microsoft.com/office/powerpoint/2010/main" val="234663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11-12-year-olds, the green line is HPV initiation, and the red line is two or more doses of HPV. The green line for the first half of 2025 stayed the same at 38.8% compared to the end of 2024. The red line increased from 16.8% to 18% in the first half of 2025 compared to the end of 2024. We were expecting to see the red line (2 or more doses of HPV) continue to increase as more age 9 kids who initiated HPV vaccination age up and are protected from HPV cancers before they turn 13. I’d like to briefly mention the two other teen vaccines. There’s been a drop in meningococcal and Tdap vaccine coverage rates for the first half of 2025. This is a good reminder for health care providers of the importance of bundling the HPV vaccine recommendation with the other teen vaccines, if the child is age 11-12. For your 11-12-year-old patients, you can </a:t>
            </a:r>
            <a:r>
              <a:rPr lang="en-US" sz="1200" b="0" i="0" kern="1200" dirty="0">
                <a:solidFill>
                  <a:schemeClr val="tx1"/>
                </a:solidFill>
                <a:effectLst/>
                <a:latin typeface="+mn-lt"/>
                <a:ea typeface="+mn-ea"/>
                <a:cs typeface="+mn-cs"/>
              </a:rPr>
              <a:t>bundle your recommendation for all adolescent vaccines, including HPV vaccine, in the same way, on the same day. You can start the vaccine discussion with, “Now that Henry is 11 years old, he’ll need three vaccines to help protect him against meningitis, HPV cancers, and whooping cough. We’ll give these shots during today’s visit. Do you have any questions about these vaccines?”</a:t>
            </a:r>
            <a:endParaRPr lang="en-US" dirty="0"/>
          </a:p>
        </p:txBody>
      </p:sp>
      <p:sp>
        <p:nvSpPr>
          <p:cNvPr id="4" name="Slide Number Placeholder 3"/>
          <p:cNvSpPr>
            <a:spLocks noGrp="1"/>
          </p:cNvSpPr>
          <p:nvPr>
            <p:ph type="sldNum" sz="quarter" idx="5"/>
          </p:nvPr>
        </p:nvSpPr>
        <p:spPr/>
        <p:txBody>
          <a:bodyPr/>
          <a:lstStyle/>
          <a:p>
            <a:fld id="{372C4900-9BC1-458B-8860-4F35BCFAE4B5}" type="slidenum">
              <a:rPr lang="en-US" smtClean="0"/>
              <a:t>17</a:t>
            </a:fld>
            <a:endParaRPr lang="en-US"/>
          </a:p>
        </p:txBody>
      </p:sp>
    </p:spTree>
    <p:extLst>
      <p:ext uri="{BB962C8B-B14F-4D97-AF65-F5344CB8AC3E}">
        <p14:creationId xmlns:p14="http://schemas.microsoft.com/office/powerpoint/2010/main" val="3074773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 2025 data points for 13-year-olds are similar to the data points at the end of 2024. The green line is HPV initiation, and the red line is 2 or more doses of HPV. We have a ways to go to get back to pre-pandemic coverage rate levels. We really want to make sure these older kids are vaccinated against HPV.</a:t>
            </a:r>
          </a:p>
          <a:p>
            <a:endParaRPr lang="en-US" dirty="0"/>
          </a:p>
          <a:p>
            <a:r>
              <a:rPr lang="en-US" dirty="0"/>
              <a:t> </a:t>
            </a:r>
          </a:p>
        </p:txBody>
      </p:sp>
      <p:sp>
        <p:nvSpPr>
          <p:cNvPr id="4" name="Slide Number Placeholder 3"/>
          <p:cNvSpPr>
            <a:spLocks noGrp="1"/>
          </p:cNvSpPr>
          <p:nvPr>
            <p:ph type="sldNum" sz="quarter" idx="5"/>
          </p:nvPr>
        </p:nvSpPr>
        <p:spPr/>
        <p:txBody>
          <a:bodyPr/>
          <a:lstStyle/>
          <a:p>
            <a:fld id="{372C4900-9BC1-458B-8860-4F35BCFAE4B5}" type="slidenum">
              <a:rPr lang="en-US" smtClean="0"/>
              <a:t>18</a:t>
            </a:fld>
            <a:endParaRPr lang="en-US"/>
          </a:p>
        </p:txBody>
      </p:sp>
    </p:spTree>
    <p:extLst>
      <p:ext uri="{BB962C8B-B14F-4D97-AF65-F5344CB8AC3E}">
        <p14:creationId xmlns:p14="http://schemas.microsoft.com/office/powerpoint/2010/main" val="434498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Just a reminder that DOH has an immunization data dashboard with HPV coverage rates from 2016-June 2025. </a:t>
            </a:r>
          </a:p>
        </p:txBody>
      </p:sp>
      <p:sp>
        <p:nvSpPr>
          <p:cNvPr id="4" name="Slide Number Placeholder 3"/>
          <p:cNvSpPr>
            <a:spLocks noGrp="1"/>
          </p:cNvSpPr>
          <p:nvPr>
            <p:ph type="sldNum" sz="quarter" idx="5"/>
          </p:nvPr>
        </p:nvSpPr>
        <p:spPr/>
        <p:txBody>
          <a:bodyPr/>
          <a:lstStyle/>
          <a:p>
            <a:fld id="{F1D828A8-5C51-4C6B-8944-21F2A3A404DC}" type="slidenum">
              <a:rPr lang="en-US" smtClean="0"/>
              <a:t>19</a:t>
            </a:fld>
            <a:endParaRPr lang="en-US"/>
          </a:p>
        </p:txBody>
      </p:sp>
    </p:spTree>
    <p:extLst>
      <p:ext uri="{BB962C8B-B14F-4D97-AF65-F5344CB8AC3E}">
        <p14:creationId xmlns:p14="http://schemas.microsoft.com/office/powerpoint/2010/main" val="1873856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0" dirty="0"/>
              <a:t>Watch Me Grow Washington is o</a:t>
            </a:r>
            <a:r>
              <a:rPr lang="en-US" sz="1200" b="0" dirty="0"/>
              <a:t>ur </a:t>
            </a:r>
            <a:r>
              <a:rPr lang="en-US" sz="1200" dirty="0"/>
              <a:t>state’s </a:t>
            </a:r>
            <a:r>
              <a:rPr lang="en-US" sz="1200" kern="0" dirty="0">
                <a:latin typeface="Aptos" panose="020B0004020202020204" pitchFamily="34" charset="0"/>
                <a:ea typeface="Aptos" panose="020B0004020202020204" pitchFamily="34" charset="0"/>
                <a:cs typeface="Times New Roman" panose="02020603050405020304" pitchFamily="18" charset="0"/>
              </a:rPr>
              <a:t>health promotion program that mails health and safety materials to all parents and caregivers in Washington with a child ages 0-6 years old. Four n</a:t>
            </a:r>
            <a:r>
              <a:rPr lang="en-US" dirty="0"/>
              <a:t>ew routine mailings, including email format, in English and Spanish, will begin in 2026 for ages 7, 8, 9, and 10. Both age 9 and age 10 letters will emphasize HPV vaccination. There’s generally between 80-90k kids in each age group so, 160-180k children will have parents/caregivers that receive a letter with HPV vaccine information along with other health and safety topics. Once the letters are finalized and the new mailings have begun, we’ll be able to share web links to those letters for you look at. Currently, WMG tracks the number of mailings sent. We will be able to track emails sent once we have started the new mailings. We’d also like to track and measure HPV vaccination rates as we do </a:t>
            </a:r>
            <a:r>
              <a:rPr lang="en-US"/>
              <a:t>this rollout, </a:t>
            </a:r>
            <a:r>
              <a:rPr lang="en-US" dirty="0"/>
              <a:t>and discussions are underway to see if we can make that happen. Stay tuned!</a:t>
            </a:r>
          </a:p>
          <a:p>
            <a:pPr marL="0" marR="0">
              <a:lnSpc>
                <a:spcPct val="107000"/>
              </a:lnSpc>
              <a:spcAft>
                <a:spcPts val="800"/>
              </a:spcAft>
            </a:pPr>
            <a:endParaRPr lang="en-US" sz="1200" dirty="0">
              <a:solidFill>
                <a:prstClr val="black"/>
              </a:solidFill>
              <a:latin typeface="Franklin Gothic Book" panose="020B05030201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72C4900-9BC1-458B-8860-4F35BCFAE4B5}" type="slidenum">
              <a:rPr lang="en-US" smtClean="0"/>
              <a:t>20</a:t>
            </a:fld>
            <a:endParaRPr lang="en-US"/>
          </a:p>
        </p:txBody>
      </p:sp>
    </p:spTree>
    <p:extLst>
      <p:ext uri="{BB962C8B-B14F-4D97-AF65-F5344CB8AC3E}">
        <p14:creationId xmlns:p14="http://schemas.microsoft.com/office/powerpoint/2010/main" val="2214838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endParaRPr lang="en-US" b="0" i="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2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the agenda for this meeting: </a:t>
            </a:r>
          </a:p>
          <a:p>
            <a:endParaRPr lang="en-US"/>
          </a:p>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4212297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140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latin typeface="Poppins"/>
                <a:cs typeface="Poppins"/>
              </a:rPr>
              <a:t>In this section we’ll discuss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latin typeface="Poppins"/>
                <a:cs typeface="Poppins"/>
              </a:rPr>
              <a:t>Cervical Cancer in the United States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latin typeface="Poppins"/>
                <a:cs typeface="Poppins"/>
              </a:rPr>
              <a:t>Social Determinants of Health and cervical cancer screening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latin typeface="Poppins"/>
                <a:cs typeface="Poppins"/>
              </a:rPr>
              <a:t>Cervical cancer Screening Guidelines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latin typeface="Poppins"/>
                <a:cs typeface="Poppins"/>
              </a:rPr>
              <a:t>Cervical cancer Screening Tests</a:t>
            </a:r>
            <a:endParaRPr lang="en-US" sz="1200" b="1"/>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pPr/>
              <a:t>25</a:t>
            </a:fld>
            <a:endParaRPr lang="en-US"/>
          </a:p>
        </p:txBody>
      </p:sp>
    </p:spTree>
    <p:extLst>
      <p:ext uri="{BB962C8B-B14F-4D97-AF65-F5344CB8AC3E}">
        <p14:creationId xmlns:p14="http://schemas.microsoft.com/office/powerpoint/2010/main" val="121909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indent="-171450" fontAlgn="base">
              <a:buFont typeface="Arial" panose="020B0604020202020204" pitchFamily="34" charset="0"/>
              <a:buChar char="•"/>
            </a:pPr>
            <a:r>
              <a:rPr lang="en-US" sz="12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Although cervical cancer rates have decreased by more than half since the mid-1970’s, cervical cancer still causes a significant disease burden. </a:t>
            </a:r>
          </a:p>
          <a:p>
            <a:pPr marL="171450" marR="0" indent="-171450" fontAlgn="base">
              <a:buFont typeface="Arial" panose="020B0604020202020204" pitchFamily="34" charset="0"/>
              <a:buChar char="•"/>
            </a:pPr>
            <a:r>
              <a:rPr lang="en-US" sz="12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The incidence is 7.7 per 100K population, the mortality is 2.2 and </a:t>
            </a:r>
          </a:p>
          <a:p>
            <a:pPr marL="171450" marR="0" indent="-171450" fontAlgn="base">
              <a:buFont typeface="Arial" panose="020B0604020202020204" pitchFamily="34" charset="0"/>
              <a:buChar char="•"/>
            </a:pPr>
            <a:r>
              <a:rPr lang="en-US" sz="12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 2024 there’s estimated to be 13,820 new cases of cervical cancer and 4,360 deaths</a:t>
            </a:r>
          </a:p>
          <a:p>
            <a:pPr marL="171450" marR="0" indent="-171450" fontAlgn="base">
              <a:buFont typeface="Arial" panose="020B0604020202020204" pitchFamily="34" charset="0"/>
              <a:buChar char="•"/>
            </a:pPr>
            <a:r>
              <a:rPr lang="en-US" sz="12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There are over 200 HPV types but only about 12 of them put you at risk for cancer. These are called high-risk HPV types. HPV types 16 and 18 cause about 70% of cervical cancers. Two types of HPV are associated with genital warts</a:t>
            </a:r>
          </a:p>
          <a:p>
            <a:pPr marL="171450" marR="0" indent="-171450" fontAlgn="base">
              <a:buFont typeface="Arial" panose="020B0604020202020204" pitchFamily="34" charset="0"/>
              <a:buChar char="•"/>
            </a:pPr>
            <a:endParaRPr lang="en-US" sz="12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endParaRPr>
          </a:p>
          <a:p>
            <a:pPr marL="171450" marR="0" indent="-171450" fontAlgn="base">
              <a:buFont typeface="Arial" panose="020B0604020202020204" pitchFamily="34" charset="0"/>
              <a:buChar char="•"/>
            </a:pPr>
            <a:r>
              <a:rPr lang="en-US" sz="12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Source: https://www.cancer.org/research/cancer-facts-statistics/all-cancer-facts-figures/2024-cancer-facts-figures.html</a:t>
            </a:r>
          </a:p>
          <a:p>
            <a:pPr marL="171450" marR="0" indent="-171450" fontAlgn="base">
              <a:buFont typeface="Arial" panose="020B0604020202020204" pitchFamily="34" charset="0"/>
              <a:buChar char="•"/>
            </a:pPr>
            <a:r>
              <a:rPr lang="en-US" sz="12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i="0" u="none">
              <a:solidFill>
                <a:schemeClr val="tx1"/>
              </a:solidFill>
              <a:latin typeface="Calibri"/>
              <a:cs typeface="Calibri"/>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u="sng">
              <a:solidFill>
                <a:srgbClr val="0563C1"/>
              </a:solidFill>
              <a:latin typeface="Calibri"/>
              <a:cs typeface="Calibri"/>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Source Sans Pro"/>
              <a:ea typeface="Source Sans Pro"/>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2151240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a:t>
            </a:r>
          </a:p>
          <a:p>
            <a:endParaRPr lang="en-US"/>
          </a:p>
          <a:p>
            <a:pPr marL="171450" indent="-171450">
              <a:buFont typeface="Arial" panose="020B0604020202020204" pitchFamily="34" charset="0"/>
              <a:buChar char="•"/>
            </a:pPr>
            <a:r>
              <a:rPr lang="en-US"/>
              <a:t>Many health disparities are driven by social determinants of health, rather than biological factors.</a:t>
            </a:r>
          </a:p>
          <a:p>
            <a:pPr marL="171450" indent="-171450">
              <a:buFont typeface="Arial" panose="020B0604020202020204" pitchFamily="34" charset="0"/>
              <a:buChar char="•"/>
            </a:pPr>
            <a:r>
              <a:rPr lang="en-US"/>
              <a:t> According to the World Health Organization (WHO), the social determinants of health (SDOH) are the conditions where we live, work, learn, play, worship, and age. </a:t>
            </a:r>
          </a:p>
          <a:p>
            <a:pPr marL="171450" indent="-171450">
              <a:buFont typeface="Arial" panose="020B0604020202020204" pitchFamily="34" charset="0"/>
              <a:buChar char="•"/>
            </a:pPr>
            <a:r>
              <a:rPr lang="en-US"/>
              <a:t>They can also include the complex systemic and social structures that influence these conditions, such as policy and economic climate. </a:t>
            </a:r>
          </a:p>
          <a:p>
            <a:pPr marL="171450" indent="-171450">
              <a:buFont typeface="Arial" panose="020B0604020202020204" pitchFamily="34" charset="0"/>
              <a:buChar char="•"/>
            </a:pPr>
            <a:r>
              <a:rPr lang="en-US"/>
              <a:t>Most times, these interrelated conditions are out of someone’s personal control. </a:t>
            </a:r>
          </a:p>
          <a:p>
            <a:pPr marL="171450" indent="-171450">
              <a:buFont typeface="Arial" panose="020B0604020202020204" pitchFamily="34" charset="0"/>
              <a:buChar char="•"/>
            </a:pPr>
            <a:r>
              <a:rPr lang="en-US"/>
              <a:t>We know that SDOH have a direct impact on a person’s health. People who do not have access to the resources that protect, improve, and maintain a good quality of life can cause them to experience unfair and unjust cancer disparities. </a:t>
            </a:r>
          </a:p>
          <a:p>
            <a:pPr marL="171450" indent="-171450">
              <a:buFont typeface="Arial" panose="020B0604020202020204" pitchFamily="34" charset="0"/>
              <a:buChar char="•"/>
            </a:pPr>
            <a:r>
              <a:rPr lang="en-US"/>
              <a:t>Addressing the SDOH helps us to advance health equity so that everyone has a fair and just opportunity to be as healthy as possible.</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0" indent="0">
              <a:buFont typeface="Arial" panose="020B0604020202020204" pitchFamily="34" charset="0"/>
              <a:buNone/>
            </a:pPr>
            <a:r>
              <a:rPr lang="en-US" b="1"/>
              <a:t>Sources:</a:t>
            </a:r>
          </a:p>
          <a:p>
            <a:pPr marL="0" indent="0">
              <a:buFont typeface="Arial" panose="020B0604020202020204" pitchFamily="34" charset="0"/>
              <a:buNone/>
            </a:pPr>
            <a:r>
              <a:rPr lang="en-US" b="1"/>
              <a:t>Advancing health equity: </a:t>
            </a:r>
            <a:r>
              <a:rPr lang="en-US" b="0"/>
              <a:t>https://www.cancer.org/about-us/what-we-do/health-equity.html</a:t>
            </a:r>
            <a:endParaRPr lang="en-US"/>
          </a:p>
          <a:p>
            <a:r>
              <a:rPr lang="en-US" b="1"/>
              <a:t>American Cancer Society’s report on the status of cancer disparities in the United States, 2021</a:t>
            </a:r>
            <a:r>
              <a:rPr lang="en-US"/>
              <a:t>: </a:t>
            </a:r>
            <a:r>
              <a:rPr lang="en-US">
                <a:hlinkClick r:id="rId3"/>
              </a:rPr>
              <a:t>https://acsjournals.onlinelibrary.wiley.com/doi/epdf/10.3322/caac.21703</a:t>
            </a:r>
            <a:r>
              <a:rPr lang="en-US"/>
              <a:t> </a:t>
            </a:r>
            <a:br>
              <a:rPr lang="en-US">
                <a:cs typeface="+mn-lt"/>
              </a:rPr>
            </a:b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114573-ED56-A74A-9B45-25F3524AA7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299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Here we also see that the likelihood of being up to date with screening increases with a person’s family income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563C1"/>
              </a:solidFill>
              <a:hlinkClick r:id="rId3">
                <a:extLst>
                  <a:ext uri="{A12FA001-AC4F-418D-AE19-62706E023703}">
                    <ahyp:hlinkClr xmlns:ahyp="http://schemas.microsoft.com/office/drawing/2018/hyperlinkcolor" val="tx"/>
                  </a:ext>
                </a:extLst>
              </a:hlinkClick>
            </a:endParaRPr>
          </a:p>
          <a:p>
            <a:r>
              <a:rPr lang="en-US"/>
              <a:t>Source: https://acsjournals.onlinelibrary.wiley.com/doi/epdf/10.3322/caac.21703</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3482208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Here we also see that the likelihood of being up to date with screening increases with their level of insurance coverage.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By expanding cervical cancer screening options through self-collection, we can work to mitigate some of these disparities.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563C1"/>
              </a:solidFill>
              <a:hlinkClick r:id="rId3">
                <a:extLst>
                  <a:ext uri="{A12FA001-AC4F-418D-AE19-62706E023703}">
                    <ahyp:hlinkClr xmlns:ahyp="http://schemas.microsoft.com/office/drawing/2018/hyperlinkcolor" val="tx"/>
                  </a:ext>
                </a:extLst>
              </a:hlinkClick>
            </a:endParaRPr>
          </a:p>
          <a:p>
            <a:r>
              <a:rPr lang="en-US"/>
              <a:t>Source: https://acsjournals.onlinelibrary.wiley.com/doi/epdf/10.3322/caac.21703</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2084536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058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3350-45EC-F556-29BE-E4355DC6D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940653-3350-99E0-71F3-73E45867F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304479-5FEB-B2F9-D5FD-F03014BE3FA6}"/>
              </a:ext>
            </a:extLst>
          </p:cNvPr>
          <p:cNvSpPr>
            <a:spLocks noGrp="1"/>
          </p:cNvSpPr>
          <p:nvPr>
            <p:ph type="body" idx="1"/>
          </p:nvPr>
        </p:nvSpPr>
        <p:spPr/>
        <p:txBody>
          <a:bodyPr/>
          <a:lstStyle/>
          <a:p>
            <a:pPr marL="0" indent="0">
              <a:buFont typeface="Arial,Sans-Serif"/>
              <a:buNone/>
            </a:pPr>
            <a:r>
              <a:rPr lang="en-US" b="1"/>
              <a:t>Speaker notes:</a:t>
            </a:r>
          </a:p>
          <a:p>
            <a:pPr marL="342900" indent="-342900">
              <a:buFont typeface="Arial,Sans-Serif"/>
              <a:buChar char="•"/>
            </a:pPr>
            <a:endParaRPr lang="en-US"/>
          </a:p>
          <a:p>
            <a:pPr marL="342900" indent="-342900">
              <a:buFont typeface="Arial,Sans-Serif"/>
              <a:buChar char="•"/>
            </a:pPr>
            <a:r>
              <a:rPr lang="en-US"/>
              <a:t>Keep in mind that these guidelines were drafted prior to the approval of self-collection HPV testing. Still, the general eligibility requirements for age remain pertinent.</a:t>
            </a:r>
          </a:p>
          <a:p>
            <a:pPr marL="342900" indent="-342900">
              <a:buFont typeface="Arial,Sans-Serif"/>
              <a:buChar char="•"/>
            </a:pPr>
            <a:r>
              <a:rPr lang="en-US"/>
              <a:t>Screening for cervical cancer is recommended for individuals with a cervix starting at age 25 years. </a:t>
            </a:r>
          </a:p>
          <a:p>
            <a:pPr marL="341630" indent="-342900">
              <a:buFont typeface="Arial,Sans-Serif"/>
              <a:buChar char="•"/>
            </a:pPr>
            <a:r>
              <a:rPr lang="en-US"/>
              <a:t>For individuals aged 25 to 65 years, screening should be done with a primary HPV test* every 5 years. </a:t>
            </a:r>
            <a:endParaRPr lang="en-US">
              <a:cs typeface="Calibri" panose="020F0502020204030204"/>
            </a:endParaRPr>
          </a:p>
          <a:p>
            <a:pPr marL="341630" lvl="0" indent="-342900">
              <a:buFont typeface="Arial,Sans-Serif"/>
              <a:buChar char="•"/>
            </a:pPr>
            <a:r>
              <a:rPr lang="en-US"/>
              <a:t>If primary HPV testing is not available, screening may be done with either co-testing that combines an HPV test with a Papanicolaou (Pap) test every 5 years or a Pap test every 3 years. </a:t>
            </a:r>
          </a:p>
          <a:p>
            <a:pPr marL="342900" indent="-342900">
              <a:buFont typeface="Arial,Sans-Serif"/>
              <a:buChar char="•"/>
            </a:pPr>
            <a:r>
              <a:rPr lang="en-US"/>
              <a:t>Individuals older than 65 years who have had regular screening with normal results should not be screened for cervical cancer. Once screening is stopped, it should not be started again.</a:t>
            </a:r>
          </a:p>
          <a:p>
            <a:pPr marL="342900" indent="-342900">
              <a:buFont typeface="Arial,Sans-Serif"/>
              <a:buChar char="•"/>
            </a:pPr>
            <a:r>
              <a:rPr lang="en-US"/>
              <a:t>Individuals who do not have a cervix (for example, because of a hysterectomy) and who do not have a history of cervical cancer or a serious precancer should not be screened.</a:t>
            </a:r>
          </a:p>
          <a:p>
            <a:pPr marL="342900" indent="-342900">
              <a:buFont typeface="Arial,Sans-Serif"/>
              <a:buChar char="•"/>
            </a:pPr>
            <a:r>
              <a:rPr lang="en-US"/>
              <a:t>Scan the QR code for the full ACS cervical cancer screening guidelines.</a:t>
            </a:r>
          </a:p>
          <a:p>
            <a:endParaRPr lang="en-US"/>
          </a:p>
          <a:p>
            <a:r>
              <a:rPr lang="en-US" b="1"/>
              <a:t>Speaker directions:</a:t>
            </a:r>
          </a:p>
          <a:p>
            <a:endParaRPr lang="en-US"/>
          </a:p>
          <a:p>
            <a:pPr marL="171450" indent="-171450">
              <a:buFont typeface="Arial" panose="020B0604020202020204" pitchFamily="34" charset="0"/>
              <a:buChar char="•"/>
            </a:pPr>
            <a:r>
              <a:rPr lang="en-US"/>
              <a:t>If asked about starting at 25 - Less than 1% of cervical cancer deaths are in women who were diagnosed before each 25. Disease burden was just one of many factors considered that led to the change the starting age for screening.</a:t>
            </a:r>
          </a:p>
          <a:p>
            <a:pPr marL="171450" indent="-171450">
              <a:buFont typeface="Arial" panose="020B0604020202020204" pitchFamily="34" charset="0"/>
              <a:buChar char="•"/>
            </a:pPr>
            <a:r>
              <a:rPr lang="en-US"/>
              <a:t>People who have received the HPV vaccine should still follow age-appropriate screening guidelines.</a:t>
            </a:r>
            <a:br>
              <a:rPr lang="en-US">
                <a:cs typeface="+mn-lt"/>
              </a:rPr>
            </a:br>
            <a:endParaRPr lang="en-US">
              <a:cs typeface="Calibri"/>
            </a:endParaRPr>
          </a:p>
          <a:p>
            <a:r>
              <a:rPr lang="en-US"/>
              <a:t>SOURCES:</a:t>
            </a:r>
            <a:br>
              <a:rPr lang="en-US">
                <a:cs typeface="+mn-lt"/>
              </a:rPr>
            </a:br>
            <a:r>
              <a:rPr lang="en-US">
                <a:hlinkClick r:id="rId3"/>
              </a:rPr>
              <a:t>https://www.cancer.org/cancer/cervical-cancer/detection-diagnosis-staging/cervical-cancer-screening-guidelines.html</a:t>
            </a:r>
            <a:br>
              <a:rPr lang="en-US">
                <a:cs typeface="+mn-lt"/>
              </a:rPr>
            </a:br>
            <a:r>
              <a:rPr lang="en-US">
                <a:hlinkClick r:id="rId4"/>
              </a:rPr>
              <a:t>https://acsjournals.onlinelibrary.wiley.com/doi/full/10.3322/caac.21628</a:t>
            </a:r>
            <a:r>
              <a:rPr lang="en-US"/>
              <a:t> </a:t>
            </a:r>
          </a:p>
          <a:p>
            <a:endParaRPr lang="en-US"/>
          </a:p>
        </p:txBody>
      </p:sp>
      <p:sp>
        <p:nvSpPr>
          <p:cNvPr id="4" name="Slide Number Placeholder 3">
            <a:extLst>
              <a:ext uri="{FF2B5EF4-FFF2-40B4-BE49-F238E27FC236}">
                <a16:creationId xmlns:a16="http://schemas.microsoft.com/office/drawing/2014/main" id="{F7243406-8CC8-D57D-D7B6-BDEF65AE150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3418929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Speaker notes: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These are the recommended screening tests. </a:t>
            </a:r>
            <a:endParaRPr lang="en-US" sz="1200" b="0" i="0" kern="1200">
              <a:solidFill>
                <a:schemeClr val="tx1"/>
              </a:solidFill>
              <a:effectLst/>
              <a:latin typeface="+mn-lt"/>
              <a:ea typeface="Calibri"/>
              <a:cs typeface="Calibri"/>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Getting patients screened is the most important thing. That means clinicians should use whatever tests they have at their disposal. </a:t>
            </a:r>
            <a:endParaRPr lang="en-US" sz="1200" b="0" i="0" kern="1200">
              <a:solidFill>
                <a:schemeClr val="tx1"/>
              </a:solidFill>
              <a:effectLst/>
              <a:latin typeface="+mn-lt"/>
              <a:ea typeface="Calibri"/>
              <a:cs typeface="Calibri"/>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HPV testing (whether clinician- or patient-collected) checks for HPV DNA in the sample and has a higher sensitivity and specificity for finding precancers than Pap testing.</a:t>
            </a:r>
            <a:endParaRPr lang="en-US" sz="1200" b="0" i="0" kern="1200">
              <a:solidFill>
                <a:schemeClr val="tx1"/>
              </a:solidFill>
              <a:effectLst/>
              <a:latin typeface="+mn-lt"/>
              <a:ea typeface="+mn-ea"/>
              <a:cs typeface="Calibri"/>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Pap tests and co-tests are acceptable but not preferred. Pap </a:t>
            </a:r>
            <a:r>
              <a:rPr lang="en-US">
                <a:latin typeface="Source Sans Pro"/>
                <a:ea typeface="Source Sans Pro"/>
              </a:rPr>
              <a:t>tests detect abnormal cells at the time the sample was taken and the Co-test combines the two tests.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latin typeface="Source Sans Pro"/>
                <a:ea typeface="Source Sans Pro"/>
              </a:rPr>
              <a:t>Primary HPV testing is more cost effected and streamlined than </a:t>
            </a:r>
            <a:r>
              <a:rPr lang="en-US" err="1">
                <a:latin typeface="Source Sans Pro"/>
                <a:ea typeface="Source Sans Pro"/>
              </a:rPr>
              <a:t>cotesting</a:t>
            </a:r>
            <a:endParaRPr lang="en-US">
              <a:latin typeface="Source Sans Pro"/>
              <a:ea typeface="Source Sans Pro"/>
            </a:endParaRPr>
          </a:p>
          <a:p>
            <a:pPr marL="171450" indent="-171450" fontAlgn="base">
              <a:buFont typeface="Arial" panose="020B0604020202020204" pitchFamily="34" charset="0"/>
              <a:buChar char="•"/>
              <a:defRPr/>
            </a:pPr>
            <a:r>
              <a:rPr lang="en-US">
                <a:latin typeface="Source Sans Pro"/>
                <a:ea typeface="Source Sans Pro"/>
              </a:rPr>
              <a:t>Of note, currently there are 8 HPV tests approved for co-testing but only 3 are approved for Primary HPV testing, of which 2 are approved for self-collection (another form of primary HPV testing)—which is why primary HPV testing may not be available in every clinical setting.</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When you co-test, the HPV test is doing 99% of the detection compared to the Pap test so there is far greater benefit to HPV testing alone. That’s why co-testing and Pap testing are being phased out. </a:t>
            </a:r>
            <a:endParaRPr lang="en-US" sz="1200" b="0" i="0" kern="1200">
              <a:solidFill>
                <a:schemeClr val="tx1"/>
              </a:solidFill>
              <a:effectLst/>
              <a:latin typeface="+mn-lt"/>
              <a:ea typeface="Calibri"/>
              <a:cs typeface="Calibri"/>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We will learn more about the self-collection HPV testing in the slides to come.</a:t>
            </a:r>
            <a:br>
              <a:rPr lang="en-US" sz="1200" b="0" i="0" kern="1200">
                <a:effectLst/>
                <a:latin typeface="+mn-lt"/>
                <a:cs typeface="+mn-lt"/>
              </a:rPr>
            </a:br>
            <a:endParaRPr lang="en-US" sz="1200" b="0" i="0" kern="1200">
              <a:solidFill>
                <a:schemeClr val="tx1"/>
              </a:solidFill>
              <a:effectLst/>
              <a:latin typeface="+mn-lt"/>
              <a:ea typeface="+mn-ea"/>
              <a:cs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1" i="0" kern="1200">
                <a:solidFill>
                  <a:schemeClr val="tx1"/>
                </a:solidFill>
                <a:effectLst/>
                <a:latin typeface="+mn-lt"/>
                <a:ea typeface="+mn-ea"/>
                <a:cs typeface="+mn-cs"/>
              </a:rPr>
              <a:t>Sources:</a:t>
            </a:r>
            <a:br>
              <a:rPr lang="en-US">
                <a:cs typeface="+mn-lt"/>
              </a:rPr>
            </a:br>
            <a:endParaRPr lang="en-US">
              <a:cs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1">
                <a:latin typeface="Source Sans Pro"/>
                <a:ea typeface="Source Sans Pro"/>
              </a:rPr>
              <a:t>ACS Screening Guidelines: </a:t>
            </a:r>
            <a:r>
              <a:rPr lang="en-US">
                <a:latin typeface="Source Sans Pro"/>
                <a:ea typeface="Source Sans Pro"/>
                <a:hlinkClick r:id="rId3"/>
              </a:rPr>
              <a:t>https://acsjournals.onlinelibrary.wiley.com/doi/full/10.3322/caac.21628</a:t>
            </a:r>
            <a:r>
              <a:rPr lang="en-US">
                <a:latin typeface="Source Sans Pro"/>
                <a:ea typeface="Source Sans Pro"/>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1">
                <a:latin typeface="Source Sans Pro"/>
                <a:ea typeface="Source Sans Pro"/>
              </a:rPr>
              <a:t>ACS HPV testing: </a:t>
            </a:r>
            <a:r>
              <a:rPr lang="en-US">
                <a:latin typeface="Source Sans Pro"/>
                <a:ea typeface="Source Sans Pro"/>
                <a:hlinkClick r:id="rId4"/>
              </a:rPr>
              <a:t>HPV Testing | Diagnosing HPV | American Cancer Society</a:t>
            </a:r>
            <a:endParaRPr lang="en-US">
              <a:latin typeface="Source Sans Pro"/>
              <a:ea typeface="Source Sans Pro"/>
              <a:cs typeface="Calibri"/>
            </a:endParaRPr>
          </a:p>
          <a:p>
            <a:r>
              <a:rPr lang="en-US" b="1">
                <a:latin typeface="Source Sans Pro"/>
                <a:ea typeface="Source Sans Pro"/>
              </a:rPr>
              <a:t>Primary HPV testing Provider needs slides: </a:t>
            </a:r>
            <a:r>
              <a:rPr lang="en-US">
                <a:latin typeface="Source Sans Pro"/>
                <a:ea typeface="Source Sans Pro"/>
              </a:rPr>
              <a:t>https://docs.google.com/presentation/d/10d0UaDyM7ba8KS3SzDlZJKlPFEJwFA3V/edit#slide=id.p10 </a:t>
            </a:r>
          </a:p>
          <a:p>
            <a:r>
              <a:rPr lang="en-US" b="1">
                <a:latin typeface="Source Sans Pro"/>
                <a:ea typeface="Source Sans Pro"/>
              </a:rPr>
              <a:t>BD </a:t>
            </a:r>
            <a:r>
              <a:rPr lang="en-US" b="1" err="1">
                <a:latin typeface="Source Sans Pro"/>
                <a:ea typeface="Source Sans Pro"/>
              </a:rPr>
              <a:t>onclarity</a:t>
            </a:r>
            <a:r>
              <a:rPr lang="en-US" b="1">
                <a:latin typeface="Source Sans Pro"/>
                <a:ea typeface="Source Sans Pro"/>
              </a:rPr>
              <a:t> pre-market approval: </a:t>
            </a:r>
            <a:r>
              <a:rPr lang="en-US">
                <a:latin typeface="Source Sans Pro"/>
                <a:ea typeface="Source Sans Pro"/>
              </a:rPr>
              <a:t>https://www.accessdata.fda.gov/scripts/cdrh/cfdocs/cfpma/pma.cfm?ID=P160037S017</a:t>
            </a:r>
          </a:p>
          <a:p>
            <a:r>
              <a:rPr lang="en-US" b="1">
                <a:latin typeface="Source Sans Pro"/>
                <a:ea typeface="Source Sans Pro"/>
              </a:rPr>
              <a:t>Roche </a:t>
            </a:r>
            <a:r>
              <a:rPr lang="en-US" b="1" err="1">
                <a:latin typeface="Source Sans Pro"/>
                <a:ea typeface="Source Sans Pro"/>
              </a:rPr>
              <a:t>cobas</a:t>
            </a:r>
            <a:r>
              <a:rPr lang="en-US" b="1">
                <a:latin typeface="Source Sans Pro"/>
                <a:ea typeface="Source Sans Pro"/>
              </a:rPr>
              <a:t> pre-market approval: </a:t>
            </a:r>
            <a:r>
              <a:rPr lang="en-US">
                <a:latin typeface="Source Sans Pro"/>
                <a:ea typeface="Source Sans Pro"/>
              </a:rPr>
              <a:t>https://www.accessdata.fda.gov/scripts/cdrh/cfdocs/cfpma/pma.cfm?ID=P190028S009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91473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Before we begin our morning, it is important that we acknowledge that although this meeting space is virtual, we are still hosting this meeting on the traditional land of the first people of Washington State. Here in WA there are 29 federally recognized native and tribal nations, 9 others in Oregon and many who still go unrecognized. In Washington, this accounts for more than 3% of our entire population. Today we want to acknowledge the land that you are on now and likely currently listening to this meeting. We are here on the land of the first people of Seattle, the Duwamish People, the Coastal Salish of the Puget Sound, the Skykomish Snoqualmie and Snohomish of Tulalip, the Skokomish Nation, the confederated tribes and bands of the Yakama nation, the Spokane Tribe of Indians, and the many tribes collectively represented by our colleagues at South Puget Intertribal Planning Agency and Northwest Portland Indian Health Board. We are privileged in occupying this space and we look to the past and present with honor and gratitude to these people, their elders, and the land itself.</a:t>
            </a:r>
          </a:p>
          <a:p>
            <a:endParaRPr lang="en-US" dirty="0"/>
          </a:p>
          <a:p>
            <a:r>
              <a:rPr lang="en-US" dirty="0"/>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solidFill>
                  <a:srgbClr val="000000"/>
                </a:solidFill>
                <a:latin typeface="Source Sans Pro"/>
                <a:ea typeface="Source Sans Pro"/>
              </a:rPr>
              <a:t>Self-collection HPV testing is primary HPV testing</a:t>
            </a:r>
          </a:p>
          <a:p>
            <a:pPr marL="171450" indent="-171450">
              <a:buFont typeface="Arial" panose="020B0604020202020204" pitchFamily="34" charset="0"/>
              <a:buChar char="•"/>
              <a:defRPr/>
            </a:pPr>
            <a:r>
              <a:rPr lang="en-US" dirty="0">
                <a:solidFill>
                  <a:srgbClr val="000000"/>
                </a:solidFill>
                <a:latin typeface="Source Sans Pro"/>
                <a:ea typeface="Source Sans Pro"/>
              </a:rPr>
              <a:t>Self-collection is when a patient uses a collection kit to take a vaginal sample that will be tested for HPV.</a:t>
            </a:r>
            <a:br>
              <a:rPr lang="en-US" dirty="0"/>
            </a:br>
            <a:r>
              <a:rPr lang="en-US" dirty="0">
                <a:solidFill>
                  <a:srgbClr val="000000"/>
                </a:solidFill>
                <a:latin typeface="Source Sans Pro"/>
                <a:ea typeface="Source Sans Pro"/>
              </a:rPr>
              <a:t>Self-collection expands options for screening. </a:t>
            </a:r>
            <a:endParaRPr lang="en-US" dirty="0">
              <a:latin typeface="Source Sans Pro"/>
              <a:ea typeface="Source Sans Pro"/>
            </a:endParaRPr>
          </a:p>
          <a:p>
            <a:pPr marL="171450" indent="-171450">
              <a:buFont typeface="Arial" panose="020B0604020202020204" pitchFamily="34" charset="0"/>
              <a:buChar char="•"/>
            </a:pPr>
            <a:r>
              <a:rPr lang="en-US" dirty="0">
                <a:solidFill>
                  <a:srgbClr val="000000"/>
                </a:solidFill>
                <a:latin typeface="Source Sans Pro"/>
                <a:ea typeface="Source Sans Pro"/>
              </a:rPr>
              <a:t>Self-collection has been shown to be acceptable to people who have never been screened or are overdue for screening (“rarely and never screened”). This is the same group who is at highest risk for cervical cancer. Current screening rates are lower in people who are minoritized, low-income, LGBTQ+, and recent immigrants.</a:t>
            </a:r>
            <a:br>
              <a:rPr lang="en-US" dirty="0">
                <a:latin typeface="Source Sans Pro"/>
                <a:ea typeface="Source Sans Pro"/>
              </a:rPr>
            </a:br>
            <a:br>
              <a:rPr lang="en-US" dirty="0">
                <a:latin typeface="Source Sans Pro"/>
                <a:ea typeface="Source Sans Pro"/>
              </a:rPr>
            </a:br>
            <a:r>
              <a:rPr lang="en-US" b="1" dirty="0">
                <a:solidFill>
                  <a:srgbClr val="000000"/>
                </a:solidFill>
                <a:latin typeface="Source Sans Pro"/>
                <a:ea typeface="Source Sans Pro"/>
              </a:rPr>
              <a:t>Source:</a:t>
            </a:r>
            <a:endParaRPr lang="en-US" dirty="0">
              <a:solidFill>
                <a:srgbClr val="000000"/>
              </a:solidFill>
              <a:latin typeface="Source Sans Pro"/>
              <a:ea typeface="Source Sans Pro"/>
            </a:endParaRPr>
          </a:p>
          <a:p>
            <a:endParaRPr lang="en-US" dirty="0">
              <a:solidFill>
                <a:srgbClr val="FFFFFF"/>
              </a:solidFill>
              <a:ea typeface="Source Sans Pro" panose="020B0503030403020204" pitchFamily="34" charset="0"/>
            </a:endParaRPr>
          </a:p>
          <a:p>
            <a:r>
              <a:rPr lang="en-US" dirty="0">
                <a:latin typeface="Source Sans Pro"/>
                <a:ea typeface="Source Sans Pro"/>
                <a:hlinkClick r:id="rId3"/>
              </a:rPr>
              <a:t>https://www.societysource.org/Resource_Center/Self-Collection%20for%20Cervical%20Cancer%20Screening%20Communications%20Brief.pdf#search=self%2Dcollection</a:t>
            </a:r>
            <a:endParaRPr lang="en-US" dirty="0">
              <a:latin typeface="Source Sans Pro"/>
              <a:ea typeface="Source Sans Pro"/>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2623061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9A9BC-1C7C-BBBE-46B1-28A2644BF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7CCC5-DF6C-3E56-1FB3-7CEF02F17E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FBDB92-6B43-FC63-EDCB-AD1512DDDA0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ource Sans Pro"/>
                <a:ea typeface="Source Sans Pro"/>
              </a:rPr>
              <a:t>There are 4 tests that are approved for self-collection—</a:t>
            </a:r>
            <a:r>
              <a:rPr lang="en-US" dirty="0" err="1">
                <a:latin typeface="Source Sans Pro"/>
                <a:ea typeface="Source Sans Pro"/>
              </a:rPr>
              <a:t>cobas</a:t>
            </a:r>
            <a:r>
              <a:rPr lang="en-US" dirty="0">
                <a:latin typeface="Source Sans Pro"/>
                <a:ea typeface="Source Sans Pro"/>
              </a:rPr>
              <a:t>, </a:t>
            </a:r>
            <a:r>
              <a:rPr lang="en-US" dirty="0" err="1">
                <a:latin typeface="Source Sans Pro"/>
                <a:ea typeface="Source Sans Pro"/>
              </a:rPr>
              <a:t>Onclarity</a:t>
            </a:r>
            <a:r>
              <a:rPr lang="en-US" dirty="0">
                <a:latin typeface="Source Sans Pro"/>
                <a:ea typeface="Source Sans Pro"/>
              </a:rPr>
              <a:t>, </a:t>
            </a:r>
            <a:r>
              <a:rPr lang="en-US" dirty="0" err="1">
                <a:latin typeface="Source Sans Pro"/>
                <a:ea typeface="Source Sans Pro"/>
              </a:rPr>
              <a:t>Alinity</a:t>
            </a:r>
            <a:r>
              <a:rPr lang="en-US" dirty="0">
                <a:latin typeface="Source Sans Pro"/>
                <a:ea typeface="Source Sans Pro"/>
              </a:rPr>
              <a:t> M, and Teal Wand </a:t>
            </a:r>
            <a:r>
              <a:rPr lang="en-US" sz="1200" i="1" dirty="0">
                <a:latin typeface="Poppins"/>
                <a:cs typeface="Poppins"/>
              </a:rPr>
              <a:t>*in CA, NY, FL</a:t>
            </a:r>
            <a:endParaRPr lang="en-US" dirty="0">
              <a:ea typeface="Source Sans Pro" panose="020B0503030403020204" pitchFamily="34" charset="0"/>
            </a:endParaRPr>
          </a:p>
          <a:p>
            <a:pPr marL="171450" indent="-171450">
              <a:buFont typeface="Arial" panose="020B0604020202020204" pitchFamily="34" charset="0"/>
              <a:buChar char="•"/>
            </a:pPr>
            <a:endParaRPr lang="en-US" b="1" dirty="0">
              <a:latin typeface="Source Sans Pro"/>
              <a:ea typeface="Source Sans Pro"/>
            </a:endParaRPr>
          </a:p>
          <a:p>
            <a:r>
              <a:rPr lang="en-US" b="1" dirty="0">
                <a:latin typeface="Source Sans Pro"/>
                <a:ea typeface="Source Sans Pro"/>
              </a:rPr>
              <a:t>Sources:</a:t>
            </a:r>
            <a:endParaRPr lang="en-US" dirty="0">
              <a:ea typeface="Source Sans Pro"/>
            </a:endParaRPr>
          </a:p>
          <a:p>
            <a:r>
              <a:rPr lang="en-US" b="1" dirty="0">
                <a:latin typeface="Source Sans Pro"/>
                <a:ea typeface="Source Sans Pro"/>
              </a:rPr>
              <a:t>BD </a:t>
            </a:r>
            <a:r>
              <a:rPr lang="en-US" b="1" dirty="0" err="1">
                <a:latin typeface="Source Sans Pro"/>
                <a:ea typeface="Source Sans Pro"/>
              </a:rPr>
              <a:t>onclarity</a:t>
            </a:r>
            <a:r>
              <a:rPr lang="en-US" b="1" dirty="0">
                <a:latin typeface="Source Sans Pro"/>
                <a:ea typeface="Source Sans Pro"/>
              </a:rPr>
              <a:t> pre-market approval: </a:t>
            </a:r>
            <a:r>
              <a:rPr lang="en-US" dirty="0">
                <a:latin typeface="Source Sans Pro"/>
                <a:ea typeface="Source Sans Pro"/>
              </a:rPr>
              <a:t>https://www.accessdata.fda.gov/scripts/cdrh/cfdocs/cfpma/pma.cfm?ID=P160037S017</a:t>
            </a:r>
          </a:p>
          <a:p>
            <a:r>
              <a:rPr lang="en-US" b="1" dirty="0">
                <a:latin typeface="Source Sans Pro"/>
                <a:ea typeface="Source Sans Pro"/>
              </a:rPr>
              <a:t>Roche </a:t>
            </a:r>
            <a:r>
              <a:rPr lang="en-US" b="1" dirty="0" err="1">
                <a:latin typeface="Source Sans Pro"/>
                <a:ea typeface="Source Sans Pro"/>
              </a:rPr>
              <a:t>cobas</a:t>
            </a:r>
            <a:r>
              <a:rPr lang="en-US" b="1" dirty="0">
                <a:latin typeface="Source Sans Pro"/>
                <a:ea typeface="Source Sans Pro"/>
              </a:rPr>
              <a:t> pre-market approval: </a:t>
            </a:r>
            <a:r>
              <a:rPr lang="en-US" dirty="0">
                <a:latin typeface="Source Sans Pro"/>
                <a:ea typeface="Source Sans Pro"/>
                <a:hlinkClick r:id="rId3"/>
              </a:rPr>
              <a:t>https://www.accessdata.fda.gov/scripts/cdrh/cfdocs/cfpma/pma.cfm?ID=P190028S009</a:t>
            </a:r>
          </a:p>
          <a:p>
            <a:r>
              <a:rPr lang="en-US" b="1" dirty="0">
                <a:latin typeface="Source Sans Pro"/>
                <a:ea typeface="Source Sans Pro"/>
              </a:rPr>
              <a:t>Teal Health product classification:</a:t>
            </a:r>
            <a:r>
              <a:rPr lang="en-US" dirty="0">
                <a:latin typeface="Source Sans Pro"/>
                <a:ea typeface="Source Sans Pro"/>
              </a:rPr>
              <a:t> https://www.accessdata.fda.gov/scripts/cdrh/cfdocs/cfpmn/denovo.cfm?id=DEN240045</a:t>
            </a:r>
          </a:p>
        </p:txBody>
      </p:sp>
      <p:sp>
        <p:nvSpPr>
          <p:cNvPr id="4" name="Slide Number Placeholder 3">
            <a:extLst>
              <a:ext uri="{FF2B5EF4-FFF2-40B4-BE49-F238E27FC236}">
                <a16:creationId xmlns:a16="http://schemas.microsoft.com/office/drawing/2014/main" id="{78BF30DA-C559-9634-4CC6-ACD6209CBB2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741368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Eligibility requirements for self-collection are no different than they are for any type of cervical cancer screening.</a:t>
            </a:r>
          </a:p>
          <a:p>
            <a:pPr marL="171450" indent="-171450">
              <a:buFont typeface="Arial" panose="020B0604020202020204" pitchFamily="34" charset="0"/>
              <a:buChar char="•"/>
            </a:pPr>
            <a:r>
              <a:rPr lang="en-US"/>
              <a:t>Self-collection is another option for screening that may be more palatable to certain populations, including groups that are marginalized or are gender diverse.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Source: </a:t>
            </a:r>
            <a:br>
              <a:rPr lang="en-US" b="1"/>
            </a:br>
            <a:br>
              <a:rPr lang="en-US" b="1"/>
            </a:br>
            <a:r>
              <a:rPr lang="en-US" b="0"/>
              <a:t>https://americancancer.sharepoint.com/sites/PatientSupport-MedicalContent/Shared%20Documents/Forms/AllItems.aspx?id=%2Fsites%2FPatientSupport%2DMedicalContent%2FShared%20Documents%2FGeneral%2FProduction%20and%20Development%2FRoundtables%2F2024%20National%20Roundtable%20for%20Cervical%20Cancer%20%28NRTCC%29%2FSelf%2DCollection%20HPV%20Testing%20for%20Cervical%20Cancer%20Screening%2FReferences%20and%20Resources%2FACS%20Clinician%20Communication%20for%20HPV%20Self%2DCollection%2Epdf&amp;parent=%2Fsites%2FPatientSupport%2DMedicalContent%2FShared%20Documents%2FGeneral%2FProduction%20and%20Development%2FRoundtables%2F2024%20National%20Roundtable%20for%20Cervical%20Cancer%20%28NRTCC%29%2FSelf%2DCollection%20HPV%20Testing%20for%20Cervical%20Cancer%20Screening%2FReferences%20and%20Resour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1823220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Self-collected HPV screening is primary HPV testing—or a PCR test for HPV DNA</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a:latin typeface="Poppins" panose="00000500000000000000" pitchFamily="2" charset="0"/>
                <a:cs typeface="Poppins" panose="00000500000000000000" pitchFamily="2" charset="0"/>
              </a:rPr>
              <a:t>Some studies show that self-collection is as accurate as clinician-collection while other studies show self-collection has a slightly lower rate of detection of precancers. Self-collection for HPV testing is still far more accurate than clinician-collected Pap tests. Small differences in accuracy in other screening tests for cancer are common.</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Self-collection is used as part of the screening program in 17 other countries including Australia and the Netherlands. Data from these and other countries indicate that self-collection can extend the reach of screening to those who do not participate in traditional provider-based screening.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Source Sans Pro" panose="020B0503030403020204" pitchFamily="34" charset="0"/>
                <a:ea typeface="Source Sans Pro" panose="020B0503030403020204" pitchFamily="34" charset="0"/>
                <a:cs typeface="Poppins" pitchFamily="2" charset="77"/>
              </a:rPr>
              <a:t>Self-collection is a tool to that may help mitigate health disparities linked to social determinants of health</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br>
              <a:rPr lang="en-US" sz="1200">
                <a:solidFill>
                  <a:schemeClr val="bg1"/>
                </a:solidFill>
                <a:latin typeface="Poppins" panose="00000500000000000000" pitchFamily="2" charset="0"/>
                <a:ea typeface="Source Sans Pro" panose="020B0503030403020204" pitchFamily="34" charset="0"/>
                <a:cs typeface="Poppins" panose="00000500000000000000" pitchFamily="2" charset="0"/>
              </a:rPr>
            </a:br>
            <a:r>
              <a:rPr lang="en-US" b="1"/>
              <a:t>Source: </a:t>
            </a:r>
            <a:br>
              <a:rPr lang="en-US" b="1"/>
            </a:br>
            <a:br>
              <a:rPr lang="en-US" b="1"/>
            </a:br>
            <a:r>
              <a:rPr lang="en-US" sz="1800">
                <a:effectLst/>
                <a:latin typeface="Segoe UI" panose="020B0502040204020203" pitchFamily="34" charset="0"/>
              </a:rPr>
              <a:t>https://www.societysource.org/Resource_Center/Self-Collection%20for%20Cervical%20Cancer%20Screening%20Communications%20Brief.pdf#search=self%2Dcollection</a:t>
            </a:r>
            <a:br>
              <a:rPr lang="en-US" b="1"/>
            </a:br>
            <a:br>
              <a:rPr lang="en-US" b="1"/>
            </a:br>
            <a:r>
              <a:rPr lang="en-US" b="0"/>
              <a:t>https://americancancer.sharepoint.com/sites/PatientSupport-MedicalContent/Shared%20Documents/Forms/AllItems.aspx?id=%2Fsites%2FPatientSupport%2DMedicalContent%2FShared%20Documents%2FGeneral%2FProduction%20and%20Development%2FRoundtables%2F2024%20National%20Roundtable%20for%20Cervical%20Cancer%20%28NRTCC%29%2FSelf%2DCollection%20HPV%20Testing%20for%20Cervical%20Cancer%20Screening%2FReferences%20and%20Resources%2FACS%20Clinician%20Communication%20for%20HPV%20Self%2DCollection%2Epdf&amp;parent=%2Fsites%2FPatientSupport%2DMedicalContent%2FShared%20Documents%2FGeneral%2FProduction%20and%20Development%2FRoundtables%2F2024%20National%20Roundtable%20for%20Cervical%20Cancer%20%28NRTCC%29%2FSelf%2DCollection%20HPV%20Testing%20for%20Cervical%20Cancer%20Screening%2FReferences%20and%20Resource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1265811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Self-collected HPV screening is primary HPV testing—or a PCR test for HPV DNA.</a:t>
            </a:r>
          </a:p>
          <a:p>
            <a:pPr marL="171450" indent="-171450">
              <a:buFont typeface="Arial" panose="020B0604020202020204" pitchFamily="34" charset="0"/>
              <a:buChar char="•"/>
              <a:defRPr/>
            </a:pPr>
            <a:r>
              <a:rPr lang="en-US">
                <a:solidFill>
                  <a:srgbClr val="000000"/>
                </a:solidFill>
                <a:latin typeface="Source Sans Pro"/>
                <a:ea typeface="Source Sans Pro"/>
              </a:rPr>
              <a:t>Approved self-collection tests do not allow for cytological assessment of the sample, while clinician-collected tests do. </a:t>
            </a:r>
            <a:br>
              <a:rPr lang="en-US" sz="1200">
                <a:latin typeface="Poppins" panose="00000500000000000000" pitchFamily="2" charset="0"/>
                <a:ea typeface="Source Sans Pro" panose="020B0503030403020204" pitchFamily="34" charset="0"/>
                <a:cs typeface="Poppins" panose="00000500000000000000" pitchFamily="2" charset="0"/>
              </a:rPr>
            </a:br>
            <a:br>
              <a:rPr lang="en-US" sz="1200">
                <a:latin typeface="Poppins" panose="00000500000000000000" pitchFamily="2" charset="0"/>
                <a:ea typeface="Source Sans Pro" panose="020B0503030403020204" pitchFamily="34" charset="0"/>
                <a:cs typeface="Poppins" panose="00000500000000000000" pitchFamily="2" charset="0"/>
              </a:rPr>
            </a:br>
            <a:br>
              <a:rPr lang="en-US" sz="1200">
                <a:latin typeface="Poppins" panose="00000500000000000000" pitchFamily="2" charset="0"/>
                <a:ea typeface="Source Sans Pro" panose="020B0503030403020204" pitchFamily="34" charset="0"/>
                <a:cs typeface="Poppins" panose="00000500000000000000" pitchFamily="2" charset="0"/>
              </a:rPr>
            </a:br>
            <a:r>
              <a:rPr lang="en-US" b="1">
                <a:latin typeface="Source Sans Pro"/>
                <a:ea typeface="Source Sans Pro"/>
              </a:rPr>
              <a:t>Source: </a:t>
            </a:r>
            <a:br>
              <a:rPr lang="en-US" b="1"/>
            </a:br>
            <a:br>
              <a:rPr lang="en-US" b="1"/>
            </a:br>
            <a:r>
              <a:rPr lang="en-US" sz="1800">
                <a:effectLst/>
                <a:latin typeface="Segoe UI"/>
                <a:cs typeface="Segoe UI"/>
              </a:rPr>
              <a:t>https://</a:t>
            </a:r>
            <a:r>
              <a:rPr lang="en-US" sz="1800" err="1">
                <a:effectLst/>
                <a:latin typeface="Segoe UI"/>
                <a:cs typeface="Segoe UI"/>
              </a:rPr>
              <a:t>www.societysource.org</a:t>
            </a:r>
            <a:r>
              <a:rPr lang="en-US" sz="1800">
                <a:effectLst/>
                <a:latin typeface="Segoe UI"/>
                <a:cs typeface="Segoe UI"/>
              </a:rPr>
              <a:t>/</a:t>
            </a:r>
            <a:r>
              <a:rPr lang="en-US" sz="1800" err="1">
                <a:effectLst/>
                <a:latin typeface="Segoe UI"/>
                <a:cs typeface="Segoe UI"/>
              </a:rPr>
              <a:t>Resource_Center</a:t>
            </a:r>
            <a:r>
              <a:rPr lang="en-US" sz="1800">
                <a:effectLst/>
                <a:latin typeface="Segoe UI"/>
                <a:cs typeface="Segoe UI"/>
              </a:rPr>
              <a:t>/Self-Collection%20for%20Cervical%20Cancer%20Screening%20Communications%20Brief.pdf#search=self%2Dcollection</a:t>
            </a:r>
            <a:br>
              <a:rPr lang="en-US" b="1"/>
            </a:br>
            <a:br>
              <a:rPr lang="en-US" b="1"/>
            </a:br>
            <a:r>
              <a:rPr lang="en-US" b="0">
                <a:latin typeface="Source Sans Pro"/>
                <a:ea typeface="Source Sans Pro"/>
              </a:rPr>
              <a:t>https://</a:t>
            </a:r>
            <a:r>
              <a:rPr lang="en-US" b="0" err="1">
                <a:latin typeface="Source Sans Pro"/>
                <a:ea typeface="Source Sans Pro"/>
              </a:rPr>
              <a:t>americancancer.sharepoint.com</a:t>
            </a:r>
            <a:r>
              <a:rPr lang="en-US" b="0">
                <a:latin typeface="Source Sans Pro"/>
                <a:ea typeface="Source Sans Pro"/>
              </a:rPr>
              <a:t>/sites/</a:t>
            </a:r>
            <a:r>
              <a:rPr lang="en-US" b="0" err="1">
                <a:latin typeface="Source Sans Pro"/>
                <a:ea typeface="Source Sans Pro"/>
              </a:rPr>
              <a:t>PatientSupport-MedicalContent</a:t>
            </a:r>
            <a:r>
              <a:rPr lang="en-US" b="0">
                <a:latin typeface="Source Sans Pro"/>
                <a:ea typeface="Source Sans Pro"/>
              </a:rPr>
              <a:t>/Shared%20Documents/Forms/</a:t>
            </a:r>
            <a:r>
              <a:rPr lang="en-US" b="0" err="1">
                <a:latin typeface="Source Sans Pro"/>
                <a:ea typeface="Source Sans Pro"/>
              </a:rPr>
              <a:t>AllItems.aspx?id</a:t>
            </a:r>
            <a:r>
              <a:rPr lang="en-US" b="0">
                <a:latin typeface="Source Sans Pro"/>
                <a:ea typeface="Source Sans Pro"/>
              </a:rPr>
              <a:t>=%2Fsites%2FPatientSupport%2DMedicalContent%2FShared%20Documents%2FGeneral%2FProduction%20and%20Development%2FRoundtables%2F2024%20National%20Roundtable%20for%20Cervical%20Cancer%20%28NRTCC%29%2FSelf%2DCollection%20HPV%20Testing%20for%20Cervical%20Cancer%20Screening%2FReferences%20and%20Resources%2FACS%20Clinician%20Communication%20for%20HPV%20Self%2DCollection%2Epdf&amp;parent=%2Fsites%2FPatientSupport%2DMedicalContent%2FShared%20Documents%2FGeneral%2FProduction%20and%20Development%2FRoundtables%2F2024%20National%20Roundtable%20for%20Cervical%20Cancer%20%28NRTCC%29%2FSelf%2DCollection%20HPV%20Testing%20for%20Cervical%20Cancer%20Screening%2FReferences%20and%20Resources</a:t>
            </a:r>
            <a:endParaRPr lang="en-US" b="0">
              <a:latin typeface="Source Sans Pro"/>
              <a:ea typeface="Source Sans Pro"/>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Poppins" panose="00000500000000000000" pitchFamily="2" charset="0"/>
              <a:ea typeface="Source Sans Pro" panose="020B0503030403020204" pitchFamily="34" charset="0"/>
              <a:cs typeface="Poppins" panose="00000500000000000000" pitchFamily="2"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1006901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atin typeface="Source Sans Pro"/>
                <a:ea typeface="Source Sans Pro"/>
              </a:rPr>
              <a:t>Primary HPV testing and self-collection HPV testing have key similarities and differences</a:t>
            </a:r>
          </a:p>
          <a:p>
            <a:pPr marL="171450" indent="-171450">
              <a:buFont typeface="Arial" panose="020B0604020202020204" pitchFamily="34" charset="0"/>
              <a:buChar char="•"/>
            </a:pPr>
            <a:r>
              <a:rPr lang="en-US">
                <a:latin typeface="Source Sans Pro"/>
                <a:ea typeface="Source Sans Pro"/>
              </a:rPr>
              <a:t>Primary HPV testing uses a clinician-collected sample from the cervix and self-collection uses a patient collected sample from the vagina</a:t>
            </a:r>
          </a:p>
          <a:p>
            <a:pPr marL="171450" indent="-171450">
              <a:buFont typeface="Arial" panose="020B0604020202020204" pitchFamily="34" charset="0"/>
              <a:buChar char="•"/>
            </a:pPr>
            <a:r>
              <a:rPr lang="en-US">
                <a:latin typeface="Source Sans Pro"/>
                <a:ea typeface="Source Sans Pro"/>
              </a:rPr>
              <a:t>Primary HPV testing allows for cytological assessment of the sample whereas self-collected samples do not. This means that HPV positive results (about every 1 in 10) will require patients to return to the clinic for follow-up with a speculum exam. The hope is that one day self-collected samples will one day be able to be cytologically assessed as well. </a:t>
            </a:r>
          </a:p>
          <a:p>
            <a:pPr marL="171450" indent="-171450">
              <a:buFont typeface="Arial" panose="020B0604020202020204" pitchFamily="34" charset="0"/>
              <a:buChar char="•"/>
            </a:pPr>
            <a:r>
              <a:rPr lang="en-US">
                <a:latin typeface="Source Sans Pro"/>
                <a:ea typeface="Source Sans Pro"/>
              </a:rPr>
              <a:t>Both tests use PCR to check for high-risk HPV types and can provide genotyping results. They are both taken in a healthcare setting and they are both more accurate than Pap testing alone.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Source Sans Pro"/>
                <a:ea typeface="Source Sans Pro"/>
              </a:rPr>
              <a:t>Primary HPV testing is recommended to be repeated every 5 years, whereas self-collection testing is recommended every 3 years—although it is expected to change to 5 years once more research is done. </a:t>
            </a:r>
            <a:br>
              <a:rPr lang="en-US"/>
            </a:br>
            <a:endParaRPr lang="en-US">
              <a:ea typeface="Source Sans Pro" panose="020B0503030403020204" pitchFamily="34" charset="0"/>
            </a:endParaRPr>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latin typeface="Source Sans Pro"/>
                <a:ea typeface="Source Sans Pro"/>
              </a:rPr>
              <a:t>Source: </a:t>
            </a:r>
            <a:br>
              <a:rPr lang="en-US" b="1"/>
            </a:br>
            <a:br>
              <a:rPr lang="en-US" b="1"/>
            </a:br>
            <a:r>
              <a:rPr lang="en-US" sz="1800">
                <a:effectLst/>
                <a:latin typeface="Segoe UI"/>
                <a:cs typeface="Segoe UI"/>
              </a:rPr>
              <a:t>https://www.societysource.org/Resource_Center/Self-Collection%20for%20Cervical%20Cancer%20Screening%20Communications%20Brief.pdf#search=self%2Dcollection</a:t>
            </a:r>
            <a:br>
              <a:rPr lang="en-US" b="1"/>
            </a:br>
            <a:br>
              <a:rPr lang="en-US" b="1"/>
            </a:br>
            <a:r>
              <a:rPr lang="en-US" b="0">
                <a:latin typeface="Source Sans Pro"/>
                <a:ea typeface="Source Sans Pro"/>
              </a:rPr>
              <a:t>https://americancancer.sharepoint.com/sites/PatientSupport-MedicalContent/Shared%20Documents/Forms/AllItems.aspx?id=%2Fsites%2FPatientSupport%2DMedicalContent%2FShared%20Documents%2FGeneral%2FProduction%20and%20Development%2FRoundtables%2F2024%20National%20Roundtable%20for%20Cervical%20Cancer%20%28NRTCC%29%2FSelf%2DCollection%20HPV%20Testing%20for%20Cervical%20Cancer%20Screening%2FReferences%20and%20Resources%2FACS%20Clinician%20Communication%20for%20HPV%20Self%2DCollection%2Epdf&amp;parent=%2Fsites%2FPatientSupport%2DMedicalContent%2FShared%20Documents%2FGeneral%2FProduction%20and%20Development%2FRoundtables%2F2024%20National%20Roundtable%20for%20Cervical%20Cancer%20%28NRTCC%29%2FSelf%2DCollection%20HPV%20Testing%20for%20Cervical%20Cancer%20Screening%2FReferences%20and%20Resources</a:t>
            </a:r>
          </a:p>
          <a:p>
            <a:pPr marL="0" indent="0">
              <a:buFont typeface="Arial" panose="020B0604020202020204" pitchFamily="34" charset="0"/>
              <a:buNone/>
            </a:pPr>
            <a:br>
              <a:rPr lang="en-US"/>
            </a:br>
            <a:r>
              <a:rPr lang="en-US">
                <a:latin typeface="Source Sans Pro"/>
                <a:ea typeface="Source Sans Pro"/>
              </a:rPr>
              <a:t>https://docs.google.com/presentation/d/10d0UaDyM7ba8KS3SzDlZJKlPFEJwFA3V/edit#slide=id.p21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1752565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a:ea typeface="Source Sans Pro"/>
              </a:rPr>
              <a:t>On October 30 at 1pm ET, the ACS NRTCC will be kicking off their three-part educational webinar series on self-collection for cervical cancer screening. Learn more about self-collection with a foundational overview, including available testing options and devices and current clinical guidelines. Also, save the dates for webinars 2 and 3 where they will follow how FQHCs and safety-net health systems have implemented self-collection testing in their clinics. Registration will be available in early October for webinar 2 and 3.</a:t>
            </a:r>
          </a:p>
          <a:p>
            <a:endParaRPr lang="en-US" dirty="0">
              <a:latin typeface="Source Sans Pro"/>
              <a:ea typeface="Source Sans Pro"/>
            </a:endParaRPr>
          </a:p>
          <a:p>
            <a:r>
              <a:rPr lang="en-US" dirty="0">
                <a:latin typeface="Source Sans Pro"/>
                <a:ea typeface="Source Sans Pro"/>
              </a:rPr>
              <a:t>Chat:</a:t>
            </a:r>
          </a:p>
          <a:p>
            <a:r>
              <a:rPr lang="en-US" dirty="0">
                <a:latin typeface="Source Sans Pro"/>
                <a:ea typeface="Source Sans Pro"/>
              </a:rPr>
              <a:t>Calling all FQHCs and safety-net health systems! Join us for the first session in our three-part educational series on self-collection for cervical cancer screening. We’ll cover who is eligible for self-collection, why it matters, how it works, and what the current guidelines say. Learn how to assess your eligible population and start conversations about implementing self-collection in your clinic. Register today: https://cervicalroundtable.org/upcomingwebinars/</a:t>
            </a:r>
            <a:endParaRPr lang="en-US" b="1" dirty="0">
              <a:solidFill>
                <a:srgbClr val="0A66C2"/>
              </a:solidFill>
              <a:latin typeface="Source Sans Pro"/>
              <a:ea typeface="Source Sans Pro"/>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3992758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833626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defTabSz="931774">
              <a:defRPr/>
            </a:pPr>
            <a:r>
              <a:rPr lang="en-US" b="1" dirty="0"/>
              <a:t>GENERAL PRESENTATION TITLE SLIDE</a:t>
            </a:r>
          </a:p>
          <a:p>
            <a:pPr defTabSz="931774">
              <a:defRPr/>
            </a:pPr>
            <a:endParaRPr lang="en-US" b="1" dirty="0"/>
          </a:p>
          <a:p>
            <a:pPr lvl="0"/>
            <a:r>
              <a:rPr lang="en-US" b="1" u="sng" dirty="0"/>
              <a:t>Quick Help Tips</a:t>
            </a:r>
          </a:p>
          <a:p>
            <a:pPr lvl="0"/>
            <a:endParaRPr lang="en-US" b="1" dirty="0"/>
          </a:p>
          <a:p>
            <a:pPr>
              <a:spcBef>
                <a:spcPts val="611"/>
              </a:spcBef>
            </a:pPr>
            <a:r>
              <a:rPr lang="en-US" b="1" dirty="0"/>
              <a:t>Presentation Title Box:</a:t>
            </a:r>
          </a:p>
          <a:p>
            <a:pPr marL="640594" lvl="1" indent="-174708">
              <a:spcBef>
                <a:spcPts val="611"/>
              </a:spcBef>
              <a:buFont typeface="Arial" panose="020B0604020202020204" pitchFamily="34" charset="0"/>
              <a:buChar char="•"/>
            </a:pPr>
            <a:r>
              <a:rPr lang="en-US" dirty="0"/>
              <a:t>just add text </a:t>
            </a:r>
          </a:p>
          <a:p>
            <a:pPr>
              <a:spcBef>
                <a:spcPts val="611"/>
              </a:spcBef>
            </a:pPr>
            <a:endParaRPr lang="en-US" dirty="0"/>
          </a:p>
          <a:p>
            <a:pPr>
              <a:spcBef>
                <a:spcPts val="611"/>
              </a:spcBef>
            </a:pPr>
            <a:r>
              <a:rPr lang="en-US" b="1" dirty="0"/>
              <a:t>Office/Program Box:</a:t>
            </a:r>
          </a:p>
          <a:p>
            <a:pPr marL="640594" lvl="1" indent="-174708">
              <a:spcBef>
                <a:spcPts val="611"/>
              </a:spcBef>
              <a:buFont typeface="Arial" panose="020B0604020202020204" pitchFamily="34" charset="0"/>
              <a:buChar char="•"/>
            </a:pPr>
            <a:r>
              <a:rPr lang="en-US" dirty="0"/>
              <a:t>just add program/office name</a:t>
            </a:r>
          </a:p>
          <a:p>
            <a:pPr marL="174708" indent="-174708">
              <a:spcBef>
                <a:spcPts val="611"/>
              </a:spcBef>
              <a:buFont typeface="Arial" panose="020B0604020202020204" pitchFamily="34" charset="0"/>
              <a:buChar char="•"/>
            </a:pPr>
            <a:endParaRPr lang="en-US" dirty="0"/>
          </a:p>
          <a:p>
            <a:pPr defTabSz="931774">
              <a:spcBef>
                <a:spcPts val="611"/>
              </a:spcBef>
              <a:defRPr/>
            </a:pPr>
            <a:r>
              <a:rPr lang="en-US" b="1" dirty="0"/>
              <a:t>If titles/text are lengthy, boxes can be adjusted by dragging/stretching them for best visual appeal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5911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584A0-84D9-5840-8726-817934D281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9546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attendees are currently muted and will remain muted until the question-and-answer sessions. The chat is available for questions and comments. If you need technical assistance, please directly message Skye Larsen and she will support you. </a:t>
            </a:r>
          </a:p>
          <a:p>
            <a:r>
              <a:rPr lang="en-US"/>
              <a:t>Ajia McAferty will be monitoring the chat. Questions for speakers will be shared during designated question and answer time after the presentations.</a:t>
            </a:r>
          </a:p>
          <a:p>
            <a:r>
              <a:rPr lang="en-US"/>
              <a:t>This meeting is being recorded and along with the slides, they will be made available on the immunitycommunitywa.org website within the next few weeks.</a:t>
            </a:r>
          </a:p>
          <a:p>
            <a:r>
              <a:rPr lang="en-US"/>
              <a:t>This meeting will be focusing on HPV- just as a reminder here you may hear conversation about adolescent immunization, as actions steps we are going to be discussing can increase rates and protection against many vaccine preventable disease.</a:t>
            </a:r>
          </a:p>
          <a:p>
            <a:endParaRPr lang="en-US"/>
          </a:p>
          <a:p>
            <a:endParaRPr lang="en-US"/>
          </a:p>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6967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will now take a 15-minute break before transitioning on to our next agenda item!</a:t>
            </a:r>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solidFill>
                  <a:schemeClr val="tx1"/>
                </a:solidFill>
              </a:rPr>
              <a:t>Encouraging HPV initiation at 9 years old has been an activity of several organizations across the state since at least 2017. Strategies have included communications to providers, clinic quality improvement programs and, in 2023, the state immunization registry updated its forecasting program to recommend HPV vaccine to everyone starting at age 9.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50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has contributed to HPV vaccine initiation being the only routine childhood immunization to increase in recent years. As of June 2025, the precent of kids 11-12 years old who have had one HPV vaccine has surpassed the percent who have received their scheduled meningococcal conjugate vaccine.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3649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Quality improvement efforts to increase HPV initiation at ages 9-10 are ongoing, but what else should we be doing? </a:t>
            </a:r>
          </a:p>
          <a:p>
            <a:endParaRPr lang="en-US" dirty="0"/>
          </a:p>
          <a:p>
            <a:r>
              <a:rPr lang="en-US" dirty="0"/>
              <a:t>We resolved to conduct a survey of providers to answer this question, but this proved difficult without some kind of guiding framework. We adopted the Precede-Proceed framework to organize our thoughts and the survey. The survey fit into Phase 3 of the framework, which is about assessing the Predisposing, Reinforcing and Enabling factors that drive the behavior (providers recommending HPV at 9) that result in the outcome we are concerned about (HPV vaccine initiation) and, ultimately, the prevention of HPV-attributable cancer. </a:t>
            </a:r>
          </a:p>
          <a:p>
            <a:endParaRPr lang="en-US" dirty="0"/>
          </a:p>
          <a:p>
            <a:r>
              <a:rPr lang="en-US" dirty="0"/>
              <a:t>The survey was organized based on the above logic model </a:t>
            </a:r>
            <a:r>
              <a:rPr lang="en-US" strike="noStrike" dirty="0"/>
              <a:t>which is based on the Precede-Proceed framework.</a:t>
            </a:r>
          </a:p>
          <a:p>
            <a:endParaRPr lang="en-US" dirty="0"/>
          </a:p>
          <a:p>
            <a:r>
              <a:rPr lang="en-US" dirty="0"/>
              <a:t>Predisposing factors are intrinsic to the respondent: knowledge, attitudes and beliefs. Reinforcing factors can be thought of as the expressed attitudes and beliefs of the people around the respondent: what do colleagues or managers think? What do parents say? Enabling factors are policy, systems and environmental supports or barriers. We also added an intermediate outcome about Organization Adoption to our logic model as our experience with quality improvement programs has demonstrated how important this is for driving provider behavior.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9371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To further define the scope of the survey, we drafted these questions which align with the Precede-Proceed framework and our logic model. Ultimately, we wanted to understand the experience of health care providers well enough that we could identify promising public health interventions to further HPV vaccine initiation at 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5321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 survey was offered via SurveyMonkey and included a mix of quantitative and some qualitative questions. Some of the questions were based on a prior national study by Kong et al (2022).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5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the code of conduct. We invite all those who participate today to help us create a safe, positive experience for</a:t>
            </a:r>
          </a:p>
          <a:p>
            <a:r>
              <a:rPr lang="en-US"/>
              <a:t>Everyone. Members and participants agree to support our mission and strengthen HPV prevention efforts in Washington State based on evidence-based guidance from the Advisory Committee on Immunization Practices (ACIP). See that chat message for more details</a:t>
            </a:r>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243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More than half of users were on EPIC and 9-out-of-10 reported using WAIIS to determine patient vaccine eligibility. About 4-in-5 reported that their electronic medical record forecasts the age HPV vaccine should be initiated. More than half of these reported that age was 9 years old and about a third reported it was 11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3249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Reported early HPV vaccine recommendation was high, but only about one third of respondents felt it was easier to recommend HPV vaccine to 9-10 year-olds than 11-12 year-olds and another third felt there was no difference.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441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Respondents were asked to select all the advantages and disadvantages they thought applied to recommending HPV vaccination to 9-10-year-olds versus families of older children. The most frequently listed advantages include:</a:t>
            </a:r>
          </a:p>
          <a:p>
            <a:pPr marL="342900" indent="-342900">
              <a:buFont typeface="Arial" panose="020B0604020202020204" pitchFamily="34" charset="0"/>
              <a:buChar char="•"/>
            </a:pPr>
            <a:r>
              <a:rPr lang="en-US" dirty="0"/>
              <a:t>Ensure protection well before exposure (63%)</a:t>
            </a:r>
          </a:p>
          <a:p>
            <a:pPr marL="342900" indent="-342900">
              <a:buFont typeface="Arial" panose="020B0604020202020204" pitchFamily="34" charset="0"/>
              <a:buChar char="•"/>
            </a:pPr>
            <a:r>
              <a:rPr lang="en-US" dirty="0"/>
              <a:t>Fewer vaccines given at the same visit (62%)</a:t>
            </a:r>
          </a:p>
          <a:p>
            <a:pPr marL="342900" indent="-342900">
              <a:buFont typeface="Arial" panose="020B0604020202020204" pitchFamily="34" charset="0"/>
              <a:buChar char="•"/>
            </a:pPr>
            <a:r>
              <a:rPr lang="en-US" dirty="0"/>
              <a:t>Better chance to complete the series on time (61%)</a:t>
            </a:r>
          </a:p>
          <a:p>
            <a:pPr marL="342900" indent="-342900">
              <a:buFont typeface="Arial" panose="020B0604020202020204" pitchFamily="34" charset="0"/>
              <a:buChar char="•"/>
            </a:pPr>
            <a:r>
              <a:rPr lang="en-US" dirty="0"/>
              <a:t>Better immune response (46%)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most frequently cited disadvantages to recommending HPV vaccination to 9-10-year-olds versus families of older children were:</a:t>
            </a:r>
          </a:p>
          <a:p>
            <a:pPr marL="342900" indent="-342900">
              <a:buFont typeface="Arial" panose="020B0604020202020204" pitchFamily="34" charset="0"/>
              <a:buChar char="•"/>
            </a:pPr>
            <a:r>
              <a:rPr lang="en-US" dirty="0"/>
              <a:t>Parents are not ready to talk about it (61%)</a:t>
            </a:r>
          </a:p>
          <a:p>
            <a:pPr marL="342900" indent="-342900">
              <a:buFont typeface="Arial" panose="020B0604020202020204" pitchFamily="34" charset="0"/>
              <a:buChar char="•"/>
            </a:pPr>
            <a:r>
              <a:rPr lang="en-US" dirty="0"/>
              <a:t>Children not expecting a shot, not ready (47%)</a:t>
            </a:r>
          </a:p>
          <a:p>
            <a:pPr marL="342900" indent="-342900">
              <a:buFont typeface="Arial" panose="020B0604020202020204" pitchFamily="34" charset="0"/>
              <a:buChar char="•"/>
            </a:pPr>
            <a:r>
              <a:rPr lang="en-US" dirty="0"/>
              <a:t>It’s uncomfortable to talk about sex with parents of younger children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17% of respondents reported NO disadvantages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9610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responses seem more supportive of recommending HPV at 9 years old than we expected. In general, respondents were probably more informed about and invested in HPV vaccination at age 9 than the overall population. Rather than using the survey to make inferences about all eligible Washington state health care providers, it is better to think about the relatively small subset of people who were likely to see the advertisement for the survey and to take the time to respond.</a:t>
            </a:r>
          </a:p>
          <a:p>
            <a:endParaRPr lang="en-US" sz="1200" b="0" i="0" kern="1200" dirty="0">
              <a:solidFill>
                <a:schemeClr val="tx1"/>
              </a:solidFill>
              <a:effectLst/>
              <a:latin typeface="+mn-lt"/>
              <a:ea typeface="+mn-ea"/>
              <a:cs typeface="+mn-cs"/>
            </a:endParaRPr>
          </a:p>
          <a:p>
            <a:r>
              <a:rPr lang="en-US" dirty="0"/>
              <a:t>The missing link for most healthcare professionals seems to be parental knowledge and attitudes about HPV vaccination at 9. Parents were the least frequently cited advantage and most frequently cited disadvantage of recommending HPV vaccine at 9 years old. Among those who do recommend HPV at 9, parental resistance was the most cited challenge while, among those who do not usually recommend HPV at 9 years old, parental request was the most frequently cited factor that would make them more willing to do so. </a:t>
            </a:r>
          </a:p>
          <a:p>
            <a:endParaRPr lang="en-US" dirty="0"/>
          </a:p>
          <a:p>
            <a:r>
              <a:rPr lang="en-US" dirty="0"/>
              <a:t>One of the qualitative responses spoke to the role parents play in the exam room. </a:t>
            </a:r>
            <a:r>
              <a:rPr lang="en-US" sz="1200" b="0" i="0" kern="1200" dirty="0">
                <a:solidFill>
                  <a:schemeClr val="tx1"/>
                </a:solidFill>
                <a:effectLst/>
                <a:latin typeface="+mn-lt"/>
                <a:ea typeface="+mn-ea"/>
                <a:cs typeface="+mn-cs"/>
              </a:rPr>
              <a:t>They stated recommending at 9 is much easier because parents do not feel the provider is judging their child to be sexually active and because, typically, a “no” stems from being unprepared for the conversation rather than just not wanting to proceed at all. So, it isn’t that parents are necessarily against HPV vaccination at 9, but rather that they are unprepared for the conversation at that visit. So, public health interventions aimed at increasing parental knowledge and awareness could have a major impact on HPV initiation rates by priming parents for the conversation in advance of the visit at 9 years old.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3475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 where do we go from here? How do we reach parents? There are some existing channels that could be leveraged.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Watch Me Grow Washington sends health and safety information to all parents and caregivers of children from birth to 6 years in Washington state, but a pilot Watch Me Grow mailing at 9 years old was recently completed and it found the mailing caused a small increase HPV vaccine initiation. This and other communications to parents could build parental knowledge and awareness in advance of their child’s 9-year well child visit.</a:t>
            </a:r>
            <a:endParaRPr lang="en-US" dirty="0"/>
          </a:p>
          <a:p>
            <a:endParaRPr lang="en-US" dirty="0"/>
          </a:p>
          <a:p>
            <a:r>
              <a:rPr lang="en-US" sz="1200" kern="1200" dirty="0">
                <a:solidFill>
                  <a:schemeClr val="tx1"/>
                </a:solidFill>
                <a:effectLst/>
                <a:latin typeface="+mn-lt"/>
                <a:ea typeface="+mn-ea"/>
                <a:cs typeface="+mn-cs"/>
              </a:rPr>
              <a:t>The MyIR app includes forecast vaccinations and is another option for reaching parents.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040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9167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endParaRPr lang="en-US" b="0" i="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6958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263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981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start, here is the date for our 2026 meetings. More details will be available .Please save these dates to ensure your availability, and you’ll soon get calendar invites for the meeting.</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Know your unique role.  </a:t>
            </a:r>
            <a:r>
              <a:rPr lang="en-US" sz="1200" dirty="0"/>
              <a:t>Dental providers play a unique role in HPV cancer prevention.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*Adolescent patients often come in twice a year for dental visits, more than they may go to their pediatrician or primary care provider.  *Their time in your chair may be one of the few opportunities for parents or guardians to learn about the HPV vaccination, but only if your office is educated.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FD08EC-365D-4BEC-B61F-FC68DFFDF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3050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CFCE9-5BFD-A477-AFC4-7B7229D9E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646C7-B463-D910-DBE0-792539577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B1DB8-2344-342D-0D7B-EE40245D38FA}"/>
              </a:ext>
            </a:extLst>
          </p:cNvPr>
          <p:cNvSpPr>
            <a:spLocks noGrp="1"/>
          </p:cNvSpPr>
          <p:nvPr>
            <p:ph type="body" idx="1"/>
          </p:nvPr>
        </p:nvSpPr>
        <p:spPr/>
        <p:txBody>
          <a:bodyPr/>
          <a:lstStyle/>
          <a:p>
            <a:r>
              <a:rPr lang="en-US" sz="1200" b="1" dirty="0"/>
              <a:t>What can dentists do for HPV Awareness?</a:t>
            </a:r>
          </a:p>
          <a:p>
            <a:r>
              <a:rPr lang="en-US" sz="1200" b="1" dirty="0"/>
              <a:t>Educate yourself </a:t>
            </a:r>
            <a:r>
              <a:rPr lang="en-US" sz="1200" dirty="0"/>
              <a:t>on the HP virus and the vaccine so you may answer questions and feel comfortable talking to patients regarding the sexual nature of the disease’s transmission.  </a:t>
            </a:r>
            <a:r>
              <a:rPr lang="en-US" sz="1200" b="1" dirty="0"/>
              <a:t>Remember to </a:t>
            </a:r>
            <a:r>
              <a:rPr lang="en-US" sz="1200" b="1" baseline="0" dirty="0"/>
              <a:t>emphasize cancer prevention.</a:t>
            </a:r>
            <a:r>
              <a:rPr lang="en-US" sz="1200" b="1" dirty="0"/>
              <a:t>   There is a vaccine …Gardasil 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  Engage your team.  </a:t>
            </a:r>
            <a:r>
              <a:rPr lang="en-US" dirty="0"/>
              <a:t>Educate your entire team about the link between HPV infection and oropharyngeal cancer.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Have </a:t>
            </a:r>
            <a:r>
              <a:rPr lang="en-US" b="1" dirty="0"/>
              <a:t>information pamphlets </a:t>
            </a:r>
            <a:r>
              <a:rPr lang="en-US" dirty="0"/>
              <a:t>available for patients to take home.</a:t>
            </a:r>
          </a:p>
          <a:p>
            <a:pPr defTabSz="924641">
              <a:defRPr/>
            </a:pPr>
            <a:r>
              <a:rPr lang="en-US" dirty="0"/>
              <a:t>*  Dentists can </a:t>
            </a:r>
            <a:r>
              <a:rPr lang="en-US" b="1" dirty="0"/>
              <a:t>add a question </a:t>
            </a:r>
            <a:r>
              <a:rPr lang="en-US" dirty="0"/>
              <a:t>or two regarding the HPV Vaccine </a:t>
            </a:r>
            <a:r>
              <a:rPr lang="en-US" b="1" dirty="0"/>
              <a:t>on their Health History Questionnaire</a:t>
            </a:r>
            <a:r>
              <a:rPr lang="en-US" dirty="0"/>
              <a:t>.</a:t>
            </a:r>
          </a:p>
          <a:p>
            <a:pPr defTabSz="924641">
              <a:defRPr/>
            </a:pPr>
            <a:r>
              <a:rPr lang="en-US" dirty="0"/>
              <a:t>By placing it here, patients may ask “why?”  This gives you an opportunity to discuss what HPV infections are and the cancer preventing vaccine.</a:t>
            </a:r>
          </a:p>
          <a:p>
            <a:pPr marL="171450" marR="0" lvl="0" indent="-171450" algn="l" defTabSz="9246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Collaborate.  </a:t>
            </a:r>
            <a:r>
              <a:rPr lang="en-US" dirty="0"/>
              <a:t>Consider partnering with pediatricians and primary care providers to ensure the continuum of care.  Together you can develop and share examples of clear concise messages.</a:t>
            </a:r>
          </a:p>
          <a:p>
            <a:pPr marL="171450" marR="0" lvl="0" indent="-171450" algn="l" defTabSz="9246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a:t>
            </a:r>
            <a:r>
              <a:rPr lang="en-US" b="1" dirty="0"/>
              <a:t>Conduct yearly oral cancer </a:t>
            </a:r>
            <a:r>
              <a:rPr lang="en-US" dirty="0"/>
              <a:t>screenings which include oropharyngeal cancer screening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t>  </a:t>
            </a:r>
            <a:endParaRPr lang="en-US" dirty="0"/>
          </a:p>
        </p:txBody>
      </p:sp>
      <p:sp>
        <p:nvSpPr>
          <p:cNvPr id="4" name="Slide Number Placeholder 3">
            <a:extLst>
              <a:ext uri="{FF2B5EF4-FFF2-40B4-BE49-F238E27FC236}">
                <a16:creationId xmlns:a16="http://schemas.microsoft.com/office/drawing/2014/main" id="{A8A6A3A0-92DF-B52A-74B9-108CD54D74B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7CFC1F-0A08-430F-8A39-DF44E05A8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6298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C89A-C09E-0747-BF0B-4BB4F27A7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B8D45-A084-EF10-9F86-CD1DF798FE0D}"/>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AA11F7F8-5F01-B8C3-F463-9CBF19FC55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Educate yourself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HP virus and the vaccine so you may answer questions and feel comfortable talking to patients regarding the potential sexual nature of the disease’s transmission.  Remember to </a:t>
            </a:r>
            <a:r>
              <a:rPr lang="en-US" baseline="0" dirty="0"/>
              <a:t>emphasize cancer prevention when taking advantage of administration beginning at age 9..</a:t>
            </a:r>
            <a:r>
              <a:rPr lang="en-US" dirty="0"/>
              <a:t>    Learn how to make changes in your office to support HP awareness.</a:t>
            </a:r>
          </a:p>
          <a:p>
            <a:endParaRPr lang="en-US" dirty="0"/>
          </a:p>
        </p:txBody>
      </p:sp>
      <p:sp>
        <p:nvSpPr>
          <p:cNvPr id="4" name="Slide Number Placeholder 3">
            <a:extLst>
              <a:ext uri="{FF2B5EF4-FFF2-40B4-BE49-F238E27FC236}">
                <a16:creationId xmlns:a16="http://schemas.microsoft.com/office/drawing/2014/main" id="{AF1B48A4-2336-65B3-F2F3-9C8C510824F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FD08EC-365D-4BEC-B61F-FC68DFFDF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0982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A1CF5-C613-57D0-0523-E37E6850A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DC8EF-8486-6ABD-258E-C65478CDC254}"/>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0BE072D5-818D-C6E1-30C7-F8396236CF6D}"/>
              </a:ext>
            </a:extLst>
          </p:cNvPr>
          <p:cNvSpPr>
            <a:spLocks noGrp="1"/>
          </p:cNvSpPr>
          <p:nvPr>
            <p:ph type="body" idx="1"/>
          </p:nvPr>
        </p:nvSpPr>
        <p:spPr/>
        <p:txBody>
          <a:bodyPr/>
          <a:lstStyle/>
          <a:p>
            <a:r>
              <a:rPr lang="en-US" dirty="0"/>
              <a:t>Make sure you emphasize the vaccination can be given starting at age 9 !</a:t>
            </a:r>
          </a:p>
          <a:p>
            <a:r>
              <a:rPr lang="en-US" dirty="0"/>
              <a:t>Studies have shown the best immune response is achieved around this age, plus it helps all but insure the series is completed by age 13 for the strongest and longest lasting effectiveness.  This also takes the sexual nature out of the discussion and puts emphasis on the efficacy of the vaccine.  It is cancer prevention!</a:t>
            </a:r>
          </a:p>
        </p:txBody>
      </p:sp>
      <p:sp>
        <p:nvSpPr>
          <p:cNvPr id="4" name="Slide Number Placeholder 3">
            <a:extLst>
              <a:ext uri="{FF2B5EF4-FFF2-40B4-BE49-F238E27FC236}">
                <a16:creationId xmlns:a16="http://schemas.microsoft.com/office/drawing/2014/main" id="{65C3B5A3-452E-CBE2-79C9-923F4F240D5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FD08EC-365D-4BEC-B61F-FC68DFFDF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3461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A7C3D-8840-A577-DA69-CC665F90F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FBB1F-FACC-8AD3-A9E5-0FAB5B824E06}"/>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BB4DBAB0-32F4-939C-B1BC-A2EA436DC6C2}"/>
              </a:ext>
            </a:extLst>
          </p:cNvPr>
          <p:cNvSpPr>
            <a:spLocks noGrp="1"/>
          </p:cNvSpPr>
          <p:nvPr>
            <p:ph type="body" idx="1"/>
          </p:nvPr>
        </p:nvSpPr>
        <p:spPr/>
        <p:txBody>
          <a:bodyPr/>
          <a:lstStyle/>
          <a:p>
            <a:pPr defTabSz="942289">
              <a:defRPr/>
            </a:pPr>
            <a:r>
              <a:rPr lang="en-US" b="1" dirty="0"/>
              <a:t>Engage your team.  </a:t>
            </a:r>
            <a:r>
              <a:rPr lang="en-US" dirty="0"/>
              <a:t>Educate your entire team about the link between HPV infection and oropharyngeal cancer.  </a:t>
            </a:r>
          </a:p>
          <a:p>
            <a:pPr defTabSz="942289">
              <a:defRPr/>
            </a:pPr>
            <a:r>
              <a:rPr lang="en-US" dirty="0"/>
              <a:t>Educate your entire team about the HPV virus, modes of transmission and about the cancer preventing potential of the vaccine.</a:t>
            </a:r>
          </a:p>
          <a:p>
            <a:pPr defTabSz="942289">
              <a:defRPr/>
            </a:pPr>
            <a:r>
              <a:rPr lang="en-US" dirty="0"/>
              <a:t>Create a culture of cancer prevention by arming staff with language to speak professionally and confidently about the vaccine to your patients.</a:t>
            </a:r>
          </a:p>
          <a:p>
            <a:endParaRPr lang="en-US" dirty="0"/>
          </a:p>
        </p:txBody>
      </p:sp>
      <p:sp>
        <p:nvSpPr>
          <p:cNvPr id="4" name="Slide Number Placeholder 3">
            <a:extLst>
              <a:ext uri="{FF2B5EF4-FFF2-40B4-BE49-F238E27FC236}">
                <a16:creationId xmlns:a16="http://schemas.microsoft.com/office/drawing/2014/main" id="{6B09A21B-E8FB-299B-049C-1B10EEBFE09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FD08EC-365D-4BEC-B61F-FC68DFFDF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6202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770B-0E4B-DE66-3ED5-F0790290B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7DB81-4819-B845-E770-3C3A778C420F}"/>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B5837129-3DF0-CAD6-1A94-C21C9218E300}"/>
              </a:ext>
            </a:extLst>
          </p:cNvPr>
          <p:cNvSpPr>
            <a:spLocks noGrp="1"/>
          </p:cNvSpPr>
          <p:nvPr>
            <p:ph type="body" idx="1"/>
          </p:nvPr>
        </p:nvSpPr>
        <p:spPr/>
        <p:txBody>
          <a:bodyPr/>
          <a:lstStyle/>
          <a:p>
            <a:pPr defTabSz="942289">
              <a:defRPr/>
            </a:pPr>
            <a:r>
              <a:rPr lang="en-US" b="1" dirty="0"/>
              <a:t>Practice cancer prevention.  </a:t>
            </a:r>
            <a:r>
              <a:rPr lang="en-US" dirty="0"/>
              <a:t>Parents may be unaware of the link between HPV and oropharyngeal cancer.  </a:t>
            </a:r>
          </a:p>
          <a:p>
            <a:pPr defTabSz="942289">
              <a:defRPr/>
            </a:pPr>
            <a:r>
              <a:rPr lang="en-US" dirty="0"/>
              <a:t>*Educate parents of your pediatric patients (starting around age 2 to 7) about the risks of HPV and the *importance of getting the HPV vaccine for their adolescent children </a:t>
            </a:r>
            <a:r>
              <a:rPr lang="en-US" b="1" dirty="0"/>
              <a:t>starting at age 9.. </a:t>
            </a:r>
          </a:p>
          <a:p>
            <a:pPr defTabSz="942289">
              <a:defRPr/>
            </a:pPr>
            <a:r>
              <a:rPr lang="en-US" dirty="0"/>
              <a:t> *Make sure you begin talking about the vaccine before the child reaches age 8, before they become sexual active.  Consider an office brochure.</a:t>
            </a:r>
          </a:p>
          <a:p>
            <a:pPr defTabSz="942289">
              <a:defRPr/>
            </a:pPr>
            <a:r>
              <a:rPr lang="en-US" dirty="0"/>
              <a:t> *or office posters  </a:t>
            </a:r>
          </a:p>
          <a:p>
            <a:pPr defTabSz="942289">
              <a:defRPr/>
            </a:pPr>
            <a:r>
              <a:rPr lang="en-US" dirty="0"/>
              <a:t> *Emphasize that the inoculation is an </a:t>
            </a:r>
            <a:r>
              <a:rPr lang="en-US" b="1" dirty="0"/>
              <a:t>anti-cancer</a:t>
            </a:r>
            <a:r>
              <a:rPr lang="en-US" dirty="0"/>
              <a:t> vaccine.  Have HPV brochures available to hand out.</a:t>
            </a:r>
          </a:p>
          <a:p>
            <a:pPr defTabSz="942289">
              <a:defRPr/>
            </a:pPr>
            <a:endParaRPr lang="en-US" dirty="0"/>
          </a:p>
          <a:p>
            <a:endParaRPr lang="en-US" dirty="0"/>
          </a:p>
        </p:txBody>
      </p:sp>
      <p:sp>
        <p:nvSpPr>
          <p:cNvPr id="4" name="Slide Number Placeholder 3">
            <a:extLst>
              <a:ext uri="{FF2B5EF4-FFF2-40B4-BE49-F238E27FC236}">
                <a16:creationId xmlns:a16="http://schemas.microsoft.com/office/drawing/2014/main" id="{16FCBA09-9AAB-2C22-C6C1-BD685BD36BE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FD08EC-365D-4BEC-B61F-FC68DFFDF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70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4AE0A-ECB3-1483-BFE4-1D4625636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11D16-1B0E-DF25-C425-F8A850726DC3}"/>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8C48CB11-9BE8-D421-9580-B9A2FF9D7F26}"/>
              </a:ext>
            </a:extLst>
          </p:cNvPr>
          <p:cNvSpPr>
            <a:spLocks noGrp="1"/>
          </p:cNvSpPr>
          <p:nvPr>
            <p:ph type="body" idx="1"/>
          </p:nvPr>
        </p:nvSpPr>
        <p:spPr/>
        <p:txBody>
          <a:bodyPr/>
          <a:lstStyle/>
          <a:p>
            <a:pPr defTabSz="952105"/>
            <a:r>
              <a:rPr lang="en-US" altLang="en-US" dirty="0"/>
              <a:t>Another action dentists can take is to create a brochure for patients to take home containing information/answers to questions such as:</a:t>
            </a:r>
          </a:p>
          <a:p>
            <a:pPr defTabSz="952105"/>
            <a:r>
              <a:rPr lang="en-US" altLang="en-US" dirty="0"/>
              <a:t>What is Human Papillomavirus Cancer? </a:t>
            </a:r>
          </a:p>
          <a:p>
            <a:pPr defTabSz="952105"/>
            <a:r>
              <a:rPr lang="en-US" altLang="en-US" dirty="0"/>
              <a:t>How can I lower my risk of giving or getting oral HPV? </a:t>
            </a:r>
          </a:p>
          <a:p>
            <a:pPr defTabSz="952105"/>
            <a:r>
              <a:rPr lang="en-US" altLang="en-US" dirty="0"/>
              <a:t>How do people contract HPV?  </a:t>
            </a:r>
          </a:p>
          <a:p>
            <a:pPr defTabSz="952105"/>
            <a:r>
              <a:rPr lang="en-US" altLang="en-US" dirty="0"/>
              <a:t>What are the signs and symptoms of oropharyngeal cancer? </a:t>
            </a:r>
          </a:p>
          <a:p>
            <a:pPr defTabSz="952105"/>
            <a:r>
              <a:rPr lang="en-US" altLang="en-US" dirty="0"/>
              <a:t>How long are HPV vaccines effective? </a:t>
            </a:r>
          </a:p>
          <a:p>
            <a:pPr defTabSz="952105"/>
            <a:r>
              <a:rPr lang="en-US" altLang="en-US" dirty="0"/>
              <a:t>How effective are HPV vaccines? </a:t>
            </a:r>
          </a:p>
          <a:p>
            <a:pPr defTabSz="952105"/>
            <a:r>
              <a:rPr lang="en-US" altLang="en-US" dirty="0"/>
              <a:t>Are HPV vaccines safe?  </a:t>
            </a:r>
          </a:p>
          <a:p>
            <a:pPr defTabSz="952105"/>
            <a:r>
              <a:rPr lang="en-US" altLang="en-US" dirty="0"/>
              <a:t>*This brochure should contain answers to these commonly asked questions plus contain </a:t>
            </a:r>
            <a:r>
              <a:rPr lang="en-US" altLang="en-US" dirty="0">
                <a:solidFill>
                  <a:srgbClr val="FF0000"/>
                </a:solidFill>
              </a:rPr>
              <a:t>contact </a:t>
            </a:r>
            <a:r>
              <a:rPr lang="en-US" altLang="en-US" dirty="0"/>
              <a:t>information for further resources.</a:t>
            </a:r>
          </a:p>
          <a:p>
            <a:endParaRPr lang="en-US" dirty="0"/>
          </a:p>
        </p:txBody>
      </p:sp>
      <p:sp>
        <p:nvSpPr>
          <p:cNvPr id="4" name="Slide Number Placeholder 3">
            <a:extLst>
              <a:ext uri="{FF2B5EF4-FFF2-40B4-BE49-F238E27FC236}">
                <a16:creationId xmlns:a16="http://schemas.microsoft.com/office/drawing/2014/main" id="{14967650-A19E-A8C5-5480-A0ACFDCB653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FD08EC-365D-4BEC-B61F-FC68DFFDF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2120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A6C6-EF32-E21D-9886-85ED76E5B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4AEB8-DB7F-4A09-B627-65CC9D8C4BE5}"/>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3ABACD9E-40D4-B9F8-6BB5-35B739B1C22B}"/>
              </a:ext>
            </a:extLst>
          </p:cNvPr>
          <p:cNvSpPr>
            <a:spLocks noGrp="1"/>
          </p:cNvSpPr>
          <p:nvPr>
            <p:ph type="body" idx="1"/>
          </p:nvPr>
        </p:nvSpPr>
        <p:spPr/>
        <p:txBody>
          <a:bodyPr/>
          <a:lstStyle/>
          <a:p>
            <a:pPr defTabSz="952843">
              <a:defRPr/>
            </a:pPr>
            <a:r>
              <a:rPr lang="en-US" dirty="0"/>
              <a:t>In addition, dentists can add a question or two regarding the HPV Vaccine on their </a:t>
            </a:r>
            <a:r>
              <a:rPr lang="en-US" b="1" dirty="0"/>
              <a:t>Health History Questionnaire</a:t>
            </a:r>
            <a:r>
              <a:rPr lang="en-US" dirty="0"/>
              <a:t>.</a:t>
            </a:r>
          </a:p>
          <a:p>
            <a:pPr defTabSz="952843">
              <a:defRPr/>
            </a:pPr>
            <a:r>
              <a:rPr lang="en-US" dirty="0"/>
              <a:t>By placing it here, patients may ask “why?”  This gives you an opportunity to discuss what HPV infections are and the cancer preventing vaccine.</a:t>
            </a:r>
          </a:p>
          <a:p>
            <a:endParaRPr lang="en-US" dirty="0"/>
          </a:p>
        </p:txBody>
      </p:sp>
      <p:sp>
        <p:nvSpPr>
          <p:cNvPr id="4" name="Slide Number Placeholder 3">
            <a:extLst>
              <a:ext uri="{FF2B5EF4-FFF2-40B4-BE49-F238E27FC236}">
                <a16:creationId xmlns:a16="http://schemas.microsoft.com/office/drawing/2014/main" id="{AE784ED7-649F-8CB1-0DA7-A1A42D63811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FD08EC-365D-4BEC-B61F-FC68DFFDF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9820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8ADF1-C65A-717C-C757-E8737B45F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9358F-1AC6-2DB7-BBB6-80C8E1931E83}"/>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69A9B356-D619-5BD6-862F-A408A0BFF001}"/>
              </a:ext>
            </a:extLst>
          </p:cNvPr>
          <p:cNvSpPr>
            <a:spLocks noGrp="1"/>
          </p:cNvSpPr>
          <p:nvPr>
            <p:ph type="body" idx="1"/>
          </p:nvPr>
        </p:nvSpPr>
        <p:spPr/>
        <p:txBody>
          <a:bodyPr/>
          <a:lstStyle/>
          <a:p>
            <a:pPr defTabSz="942289">
              <a:defRPr/>
            </a:pPr>
            <a:r>
              <a:rPr lang="en-US" b="1" dirty="0"/>
              <a:t>Refer patients for vaccinations. </a:t>
            </a:r>
          </a:p>
          <a:p>
            <a:pPr defTabSz="942289">
              <a:defRPr/>
            </a:pPr>
            <a:r>
              <a:rPr lang="en-US" b="1" dirty="0"/>
              <a:t> </a:t>
            </a:r>
            <a:r>
              <a:rPr lang="en-US" b="0" dirty="0"/>
              <a:t>*</a:t>
            </a:r>
            <a:r>
              <a:rPr lang="en-US" sz="1200" b="0" i="0" dirty="0">
                <a:solidFill>
                  <a:srgbClr val="000000"/>
                </a:solidFill>
                <a:effectLst/>
                <a:latin typeface="Arial" panose="020B0604020202020204" pitchFamily="34" charset="0"/>
              </a:rPr>
              <a:t>"Be a HPV vaccination advocate"   </a:t>
            </a:r>
            <a:r>
              <a:rPr lang="en-US" dirty="0"/>
              <a:t>Parents may be ready to get their child vaccinated after speaking with you about the HPV vaccine.  </a:t>
            </a:r>
            <a:r>
              <a:rPr lang="en-US" b="1" dirty="0"/>
              <a:t>Remember, a recommendation from you is a strong, effective and trusted advice.  </a:t>
            </a:r>
          </a:p>
          <a:p>
            <a:pPr defTabSz="942289">
              <a:defRPr/>
            </a:pPr>
            <a:r>
              <a:rPr lang="en-US" dirty="0"/>
              <a:t> *Give them a simulated prescription as a reminder.  </a:t>
            </a:r>
          </a:p>
          <a:p>
            <a:pPr defTabSz="942289">
              <a:defRPr/>
            </a:pPr>
            <a:r>
              <a:rPr lang="en-US" dirty="0"/>
              <a:t> *Emphasize The HPV Vaccination is Cancer Prevention.</a:t>
            </a:r>
          </a:p>
          <a:p>
            <a:endParaRPr lang="en-US" dirty="0"/>
          </a:p>
        </p:txBody>
      </p:sp>
      <p:sp>
        <p:nvSpPr>
          <p:cNvPr id="4" name="Slide Number Placeholder 3">
            <a:extLst>
              <a:ext uri="{FF2B5EF4-FFF2-40B4-BE49-F238E27FC236}">
                <a16:creationId xmlns:a16="http://schemas.microsoft.com/office/drawing/2014/main" id="{2B04B73D-BEE0-971A-0369-062D1D5FE0D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FD08EC-365D-4BEC-B61F-FC68DFFDF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014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Collaborate.   </a:t>
            </a:r>
          </a:p>
          <a:p>
            <a:pPr defTabSz="942289">
              <a:defRPr/>
            </a:pPr>
            <a:r>
              <a:rPr lang="en-US" dirty="0"/>
              <a:t>Meet and select an Eye, Ear, Nose and Throat specialist to refer your patients to for a “second opinion”. </a:t>
            </a:r>
          </a:p>
          <a:p>
            <a:pPr defTabSz="942289">
              <a:defRPr/>
            </a:pPr>
            <a:r>
              <a:rPr lang="en-US" dirty="0"/>
              <a:t> *Better yet, have a listing, complete with phone numbers and addresses, of several ENT’s to give to your patients for follow up.</a:t>
            </a:r>
          </a:p>
          <a:p>
            <a:pPr defTabSz="942289">
              <a:defRPr/>
            </a:pPr>
            <a:r>
              <a:rPr lang="en-US" b="1" dirty="0"/>
              <a:t>   Have prescription pads for referrals handy.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FD08EC-365D-4BEC-B61F-FC68DFFDF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3715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When conducting our oral cancer exam, these 11 questions should be asked that reflect the health of the Pharynx/Larynx</a:t>
            </a:r>
          </a:p>
          <a:p>
            <a:endParaRPr lang="en-US" b="1" dirty="0"/>
          </a:p>
          <a:p>
            <a:r>
              <a:rPr lang="en-US" b="1" dirty="0"/>
              <a:t>Eleven Critical Questions </a:t>
            </a:r>
            <a:r>
              <a:rPr lang="en-US" dirty="0"/>
              <a:t>to access “Posterior Mouth” health and potential early cancers in Pharynx/Larynx.</a:t>
            </a:r>
          </a:p>
          <a:p>
            <a:pPr algn="l">
              <a:buNone/>
            </a:pPr>
            <a:r>
              <a:rPr lang="en-US" b="0" i="0" dirty="0">
                <a:solidFill>
                  <a:srgbClr val="222222"/>
                </a:solidFill>
                <a:effectLst/>
                <a:latin typeface="Arial" panose="020B0604020202020204" pitchFamily="34" charset="0"/>
              </a:rPr>
              <a:t>  1.  Do you have any white or red patches on your tongue or tonsils that have been there over two weeks?</a:t>
            </a:r>
          </a:p>
          <a:p>
            <a:pPr algn="l">
              <a:buNone/>
            </a:pPr>
            <a:r>
              <a:rPr lang="en-US" b="0" i="0" dirty="0">
                <a:solidFill>
                  <a:srgbClr val="222222"/>
                </a:solidFill>
                <a:effectLst/>
                <a:latin typeface="Arial" panose="020B0604020202020204" pitchFamily="34" charset="0"/>
              </a:rPr>
              <a:t>  2.  Do you have excessive phlegm buildup causing you to constantly clear your throat?</a:t>
            </a:r>
          </a:p>
          <a:p>
            <a:pPr algn="l">
              <a:buNone/>
            </a:pPr>
            <a:r>
              <a:rPr lang="en-US" b="0" i="0" dirty="0">
                <a:solidFill>
                  <a:srgbClr val="222222"/>
                </a:solidFill>
                <a:effectLst/>
                <a:latin typeface="Arial" panose="020B0604020202020204" pitchFamily="34" charset="0"/>
              </a:rPr>
              <a:t>  3.  Do you have persistent coughing?</a:t>
            </a:r>
          </a:p>
          <a:p>
            <a:pPr algn="l">
              <a:buNone/>
            </a:pPr>
            <a:r>
              <a:rPr lang="en-US" b="0" i="0" dirty="0">
                <a:solidFill>
                  <a:srgbClr val="222222"/>
                </a:solidFill>
                <a:effectLst/>
                <a:latin typeface="Arial" panose="020B0604020202020204" pitchFamily="34" charset="0"/>
              </a:rPr>
              <a:t>  4.  Have you noticed your voice changing or do you have bouts of hoarseness?</a:t>
            </a:r>
          </a:p>
          <a:p>
            <a:pPr algn="l">
              <a:buNone/>
            </a:pPr>
            <a:r>
              <a:rPr lang="en-US" b="0" i="0" dirty="0">
                <a:solidFill>
                  <a:srgbClr val="222222"/>
                </a:solidFill>
                <a:effectLst/>
                <a:latin typeface="Arial" panose="020B0604020202020204" pitchFamily="34" charset="0"/>
              </a:rPr>
              <a:t>  5.  Do you have a persistent sore throat or a feeling that something is caught in your throat?</a:t>
            </a:r>
          </a:p>
          <a:p>
            <a:pPr algn="l">
              <a:buNone/>
            </a:pPr>
            <a:r>
              <a:rPr lang="en-US" b="0" i="0" dirty="0">
                <a:solidFill>
                  <a:srgbClr val="222222"/>
                </a:solidFill>
                <a:effectLst/>
                <a:latin typeface="Arial" panose="020B0604020202020204" pitchFamily="34" charset="0"/>
              </a:rPr>
              <a:t>  6.  Do you have difficulty swallowing or chewing?</a:t>
            </a:r>
          </a:p>
          <a:p>
            <a:pPr algn="l">
              <a:buNone/>
            </a:pPr>
            <a:r>
              <a:rPr lang="en-US" b="0" i="0" dirty="0">
                <a:solidFill>
                  <a:srgbClr val="222222"/>
                </a:solidFill>
                <a:effectLst/>
                <a:latin typeface="Arial" panose="020B0604020202020204" pitchFamily="34" charset="0"/>
              </a:rPr>
              <a:t>  7.  Do you have difficulty moving your jaw or tongue?</a:t>
            </a:r>
          </a:p>
          <a:p>
            <a:pPr algn="l">
              <a:buNone/>
            </a:pPr>
            <a:r>
              <a:rPr lang="en-US" b="0" i="0" dirty="0">
                <a:solidFill>
                  <a:srgbClr val="222222"/>
                </a:solidFill>
                <a:effectLst/>
                <a:latin typeface="Arial" panose="020B0604020202020204" pitchFamily="34" charset="0"/>
              </a:rPr>
              <a:t>  8.  Do you have numbness of your tongue or any other areas of your mouth?</a:t>
            </a:r>
          </a:p>
          <a:p>
            <a:pPr algn="l">
              <a:buNone/>
            </a:pPr>
            <a:r>
              <a:rPr lang="en-US" b="0" i="0" dirty="0">
                <a:solidFill>
                  <a:srgbClr val="222222"/>
                </a:solidFill>
                <a:effectLst/>
                <a:latin typeface="Arial" panose="020B0604020202020204" pitchFamily="34" charset="0"/>
              </a:rPr>
              <a:t>  9.  Do you have a lump in your neck that may or may not be tender or painful?</a:t>
            </a:r>
          </a:p>
          <a:p>
            <a:pPr algn="l">
              <a:buNone/>
            </a:pPr>
            <a:r>
              <a:rPr lang="en-US" b="0" i="0" dirty="0">
                <a:solidFill>
                  <a:srgbClr val="222222"/>
                </a:solidFill>
                <a:effectLst/>
                <a:latin typeface="Arial" panose="020B0604020202020204" pitchFamily="34" charset="0"/>
              </a:rPr>
              <a:t>10.  Are your cervical lymph glands sore or tender?</a:t>
            </a:r>
          </a:p>
          <a:p>
            <a:pPr algn="l"/>
            <a:r>
              <a:rPr lang="en-US" b="0" i="0" dirty="0">
                <a:solidFill>
                  <a:srgbClr val="222222"/>
                </a:solidFill>
                <a:effectLst/>
                <a:latin typeface="Arial" panose="020B0604020202020204" pitchFamily="34" charset="0"/>
              </a:rPr>
              <a:t>11.  Do you have unexplained weight loss or persistent bad breath?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FD08EC-365D-4BEC-B61F-FC68DFFDF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5102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D79FF-6B1C-44E5-0A7A-9C36BF84E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2CE7D-8C69-5604-C18E-7BCA377B4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5ADD0-8108-6FC9-A68A-3DEF95980CCD}"/>
              </a:ext>
            </a:extLst>
          </p:cNvPr>
          <p:cNvSpPr>
            <a:spLocks noGrp="1"/>
          </p:cNvSpPr>
          <p:nvPr>
            <p:ph type="body" idx="1"/>
          </p:nvPr>
        </p:nvSpPr>
        <p:spPr/>
        <p:txBody>
          <a:bodyPr/>
          <a:lstStyle/>
          <a:p>
            <a:r>
              <a:rPr lang="en-US" dirty="0"/>
              <a:t>In 2020 I made a video to explain and demonstrate what I believe is dentistry’s obligation to protect our patients.</a:t>
            </a:r>
          </a:p>
          <a:p>
            <a:r>
              <a:rPr lang="en-US" dirty="0"/>
              <a:t>The full length video is 20 minutes long and contains a narrated complete oral cancer exam at the end.</a:t>
            </a:r>
          </a:p>
          <a:p>
            <a:pPr marL="0" indent="0">
              <a:buFont typeface="Arial" panose="020B0604020202020204" pitchFamily="34" charset="0"/>
              <a:buNone/>
            </a:pPr>
            <a:r>
              <a:rPr lang="en-US" dirty="0"/>
              <a:t>* I had a friend who teaches at the University of Arizona’s pathology department demonstrate the version they teach. </a:t>
            </a:r>
          </a:p>
          <a:p>
            <a:pPr marL="0" indent="0">
              <a:buFont typeface="Arial" panose="020B0604020202020204" pitchFamily="34" charset="0"/>
              <a:buNone/>
            </a:pPr>
            <a:r>
              <a:rPr lang="en-US" dirty="0"/>
              <a:t>* She demonstrates the extra and intra oral complete exam in less than 5 minutes.</a:t>
            </a:r>
          </a:p>
          <a:p>
            <a:pPr marL="0" indent="0">
              <a:buFont typeface="Arial" panose="020B0604020202020204" pitchFamily="34" charset="0"/>
              <a:buNone/>
            </a:pPr>
            <a:r>
              <a:rPr lang="en-US" dirty="0"/>
              <a:t>The 11 questions can easily be asked when doing this exam, thus completing the anterior and posterior exams. </a:t>
            </a:r>
          </a:p>
          <a:p>
            <a:endParaRPr lang="en-US" dirty="0"/>
          </a:p>
        </p:txBody>
      </p:sp>
      <p:sp>
        <p:nvSpPr>
          <p:cNvPr id="4" name="Slide Number Placeholder 3">
            <a:extLst>
              <a:ext uri="{FF2B5EF4-FFF2-40B4-BE49-F238E27FC236}">
                <a16:creationId xmlns:a16="http://schemas.microsoft.com/office/drawing/2014/main" id="{BF6375E5-145F-FFAE-613A-F41B841FE61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5F94BB-4E81-4594-8F4E-CC7F93BBC9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7051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Cancer Action Plan of Washington Meeting &amp; Registration Link</a:t>
            </a:r>
          </a:p>
          <a:p>
            <a:r>
              <a:rPr lang="en-US"/>
              <a:t>Date: October 30, 2025 </a:t>
            </a:r>
          </a:p>
          <a:p>
            <a:r>
              <a:rPr lang="en-US"/>
              <a:t>Time: 9:30 am- 3:00 pm</a:t>
            </a:r>
          </a:p>
          <a:p>
            <a:endParaRPr lang="en-US"/>
          </a:p>
          <a:p>
            <a:r>
              <a:rPr lang="en-US"/>
              <a:t>19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the materials shared today will be soon posted on WithinReach Website. Thank you!</a:t>
            </a:r>
          </a:p>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t>10</a:t>
            </a:fld>
            <a:endParaRPr lang="en-US" dirty="0"/>
          </a:p>
        </p:txBody>
      </p:sp>
    </p:spTree>
    <p:extLst>
      <p:ext uri="{BB962C8B-B14F-4D97-AF65-F5344CB8AC3E}">
        <p14:creationId xmlns:p14="http://schemas.microsoft.com/office/powerpoint/2010/main" val="1533415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 will look at our HPV doses administered for the second quarter of 2025 for three age groups:</a:t>
            </a:r>
          </a:p>
          <a:p>
            <a:pPr marL="171450" indent="-171450">
              <a:buFont typeface="Arial" panose="020B0604020202020204" pitchFamily="34" charset="0"/>
              <a:buChar char="•"/>
            </a:pPr>
            <a:r>
              <a:rPr lang="en-US" dirty="0"/>
              <a:t>Early Starters: 9-10-year-olds</a:t>
            </a:r>
          </a:p>
          <a:p>
            <a:pPr marL="171450" indent="-171450">
              <a:buFont typeface="Arial" panose="020B0604020202020204" pitchFamily="34" charset="0"/>
              <a:buChar char="•"/>
            </a:pPr>
            <a:r>
              <a:rPr lang="en-US" dirty="0"/>
              <a:t>On-Time: 11-12-year-olds</a:t>
            </a:r>
          </a:p>
          <a:p>
            <a:pPr marL="171450" indent="-171450">
              <a:buFont typeface="Arial" panose="020B0604020202020204" pitchFamily="34" charset="0"/>
              <a:buChar char="•"/>
            </a:pPr>
            <a:r>
              <a:rPr lang="en-US" dirty="0"/>
              <a:t>Catch Up: 13-17-year-olds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72C4900-9BC1-458B-8860-4F35BCFAE4B5}" type="slidenum">
              <a:rPr lang="en-US" smtClean="0"/>
              <a:t>11</a:t>
            </a:fld>
            <a:endParaRPr lang="en-US"/>
          </a:p>
        </p:txBody>
      </p:sp>
    </p:spTree>
    <p:extLst>
      <p:ext uri="{BB962C8B-B14F-4D97-AF65-F5344CB8AC3E}">
        <p14:creationId xmlns:p14="http://schemas.microsoft.com/office/powerpoint/2010/main" val="484517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Master" Target="../slideMasters/slideMaster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8.xml"/><Relationship Id="rId6" Type="http://schemas.openxmlformats.org/officeDocument/2006/relationships/image" Target="../media/image32.png"/><Relationship Id="rId5" Type="http://schemas.openxmlformats.org/officeDocument/2006/relationships/image" Target="../media/image47.png"/><Relationship Id="rId4" Type="http://schemas.openxmlformats.org/officeDocument/2006/relationships/image" Target="../media/image4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e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7.xml"/><Relationship Id="rId4" Type="http://schemas.openxmlformats.org/officeDocument/2006/relationships/image" Target="../media/image1.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Master" Target="../slideMasters/slideMaster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6622" y="1010960"/>
            <a:ext cx="18287996" cy="723045"/>
          </a:xfrm>
        </p:spPr>
        <p:txBody>
          <a:bodyPr>
            <a:noAutofit/>
          </a:bodyPr>
          <a:lstStyle>
            <a:lvl1pPr marL="0" indent="0" algn="ctr">
              <a:buNone/>
              <a:defRPr sz="4500" baseline="0">
                <a:solidFill>
                  <a:schemeClr val="tx1">
                    <a:lumMod val="75000"/>
                    <a:lumOff val="25000"/>
                  </a:schemeClr>
                </a:solidFill>
              </a:defRPr>
            </a:lvl1pPr>
          </a:lstStyle>
          <a:p>
            <a:pPr lvl="0"/>
            <a:r>
              <a:rPr lang="en-US" dirty="0"/>
              <a:t>Title</a:t>
            </a:r>
          </a:p>
        </p:txBody>
      </p:sp>
      <p:cxnSp>
        <p:nvCxnSpPr>
          <p:cNvPr id="8" name="Straight Connector 7"/>
          <p:cNvCxnSpPr/>
          <p:nvPr userDrawn="1"/>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616557" y="2409124"/>
            <a:ext cx="15106414" cy="6994250"/>
          </a:xfrm>
        </p:spPr>
        <p:txBody>
          <a:bodyPr>
            <a:noAutofit/>
          </a:bodyPr>
          <a:lstStyle>
            <a:lvl1pPr marL="0" indent="0">
              <a:buClr>
                <a:srgbClr val="57B6AF"/>
              </a:buClr>
              <a:buNone/>
              <a:defRPr sz="3000" baseline="0"/>
            </a:lvl1pPr>
            <a:lvl2pPr>
              <a:buClr>
                <a:srgbClr val="57B6AF"/>
              </a:buClr>
              <a:defRPr sz="3000"/>
            </a:lvl2pPr>
            <a:lvl3pPr>
              <a:buClr>
                <a:srgbClr val="57B6AF"/>
              </a:buClr>
              <a:defRPr sz="2700"/>
            </a:lvl3pPr>
            <a:lvl4pPr>
              <a:buClr>
                <a:srgbClr val="57B6AF"/>
              </a:buClr>
              <a:defRPr sz="2700"/>
            </a:lvl4pPr>
          </a:lstStyle>
          <a:p>
            <a:pPr lvl="0"/>
            <a:r>
              <a:rPr lang="en-US" dirty="0"/>
              <a:t>Text…</a:t>
            </a:r>
          </a:p>
        </p:txBody>
      </p:sp>
      <p:sp>
        <p:nvSpPr>
          <p:cNvPr id="9" name="TextBox 8"/>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a:t>
            </a:r>
            <a:r>
              <a:rPr lang="en-US" sz="2700" baseline="0" dirty="0">
                <a:solidFill>
                  <a:srgbClr val="349D96"/>
                </a:solidFill>
                <a:latin typeface="Century Gothic" panose="020B0502020202020204" pitchFamily="34" charset="0"/>
              </a:rPr>
              <a:t> State Department of Health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7159574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p:cNvSpPr/>
          <p:nvPr/>
        </p:nvSpPr>
        <p:spPr>
          <a:xfrm>
            <a:off x="1692199" y="3114027"/>
            <a:ext cx="493978"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349D96"/>
                </a:solidFill>
                <a:sym typeface="Wingdings" panose="05000000000000000000" pitchFamily="2" charset="2"/>
              </a:rPr>
              <a:t></a:t>
            </a:r>
            <a:endParaRPr lang="en-US" sz="6000" dirty="0">
              <a:solidFill>
                <a:srgbClr val="349D96"/>
              </a:solidFill>
            </a:endParaRPr>
          </a:p>
        </p:txBody>
      </p:sp>
      <p:sp>
        <p:nvSpPr>
          <p:cNvPr id="16" name="Oval 15"/>
          <p:cNvSpPr/>
          <p:nvPr/>
        </p:nvSpPr>
        <p:spPr>
          <a:xfrm>
            <a:off x="9732231" y="3114026"/>
            <a:ext cx="493978"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349D96"/>
                </a:solidFill>
                <a:sym typeface="Wingdings" panose="05000000000000000000" pitchFamily="2" charset="2"/>
              </a:rPr>
              <a:t></a:t>
            </a:r>
            <a:endParaRPr lang="en-US" sz="6000" dirty="0">
              <a:solidFill>
                <a:srgbClr val="349D96"/>
              </a:solidFill>
            </a:endParaRPr>
          </a:p>
        </p:txBody>
      </p:sp>
      <p:sp>
        <p:nvSpPr>
          <p:cNvPr id="18" name="Text Placeholder 2"/>
          <p:cNvSpPr>
            <a:spLocks noGrp="1"/>
          </p:cNvSpPr>
          <p:nvPr userDrawn="1">
            <p:ph type="body" sz="quarter" idx="21" hasCustomPrompt="1"/>
          </p:nvPr>
        </p:nvSpPr>
        <p:spPr>
          <a:xfrm>
            <a:off x="-16622" y="1010960"/>
            <a:ext cx="18287996" cy="723045"/>
          </a:xfrm>
        </p:spPr>
        <p:txBody>
          <a:bodyPr>
            <a:noAutofit/>
          </a:bodyPr>
          <a:lstStyle>
            <a:lvl1pPr marL="0" indent="0" algn="ctr">
              <a:buNone/>
              <a:defRPr sz="4500">
                <a:solidFill>
                  <a:schemeClr val="tx1">
                    <a:lumMod val="75000"/>
                    <a:lumOff val="25000"/>
                  </a:schemeClr>
                </a:solidFill>
              </a:defRPr>
            </a:lvl1pPr>
          </a:lstStyle>
          <a:p>
            <a:pPr lvl="0"/>
            <a:r>
              <a:rPr lang="en-US" dirty="0"/>
              <a:t>Unordered List 1</a:t>
            </a:r>
          </a:p>
        </p:txBody>
      </p:sp>
      <p:sp>
        <p:nvSpPr>
          <p:cNvPr id="20" name="Text Placeholder 19"/>
          <p:cNvSpPr>
            <a:spLocks noGrp="1"/>
          </p:cNvSpPr>
          <p:nvPr userDrawn="1">
            <p:ph type="body" sz="quarter" idx="22" hasCustomPrompt="1"/>
          </p:nvPr>
        </p:nvSpPr>
        <p:spPr>
          <a:xfrm>
            <a:off x="2627579" y="3159340"/>
            <a:ext cx="6017946" cy="560043"/>
          </a:xfrm>
        </p:spPr>
        <p:txBody>
          <a:bodyPr>
            <a:normAutofit/>
          </a:bodyPr>
          <a:lstStyle>
            <a:lvl1pPr marL="0" indent="0">
              <a:buNone/>
              <a:defRPr sz="3000" b="1">
                <a:solidFill>
                  <a:schemeClr val="tx1">
                    <a:lumMod val="75000"/>
                    <a:lumOff val="25000"/>
                  </a:schemeClr>
                </a:solidFill>
              </a:defRPr>
            </a:lvl1pPr>
          </a:lstStyle>
          <a:p>
            <a:pPr lvl="0"/>
            <a:r>
              <a:rPr lang="en-US" dirty="0"/>
              <a:t>Text…</a:t>
            </a:r>
          </a:p>
        </p:txBody>
      </p:sp>
      <p:sp>
        <p:nvSpPr>
          <p:cNvPr id="21" name="Text Placeholder 19"/>
          <p:cNvSpPr>
            <a:spLocks noGrp="1"/>
          </p:cNvSpPr>
          <p:nvPr userDrawn="1">
            <p:ph type="body" sz="quarter" idx="23" hasCustomPrompt="1"/>
          </p:nvPr>
        </p:nvSpPr>
        <p:spPr>
          <a:xfrm>
            <a:off x="10677931" y="3159340"/>
            <a:ext cx="6017946" cy="560043"/>
          </a:xfrm>
        </p:spPr>
        <p:txBody>
          <a:bodyPr>
            <a:normAutofit/>
          </a:bodyPr>
          <a:lstStyle>
            <a:lvl1pPr marL="0" indent="0">
              <a:buNone/>
              <a:defRPr sz="3000" b="1">
                <a:solidFill>
                  <a:schemeClr val="tx1">
                    <a:lumMod val="75000"/>
                    <a:lumOff val="25000"/>
                  </a:schemeClr>
                </a:solidFill>
              </a:defRPr>
            </a:lvl1pPr>
          </a:lstStyle>
          <a:p>
            <a:pPr lvl="0"/>
            <a:r>
              <a:rPr lang="en-US" dirty="0"/>
              <a:t>Text…</a:t>
            </a:r>
          </a:p>
        </p:txBody>
      </p:sp>
      <p:sp>
        <p:nvSpPr>
          <p:cNvPr id="23" name="Text Placeholder 22"/>
          <p:cNvSpPr>
            <a:spLocks noGrp="1"/>
          </p:cNvSpPr>
          <p:nvPr userDrawn="1">
            <p:ph type="body" sz="quarter" idx="24" hasCustomPrompt="1"/>
          </p:nvPr>
        </p:nvSpPr>
        <p:spPr>
          <a:xfrm>
            <a:off x="2628901" y="3720547"/>
            <a:ext cx="6016626" cy="5426870"/>
          </a:xfrm>
        </p:spPr>
        <p:txBody>
          <a:bodyPr>
            <a:noAutofit/>
          </a:bodyPr>
          <a:lstStyle>
            <a:lvl1pPr marL="0" indent="0">
              <a:buNone/>
              <a:defRPr sz="3000" baseline="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sp>
        <p:nvSpPr>
          <p:cNvPr id="24" name="Text Placeholder 22"/>
          <p:cNvSpPr>
            <a:spLocks noGrp="1"/>
          </p:cNvSpPr>
          <p:nvPr userDrawn="1">
            <p:ph type="body" sz="quarter" idx="25" hasCustomPrompt="1"/>
          </p:nvPr>
        </p:nvSpPr>
        <p:spPr>
          <a:xfrm>
            <a:off x="10679251" y="3730356"/>
            <a:ext cx="6016626" cy="5417139"/>
          </a:xfrm>
        </p:spPr>
        <p:txBody>
          <a:bodyPr>
            <a:noAutofit/>
          </a:bodyPr>
          <a:lstStyle>
            <a:lvl1pPr marL="0" indent="0">
              <a:buNone/>
              <a:defRPr sz="300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cxnSp>
        <p:nvCxnSpPr>
          <p:cNvPr id="25" name="Straight Connector 24"/>
          <p:cNvCxnSpPr/>
          <p:nvPr userDrawn="1"/>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a:t>
            </a:r>
            <a:r>
              <a:rPr lang="en-US" sz="2700" baseline="0" dirty="0">
                <a:solidFill>
                  <a:srgbClr val="349D96"/>
                </a:solidFill>
                <a:latin typeface="Century Gothic" panose="020B0502020202020204" pitchFamily="34" charset="0"/>
              </a:rPr>
              <a:t> Department of Health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9722584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6622" y="1010960"/>
            <a:ext cx="18287996" cy="723045"/>
          </a:xfrm>
        </p:spPr>
        <p:txBody>
          <a:bodyPr>
            <a:noAutofit/>
          </a:bodyPr>
          <a:lstStyle>
            <a:lvl1pPr marL="0" indent="0" algn="ctr">
              <a:buFont typeface="Arial" panose="020B0604020202020204" pitchFamily="34" charset="0"/>
              <a:buNone/>
              <a:defRPr sz="4500" baseline="0">
                <a:solidFill>
                  <a:schemeClr val="tx1">
                    <a:lumMod val="75000"/>
                    <a:lumOff val="25000"/>
                  </a:schemeClr>
                </a:solidFill>
              </a:defRPr>
            </a:lvl1pPr>
          </a:lstStyle>
          <a:p>
            <a:pPr lvl="0"/>
            <a:r>
              <a:rPr lang="en-US" dirty="0"/>
              <a:t>Unordered List 2</a:t>
            </a:r>
          </a:p>
        </p:txBody>
      </p:sp>
      <p:cxnSp>
        <p:nvCxnSpPr>
          <p:cNvPr id="25" name="Straight Connector 24"/>
          <p:cNvCxnSpPr/>
          <p:nvPr userDrawn="1"/>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1481191" y="3114027"/>
            <a:ext cx="493978"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6000" dirty="0">
                <a:solidFill>
                  <a:srgbClr val="349D96"/>
                </a:solidFill>
                <a:sym typeface="Wingdings" panose="05000000000000000000" pitchFamily="2" charset="2"/>
              </a:rPr>
              <a:t></a:t>
            </a:r>
            <a:endParaRPr lang="en-US" sz="6000" dirty="0">
              <a:solidFill>
                <a:srgbClr val="349D96"/>
              </a:solidFill>
            </a:endParaRPr>
          </a:p>
        </p:txBody>
      </p:sp>
      <p:sp>
        <p:nvSpPr>
          <p:cNvPr id="14" name="Oval 13"/>
          <p:cNvSpPr/>
          <p:nvPr userDrawn="1"/>
        </p:nvSpPr>
        <p:spPr>
          <a:xfrm>
            <a:off x="6904817" y="3114026"/>
            <a:ext cx="493978"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6000" dirty="0">
                <a:solidFill>
                  <a:srgbClr val="349D96"/>
                </a:solidFill>
                <a:sym typeface="Wingdings" panose="05000000000000000000" pitchFamily="2" charset="2"/>
              </a:rPr>
              <a:t></a:t>
            </a:r>
            <a:endParaRPr lang="en-US" sz="6000" dirty="0">
              <a:solidFill>
                <a:srgbClr val="349D96"/>
              </a:solidFill>
            </a:endParaRPr>
          </a:p>
        </p:txBody>
      </p:sp>
      <p:sp>
        <p:nvSpPr>
          <p:cNvPr id="17" name="Oval 16"/>
          <p:cNvSpPr/>
          <p:nvPr userDrawn="1"/>
        </p:nvSpPr>
        <p:spPr>
          <a:xfrm>
            <a:off x="12324587" y="3117077"/>
            <a:ext cx="493978"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6000" dirty="0">
                <a:solidFill>
                  <a:srgbClr val="349D96"/>
                </a:solidFill>
                <a:sym typeface="Wingdings" panose="05000000000000000000" pitchFamily="2" charset="2"/>
              </a:rPr>
              <a:t></a:t>
            </a:r>
            <a:endParaRPr lang="en-US" sz="6000" dirty="0">
              <a:solidFill>
                <a:srgbClr val="349D96"/>
              </a:solidFill>
            </a:endParaRPr>
          </a:p>
        </p:txBody>
      </p:sp>
      <p:sp>
        <p:nvSpPr>
          <p:cNvPr id="3" name="Text Placeholder 2"/>
          <p:cNvSpPr>
            <a:spLocks noGrp="1"/>
          </p:cNvSpPr>
          <p:nvPr>
            <p:ph type="body" sz="quarter" idx="22" hasCustomPrompt="1"/>
          </p:nvPr>
        </p:nvSpPr>
        <p:spPr>
          <a:xfrm>
            <a:off x="2417892" y="3146782"/>
            <a:ext cx="3581400" cy="559433"/>
          </a:xfrm>
        </p:spPr>
        <p:txBody>
          <a:bodyPr>
            <a:noAutofit/>
          </a:bodyPr>
          <a:lstStyle>
            <a:lvl1pPr marL="428625" indent="-428625">
              <a:buNone/>
              <a:defRPr lang="en-US" sz="3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19" name="Text Placeholder 2"/>
          <p:cNvSpPr>
            <a:spLocks noGrp="1"/>
          </p:cNvSpPr>
          <p:nvPr>
            <p:ph type="body" sz="quarter" idx="23" hasCustomPrompt="1"/>
          </p:nvPr>
        </p:nvSpPr>
        <p:spPr>
          <a:xfrm>
            <a:off x="7864054" y="3146782"/>
            <a:ext cx="3581400" cy="559433"/>
          </a:xfrm>
        </p:spPr>
        <p:txBody>
          <a:bodyPr>
            <a:noAutofit/>
          </a:bodyPr>
          <a:lstStyle>
            <a:lvl1pPr marL="428625" indent="-428625">
              <a:buNone/>
              <a:defRPr lang="en-US" sz="3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2" name="Text Placeholder 2"/>
          <p:cNvSpPr>
            <a:spLocks noGrp="1"/>
          </p:cNvSpPr>
          <p:nvPr>
            <p:ph type="body" sz="quarter" idx="24" hasCustomPrompt="1"/>
          </p:nvPr>
        </p:nvSpPr>
        <p:spPr>
          <a:xfrm>
            <a:off x="13270946" y="3146782"/>
            <a:ext cx="3581400" cy="559433"/>
          </a:xfrm>
        </p:spPr>
        <p:txBody>
          <a:bodyPr>
            <a:noAutofit/>
          </a:bodyPr>
          <a:lstStyle>
            <a:lvl1pPr marL="428625" indent="-428625">
              <a:buNone/>
              <a:defRPr lang="en-US" sz="3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5" name="Text Placeholder 4"/>
          <p:cNvSpPr>
            <a:spLocks noGrp="1"/>
          </p:cNvSpPr>
          <p:nvPr>
            <p:ph type="body" sz="quarter" idx="25" hasCustomPrompt="1"/>
          </p:nvPr>
        </p:nvSpPr>
        <p:spPr>
          <a:xfrm>
            <a:off x="2417892" y="3711345"/>
            <a:ext cx="3581400" cy="5553624"/>
          </a:xfrm>
        </p:spPr>
        <p:txBody>
          <a:bodyPr>
            <a:noAutofit/>
          </a:bodyPr>
          <a:lstStyle>
            <a:lvl1pPr marL="428625" indent="-428625">
              <a:buNone/>
              <a:defRPr lang="en-US" sz="3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6" name="Text Placeholder 4"/>
          <p:cNvSpPr>
            <a:spLocks noGrp="1"/>
          </p:cNvSpPr>
          <p:nvPr>
            <p:ph type="body" sz="quarter" idx="26" hasCustomPrompt="1"/>
          </p:nvPr>
        </p:nvSpPr>
        <p:spPr>
          <a:xfrm>
            <a:off x="7863788" y="3711345"/>
            <a:ext cx="3581400" cy="5537520"/>
          </a:xfrm>
        </p:spPr>
        <p:txBody>
          <a:bodyPr>
            <a:noAutofit/>
          </a:bodyPr>
          <a:lstStyle>
            <a:lvl1pPr marL="428625" indent="-428625">
              <a:buNone/>
              <a:defRPr lang="en-US" sz="3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7" name="Text Placeholder 4"/>
          <p:cNvSpPr>
            <a:spLocks noGrp="1"/>
          </p:cNvSpPr>
          <p:nvPr>
            <p:ph type="body" sz="quarter" idx="27" hasCustomPrompt="1"/>
          </p:nvPr>
        </p:nvSpPr>
        <p:spPr>
          <a:xfrm>
            <a:off x="13270066" y="3711345"/>
            <a:ext cx="3581400" cy="5537520"/>
          </a:xfrm>
        </p:spPr>
        <p:txBody>
          <a:bodyPr>
            <a:noAutofit/>
          </a:bodyPr>
          <a:lstStyle>
            <a:lvl1pPr marL="428625" indent="-428625">
              <a:buNone/>
              <a:defRPr lang="en-US" sz="3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15" name="TextBox 1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a:t>
            </a:r>
            <a:r>
              <a:rPr lang="en-US" sz="2700" baseline="0" dirty="0">
                <a:solidFill>
                  <a:srgbClr val="349D96"/>
                </a:solidFill>
                <a:latin typeface="Century Gothic" panose="020B0502020202020204" pitchFamily="34" charset="0"/>
              </a:rPr>
              <a:t>Department of Health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8764882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1167912" y="2231746"/>
            <a:ext cx="16011732" cy="6815427"/>
            <a:chOff x="892593" y="1460430"/>
            <a:chExt cx="8005866" cy="4543618"/>
          </a:xfrm>
        </p:grpSpPr>
        <p:sp>
          <p:nvSpPr>
            <p:cNvPr id="16" name="TextBox 15"/>
            <p:cNvSpPr txBox="1"/>
            <p:nvPr/>
          </p:nvSpPr>
          <p:spPr>
            <a:xfrm>
              <a:off x="4082659" y="4080445"/>
              <a:ext cx="2332018" cy="1923603"/>
            </a:xfrm>
            <a:prstGeom prst="rect">
              <a:avLst/>
            </a:prstGeom>
            <a:noFill/>
            <a:ln>
              <a:noFill/>
            </a:ln>
          </p:spPr>
          <p:txBody>
            <a:bodyPr wrap="square" rtlCol="0">
              <a:spAutoFit/>
            </a:bodyPr>
            <a:lstStyle/>
            <a:p>
              <a:r>
                <a:rPr lang="en-US" sz="2700" b="1" dirty="0">
                  <a:solidFill>
                    <a:schemeClr val="tx1">
                      <a:lumMod val="75000"/>
                      <a:lumOff val="25000"/>
                    </a:schemeClr>
                  </a:solidFill>
                  <a:latin typeface="Century Gothic" panose="020B0502020202020204" pitchFamily="34" charset="0"/>
                </a:rPr>
                <a:t>Strategy</a:t>
              </a:r>
            </a:p>
            <a:p>
              <a:pPr>
                <a:spcBef>
                  <a:spcPts val="900"/>
                </a:spcBef>
              </a:pPr>
              <a:r>
                <a:rPr lang="en-US" sz="2100" kern="1200" dirty="0">
                  <a:solidFill>
                    <a:schemeClr val="tx1">
                      <a:lumMod val="75000"/>
                      <a:lumOff val="25000"/>
                    </a:schemeClr>
                  </a:solidFill>
                  <a:latin typeface="Century Gothic" panose="020B0502020202020204" pitchFamily="34" charset="0"/>
                  <a:ea typeface="+mn-ea"/>
                  <a:cs typeface="+mn-cs"/>
                </a:rPr>
                <a:t>Through collaborations and partnerships, we</a:t>
              </a:r>
            </a:p>
            <a:p>
              <a:pPr>
                <a:spcBef>
                  <a:spcPts val="0"/>
                </a:spcBef>
              </a:pPr>
              <a:r>
                <a:rPr lang="en-US" sz="2100" kern="1200" dirty="0">
                  <a:solidFill>
                    <a:schemeClr val="tx1">
                      <a:lumMod val="75000"/>
                      <a:lumOff val="25000"/>
                    </a:schemeClr>
                  </a:solidFill>
                  <a:latin typeface="Century Gothic" panose="020B0502020202020204" pitchFamily="34" charset="0"/>
                  <a:ea typeface="+mn-ea"/>
                  <a:cs typeface="+mn-cs"/>
                </a:rPr>
                <a:t>will leverage the knowledge, relation-ships and resources necessary to influence the conditions that promote good health and safety for everyone.</a:t>
              </a:r>
            </a:p>
          </p:txBody>
        </p:sp>
        <p:sp>
          <p:nvSpPr>
            <p:cNvPr id="20" name="TextBox 19"/>
            <p:cNvSpPr txBox="1"/>
            <p:nvPr/>
          </p:nvSpPr>
          <p:spPr>
            <a:xfrm>
              <a:off x="6791671" y="4080608"/>
              <a:ext cx="2106788" cy="1277273"/>
            </a:xfrm>
            <a:prstGeom prst="rect">
              <a:avLst/>
            </a:prstGeom>
            <a:noFill/>
            <a:ln>
              <a:noFill/>
            </a:ln>
          </p:spPr>
          <p:txBody>
            <a:bodyPr wrap="square" rtlCol="0">
              <a:spAutoFit/>
            </a:bodyPr>
            <a:lstStyle/>
            <a:p>
              <a:r>
                <a:rPr lang="en-US" sz="2700" b="1" dirty="0">
                  <a:solidFill>
                    <a:schemeClr val="tx1">
                      <a:lumMod val="75000"/>
                      <a:lumOff val="25000"/>
                    </a:schemeClr>
                  </a:solidFill>
                  <a:latin typeface="Century Gothic" panose="020B0502020202020204" pitchFamily="34" charset="0"/>
                </a:rPr>
                <a:t>Mission</a:t>
              </a:r>
            </a:p>
            <a:p>
              <a:pPr>
                <a:spcBef>
                  <a:spcPts val="900"/>
                </a:spcBef>
              </a:pPr>
              <a:r>
                <a:rPr lang="en-US" sz="2100" kern="1200" dirty="0">
                  <a:solidFill>
                    <a:schemeClr val="tx1">
                      <a:lumMod val="75000"/>
                      <a:lumOff val="25000"/>
                    </a:schemeClr>
                  </a:solidFill>
                  <a:latin typeface="Century Gothic" panose="020B0502020202020204" pitchFamily="34" charset="0"/>
                  <a:ea typeface="+mn-ea"/>
                  <a:cs typeface="+mn-cs"/>
                </a:rPr>
                <a:t>The Department of Health works with others to protect and improve the health of all people in Washington.</a:t>
              </a:r>
            </a:p>
          </p:txBody>
        </p:sp>
        <p:sp>
          <p:nvSpPr>
            <p:cNvPr id="21" name="TextBox 20"/>
            <p:cNvSpPr txBox="1"/>
            <p:nvPr/>
          </p:nvSpPr>
          <p:spPr>
            <a:xfrm>
              <a:off x="1357926" y="4081738"/>
              <a:ext cx="2116475" cy="1277273"/>
            </a:xfrm>
            <a:prstGeom prst="rect">
              <a:avLst/>
            </a:prstGeom>
            <a:noFill/>
            <a:ln>
              <a:noFill/>
            </a:ln>
          </p:spPr>
          <p:txBody>
            <a:bodyPr wrap="square" rtlCol="0">
              <a:spAutoFit/>
            </a:bodyPr>
            <a:lstStyle/>
            <a:p>
              <a:r>
                <a:rPr lang="en-US" sz="2700" b="1" dirty="0">
                  <a:solidFill>
                    <a:schemeClr val="tx1">
                      <a:lumMod val="75000"/>
                      <a:lumOff val="25000"/>
                    </a:schemeClr>
                  </a:solidFill>
                  <a:latin typeface="Century Gothic" panose="020B0502020202020204" pitchFamily="34" charset="0"/>
                </a:rPr>
                <a:t>Vision</a:t>
              </a:r>
            </a:p>
            <a:p>
              <a:pPr>
                <a:spcBef>
                  <a:spcPts val="900"/>
                </a:spcBef>
              </a:pPr>
              <a:r>
                <a:rPr lang="en-US" sz="2100" kern="1200" dirty="0">
                  <a:solidFill>
                    <a:schemeClr val="tx1">
                      <a:lumMod val="75000"/>
                      <a:lumOff val="25000"/>
                    </a:schemeClr>
                  </a:solidFill>
                  <a:latin typeface="Century Gothic" panose="020B0502020202020204" pitchFamily="34" charset="0"/>
                  <a:ea typeface="+mn-ea"/>
                  <a:cs typeface="+mn-cs"/>
                </a:rPr>
                <a:t>People in Washington enjoy longer and healthier lives because they live in healthy families and communities.</a:t>
              </a:r>
            </a:p>
          </p:txBody>
        </p:sp>
        <p:grpSp>
          <p:nvGrpSpPr>
            <p:cNvPr id="28" name="Group 27"/>
            <p:cNvGrpSpPr/>
            <p:nvPr/>
          </p:nvGrpSpPr>
          <p:grpSpPr>
            <a:xfrm>
              <a:off x="892593" y="1460430"/>
              <a:ext cx="8005866" cy="2292939"/>
              <a:chOff x="846099" y="1909880"/>
              <a:chExt cx="8005866" cy="2292939"/>
            </a:xfrm>
          </p:grpSpPr>
          <p:sp>
            <p:nvSpPr>
              <p:cNvPr id="32" name="TextBox 31"/>
              <p:cNvSpPr txBox="1"/>
              <p:nvPr/>
            </p:nvSpPr>
            <p:spPr>
              <a:xfrm>
                <a:off x="1313790" y="2032497"/>
                <a:ext cx="1792023" cy="1646605"/>
              </a:xfrm>
              <a:prstGeom prst="rect">
                <a:avLst/>
              </a:prstGeom>
              <a:noFill/>
              <a:ln>
                <a:noFill/>
              </a:ln>
            </p:spPr>
            <p:txBody>
              <a:bodyPr wrap="square" rtlCol="0">
                <a:spAutoFit/>
              </a:bodyPr>
              <a:lstStyle/>
              <a:p>
                <a:r>
                  <a:rPr lang="en-US" sz="2700" b="1" dirty="0">
                    <a:solidFill>
                      <a:schemeClr val="tx1">
                        <a:lumMod val="75000"/>
                        <a:lumOff val="25000"/>
                      </a:schemeClr>
                    </a:solidFill>
                    <a:latin typeface="Century Gothic" panose="020B0502020202020204" pitchFamily="34" charset="0"/>
                  </a:rPr>
                  <a:t>What We Do</a:t>
                </a:r>
              </a:p>
              <a:p>
                <a:pPr>
                  <a:spcBef>
                    <a:spcPts val="900"/>
                  </a:spcBef>
                </a:pPr>
                <a:r>
                  <a:rPr lang="en-US" sz="2100" dirty="0">
                    <a:solidFill>
                      <a:schemeClr val="tx1">
                        <a:lumMod val="75000"/>
                        <a:lumOff val="25000"/>
                      </a:schemeClr>
                    </a:solidFill>
                    <a:latin typeface="Century Gothic" panose="020B0502020202020204" pitchFamily="34" charset="0"/>
                  </a:rPr>
                  <a:t>Ensure public safety</a:t>
                </a:r>
              </a:p>
              <a:p>
                <a:pPr>
                  <a:spcBef>
                    <a:spcPts val="900"/>
                  </a:spcBef>
                </a:pPr>
                <a:r>
                  <a:rPr lang="en-US" sz="2100" dirty="0">
                    <a:solidFill>
                      <a:schemeClr val="tx1">
                        <a:lumMod val="75000"/>
                        <a:lumOff val="25000"/>
                      </a:schemeClr>
                    </a:solidFill>
                    <a:latin typeface="Century Gothic" panose="020B0502020202020204" pitchFamily="34" charset="0"/>
                  </a:rPr>
                  <a:t>Create the healthiest next generation</a:t>
                </a:r>
              </a:p>
              <a:p>
                <a:pPr>
                  <a:spcBef>
                    <a:spcPts val="900"/>
                  </a:spcBef>
                </a:pPr>
                <a:r>
                  <a:rPr lang="en-US" sz="2100" dirty="0">
                    <a:solidFill>
                      <a:schemeClr val="tx1">
                        <a:lumMod val="75000"/>
                        <a:lumOff val="25000"/>
                      </a:schemeClr>
                    </a:solidFill>
                    <a:latin typeface="Century Gothic" panose="020B0502020202020204" pitchFamily="34" charset="0"/>
                  </a:rPr>
                  <a:t>Promote healthy living and healthy aging</a:t>
                </a:r>
                <a:endParaRPr lang="en-US" sz="1800" dirty="0">
                  <a:solidFill>
                    <a:schemeClr val="tx1">
                      <a:lumMod val="75000"/>
                      <a:lumOff val="25000"/>
                    </a:schemeClr>
                  </a:solidFill>
                  <a:latin typeface="Century Gothic" panose="020B0502020202020204" pitchFamily="34" charset="0"/>
                </a:endParaRPr>
              </a:p>
            </p:txBody>
          </p:sp>
          <p:sp>
            <p:nvSpPr>
              <p:cNvPr id="33" name="TextBox 32"/>
              <p:cNvSpPr txBox="1"/>
              <p:nvPr/>
            </p:nvSpPr>
            <p:spPr>
              <a:xfrm>
                <a:off x="4030709" y="1909880"/>
                <a:ext cx="2175037" cy="2139047"/>
              </a:xfrm>
              <a:prstGeom prst="rect">
                <a:avLst/>
              </a:prstGeom>
              <a:noFill/>
              <a:ln>
                <a:noFill/>
              </a:ln>
            </p:spPr>
            <p:txBody>
              <a:bodyPr wrap="square" rtlCol="0">
                <a:spAutoFit/>
              </a:bodyPr>
              <a:lstStyle/>
              <a:p>
                <a:r>
                  <a:rPr lang="en-US" sz="2700" b="1" dirty="0">
                    <a:solidFill>
                      <a:schemeClr val="tx1">
                        <a:lumMod val="75000"/>
                        <a:lumOff val="25000"/>
                      </a:schemeClr>
                    </a:solidFill>
                    <a:latin typeface="Century Gothic" panose="020B0502020202020204" pitchFamily="34" charset="0"/>
                  </a:rPr>
                  <a:t>How We Do</a:t>
                </a:r>
              </a:p>
              <a:p>
                <a:r>
                  <a:rPr lang="en-US" sz="2700" b="1" dirty="0">
                    <a:solidFill>
                      <a:schemeClr val="tx1">
                        <a:lumMod val="75000"/>
                        <a:lumOff val="25000"/>
                      </a:schemeClr>
                    </a:solidFill>
                    <a:latin typeface="Century Gothic" panose="020B0502020202020204" pitchFamily="34" charset="0"/>
                  </a:rPr>
                  <a:t>Our Work</a:t>
                </a:r>
              </a:p>
              <a:p>
                <a:pPr>
                  <a:spcBef>
                    <a:spcPts val="900"/>
                  </a:spcBef>
                </a:pPr>
                <a:r>
                  <a:rPr lang="en-US" sz="2100" kern="1200" dirty="0">
                    <a:solidFill>
                      <a:schemeClr val="tx1">
                        <a:lumMod val="75000"/>
                        <a:lumOff val="25000"/>
                      </a:schemeClr>
                    </a:solidFill>
                    <a:latin typeface="Century Gothic" panose="020B0502020202020204" pitchFamily="34" charset="0"/>
                    <a:ea typeface="+mn-ea"/>
                    <a:cs typeface="+mn-cs"/>
                  </a:rPr>
                  <a:t>Serve our customers and continue to improve</a:t>
                </a:r>
              </a:p>
              <a:p>
                <a:pPr>
                  <a:spcBef>
                    <a:spcPts val="900"/>
                  </a:spcBef>
                </a:pPr>
                <a:r>
                  <a:rPr lang="en-US" sz="2100" kern="1200" dirty="0">
                    <a:solidFill>
                      <a:schemeClr val="tx1">
                        <a:lumMod val="75000"/>
                        <a:lumOff val="25000"/>
                      </a:schemeClr>
                    </a:solidFill>
                    <a:latin typeface="Century Gothic" panose="020B0502020202020204" pitchFamily="34" charset="0"/>
                    <a:ea typeface="+mn-ea"/>
                    <a:cs typeface="+mn-cs"/>
                  </a:rPr>
                  <a:t>Be efficient, innovative and transparent</a:t>
                </a:r>
              </a:p>
              <a:p>
                <a:pPr>
                  <a:spcBef>
                    <a:spcPts val="900"/>
                  </a:spcBef>
                </a:pPr>
                <a:r>
                  <a:rPr lang="en-US" sz="2100" kern="1200" dirty="0">
                    <a:solidFill>
                      <a:schemeClr val="tx1">
                        <a:lumMod val="75000"/>
                        <a:lumOff val="25000"/>
                      </a:schemeClr>
                    </a:solidFill>
                    <a:latin typeface="Century Gothic" panose="020B0502020202020204" pitchFamily="34" charset="0"/>
                    <a:ea typeface="+mn-ea"/>
                    <a:cs typeface="+mn-cs"/>
                  </a:rPr>
                  <a:t>Develop and support our workforce</a:t>
                </a:r>
              </a:p>
            </p:txBody>
          </p:sp>
          <p:sp>
            <p:nvSpPr>
              <p:cNvPr id="34" name="TextBox 33"/>
              <p:cNvSpPr txBox="1"/>
              <p:nvPr/>
            </p:nvSpPr>
            <p:spPr>
              <a:xfrm>
                <a:off x="6742366" y="1909884"/>
                <a:ext cx="2109599" cy="2292935"/>
              </a:xfrm>
              <a:prstGeom prst="rect">
                <a:avLst/>
              </a:prstGeom>
              <a:noFill/>
              <a:ln>
                <a:noFill/>
              </a:ln>
            </p:spPr>
            <p:txBody>
              <a:bodyPr wrap="square" rtlCol="0">
                <a:spAutoFit/>
              </a:bodyPr>
              <a:lstStyle/>
              <a:p>
                <a:r>
                  <a:rPr lang="en-US" sz="2700" b="1" dirty="0">
                    <a:solidFill>
                      <a:schemeClr val="tx1">
                        <a:lumMod val="75000"/>
                        <a:lumOff val="25000"/>
                      </a:schemeClr>
                    </a:solidFill>
                    <a:latin typeface="Century Gothic" panose="020B0502020202020204" pitchFamily="34" charset="0"/>
                  </a:rPr>
                  <a:t>Guiding</a:t>
                </a:r>
              </a:p>
              <a:p>
                <a:r>
                  <a:rPr lang="en-US" sz="2700" b="1" dirty="0">
                    <a:solidFill>
                      <a:schemeClr val="tx1">
                        <a:lumMod val="75000"/>
                        <a:lumOff val="25000"/>
                      </a:schemeClr>
                    </a:solidFill>
                    <a:latin typeface="Century Gothic" panose="020B0502020202020204" pitchFamily="34" charset="0"/>
                  </a:rPr>
                  <a:t>Principles</a:t>
                </a:r>
              </a:p>
              <a:p>
                <a:pPr>
                  <a:spcBef>
                    <a:spcPts val="900"/>
                  </a:spcBef>
                </a:pPr>
                <a:r>
                  <a:rPr lang="en-US" sz="2100" kern="1200" dirty="0">
                    <a:solidFill>
                      <a:schemeClr val="tx1">
                        <a:lumMod val="75000"/>
                        <a:lumOff val="25000"/>
                      </a:schemeClr>
                    </a:solidFill>
                    <a:latin typeface="Century Gothic" panose="020B0502020202020204" pitchFamily="34" charset="0"/>
                    <a:ea typeface="+mn-ea"/>
                    <a:cs typeface="+mn-cs"/>
                  </a:rPr>
                  <a:t>Evidence-based public health practice</a:t>
                </a:r>
              </a:p>
              <a:p>
                <a:pPr>
                  <a:spcBef>
                    <a:spcPts val="900"/>
                  </a:spcBef>
                </a:pPr>
                <a:r>
                  <a:rPr lang="en-US" sz="2100" kern="1200" dirty="0">
                    <a:solidFill>
                      <a:schemeClr val="tx1">
                        <a:lumMod val="75000"/>
                        <a:lumOff val="25000"/>
                      </a:schemeClr>
                    </a:solidFill>
                    <a:latin typeface="Century Gothic" panose="020B0502020202020204" pitchFamily="34" charset="0"/>
                    <a:ea typeface="+mn-ea"/>
                    <a:cs typeface="+mn-cs"/>
                    <a:sym typeface="Wingdings"/>
                  </a:rPr>
                  <a:t>Partnership</a:t>
                </a:r>
              </a:p>
              <a:p>
                <a:pPr>
                  <a:spcBef>
                    <a:spcPts val="900"/>
                  </a:spcBef>
                </a:pPr>
                <a:r>
                  <a:rPr lang="en-US" sz="2100" kern="1200" dirty="0">
                    <a:solidFill>
                      <a:schemeClr val="tx1">
                        <a:lumMod val="75000"/>
                        <a:lumOff val="25000"/>
                      </a:schemeClr>
                    </a:solidFill>
                    <a:latin typeface="Century Gothic" panose="020B0502020202020204" pitchFamily="34" charset="0"/>
                    <a:ea typeface="+mn-ea"/>
                    <a:cs typeface="+mn-cs"/>
                    <a:sym typeface="Wingdings"/>
                  </a:rPr>
                  <a:t>Transparency</a:t>
                </a:r>
              </a:p>
              <a:p>
                <a:pPr>
                  <a:spcBef>
                    <a:spcPts val="900"/>
                  </a:spcBef>
                </a:pPr>
                <a:r>
                  <a:rPr lang="en-US" sz="2100" kern="1200" dirty="0">
                    <a:solidFill>
                      <a:schemeClr val="tx1">
                        <a:lumMod val="75000"/>
                        <a:lumOff val="25000"/>
                      </a:schemeClr>
                    </a:solidFill>
                    <a:latin typeface="Century Gothic" panose="020B0502020202020204" pitchFamily="34" charset="0"/>
                    <a:ea typeface="+mn-ea"/>
                    <a:cs typeface="+mn-cs"/>
                    <a:sym typeface="Wingdings"/>
                  </a:rPr>
                  <a:t>Health equity</a:t>
                </a:r>
              </a:p>
              <a:p>
                <a:pPr>
                  <a:spcBef>
                    <a:spcPts val="900"/>
                  </a:spcBef>
                </a:pPr>
                <a:r>
                  <a:rPr lang="en-US" sz="2100" kern="1200" dirty="0">
                    <a:solidFill>
                      <a:schemeClr val="tx1">
                        <a:lumMod val="75000"/>
                        <a:lumOff val="25000"/>
                      </a:schemeClr>
                    </a:solidFill>
                    <a:latin typeface="Century Gothic" panose="020B0502020202020204" pitchFamily="34" charset="0"/>
                    <a:ea typeface="+mn-ea"/>
                    <a:cs typeface="+mn-cs"/>
                    <a:sym typeface="Wingdings"/>
                  </a:rPr>
                  <a:t>Seven generations</a:t>
                </a:r>
                <a:endParaRPr lang="en-US" sz="2100" kern="1200" dirty="0">
                  <a:solidFill>
                    <a:schemeClr val="tx1">
                      <a:lumMod val="75000"/>
                      <a:lumOff val="25000"/>
                    </a:schemeClr>
                  </a:solidFill>
                  <a:latin typeface="Century Gothic" panose="020B0502020202020204" pitchFamily="34" charset="0"/>
                  <a:ea typeface="+mn-ea"/>
                  <a:cs typeface="+mn-cs"/>
                </a:endParaRPr>
              </a:p>
            </p:txBody>
          </p:sp>
          <p:sp>
            <p:nvSpPr>
              <p:cNvPr id="35" name="Oval 34"/>
              <p:cNvSpPr/>
              <p:nvPr/>
            </p:nvSpPr>
            <p:spPr>
              <a:xfrm>
                <a:off x="846099" y="207601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349D96"/>
                    </a:solidFill>
                    <a:sym typeface="Wingdings" panose="05000000000000000000" pitchFamily="2" charset="2"/>
                  </a:rPr>
                  <a:t></a:t>
                </a:r>
                <a:endParaRPr lang="en-US" sz="6000" dirty="0">
                  <a:solidFill>
                    <a:srgbClr val="349D96"/>
                  </a:solidFill>
                </a:endParaRPr>
              </a:p>
            </p:txBody>
          </p:sp>
          <p:sp>
            <p:nvSpPr>
              <p:cNvPr id="36" name="Oval 35"/>
              <p:cNvSpPr/>
              <p:nvPr/>
            </p:nvSpPr>
            <p:spPr>
              <a:xfrm>
                <a:off x="3557912" y="2076017"/>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349D96"/>
                    </a:solidFill>
                    <a:sym typeface="Wingdings" panose="05000000000000000000" pitchFamily="2" charset="2"/>
                  </a:rPr>
                  <a:t></a:t>
                </a:r>
                <a:endParaRPr lang="en-US" sz="6000" dirty="0">
                  <a:solidFill>
                    <a:srgbClr val="349D96"/>
                  </a:solidFill>
                </a:endParaRPr>
              </a:p>
            </p:txBody>
          </p:sp>
          <p:sp>
            <p:nvSpPr>
              <p:cNvPr id="37" name="Oval 36"/>
              <p:cNvSpPr/>
              <p:nvPr/>
            </p:nvSpPr>
            <p:spPr>
              <a:xfrm>
                <a:off x="6267797" y="2073135"/>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349D96"/>
                    </a:solidFill>
                    <a:sym typeface="Wingdings" panose="05000000000000000000" pitchFamily="2" charset="2"/>
                  </a:rPr>
                  <a:t></a:t>
                </a:r>
                <a:endParaRPr lang="en-US" sz="6000" dirty="0">
                  <a:solidFill>
                    <a:srgbClr val="349D96"/>
                  </a:solidFill>
                </a:endParaRPr>
              </a:p>
            </p:txBody>
          </p:sp>
        </p:grpSp>
        <p:sp>
          <p:nvSpPr>
            <p:cNvPr id="29" name="Oval 28"/>
            <p:cNvSpPr/>
            <p:nvPr/>
          </p:nvSpPr>
          <p:spPr>
            <a:xfrm>
              <a:off x="892593" y="4125259"/>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349D96"/>
                  </a:solidFill>
                  <a:sym typeface="Wingdings" panose="05000000000000000000" pitchFamily="2" charset="2"/>
                </a:rPr>
                <a:t></a:t>
              </a:r>
              <a:endParaRPr lang="en-US" sz="6000" dirty="0">
                <a:solidFill>
                  <a:srgbClr val="349D96"/>
                </a:solidFill>
              </a:endParaRPr>
            </a:p>
          </p:txBody>
        </p:sp>
        <p:sp>
          <p:nvSpPr>
            <p:cNvPr id="30" name="Oval 29"/>
            <p:cNvSpPr/>
            <p:nvPr/>
          </p:nvSpPr>
          <p:spPr>
            <a:xfrm>
              <a:off x="3604406" y="412525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349D96"/>
                  </a:solidFill>
                  <a:sym typeface="Wingdings" panose="05000000000000000000" pitchFamily="2" charset="2"/>
                </a:rPr>
                <a:t></a:t>
              </a:r>
              <a:endParaRPr lang="en-US" sz="6000" dirty="0">
                <a:solidFill>
                  <a:srgbClr val="349D96"/>
                </a:solidFill>
              </a:endParaRPr>
            </a:p>
          </p:txBody>
        </p:sp>
        <p:sp>
          <p:nvSpPr>
            <p:cNvPr id="31" name="Oval 30"/>
            <p:cNvSpPr/>
            <p:nvPr/>
          </p:nvSpPr>
          <p:spPr>
            <a:xfrm>
              <a:off x="6314291" y="4122376"/>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349D96"/>
                  </a:solidFill>
                  <a:sym typeface="Wingdings" panose="05000000000000000000" pitchFamily="2" charset="2"/>
                </a:rPr>
                <a:t></a:t>
              </a:r>
              <a:endParaRPr lang="en-US" sz="6000" dirty="0">
                <a:solidFill>
                  <a:srgbClr val="349D96"/>
                </a:solidFill>
              </a:endParaRPr>
            </a:p>
          </p:txBody>
        </p:sp>
      </p:grpSp>
      <p:sp>
        <p:nvSpPr>
          <p:cNvPr id="40" name="TextBox 39"/>
          <p:cNvSpPr txBox="1"/>
          <p:nvPr userDrawn="1"/>
        </p:nvSpPr>
        <p:spPr>
          <a:xfrm>
            <a:off x="-13854" y="935180"/>
            <a:ext cx="18288000" cy="784830"/>
          </a:xfrm>
          <a:prstGeom prst="rect">
            <a:avLst/>
          </a:prstGeom>
          <a:noFill/>
        </p:spPr>
        <p:txBody>
          <a:bodyPr wrap="square" rtlCol="0">
            <a:spAutoFit/>
          </a:bodyPr>
          <a:lstStyle/>
          <a:p>
            <a:pPr lvl="0" algn="ctr"/>
            <a:r>
              <a:rPr lang="en-US" sz="4500" kern="1200" baseline="0" dirty="0">
                <a:solidFill>
                  <a:schemeClr val="tx1">
                    <a:lumMod val="75000"/>
                    <a:lumOff val="25000"/>
                  </a:schemeClr>
                </a:solidFill>
                <a:latin typeface="Century Gothic" panose="020B0502020202020204" pitchFamily="34" charset="0"/>
                <a:ea typeface="+mn-ea"/>
                <a:cs typeface="+mn-cs"/>
              </a:rPr>
              <a:t>DOH Strategic Plan</a:t>
            </a:r>
          </a:p>
        </p:txBody>
      </p:sp>
    </p:spTree>
    <p:extLst>
      <p:ext uri="{BB962C8B-B14F-4D97-AF65-F5344CB8AC3E}">
        <p14:creationId xmlns:p14="http://schemas.microsoft.com/office/powerpoint/2010/main" val="527327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6622" y="1010960"/>
            <a:ext cx="18287996" cy="723045"/>
          </a:xfrm>
        </p:spPr>
        <p:txBody>
          <a:bodyPr>
            <a:noAutofit/>
          </a:bodyPr>
          <a:lstStyle>
            <a:lvl1pPr marL="0" indent="0" algn="ctr">
              <a:buNone/>
              <a:defRPr sz="4500" baseline="0">
                <a:solidFill>
                  <a:schemeClr val="tx1">
                    <a:lumMod val="75000"/>
                    <a:lumOff val="25000"/>
                  </a:schemeClr>
                </a:solidFill>
              </a:defRPr>
            </a:lvl1pPr>
          </a:lstStyle>
          <a:p>
            <a:pPr lvl="0"/>
            <a:r>
              <a:rPr lang="en-US" dirty="0"/>
              <a:t>Unordered List 3: Traditional </a:t>
            </a:r>
          </a:p>
        </p:txBody>
      </p:sp>
      <p:cxnSp>
        <p:nvCxnSpPr>
          <p:cNvPr id="8" name="Straight Connector 7"/>
          <p:cNvCxnSpPr/>
          <p:nvPr userDrawn="1"/>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616557" y="2409124"/>
            <a:ext cx="15106414" cy="6994250"/>
          </a:xfrm>
        </p:spPr>
        <p:txBody>
          <a:bodyPr>
            <a:noAutofit/>
          </a:bodyPr>
          <a:lstStyle>
            <a:lvl1pPr>
              <a:buClr>
                <a:srgbClr val="349D96"/>
              </a:buClr>
              <a:defRPr sz="3000" baseline="0"/>
            </a:lvl1pPr>
            <a:lvl2pPr>
              <a:buClr>
                <a:srgbClr val="349D96"/>
              </a:buClr>
              <a:defRPr sz="3000"/>
            </a:lvl2pPr>
            <a:lvl3pPr>
              <a:buClr>
                <a:srgbClr val="349D96"/>
              </a:buClr>
              <a:defRPr sz="2700"/>
            </a:lvl3pPr>
            <a:lvl4pPr>
              <a:buClr>
                <a:srgbClr val="349D96"/>
              </a:buClr>
              <a:defRPr sz="27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Box 8"/>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5784499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6622" y="1010960"/>
            <a:ext cx="18287996" cy="723045"/>
          </a:xfrm>
        </p:spPr>
        <p:txBody>
          <a:bodyPr>
            <a:noAutofit/>
          </a:bodyPr>
          <a:lstStyle>
            <a:lvl1pPr marL="0" indent="0" algn="ctr">
              <a:buFont typeface="Arial" panose="020B0604020202020204" pitchFamily="34" charset="0"/>
              <a:buNone/>
              <a:defRPr sz="4500">
                <a:solidFill>
                  <a:schemeClr val="tx1">
                    <a:lumMod val="75000"/>
                    <a:lumOff val="25000"/>
                  </a:schemeClr>
                </a:solidFill>
              </a:defRPr>
            </a:lvl1pPr>
          </a:lstStyle>
          <a:p>
            <a:pPr lvl="0"/>
            <a:r>
              <a:rPr lang="en-US" dirty="0"/>
              <a:t>Number List 1</a:t>
            </a:r>
          </a:p>
        </p:txBody>
      </p:sp>
      <p:cxnSp>
        <p:nvCxnSpPr>
          <p:cNvPr id="25" name="Straight Connector 24"/>
          <p:cNvCxnSpPr/>
          <p:nvPr userDrawn="1"/>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2277211" y="3146782"/>
            <a:ext cx="4021662" cy="559433"/>
          </a:xfrm>
        </p:spPr>
        <p:txBody>
          <a:bodyPr>
            <a:noAutofit/>
          </a:bodyPr>
          <a:lstStyle>
            <a:lvl1pPr marL="428625" indent="-428625">
              <a:buFont typeface="Arial" panose="020B0604020202020204" pitchFamily="34" charset="0"/>
              <a:buNone/>
              <a:defRPr lang="en-US" sz="3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19" name="Text Placeholder 2"/>
          <p:cNvSpPr>
            <a:spLocks noGrp="1"/>
          </p:cNvSpPr>
          <p:nvPr>
            <p:ph type="body" sz="quarter" idx="23" hasCustomPrompt="1"/>
          </p:nvPr>
        </p:nvSpPr>
        <p:spPr>
          <a:xfrm>
            <a:off x="7723374" y="3146782"/>
            <a:ext cx="4008148" cy="559433"/>
          </a:xfrm>
        </p:spPr>
        <p:txBody>
          <a:bodyPr>
            <a:noAutofit/>
          </a:bodyPr>
          <a:lstStyle>
            <a:lvl1pPr marL="428625" indent="-428625">
              <a:buFont typeface="Arial" panose="020B0604020202020204" pitchFamily="34" charset="0"/>
              <a:buNone/>
              <a:defRPr lang="en-US" sz="3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2" name="Text Placeholder 2"/>
          <p:cNvSpPr>
            <a:spLocks noGrp="1"/>
          </p:cNvSpPr>
          <p:nvPr>
            <p:ph type="body" sz="quarter" idx="24" hasCustomPrompt="1"/>
          </p:nvPr>
        </p:nvSpPr>
        <p:spPr>
          <a:xfrm>
            <a:off x="13130265" y="3146782"/>
            <a:ext cx="3961978" cy="559433"/>
          </a:xfrm>
        </p:spPr>
        <p:txBody>
          <a:bodyPr>
            <a:noAutofit/>
          </a:bodyPr>
          <a:lstStyle>
            <a:lvl1pPr marL="428625" indent="-428625">
              <a:buFont typeface="Arial" panose="020B0604020202020204" pitchFamily="34" charset="0"/>
              <a:buNone/>
              <a:defRPr lang="en-US" sz="3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5" name="Text Placeholder 4"/>
          <p:cNvSpPr>
            <a:spLocks noGrp="1"/>
          </p:cNvSpPr>
          <p:nvPr>
            <p:ph type="body" sz="quarter" idx="25" hasCustomPrompt="1"/>
          </p:nvPr>
        </p:nvSpPr>
        <p:spPr>
          <a:xfrm>
            <a:off x="2277212" y="3711345"/>
            <a:ext cx="4021660" cy="5553624"/>
          </a:xfrm>
        </p:spPr>
        <p:txBody>
          <a:bodyPr>
            <a:noAutofit/>
          </a:bodyPr>
          <a:lstStyle>
            <a:lvl1pPr marL="428625" indent="-428625">
              <a:buFont typeface="Arial" panose="020B0604020202020204" pitchFamily="34" charset="0"/>
              <a:buNone/>
              <a:defRPr lang="en-US" sz="3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6" name="Text Placeholder 4"/>
          <p:cNvSpPr>
            <a:spLocks noGrp="1"/>
          </p:cNvSpPr>
          <p:nvPr>
            <p:ph type="body" sz="quarter" idx="26" hasCustomPrompt="1"/>
          </p:nvPr>
        </p:nvSpPr>
        <p:spPr>
          <a:xfrm>
            <a:off x="7723107" y="3711345"/>
            <a:ext cx="4008414" cy="5537520"/>
          </a:xfrm>
        </p:spPr>
        <p:txBody>
          <a:bodyPr>
            <a:noAutofit/>
          </a:bodyPr>
          <a:lstStyle>
            <a:lvl1pPr marL="428625" indent="-428625">
              <a:buFont typeface="Arial" panose="020B0604020202020204" pitchFamily="34" charset="0"/>
              <a:buNone/>
              <a:defRPr lang="en-US" sz="3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7" name="Text Placeholder 4"/>
          <p:cNvSpPr>
            <a:spLocks noGrp="1"/>
          </p:cNvSpPr>
          <p:nvPr>
            <p:ph type="body" sz="quarter" idx="27" hasCustomPrompt="1"/>
          </p:nvPr>
        </p:nvSpPr>
        <p:spPr>
          <a:xfrm>
            <a:off x="13129386" y="3711345"/>
            <a:ext cx="3962856" cy="5537520"/>
          </a:xfrm>
        </p:spPr>
        <p:txBody>
          <a:bodyPr>
            <a:noAutofit/>
          </a:bodyPr>
          <a:lstStyle>
            <a:lvl1pPr marL="428625" indent="-428625">
              <a:buFont typeface="Arial" panose="020B0604020202020204" pitchFamily="34" charset="0"/>
              <a:buNone/>
              <a:defRPr lang="en-US" sz="3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15" name="Oval 14"/>
          <p:cNvSpPr/>
          <p:nvPr userDrawn="1"/>
        </p:nvSpPr>
        <p:spPr>
          <a:xfrm>
            <a:off x="1224652" y="3057236"/>
            <a:ext cx="720436" cy="540329"/>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2700" dirty="0">
                <a:solidFill>
                  <a:schemeClr val="bg1"/>
                </a:solidFill>
                <a:latin typeface="Century Gothic" panose="020B0502020202020204" pitchFamily="34" charset="0"/>
              </a:rPr>
              <a:t>1</a:t>
            </a:r>
          </a:p>
        </p:txBody>
      </p:sp>
      <p:sp>
        <p:nvSpPr>
          <p:cNvPr id="16" name="Oval 15"/>
          <p:cNvSpPr/>
          <p:nvPr userDrawn="1"/>
        </p:nvSpPr>
        <p:spPr>
          <a:xfrm>
            <a:off x="6650906" y="3057234"/>
            <a:ext cx="720436" cy="540329"/>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2700" dirty="0">
                <a:solidFill>
                  <a:schemeClr val="bg1"/>
                </a:solidFill>
                <a:latin typeface="Century Gothic" panose="020B0502020202020204" pitchFamily="34" charset="0"/>
              </a:rPr>
              <a:t>2</a:t>
            </a:r>
          </a:p>
        </p:txBody>
      </p:sp>
      <p:sp>
        <p:nvSpPr>
          <p:cNvPr id="20" name="Oval 19"/>
          <p:cNvSpPr/>
          <p:nvPr userDrawn="1"/>
        </p:nvSpPr>
        <p:spPr>
          <a:xfrm>
            <a:off x="12070676" y="3057233"/>
            <a:ext cx="720436" cy="540329"/>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2700" dirty="0">
                <a:solidFill>
                  <a:schemeClr val="bg1"/>
                </a:solidFill>
                <a:latin typeface="Century Gothic" panose="020B0502020202020204" pitchFamily="34" charset="0"/>
              </a:rPr>
              <a:t>3</a:t>
            </a:r>
          </a:p>
        </p:txBody>
      </p:sp>
      <p:sp>
        <p:nvSpPr>
          <p:cNvPr id="17" name="TextBox 16"/>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6890967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6622" y="1010960"/>
            <a:ext cx="18287996" cy="723045"/>
          </a:xfrm>
        </p:spPr>
        <p:txBody>
          <a:bodyPr>
            <a:noAutofit/>
          </a:bodyPr>
          <a:lstStyle>
            <a:lvl1pPr marL="0" indent="0" algn="ctr">
              <a:buNone/>
              <a:defRPr sz="4500" baseline="0">
                <a:solidFill>
                  <a:schemeClr val="tx1">
                    <a:lumMod val="75000"/>
                    <a:lumOff val="25000"/>
                  </a:schemeClr>
                </a:solidFill>
              </a:defRPr>
            </a:lvl1pPr>
          </a:lstStyle>
          <a:p>
            <a:pPr lvl="0"/>
            <a:r>
              <a:rPr lang="en-US" dirty="0"/>
              <a:t>Number List 2: Traditional</a:t>
            </a:r>
          </a:p>
        </p:txBody>
      </p:sp>
      <p:cxnSp>
        <p:nvCxnSpPr>
          <p:cNvPr id="8" name="Straight Connector 7"/>
          <p:cNvCxnSpPr/>
          <p:nvPr userDrawn="1"/>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616558" y="2409124"/>
            <a:ext cx="15088828" cy="6994250"/>
          </a:xfrm>
        </p:spPr>
        <p:txBody>
          <a:bodyPr>
            <a:noAutofit/>
          </a:bodyPr>
          <a:lstStyle>
            <a:lvl1pPr marL="435770" indent="-435770">
              <a:buClr>
                <a:srgbClr val="404040"/>
              </a:buClr>
              <a:buFont typeface="+mj-lt"/>
              <a:buAutoNum type="arabicPeriod"/>
              <a:tabLst/>
              <a:defRPr sz="3000"/>
            </a:lvl1pPr>
            <a:lvl2pPr marL="857250" indent="-435770">
              <a:buClr>
                <a:srgbClr val="404040"/>
              </a:buClr>
              <a:buFont typeface="+mj-lt"/>
              <a:buAutoNum type="alphaLcPeriod"/>
              <a:defRPr sz="3000"/>
            </a:lvl2pPr>
            <a:lvl3pPr marL="1121570" indent="-342900">
              <a:buClr>
                <a:srgbClr val="404040"/>
              </a:buClr>
              <a:buFont typeface="+mj-lt"/>
              <a:buAutoNum type="romanLcPeriod"/>
              <a:defRPr sz="2700"/>
            </a:lvl3pPr>
          </a:lstStyle>
          <a:p>
            <a:pPr lvl="0"/>
            <a:r>
              <a:rPr lang="en-US" dirty="0"/>
              <a:t>First Level</a:t>
            </a:r>
          </a:p>
          <a:p>
            <a:pPr lvl="1"/>
            <a:r>
              <a:rPr lang="en-US" dirty="0"/>
              <a:t>Second level</a:t>
            </a:r>
          </a:p>
          <a:p>
            <a:pPr lvl="2"/>
            <a:r>
              <a:rPr lang="en-US" dirty="0"/>
              <a:t>Third level</a:t>
            </a:r>
          </a:p>
        </p:txBody>
      </p:sp>
      <p:sp>
        <p:nvSpPr>
          <p:cNvPr id="9" name="TextBox 8"/>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a:t>
            </a:r>
            <a:r>
              <a:rPr lang="en-US" sz="2700" baseline="0" dirty="0">
                <a:solidFill>
                  <a:srgbClr val="349D96"/>
                </a:solidFill>
                <a:latin typeface="Century Gothic" panose="020B0502020202020204" pitchFamily="34" charset="0"/>
              </a:rPr>
              <a:t>State Department of Health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9087775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6622" y="1010960"/>
            <a:ext cx="18287996" cy="723045"/>
          </a:xfrm>
        </p:spPr>
        <p:txBody>
          <a:bodyPr>
            <a:noAutofit/>
          </a:bodyPr>
          <a:lstStyle>
            <a:lvl1pPr marL="0" indent="0" algn="ctr">
              <a:buFont typeface="Arial" panose="020B0604020202020204" pitchFamily="34" charset="0"/>
              <a:buNone/>
              <a:defRPr sz="4500" baseline="0">
                <a:solidFill>
                  <a:schemeClr val="tx1">
                    <a:lumMod val="75000"/>
                    <a:lumOff val="25000"/>
                  </a:schemeClr>
                </a:solidFill>
              </a:defRPr>
            </a:lvl1pPr>
          </a:lstStyle>
          <a:p>
            <a:pPr lvl="0"/>
            <a:r>
              <a:rPr lang="en-US" dirty="0"/>
              <a:t>Icon List (insert icons inside the circles)</a:t>
            </a:r>
          </a:p>
        </p:txBody>
      </p:sp>
      <p:cxnSp>
        <p:nvCxnSpPr>
          <p:cNvPr id="25" name="Straight Connector 24"/>
          <p:cNvCxnSpPr/>
          <p:nvPr userDrawn="1"/>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2540980" y="3924911"/>
            <a:ext cx="3581400" cy="559433"/>
          </a:xfrm>
        </p:spPr>
        <p:txBody>
          <a:bodyPr>
            <a:noAutofit/>
          </a:bodyPr>
          <a:lstStyle>
            <a:lvl1pPr marL="428625" indent="-428625" algn="l">
              <a:buFont typeface="Arial" panose="020B0604020202020204" pitchFamily="34" charset="0"/>
              <a:buNone/>
              <a:defRPr lang="en-US" sz="3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19" name="Text Placeholder 2"/>
          <p:cNvSpPr>
            <a:spLocks noGrp="1"/>
          </p:cNvSpPr>
          <p:nvPr>
            <p:ph type="body" sz="quarter" idx="23" hasCustomPrompt="1"/>
          </p:nvPr>
        </p:nvSpPr>
        <p:spPr>
          <a:xfrm>
            <a:off x="7354102" y="3924908"/>
            <a:ext cx="3581400" cy="559433"/>
          </a:xfrm>
        </p:spPr>
        <p:txBody>
          <a:bodyPr>
            <a:noAutofit/>
          </a:bodyPr>
          <a:lstStyle>
            <a:lvl1pPr marL="428625" indent="-428625" algn="l">
              <a:buFont typeface="Arial" panose="020B0604020202020204" pitchFamily="34" charset="0"/>
              <a:buNone/>
              <a:defRPr lang="en-US" sz="3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2" name="Text Placeholder 2"/>
          <p:cNvSpPr>
            <a:spLocks noGrp="1"/>
          </p:cNvSpPr>
          <p:nvPr>
            <p:ph type="body" sz="quarter" idx="24" hasCustomPrompt="1"/>
          </p:nvPr>
        </p:nvSpPr>
        <p:spPr>
          <a:xfrm>
            <a:off x="12198276" y="3924914"/>
            <a:ext cx="3581400" cy="559433"/>
          </a:xfrm>
        </p:spPr>
        <p:txBody>
          <a:bodyPr>
            <a:noAutofit/>
          </a:bodyPr>
          <a:lstStyle>
            <a:lvl1pPr marL="428625" indent="-428625" algn="l">
              <a:buFont typeface="Arial" panose="020B0604020202020204" pitchFamily="34" charset="0"/>
              <a:buNone/>
              <a:defRPr lang="en-US" sz="3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5" name="Text Placeholder 4"/>
          <p:cNvSpPr>
            <a:spLocks noGrp="1"/>
          </p:cNvSpPr>
          <p:nvPr>
            <p:ph type="body" sz="quarter" idx="25" hasCustomPrompt="1"/>
          </p:nvPr>
        </p:nvSpPr>
        <p:spPr>
          <a:xfrm>
            <a:off x="2540980" y="4489475"/>
            <a:ext cx="3581400" cy="4797431"/>
          </a:xfrm>
        </p:spPr>
        <p:txBody>
          <a:bodyPr>
            <a:noAutofit/>
          </a:bodyPr>
          <a:lstStyle>
            <a:lvl1pPr marL="428625" indent="-428625">
              <a:buFont typeface="Arial" panose="020B0604020202020204" pitchFamily="34" charset="0"/>
              <a:buNone/>
              <a:defRPr lang="en-US" sz="3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6" name="Text Placeholder 4"/>
          <p:cNvSpPr>
            <a:spLocks noGrp="1"/>
          </p:cNvSpPr>
          <p:nvPr>
            <p:ph type="body" sz="quarter" idx="26" hasCustomPrompt="1"/>
          </p:nvPr>
        </p:nvSpPr>
        <p:spPr>
          <a:xfrm>
            <a:off x="7353836" y="4489472"/>
            <a:ext cx="3581400" cy="4797434"/>
          </a:xfrm>
        </p:spPr>
        <p:txBody>
          <a:bodyPr>
            <a:noAutofit/>
          </a:bodyPr>
          <a:lstStyle>
            <a:lvl1pPr marL="428625" indent="-428625">
              <a:buFont typeface="Arial" panose="020B0604020202020204" pitchFamily="34" charset="0"/>
              <a:buNone/>
              <a:defRPr lang="en-US" sz="3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7" name="Text Placeholder 4"/>
          <p:cNvSpPr>
            <a:spLocks noGrp="1"/>
          </p:cNvSpPr>
          <p:nvPr>
            <p:ph type="body" sz="quarter" idx="27" hasCustomPrompt="1"/>
          </p:nvPr>
        </p:nvSpPr>
        <p:spPr>
          <a:xfrm>
            <a:off x="12197396" y="4489478"/>
            <a:ext cx="3581400" cy="4797428"/>
          </a:xfrm>
        </p:spPr>
        <p:txBody>
          <a:bodyPr>
            <a:noAutofit/>
          </a:bodyPr>
          <a:lstStyle>
            <a:lvl1pPr marL="428625" indent="-428625">
              <a:buFont typeface="Arial" panose="020B0604020202020204" pitchFamily="34" charset="0"/>
              <a:buNone/>
              <a:defRPr lang="en-US" sz="3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14" name="Oval 13"/>
          <p:cNvSpPr/>
          <p:nvPr/>
        </p:nvSpPr>
        <p:spPr>
          <a:xfrm>
            <a:off x="3571733" y="2551292"/>
            <a:ext cx="1479794" cy="1110228"/>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p>
        </p:txBody>
      </p:sp>
      <p:sp>
        <p:nvSpPr>
          <p:cNvPr id="17" name="Oval 16"/>
          <p:cNvSpPr/>
          <p:nvPr/>
        </p:nvSpPr>
        <p:spPr>
          <a:xfrm>
            <a:off x="8297073" y="2551292"/>
            <a:ext cx="1479794" cy="1110228"/>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p>
        </p:txBody>
      </p:sp>
      <p:sp>
        <p:nvSpPr>
          <p:cNvPr id="21" name="Oval 20"/>
          <p:cNvSpPr/>
          <p:nvPr/>
        </p:nvSpPr>
        <p:spPr>
          <a:xfrm>
            <a:off x="13160135" y="2551292"/>
            <a:ext cx="1479794" cy="1110228"/>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p>
        </p:txBody>
      </p:sp>
      <p:sp>
        <p:nvSpPr>
          <p:cNvPr id="16" name="TextBox 15"/>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a:t>
            </a:r>
            <a:r>
              <a:rPr lang="en-US" sz="2700" baseline="0" dirty="0">
                <a:solidFill>
                  <a:srgbClr val="349D96"/>
                </a:solidFill>
                <a:latin typeface="Century Gothic" panose="020B0502020202020204" pitchFamily="34" charset="0"/>
              </a:rPr>
              <a:t>State Department of Health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6600437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1" y="0"/>
            <a:ext cx="18288002"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Rectangle 7"/>
          <p:cNvSpPr/>
          <p:nvPr userDrawn="1"/>
        </p:nvSpPr>
        <p:spPr>
          <a:xfrm>
            <a:off x="5546428" y="8841338"/>
            <a:ext cx="429904" cy="307074"/>
          </a:xfrm>
          <a:prstGeom prst="rect">
            <a:avLst/>
          </a:prstGeom>
          <a:solidFill>
            <a:srgbClr val="99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300"/>
              </a:spcBef>
            </a:pPr>
            <a:endParaRPr lang="en-US" sz="1200" dirty="0">
              <a:solidFill>
                <a:schemeClr val="tx1">
                  <a:lumMod val="75000"/>
                  <a:lumOff val="25000"/>
                </a:schemeClr>
              </a:solidFill>
              <a:latin typeface="Century Gothic" panose="020B0502020202020204" pitchFamily="34" charset="0"/>
            </a:endParaRPr>
          </a:p>
        </p:txBody>
      </p:sp>
      <p:sp>
        <p:nvSpPr>
          <p:cNvPr id="9" name="Rectangle 8"/>
          <p:cNvSpPr/>
          <p:nvPr userDrawn="1"/>
        </p:nvSpPr>
        <p:spPr>
          <a:xfrm>
            <a:off x="11403036" y="8835489"/>
            <a:ext cx="429904" cy="307074"/>
          </a:xfrm>
          <a:prstGeom prst="rect">
            <a:avLst/>
          </a:prstGeom>
          <a:solidFill>
            <a:srgbClr val="D8E3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300"/>
              </a:spcBef>
            </a:pPr>
            <a:endParaRPr lang="en-US" sz="2700" dirty="0"/>
          </a:p>
        </p:txBody>
      </p:sp>
      <p:sp>
        <p:nvSpPr>
          <p:cNvPr id="10" name="TextBox 9"/>
          <p:cNvSpPr txBox="1"/>
          <p:nvPr userDrawn="1"/>
        </p:nvSpPr>
        <p:spPr>
          <a:xfrm>
            <a:off x="2" y="874631"/>
            <a:ext cx="18288000" cy="784830"/>
          </a:xfrm>
          <a:prstGeom prst="rect">
            <a:avLst/>
          </a:prstGeom>
          <a:noFill/>
          <a:effectLst/>
        </p:spPr>
        <p:txBody>
          <a:bodyPr wrap="none" rtlCol="0">
            <a:noAutofit/>
          </a:bodyPr>
          <a:lstStyle/>
          <a:p>
            <a:pPr algn="ctr"/>
            <a:r>
              <a:rPr lang="en-US" sz="4200" dirty="0">
                <a:solidFill>
                  <a:schemeClr val="tx1">
                    <a:lumMod val="75000"/>
                    <a:lumOff val="25000"/>
                  </a:schemeClr>
                </a:solidFill>
                <a:latin typeface="Century Gothic" panose="020B0502020202020204" pitchFamily="34" charset="0"/>
              </a:rPr>
              <a:t>Washington State Local Health Jurisdictions</a:t>
            </a:r>
          </a:p>
        </p:txBody>
      </p:sp>
      <p:cxnSp>
        <p:nvCxnSpPr>
          <p:cNvPr id="11" name="Straight Connector 10"/>
          <p:cNvCxnSpPr/>
          <p:nvPr userDrawn="1"/>
        </p:nvCxnSpPr>
        <p:spPr>
          <a:xfrm flipV="1">
            <a:off x="8645628" y="1794982"/>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5548554" y="9409229"/>
            <a:ext cx="429904" cy="307074"/>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p>
        </p:txBody>
      </p:sp>
      <p:sp>
        <p:nvSpPr>
          <p:cNvPr id="15" name="Rectangle 14"/>
          <p:cNvSpPr/>
          <p:nvPr userDrawn="1"/>
        </p:nvSpPr>
        <p:spPr>
          <a:xfrm>
            <a:off x="11419438" y="9409229"/>
            <a:ext cx="429904" cy="307074"/>
          </a:xfrm>
          <a:prstGeom prst="rect">
            <a:avLst/>
          </a:prstGeom>
          <a:solidFill>
            <a:srgbClr val="349D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5176" y="9056039"/>
            <a:ext cx="2133008" cy="707786"/>
          </a:xfrm>
          <a:prstGeom prst="rect">
            <a:avLst/>
          </a:prstGeom>
        </p:spPr>
      </p:pic>
      <p:sp>
        <p:nvSpPr>
          <p:cNvPr id="17" name="TextBox 16"/>
          <p:cNvSpPr txBox="1"/>
          <p:nvPr userDrawn="1"/>
        </p:nvSpPr>
        <p:spPr>
          <a:xfrm>
            <a:off x="1199819" y="7775738"/>
            <a:ext cx="2947762" cy="553998"/>
          </a:xfrm>
          <a:prstGeom prst="rect">
            <a:avLst/>
          </a:prstGeom>
          <a:noFill/>
          <a:effectLst/>
        </p:spPr>
        <p:txBody>
          <a:bodyPr wrap="square" rtlCol="0">
            <a:spAutoFit/>
          </a:bodyPr>
          <a:lstStyle/>
          <a:p>
            <a:r>
              <a:rPr lang="en-US" sz="1500" b="1" dirty="0">
                <a:solidFill>
                  <a:schemeClr val="tx1">
                    <a:lumMod val="75000"/>
                    <a:lumOff val="25000"/>
                  </a:schemeClr>
                </a:solidFill>
                <a:latin typeface="Century Gothic" panose="020B0502020202020204" pitchFamily="34" charset="0"/>
              </a:rPr>
              <a:t>*</a:t>
            </a:r>
            <a:r>
              <a:rPr lang="en-US" sz="1500" b="1" kern="1200" dirty="0">
                <a:solidFill>
                  <a:schemeClr val="tx1">
                    <a:lumMod val="75000"/>
                    <a:lumOff val="25000"/>
                  </a:schemeClr>
                </a:solidFill>
                <a:latin typeface="Century Gothic" panose="020B0502020202020204" pitchFamily="34" charset="0"/>
                <a:ea typeface="+mn-ea"/>
                <a:cs typeface="+mn-cs"/>
              </a:rPr>
              <a:t>Agency leader is both director and health officer (2)</a:t>
            </a:r>
          </a:p>
        </p:txBody>
      </p:sp>
      <p:grpSp>
        <p:nvGrpSpPr>
          <p:cNvPr id="19" name="Group 18"/>
          <p:cNvGrpSpPr/>
          <p:nvPr/>
        </p:nvGrpSpPr>
        <p:grpSpPr>
          <a:xfrm>
            <a:off x="2311141" y="2051803"/>
            <a:ext cx="13387270" cy="6291434"/>
            <a:chOff x="1777366" y="2155881"/>
            <a:chExt cx="4480731" cy="2843080"/>
          </a:xfrm>
          <a:effectLst/>
        </p:grpSpPr>
        <p:sp>
          <p:nvSpPr>
            <p:cNvPr id="63"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64"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65"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66"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67"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68"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69"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70"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71"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72"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73"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74"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75"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76" name="Freeform 17"/>
            <p:cNvSpPr>
              <a:spLocks/>
            </p:cNvSpPr>
            <p:nvPr/>
          </p:nvSpPr>
          <p:spPr bwMode="auto">
            <a:xfrm>
              <a:off x="443050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77"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78"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79"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80"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81"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82"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83"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84"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85" name="Freeform 84"/>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86" name="Freeform 85"/>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87" name="Freeform 86"/>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88" name="Freeform 87"/>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89" name="Freeform 88"/>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r>
                <a:rPr lang="en-US" sz="1200" dirty="0">
                  <a:solidFill>
                    <a:schemeClr val="tx1">
                      <a:lumMod val="75000"/>
                      <a:lumOff val="25000"/>
                    </a:schemeClr>
                  </a:solidFill>
                  <a:latin typeface="Century Gothic" panose="020B0502020202020204" pitchFamily="34" charset="0"/>
                </a:rPr>
                <a:t> </a:t>
              </a:r>
            </a:p>
          </p:txBody>
        </p:sp>
        <p:sp>
          <p:nvSpPr>
            <p:cNvPr id="90" name="Freeform 89"/>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91" name="Freeform 90"/>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92" name="Freeform 91"/>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93" name="Freeform 92"/>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94" name="Freeform 93"/>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95" name="Freeform 94"/>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96" name="Freeform 95"/>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97" name="Freeform 96"/>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98" name="Freeform 97"/>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99" name="Freeform 98"/>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00" name="Freeform 99"/>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01" name="Freeform 100"/>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02" name="Freeform 101"/>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03" name="Freeform 102"/>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04" name="Freeform 103"/>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05" name="Freeform 104"/>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06" name="Freeform 105"/>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07" name="Freeform 106"/>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08" name="Freeform 107"/>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09" name="Freeform 108"/>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10" name="Freeform 109"/>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11" name="Freeform 110"/>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999999"/>
            </a:solidFill>
            <a:ln w="12700" cap="rnd" cmpd="sng">
              <a:no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12" name="Freeform 111"/>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13" name="Freeform 112"/>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14" name="Freeform 113"/>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15" name="Freeform 114"/>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16" name="Freeform 115"/>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17" name="Freeform 116"/>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18" name="Freeform 117"/>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19" name="Freeform 118"/>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20" name="Freeform 119"/>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21" name="Freeform 120"/>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22" name="Freeform 121"/>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grpSp>
      <p:sp>
        <p:nvSpPr>
          <p:cNvPr id="20" name="TextBox 19"/>
          <p:cNvSpPr txBox="1"/>
          <p:nvPr/>
        </p:nvSpPr>
        <p:spPr>
          <a:xfrm>
            <a:off x="11214531" y="7771160"/>
            <a:ext cx="4325223" cy="823302"/>
          </a:xfrm>
          <a:prstGeom prst="rect">
            <a:avLst/>
          </a:prstGeom>
          <a:noFill/>
          <a:ln w="12700">
            <a:solidFill>
              <a:schemeClr val="bg1"/>
            </a:solidFill>
          </a:ln>
          <a:effectLst/>
        </p:spPr>
        <p:txBody>
          <a:bodyPr wrap="none" rtlCol="0">
            <a:spAutoFit/>
          </a:bodyPr>
          <a:lstStyle/>
          <a:p>
            <a:r>
              <a:rPr lang="en-US" sz="1500" b="1" dirty="0">
                <a:solidFill>
                  <a:schemeClr val="tx1">
                    <a:lumMod val="75000"/>
                    <a:lumOff val="25000"/>
                  </a:schemeClr>
                </a:solidFill>
                <a:latin typeface="Century Gothic" panose="020B0502020202020204" pitchFamily="34" charset="0"/>
              </a:rPr>
              <a:t>Washington State Total Population </a:t>
            </a:r>
            <a:r>
              <a:rPr lang="en-US" sz="1500" b="1" i="1" dirty="0">
                <a:solidFill>
                  <a:schemeClr val="tx1">
                    <a:lumMod val="75000"/>
                    <a:lumOff val="25000"/>
                  </a:schemeClr>
                </a:solidFill>
                <a:latin typeface="Century Gothic" panose="020B0502020202020204" pitchFamily="34" charset="0"/>
              </a:rPr>
              <a:t>(estimate)</a:t>
            </a:r>
          </a:p>
          <a:p>
            <a:r>
              <a:rPr lang="en-US" sz="1500" b="1" dirty="0">
                <a:solidFill>
                  <a:schemeClr val="tx1">
                    <a:lumMod val="75000"/>
                    <a:lumOff val="25000"/>
                  </a:schemeClr>
                </a:solidFill>
                <a:latin typeface="Century Gothic" panose="020B0502020202020204" pitchFamily="34" charset="0"/>
              </a:rPr>
              <a:t>April 2017: 7,310,300</a:t>
            </a:r>
          </a:p>
          <a:p>
            <a:pPr>
              <a:spcBef>
                <a:spcPts val="300"/>
              </a:spcBef>
            </a:pPr>
            <a:r>
              <a:rPr lang="en-US" sz="1500" b="1" i="1" dirty="0">
                <a:solidFill>
                  <a:schemeClr val="tx1">
                    <a:lumMod val="75000"/>
                    <a:lumOff val="25000"/>
                  </a:schemeClr>
                </a:solidFill>
                <a:latin typeface="Century Gothic" panose="020B0502020202020204" pitchFamily="34" charset="0"/>
              </a:rPr>
              <a:t>Source: </a:t>
            </a:r>
            <a:r>
              <a:rPr lang="en-US" sz="1500" b="1" dirty="0">
                <a:solidFill>
                  <a:schemeClr val="tx1">
                    <a:lumMod val="75000"/>
                    <a:lumOff val="25000"/>
                  </a:schemeClr>
                </a:solidFill>
                <a:latin typeface="Century Gothic" panose="020B0502020202020204" pitchFamily="34" charset="0"/>
              </a:rPr>
              <a:t>Office of Financial Management</a:t>
            </a:r>
          </a:p>
        </p:txBody>
      </p:sp>
      <p:sp>
        <p:nvSpPr>
          <p:cNvPr id="21" name="TextBox 20"/>
          <p:cNvSpPr txBox="1"/>
          <p:nvPr/>
        </p:nvSpPr>
        <p:spPr>
          <a:xfrm>
            <a:off x="6912165" y="2187514"/>
            <a:ext cx="1085554"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Century Gothic" panose="020B0502020202020204" pitchFamily="34" charset="0"/>
              </a:rPr>
              <a:t>Whatcom</a:t>
            </a:r>
          </a:p>
          <a:p>
            <a:pPr algn="ctr"/>
            <a:r>
              <a:rPr lang="en-US" sz="1500" b="1" i="1" dirty="0">
                <a:solidFill>
                  <a:schemeClr val="bg1"/>
                </a:solidFill>
                <a:latin typeface="Century Gothic" panose="020B0502020202020204" pitchFamily="34" charset="0"/>
              </a:rPr>
              <a:t>216,300</a:t>
            </a:r>
          </a:p>
        </p:txBody>
      </p:sp>
      <p:sp>
        <p:nvSpPr>
          <p:cNvPr id="22" name="TextBox 21"/>
          <p:cNvSpPr txBox="1"/>
          <p:nvPr/>
        </p:nvSpPr>
        <p:spPr>
          <a:xfrm>
            <a:off x="6949692" y="2840429"/>
            <a:ext cx="883575" cy="553998"/>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Skagit</a:t>
            </a:r>
          </a:p>
          <a:p>
            <a:pPr algn="ctr"/>
            <a:r>
              <a:rPr lang="en-US" sz="1500" b="1" i="1" dirty="0">
                <a:solidFill>
                  <a:schemeClr val="bg1"/>
                </a:solidFill>
                <a:latin typeface="Century Gothic" panose="020B0502020202020204" pitchFamily="34" charset="0"/>
              </a:rPr>
              <a:t>124,100</a:t>
            </a:r>
          </a:p>
        </p:txBody>
      </p:sp>
      <p:sp>
        <p:nvSpPr>
          <p:cNvPr id="23" name="TextBox 22"/>
          <p:cNvSpPr txBox="1"/>
          <p:nvPr/>
        </p:nvSpPr>
        <p:spPr>
          <a:xfrm>
            <a:off x="6849033" y="3642098"/>
            <a:ext cx="1189749" cy="553998"/>
          </a:xfrm>
          <a:prstGeom prst="rect">
            <a:avLst/>
          </a:prstGeom>
          <a:noFill/>
          <a:ln w="12700">
            <a:noFill/>
          </a:ln>
          <a:effectLst/>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Snohomish</a:t>
            </a:r>
          </a:p>
          <a:p>
            <a:pPr algn="ctr"/>
            <a:r>
              <a:rPr lang="en-US" sz="1500" b="1" i="1" dirty="0">
                <a:solidFill>
                  <a:schemeClr val="tx1">
                    <a:lumMod val="75000"/>
                    <a:lumOff val="25000"/>
                  </a:schemeClr>
                </a:solidFill>
                <a:latin typeface="Century Gothic" panose="020B0502020202020204" pitchFamily="34" charset="0"/>
              </a:rPr>
              <a:t>789,400</a:t>
            </a:r>
          </a:p>
        </p:txBody>
      </p:sp>
      <p:sp>
        <p:nvSpPr>
          <p:cNvPr id="24" name="TextBox 23"/>
          <p:cNvSpPr txBox="1"/>
          <p:nvPr/>
        </p:nvSpPr>
        <p:spPr>
          <a:xfrm>
            <a:off x="6458852" y="4512873"/>
            <a:ext cx="1467068" cy="784830"/>
          </a:xfrm>
          <a:prstGeom prst="rect">
            <a:avLst/>
          </a:prstGeom>
          <a:noFill/>
          <a:ln w="12700">
            <a:noFill/>
          </a:ln>
          <a:effectLst/>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Seattle &amp; King</a:t>
            </a:r>
          </a:p>
          <a:p>
            <a:pPr algn="ctr"/>
            <a:r>
              <a:rPr lang="en-US" sz="1500" b="1" dirty="0">
                <a:solidFill>
                  <a:schemeClr val="tx1">
                    <a:lumMod val="75000"/>
                    <a:lumOff val="25000"/>
                  </a:schemeClr>
                </a:solidFill>
                <a:latin typeface="Century Gothic" panose="020B0502020202020204" pitchFamily="34" charset="0"/>
              </a:rPr>
              <a:t>County</a:t>
            </a:r>
          </a:p>
          <a:p>
            <a:pPr algn="ctr"/>
            <a:r>
              <a:rPr lang="en-US" sz="1500" b="1" i="1" dirty="0">
                <a:solidFill>
                  <a:schemeClr val="tx1">
                    <a:lumMod val="75000"/>
                    <a:lumOff val="25000"/>
                  </a:schemeClr>
                </a:solidFill>
                <a:latin typeface="Century Gothic" panose="020B0502020202020204" pitchFamily="34" charset="0"/>
              </a:rPr>
              <a:t>2,153,700</a:t>
            </a:r>
          </a:p>
        </p:txBody>
      </p:sp>
      <p:sp>
        <p:nvSpPr>
          <p:cNvPr id="25" name="TextBox 24"/>
          <p:cNvSpPr txBox="1"/>
          <p:nvPr/>
        </p:nvSpPr>
        <p:spPr>
          <a:xfrm>
            <a:off x="5978395" y="5515378"/>
            <a:ext cx="1696297" cy="553998"/>
          </a:xfrm>
          <a:prstGeom prst="rect">
            <a:avLst/>
          </a:prstGeom>
          <a:noFill/>
          <a:ln w="12700">
            <a:noFill/>
          </a:ln>
          <a:effectLst/>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Tacoma-Pierce*</a:t>
            </a:r>
          </a:p>
          <a:p>
            <a:pPr algn="ctr"/>
            <a:r>
              <a:rPr lang="en-US" sz="1500" b="1" i="1" dirty="0">
                <a:solidFill>
                  <a:schemeClr val="tx1">
                    <a:lumMod val="75000"/>
                    <a:lumOff val="25000"/>
                  </a:schemeClr>
                </a:solidFill>
                <a:latin typeface="Century Gothic" panose="020B0502020202020204" pitchFamily="34" charset="0"/>
              </a:rPr>
              <a:t>859,400</a:t>
            </a:r>
          </a:p>
        </p:txBody>
      </p:sp>
      <p:sp>
        <p:nvSpPr>
          <p:cNvPr id="26" name="TextBox 25"/>
          <p:cNvSpPr txBox="1"/>
          <p:nvPr/>
        </p:nvSpPr>
        <p:spPr>
          <a:xfrm>
            <a:off x="5547912" y="6224804"/>
            <a:ext cx="776175" cy="553998"/>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Lewis</a:t>
            </a:r>
          </a:p>
          <a:p>
            <a:pPr algn="ctr"/>
            <a:r>
              <a:rPr lang="en-US" sz="1500" b="1" dirty="0">
                <a:solidFill>
                  <a:schemeClr val="bg1"/>
                </a:solidFill>
                <a:latin typeface="Century Gothic" panose="020B0502020202020204" pitchFamily="34" charset="0"/>
              </a:rPr>
              <a:t>77,440</a:t>
            </a:r>
          </a:p>
        </p:txBody>
      </p:sp>
      <p:sp>
        <p:nvSpPr>
          <p:cNvPr id="27" name="TextBox 26"/>
          <p:cNvSpPr txBox="1"/>
          <p:nvPr/>
        </p:nvSpPr>
        <p:spPr>
          <a:xfrm>
            <a:off x="5252216" y="6896831"/>
            <a:ext cx="883575" cy="553998"/>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Cowlitz</a:t>
            </a:r>
          </a:p>
          <a:p>
            <a:pPr algn="ctr"/>
            <a:r>
              <a:rPr lang="en-US" sz="1500" b="1" i="1" dirty="0">
                <a:solidFill>
                  <a:schemeClr val="bg1"/>
                </a:solidFill>
                <a:latin typeface="Century Gothic" panose="020B0502020202020204" pitchFamily="34" charset="0"/>
              </a:rPr>
              <a:t>105,900</a:t>
            </a:r>
          </a:p>
        </p:txBody>
      </p:sp>
      <p:sp>
        <p:nvSpPr>
          <p:cNvPr id="28" name="TextBox 27"/>
          <p:cNvSpPr txBox="1"/>
          <p:nvPr/>
        </p:nvSpPr>
        <p:spPr>
          <a:xfrm>
            <a:off x="5502470" y="7657968"/>
            <a:ext cx="883575" cy="553998"/>
          </a:xfrm>
          <a:prstGeom prst="rect">
            <a:avLst/>
          </a:prstGeom>
          <a:noFill/>
          <a:ln w="12700">
            <a:noFill/>
          </a:ln>
          <a:effectLst/>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Clark*</a:t>
            </a:r>
          </a:p>
          <a:p>
            <a:pPr algn="ctr"/>
            <a:r>
              <a:rPr lang="en-US" sz="1500" b="1" i="1" dirty="0">
                <a:solidFill>
                  <a:schemeClr val="tx1">
                    <a:lumMod val="75000"/>
                    <a:lumOff val="25000"/>
                  </a:schemeClr>
                </a:solidFill>
                <a:latin typeface="Century Gothic" panose="020B0502020202020204" pitchFamily="34" charset="0"/>
              </a:rPr>
              <a:t>471,000</a:t>
            </a:r>
          </a:p>
        </p:txBody>
      </p:sp>
      <p:sp>
        <p:nvSpPr>
          <p:cNvPr id="29" name="TextBox 28"/>
          <p:cNvSpPr txBox="1"/>
          <p:nvPr/>
        </p:nvSpPr>
        <p:spPr>
          <a:xfrm>
            <a:off x="6507094" y="7028345"/>
            <a:ext cx="1119216" cy="553998"/>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Skamania</a:t>
            </a:r>
          </a:p>
          <a:p>
            <a:pPr algn="ctr"/>
            <a:r>
              <a:rPr lang="en-US" sz="1500" b="1" i="1" dirty="0">
                <a:solidFill>
                  <a:schemeClr val="bg1"/>
                </a:solidFill>
                <a:latin typeface="Century Gothic" panose="020B0502020202020204" pitchFamily="34" charset="0"/>
              </a:rPr>
              <a:t>11,690</a:t>
            </a:r>
          </a:p>
        </p:txBody>
      </p:sp>
      <p:sp>
        <p:nvSpPr>
          <p:cNvPr id="30" name="TextBox 29"/>
          <p:cNvSpPr txBox="1"/>
          <p:nvPr/>
        </p:nvSpPr>
        <p:spPr>
          <a:xfrm>
            <a:off x="8234457" y="7539852"/>
            <a:ext cx="920445" cy="553998"/>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Klickitat</a:t>
            </a:r>
          </a:p>
          <a:p>
            <a:pPr algn="ctr"/>
            <a:r>
              <a:rPr lang="en-US" sz="1500" b="1" i="1" dirty="0">
                <a:solidFill>
                  <a:schemeClr val="bg1"/>
                </a:solidFill>
                <a:latin typeface="Century Gothic" panose="020B0502020202020204" pitchFamily="34" charset="0"/>
              </a:rPr>
              <a:t>21,660</a:t>
            </a:r>
          </a:p>
        </p:txBody>
      </p:sp>
      <p:sp>
        <p:nvSpPr>
          <p:cNvPr id="31" name="TextBox 30"/>
          <p:cNvSpPr txBox="1"/>
          <p:nvPr/>
        </p:nvSpPr>
        <p:spPr>
          <a:xfrm>
            <a:off x="5082346" y="3181346"/>
            <a:ext cx="776175" cy="553998"/>
          </a:xfrm>
          <a:prstGeom prst="rect">
            <a:avLst/>
          </a:prstGeom>
          <a:noFill/>
          <a:ln w="12700">
            <a:noFill/>
          </a:ln>
          <a:effectLst/>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Island</a:t>
            </a:r>
          </a:p>
          <a:p>
            <a:pPr algn="ctr"/>
            <a:r>
              <a:rPr lang="en-US" sz="1500" b="1" i="1" dirty="0">
                <a:solidFill>
                  <a:schemeClr val="tx1">
                    <a:lumMod val="75000"/>
                    <a:lumOff val="25000"/>
                  </a:schemeClr>
                </a:solidFill>
                <a:latin typeface="Century Gothic" panose="020B0502020202020204" pitchFamily="34" charset="0"/>
              </a:rPr>
              <a:t>82,970</a:t>
            </a:r>
          </a:p>
        </p:txBody>
      </p:sp>
      <p:sp>
        <p:nvSpPr>
          <p:cNvPr id="32" name="TextBox 31"/>
          <p:cNvSpPr txBox="1"/>
          <p:nvPr/>
        </p:nvSpPr>
        <p:spPr>
          <a:xfrm>
            <a:off x="3162964" y="3576735"/>
            <a:ext cx="909223" cy="553998"/>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Clallam</a:t>
            </a:r>
          </a:p>
          <a:p>
            <a:pPr algn="ctr"/>
            <a:r>
              <a:rPr lang="en-US" sz="1500" b="1" i="1" dirty="0">
                <a:solidFill>
                  <a:schemeClr val="bg1"/>
                </a:solidFill>
                <a:latin typeface="Century Gothic" panose="020B0502020202020204" pitchFamily="34" charset="0"/>
              </a:rPr>
              <a:t>74,240</a:t>
            </a:r>
          </a:p>
        </p:txBody>
      </p:sp>
      <p:sp>
        <p:nvSpPr>
          <p:cNvPr id="33" name="TextBox 32"/>
          <p:cNvSpPr txBox="1"/>
          <p:nvPr/>
        </p:nvSpPr>
        <p:spPr>
          <a:xfrm>
            <a:off x="3321120" y="4159949"/>
            <a:ext cx="1018227" cy="553998"/>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Jefferson</a:t>
            </a:r>
          </a:p>
          <a:p>
            <a:pPr algn="ctr"/>
            <a:r>
              <a:rPr lang="en-US" sz="1500" b="1" i="1" dirty="0">
                <a:solidFill>
                  <a:schemeClr val="bg1"/>
                </a:solidFill>
                <a:latin typeface="Century Gothic" panose="020B0502020202020204" pitchFamily="34" charset="0"/>
              </a:rPr>
              <a:t>31,360</a:t>
            </a:r>
          </a:p>
        </p:txBody>
      </p:sp>
      <p:sp>
        <p:nvSpPr>
          <p:cNvPr id="34" name="TextBox 33"/>
          <p:cNvSpPr txBox="1"/>
          <p:nvPr/>
        </p:nvSpPr>
        <p:spPr>
          <a:xfrm>
            <a:off x="3321753" y="4778022"/>
            <a:ext cx="814646" cy="784830"/>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Grays</a:t>
            </a:r>
          </a:p>
          <a:p>
            <a:pPr algn="ctr"/>
            <a:r>
              <a:rPr lang="en-US" sz="1500" b="1" dirty="0">
                <a:solidFill>
                  <a:schemeClr val="bg1"/>
                </a:solidFill>
                <a:latin typeface="Century Gothic" panose="020B0502020202020204" pitchFamily="34" charset="0"/>
              </a:rPr>
              <a:t>Harbor</a:t>
            </a:r>
          </a:p>
          <a:p>
            <a:pPr algn="ctr"/>
            <a:r>
              <a:rPr lang="en-US" sz="1500" b="1" i="1" dirty="0">
                <a:solidFill>
                  <a:schemeClr val="bg1"/>
                </a:solidFill>
                <a:latin typeface="Century Gothic" panose="020B0502020202020204" pitchFamily="34" charset="0"/>
              </a:rPr>
              <a:t>72,970</a:t>
            </a:r>
          </a:p>
        </p:txBody>
      </p:sp>
      <p:sp>
        <p:nvSpPr>
          <p:cNvPr id="35" name="TextBox 34"/>
          <p:cNvSpPr txBox="1"/>
          <p:nvPr/>
        </p:nvSpPr>
        <p:spPr>
          <a:xfrm>
            <a:off x="3633110" y="6185844"/>
            <a:ext cx="813043" cy="553998"/>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Pacific</a:t>
            </a:r>
          </a:p>
          <a:p>
            <a:pPr algn="ctr"/>
            <a:r>
              <a:rPr lang="en-US" sz="1500" b="1" i="1" dirty="0">
                <a:solidFill>
                  <a:schemeClr val="bg1"/>
                </a:solidFill>
                <a:latin typeface="Century Gothic" panose="020B0502020202020204" pitchFamily="34" charset="0"/>
              </a:rPr>
              <a:t>21,250</a:t>
            </a:r>
          </a:p>
        </p:txBody>
      </p:sp>
      <p:sp>
        <p:nvSpPr>
          <p:cNvPr id="36" name="TextBox 35"/>
          <p:cNvSpPr txBox="1"/>
          <p:nvPr/>
        </p:nvSpPr>
        <p:spPr>
          <a:xfrm>
            <a:off x="3391318" y="6908193"/>
            <a:ext cx="1293944" cy="553998"/>
          </a:xfrm>
          <a:prstGeom prst="rect">
            <a:avLst/>
          </a:prstGeom>
          <a:noFill/>
          <a:ln w="12700">
            <a:noFill/>
          </a:ln>
          <a:effectLst/>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Wahkiakum</a:t>
            </a:r>
          </a:p>
          <a:p>
            <a:pPr algn="ctr"/>
            <a:r>
              <a:rPr lang="en-US" sz="1500" b="1" i="1" dirty="0">
                <a:solidFill>
                  <a:schemeClr val="tx1">
                    <a:lumMod val="75000"/>
                    <a:lumOff val="25000"/>
                  </a:schemeClr>
                </a:solidFill>
                <a:latin typeface="Century Gothic" panose="020B0502020202020204" pitchFamily="34" charset="0"/>
              </a:rPr>
              <a:t>4,030</a:t>
            </a:r>
          </a:p>
        </p:txBody>
      </p:sp>
      <p:sp>
        <p:nvSpPr>
          <p:cNvPr id="37" name="TextBox 36"/>
          <p:cNvSpPr txBox="1"/>
          <p:nvPr/>
        </p:nvSpPr>
        <p:spPr>
          <a:xfrm>
            <a:off x="4907987" y="5625446"/>
            <a:ext cx="938077" cy="553998"/>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Thurston</a:t>
            </a:r>
          </a:p>
          <a:p>
            <a:pPr algn="ctr"/>
            <a:r>
              <a:rPr lang="en-US" sz="1500" b="1" i="1" dirty="0">
                <a:solidFill>
                  <a:schemeClr val="bg1"/>
                </a:solidFill>
                <a:latin typeface="Century Gothic" panose="020B0502020202020204" pitchFamily="34" charset="0"/>
              </a:rPr>
              <a:t>276,900</a:t>
            </a:r>
          </a:p>
        </p:txBody>
      </p:sp>
      <p:sp>
        <p:nvSpPr>
          <p:cNvPr id="38" name="TextBox 37"/>
          <p:cNvSpPr txBox="1"/>
          <p:nvPr/>
        </p:nvSpPr>
        <p:spPr>
          <a:xfrm>
            <a:off x="4371497" y="5010836"/>
            <a:ext cx="808234" cy="553998"/>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Mason</a:t>
            </a:r>
          </a:p>
          <a:p>
            <a:pPr algn="ctr"/>
            <a:r>
              <a:rPr lang="en-US" sz="1500" b="1" i="1" dirty="0">
                <a:solidFill>
                  <a:schemeClr val="bg1"/>
                </a:solidFill>
                <a:latin typeface="Century Gothic" panose="020B0502020202020204" pitchFamily="34" charset="0"/>
              </a:rPr>
              <a:t>63,190</a:t>
            </a:r>
          </a:p>
        </p:txBody>
      </p:sp>
      <p:sp>
        <p:nvSpPr>
          <p:cNvPr id="39" name="TextBox 38"/>
          <p:cNvSpPr txBox="1"/>
          <p:nvPr/>
        </p:nvSpPr>
        <p:spPr>
          <a:xfrm>
            <a:off x="8661002" y="6477753"/>
            <a:ext cx="896399" cy="553998"/>
          </a:xfrm>
          <a:prstGeom prst="rect">
            <a:avLst/>
          </a:prstGeom>
          <a:noFill/>
          <a:ln w="12700">
            <a:noFill/>
          </a:ln>
          <a:effectLst/>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Yakima</a:t>
            </a:r>
          </a:p>
          <a:p>
            <a:pPr algn="ctr"/>
            <a:r>
              <a:rPr lang="en-US" sz="1500" b="1" i="1" dirty="0">
                <a:solidFill>
                  <a:schemeClr val="tx1">
                    <a:lumMod val="75000"/>
                    <a:lumOff val="25000"/>
                  </a:schemeClr>
                </a:solidFill>
                <a:latin typeface="Century Gothic" panose="020B0502020202020204" pitchFamily="34" charset="0"/>
              </a:rPr>
              <a:t>253,000</a:t>
            </a:r>
          </a:p>
        </p:txBody>
      </p:sp>
      <p:sp>
        <p:nvSpPr>
          <p:cNvPr id="40" name="TextBox 39"/>
          <p:cNvSpPr txBox="1"/>
          <p:nvPr/>
        </p:nvSpPr>
        <p:spPr>
          <a:xfrm>
            <a:off x="8718428" y="5272248"/>
            <a:ext cx="780983" cy="553998"/>
          </a:xfrm>
          <a:prstGeom prst="rect">
            <a:avLst/>
          </a:prstGeom>
          <a:noFill/>
          <a:ln w="12700">
            <a:noFill/>
          </a:ln>
          <a:effectLst/>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Kittitas</a:t>
            </a:r>
          </a:p>
          <a:p>
            <a:pPr algn="ctr"/>
            <a:r>
              <a:rPr lang="en-US" sz="1500" b="1" i="1" dirty="0">
                <a:solidFill>
                  <a:schemeClr val="tx1">
                    <a:lumMod val="75000"/>
                    <a:lumOff val="25000"/>
                  </a:schemeClr>
                </a:solidFill>
                <a:latin typeface="Century Gothic" panose="020B0502020202020204" pitchFamily="34" charset="0"/>
              </a:rPr>
              <a:t>44,730</a:t>
            </a:r>
          </a:p>
        </p:txBody>
      </p:sp>
      <p:sp>
        <p:nvSpPr>
          <p:cNvPr id="41" name="TextBox 40"/>
          <p:cNvSpPr txBox="1"/>
          <p:nvPr/>
        </p:nvSpPr>
        <p:spPr>
          <a:xfrm>
            <a:off x="8801697" y="4335479"/>
            <a:ext cx="862737"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Century Gothic" panose="020B0502020202020204" pitchFamily="34" charset="0"/>
              </a:rPr>
              <a:t>Chelan</a:t>
            </a:r>
          </a:p>
          <a:p>
            <a:pPr algn="ctr"/>
            <a:r>
              <a:rPr lang="en-US" sz="1500" b="1" i="1" dirty="0">
                <a:solidFill>
                  <a:schemeClr val="bg1"/>
                </a:solidFill>
                <a:latin typeface="Century Gothic" panose="020B0502020202020204" pitchFamily="34" charset="0"/>
              </a:rPr>
              <a:t>76,830</a:t>
            </a:r>
          </a:p>
        </p:txBody>
      </p:sp>
      <p:sp>
        <p:nvSpPr>
          <p:cNvPr id="42" name="TextBox 41"/>
          <p:cNvSpPr txBox="1"/>
          <p:nvPr/>
        </p:nvSpPr>
        <p:spPr>
          <a:xfrm>
            <a:off x="10106685" y="4363688"/>
            <a:ext cx="942886"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Century Gothic" panose="020B0502020202020204" pitchFamily="34" charset="0"/>
              </a:rPr>
              <a:t>Douglas</a:t>
            </a:r>
          </a:p>
          <a:p>
            <a:pPr algn="ctr"/>
            <a:r>
              <a:rPr lang="en-US" sz="1500" b="1" i="1" dirty="0">
                <a:solidFill>
                  <a:schemeClr val="bg1"/>
                </a:solidFill>
                <a:latin typeface="Century Gothic" panose="020B0502020202020204" pitchFamily="34" charset="0"/>
              </a:rPr>
              <a:t>41,420</a:t>
            </a:r>
          </a:p>
        </p:txBody>
      </p:sp>
      <p:sp>
        <p:nvSpPr>
          <p:cNvPr id="43" name="TextBox 42"/>
          <p:cNvSpPr txBox="1"/>
          <p:nvPr/>
        </p:nvSpPr>
        <p:spPr>
          <a:xfrm>
            <a:off x="9518690" y="3973816"/>
            <a:ext cx="1848583" cy="323165"/>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Century Gothic" panose="020B0502020202020204" pitchFamily="34" charset="0"/>
              </a:rPr>
              <a:t>(Chelan-Douglas)</a:t>
            </a:r>
          </a:p>
        </p:txBody>
      </p:sp>
      <p:sp>
        <p:nvSpPr>
          <p:cNvPr id="44" name="TextBox 43"/>
          <p:cNvSpPr txBox="1"/>
          <p:nvPr/>
        </p:nvSpPr>
        <p:spPr>
          <a:xfrm>
            <a:off x="10079837" y="2659622"/>
            <a:ext cx="1192954" cy="553998"/>
          </a:xfrm>
          <a:prstGeom prst="rect">
            <a:avLst/>
          </a:prstGeom>
          <a:noFill/>
          <a:ln w="12700">
            <a:noFill/>
          </a:ln>
          <a:effectLst/>
        </p:spPr>
        <p:txBody>
          <a:bodyPr wrap="none" rtlCol="0">
            <a:spAutoFit/>
          </a:bodyPr>
          <a:lstStyle/>
          <a:p>
            <a:pPr algn="ctr">
              <a:spcBef>
                <a:spcPts val="300"/>
              </a:spcBef>
            </a:pPr>
            <a:r>
              <a:rPr lang="en-US" sz="1500" b="1" dirty="0">
                <a:solidFill>
                  <a:schemeClr val="tx1">
                    <a:lumMod val="75000"/>
                    <a:lumOff val="25000"/>
                  </a:schemeClr>
                </a:solidFill>
                <a:latin typeface="Century Gothic" panose="020B0502020202020204" pitchFamily="34" charset="0"/>
              </a:rPr>
              <a:t>Okanogan</a:t>
            </a:r>
          </a:p>
          <a:p>
            <a:pPr algn="ctr"/>
            <a:r>
              <a:rPr lang="en-US" sz="1500" b="1" i="1" dirty="0">
                <a:solidFill>
                  <a:schemeClr val="tx1">
                    <a:lumMod val="75000"/>
                    <a:lumOff val="25000"/>
                  </a:schemeClr>
                </a:solidFill>
                <a:latin typeface="Century Gothic" panose="020B0502020202020204" pitchFamily="34" charset="0"/>
              </a:rPr>
              <a:t>42,110</a:t>
            </a:r>
          </a:p>
        </p:txBody>
      </p:sp>
      <p:sp>
        <p:nvSpPr>
          <p:cNvPr id="45" name="TextBox 44"/>
          <p:cNvSpPr txBox="1"/>
          <p:nvPr/>
        </p:nvSpPr>
        <p:spPr>
          <a:xfrm>
            <a:off x="10682364" y="6981882"/>
            <a:ext cx="883575"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Century Gothic" panose="020B0502020202020204" pitchFamily="34" charset="0"/>
              </a:rPr>
              <a:t>Benton</a:t>
            </a:r>
          </a:p>
          <a:p>
            <a:pPr algn="ctr"/>
            <a:r>
              <a:rPr lang="en-US" sz="1500" b="1" i="1" dirty="0">
                <a:solidFill>
                  <a:schemeClr val="bg1"/>
                </a:solidFill>
                <a:latin typeface="Century Gothic" panose="020B0502020202020204" pitchFamily="34" charset="0"/>
              </a:rPr>
              <a:t>193,500</a:t>
            </a:r>
          </a:p>
        </p:txBody>
      </p:sp>
      <p:sp>
        <p:nvSpPr>
          <p:cNvPr id="46" name="TextBox 45"/>
          <p:cNvSpPr txBox="1"/>
          <p:nvPr/>
        </p:nvSpPr>
        <p:spPr>
          <a:xfrm>
            <a:off x="11589605" y="6547469"/>
            <a:ext cx="901209"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Century Gothic" panose="020B0502020202020204" pitchFamily="34" charset="0"/>
              </a:rPr>
              <a:t>Franklin</a:t>
            </a:r>
          </a:p>
          <a:p>
            <a:pPr algn="ctr"/>
            <a:r>
              <a:rPr lang="en-US" sz="1500" b="1" i="1" dirty="0">
                <a:solidFill>
                  <a:schemeClr val="bg1"/>
                </a:solidFill>
                <a:latin typeface="Century Gothic" panose="020B0502020202020204" pitchFamily="34" charset="0"/>
              </a:rPr>
              <a:t>90,330</a:t>
            </a:r>
          </a:p>
        </p:txBody>
      </p:sp>
      <p:sp>
        <p:nvSpPr>
          <p:cNvPr id="47" name="TextBox 46"/>
          <p:cNvSpPr txBox="1"/>
          <p:nvPr/>
        </p:nvSpPr>
        <p:spPr>
          <a:xfrm>
            <a:off x="10725002" y="6316202"/>
            <a:ext cx="1776448" cy="323165"/>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Century Gothic" panose="020B0502020202020204" pitchFamily="34" charset="0"/>
              </a:rPr>
              <a:t>(Benton-Franklin)</a:t>
            </a:r>
          </a:p>
        </p:txBody>
      </p:sp>
      <p:sp>
        <p:nvSpPr>
          <p:cNvPr id="48" name="TextBox 47"/>
          <p:cNvSpPr txBox="1"/>
          <p:nvPr/>
        </p:nvSpPr>
        <p:spPr>
          <a:xfrm>
            <a:off x="10799142" y="5170403"/>
            <a:ext cx="776175" cy="553998"/>
          </a:xfrm>
          <a:prstGeom prst="rect">
            <a:avLst/>
          </a:prstGeom>
          <a:noFill/>
          <a:ln w="12700">
            <a:noFill/>
          </a:ln>
          <a:effectLst/>
        </p:spPr>
        <p:txBody>
          <a:bodyPr wrap="none" rtlCol="0">
            <a:spAutoFit/>
          </a:bodyPr>
          <a:lstStyle/>
          <a:p>
            <a:pPr algn="ctr">
              <a:spcBef>
                <a:spcPts val="300"/>
              </a:spcBef>
            </a:pPr>
            <a:r>
              <a:rPr lang="en-US" sz="1500" b="1" dirty="0">
                <a:solidFill>
                  <a:schemeClr val="tx1">
                    <a:lumMod val="75000"/>
                    <a:lumOff val="25000"/>
                  </a:schemeClr>
                </a:solidFill>
                <a:latin typeface="Century Gothic" panose="020B0502020202020204" pitchFamily="34" charset="0"/>
              </a:rPr>
              <a:t>Grant</a:t>
            </a:r>
          </a:p>
          <a:p>
            <a:pPr algn="ctr"/>
            <a:r>
              <a:rPr lang="en-US" sz="1500" b="1" i="1" dirty="0">
                <a:solidFill>
                  <a:schemeClr val="tx1">
                    <a:lumMod val="75000"/>
                    <a:lumOff val="25000"/>
                  </a:schemeClr>
                </a:solidFill>
                <a:latin typeface="Century Gothic" panose="020B0502020202020204" pitchFamily="34" charset="0"/>
              </a:rPr>
              <a:t>95,630</a:t>
            </a:r>
          </a:p>
        </p:txBody>
      </p:sp>
      <p:sp>
        <p:nvSpPr>
          <p:cNvPr id="49" name="TextBox 48"/>
          <p:cNvSpPr txBox="1"/>
          <p:nvPr/>
        </p:nvSpPr>
        <p:spPr>
          <a:xfrm>
            <a:off x="12378869" y="2719277"/>
            <a:ext cx="668773" cy="553998"/>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Ferry</a:t>
            </a:r>
          </a:p>
          <a:p>
            <a:pPr algn="ctr"/>
            <a:r>
              <a:rPr lang="en-US" sz="1500" b="1" i="1" dirty="0">
                <a:solidFill>
                  <a:schemeClr val="bg1"/>
                </a:solidFill>
                <a:latin typeface="Century Gothic" panose="020B0502020202020204" pitchFamily="34" charset="0"/>
              </a:rPr>
              <a:t>7,740</a:t>
            </a:r>
          </a:p>
        </p:txBody>
      </p:sp>
      <p:sp>
        <p:nvSpPr>
          <p:cNvPr id="50" name="TextBox 49"/>
          <p:cNvSpPr txBox="1"/>
          <p:nvPr/>
        </p:nvSpPr>
        <p:spPr>
          <a:xfrm>
            <a:off x="13442386" y="3067899"/>
            <a:ext cx="896399" cy="553998"/>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Stevens</a:t>
            </a:r>
          </a:p>
          <a:p>
            <a:pPr algn="ctr"/>
            <a:r>
              <a:rPr lang="en-US" sz="1500" b="1" i="1" dirty="0">
                <a:solidFill>
                  <a:schemeClr val="bg1"/>
                </a:solidFill>
                <a:latin typeface="Century Gothic" panose="020B0502020202020204" pitchFamily="34" charset="0"/>
              </a:rPr>
              <a:t>44,510</a:t>
            </a:r>
          </a:p>
        </p:txBody>
      </p:sp>
      <p:sp>
        <p:nvSpPr>
          <p:cNvPr id="51" name="TextBox 50"/>
          <p:cNvSpPr txBox="1"/>
          <p:nvPr/>
        </p:nvSpPr>
        <p:spPr>
          <a:xfrm>
            <a:off x="14428756" y="2588741"/>
            <a:ext cx="793807" cy="784830"/>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Pend</a:t>
            </a:r>
          </a:p>
          <a:p>
            <a:pPr algn="ctr"/>
            <a:r>
              <a:rPr lang="en-US" sz="1500" b="1" dirty="0">
                <a:solidFill>
                  <a:schemeClr val="bg1"/>
                </a:solidFill>
                <a:latin typeface="Century Gothic" panose="020B0502020202020204" pitchFamily="34" charset="0"/>
              </a:rPr>
              <a:t>Oreille</a:t>
            </a:r>
          </a:p>
          <a:p>
            <a:pPr algn="ctr"/>
            <a:r>
              <a:rPr lang="en-US" sz="1500" b="1" i="1" dirty="0">
                <a:solidFill>
                  <a:schemeClr val="bg1"/>
                </a:solidFill>
                <a:latin typeface="Century Gothic" panose="020B0502020202020204" pitchFamily="34" charset="0"/>
              </a:rPr>
              <a:t>13,370</a:t>
            </a:r>
          </a:p>
        </p:txBody>
      </p:sp>
      <p:sp>
        <p:nvSpPr>
          <p:cNvPr id="52" name="TextBox 51"/>
          <p:cNvSpPr txBox="1"/>
          <p:nvPr/>
        </p:nvSpPr>
        <p:spPr>
          <a:xfrm>
            <a:off x="12554217" y="4407981"/>
            <a:ext cx="840294" cy="553998"/>
          </a:xfrm>
          <a:prstGeom prst="rect">
            <a:avLst/>
          </a:prstGeom>
          <a:noFill/>
          <a:ln w="12700">
            <a:noFill/>
          </a:ln>
          <a:effectLst/>
        </p:spPr>
        <p:txBody>
          <a:bodyPr wrap="none" rtlCol="0">
            <a:spAutoFit/>
          </a:bodyPr>
          <a:lstStyle/>
          <a:p>
            <a:pPr algn="ctr">
              <a:spcBef>
                <a:spcPts val="300"/>
              </a:spcBef>
            </a:pPr>
            <a:r>
              <a:rPr lang="en-US" sz="1500" b="1" dirty="0">
                <a:solidFill>
                  <a:schemeClr val="tx1">
                    <a:lumMod val="75000"/>
                    <a:lumOff val="25000"/>
                  </a:schemeClr>
                </a:solidFill>
                <a:latin typeface="Century Gothic" panose="020B0502020202020204" pitchFamily="34" charset="0"/>
              </a:rPr>
              <a:t>Lincoln</a:t>
            </a:r>
          </a:p>
          <a:p>
            <a:pPr algn="ctr"/>
            <a:r>
              <a:rPr lang="en-US" sz="1500" b="1" i="1" dirty="0">
                <a:solidFill>
                  <a:schemeClr val="tx1">
                    <a:lumMod val="75000"/>
                    <a:lumOff val="25000"/>
                  </a:schemeClr>
                </a:solidFill>
                <a:latin typeface="Century Gothic" panose="020B0502020202020204" pitchFamily="34" charset="0"/>
              </a:rPr>
              <a:t>10,700</a:t>
            </a:r>
          </a:p>
        </p:txBody>
      </p:sp>
      <p:sp>
        <p:nvSpPr>
          <p:cNvPr id="53" name="TextBox 52"/>
          <p:cNvSpPr txBox="1"/>
          <p:nvPr/>
        </p:nvSpPr>
        <p:spPr>
          <a:xfrm>
            <a:off x="14123990" y="4374428"/>
            <a:ext cx="1011815" cy="553998"/>
          </a:xfrm>
          <a:prstGeom prst="rect">
            <a:avLst/>
          </a:prstGeom>
          <a:noFill/>
          <a:ln w="12700">
            <a:noFill/>
          </a:ln>
          <a:effectLst/>
        </p:spPr>
        <p:txBody>
          <a:bodyPr wrap="none" rtlCol="0">
            <a:spAutoFit/>
          </a:bodyPr>
          <a:lstStyle/>
          <a:p>
            <a:pPr algn="ctr">
              <a:spcBef>
                <a:spcPts val="300"/>
              </a:spcBef>
            </a:pPr>
            <a:r>
              <a:rPr lang="en-US" sz="1500" b="1" dirty="0">
                <a:solidFill>
                  <a:schemeClr val="tx1">
                    <a:lumMod val="75000"/>
                    <a:lumOff val="25000"/>
                  </a:schemeClr>
                </a:solidFill>
                <a:latin typeface="Century Gothic" panose="020B0502020202020204" pitchFamily="34" charset="0"/>
              </a:rPr>
              <a:t>Spokane</a:t>
            </a:r>
          </a:p>
          <a:p>
            <a:pPr algn="ctr"/>
            <a:r>
              <a:rPr lang="en-US" sz="1500" b="1" i="1" dirty="0">
                <a:solidFill>
                  <a:schemeClr val="tx1">
                    <a:lumMod val="75000"/>
                    <a:lumOff val="25000"/>
                  </a:schemeClr>
                </a:solidFill>
                <a:latin typeface="Century Gothic" panose="020B0502020202020204" pitchFamily="34" charset="0"/>
              </a:rPr>
              <a:t>499,800</a:t>
            </a:r>
          </a:p>
        </p:txBody>
      </p:sp>
      <p:sp>
        <p:nvSpPr>
          <p:cNvPr id="54" name="TextBox 53"/>
          <p:cNvSpPr txBox="1"/>
          <p:nvPr/>
        </p:nvSpPr>
        <p:spPr>
          <a:xfrm>
            <a:off x="12443449" y="5451405"/>
            <a:ext cx="846706"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Century Gothic" panose="020B0502020202020204" pitchFamily="34" charset="0"/>
              </a:rPr>
              <a:t>Adams</a:t>
            </a:r>
          </a:p>
          <a:p>
            <a:pPr algn="ctr"/>
            <a:r>
              <a:rPr lang="en-US" sz="1500" b="1" i="1" dirty="0">
                <a:solidFill>
                  <a:schemeClr val="bg1"/>
                </a:solidFill>
                <a:latin typeface="Century Gothic" panose="020B0502020202020204" pitchFamily="34" charset="0"/>
              </a:rPr>
              <a:t>19,870</a:t>
            </a:r>
          </a:p>
        </p:txBody>
      </p:sp>
      <p:sp>
        <p:nvSpPr>
          <p:cNvPr id="55" name="TextBox 54"/>
          <p:cNvSpPr txBox="1"/>
          <p:nvPr/>
        </p:nvSpPr>
        <p:spPr>
          <a:xfrm>
            <a:off x="14022114" y="5465166"/>
            <a:ext cx="1000595" cy="553998"/>
          </a:xfrm>
          <a:prstGeom prst="rect">
            <a:avLst/>
          </a:prstGeom>
          <a:noFill/>
          <a:ln w="12700">
            <a:noFill/>
          </a:ln>
          <a:effectLst/>
        </p:spPr>
        <p:txBody>
          <a:bodyPr wrap="none" rtlCol="0">
            <a:spAutoFit/>
          </a:bodyPr>
          <a:lstStyle/>
          <a:p>
            <a:pPr algn="ctr">
              <a:spcBef>
                <a:spcPts val="300"/>
              </a:spcBef>
            </a:pPr>
            <a:r>
              <a:rPr lang="en-US" sz="1500" b="1" dirty="0">
                <a:solidFill>
                  <a:schemeClr val="tx1">
                    <a:lumMod val="75000"/>
                    <a:lumOff val="25000"/>
                  </a:schemeClr>
                </a:solidFill>
                <a:latin typeface="Century Gothic" panose="020B0502020202020204" pitchFamily="34" charset="0"/>
              </a:rPr>
              <a:t>Whitman</a:t>
            </a:r>
          </a:p>
          <a:p>
            <a:pPr algn="ctr"/>
            <a:r>
              <a:rPr lang="en-US" sz="1500" b="1" i="1" dirty="0">
                <a:solidFill>
                  <a:schemeClr val="tx1">
                    <a:lumMod val="75000"/>
                    <a:lumOff val="25000"/>
                  </a:schemeClr>
                </a:solidFill>
                <a:latin typeface="Century Gothic" panose="020B0502020202020204" pitchFamily="34" charset="0"/>
              </a:rPr>
              <a:t>48,640</a:t>
            </a:r>
          </a:p>
        </p:txBody>
      </p:sp>
      <p:sp>
        <p:nvSpPr>
          <p:cNvPr id="56" name="TextBox 55"/>
          <p:cNvSpPr txBox="1"/>
          <p:nvPr/>
        </p:nvSpPr>
        <p:spPr>
          <a:xfrm>
            <a:off x="12310261" y="6972243"/>
            <a:ext cx="1277914"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Century Gothic" panose="020B0502020202020204" pitchFamily="34" charset="0"/>
              </a:rPr>
              <a:t>Walla Walla</a:t>
            </a:r>
          </a:p>
          <a:p>
            <a:pPr algn="ctr"/>
            <a:r>
              <a:rPr lang="en-US" sz="1500" b="1" i="1" dirty="0">
                <a:solidFill>
                  <a:schemeClr val="bg1"/>
                </a:solidFill>
                <a:latin typeface="Century Gothic" panose="020B0502020202020204" pitchFamily="34" charset="0"/>
              </a:rPr>
              <a:t>61,400</a:t>
            </a:r>
          </a:p>
        </p:txBody>
      </p:sp>
      <p:sp>
        <p:nvSpPr>
          <p:cNvPr id="57" name="TextBox 56"/>
          <p:cNvSpPr txBox="1"/>
          <p:nvPr/>
        </p:nvSpPr>
        <p:spPr>
          <a:xfrm>
            <a:off x="13611446" y="6796397"/>
            <a:ext cx="1101584" cy="553998"/>
          </a:xfrm>
          <a:prstGeom prst="rect">
            <a:avLst/>
          </a:prstGeom>
          <a:noFill/>
          <a:ln w="12700">
            <a:noFill/>
          </a:ln>
          <a:effectLst/>
        </p:spPr>
        <p:txBody>
          <a:bodyPr wrap="none" rtlCol="0">
            <a:spAutoFit/>
          </a:bodyPr>
          <a:lstStyle/>
          <a:p>
            <a:pPr algn="ctr">
              <a:spcBef>
                <a:spcPts val="300"/>
              </a:spcBef>
            </a:pPr>
            <a:r>
              <a:rPr lang="en-US" sz="1500" b="1" dirty="0">
                <a:solidFill>
                  <a:schemeClr val="tx1">
                    <a:lumMod val="75000"/>
                    <a:lumOff val="25000"/>
                  </a:schemeClr>
                </a:solidFill>
                <a:latin typeface="Century Gothic" panose="020B0502020202020204" pitchFamily="34" charset="0"/>
              </a:rPr>
              <a:t>Columbia</a:t>
            </a:r>
          </a:p>
          <a:p>
            <a:pPr algn="ctr"/>
            <a:r>
              <a:rPr lang="en-US" sz="1500" b="1" i="1" dirty="0">
                <a:solidFill>
                  <a:schemeClr val="tx1">
                    <a:lumMod val="75000"/>
                    <a:lumOff val="25000"/>
                  </a:schemeClr>
                </a:solidFill>
                <a:latin typeface="Century Gothic" panose="020B0502020202020204" pitchFamily="34" charset="0"/>
              </a:rPr>
              <a:t>4,100</a:t>
            </a:r>
          </a:p>
        </p:txBody>
      </p:sp>
      <p:sp>
        <p:nvSpPr>
          <p:cNvPr id="58" name="TextBox 57"/>
          <p:cNvSpPr txBox="1"/>
          <p:nvPr/>
        </p:nvSpPr>
        <p:spPr>
          <a:xfrm>
            <a:off x="14099861" y="6273387"/>
            <a:ext cx="931665" cy="553998"/>
          </a:xfrm>
          <a:prstGeom prst="rect">
            <a:avLst/>
          </a:prstGeom>
          <a:noFill/>
          <a:ln w="12700">
            <a:noFill/>
          </a:ln>
          <a:effectLst/>
        </p:spPr>
        <p:txBody>
          <a:bodyPr wrap="none" rtlCol="0">
            <a:spAutoFit/>
          </a:bodyPr>
          <a:lstStyle/>
          <a:p>
            <a:pPr algn="ctr">
              <a:spcBef>
                <a:spcPts val="300"/>
              </a:spcBef>
            </a:pPr>
            <a:r>
              <a:rPr lang="en-US" sz="1500" b="1" dirty="0">
                <a:solidFill>
                  <a:schemeClr val="tx1">
                    <a:lumMod val="75000"/>
                    <a:lumOff val="25000"/>
                  </a:schemeClr>
                </a:solidFill>
                <a:latin typeface="Century Gothic" panose="020B0502020202020204" pitchFamily="34" charset="0"/>
              </a:rPr>
              <a:t>Garfield</a:t>
            </a:r>
          </a:p>
          <a:p>
            <a:pPr algn="ctr"/>
            <a:r>
              <a:rPr lang="en-US" sz="1500" b="1" i="1" dirty="0">
                <a:solidFill>
                  <a:schemeClr val="tx1">
                    <a:lumMod val="75000"/>
                    <a:lumOff val="25000"/>
                  </a:schemeClr>
                </a:solidFill>
                <a:latin typeface="Century Gothic" panose="020B0502020202020204" pitchFamily="34" charset="0"/>
              </a:rPr>
              <a:t>2,200</a:t>
            </a:r>
          </a:p>
        </p:txBody>
      </p:sp>
      <p:sp>
        <p:nvSpPr>
          <p:cNvPr id="59" name="TextBox 58"/>
          <p:cNvSpPr txBox="1"/>
          <p:nvPr/>
        </p:nvSpPr>
        <p:spPr>
          <a:xfrm>
            <a:off x="14795170" y="6846825"/>
            <a:ext cx="776175" cy="553998"/>
          </a:xfrm>
          <a:prstGeom prst="rect">
            <a:avLst/>
          </a:prstGeom>
          <a:noFill/>
          <a:ln w="12700">
            <a:noFill/>
          </a:ln>
          <a:effectLst/>
        </p:spPr>
        <p:txBody>
          <a:bodyPr wrap="none" rtlCol="0">
            <a:spAutoFit/>
          </a:bodyPr>
          <a:lstStyle/>
          <a:p>
            <a:pPr algn="ctr">
              <a:spcBef>
                <a:spcPts val="300"/>
              </a:spcBef>
            </a:pPr>
            <a:r>
              <a:rPr lang="en-US" sz="1500" b="1" dirty="0">
                <a:solidFill>
                  <a:schemeClr val="tx1">
                    <a:lumMod val="75000"/>
                    <a:lumOff val="25000"/>
                  </a:schemeClr>
                </a:solidFill>
                <a:latin typeface="Century Gothic" panose="020B0502020202020204" pitchFamily="34" charset="0"/>
              </a:rPr>
              <a:t>Asotin</a:t>
            </a:r>
          </a:p>
          <a:p>
            <a:pPr algn="ctr"/>
            <a:r>
              <a:rPr lang="en-US" sz="1500" b="1" i="1" dirty="0">
                <a:solidFill>
                  <a:schemeClr val="tx1">
                    <a:lumMod val="75000"/>
                    <a:lumOff val="25000"/>
                  </a:schemeClr>
                </a:solidFill>
                <a:latin typeface="Century Gothic" panose="020B0502020202020204" pitchFamily="34" charset="0"/>
              </a:rPr>
              <a:t>22,290</a:t>
            </a:r>
          </a:p>
        </p:txBody>
      </p:sp>
      <p:sp>
        <p:nvSpPr>
          <p:cNvPr id="60" name="TextBox 59"/>
          <p:cNvSpPr txBox="1"/>
          <p:nvPr/>
        </p:nvSpPr>
        <p:spPr>
          <a:xfrm>
            <a:off x="12631892" y="2293351"/>
            <a:ext cx="2196435" cy="323165"/>
          </a:xfrm>
          <a:prstGeom prst="rect">
            <a:avLst/>
          </a:prstGeom>
          <a:noFill/>
          <a:ln w="12700">
            <a:noFill/>
          </a:ln>
          <a:effectLst/>
        </p:spPr>
        <p:txBody>
          <a:bodyPr wrap="none" rtlCol="0">
            <a:spAutoFit/>
          </a:bodyPr>
          <a:lstStyle/>
          <a:p>
            <a:pPr algn="ctr"/>
            <a:r>
              <a:rPr lang="en-US" sz="1500" b="1" dirty="0">
                <a:solidFill>
                  <a:schemeClr val="bg1"/>
                </a:solidFill>
                <a:latin typeface="Century Gothic" panose="020B0502020202020204" pitchFamily="34" charset="0"/>
              </a:rPr>
              <a:t>(Northeast Tri County)</a:t>
            </a:r>
          </a:p>
        </p:txBody>
      </p:sp>
      <p:sp>
        <p:nvSpPr>
          <p:cNvPr id="61" name="TextBox 60"/>
          <p:cNvSpPr txBox="1"/>
          <p:nvPr/>
        </p:nvSpPr>
        <p:spPr>
          <a:xfrm>
            <a:off x="4296968" y="2250189"/>
            <a:ext cx="1031051" cy="553998"/>
          </a:xfrm>
          <a:prstGeom prst="rect">
            <a:avLst/>
          </a:prstGeom>
          <a:noFill/>
          <a:ln w="12700">
            <a:noFill/>
          </a:ln>
          <a:effectLst/>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San Juan</a:t>
            </a:r>
          </a:p>
          <a:p>
            <a:pPr algn="ctr"/>
            <a:r>
              <a:rPr lang="en-US" sz="1500" b="1" i="1" dirty="0">
                <a:solidFill>
                  <a:schemeClr val="tx1">
                    <a:lumMod val="75000"/>
                    <a:lumOff val="25000"/>
                  </a:schemeClr>
                </a:solidFill>
                <a:latin typeface="Century Gothic" panose="020B0502020202020204" pitchFamily="34" charset="0"/>
              </a:rPr>
              <a:t>16,510</a:t>
            </a:r>
          </a:p>
        </p:txBody>
      </p:sp>
      <p:sp>
        <p:nvSpPr>
          <p:cNvPr id="62" name="TextBox 61"/>
          <p:cNvSpPr txBox="1"/>
          <p:nvPr/>
        </p:nvSpPr>
        <p:spPr>
          <a:xfrm>
            <a:off x="5181450" y="4279425"/>
            <a:ext cx="883575" cy="553998"/>
          </a:xfrm>
          <a:prstGeom prst="rect">
            <a:avLst/>
          </a:prstGeom>
          <a:noFill/>
          <a:ln w="12700">
            <a:noFill/>
          </a:ln>
          <a:effectLst/>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Kitsap</a:t>
            </a:r>
          </a:p>
          <a:p>
            <a:pPr algn="ctr"/>
            <a:r>
              <a:rPr lang="en-US" sz="1500" b="1" i="1" dirty="0">
                <a:solidFill>
                  <a:schemeClr val="tx1">
                    <a:lumMod val="75000"/>
                    <a:lumOff val="25000"/>
                  </a:schemeClr>
                </a:solidFill>
                <a:latin typeface="Century Gothic" panose="020B0502020202020204" pitchFamily="34" charset="0"/>
              </a:rPr>
              <a:t>264,300</a:t>
            </a:r>
          </a:p>
        </p:txBody>
      </p:sp>
      <p:sp>
        <p:nvSpPr>
          <p:cNvPr id="124" name="TextBox 123"/>
          <p:cNvSpPr txBox="1"/>
          <p:nvPr userDrawn="1"/>
        </p:nvSpPr>
        <p:spPr>
          <a:xfrm>
            <a:off x="5974618" y="8705970"/>
            <a:ext cx="5239912" cy="553998"/>
          </a:xfrm>
          <a:prstGeom prst="rect">
            <a:avLst/>
          </a:prstGeom>
          <a:noFill/>
        </p:spPr>
        <p:txBody>
          <a:bodyPr wrap="square" rtlCol="0">
            <a:spAutoFit/>
          </a:bodyPr>
          <a:lstStyle/>
          <a:p>
            <a:r>
              <a:rPr lang="en-US" sz="1500" b="1" kern="1200" dirty="0">
                <a:solidFill>
                  <a:schemeClr val="tx1">
                    <a:lumMod val="75000"/>
                    <a:lumOff val="25000"/>
                  </a:schemeClr>
                </a:solidFill>
                <a:latin typeface="Century Gothic" panose="020B0502020202020204" pitchFamily="34" charset="0"/>
                <a:ea typeface="+mn-ea"/>
                <a:cs typeface="+mn-cs"/>
              </a:rPr>
              <a:t>Departments that have combined public health with human services (16)</a:t>
            </a:r>
          </a:p>
        </p:txBody>
      </p:sp>
      <p:sp>
        <p:nvSpPr>
          <p:cNvPr id="126" name="TextBox 125"/>
          <p:cNvSpPr txBox="1"/>
          <p:nvPr userDrawn="1"/>
        </p:nvSpPr>
        <p:spPr>
          <a:xfrm>
            <a:off x="5961750" y="9382796"/>
            <a:ext cx="2448106" cy="323165"/>
          </a:xfrm>
          <a:prstGeom prst="rect">
            <a:avLst/>
          </a:prstGeom>
          <a:noFill/>
        </p:spPr>
        <p:txBody>
          <a:bodyPr wrap="none" rtlCol="0">
            <a:spAutoFit/>
          </a:bodyPr>
          <a:lstStyle/>
          <a:p>
            <a:r>
              <a:rPr lang="en-US" sz="1500" b="1" dirty="0">
                <a:solidFill>
                  <a:schemeClr val="tx1">
                    <a:lumMod val="75000"/>
                    <a:lumOff val="25000"/>
                  </a:schemeClr>
                </a:solidFill>
                <a:latin typeface="Century Gothic" panose="020B0502020202020204" pitchFamily="34" charset="0"/>
              </a:rPr>
              <a:t>Single County District (8)</a:t>
            </a:r>
          </a:p>
        </p:txBody>
      </p:sp>
      <p:sp>
        <p:nvSpPr>
          <p:cNvPr id="128" name="TextBox 127"/>
          <p:cNvSpPr txBox="1"/>
          <p:nvPr userDrawn="1"/>
        </p:nvSpPr>
        <p:spPr>
          <a:xfrm>
            <a:off x="11832941" y="8812583"/>
            <a:ext cx="2877711" cy="323165"/>
          </a:xfrm>
          <a:prstGeom prst="rect">
            <a:avLst/>
          </a:prstGeom>
          <a:noFill/>
        </p:spPr>
        <p:txBody>
          <a:bodyPr wrap="none" rtlCol="0">
            <a:spAutoFit/>
          </a:bodyPr>
          <a:lstStyle/>
          <a:p>
            <a:r>
              <a:rPr lang="en-US" sz="1500" b="1" dirty="0">
                <a:solidFill>
                  <a:schemeClr val="tx1">
                    <a:lumMod val="75000"/>
                    <a:lumOff val="25000"/>
                  </a:schemeClr>
                </a:solidFill>
                <a:latin typeface="Century Gothic" panose="020B0502020202020204" pitchFamily="34" charset="0"/>
              </a:rPr>
              <a:t>Public Health Department</a:t>
            </a:r>
            <a:r>
              <a:rPr lang="en-US" sz="1500" b="1" baseline="0" dirty="0">
                <a:solidFill>
                  <a:schemeClr val="tx1">
                    <a:lumMod val="75000"/>
                    <a:lumOff val="25000"/>
                  </a:schemeClr>
                </a:solidFill>
                <a:latin typeface="Century Gothic" panose="020B0502020202020204" pitchFamily="34" charset="0"/>
              </a:rPr>
              <a:t> (8)</a:t>
            </a:r>
            <a:endParaRPr lang="en-US" sz="1500" b="1" dirty="0">
              <a:solidFill>
                <a:schemeClr val="tx1">
                  <a:lumMod val="75000"/>
                  <a:lumOff val="25000"/>
                </a:schemeClr>
              </a:solidFill>
              <a:latin typeface="Century Gothic" panose="020B0502020202020204" pitchFamily="34" charset="0"/>
            </a:endParaRPr>
          </a:p>
        </p:txBody>
      </p:sp>
      <p:sp>
        <p:nvSpPr>
          <p:cNvPr id="130" name="TextBox 129"/>
          <p:cNvSpPr txBox="1"/>
          <p:nvPr userDrawn="1"/>
        </p:nvSpPr>
        <p:spPr>
          <a:xfrm>
            <a:off x="11832940" y="9370891"/>
            <a:ext cx="2329484" cy="323165"/>
          </a:xfrm>
          <a:prstGeom prst="rect">
            <a:avLst/>
          </a:prstGeom>
          <a:noFill/>
        </p:spPr>
        <p:txBody>
          <a:bodyPr wrap="none" rtlCol="0">
            <a:spAutoFit/>
          </a:bodyPr>
          <a:lstStyle/>
          <a:p>
            <a:r>
              <a:rPr lang="en-US" sz="1500" b="1" dirty="0">
                <a:solidFill>
                  <a:schemeClr val="tx1">
                    <a:lumMod val="75000"/>
                    <a:lumOff val="25000"/>
                  </a:schemeClr>
                </a:solidFill>
                <a:latin typeface="Century Gothic" panose="020B0502020202020204" pitchFamily="34" charset="0"/>
              </a:rPr>
              <a:t>Multi County District (3)</a:t>
            </a:r>
          </a:p>
        </p:txBody>
      </p:sp>
    </p:spTree>
    <p:extLst>
      <p:ext uri="{BB962C8B-B14F-4D97-AF65-F5344CB8AC3E}">
        <p14:creationId xmlns:p14="http://schemas.microsoft.com/office/powerpoint/2010/main" val="10534971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88572" y="1992091"/>
            <a:ext cx="16132628" cy="6710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13854" y="935180"/>
            <a:ext cx="18288000" cy="784830"/>
          </a:xfrm>
          <a:prstGeom prst="rect">
            <a:avLst/>
          </a:prstGeom>
          <a:noFill/>
        </p:spPr>
        <p:txBody>
          <a:bodyPr wrap="square" rtlCol="0">
            <a:spAutoFit/>
          </a:bodyPr>
          <a:lstStyle/>
          <a:p>
            <a:pPr lvl="0" algn="ctr"/>
            <a:r>
              <a:rPr lang="en-US" sz="4500" kern="1200" baseline="0" dirty="0">
                <a:solidFill>
                  <a:schemeClr val="tx1">
                    <a:lumMod val="75000"/>
                    <a:lumOff val="25000"/>
                  </a:schemeClr>
                </a:solidFill>
                <a:latin typeface="Century Gothic" panose="020B0502020202020204" pitchFamily="34" charset="0"/>
                <a:ea typeface="+mn-ea"/>
                <a:cs typeface="+mn-cs"/>
              </a:rPr>
              <a:t>Public Health System</a:t>
            </a:r>
          </a:p>
        </p:txBody>
      </p:sp>
      <p:sp>
        <p:nvSpPr>
          <p:cNvPr id="10" name="Rectangle 9"/>
          <p:cNvSpPr/>
          <p:nvPr userDrawn="1"/>
        </p:nvSpPr>
        <p:spPr>
          <a:xfrm>
            <a:off x="11503003" y="7725794"/>
            <a:ext cx="5552082" cy="2300630"/>
          </a:xfrm>
          <a:prstGeom prst="rect">
            <a:avLst/>
          </a:prstGeom>
        </p:spPr>
        <p:txBody>
          <a:bodyPr wrap="square">
            <a:spAutoFit/>
          </a:bodyPr>
          <a:lstStyle/>
          <a:p>
            <a:pPr marL="2382">
              <a:spcBef>
                <a:spcPts val="1350"/>
              </a:spcBef>
            </a:pPr>
            <a:r>
              <a:rPr lang="en-US" sz="2400" dirty="0">
                <a:solidFill>
                  <a:schemeClr val="tx1">
                    <a:lumMod val="75000"/>
                    <a:lumOff val="25000"/>
                  </a:schemeClr>
                </a:solidFill>
                <a:latin typeface="Century Gothic" panose="020B0502020202020204" pitchFamily="34" charset="0"/>
              </a:rPr>
              <a:t>Partners</a:t>
            </a:r>
          </a:p>
          <a:p>
            <a:pPr marL="2382">
              <a:spcBef>
                <a:spcPts val="300"/>
              </a:spcBef>
            </a:pPr>
            <a:r>
              <a:rPr lang="en-US" sz="1950" dirty="0">
                <a:solidFill>
                  <a:schemeClr val="tx1">
                    <a:lumMod val="75000"/>
                    <a:lumOff val="25000"/>
                  </a:schemeClr>
                </a:solidFill>
                <a:latin typeface="Century Gothic" panose="020B0502020202020204" pitchFamily="34" charset="0"/>
              </a:rPr>
              <a:t>Health Care Delivery System</a:t>
            </a:r>
          </a:p>
          <a:p>
            <a:pPr marL="2382"/>
            <a:r>
              <a:rPr lang="en-US" sz="1950" dirty="0">
                <a:solidFill>
                  <a:schemeClr val="tx1">
                    <a:lumMod val="75000"/>
                    <a:lumOff val="25000"/>
                  </a:schemeClr>
                </a:solidFill>
                <a:latin typeface="Century Gothic" panose="020B0502020202020204" pitchFamily="34" charset="0"/>
              </a:rPr>
              <a:t>Professional Associations</a:t>
            </a:r>
          </a:p>
          <a:p>
            <a:pPr marL="2382"/>
            <a:r>
              <a:rPr lang="en-US" sz="1950" dirty="0">
                <a:solidFill>
                  <a:schemeClr val="tx1">
                    <a:lumMod val="75000"/>
                    <a:lumOff val="25000"/>
                  </a:schemeClr>
                </a:solidFill>
                <a:latin typeface="Century Gothic" panose="020B0502020202020204" pitchFamily="34" charset="0"/>
              </a:rPr>
              <a:t>Academic Institutions</a:t>
            </a:r>
          </a:p>
          <a:p>
            <a:pPr marL="2382"/>
            <a:r>
              <a:rPr lang="en-US" sz="1950" dirty="0">
                <a:solidFill>
                  <a:schemeClr val="tx1">
                    <a:lumMod val="75000"/>
                    <a:lumOff val="25000"/>
                  </a:schemeClr>
                </a:solidFill>
                <a:latin typeface="Century Gothic" panose="020B0502020202020204" pitchFamily="34" charset="0"/>
              </a:rPr>
              <a:t>Non-Profit Organizations</a:t>
            </a:r>
          </a:p>
          <a:p>
            <a:pPr marL="2382"/>
            <a:r>
              <a:rPr lang="en-US" sz="1950" dirty="0">
                <a:solidFill>
                  <a:schemeClr val="tx1">
                    <a:lumMod val="75000"/>
                    <a:lumOff val="25000"/>
                  </a:schemeClr>
                </a:solidFill>
                <a:latin typeface="Century Gothic" panose="020B0502020202020204" pitchFamily="34" charset="0"/>
              </a:rPr>
              <a:t>Private Sector</a:t>
            </a:r>
          </a:p>
          <a:p>
            <a:pPr marL="2382"/>
            <a:r>
              <a:rPr lang="en-US" sz="1950" dirty="0">
                <a:solidFill>
                  <a:schemeClr val="tx1">
                    <a:lumMod val="75000"/>
                    <a:lumOff val="25000"/>
                  </a:schemeClr>
                </a:solidFill>
                <a:latin typeface="Century Gothic" panose="020B0502020202020204" pitchFamily="34" charset="0"/>
              </a:rPr>
              <a:t>Other Stakeholders</a:t>
            </a:r>
          </a:p>
        </p:txBody>
      </p:sp>
      <p:sp>
        <p:nvSpPr>
          <p:cNvPr id="11" name="Oval 10"/>
          <p:cNvSpPr/>
          <p:nvPr userDrawn="1"/>
        </p:nvSpPr>
        <p:spPr>
          <a:xfrm>
            <a:off x="3211191" y="5541221"/>
            <a:ext cx="91438" cy="6857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2" name="Rectangle 11"/>
          <p:cNvSpPr/>
          <p:nvPr userDrawn="1"/>
        </p:nvSpPr>
        <p:spPr>
          <a:xfrm>
            <a:off x="2590800" y="4798660"/>
            <a:ext cx="1371600" cy="650081"/>
          </a:xfrm>
          <a:prstGeom prst="rect">
            <a:avLst/>
          </a:prstGeom>
          <a:noFill/>
          <a:ln w="25400">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7" name="Rectangle 16"/>
          <p:cNvSpPr/>
          <p:nvPr userDrawn="1"/>
        </p:nvSpPr>
        <p:spPr>
          <a:xfrm>
            <a:off x="583773" y="7603309"/>
            <a:ext cx="4805646" cy="507831"/>
          </a:xfrm>
          <a:prstGeom prst="rect">
            <a:avLst/>
          </a:prstGeom>
          <a:solidFill>
            <a:schemeClr val="bg1"/>
          </a:solidFill>
        </p:spPr>
        <p:txBody>
          <a:bodyPr wrap="square">
            <a:spAutoFit/>
          </a:bodyPr>
          <a:lstStyle/>
          <a:p>
            <a:pPr algn="l"/>
            <a:r>
              <a:rPr lang="en-US" sz="2700" dirty="0">
                <a:solidFill>
                  <a:srgbClr val="349D96"/>
                </a:solidFill>
                <a:latin typeface="Century Gothic" panose="020B0502020202020204" pitchFamily="34" charset="0"/>
              </a:rPr>
              <a:t>WASHINGTON STATE</a:t>
            </a:r>
          </a:p>
        </p:txBody>
      </p:sp>
      <p:cxnSp>
        <p:nvCxnSpPr>
          <p:cNvPr id="18" name="Straight Connector 17"/>
          <p:cNvCxnSpPr/>
          <p:nvPr userDrawn="1"/>
        </p:nvCxnSpPr>
        <p:spPr>
          <a:xfrm>
            <a:off x="3256909" y="8950449"/>
            <a:ext cx="8410402" cy="13938"/>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3256908" y="5544378"/>
            <a:ext cx="4" cy="3406071"/>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6543617" y="8532159"/>
            <a:ext cx="4765358" cy="847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0" name="Rectangle 19"/>
          <p:cNvSpPr/>
          <p:nvPr userDrawn="1"/>
        </p:nvSpPr>
        <p:spPr>
          <a:xfrm>
            <a:off x="6454290" y="7724213"/>
            <a:ext cx="5334000" cy="1700466"/>
          </a:xfrm>
          <a:prstGeom prst="rect">
            <a:avLst/>
          </a:prstGeom>
          <a:noFill/>
        </p:spPr>
        <p:txBody>
          <a:bodyPr wrap="square">
            <a:spAutoFit/>
          </a:bodyPr>
          <a:lstStyle/>
          <a:p>
            <a:pPr>
              <a:spcBef>
                <a:spcPts val="1350"/>
              </a:spcBef>
            </a:pPr>
            <a:r>
              <a:rPr lang="en-US" sz="2400" dirty="0">
                <a:solidFill>
                  <a:schemeClr val="tx1">
                    <a:lumMod val="75000"/>
                    <a:lumOff val="25000"/>
                  </a:schemeClr>
                </a:solidFill>
                <a:latin typeface="Century Gothic" panose="020B0502020202020204" pitchFamily="34" charset="0"/>
              </a:rPr>
              <a:t>Government</a:t>
            </a:r>
          </a:p>
          <a:p>
            <a:pPr>
              <a:spcBef>
                <a:spcPts val="300"/>
              </a:spcBef>
            </a:pPr>
            <a:r>
              <a:rPr lang="en-US" sz="1950" dirty="0">
                <a:solidFill>
                  <a:schemeClr val="tx1">
                    <a:lumMod val="75000"/>
                    <a:lumOff val="25000"/>
                  </a:schemeClr>
                </a:solidFill>
                <a:latin typeface="Century Gothic" panose="020B0502020202020204" pitchFamily="34" charset="0"/>
              </a:rPr>
              <a:t>Department of Health</a:t>
            </a:r>
          </a:p>
          <a:p>
            <a:r>
              <a:rPr lang="en-US" sz="1950" dirty="0">
                <a:solidFill>
                  <a:schemeClr val="tx1">
                    <a:lumMod val="75000"/>
                    <a:lumOff val="25000"/>
                  </a:schemeClr>
                </a:solidFill>
                <a:latin typeface="Century Gothic" panose="020B0502020202020204" pitchFamily="34" charset="0"/>
              </a:rPr>
              <a:t>State Board of Health</a:t>
            </a:r>
          </a:p>
          <a:p>
            <a:r>
              <a:rPr lang="en-US" sz="1950" dirty="0">
                <a:solidFill>
                  <a:schemeClr val="tx1">
                    <a:lumMod val="75000"/>
                    <a:lumOff val="25000"/>
                  </a:schemeClr>
                </a:solidFill>
                <a:latin typeface="Century Gothic" panose="020B0502020202020204" pitchFamily="34" charset="0"/>
              </a:rPr>
              <a:t>Local Health Jurisdictions (35)</a:t>
            </a:r>
          </a:p>
          <a:p>
            <a:r>
              <a:rPr lang="en-US" sz="1950" dirty="0">
                <a:solidFill>
                  <a:schemeClr val="tx1">
                    <a:lumMod val="75000"/>
                    <a:lumOff val="25000"/>
                  </a:schemeClr>
                </a:solidFill>
                <a:latin typeface="Century Gothic" panose="020B0502020202020204" pitchFamily="34" charset="0"/>
              </a:rPr>
              <a:t>Tribal Nations (29)</a:t>
            </a:r>
          </a:p>
        </p:txBody>
      </p:sp>
    </p:spTree>
    <p:extLst>
      <p:ext uri="{BB962C8B-B14F-4D97-AF65-F5344CB8AC3E}">
        <p14:creationId xmlns:p14="http://schemas.microsoft.com/office/powerpoint/2010/main" val="3356374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4630" y="-10972"/>
            <a:ext cx="18288000" cy="5146895"/>
          </a:xfrm>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2431434" y="5899963"/>
            <a:ext cx="13502664" cy="1447800"/>
          </a:xfrm>
        </p:spPr>
        <p:txBody>
          <a:bodyPr>
            <a:noAutofit/>
          </a:bodyPr>
          <a:lstStyle>
            <a:lvl1pPr marL="0" indent="0">
              <a:buNone/>
              <a:defRPr sz="3000"/>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12" name="Text Placeholder 2"/>
          <p:cNvSpPr>
            <a:spLocks noGrp="1"/>
          </p:cNvSpPr>
          <p:nvPr>
            <p:ph type="body" sz="quarter" idx="13" hasCustomPrompt="1"/>
          </p:nvPr>
        </p:nvSpPr>
        <p:spPr>
          <a:xfrm>
            <a:off x="2429306" y="7355902"/>
            <a:ext cx="13504792" cy="2044793"/>
          </a:xfrm>
        </p:spPr>
        <p:txBody>
          <a:bodyPr>
            <a:noAutofit/>
          </a:bodyPr>
          <a:lstStyle>
            <a:lvl1pPr marL="0" indent="0">
              <a:buNone/>
              <a:defRPr sz="2700">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7" name="TextBox 6"/>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6842634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4630" y="-10973"/>
            <a:ext cx="18288000" cy="7168230"/>
          </a:xfrm>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2431434" y="7946553"/>
            <a:ext cx="13502664" cy="1447800"/>
          </a:xfrm>
        </p:spPr>
        <p:txBody>
          <a:bodyPr>
            <a:noAutofit/>
          </a:bodyPr>
          <a:lstStyle>
            <a:lvl1pPr marL="0" indent="0">
              <a:buNone/>
              <a:defRPr sz="3000"/>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6" name="TextBox 5"/>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30422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679170" y="1221971"/>
            <a:ext cx="14979536" cy="5660967"/>
          </a:xfrm>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1679170" y="7946553"/>
            <a:ext cx="14979536" cy="1447800"/>
          </a:xfrm>
        </p:spPr>
        <p:txBody>
          <a:bodyPr>
            <a:normAutofit/>
          </a:bodyPr>
          <a:lstStyle>
            <a:lvl1pPr marL="0" indent="0">
              <a:buNone/>
              <a:defRPr sz="3000"/>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6" name="TextBox 5"/>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192910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679171" y="1221971"/>
            <a:ext cx="7015942" cy="5660967"/>
          </a:xfrm>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1679170" y="7532216"/>
            <a:ext cx="14885324" cy="1447800"/>
          </a:xfrm>
        </p:spPr>
        <p:txBody>
          <a:bodyPr>
            <a:noAutofit/>
          </a:bodyPr>
          <a:lstStyle>
            <a:lvl1pPr marL="0" indent="0">
              <a:buNone/>
              <a:defRPr sz="3000"/>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4" name="Picture Placeholder 17"/>
          <p:cNvSpPr>
            <a:spLocks noGrp="1"/>
          </p:cNvSpPr>
          <p:nvPr>
            <p:ph type="pic" sz="quarter" idx="13"/>
          </p:nvPr>
        </p:nvSpPr>
        <p:spPr>
          <a:xfrm>
            <a:off x="9548553" y="1221971"/>
            <a:ext cx="7015942" cy="5660967"/>
          </a:xfrm>
        </p:spPr>
        <p:txBody>
          <a:bodyPr/>
          <a:lstStyle>
            <a:lvl1pPr marL="0" indent="0">
              <a:buNone/>
              <a:defRPr/>
            </a:lvl1pPr>
          </a:lstStyle>
          <a:p>
            <a:r>
              <a:rPr lang="en-US" dirty="0"/>
              <a:t>Click icon to add picture</a:t>
            </a:r>
          </a:p>
        </p:txBody>
      </p:sp>
      <p:sp>
        <p:nvSpPr>
          <p:cNvPr id="7" name="TextBox 6"/>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8995307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4630" y="-10972"/>
            <a:ext cx="18288000" cy="10297973"/>
          </a:xfrm>
          <a:effectLst/>
        </p:spPr>
        <p:txBody>
          <a:bodyPr/>
          <a:lstStyle>
            <a:lvl1pPr marL="0" indent="0">
              <a:buNone/>
              <a:defRPr/>
            </a:lvl1pPr>
          </a:lstStyle>
          <a:p>
            <a:r>
              <a:rPr lang="en-US" dirty="0"/>
              <a:t>Click icon to add picture</a:t>
            </a:r>
          </a:p>
        </p:txBody>
      </p:sp>
    </p:spTree>
    <p:extLst>
      <p:ext uri="{BB962C8B-B14F-4D97-AF65-F5344CB8AC3E}">
        <p14:creationId xmlns:p14="http://schemas.microsoft.com/office/powerpoint/2010/main" val="18886988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4630" y="1547666"/>
            <a:ext cx="18288000" cy="7168230"/>
          </a:xfrm>
        </p:spPr>
        <p:txBody>
          <a:bodyPr/>
          <a:lstStyle>
            <a:lvl1pPr marL="0" indent="0">
              <a:buNone/>
              <a:defRPr/>
            </a:lvl1pPr>
          </a:lstStyle>
          <a:p>
            <a:r>
              <a:rPr lang="en-US" dirty="0"/>
              <a:t>Click icon to add picture</a:t>
            </a:r>
          </a:p>
        </p:txBody>
      </p:sp>
      <p:sp>
        <p:nvSpPr>
          <p:cNvPr id="5" name="TextBox 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330429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679170" y="1221971"/>
            <a:ext cx="14979536" cy="7843059"/>
          </a:xfrm>
        </p:spPr>
        <p:txBody>
          <a:bodyPr/>
          <a:lstStyle>
            <a:lvl1pPr marL="0" indent="0">
              <a:buNone/>
              <a:defRPr/>
            </a:lvl1pPr>
          </a:lstStyle>
          <a:p>
            <a:r>
              <a:rPr lang="en-US" dirty="0"/>
              <a:t>Click icon to add picture</a:t>
            </a:r>
          </a:p>
        </p:txBody>
      </p:sp>
      <p:sp>
        <p:nvSpPr>
          <p:cNvPr id="5" name="TextBox 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0513970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679171" y="1221971"/>
            <a:ext cx="7015942" cy="7780713"/>
          </a:xfrm>
        </p:spPr>
        <p:txBody>
          <a:bodyPr/>
          <a:lstStyle>
            <a:lvl1pPr marL="0" indent="0">
              <a:buNone/>
              <a:defRPr/>
            </a:lvl1pPr>
          </a:lstStyle>
          <a:p>
            <a:r>
              <a:rPr lang="en-US" dirty="0"/>
              <a:t>Click icon to add picture</a:t>
            </a:r>
          </a:p>
        </p:txBody>
      </p:sp>
      <p:sp>
        <p:nvSpPr>
          <p:cNvPr id="4" name="Picture Placeholder 17"/>
          <p:cNvSpPr>
            <a:spLocks noGrp="1"/>
          </p:cNvSpPr>
          <p:nvPr>
            <p:ph type="pic" sz="quarter" idx="13"/>
          </p:nvPr>
        </p:nvSpPr>
        <p:spPr>
          <a:xfrm>
            <a:off x="9548553" y="1221971"/>
            <a:ext cx="7015942" cy="7780713"/>
          </a:xfrm>
        </p:spPr>
        <p:txBody>
          <a:bodyPr/>
          <a:lstStyle>
            <a:lvl1pPr marL="0" indent="0">
              <a:buNone/>
              <a:defRPr/>
            </a:lvl1pPr>
          </a:lstStyle>
          <a:p>
            <a:r>
              <a:rPr lang="en-US" dirty="0"/>
              <a:t>Click icon to add picture</a:t>
            </a:r>
          </a:p>
        </p:txBody>
      </p:sp>
      <p:sp>
        <p:nvSpPr>
          <p:cNvPr id="5" name="TextBox 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616590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9294420" y="1850730"/>
            <a:ext cx="7920524" cy="2743215"/>
          </a:xfrm>
        </p:spPr>
        <p:txBody>
          <a:bodyPr>
            <a:noAutofit/>
          </a:bodyPr>
          <a:lstStyle>
            <a:lvl1pPr marL="0" indent="0">
              <a:buNone/>
              <a:defRPr sz="30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1" name="Text Placeholder 3"/>
          <p:cNvSpPr>
            <a:spLocks noGrp="1"/>
          </p:cNvSpPr>
          <p:nvPr>
            <p:ph type="body" sz="half" idx="10" hasCustomPrompt="1"/>
          </p:nvPr>
        </p:nvSpPr>
        <p:spPr>
          <a:xfrm>
            <a:off x="9294422" y="4604637"/>
            <a:ext cx="7920524" cy="4572570"/>
          </a:xfrm>
        </p:spPr>
        <p:txBody>
          <a:bodyPr>
            <a:noAutofit/>
          </a:bodyPr>
          <a:lstStyle>
            <a:lvl1pPr marL="0" indent="0">
              <a:buNone/>
              <a:defRPr sz="2700">
                <a:solidFill>
                  <a:schemeClr val="tx1">
                    <a:lumMod val="75000"/>
                    <a:lumOff val="2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2" name="Picture Placeholder 2"/>
          <p:cNvSpPr>
            <a:spLocks noGrp="1" noChangeAspect="1"/>
          </p:cNvSpPr>
          <p:nvPr>
            <p:ph type="pic" idx="1"/>
          </p:nvPr>
        </p:nvSpPr>
        <p:spPr>
          <a:xfrm>
            <a:off x="-8076" y="-10972"/>
            <a:ext cx="7170344" cy="4033319"/>
          </a:xfrm>
        </p:spPr>
        <p:txBody>
          <a:bodyPr anchor="t">
            <a:normAutofit/>
          </a:bodyPr>
          <a:lstStyle>
            <a:lvl1pPr marL="0" indent="0">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5" name="Text Placeholder 13"/>
          <p:cNvSpPr>
            <a:spLocks noGrp="1"/>
          </p:cNvSpPr>
          <p:nvPr>
            <p:ph type="body" sz="quarter" idx="11" hasCustomPrompt="1"/>
          </p:nvPr>
        </p:nvSpPr>
        <p:spPr>
          <a:xfrm>
            <a:off x="1755649" y="4935310"/>
            <a:ext cx="5632702" cy="3262313"/>
          </a:xfrm>
        </p:spPr>
        <p:txBody>
          <a:bodyPr>
            <a:normAutofit/>
          </a:bodyPr>
          <a:lstStyle>
            <a:lvl1pPr marL="0" indent="0" algn="r">
              <a:spcBef>
                <a:spcPts val="0"/>
              </a:spcBef>
              <a:buNone/>
              <a:defRPr sz="4500"/>
            </a:lvl1pPr>
          </a:lstStyle>
          <a:p>
            <a:pPr lvl="0"/>
            <a:r>
              <a:rPr lang="en-US" dirty="0"/>
              <a:t>Left Photo Slide 1</a:t>
            </a:r>
          </a:p>
        </p:txBody>
      </p:sp>
      <p:sp>
        <p:nvSpPr>
          <p:cNvPr id="8" name="TextBox 7"/>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8762384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8076" y="-1"/>
            <a:ext cx="7920804" cy="10287002"/>
          </a:xfrm>
        </p:spPr>
        <p:txBody>
          <a:bodyPr anchor="t">
            <a:normAutofit/>
          </a:bodyPr>
          <a:lstStyle>
            <a:lvl1pPr marL="0" indent="0">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0" name="Text Placeholder 3"/>
          <p:cNvSpPr>
            <a:spLocks noGrp="1"/>
          </p:cNvSpPr>
          <p:nvPr>
            <p:ph type="body" sz="half" idx="2" hasCustomPrompt="1"/>
          </p:nvPr>
        </p:nvSpPr>
        <p:spPr>
          <a:xfrm>
            <a:off x="9159512" y="3149193"/>
            <a:ext cx="7920524" cy="893319"/>
          </a:xfrm>
        </p:spPr>
        <p:txBody>
          <a:bodyPr>
            <a:normAutofit/>
          </a:bodyPr>
          <a:lstStyle>
            <a:lvl1pPr marL="0" indent="0">
              <a:buNone/>
              <a:defRPr sz="45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Left Photo Slide 2</a:t>
            </a:r>
          </a:p>
        </p:txBody>
      </p:sp>
      <p:sp>
        <p:nvSpPr>
          <p:cNvPr id="13" name="Text Placeholder 3"/>
          <p:cNvSpPr>
            <a:spLocks noGrp="1"/>
          </p:cNvSpPr>
          <p:nvPr>
            <p:ph type="body" sz="half" idx="10" hasCustomPrompt="1"/>
          </p:nvPr>
        </p:nvSpPr>
        <p:spPr>
          <a:xfrm>
            <a:off x="9159512" y="4053755"/>
            <a:ext cx="7920524" cy="4726734"/>
          </a:xfrm>
        </p:spPr>
        <p:txBody>
          <a:bodyPr>
            <a:noAutofit/>
          </a:bodyPr>
          <a:lstStyle>
            <a:lvl1pPr marL="0" indent="0">
              <a:buNone/>
              <a:defRPr sz="3000">
                <a:solidFill>
                  <a:schemeClr val="tx1">
                    <a:lumMod val="75000"/>
                    <a:lumOff val="2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Tree>
    <p:extLst>
      <p:ext uri="{BB962C8B-B14F-4D97-AF65-F5344CB8AC3E}">
        <p14:creationId xmlns:p14="http://schemas.microsoft.com/office/powerpoint/2010/main" val="2570985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erstern WA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6650183" y="8798459"/>
            <a:ext cx="9725267" cy="708528"/>
          </a:xfrm>
        </p:spPr>
        <p:txBody>
          <a:bodyPr>
            <a:normAutofit/>
          </a:bodyPr>
          <a:lstStyle>
            <a:lvl1pPr marL="0" indent="0">
              <a:lnSpc>
                <a:spcPct val="100000"/>
              </a:lnSpc>
              <a:spcBef>
                <a:spcPts val="0"/>
              </a:spcBef>
              <a:buNone/>
              <a:defRPr sz="30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6650183" y="8172068"/>
            <a:ext cx="9725267" cy="626393"/>
          </a:xfrm>
        </p:spPr>
        <p:txBody>
          <a:bodyPr>
            <a:noAutofit/>
          </a:bodyPr>
          <a:lstStyle>
            <a:lvl1pPr>
              <a:defRPr sz="4500" cap="all" baseline="0"/>
            </a:lvl1pPr>
          </a:lstStyle>
          <a:p>
            <a:pPr lvl="0"/>
            <a:r>
              <a:rPr lang="en-US" dirty="0"/>
              <a:t>PRESENTATION 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03838" y="8250164"/>
            <a:ext cx="2994096" cy="880707"/>
          </a:xfrm>
          <a:prstGeom prst="rect">
            <a:avLst/>
          </a:prstGeom>
        </p:spPr>
      </p:pic>
      <p:pic>
        <p:nvPicPr>
          <p:cNvPr id="13" name="Picture 12" descr="photo of a boat navigating around a couple of islands in the Puget Sound"/>
          <p:cNvPicPr>
            <a:picLocks noChangeAspect="1"/>
          </p:cNvPicPr>
          <p:nvPr userDrawn="1"/>
        </p:nvPicPr>
        <p:blipFill rotWithShape="1">
          <a:blip r:embed="rId3">
            <a:extLst>
              <a:ext uri="{28A0092B-C50C-407E-A947-70E740481C1C}">
                <a14:useLocalDpi xmlns:a14="http://schemas.microsoft.com/office/drawing/2010/main" val="0"/>
              </a:ext>
            </a:extLst>
          </a:blip>
          <a:srcRect t="435" b="24049"/>
          <a:stretch/>
        </p:blipFill>
        <p:spPr>
          <a:xfrm>
            <a:off x="0" y="-3"/>
            <a:ext cx="18288000" cy="6858002"/>
          </a:xfrm>
          <a:prstGeom prst="rect">
            <a:avLst/>
          </a:prstGeom>
        </p:spPr>
      </p:pic>
    </p:spTree>
    <p:extLst>
      <p:ext uri="{BB962C8B-B14F-4D97-AF65-F5344CB8AC3E}">
        <p14:creationId xmlns:p14="http://schemas.microsoft.com/office/powerpoint/2010/main" val="36061365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11452995" y="2567635"/>
            <a:ext cx="5635790" cy="1474877"/>
          </a:xfrm>
        </p:spPr>
        <p:txBody>
          <a:bodyPr>
            <a:normAutofit/>
          </a:bodyPr>
          <a:lstStyle>
            <a:lvl1pPr marL="0" indent="0">
              <a:buNone/>
              <a:defRPr sz="45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Left Photos Slide 3</a:t>
            </a:r>
          </a:p>
        </p:txBody>
      </p:sp>
      <p:sp>
        <p:nvSpPr>
          <p:cNvPr id="13" name="Text Placeholder 3"/>
          <p:cNvSpPr>
            <a:spLocks noGrp="1"/>
          </p:cNvSpPr>
          <p:nvPr>
            <p:ph type="body" sz="half" idx="10" hasCustomPrompt="1"/>
          </p:nvPr>
        </p:nvSpPr>
        <p:spPr>
          <a:xfrm>
            <a:off x="11452997" y="4053755"/>
            <a:ext cx="5635790" cy="4726734"/>
          </a:xfrm>
        </p:spPr>
        <p:txBody>
          <a:bodyPr>
            <a:noAutofit/>
          </a:bodyPr>
          <a:lstStyle>
            <a:lvl1pPr marL="0" indent="0">
              <a:buNone/>
              <a:defRPr sz="3000">
                <a:solidFill>
                  <a:schemeClr val="tx1">
                    <a:lumMod val="75000"/>
                    <a:lumOff val="2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5" name="Picture Placeholder 2"/>
          <p:cNvSpPr>
            <a:spLocks noGrp="1" noChangeAspect="1"/>
          </p:cNvSpPr>
          <p:nvPr>
            <p:ph type="pic" idx="1"/>
          </p:nvPr>
        </p:nvSpPr>
        <p:spPr>
          <a:xfrm>
            <a:off x="-14629" y="-4116"/>
            <a:ext cx="5236666" cy="10287000"/>
          </a:xfrm>
        </p:spPr>
        <p:txBody>
          <a:bodyPr anchor="t">
            <a:normAutofit/>
          </a:bodyPr>
          <a:lstStyle>
            <a:lvl1pPr marL="0" indent="0">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6" name="Picture Placeholder 2"/>
          <p:cNvSpPr>
            <a:spLocks noGrp="1" noChangeAspect="1"/>
          </p:cNvSpPr>
          <p:nvPr>
            <p:ph type="pic" idx="11"/>
          </p:nvPr>
        </p:nvSpPr>
        <p:spPr>
          <a:xfrm>
            <a:off x="5228950" y="-4116"/>
            <a:ext cx="4969844" cy="5143500"/>
          </a:xfrm>
        </p:spPr>
        <p:txBody>
          <a:bodyPr anchor="t">
            <a:normAutofit/>
          </a:bodyPr>
          <a:lstStyle>
            <a:lvl1pPr marL="0" indent="0">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7" name="Picture Placeholder 2"/>
          <p:cNvSpPr>
            <a:spLocks noGrp="1" noChangeAspect="1"/>
          </p:cNvSpPr>
          <p:nvPr>
            <p:ph type="pic" idx="12"/>
          </p:nvPr>
        </p:nvSpPr>
        <p:spPr>
          <a:xfrm>
            <a:off x="5228950" y="5154473"/>
            <a:ext cx="4969844" cy="5132528"/>
          </a:xfrm>
        </p:spPr>
        <p:txBody>
          <a:bodyPr anchor="t">
            <a:normAutofit/>
          </a:bodyPr>
          <a:lstStyle>
            <a:lvl1pPr marL="0" indent="0">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Tree>
    <p:extLst>
      <p:ext uri="{BB962C8B-B14F-4D97-AF65-F5344CB8AC3E}">
        <p14:creationId xmlns:p14="http://schemas.microsoft.com/office/powerpoint/2010/main" val="8496123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1259682" y="1828785"/>
            <a:ext cx="7920524" cy="2743215"/>
          </a:xfrm>
        </p:spPr>
        <p:txBody>
          <a:bodyPr>
            <a:noAutofit/>
          </a:bodyPr>
          <a:lstStyle>
            <a:lvl1pPr marL="0" indent="0">
              <a:buNone/>
              <a:defRPr sz="30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1" name="Text Placeholder 3"/>
          <p:cNvSpPr>
            <a:spLocks noGrp="1"/>
          </p:cNvSpPr>
          <p:nvPr>
            <p:ph type="body" sz="half" idx="10" hasCustomPrompt="1"/>
          </p:nvPr>
        </p:nvSpPr>
        <p:spPr>
          <a:xfrm>
            <a:off x="1259684" y="4582692"/>
            <a:ext cx="7920524" cy="4572570"/>
          </a:xfrm>
        </p:spPr>
        <p:txBody>
          <a:bodyPr>
            <a:noAutofit/>
          </a:bodyPr>
          <a:lstStyle>
            <a:lvl1pPr marL="0" indent="0">
              <a:buNone/>
              <a:defRPr sz="2700">
                <a:solidFill>
                  <a:schemeClr val="tx1">
                    <a:lumMod val="75000"/>
                    <a:lumOff val="2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2" name="Picture Placeholder 2"/>
          <p:cNvSpPr>
            <a:spLocks noGrp="1" noChangeAspect="1"/>
          </p:cNvSpPr>
          <p:nvPr>
            <p:ph type="pic" idx="1"/>
          </p:nvPr>
        </p:nvSpPr>
        <p:spPr>
          <a:xfrm>
            <a:off x="11117656" y="-10972"/>
            <a:ext cx="7170344" cy="4033319"/>
          </a:xfrm>
        </p:spPr>
        <p:txBody>
          <a:bodyPr anchor="t">
            <a:normAutofit/>
          </a:bodyPr>
          <a:lstStyle>
            <a:lvl1pPr marL="0" indent="0">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5" name="Text Placeholder 13"/>
          <p:cNvSpPr>
            <a:spLocks noGrp="1"/>
          </p:cNvSpPr>
          <p:nvPr>
            <p:ph type="body" sz="quarter" idx="11" hasCustomPrompt="1"/>
          </p:nvPr>
        </p:nvSpPr>
        <p:spPr>
          <a:xfrm>
            <a:off x="10884356" y="4935310"/>
            <a:ext cx="5371644" cy="3262313"/>
          </a:xfrm>
        </p:spPr>
        <p:txBody>
          <a:bodyPr>
            <a:normAutofit/>
          </a:bodyPr>
          <a:lstStyle>
            <a:lvl1pPr marL="0" indent="0">
              <a:buNone/>
              <a:defRPr sz="4500"/>
            </a:lvl1pPr>
          </a:lstStyle>
          <a:p>
            <a:pPr lvl="0"/>
            <a:r>
              <a:rPr lang="en-US" dirty="0"/>
              <a:t>Right Photo Slide 1</a:t>
            </a:r>
          </a:p>
        </p:txBody>
      </p:sp>
      <p:sp>
        <p:nvSpPr>
          <p:cNvPr id="8" name="TextBox 7"/>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2925418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10365130" y="-1"/>
            <a:ext cx="7920804" cy="10287002"/>
          </a:xfrm>
        </p:spPr>
        <p:txBody>
          <a:bodyPr anchor="t">
            <a:normAutofit/>
          </a:bodyPr>
          <a:lstStyle>
            <a:lvl1pPr marL="0" indent="0">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3" name="Text Placeholder 3"/>
          <p:cNvSpPr>
            <a:spLocks noGrp="1"/>
          </p:cNvSpPr>
          <p:nvPr>
            <p:ph type="body" sz="half" idx="10" hasCustomPrompt="1"/>
          </p:nvPr>
        </p:nvSpPr>
        <p:spPr>
          <a:xfrm>
            <a:off x="1259694" y="4064727"/>
            <a:ext cx="7920524" cy="4726734"/>
          </a:xfrm>
        </p:spPr>
        <p:txBody>
          <a:bodyPr>
            <a:noAutofit/>
          </a:bodyPr>
          <a:lstStyle>
            <a:lvl1pPr marL="0" indent="0">
              <a:buNone/>
              <a:defRPr sz="3000">
                <a:solidFill>
                  <a:schemeClr val="tx1">
                    <a:lumMod val="75000"/>
                    <a:lumOff val="2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5" name="Text Placeholder 3"/>
          <p:cNvSpPr>
            <a:spLocks noGrp="1"/>
          </p:cNvSpPr>
          <p:nvPr>
            <p:ph type="body" sz="half" idx="2" hasCustomPrompt="1"/>
          </p:nvPr>
        </p:nvSpPr>
        <p:spPr>
          <a:xfrm>
            <a:off x="1259694" y="3160168"/>
            <a:ext cx="7920524" cy="893588"/>
          </a:xfrm>
        </p:spPr>
        <p:txBody>
          <a:bodyPr>
            <a:normAutofit/>
          </a:bodyPr>
          <a:lstStyle>
            <a:lvl1pPr marL="0" indent="0">
              <a:buNone/>
              <a:defRPr sz="45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Right Photo Slide 2</a:t>
            </a:r>
          </a:p>
        </p:txBody>
      </p:sp>
    </p:spTree>
    <p:extLst>
      <p:ext uri="{BB962C8B-B14F-4D97-AF65-F5344CB8AC3E}">
        <p14:creationId xmlns:p14="http://schemas.microsoft.com/office/powerpoint/2010/main" val="33087454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1259665" y="2567635"/>
            <a:ext cx="5635790" cy="1474877"/>
          </a:xfrm>
        </p:spPr>
        <p:txBody>
          <a:bodyPr>
            <a:normAutofit/>
          </a:bodyPr>
          <a:lstStyle>
            <a:lvl1pPr marL="0" indent="0">
              <a:buNone/>
              <a:defRPr sz="45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Right Photos Slide 3</a:t>
            </a:r>
          </a:p>
        </p:txBody>
      </p:sp>
      <p:sp>
        <p:nvSpPr>
          <p:cNvPr id="13" name="Text Placeholder 3"/>
          <p:cNvSpPr>
            <a:spLocks noGrp="1"/>
          </p:cNvSpPr>
          <p:nvPr>
            <p:ph type="body" sz="half" idx="10" hasCustomPrompt="1"/>
          </p:nvPr>
        </p:nvSpPr>
        <p:spPr>
          <a:xfrm>
            <a:off x="1259667" y="4053755"/>
            <a:ext cx="5635790" cy="4726734"/>
          </a:xfrm>
        </p:spPr>
        <p:txBody>
          <a:bodyPr>
            <a:noAutofit/>
          </a:bodyPr>
          <a:lstStyle>
            <a:lvl1pPr marL="0" indent="0">
              <a:buNone/>
              <a:defRPr sz="3000">
                <a:solidFill>
                  <a:schemeClr val="tx1">
                    <a:lumMod val="75000"/>
                    <a:lumOff val="2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5" name="Picture Placeholder 2"/>
          <p:cNvSpPr>
            <a:spLocks noGrp="1" noChangeAspect="1"/>
          </p:cNvSpPr>
          <p:nvPr>
            <p:ph type="pic" idx="1"/>
          </p:nvPr>
        </p:nvSpPr>
        <p:spPr>
          <a:xfrm>
            <a:off x="13048377" y="-1"/>
            <a:ext cx="5236666" cy="10287002"/>
          </a:xfrm>
        </p:spPr>
        <p:txBody>
          <a:bodyPr anchor="t">
            <a:normAutofit/>
          </a:bodyPr>
          <a:lstStyle>
            <a:lvl1pPr marL="0" indent="0">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6" name="Picture Placeholder 2"/>
          <p:cNvSpPr>
            <a:spLocks noGrp="1" noChangeAspect="1"/>
          </p:cNvSpPr>
          <p:nvPr>
            <p:ph type="pic" idx="11"/>
          </p:nvPr>
        </p:nvSpPr>
        <p:spPr>
          <a:xfrm>
            <a:off x="8060614" y="-1"/>
            <a:ext cx="4969844" cy="5132258"/>
          </a:xfrm>
        </p:spPr>
        <p:txBody>
          <a:bodyPr anchor="t">
            <a:normAutofit/>
          </a:bodyPr>
          <a:lstStyle>
            <a:lvl1pPr marL="0" indent="0">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7" name="Picture Placeholder 2"/>
          <p:cNvSpPr>
            <a:spLocks noGrp="1" noChangeAspect="1"/>
          </p:cNvSpPr>
          <p:nvPr>
            <p:ph type="pic" idx="12"/>
          </p:nvPr>
        </p:nvSpPr>
        <p:spPr>
          <a:xfrm>
            <a:off x="8060615" y="5143500"/>
            <a:ext cx="4970958" cy="5143500"/>
          </a:xfrm>
        </p:spPr>
        <p:txBody>
          <a:bodyPr anchor="t">
            <a:normAutofit/>
          </a:bodyPr>
          <a:lstStyle>
            <a:lvl1pPr marL="0" indent="0">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Tree>
    <p:extLst>
      <p:ext uri="{BB962C8B-B14F-4D97-AF65-F5344CB8AC3E}">
        <p14:creationId xmlns:p14="http://schemas.microsoft.com/office/powerpoint/2010/main" val="12321241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10365130" y="-10974"/>
            <a:ext cx="7920804" cy="10297973"/>
          </a:xfrm>
        </p:spPr>
        <p:txBody>
          <a:bodyPr anchor="t">
            <a:normAutofit/>
          </a:bodyPr>
          <a:lstStyle>
            <a:lvl1pPr marL="0" indent="0">
              <a:buNone/>
              <a:defRPr sz="24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0" name="Text Placeholder 3"/>
          <p:cNvSpPr>
            <a:spLocks noGrp="1"/>
          </p:cNvSpPr>
          <p:nvPr>
            <p:ph type="body" sz="half" idx="2" hasCustomPrompt="1"/>
          </p:nvPr>
        </p:nvSpPr>
        <p:spPr>
          <a:xfrm>
            <a:off x="1368554" y="2582001"/>
            <a:ext cx="7811664" cy="733740"/>
          </a:xfrm>
        </p:spPr>
        <p:txBody>
          <a:bodyPr>
            <a:noAutofit/>
          </a:bodyPr>
          <a:lstStyle>
            <a:lvl1pPr marL="0" indent="0">
              <a:buNone/>
              <a:defRPr sz="4500" b="1">
                <a:solidFill>
                  <a:schemeClr val="tx1">
                    <a:lumMod val="75000"/>
                    <a:lumOff val="2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Name</a:t>
            </a:r>
          </a:p>
        </p:txBody>
      </p:sp>
      <p:sp>
        <p:nvSpPr>
          <p:cNvPr id="11" name="Text Placeholder 2"/>
          <p:cNvSpPr>
            <a:spLocks noGrp="1"/>
          </p:cNvSpPr>
          <p:nvPr>
            <p:ph type="body" sz="quarter" idx="11" hasCustomPrompt="1"/>
          </p:nvPr>
        </p:nvSpPr>
        <p:spPr>
          <a:xfrm>
            <a:off x="1369337" y="3332408"/>
            <a:ext cx="7810882" cy="488156"/>
          </a:xfrm>
        </p:spPr>
        <p:txBody>
          <a:bodyPr>
            <a:noAutofit/>
          </a:bodyPr>
          <a:lstStyle>
            <a:lvl1pPr marL="0" indent="0">
              <a:buNone/>
              <a:defRPr sz="2700" i="1">
                <a:solidFill>
                  <a:srgbClr val="404040"/>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Manager Title</a:t>
            </a:r>
          </a:p>
        </p:txBody>
      </p:sp>
      <p:sp>
        <p:nvSpPr>
          <p:cNvPr id="12" name="Text Placeholder 3"/>
          <p:cNvSpPr>
            <a:spLocks noGrp="1"/>
          </p:cNvSpPr>
          <p:nvPr>
            <p:ph type="body" sz="half" idx="10" hasCustomPrompt="1"/>
          </p:nvPr>
        </p:nvSpPr>
        <p:spPr>
          <a:xfrm>
            <a:off x="1368554" y="4053755"/>
            <a:ext cx="7811664" cy="4726734"/>
          </a:xfrm>
        </p:spPr>
        <p:txBody>
          <a:bodyPr>
            <a:noAutofit/>
          </a:bodyPr>
          <a:lstStyle>
            <a:lvl1pPr marL="0" indent="0">
              <a:buNone/>
              <a:defRPr sz="3000">
                <a:solidFill>
                  <a:schemeClr val="tx1">
                    <a:lumMod val="75000"/>
                    <a:lumOff val="2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Tree>
    <p:extLst>
      <p:ext uri="{BB962C8B-B14F-4D97-AF65-F5344CB8AC3E}">
        <p14:creationId xmlns:p14="http://schemas.microsoft.com/office/powerpoint/2010/main" val="14568149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1" hasCustomPrompt="1"/>
          </p:nvPr>
        </p:nvSpPr>
        <p:spPr>
          <a:xfrm>
            <a:off x="-14626" y="1010960"/>
            <a:ext cx="18287996" cy="723045"/>
          </a:xfrm>
        </p:spPr>
        <p:txBody>
          <a:bodyPr>
            <a:noAutofit/>
          </a:bodyPr>
          <a:lstStyle>
            <a:lvl1pPr marL="0" indent="0" algn="ctr">
              <a:buNone/>
              <a:defRPr sz="4500">
                <a:solidFill>
                  <a:schemeClr val="tx1">
                    <a:lumMod val="75000"/>
                    <a:lumOff val="25000"/>
                  </a:schemeClr>
                </a:solidFill>
              </a:defRPr>
            </a:lvl1pPr>
          </a:lstStyle>
          <a:p>
            <a:pPr lvl="0"/>
            <a:r>
              <a:rPr lang="en-US" dirty="0"/>
              <a:t>Team Slide 1</a:t>
            </a:r>
          </a:p>
        </p:txBody>
      </p:sp>
      <p:sp>
        <p:nvSpPr>
          <p:cNvPr id="17" name="Picture Placeholder 15"/>
          <p:cNvSpPr>
            <a:spLocks noGrp="1"/>
          </p:cNvSpPr>
          <p:nvPr>
            <p:ph type="pic" sz="quarter" idx="23"/>
          </p:nvPr>
        </p:nvSpPr>
        <p:spPr>
          <a:xfrm>
            <a:off x="6919242" y="2681464"/>
            <a:ext cx="4330700" cy="3262313"/>
          </a:xfrm>
        </p:spPr>
        <p:txBody>
          <a:bodyPr/>
          <a:lstStyle>
            <a:lvl1pPr marL="0" indent="0">
              <a:buNone/>
              <a:defRPr/>
            </a:lvl1pPr>
          </a:lstStyle>
          <a:p>
            <a:r>
              <a:rPr lang="en-US" dirty="0"/>
              <a:t>Click icon to add picture</a:t>
            </a:r>
          </a:p>
        </p:txBody>
      </p:sp>
      <p:sp>
        <p:nvSpPr>
          <p:cNvPr id="19" name="Picture Placeholder 15"/>
          <p:cNvSpPr>
            <a:spLocks noGrp="1"/>
          </p:cNvSpPr>
          <p:nvPr>
            <p:ph type="pic" sz="quarter" idx="24"/>
          </p:nvPr>
        </p:nvSpPr>
        <p:spPr>
          <a:xfrm>
            <a:off x="1598542" y="2681464"/>
            <a:ext cx="4330700" cy="3262313"/>
          </a:xfrm>
        </p:spPr>
        <p:txBody>
          <a:bodyPr/>
          <a:lstStyle>
            <a:lvl1pPr marL="0" indent="0">
              <a:buNone/>
              <a:defRPr/>
            </a:lvl1pPr>
          </a:lstStyle>
          <a:p>
            <a:r>
              <a:rPr lang="en-US" dirty="0"/>
              <a:t>Click icon to add picture</a:t>
            </a:r>
          </a:p>
        </p:txBody>
      </p:sp>
      <p:sp>
        <p:nvSpPr>
          <p:cNvPr id="20" name="Picture Placeholder 15"/>
          <p:cNvSpPr>
            <a:spLocks noGrp="1"/>
          </p:cNvSpPr>
          <p:nvPr>
            <p:ph type="pic" sz="quarter" idx="22"/>
          </p:nvPr>
        </p:nvSpPr>
        <p:spPr>
          <a:xfrm>
            <a:off x="12245520" y="2681464"/>
            <a:ext cx="4330700" cy="3262313"/>
          </a:xfrm>
        </p:spPr>
        <p:txBody>
          <a:bodyPr/>
          <a:lstStyle>
            <a:lvl1pPr marL="0" indent="0">
              <a:buNone/>
              <a:defRPr/>
            </a:lvl1pPr>
          </a:lstStyle>
          <a:p>
            <a:r>
              <a:rPr lang="en-US" dirty="0"/>
              <a:t>Click icon to add picture</a:t>
            </a:r>
          </a:p>
        </p:txBody>
      </p:sp>
      <p:sp>
        <p:nvSpPr>
          <p:cNvPr id="23" name="Text Placeholder 21"/>
          <p:cNvSpPr>
            <a:spLocks noGrp="1"/>
          </p:cNvSpPr>
          <p:nvPr>
            <p:ph type="body" sz="quarter" idx="25" hasCustomPrompt="1"/>
          </p:nvPr>
        </p:nvSpPr>
        <p:spPr>
          <a:xfrm>
            <a:off x="1598279" y="6553599"/>
            <a:ext cx="4330962" cy="504825"/>
          </a:xfrm>
        </p:spPr>
        <p:txBody>
          <a:bodyPr>
            <a:noAutofit/>
          </a:bodyPr>
          <a:lstStyle>
            <a:lvl1pPr marL="0" indent="0" algn="ctr">
              <a:buFont typeface="Arial" panose="020B0604020202020204" pitchFamily="34" charset="0"/>
              <a:buNone/>
              <a:defRPr sz="3300" b="1">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24" name="Text Placeholder 21"/>
          <p:cNvSpPr>
            <a:spLocks noGrp="1"/>
          </p:cNvSpPr>
          <p:nvPr>
            <p:ph type="body" sz="quarter" idx="26" hasCustomPrompt="1"/>
          </p:nvPr>
        </p:nvSpPr>
        <p:spPr>
          <a:xfrm>
            <a:off x="6919245" y="6549119"/>
            <a:ext cx="4330698" cy="504825"/>
          </a:xfrm>
        </p:spPr>
        <p:txBody>
          <a:bodyPr>
            <a:noAutofit/>
          </a:bodyPr>
          <a:lstStyle>
            <a:lvl1pPr marL="0" indent="0" algn="ctr">
              <a:buFont typeface="Arial" panose="020B0604020202020204" pitchFamily="34" charset="0"/>
              <a:buNone/>
              <a:defRPr sz="3300" b="1">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25" name="Text Placeholder 21"/>
          <p:cNvSpPr>
            <a:spLocks noGrp="1"/>
          </p:cNvSpPr>
          <p:nvPr>
            <p:ph type="body" sz="quarter" idx="27" hasCustomPrompt="1"/>
          </p:nvPr>
        </p:nvSpPr>
        <p:spPr>
          <a:xfrm>
            <a:off x="12245259" y="6537852"/>
            <a:ext cx="4330698" cy="524181"/>
          </a:xfrm>
        </p:spPr>
        <p:txBody>
          <a:bodyPr>
            <a:noAutofit/>
          </a:bodyPr>
          <a:lstStyle>
            <a:lvl1pPr marL="0" indent="0" algn="ctr">
              <a:buFont typeface="Arial" panose="020B0604020202020204" pitchFamily="34" charset="0"/>
              <a:buNone/>
              <a:defRPr sz="3300" b="1">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27" name="Text Placeholder 21"/>
          <p:cNvSpPr>
            <a:spLocks noGrp="1"/>
          </p:cNvSpPr>
          <p:nvPr>
            <p:ph type="body" sz="quarter" idx="29" hasCustomPrompt="1"/>
          </p:nvPr>
        </p:nvSpPr>
        <p:spPr>
          <a:xfrm>
            <a:off x="6918981" y="7057130"/>
            <a:ext cx="4330962" cy="504825"/>
          </a:xfrm>
        </p:spPr>
        <p:txBody>
          <a:bodyPr>
            <a:normAutofit/>
          </a:bodyPr>
          <a:lstStyle>
            <a:lvl1pPr marL="0" indent="0" algn="ctr">
              <a:buFont typeface="Arial" panose="020B0604020202020204" pitchFamily="34" charset="0"/>
              <a:buNone/>
              <a:defRPr sz="2700" b="0" i="1">
                <a:solidFill>
                  <a:srgbClr val="404040"/>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28" name="Text Placeholder 21"/>
          <p:cNvSpPr>
            <a:spLocks noGrp="1"/>
          </p:cNvSpPr>
          <p:nvPr>
            <p:ph type="body" sz="quarter" idx="30" hasCustomPrompt="1"/>
          </p:nvPr>
        </p:nvSpPr>
        <p:spPr>
          <a:xfrm>
            <a:off x="1598279" y="7068102"/>
            <a:ext cx="4330962" cy="504825"/>
          </a:xfrm>
        </p:spPr>
        <p:txBody>
          <a:bodyPr>
            <a:normAutofit/>
          </a:bodyPr>
          <a:lstStyle>
            <a:lvl1pPr marL="0" indent="0" algn="ctr">
              <a:buFont typeface="Arial" panose="020B0604020202020204" pitchFamily="34" charset="0"/>
              <a:buNone/>
              <a:defRPr sz="2700" b="0" i="1">
                <a:solidFill>
                  <a:srgbClr val="404040"/>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29" name="Text Placeholder 21"/>
          <p:cNvSpPr>
            <a:spLocks noGrp="1"/>
          </p:cNvSpPr>
          <p:nvPr>
            <p:ph type="body" sz="quarter" idx="31" hasCustomPrompt="1"/>
          </p:nvPr>
        </p:nvSpPr>
        <p:spPr>
          <a:xfrm>
            <a:off x="12245259" y="7072674"/>
            <a:ext cx="4330962" cy="504825"/>
          </a:xfrm>
        </p:spPr>
        <p:txBody>
          <a:bodyPr>
            <a:normAutofit/>
          </a:bodyPr>
          <a:lstStyle>
            <a:lvl1pPr marL="0" indent="0" algn="ctr">
              <a:buFont typeface="Arial" panose="020B0604020202020204" pitchFamily="34" charset="0"/>
              <a:buNone/>
              <a:defRPr sz="2700" b="0" i="1">
                <a:solidFill>
                  <a:srgbClr val="404040"/>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31" name="Text Placeholder 21"/>
          <p:cNvSpPr>
            <a:spLocks noGrp="1"/>
          </p:cNvSpPr>
          <p:nvPr>
            <p:ph type="body" sz="quarter" idx="33" hasCustomPrompt="1"/>
          </p:nvPr>
        </p:nvSpPr>
        <p:spPr>
          <a:xfrm>
            <a:off x="6918979" y="7571631"/>
            <a:ext cx="4330962" cy="1522968"/>
          </a:xfrm>
        </p:spPr>
        <p:txBody>
          <a:bodyPr>
            <a:noAutofit/>
          </a:bodyPr>
          <a:lstStyle>
            <a:lvl1pPr marL="0" indent="0" algn="l">
              <a:buFont typeface="Arial" panose="020B0604020202020204" pitchFamily="34" charset="0"/>
              <a:buNone/>
              <a:defRPr sz="2700" b="0" i="0">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32" name="Text Placeholder 21"/>
          <p:cNvSpPr>
            <a:spLocks noGrp="1"/>
          </p:cNvSpPr>
          <p:nvPr>
            <p:ph type="body" sz="quarter" idx="32" hasCustomPrompt="1"/>
          </p:nvPr>
        </p:nvSpPr>
        <p:spPr>
          <a:xfrm>
            <a:off x="1598277" y="7582604"/>
            <a:ext cx="4330962" cy="1511996"/>
          </a:xfrm>
        </p:spPr>
        <p:txBody>
          <a:bodyPr>
            <a:noAutofit/>
          </a:bodyPr>
          <a:lstStyle>
            <a:lvl1pPr marL="0" indent="0" algn="l">
              <a:buFont typeface="Arial" panose="020B0604020202020204" pitchFamily="34" charset="0"/>
              <a:buNone/>
              <a:defRPr sz="2700" b="0" i="0">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33" name="Text Placeholder 21"/>
          <p:cNvSpPr>
            <a:spLocks noGrp="1"/>
          </p:cNvSpPr>
          <p:nvPr>
            <p:ph type="body" sz="quarter" idx="34" hasCustomPrompt="1"/>
          </p:nvPr>
        </p:nvSpPr>
        <p:spPr>
          <a:xfrm>
            <a:off x="12245125" y="7583900"/>
            <a:ext cx="4330962" cy="1510700"/>
          </a:xfrm>
        </p:spPr>
        <p:txBody>
          <a:bodyPr>
            <a:noAutofit/>
          </a:bodyPr>
          <a:lstStyle>
            <a:lvl1pPr marL="0" indent="0" algn="l">
              <a:buFont typeface="Arial" panose="020B0604020202020204" pitchFamily="34" charset="0"/>
              <a:buNone/>
              <a:defRPr sz="2700" b="0" i="0">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21" name="TextBox 20"/>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908506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p:ph type="body" sz="quarter" idx="21" hasCustomPrompt="1"/>
          </p:nvPr>
        </p:nvSpPr>
        <p:spPr>
          <a:xfrm>
            <a:off x="-14626" y="1010960"/>
            <a:ext cx="18287996" cy="723045"/>
          </a:xfrm>
        </p:spPr>
        <p:txBody>
          <a:bodyPr>
            <a:noAutofit/>
          </a:bodyPr>
          <a:lstStyle>
            <a:lvl1pPr marL="0" indent="0" algn="ctr">
              <a:buNone/>
              <a:defRPr sz="4500">
                <a:solidFill>
                  <a:schemeClr val="tx1">
                    <a:lumMod val="75000"/>
                    <a:lumOff val="25000"/>
                  </a:schemeClr>
                </a:solidFill>
              </a:defRPr>
            </a:lvl1pPr>
          </a:lstStyle>
          <a:p>
            <a:pPr lvl="0"/>
            <a:r>
              <a:rPr lang="en-US" dirty="0"/>
              <a:t>Team Slide 2</a:t>
            </a:r>
          </a:p>
        </p:txBody>
      </p:sp>
      <p:sp>
        <p:nvSpPr>
          <p:cNvPr id="24" name="Text Placeholder 21"/>
          <p:cNvSpPr>
            <a:spLocks noGrp="1"/>
          </p:cNvSpPr>
          <p:nvPr>
            <p:ph type="body" sz="quarter" idx="25" hasCustomPrompt="1"/>
          </p:nvPr>
        </p:nvSpPr>
        <p:spPr>
          <a:xfrm>
            <a:off x="712" y="6853637"/>
            <a:ext cx="4542752" cy="514499"/>
          </a:xfrm>
        </p:spPr>
        <p:txBody>
          <a:bodyPr>
            <a:noAutofit/>
          </a:bodyPr>
          <a:lstStyle>
            <a:lvl1pPr marL="0" indent="0" algn="ctr">
              <a:buFont typeface="Arial" panose="020B0604020202020204" pitchFamily="34" charset="0"/>
              <a:buNone/>
              <a:defRPr sz="2700" b="1">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28" name="Text Placeholder 21"/>
          <p:cNvSpPr>
            <a:spLocks noGrp="1"/>
          </p:cNvSpPr>
          <p:nvPr>
            <p:ph type="body" sz="quarter" idx="30" hasCustomPrompt="1"/>
          </p:nvPr>
        </p:nvSpPr>
        <p:spPr>
          <a:xfrm>
            <a:off x="712" y="7379111"/>
            <a:ext cx="4542752" cy="547422"/>
          </a:xfrm>
        </p:spPr>
        <p:txBody>
          <a:bodyPr>
            <a:normAutofit/>
          </a:bodyPr>
          <a:lstStyle>
            <a:lvl1pPr marL="0" indent="0" algn="ctr">
              <a:buFont typeface="Arial" panose="020B0604020202020204" pitchFamily="34" charset="0"/>
              <a:buNone/>
              <a:defRPr sz="2400" b="0" i="1">
                <a:solidFill>
                  <a:srgbClr val="404040"/>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31" name="Text Placeholder 21"/>
          <p:cNvSpPr>
            <a:spLocks noGrp="1"/>
          </p:cNvSpPr>
          <p:nvPr>
            <p:ph type="body" sz="quarter" idx="32" hasCustomPrompt="1"/>
          </p:nvPr>
        </p:nvSpPr>
        <p:spPr>
          <a:xfrm>
            <a:off x="711" y="7937508"/>
            <a:ext cx="4542754" cy="1491345"/>
          </a:xfrm>
        </p:spPr>
        <p:txBody>
          <a:bodyPr>
            <a:noAutofit/>
          </a:bodyPr>
          <a:lstStyle>
            <a:lvl1pPr marL="0" indent="0" algn="l">
              <a:buFont typeface="Arial" panose="020B0604020202020204" pitchFamily="34" charset="0"/>
              <a:buNone/>
              <a:defRPr sz="2400" b="0" i="0">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34" name="Picture Placeholder 15"/>
          <p:cNvSpPr>
            <a:spLocks noGrp="1"/>
          </p:cNvSpPr>
          <p:nvPr>
            <p:ph type="pic" sz="quarter" idx="23"/>
          </p:nvPr>
        </p:nvSpPr>
        <p:spPr>
          <a:xfrm>
            <a:off x="4551554" y="2758262"/>
            <a:ext cx="4503056" cy="3488855"/>
          </a:xfrm>
        </p:spPr>
        <p:txBody>
          <a:bodyPr/>
          <a:lstStyle>
            <a:lvl1pPr marL="0" indent="0">
              <a:buNone/>
              <a:defRPr/>
            </a:lvl1pPr>
          </a:lstStyle>
          <a:p>
            <a:r>
              <a:rPr lang="en-US" dirty="0"/>
              <a:t>Click icon to add picture</a:t>
            </a:r>
          </a:p>
        </p:txBody>
      </p:sp>
      <p:sp>
        <p:nvSpPr>
          <p:cNvPr id="35" name="Picture Placeholder 15"/>
          <p:cNvSpPr>
            <a:spLocks noGrp="1"/>
          </p:cNvSpPr>
          <p:nvPr>
            <p:ph type="pic" sz="quarter" idx="24"/>
          </p:nvPr>
        </p:nvSpPr>
        <p:spPr>
          <a:xfrm>
            <a:off x="4115" y="2758262"/>
            <a:ext cx="4539350" cy="3488855"/>
          </a:xfrm>
        </p:spPr>
        <p:txBody>
          <a:bodyPr/>
          <a:lstStyle>
            <a:lvl1pPr marL="0" indent="0">
              <a:buNone/>
              <a:defRPr/>
            </a:lvl1pPr>
          </a:lstStyle>
          <a:p>
            <a:r>
              <a:rPr lang="en-US" dirty="0"/>
              <a:t>Click icon to add picture</a:t>
            </a:r>
          </a:p>
        </p:txBody>
      </p:sp>
      <p:sp>
        <p:nvSpPr>
          <p:cNvPr id="36" name="Picture Placeholder 15"/>
          <p:cNvSpPr>
            <a:spLocks noGrp="1"/>
          </p:cNvSpPr>
          <p:nvPr>
            <p:ph type="pic" sz="quarter" idx="22"/>
          </p:nvPr>
        </p:nvSpPr>
        <p:spPr>
          <a:xfrm>
            <a:off x="9058009" y="2758262"/>
            <a:ext cx="4572962" cy="3488855"/>
          </a:xfrm>
        </p:spPr>
        <p:txBody>
          <a:bodyPr/>
          <a:lstStyle>
            <a:lvl1pPr marL="0" indent="0">
              <a:buNone/>
              <a:defRPr/>
            </a:lvl1pPr>
          </a:lstStyle>
          <a:p>
            <a:r>
              <a:rPr lang="en-US" dirty="0"/>
              <a:t>Click icon to add picture</a:t>
            </a:r>
          </a:p>
        </p:txBody>
      </p:sp>
      <p:sp>
        <p:nvSpPr>
          <p:cNvPr id="37" name="Picture Placeholder 15"/>
          <p:cNvSpPr>
            <a:spLocks noGrp="1"/>
          </p:cNvSpPr>
          <p:nvPr>
            <p:ph type="pic" sz="quarter" idx="35"/>
          </p:nvPr>
        </p:nvSpPr>
        <p:spPr>
          <a:xfrm>
            <a:off x="13645601" y="2758262"/>
            <a:ext cx="4642398" cy="3488855"/>
          </a:xfrm>
        </p:spPr>
        <p:txBody>
          <a:bodyPr/>
          <a:lstStyle>
            <a:lvl1pPr marL="0" indent="0">
              <a:buNone/>
              <a:defRPr/>
            </a:lvl1pPr>
          </a:lstStyle>
          <a:p>
            <a:r>
              <a:rPr lang="en-US" dirty="0"/>
              <a:t>Click icon to add picture</a:t>
            </a:r>
          </a:p>
        </p:txBody>
      </p:sp>
      <p:sp>
        <p:nvSpPr>
          <p:cNvPr id="38" name="Text Placeholder 21"/>
          <p:cNvSpPr>
            <a:spLocks noGrp="1"/>
          </p:cNvSpPr>
          <p:nvPr>
            <p:ph type="body" sz="quarter" idx="36" hasCustomPrompt="1"/>
          </p:nvPr>
        </p:nvSpPr>
        <p:spPr>
          <a:xfrm>
            <a:off x="4558095" y="6853638"/>
            <a:ext cx="4511146" cy="514503"/>
          </a:xfrm>
        </p:spPr>
        <p:txBody>
          <a:bodyPr>
            <a:noAutofit/>
          </a:bodyPr>
          <a:lstStyle>
            <a:lvl1pPr marL="0" indent="0" algn="ctr">
              <a:buFont typeface="Arial" panose="020B0604020202020204" pitchFamily="34" charset="0"/>
              <a:buNone/>
              <a:defRPr sz="2700" b="1">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39" name="Text Placeholder 21"/>
          <p:cNvSpPr>
            <a:spLocks noGrp="1"/>
          </p:cNvSpPr>
          <p:nvPr>
            <p:ph type="body" sz="quarter" idx="37" hasCustomPrompt="1"/>
          </p:nvPr>
        </p:nvSpPr>
        <p:spPr>
          <a:xfrm>
            <a:off x="4558095" y="7379109"/>
            <a:ext cx="4511146" cy="558399"/>
          </a:xfrm>
        </p:spPr>
        <p:txBody>
          <a:bodyPr>
            <a:normAutofit/>
          </a:bodyPr>
          <a:lstStyle>
            <a:lvl1pPr marL="0" indent="0" algn="ctr">
              <a:buFont typeface="Arial" panose="020B0604020202020204" pitchFamily="34" charset="0"/>
              <a:buNone/>
              <a:defRPr sz="2400" b="0" i="1">
                <a:solidFill>
                  <a:srgbClr val="404040"/>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40" name="Text Placeholder 21"/>
          <p:cNvSpPr>
            <a:spLocks noGrp="1"/>
          </p:cNvSpPr>
          <p:nvPr>
            <p:ph type="body" sz="quarter" idx="38" hasCustomPrompt="1"/>
          </p:nvPr>
        </p:nvSpPr>
        <p:spPr>
          <a:xfrm>
            <a:off x="4558096" y="7948476"/>
            <a:ext cx="4511144" cy="1480377"/>
          </a:xfrm>
        </p:spPr>
        <p:txBody>
          <a:bodyPr>
            <a:noAutofit/>
          </a:bodyPr>
          <a:lstStyle>
            <a:lvl1pPr marL="0" indent="0" algn="l">
              <a:buFont typeface="Arial" panose="020B0604020202020204" pitchFamily="34" charset="0"/>
              <a:buNone/>
              <a:defRPr sz="2400" b="0" i="0">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41" name="Text Placeholder 21"/>
          <p:cNvSpPr>
            <a:spLocks noGrp="1"/>
          </p:cNvSpPr>
          <p:nvPr>
            <p:ph type="body" sz="quarter" idx="39" hasCustomPrompt="1"/>
          </p:nvPr>
        </p:nvSpPr>
        <p:spPr>
          <a:xfrm>
            <a:off x="9083870" y="6853637"/>
            <a:ext cx="4615000" cy="514505"/>
          </a:xfrm>
        </p:spPr>
        <p:txBody>
          <a:bodyPr>
            <a:normAutofit/>
          </a:bodyPr>
          <a:lstStyle>
            <a:lvl1pPr marL="0" indent="0" algn="ctr">
              <a:buFont typeface="Arial" panose="020B0604020202020204" pitchFamily="34" charset="0"/>
              <a:buNone/>
              <a:defRPr sz="2700" b="1">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42" name="Text Placeholder 21"/>
          <p:cNvSpPr>
            <a:spLocks noGrp="1"/>
          </p:cNvSpPr>
          <p:nvPr>
            <p:ph type="body" sz="quarter" idx="40" hasCustomPrompt="1"/>
          </p:nvPr>
        </p:nvSpPr>
        <p:spPr>
          <a:xfrm>
            <a:off x="9083872" y="7379112"/>
            <a:ext cx="4615000" cy="558387"/>
          </a:xfrm>
        </p:spPr>
        <p:txBody>
          <a:bodyPr>
            <a:normAutofit/>
          </a:bodyPr>
          <a:lstStyle>
            <a:lvl1pPr marL="0" indent="0" algn="ctr">
              <a:buFont typeface="Arial" panose="020B0604020202020204" pitchFamily="34" charset="0"/>
              <a:buNone/>
              <a:defRPr sz="2400" b="0" i="1">
                <a:solidFill>
                  <a:srgbClr val="404040"/>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43" name="Text Placeholder 21"/>
          <p:cNvSpPr>
            <a:spLocks noGrp="1"/>
          </p:cNvSpPr>
          <p:nvPr>
            <p:ph type="body" sz="quarter" idx="41" hasCustomPrompt="1"/>
          </p:nvPr>
        </p:nvSpPr>
        <p:spPr>
          <a:xfrm>
            <a:off x="9083869" y="7944325"/>
            <a:ext cx="4615002" cy="1491353"/>
          </a:xfrm>
        </p:spPr>
        <p:txBody>
          <a:bodyPr>
            <a:noAutofit/>
          </a:bodyPr>
          <a:lstStyle>
            <a:lvl1pPr marL="0" indent="0" algn="l">
              <a:buFont typeface="Arial" panose="020B0604020202020204" pitchFamily="34" charset="0"/>
              <a:buNone/>
              <a:defRPr sz="2400" b="0" i="0">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44" name="Text Placeholder 21"/>
          <p:cNvSpPr>
            <a:spLocks noGrp="1"/>
          </p:cNvSpPr>
          <p:nvPr>
            <p:ph type="body" sz="quarter" idx="42" hasCustomPrompt="1"/>
          </p:nvPr>
        </p:nvSpPr>
        <p:spPr>
          <a:xfrm>
            <a:off x="13704094" y="6853636"/>
            <a:ext cx="4583904" cy="514505"/>
          </a:xfrm>
        </p:spPr>
        <p:txBody>
          <a:bodyPr>
            <a:normAutofit/>
          </a:bodyPr>
          <a:lstStyle>
            <a:lvl1pPr marL="0" indent="0" algn="ctr">
              <a:buFont typeface="Arial" panose="020B0604020202020204" pitchFamily="34" charset="0"/>
              <a:buNone/>
              <a:defRPr sz="2700" b="1">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45" name="Text Placeholder 21"/>
          <p:cNvSpPr>
            <a:spLocks noGrp="1"/>
          </p:cNvSpPr>
          <p:nvPr>
            <p:ph type="body" sz="quarter" idx="43" hasCustomPrompt="1"/>
          </p:nvPr>
        </p:nvSpPr>
        <p:spPr>
          <a:xfrm>
            <a:off x="13704095" y="7379112"/>
            <a:ext cx="4583906" cy="558387"/>
          </a:xfrm>
        </p:spPr>
        <p:txBody>
          <a:bodyPr>
            <a:normAutofit/>
          </a:bodyPr>
          <a:lstStyle>
            <a:lvl1pPr marL="0" indent="0" algn="ctr">
              <a:buFont typeface="Arial" panose="020B0604020202020204" pitchFamily="34" charset="0"/>
              <a:buNone/>
              <a:defRPr sz="2400" b="0" i="1">
                <a:solidFill>
                  <a:srgbClr val="404040"/>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46" name="Text Placeholder 21"/>
          <p:cNvSpPr>
            <a:spLocks noGrp="1"/>
          </p:cNvSpPr>
          <p:nvPr>
            <p:ph type="body" sz="quarter" idx="44" hasCustomPrompt="1"/>
          </p:nvPr>
        </p:nvSpPr>
        <p:spPr>
          <a:xfrm>
            <a:off x="13704095" y="7948469"/>
            <a:ext cx="4583906" cy="1480385"/>
          </a:xfrm>
        </p:spPr>
        <p:txBody>
          <a:bodyPr>
            <a:noAutofit/>
          </a:bodyPr>
          <a:lstStyle>
            <a:lvl1pPr marL="0" indent="0" algn="l">
              <a:buFont typeface="Arial" panose="020B0604020202020204" pitchFamily="34" charset="0"/>
              <a:buNone/>
              <a:defRPr sz="2400" b="0" i="0">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21" name="TextBox 20"/>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a:t>
            </a:r>
            <a:r>
              <a:rPr lang="en-US" sz="2700" baseline="0" dirty="0">
                <a:solidFill>
                  <a:srgbClr val="349D96"/>
                </a:solidFill>
                <a:latin typeface="Century Gothic" panose="020B0502020202020204" pitchFamily="34" charset="0"/>
              </a:rPr>
              <a:t> of Health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147006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cxnSp>
        <p:nvCxnSpPr>
          <p:cNvPr id="11" name="Straight Connector 10"/>
          <p:cNvCxnSpPr/>
          <p:nvPr/>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3854" y="935180"/>
            <a:ext cx="18288000" cy="784830"/>
          </a:xfrm>
          <a:prstGeom prst="rect">
            <a:avLst/>
          </a:prstGeom>
          <a:noFill/>
        </p:spPr>
        <p:txBody>
          <a:bodyPr wrap="square" rtlCol="0">
            <a:spAutoFit/>
          </a:bodyPr>
          <a:lstStyle/>
          <a:p>
            <a:pPr lvl="0" algn="ctr"/>
            <a:r>
              <a:rPr lang="en-US" sz="4500" kern="1200" baseline="0" dirty="0">
                <a:solidFill>
                  <a:schemeClr val="tx1">
                    <a:lumMod val="75000"/>
                    <a:lumOff val="25000"/>
                  </a:schemeClr>
                </a:solidFill>
                <a:latin typeface="Century Gothic" panose="020B0502020202020204" pitchFamily="34" charset="0"/>
                <a:ea typeface="+mn-ea"/>
                <a:cs typeface="+mn-cs"/>
              </a:rPr>
              <a:t>Department of Health</a:t>
            </a:r>
          </a:p>
        </p:txBody>
      </p:sp>
      <p:pic>
        <p:nvPicPr>
          <p:cNvPr id="29" name="Picture 15"/>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585504" y="2768663"/>
            <a:ext cx="4497160" cy="3488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6"/>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9082665" y="2768661"/>
            <a:ext cx="4606026" cy="348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68659"/>
            <a:ext cx="4585504" cy="3488849"/>
          </a:xfrm>
          <a:prstGeom prst="rect">
            <a:avLst/>
          </a:prstGeom>
          <a:effectLst/>
        </p:spPr>
      </p:pic>
      <p:sp>
        <p:nvSpPr>
          <p:cNvPr id="50" name="TextBox 49"/>
          <p:cNvSpPr txBox="1"/>
          <p:nvPr userDrawn="1"/>
        </p:nvSpPr>
        <p:spPr>
          <a:xfrm>
            <a:off x="-13852" y="6590441"/>
            <a:ext cx="4599356" cy="3060838"/>
          </a:xfrm>
          <a:prstGeom prst="rect">
            <a:avLst/>
          </a:prstGeom>
          <a:noFill/>
          <a:ln>
            <a:noFill/>
          </a:ln>
        </p:spPr>
        <p:txBody>
          <a:bodyPr wrap="square" rtlCol="0">
            <a:spAutoFit/>
          </a:bodyPr>
          <a:lstStyle/>
          <a:p>
            <a:pPr marL="259557" lvl="0" indent="0" algn="ctr" defTabSz="1371600" rtl="0" eaLnBrk="1" latinLnBrk="0" hangingPunct="1">
              <a:lnSpc>
                <a:spcPct val="90000"/>
              </a:lnSpc>
              <a:spcBef>
                <a:spcPts val="1500"/>
              </a:spcBef>
              <a:buClr>
                <a:srgbClr val="57B6AF"/>
              </a:buClr>
              <a:buFont typeface="Arial" panose="020B0604020202020204" pitchFamily="34" charset="0"/>
              <a:buNone/>
            </a:pPr>
            <a:r>
              <a:rPr lang="en-US" sz="2250" b="1" kern="1200" dirty="0">
                <a:solidFill>
                  <a:schemeClr val="tx1">
                    <a:lumMod val="75000"/>
                    <a:lumOff val="25000"/>
                  </a:schemeClr>
                </a:solidFill>
                <a:latin typeface="Century Gothic" panose="020B0502020202020204" pitchFamily="34" charset="0"/>
                <a:ea typeface="+mn-ea"/>
                <a:cs typeface="+mn-cs"/>
              </a:rPr>
              <a:t>Disease Control</a:t>
            </a:r>
          </a:p>
          <a:p>
            <a:pPr marL="259557" lvl="0" indent="0" algn="ctr" defTabSz="1371600" rtl="0" eaLnBrk="1" latinLnBrk="0" hangingPunct="1">
              <a:lnSpc>
                <a:spcPct val="90000"/>
              </a:lnSpc>
              <a:spcBef>
                <a:spcPts val="0"/>
              </a:spcBef>
              <a:buClr>
                <a:srgbClr val="57B6AF"/>
              </a:buClr>
              <a:buFont typeface="Arial" panose="020B0604020202020204" pitchFamily="34" charset="0"/>
              <a:buNone/>
            </a:pPr>
            <a:r>
              <a:rPr lang="en-US" sz="2250" b="1" kern="1200" dirty="0">
                <a:solidFill>
                  <a:schemeClr val="tx1">
                    <a:lumMod val="75000"/>
                    <a:lumOff val="25000"/>
                  </a:schemeClr>
                </a:solidFill>
                <a:latin typeface="Century Gothic" panose="020B0502020202020204" pitchFamily="34" charset="0"/>
                <a:ea typeface="+mn-ea"/>
                <a:cs typeface="+mn-cs"/>
              </a:rPr>
              <a:t>&amp; Health Statistics</a:t>
            </a:r>
          </a:p>
          <a:p>
            <a:pPr marL="0" lvl="0" indent="0" algn="ctr" defTabSz="1371600" rtl="0" eaLnBrk="1" latinLnBrk="0" hangingPunct="1">
              <a:lnSpc>
                <a:spcPct val="90000"/>
              </a:lnSpc>
              <a:spcBef>
                <a:spcPts val="1800"/>
              </a:spcBef>
              <a:buClr>
                <a:srgbClr val="57B6AF"/>
              </a:buClr>
              <a:buFont typeface="Arial" panose="020B0604020202020204" pitchFamily="34" charset="0"/>
              <a:buNone/>
            </a:pPr>
            <a:r>
              <a:rPr lang="en-US" sz="2700" b="0" i="1" kern="1200" dirty="0">
                <a:solidFill>
                  <a:srgbClr val="349D96"/>
                </a:solidFill>
                <a:latin typeface="Century Gothic" panose="020B0502020202020204" pitchFamily="34" charset="0"/>
                <a:ea typeface="+mn-ea"/>
                <a:cs typeface="+mn-cs"/>
              </a:rPr>
              <a:t>Initiatives</a:t>
            </a:r>
          </a:p>
          <a:p>
            <a:pPr marL="0" lvl="0" indent="0" algn="ctr" defTabSz="1371600" rtl="0" eaLnBrk="1" latinLnBrk="0" hangingPunct="1">
              <a:lnSpc>
                <a:spcPct val="90000"/>
              </a:lnSpc>
              <a:spcBef>
                <a:spcPts val="1800"/>
              </a:spcBef>
              <a:buClr>
                <a:srgbClr val="57B6AF"/>
              </a:buClr>
              <a:buFont typeface="Arial" panose="020B0604020202020204" pitchFamily="34" charset="0"/>
              <a:buNone/>
            </a:pPr>
            <a:r>
              <a:rPr lang="en-US" sz="2100" b="0" i="0" kern="1200" dirty="0">
                <a:solidFill>
                  <a:schemeClr val="tx1">
                    <a:lumMod val="75000"/>
                    <a:lumOff val="25000"/>
                  </a:schemeClr>
                </a:solidFill>
                <a:latin typeface="Century Gothic" panose="020B0502020202020204" pitchFamily="34" charset="0"/>
                <a:ea typeface="+mn-ea"/>
                <a:cs typeface="+mn-cs"/>
              </a:rPr>
              <a:t>EndAIDS</a:t>
            </a:r>
          </a:p>
          <a:p>
            <a:pPr marL="0" lvl="0" indent="0" algn="ctr" defTabSz="1371600" rtl="0" eaLnBrk="1" latinLnBrk="0" hangingPunct="1">
              <a:lnSpc>
                <a:spcPct val="90000"/>
              </a:lnSpc>
              <a:spcBef>
                <a:spcPts val="900"/>
              </a:spcBef>
              <a:buClr>
                <a:srgbClr val="57B6AF"/>
              </a:buClr>
              <a:buFont typeface="Arial" panose="020B0604020202020204" pitchFamily="34" charset="0"/>
              <a:buNone/>
            </a:pPr>
            <a:r>
              <a:rPr lang="en-US" sz="2100" b="0" i="0" kern="1200" dirty="0">
                <a:solidFill>
                  <a:schemeClr val="tx1">
                    <a:lumMod val="75000"/>
                    <a:lumOff val="25000"/>
                  </a:schemeClr>
                </a:solidFill>
                <a:latin typeface="Century Gothic" panose="020B0502020202020204" pitchFamily="34" charset="0"/>
                <a:ea typeface="+mn-ea"/>
                <a:cs typeface="+mn-cs"/>
              </a:rPr>
              <a:t>Vital Statistics</a:t>
            </a:r>
          </a:p>
          <a:p>
            <a:pPr marL="0" lvl="0" indent="0" algn="ctr" defTabSz="1371600" rtl="0" eaLnBrk="1" latinLnBrk="0" hangingPunct="1">
              <a:lnSpc>
                <a:spcPct val="90000"/>
              </a:lnSpc>
              <a:spcBef>
                <a:spcPts val="900"/>
              </a:spcBef>
              <a:buClr>
                <a:srgbClr val="57B6AF"/>
              </a:buClr>
              <a:buFont typeface="Arial" panose="020B0604020202020204" pitchFamily="34" charset="0"/>
              <a:buNone/>
            </a:pPr>
            <a:r>
              <a:rPr lang="en-US" sz="2100" b="0" i="0" kern="1200" dirty="0">
                <a:solidFill>
                  <a:schemeClr val="tx1">
                    <a:lumMod val="75000"/>
                    <a:lumOff val="25000"/>
                  </a:schemeClr>
                </a:solidFill>
                <a:latin typeface="Century Gothic" panose="020B0502020202020204" pitchFamily="34" charset="0"/>
                <a:ea typeface="+mn-ea"/>
                <a:cs typeface="+mn-cs"/>
              </a:rPr>
              <a:t>Disease Control</a:t>
            </a:r>
          </a:p>
          <a:p>
            <a:pPr marL="0" lvl="0" indent="0" algn="ctr" defTabSz="1371600" rtl="0" eaLnBrk="1" latinLnBrk="0" hangingPunct="1">
              <a:lnSpc>
                <a:spcPct val="90000"/>
              </a:lnSpc>
              <a:spcBef>
                <a:spcPts val="900"/>
              </a:spcBef>
              <a:buClr>
                <a:srgbClr val="57B6AF"/>
              </a:buClr>
              <a:buFont typeface="Arial" panose="020B0604020202020204" pitchFamily="34" charset="0"/>
              <a:buNone/>
            </a:pPr>
            <a:r>
              <a:rPr lang="en-US" sz="2100" b="0" i="0" kern="1200" dirty="0">
                <a:solidFill>
                  <a:schemeClr val="tx1">
                    <a:lumMod val="75000"/>
                    <a:lumOff val="25000"/>
                  </a:schemeClr>
                </a:solidFill>
                <a:latin typeface="Century Gothic" panose="020B0502020202020204" pitchFamily="34" charset="0"/>
                <a:ea typeface="+mn-ea"/>
                <a:cs typeface="+mn-cs"/>
              </a:rPr>
              <a:t>(E. coli, mumps, etc.)</a:t>
            </a:r>
          </a:p>
        </p:txBody>
      </p:sp>
      <p:sp>
        <p:nvSpPr>
          <p:cNvPr id="51" name="TextBox 50"/>
          <p:cNvSpPr txBox="1"/>
          <p:nvPr userDrawn="1"/>
        </p:nvSpPr>
        <p:spPr>
          <a:xfrm>
            <a:off x="9082665" y="6590442"/>
            <a:ext cx="4606026" cy="3231654"/>
          </a:xfrm>
          <a:prstGeom prst="rect">
            <a:avLst/>
          </a:prstGeom>
          <a:noFill/>
          <a:ln>
            <a:noFill/>
          </a:ln>
        </p:spPr>
        <p:txBody>
          <a:bodyPr wrap="square" rtlCol="0">
            <a:spAutoFit/>
          </a:bodyPr>
          <a:lstStyle/>
          <a:p>
            <a:pPr marL="259557" lvl="0" indent="0" algn="ctr" defTabSz="1371600" rtl="0" eaLnBrk="1" latinLnBrk="0" hangingPunct="1">
              <a:lnSpc>
                <a:spcPct val="90000"/>
              </a:lnSpc>
              <a:buClr>
                <a:srgbClr val="57B6AF"/>
              </a:buClr>
              <a:buFont typeface="Arial" panose="020B0604020202020204" pitchFamily="34" charset="0"/>
              <a:buNone/>
            </a:pPr>
            <a:r>
              <a:rPr lang="en-US" sz="2250" b="1" kern="1200" dirty="0">
                <a:solidFill>
                  <a:schemeClr val="tx1">
                    <a:lumMod val="75000"/>
                    <a:lumOff val="25000"/>
                  </a:schemeClr>
                </a:solidFill>
                <a:latin typeface="Century Gothic" panose="020B0502020202020204" pitchFamily="34" charset="0"/>
                <a:ea typeface="+mn-ea"/>
                <a:cs typeface="+mn-cs"/>
              </a:rPr>
              <a:t>Prevention and</a:t>
            </a:r>
          </a:p>
          <a:p>
            <a:pPr marL="259557" lvl="0" indent="0" algn="ctr" defTabSz="1371600" rtl="0" eaLnBrk="1" latinLnBrk="0" hangingPunct="1">
              <a:lnSpc>
                <a:spcPct val="90000"/>
              </a:lnSpc>
              <a:buClr>
                <a:srgbClr val="57B6AF"/>
              </a:buClr>
              <a:buFont typeface="Arial" panose="020B0604020202020204" pitchFamily="34" charset="0"/>
              <a:buNone/>
            </a:pPr>
            <a:r>
              <a:rPr lang="en-US" sz="2250" b="1" kern="1200" dirty="0">
                <a:solidFill>
                  <a:schemeClr val="tx1">
                    <a:lumMod val="75000"/>
                    <a:lumOff val="25000"/>
                  </a:schemeClr>
                </a:solidFill>
                <a:latin typeface="Century Gothic" panose="020B0502020202020204" pitchFamily="34" charset="0"/>
                <a:ea typeface="+mn-ea"/>
                <a:cs typeface="+mn-cs"/>
              </a:rPr>
              <a:t>Community Health</a:t>
            </a:r>
          </a:p>
          <a:p>
            <a:pPr algn="ctr">
              <a:spcBef>
                <a:spcPts val="1800"/>
              </a:spcBef>
            </a:pPr>
            <a:r>
              <a:rPr lang="en-US" sz="2700" b="0" i="1" kern="1200" dirty="0">
                <a:solidFill>
                  <a:srgbClr val="349D96"/>
                </a:solidFill>
                <a:latin typeface="Century Gothic" panose="020B0502020202020204" pitchFamily="34" charset="0"/>
                <a:ea typeface="+mn-ea"/>
                <a:cs typeface="+mn-cs"/>
              </a:rPr>
              <a:t>Initiatives</a:t>
            </a:r>
            <a:endParaRPr lang="en-US" sz="2700" dirty="0">
              <a:solidFill>
                <a:srgbClr val="349D96"/>
              </a:solidFill>
              <a:latin typeface="Century Gothic" panose="020B0502020202020204" pitchFamily="34" charset="0"/>
            </a:endParaRPr>
          </a:p>
          <a:p>
            <a:pPr marL="0" algn="ctr" defTabSz="1371600" rtl="0" eaLnBrk="1" latinLnBrk="0" hangingPunct="1">
              <a:spcBef>
                <a:spcPts val="1800"/>
              </a:spcBef>
            </a:pPr>
            <a:r>
              <a:rPr lang="en-US" sz="2100" b="0" i="0" kern="1200" dirty="0">
                <a:solidFill>
                  <a:schemeClr val="tx1">
                    <a:lumMod val="75000"/>
                    <a:lumOff val="25000"/>
                  </a:schemeClr>
                </a:solidFill>
                <a:latin typeface="Century Gothic" panose="020B0502020202020204" pitchFamily="34" charset="0"/>
                <a:ea typeface="+mn-ea"/>
                <a:cs typeface="+mn-cs"/>
              </a:rPr>
              <a:t>Tobacco 21</a:t>
            </a:r>
          </a:p>
          <a:p>
            <a:pPr marL="0" algn="ctr" defTabSz="1371600" rtl="0" eaLnBrk="1" latinLnBrk="0" hangingPunct="1">
              <a:spcBef>
                <a:spcPts val="900"/>
              </a:spcBef>
            </a:pPr>
            <a:r>
              <a:rPr lang="en-US" sz="2100" b="0" i="0" kern="1200" dirty="0">
                <a:solidFill>
                  <a:schemeClr val="tx1">
                    <a:lumMod val="75000"/>
                    <a:lumOff val="25000"/>
                  </a:schemeClr>
                </a:solidFill>
                <a:latin typeface="Century Gothic" panose="020B0502020202020204" pitchFamily="34" charset="0"/>
                <a:ea typeface="+mn-ea"/>
                <a:cs typeface="+mn-cs"/>
              </a:rPr>
              <a:t>Marijuana Prevention</a:t>
            </a:r>
          </a:p>
          <a:p>
            <a:pPr marL="0" algn="ctr" defTabSz="1371600" rtl="0" eaLnBrk="1" latinLnBrk="0" hangingPunct="1">
              <a:spcBef>
                <a:spcPts val="900"/>
              </a:spcBef>
            </a:pPr>
            <a:r>
              <a:rPr lang="en-US" sz="2100" b="0" i="0" kern="1200" dirty="0">
                <a:solidFill>
                  <a:schemeClr val="tx1">
                    <a:lumMod val="75000"/>
                    <a:lumOff val="25000"/>
                  </a:schemeClr>
                </a:solidFill>
                <a:latin typeface="Century Gothic" panose="020B0502020202020204" pitchFamily="34" charset="0"/>
                <a:ea typeface="+mn-ea"/>
                <a:cs typeface="+mn-cs"/>
              </a:rPr>
              <a:t>Immunization Rates</a:t>
            </a:r>
          </a:p>
          <a:p>
            <a:pPr marL="0" algn="ctr" defTabSz="1371600" rtl="0" eaLnBrk="1" latinLnBrk="0" hangingPunct="1">
              <a:spcBef>
                <a:spcPts val="900"/>
              </a:spcBef>
            </a:pPr>
            <a:r>
              <a:rPr lang="en-US" sz="2100" b="0" i="0" kern="1200" dirty="0">
                <a:solidFill>
                  <a:schemeClr val="tx1">
                    <a:lumMod val="75000"/>
                    <a:lumOff val="25000"/>
                  </a:schemeClr>
                </a:solidFill>
                <a:latin typeface="Century Gothic" panose="020B0502020202020204" pitchFamily="34" charset="0"/>
                <a:ea typeface="+mn-ea"/>
                <a:cs typeface="+mn-cs"/>
              </a:rPr>
              <a:t>Suicide Prevention Plan</a:t>
            </a:r>
          </a:p>
        </p:txBody>
      </p:sp>
      <p:sp>
        <p:nvSpPr>
          <p:cNvPr id="52" name="TextBox 51"/>
          <p:cNvSpPr txBox="1"/>
          <p:nvPr userDrawn="1"/>
        </p:nvSpPr>
        <p:spPr>
          <a:xfrm>
            <a:off x="4585504" y="6590444"/>
            <a:ext cx="4497160" cy="2793072"/>
          </a:xfrm>
          <a:prstGeom prst="rect">
            <a:avLst/>
          </a:prstGeom>
          <a:noFill/>
          <a:ln>
            <a:noFill/>
          </a:ln>
        </p:spPr>
        <p:txBody>
          <a:bodyPr wrap="square" rtlCol="0">
            <a:spAutoFit/>
          </a:bodyPr>
          <a:lstStyle/>
          <a:p>
            <a:pPr marL="259557" lvl="0" indent="0" algn="ctr" defTabSz="1371600" rtl="0" eaLnBrk="1" latinLnBrk="0" hangingPunct="1">
              <a:lnSpc>
                <a:spcPct val="90000"/>
              </a:lnSpc>
              <a:buClr>
                <a:srgbClr val="57B6AF"/>
              </a:buClr>
              <a:buFont typeface="Arial" panose="020B0604020202020204" pitchFamily="34" charset="0"/>
              <a:buNone/>
            </a:pPr>
            <a:r>
              <a:rPr lang="en-US" sz="2250" b="1" kern="1200" dirty="0">
                <a:solidFill>
                  <a:schemeClr val="tx1">
                    <a:lumMod val="75000"/>
                    <a:lumOff val="25000"/>
                  </a:schemeClr>
                </a:solidFill>
                <a:latin typeface="Century Gothic" panose="020B0502020202020204" pitchFamily="34" charset="0"/>
                <a:ea typeface="+mn-ea"/>
                <a:cs typeface="+mn-cs"/>
              </a:rPr>
              <a:t>Environmental</a:t>
            </a:r>
          </a:p>
          <a:p>
            <a:pPr marL="259557" lvl="0" indent="0" algn="ctr" defTabSz="1371600" rtl="0" eaLnBrk="1" latinLnBrk="0" hangingPunct="1">
              <a:lnSpc>
                <a:spcPct val="90000"/>
              </a:lnSpc>
              <a:buClr>
                <a:srgbClr val="57B6AF"/>
              </a:buClr>
              <a:buFont typeface="Arial" panose="020B0604020202020204" pitchFamily="34" charset="0"/>
              <a:buNone/>
            </a:pPr>
            <a:r>
              <a:rPr lang="en-US" sz="2250" b="1" kern="1200" dirty="0">
                <a:solidFill>
                  <a:schemeClr val="tx1">
                    <a:lumMod val="75000"/>
                    <a:lumOff val="25000"/>
                  </a:schemeClr>
                </a:solidFill>
                <a:latin typeface="Century Gothic" panose="020B0502020202020204" pitchFamily="34" charset="0"/>
                <a:ea typeface="+mn-ea"/>
                <a:cs typeface="+mn-cs"/>
              </a:rPr>
              <a:t>Public Health</a:t>
            </a:r>
          </a:p>
          <a:p>
            <a:pPr algn="ctr">
              <a:spcBef>
                <a:spcPts val="1800"/>
              </a:spcBef>
            </a:pPr>
            <a:r>
              <a:rPr lang="en-US" sz="2700" b="0" i="1" kern="1200" dirty="0">
                <a:solidFill>
                  <a:srgbClr val="349D96"/>
                </a:solidFill>
                <a:latin typeface="Century Gothic" panose="020B0502020202020204" pitchFamily="34" charset="0"/>
                <a:ea typeface="+mn-ea"/>
                <a:cs typeface="+mn-cs"/>
              </a:rPr>
              <a:t>Initiatives</a:t>
            </a:r>
            <a:endParaRPr lang="en-US" sz="2700" dirty="0">
              <a:solidFill>
                <a:srgbClr val="349D96"/>
              </a:solidFill>
              <a:latin typeface="Century Gothic" panose="020B0502020202020204" pitchFamily="34" charset="0"/>
            </a:endParaRPr>
          </a:p>
          <a:p>
            <a:pPr algn="ctr">
              <a:spcBef>
                <a:spcPts val="1800"/>
              </a:spcBef>
            </a:pPr>
            <a:r>
              <a:rPr lang="en-US" sz="2100" b="0" i="0" kern="1200" dirty="0">
                <a:solidFill>
                  <a:schemeClr val="tx1">
                    <a:lumMod val="75000"/>
                    <a:lumOff val="25000"/>
                  </a:schemeClr>
                </a:solidFill>
                <a:latin typeface="Century Gothic" panose="020B0502020202020204" pitchFamily="34" charset="0"/>
                <a:ea typeface="+mn-ea"/>
                <a:cs typeface="+mn-cs"/>
              </a:rPr>
              <a:t>Shellfish Beds</a:t>
            </a:r>
          </a:p>
          <a:p>
            <a:pPr algn="ctr">
              <a:spcBef>
                <a:spcPts val="900"/>
              </a:spcBef>
            </a:pPr>
            <a:r>
              <a:rPr lang="en-US" sz="2100" b="0" i="0" kern="1200" dirty="0">
                <a:solidFill>
                  <a:schemeClr val="tx1">
                    <a:lumMod val="75000"/>
                    <a:lumOff val="25000"/>
                  </a:schemeClr>
                </a:solidFill>
                <a:latin typeface="Century Gothic" panose="020B0502020202020204" pitchFamily="34" charset="0"/>
                <a:ea typeface="+mn-ea"/>
                <a:cs typeface="+mn-cs"/>
              </a:rPr>
              <a:t> Clean Air</a:t>
            </a:r>
          </a:p>
          <a:p>
            <a:pPr algn="ctr">
              <a:spcBef>
                <a:spcPts val="900"/>
              </a:spcBef>
            </a:pPr>
            <a:r>
              <a:rPr lang="en-US" sz="2100" b="0" i="0" kern="1200" dirty="0">
                <a:solidFill>
                  <a:schemeClr val="tx1">
                    <a:lumMod val="75000"/>
                    <a:lumOff val="25000"/>
                  </a:schemeClr>
                </a:solidFill>
                <a:latin typeface="Century Gothic" panose="020B0502020202020204" pitchFamily="34" charset="0"/>
                <a:ea typeface="+mn-ea"/>
                <a:cs typeface="+mn-cs"/>
              </a:rPr>
              <a:t> Pesticide Exposures</a:t>
            </a:r>
          </a:p>
        </p:txBody>
      </p:sp>
      <p:sp>
        <p:nvSpPr>
          <p:cNvPr id="53" name="TextBox 52"/>
          <p:cNvSpPr txBox="1"/>
          <p:nvPr userDrawn="1"/>
        </p:nvSpPr>
        <p:spPr>
          <a:xfrm>
            <a:off x="13688691" y="6592370"/>
            <a:ext cx="4599310" cy="2793072"/>
          </a:xfrm>
          <a:prstGeom prst="rect">
            <a:avLst/>
          </a:prstGeom>
          <a:noFill/>
          <a:ln>
            <a:noFill/>
          </a:ln>
        </p:spPr>
        <p:txBody>
          <a:bodyPr wrap="square" rtlCol="0">
            <a:spAutoFit/>
          </a:bodyPr>
          <a:lstStyle/>
          <a:p>
            <a:pPr marL="259557" lvl="0" indent="0" algn="ctr" defTabSz="1371600" rtl="0" eaLnBrk="1" latinLnBrk="0" hangingPunct="1">
              <a:lnSpc>
                <a:spcPct val="90000"/>
              </a:lnSpc>
              <a:buClr>
                <a:srgbClr val="57B6AF"/>
              </a:buClr>
              <a:buFont typeface="Arial" panose="020B0604020202020204" pitchFamily="34" charset="0"/>
              <a:buNone/>
            </a:pPr>
            <a:r>
              <a:rPr lang="en-US" sz="2250" b="1" kern="1200" dirty="0">
                <a:solidFill>
                  <a:schemeClr val="tx1">
                    <a:lumMod val="75000"/>
                    <a:lumOff val="25000"/>
                  </a:schemeClr>
                </a:solidFill>
                <a:latin typeface="Century Gothic" panose="020B0502020202020204" pitchFamily="34" charset="0"/>
                <a:ea typeface="+mn-ea"/>
                <a:cs typeface="+mn-cs"/>
              </a:rPr>
              <a:t>Health Systems</a:t>
            </a:r>
          </a:p>
          <a:p>
            <a:pPr marL="259557" lvl="0" indent="0" algn="ctr" defTabSz="1371600" rtl="0" eaLnBrk="1" latinLnBrk="0" hangingPunct="1">
              <a:lnSpc>
                <a:spcPct val="90000"/>
              </a:lnSpc>
              <a:buClr>
                <a:srgbClr val="57B6AF"/>
              </a:buClr>
              <a:buFont typeface="Arial" panose="020B0604020202020204" pitchFamily="34" charset="0"/>
              <a:buNone/>
            </a:pPr>
            <a:r>
              <a:rPr lang="en-US" sz="2250" b="1" kern="1200" dirty="0">
                <a:solidFill>
                  <a:schemeClr val="tx1">
                    <a:lumMod val="75000"/>
                    <a:lumOff val="25000"/>
                  </a:schemeClr>
                </a:solidFill>
                <a:latin typeface="Century Gothic" panose="020B0502020202020204" pitchFamily="34" charset="0"/>
                <a:ea typeface="+mn-ea"/>
                <a:cs typeface="+mn-cs"/>
              </a:rPr>
              <a:t>Quality Assurance</a:t>
            </a:r>
          </a:p>
          <a:p>
            <a:pPr algn="ctr">
              <a:spcBef>
                <a:spcPts val="1800"/>
              </a:spcBef>
            </a:pPr>
            <a:r>
              <a:rPr lang="en-US" sz="2700" b="0" i="1" kern="1200" dirty="0">
                <a:solidFill>
                  <a:srgbClr val="349D96"/>
                </a:solidFill>
                <a:latin typeface="Century Gothic" panose="020B0502020202020204" pitchFamily="34" charset="0"/>
                <a:ea typeface="+mn-ea"/>
                <a:cs typeface="+mn-cs"/>
              </a:rPr>
              <a:t>Initiatives</a:t>
            </a:r>
            <a:endParaRPr lang="en-US" sz="2700" dirty="0">
              <a:solidFill>
                <a:srgbClr val="349D96"/>
              </a:solidFill>
              <a:latin typeface="Century Gothic" panose="020B0502020202020204" pitchFamily="34" charset="0"/>
            </a:endParaRPr>
          </a:p>
          <a:p>
            <a:pPr marL="0" algn="ctr" defTabSz="1371600" rtl="0" eaLnBrk="1" latinLnBrk="0" hangingPunct="1">
              <a:spcBef>
                <a:spcPts val="1800"/>
              </a:spcBef>
            </a:pPr>
            <a:r>
              <a:rPr lang="en-US" sz="2100" b="0" i="0" kern="1200" dirty="0">
                <a:solidFill>
                  <a:schemeClr val="tx1">
                    <a:lumMod val="75000"/>
                    <a:lumOff val="25000"/>
                  </a:schemeClr>
                </a:solidFill>
                <a:latin typeface="Century Gothic" panose="020B0502020202020204" pitchFamily="34" charset="0"/>
                <a:ea typeface="+mn-ea"/>
                <a:cs typeface="+mn-cs"/>
              </a:rPr>
              <a:t>Opioids</a:t>
            </a:r>
          </a:p>
          <a:p>
            <a:pPr marL="0" algn="ctr" defTabSz="1371600" rtl="0" eaLnBrk="1" latinLnBrk="0" hangingPunct="1">
              <a:spcBef>
                <a:spcPts val="900"/>
              </a:spcBef>
            </a:pPr>
            <a:r>
              <a:rPr lang="en-US" sz="2100" b="0" i="0" kern="1200" dirty="0">
                <a:solidFill>
                  <a:schemeClr val="tx1">
                    <a:lumMod val="75000"/>
                    <a:lumOff val="25000"/>
                  </a:schemeClr>
                </a:solidFill>
                <a:latin typeface="Century Gothic" panose="020B0502020202020204" pitchFamily="34" charset="0"/>
                <a:ea typeface="+mn-ea"/>
                <a:cs typeface="+mn-cs"/>
              </a:rPr>
              <a:t> Certificate of Need</a:t>
            </a:r>
          </a:p>
          <a:p>
            <a:pPr marL="0" algn="ctr" defTabSz="1371600" rtl="0" eaLnBrk="1" latinLnBrk="0" hangingPunct="1">
              <a:spcBef>
                <a:spcPts val="900"/>
              </a:spcBef>
            </a:pPr>
            <a:r>
              <a:rPr lang="en-US" sz="2100" b="0" i="0" kern="1200" dirty="0">
                <a:solidFill>
                  <a:schemeClr val="tx1">
                    <a:lumMod val="75000"/>
                    <a:lumOff val="25000"/>
                  </a:schemeClr>
                </a:solidFill>
                <a:latin typeface="Century Gothic" panose="020B0502020202020204" pitchFamily="34" charset="0"/>
                <a:ea typeface="+mn-ea"/>
                <a:cs typeface="+mn-cs"/>
              </a:rPr>
              <a:t> Health Professions</a:t>
            </a:r>
          </a:p>
        </p:txBody>
      </p:sp>
      <p:pic>
        <p:nvPicPr>
          <p:cNvPr id="12" name="Picture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3688691" y="2768660"/>
            <a:ext cx="4599310" cy="3488847"/>
          </a:xfrm>
          <a:prstGeom prst="rect">
            <a:avLst/>
          </a:prstGeom>
          <a:effectLst/>
        </p:spPr>
      </p:pic>
    </p:spTree>
    <p:extLst>
      <p:ext uri="{BB962C8B-B14F-4D97-AF65-F5344CB8AC3E}">
        <p14:creationId xmlns:p14="http://schemas.microsoft.com/office/powerpoint/2010/main" val="19227043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24394" y="2531474"/>
            <a:ext cx="9266900" cy="5385143"/>
          </a:xfrm>
          <a:prstGeom prst="rect">
            <a:avLst/>
          </a:prstGeom>
          <a:effectLst>
            <a:outerShdw blurRad="50800" dist="38100" dir="2700000" algn="tl" rotWithShape="0">
              <a:prstClr val="black">
                <a:alpha val="40000"/>
              </a:prstClr>
            </a:outerShdw>
          </a:effectLst>
        </p:spPr>
      </p:pic>
      <p:sp>
        <p:nvSpPr>
          <p:cNvPr id="9" name="Text Placeholder 3"/>
          <p:cNvSpPr>
            <a:spLocks noGrp="1"/>
          </p:cNvSpPr>
          <p:nvPr>
            <p:ph type="body" sz="half" idx="2" hasCustomPrompt="1"/>
          </p:nvPr>
        </p:nvSpPr>
        <p:spPr>
          <a:xfrm>
            <a:off x="1368554" y="2465416"/>
            <a:ext cx="6252356" cy="1278707"/>
          </a:xfrm>
        </p:spPr>
        <p:txBody>
          <a:bodyPr>
            <a:noAutofit/>
          </a:bodyPr>
          <a:lstStyle>
            <a:lvl1pPr marL="0" indent="0">
              <a:buNone/>
              <a:defRPr sz="45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Web Presence Screenshot</a:t>
            </a:r>
          </a:p>
        </p:txBody>
      </p:sp>
      <p:sp>
        <p:nvSpPr>
          <p:cNvPr id="10" name="Text Placeholder 2"/>
          <p:cNvSpPr>
            <a:spLocks noGrp="1"/>
          </p:cNvSpPr>
          <p:nvPr>
            <p:ph type="body" sz="quarter" idx="11" hasCustomPrompt="1"/>
          </p:nvPr>
        </p:nvSpPr>
        <p:spPr>
          <a:xfrm>
            <a:off x="1368557" y="3957976"/>
            <a:ext cx="6252354" cy="1553105"/>
          </a:xfrm>
        </p:spPr>
        <p:txBody>
          <a:bodyPr>
            <a:noAutofit/>
          </a:bodyPr>
          <a:lstStyle>
            <a:lvl1pPr marL="0" indent="0">
              <a:buNone/>
              <a:defRPr sz="3000" i="0">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11" name="Text Placeholder 3"/>
          <p:cNvSpPr>
            <a:spLocks noGrp="1"/>
          </p:cNvSpPr>
          <p:nvPr>
            <p:ph type="body" sz="half" idx="10" hasCustomPrompt="1"/>
          </p:nvPr>
        </p:nvSpPr>
        <p:spPr>
          <a:xfrm>
            <a:off x="1368554" y="5536895"/>
            <a:ext cx="6252356" cy="3618633"/>
          </a:xfrm>
        </p:spPr>
        <p:txBody>
          <a:bodyPr>
            <a:noAutofit/>
          </a:bodyPr>
          <a:lstStyle>
            <a:lvl1pPr marL="0" indent="0">
              <a:buNone/>
              <a:defRPr sz="2700">
                <a:solidFill>
                  <a:schemeClr val="tx1">
                    <a:lumMod val="75000"/>
                    <a:lumOff val="2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3" name="Picture Placeholder 14"/>
          <p:cNvSpPr>
            <a:spLocks noGrp="1"/>
          </p:cNvSpPr>
          <p:nvPr>
            <p:ph type="pic" sz="quarter" idx="12"/>
          </p:nvPr>
        </p:nvSpPr>
        <p:spPr>
          <a:xfrm>
            <a:off x="8439151" y="2814638"/>
            <a:ext cx="7829550" cy="3486150"/>
          </a:xfrm>
        </p:spPr>
        <p:txBody>
          <a:bodyPr/>
          <a:lstStyle>
            <a:lvl1pPr marL="0" indent="0">
              <a:buNone/>
              <a:defRPr/>
            </a:lvl1pPr>
          </a:lstStyle>
          <a:p>
            <a:r>
              <a:rPr lang="en-US" dirty="0"/>
              <a:t>Click icon to add picture</a:t>
            </a:r>
          </a:p>
        </p:txBody>
      </p:sp>
      <p:sp>
        <p:nvSpPr>
          <p:cNvPr id="14" name="TextBox 13"/>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1506527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sp>
        <p:nvSpPr>
          <p:cNvPr id="14" name="Text Placeholder 2"/>
          <p:cNvSpPr>
            <a:spLocks noGrp="1"/>
          </p:cNvSpPr>
          <p:nvPr>
            <p:ph type="body" sz="quarter" idx="12" hasCustomPrompt="1"/>
          </p:nvPr>
        </p:nvSpPr>
        <p:spPr>
          <a:xfrm>
            <a:off x="8477251" y="4250532"/>
            <a:ext cx="7753350" cy="835818"/>
          </a:xfrm>
        </p:spPr>
        <p:txBody>
          <a:bodyPr>
            <a:noAutofit/>
          </a:bodyPr>
          <a:lstStyle>
            <a:lvl1pPr marL="0" indent="0" algn="ctr">
              <a:buNone/>
              <a:defRPr sz="4200">
                <a:solidFill>
                  <a:srgbClr val="404040"/>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www.doh.wa.gov</a:t>
            </a:r>
          </a:p>
        </p:txBody>
      </p:sp>
      <p:sp>
        <p:nvSpPr>
          <p:cNvPr id="9" name="Text Placeholder 3"/>
          <p:cNvSpPr>
            <a:spLocks noGrp="1"/>
          </p:cNvSpPr>
          <p:nvPr>
            <p:ph type="body" sz="half" idx="2" hasCustomPrompt="1"/>
          </p:nvPr>
        </p:nvSpPr>
        <p:spPr>
          <a:xfrm>
            <a:off x="1368554" y="2465416"/>
            <a:ext cx="6252356" cy="1278707"/>
          </a:xfrm>
        </p:spPr>
        <p:txBody>
          <a:bodyPr>
            <a:noAutofit/>
          </a:bodyPr>
          <a:lstStyle>
            <a:lvl1pPr marL="0" indent="0">
              <a:buNone/>
              <a:defRPr sz="45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Web Presence Address</a:t>
            </a:r>
          </a:p>
        </p:txBody>
      </p:sp>
      <p:sp>
        <p:nvSpPr>
          <p:cNvPr id="10" name="Text Placeholder 2"/>
          <p:cNvSpPr>
            <a:spLocks noGrp="1"/>
          </p:cNvSpPr>
          <p:nvPr>
            <p:ph type="body" sz="quarter" idx="11" hasCustomPrompt="1"/>
          </p:nvPr>
        </p:nvSpPr>
        <p:spPr>
          <a:xfrm>
            <a:off x="1368557" y="3957976"/>
            <a:ext cx="6252354" cy="1553105"/>
          </a:xfrm>
        </p:spPr>
        <p:txBody>
          <a:bodyPr>
            <a:noAutofit/>
          </a:bodyPr>
          <a:lstStyle>
            <a:lvl1pPr marL="0" indent="0">
              <a:buNone/>
              <a:defRPr sz="3000" i="0">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11" name="Text Placeholder 3"/>
          <p:cNvSpPr>
            <a:spLocks noGrp="1"/>
          </p:cNvSpPr>
          <p:nvPr>
            <p:ph type="body" sz="half" idx="10" hasCustomPrompt="1"/>
          </p:nvPr>
        </p:nvSpPr>
        <p:spPr>
          <a:xfrm>
            <a:off x="1368554" y="5536895"/>
            <a:ext cx="6252356" cy="3618633"/>
          </a:xfrm>
        </p:spPr>
        <p:txBody>
          <a:bodyPr>
            <a:noAutofit/>
          </a:bodyPr>
          <a:lstStyle>
            <a:lvl1pPr marL="0" indent="0">
              <a:buNone/>
              <a:defRPr sz="2700">
                <a:solidFill>
                  <a:schemeClr val="tx1">
                    <a:lumMod val="75000"/>
                    <a:lumOff val="2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24394" y="2531474"/>
            <a:ext cx="9266900" cy="5385143"/>
          </a:xfrm>
          <a:prstGeom prst="rect">
            <a:avLst/>
          </a:prstGeom>
          <a:effectLst/>
        </p:spPr>
      </p:pic>
      <p:sp>
        <p:nvSpPr>
          <p:cNvPr id="8" name="TextBox 7"/>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611329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ers Slide 1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8645628" y="1869525"/>
            <a:ext cx="999996" cy="2054"/>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645628" y="1870123"/>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3585950" y="7108542"/>
            <a:ext cx="5018303"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9767674" y="7105013"/>
            <a:ext cx="4946651"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3585950" y="7758935"/>
            <a:ext cx="5018303" cy="471503"/>
          </a:xfrm>
        </p:spPr>
        <p:txBody>
          <a:bodyPr/>
          <a:lstStyle>
            <a:lvl1pPr marL="0" indent="0" algn="ctr">
              <a:buNone/>
              <a:defRPr sz="3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9767674" y="7758644"/>
            <a:ext cx="4946651" cy="471503"/>
          </a:xfrm>
        </p:spPr>
        <p:txBody>
          <a:bodyPr/>
          <a:lstStyle>
            <a:lvl1pPr marL="0" indent="0" algn="ctr">
              <a:buNone/>
              <a:defRPr sz="3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3585950" y="8284461"/>
            <a:ext cx="5018303" cy="561975"/>
          </a:xfrm>
        </p:spPr>
        <p:txBody>
          <a:bodyPr/>
          <a:lstStyle>
            <a:lvl1pPr marL="0" indent="0" algn="ctr">
              <a:buNone/>
              <a:defRPr sz="3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9767674" y="8279217"/>
            <a:ext cx="4946651" cy="561975"/>
          </a:xfrm>
        </p:spPr>
        <p:txBody>
          <a:bodyPr/>
          <a:lstStyle>
            <a:lvl1pPr marL="0" indent="0" algn="ctr">
              <a:buNone/>
              <a:defRPr sz="3000">
                <a:solidFill>
                  <a:schemeClr val="tx1"/>
                </a:solidFill>
                <a:latin typeface="+mn-lt"/>
              </a:defRPr>
            </a:lvl1pPr>
          </a:lstStyle>
          <a:p>
            <a:pPr lvl="0"/>
            <a:r>
              <a:rPr lang="en-US" dirty="0"/>
              <a:t>Program</a:t>
            </a:r>
          </a:p>
        </p:txBody>
      </p:sp>
      <p:sp>
        <p:nvSpPr>
          <p:cNvPr id="45" name="Picture Placeholder 19"/>
          <p:cNvSpPr>
            <a:spLocks noGrp="1"/>
          </p:cNvSpPr>
          <p:nvPr>
            <p:ph type="pic" sz="quarter" idx="14"/>
          </p:nvPr>
        </p:nvSpPr>
        <p:spPr>
          <a:xfrm>
            <a:off x="9767674" y="3015500"/>
            <a:ext cx="4946651" cy="373141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6" name="Picture Placeholder 17"/>
          <p:cNvSpPr>
            <a:spLocks noGrp="1"/>
          </p:cNvSpPr>
          <p:nvPr>
            <p:ph type="pic" sz="quarter" idx="13"/>
          </p:nvPr>
        </p:nvSpPr>
        <p:spPr>
          <a:xfrm>
            <a:off x="3585950" y="3015500"/>
            <a:ext cx="4968875" cy="373141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itle 1"/>
          <p:cNvSpPr>
            <a:spLocks noGrp="1"/>
          </p:cNvSpPr>
          <p:nvPr>
            <p:ph type="title" hasCustomPrompt="1"/>
          </p:nvPr>
        </p:nvSpPr>
        <p:spPr>
          <a:xfrm>
            <a:off x="58946" y="1000143"/>
            <a:ext cx="18304622" cy="733863"/>
          </a:xfrm>
        </p:spPr>
        <p:txBody>
          <a:bodyPr>
            <a:normAutofit/>
          </a:bodyPr>
          <a:lstStyle>
            <a:lvl1pPr algn="ctr">
              <a:defRPr sz="4500"/>
            </a:lvl1pPr>
          </a:lstStyle>
          <a:p>
            <a:pPr lvl="0"/>
            <a:r>
              <a:rPr lang="en-US" dirty="0"/>
              <a:t>Presenters 1</a:t>
            </a:r>
          </a:p>
        </p:txBody>
      </p:sp>
    </p:spTree>
    <p:extLst>
      <p:ext uri="{BB962C8B-B14F-4D97-AF65-F5344CB8AC3E}">
        <p14:creationId xmlns:p14="http://schemas.microsoft.com/office/powerpoint/2010/main" val="30120020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1721" y="1024749"/>
            <a:ext cx="16230166" cy="8185902"/>
          </a:xfrm>
          <a:prstGeom prst="rect">
            <a:avLst/>
          </a:prstGeom>
        </p:spPr>
      </p:pic>
      <p:sp>
        <p:nvSpPr>
          <p:cNvPr id="8" name="Picture Placeholder 14"/>
          <p:cNvSpPr>
            <a:spLocks noGrp="1"/>
          </p:cNvSpPr>
          <p:nvPr>
            <p:ph type="pic" sz="quarter" idx="12"/>
          </p:nvPr>
        </p:nvSpPr>
        <p:spPr>
          <a:xfrm>
            <a:off x="2918297" y="1449423"/>
            <a:ext cx="12723778" cy="7315200"/>
          </a:xfrm>
        </p:spPr>
        <p:txBody>
          <a:bodyPr/>
          <a:lstStyle>
            <a:lvl1pPr marL="0" indent="0">
              <a:buNone/>
              <a:defRPr/>
            </a:lvl1pPr>
          </a:lstStyle>
          <a:p>
            <a:r>
              <a:rPr lang="en-US" dirty="0"/>
              <a:t>Click icon to add picture</a:t>
            </a:r>
          </a:p>
        </p:txBody>
      </p:sp>
      <p:sp>
        <p:nvSpPr>
          <p:cNvPr id="6" name="TextBox 5"/>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1105025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1368553" y="1951062"/>
            <a:ext cx="6801242" cy="1278707"/>
          </a:xfrm>
        </p:spPr>
        <p:txBody>
          <a:bodyPr>
            <a:noAutofit/>
          </a:bodyPr>
          <a:lstStyle>
            <a:lvl1pPr marL="0" indent="0">
              <a:buNone/>
              <a:defRPr sz="45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Mobile Presence Screenshot</a:t>
            </a:r>
          </a:p>
        </p:txBody>
      </p:sp>
      <p:sp>
        <p:nvSpPr>
          <p:cNvPr id="17" name="Text Placeholder 2"/>
          <p:cNvSpPr>
            <a:spLocks noGrp="1"/>
          </p:cNvSpPr>
          <p:nvPr>
            <p:ph type="body" sz="quarter" idx="14" hasCustomPrompt="1"/>
          </p:nvPr>
        </p:nvSpPr>
        <p:spPr>
          <a:xfrm>
            <a:off x="1368557" y="3443626"/>
            <a:ext cx="6801238" cy="1553105"/>
          </a:xfrm>
        </p:spPr>
        <p:txBody>
          <a:bodyPr>
            <a:noAutofit/>
          </a:bodyPr>
          <a:lstStyle>
            <a:lvl1pPr marL="0" indent="0">
              <a:buNone/>
              <a:defRPr sz="3000" i="0">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18" name="Text Placeholder 3"/>
          <p:cNvSpPr>
            <a:spLocks noGrp="1"/>
          </p:cNvSpPr>
          <p:nvPr>
            <p:ph type="body" sz="half" idx="15" hasCustomPrompt="1"/>
          </p:nvPr>
        </p:nvSpPr>
        <p:spPr>
          <a:xfrm>
            <a:off x="1368554" y="5022545"/>
            <a:ext cx="6801240" cy="3618633"/>
          </a:xfrm>
        </p:spPr>
        <p:txBody>
          <a:bodyPr>
            <a:noAutofit/>
          </a:bodyPr>
          <a:lstStyle>
            <a:lvl1pPr marL="0" indent="0">
              <a:buNone/>
              <a:defRPr sz="2700">
                <a:solidFill>
                  <a:schemeClr val="tx1">
                    <a:lumMod val="75000"/>
                    <a:lumOff val="2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26940" y="1272949"/>
            <a:ext cx="5003348" cy="7653338"/>
          </a:xfrm>
          <a:prstGeom prst="rect">
            <a:avLst/>
          </a:prstGeom>
          <a:effectLst/>
        </p:spPr>
      </p:pic>
      <p:sp>
        <p:nvSpPr>
          <p:cNvPr id="9" name="Picture Placeholder 9"/>
          <p:cNvSpPr>
            <a:spLocks noGrp="1"/>
          </p:cNvSpPr>
          <p:nvPr>
            <p:ph type="pic" sz="quarter" idx="13"/>
          </p:nvPr>
        </p:nvSpPr>
        <p:spPr>
          <a:xfrm>
            <a:off x="10929260" y="2645229"/>
            <a:ext cx="4252684" cy="4953000"/>
          </a:xfrm>
        </p:spPr>
        <p:txBody>
          <a:bodyPr/>
          <a:lstStyle>
            <a:lvl1pPr marL="0" indent="0">
              <a:buNone/>
              <a:defRPr/>
            </a:lvl1pPr>
          </a:lstStyle>
          <a:p>
            <a:r>
              <a:rPr lang="en-US" dirty="0"/>
              <a:t>Click icon to add picture</a:t>
            </a:r>
          </a:p>
        </p:txBody>
      </p:sp>
      <p:sp>
        <p:nvSpPr>
          <p:cNvPr id="11" name="TextBox 10"/>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88569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1368553" y="1951064"/>
            <a:ext cx="6801242" cy="1278707"/>
          </a:xfrm>
        </p:spPr>
        <p:txBody>
          <a:bodyPr>
            <a:noAutofit/>
          </a:bodyPr>
          <a:lstStyle>
            <a:lvl1pPr marL="0" indent="0">
              <a:buNone/>
              <a:defRPr sz="45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Mobile Presence Address</a:t>
            </a:r>
          </a:p>
        </p:txBody>
      </p:sp>
      <p:sp>
        <p:nvSpPr>
          <p:cNvPr id="17" name="Text Placeholder 2"/>
          <p:cNvSpPr>
            <a:spLocks noGrp="1"/>
          </p:cNvSpPr>
          <p:nvPr>
            <p:ph type="body" sz="quarter" idx="14" hasCustomPrompt="1"/>
          </p:nvPr>
        </p:nvSpPr>
        <p:spPr>
          <a:xfrm>
            <a:off x="1368557" y="3443626"/>
            <a:ext cx="6801238" cy="1553105"/>
          </a:xfrm>
        </p:spPr>
        <p:txBody>
          <a:bodyPr>
            <a:noAutofit/>
          </a:bodyPr>
          <a:lstStyle>
            <a:lvl1pPr marL="0" indent="0">
              <a:buNone/>
              <a:defRPr sz="3000" i="0">
                <a:solidFill>
                  <a:schemeClr val="tx1">
                    <a:lumMod val="75000"/>
                    <a:lumOff val="25000"/>
                  </a:schemeClr>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18" name="Text Placeholder 3"/>
          <p:cNvSpPr>
            <a:spLocks noGrp="1"/>
          </p:cNvSpPr>
          <p:nvPr>
            <p:ph type="body" sz="half" idx="15" hasCustomPrompt="1"/>
          </p:nvPr>
        </p:nvSpPr>
        <p:spPr>
          <a:xfrm>
            <a:off x="1368554" y="5022545"/>
            <a:ext cx="6801240" cy="3618633"/>
          </a:xfrm>
        </p:spPr>
        <p:txBody>
          <a:bodyPr>
            <a:noAutofit/>
          </a:bodyPr>
          <a:lstStyle>
            <a:lvl1pPr marL="0" indent="0">
              <a:buNone/>
              <a:defRPr sz="2700">
                <a:solidFill>
                  <a:schemeClr val="tx1">
                    <a:lumMod val="75000"/>
                    <a:lumOff val="2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26940" y="1272949"/>
            <a:ext cx="5003348" cy="7653338"/>
          </a:xfrm>
          <a:prstGeom prst="rect">
            <a:avLst/>
          </a:prstGeom>
          <a:effectLst/>
        </p:spPr>
      </p:pic>
      <p:sp>
        <p:nvSpPr>
          <p:cNvPr id="9" name="Text Placeholder 2"/>
          <p:cNvSpPr>
            <a:spLocks noGrp="1"/>
          </p:cNvSpPr>
          <p:nvPr>
            <p:ph type="body" sz="quarter" idx="16" hasCustomPrompt="1"/>
          </p:nvPr>
        </p:nvSpPr>
        <p:spPr>
          <a:xfrm>
            <a:off x="10870591" y="4896718"/>
            <a:ext cx="4362450" cy="614363"/>
          </a:xfrm>
        </p:spPr>
        <p:txBody>
          <a:bodyPr>
            <a:normAutofit/>
          </a:bodyPr>
          <a:lstStyle>
            <a:lvl1pPr marL="0" indent="0" algn="ctr">
              <a:lnSpc>
                <a:spcPct val="100000"/>
              </a:lnSpc>
              <a:spcBef>
                <a:spcPts val="0"/>
              </a:spcBef>
              <a:buNone/>
              <a:defRPr sz="2700">
                <a:solidFill>
                  <a:srgbClr val="404040"/>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www.doh.wa.gov</a:t>
            </a:r>
          </a:p>
        </p:txBody>
      </p:sp>
      <p:sp>
        <p:nvSpPr>
          <p:cNvPr id="11" name="TextBox 10"/>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a:t>
            </a:r>
            <a:r>
              <a:rPr lang="en-US" sz="2700" baseline="0" dirty="0">
                <a:solidFill>
                  <a:srgbClr val="349D96"/>
                </a:solidFill>
                <a:latin typeface="Century Gothic" panose="020B0502020202020204" pitchFamily="34" charset="0"/>
              </a:rPr>
              <a:t> of Health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5398330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Text Placeholder 8"/>
          <p:cNvSpPr>
            <a:spLocks noGrp="1"/>
          </p:cNvSpPr>
          <p:nvPr>
            <p:ph type="body" sz="quarter" idx="10" hasCustomPrompt="1"/>
          </p:nvPr>
        </p:nvSpPr>
        <p:spPr>
          <a:xfrm>
            <a:off x="-860" y="4457001"/>
            <a:ext cx="18288000" cy="717783"/>
          </a:xfrm>
        </p:spPr>
        <p:txBody>
          <a:bodyPr>
            <a:noAutofit/>
          </a:bodyPr>
          <a:lstStyle>
            <a:lvl1pPr marL="0" indent="0" algn="ctr">
              <a:buNone/>
              <a:defRPr sz="4500">
                <a:solidFill>
                  <a:srgbClr val="404040"/>
                </a:solidFill>
              </a:defRPr>
            </a:lvl1pPr>
          </a:lstStyle>
          <a:p>
            <a:pPr lvl="0"/>
            <a:r>
              <a:rPr lang="en-US" dirty="0"/>
              <a:t>Questions?</a:t>
            </a:r>
          </a:p>
        </p:txBody>
      </p:sp>
      <p:cxnSp>
        <p:nvCxnSpPr>
          <p:cNvPr id="6" name="Straight Connector 5"/>
          <p:cNvCxnSpPr/>
          <p:nvPr userDrawn="1"/>
        </p:nvCxnSpPr>
        <p:spPr>
          <a:xfrm flipV="1">
            <a:off x="8645628" y="5324057"/>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0082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8645628" y="1869524"/>
            <a:ext cx="999996" cy="2054"/>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645628" y="1870121"/>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6683820" y="7109129"/>
            <a:ext cx="4946648" cy="471503"/>
          </a:xfrm>
        </p:spPr>
        <p:txBody>
          <a:bodyPr/>
          <a:lstStyle>
            <a:lvl1pPr marL="0" indent="0" algn="ctr">
              <a:buNone/>
              <a:defRPr sz="3000" i="1">
                <a:solidFill>
                  <a:srgbClr val="404040"/>
                </a:solidFill>
              </a:defRPr>
            </a:lvl1pPr>
          </a:lstStyle>
          <a:p>
            <a:pPr lvl="0"/>
            <a:r>
              <a:rPr lang="en-US" dirty="0"/>
              <a:t>Title</a:t>
            </a:r>
          </a:p>
        </p:txBody>
      </p:sp>
      <p:sp>
        <p:nvSpPr>
          <p:cNvPr id="29" name="Text Placeholder 27"/>
          <p:cNvSpPr>
            <a:spLocks noGrp="1"/>
          </p:cNvSpPr>
          <p:nvPr>
            <p:ph type="body" sz="quarter" idx="20" hasCustomPrompt="1"/>
          </p:nvPr>
        </p:nvSpPr>
        <p:spPr>
          <a:xfrm>
            <a:off x="6683820" y="7601154"/>
            <a:ext cx="4946648" cy="561975"/>
          </a:xfrm>
        </p:spPr>
        <p:txBody>
          <a:bodyPr/>
          <a:lstStyle>
            <a:lvl1pPr marL="0" indent="0" algn="ctr">
              <a:buNone/>
              <a:defRPr sz="3000">
                <a:solidFill>
                  <a:schemeClr val="tx1">
                    <a:lumMod val="75000"/>
                    <a:lumOff val="25000"/>
                  </a:schemeClr>
                </a:solidFill>
              </a:defRPr>
            </a:lvl1pPr>
          </a:lstStyle>
          <a:p>
            <a:pPr lvl="0"/>
            <a:r>
              <a:rPr lang="en-US" dirty="0"/>
              <a:t>Program</a:t>
            </a:r>
          </a:p>
        </p:txBody>
      </p:sp>
      <p:sp>
        <p:nvSpPr>
          <p:cNvPr id="47" name="Text Placeholder 2"/>
          <p:cNvSpPr>
            <a:spLocks noGrp="1"/>
          </p:cNvSpPr>
          <p:nvPr>
            <p:ph type="body" sz="quarter" idx="21" hasCustomPrompt="1"/>
          </p:nvPr>
        </p:nvSpPr>
        <p:spPr>
          <a:xfrm>
            <a:off x="-16622" y="1010960"/>
            <a:ext cx="18287996" cy="723045"/>
          </a:xfrm>
        </p:spPr>
        <p:txBody>
          <a:bodyPr>
            <a:noAutofit/>
          </a:bodyPr>
          <a:lstStyle>
            <a:lvl1pPr marL="0" indent="0" algn="ctr">
              <a:buNone/>
              <a:defRPr sz="4500">
                <a:solidFill>
                  <a:schemeClr val="tx1">
                    <a:lumMod val="75000"/>
                    <a:lumOff val="25000"/>
                  </a:schemeClr>
                </a:solidFill>
              </a:defRPr>
            </a:lvl1pPr>
          </a:lstStyle>
          <a:p>
            <a:pPr lvl="0"/>
            <a:r>
              <a:rPr lang="en-US" dirty="0"/>
              <a:t>Contact 1</a:t>
            </a:r>
          </a:p>
        </p:txBody>
      </p:sp>
      <p:sp>
        <p:nvSpPr>
          <p:cNvPr id="35" name="Text Placeholder 21"/>
          <p:cNvSpPr>
            <a:spLocks noGrp="1"/>
          </p:cNvSpPr>
          <p:nvPr>
            <p:ph type="body" sz="quarter" idx="16" hasCustomPrompt="1"/>
          </p:nvPr>
        </p:nvSpPr>
        <p:spPr>
          <a:xfrm>
            <a:off x="6683820" y="6470093"/>
            <a:ext cx="4946648" cy="619125"/>
          </a:xfrm>
        </p:spPr>
        <p:txBody>
          <a:bodyPr>
            <a:normAutofit/>
          </a:bodyPr>
          <a:lstStyle>
            <a:lvl1pPr marL="0" indent="0" algn="ctr">
              <a:buNone/>
              <a:defRPr sz="3300" b="1">
                <a:solidFill>
                  <a:schemeClr val="tx1">
                    <a:lumMod val="75000"/>
                    <a:lumOff val="25000"/>
                  </a:schemeClr>
                </a:solidFill>
              </a:defRPr>
            </a:lvl1pPr>
          </a:lstStyle>
          <a:p>
            <a:pPr lvl="0"/>
            <a:r>
              <a:rPr lang="en-US" dirty="0"/>
              <a:t>Name</a:t>
            </a:r>
          </a:p>
        </p:txBody>
      </p:sp>
      <p:sp>
        <p:nvSpPr>
          <p:cNvPr id="36" name="Picture Placeholder 19"/>
          <p:cNvSpPr>
            <a:spLocks noGrp="1"/>
          </p:cNvSpPr>
          <p:nvPr>
            <p:ph type="pic" sz="quarter" idx="14"/>
          </p:nvPr>
        </p:nvSpPr>
        <p:spPr>
          <a:xfrm>
            <a:off x="6683821" y="2331737"/>
            <a:ext cx="4946650" cy="3731418"/>
          </a:xfrm>
        </p:spPr>
        <p:txBody>
          <a:bodyPr/>
          <a:lstStyle>
            <a:lvl1pPr marL="0" indent="0">
              <a:buNone/>
              <a:defRPr lang="en-US" dirty="0"/>
            </a:lvl1pPr>
          </a:lstStyle>
          <a:p>
            <a:r>
              <a:rPr lang="en-US" dirty="0"/>
              <a:t>Click icon to add picture</a:t>
            </a:r>
          </a:p>
        </p:txBody>
      </p:sp>
      <p:sp>
        <p:nvSpPr>
          <p:cNvPr id="55" name="Text Placeholder 2"/>
          <p:cNvSpPr>
            <a:spLocks noGrp="1"/>
          </p:cNvSpPr>
          <p:nvPr>
            <p:ph type="body" sz="quarter" idx="22" hasCustomPrompt="1"/>
          </p:nvPr>
        </p:nvSpPr>
        <p:spPr>
          <a:xfrm>
            <a:off x="0" y="8353616"/>
            <a:ext cx="18288000" cy="403911"/>
          </a:xfrm>
        </p:spPr>
        <p:txBody>
          <a:bodyPr>
            <a:noAutofit/>
          </a:bodyPr>
          <a:lstStyle>
            <a:lvl1pPr marL="0" indent="0" algn="ctr">
              <a:buNone/>
              <a:defRPr sz="3000">
                <a:solidFill>
                  <a:srgbClr val="404040"/>
                </a:solidFill>
              </a:defRPr>
            </a:lvl1pPr>
            <a:lvl2pPr marL="421482" indent="0">
              <a:buNone/>
              <a:defRPr sz="2400">
                <a:solidFill>
                  <a:srgbClr val="CB8A49"/>
                </a:solidFill>
              </a:defRPr>
            </a:lvl2pPr>
            <a:lvl3pPr marL="778670" indent="0">
              <a:buNone/>
              <a:defRPr sz="2400">
                <a:solidFill>
                  <a:srgbClr val="CB8A49"/>
                </a:solidFill>
              </a:defRPr>
            </a:lvl3pPr>
            <a:lvl4pPr marL="1121570" indent="0">
              <a:buNone/>
              <a:defRPr sz="2400">
                <a:solidFill>
                  <a:srgbClr val="CB8A49"/>
                </a:solidFill>
              </a:defRPr>
            </a:lvl4pPr>
            <a:lvl5pPr marL="1112045" indent="0">
              <a:buNone/>
              <a:defRPr sz="2400">
                <a:solidFill>
                  <a:srgbClr val="CB8A49"/>
                </a:solidFill>
              </a:defRPr>
            </a:lvl5pPr>
          </a:lstStyle>
          <a:p>
            <a:pPr lvl="0"/>
            <a:r>
              <a:rPr lang="en-US" dirty="0"/>
              <a:t>www.doh.wa.gov</a:t>
            </a:r>
          </a:p>
        </p:txBody>
      </p:sp>
      <p:sp>
        <p:nvSpPr>
          <p:cNvPr id="2" name="TextBox 1"/>
          <p:cNvSpPr txBox="1"/>
          <p:nvPr userDrawn="1"/>
        </p:nvSpPr>
        <p:spPr>
          <a:xfrm>
            <a:off x="-16621" y="9646431"/>
            <a:ext cx="18304622" cy="415498"/>
          </a:xfrm>
          <a:prstGeom prst="rect">
            <a:avLst/>
          </a:prstGeom>
          <a:noFill/>
        </p:spPr>
        <p:txBody>
          <a:bodyPr wrap="square" rtlCol="0">
            <a:spAutoFit/>
          </a:bodyPr>
          <a:lstStyle/>
          <a:p>
            <a:pPr algn="ctr"/>
            <a:r>
              <a:rPr lang="en-US" sz="2100" dirty="0">
                <a:solidFill>
                  <a:srgbClr val="404040"/>
                </a:solidFill>
                <a:latin typeface="Century Gothic" panose="020B0502020202020204" pitchFamily="34" charset="0"/>
              </a:rPr>
              <a:t>@WADeptHealth</a:t>
            </a:r>
          </a:p>
        </p:txBody>
      </p:sp>
      <p:grpSp>
        <p:nvGrpSpPr>
          <p:cNvPr id="14" name="Group 13"/>
          <p:cNvGrpSpPr/>
          <p:nvPr userDrawn="1"/>
        </p:nvGrpSpPr>
        <p:grpSpPr>
          <a:xfrm>
            <a:off x="7288665" y="9052034"/>
            <a:ext cx="3677422" cy="469212"/>
            <a:chOff x="3434855" y="6028972"/>
            <a:chExt cx="1838711" cy="312808"/>
          </a:xfrm>
        </p:grpSpPr>
        <p:sp>
          <p:nvSpPr>
            <p:cNvPr id="71" name="Rounded Rectangle 70"/>
            <p:cNvSpPr/>
            <p:nvPr userDrawn="1"/>
          </p:nvSpPr>
          <p:spPr>
            <a:xfrm>
              <a:off x="4964533" y="6028972"/>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2" name="Rounded Rectangle 71"/>
            <p:cNvSpPr/>
            <p:nvPr userDrawn="1"/>
          </p:nvSpPr>
          <p:spPr>
            <a:xfrm>
              <a:off x="4582715" y="6028972"/>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3" name="Rounded Rectangle 72"/>
            <p:cNvSpPr/>
            <p:nvPr userDrawn="1"/>
          </p:nvSpPr>
          <p:spPr>
            <a:xfrm>
              <a:off x="3434855" y="6036903"/>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4" name="Rounded Rectangle 73"/>
            <p:cNvSpPr/>
            <p:nvPr userDrawn="1"/>
          </p:nvSpPr>
          <p:spPr>
            <a:xfrm>
              <a:off x="3817475" y="6036903"/>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9" name="Rounded Rectangle 18"/>
            <p:cNvSpPr/>
            <p:nvPr userDrawn="1"/>
          </p:nvSpPr>
          <p:spPr>
            <a:xfrm>
              <a:off x="4200095" y="6036903"/>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9032" y="6080881"/>
              <a:ext cx="230281" cy="230281"/>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77368" y="6080882"/>
              <a:ext cx="226746" cy="226746"/>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28079" y="6055518"/>
              <a:ext cx="278331" cy="278331"/>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3631" y="6087615"/>
              <a:ext cx="307200" cy="207343"/>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93482" y="6090944"/>
              <a:ext cx="250032" cy="204014"/>
            </a:xfrm>
            <a:prstGeom prst="rect">
              <a:avLst/>
            </a:prstGeom>
          </p:spPr>
        </p:pic>
      </p:grpSp>
    </p:spTree>
    <p:extLst>
      <p:ext uri="{BB962C8B-B14F-4D97-AF65-F5344CB8AC3E}">
        <p14:creationId xmlns:p14="http://schemas.microsoft.com/office/powerpoint/2010/main" val="3419179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3578228" y="6425999"/>
            <a:ext cx="4968872" cy="619125"/>
          </a:xfrm>
        </p:spPr>
        <p:txBody>
          <a:bodyPr>
            <a:normAutofit/>
          </a:bodyPr>
          <a:lstStyle>
            <a:lvl1pPr marL="0" indent="0" algn="ctr">
              <a:buNone/>
              <a:defRPr sz="33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9765191" y="6417708"/>
            <a:ext cx="4974266" cy="619125"/>
          </a:xfrm>
        </p:spPr>
        <p:txBody>
          <a:bodyPr>
            <a:normAutofit/>
          </a:bodyPr>
          <a:lstStyle>
            <a:lvl1pPr marL="0" indent="0" algn="ctr">
              <a:buNone/>
              <a:defRPr lang="en-US" sz="3300" b="1" kern="1200" dirty="0">
                <a:solidFill>
                  <a:schemeClr val="tx1">
                    <a:lumMod val="75000"/>
                    <a:lumOff val="25000"/>
                  </a:schemeClr>
                </a:solidFill>
                <a:latin typeface="Century Gothic" panose="020B0502020202020204" pitchFamily="34" charset="0"/>
                <a:ea typeface="+mn-ea"/>
                <a:cs typeface="+mn-cs"/>
              </a:defRPr>
            </a:lvl1pPr>
          </a:lstStyle>
          <a:p>
            <a:pPr marL="0" lvl="0" indent="0" algn="ctr" defTabSz="1371600" rtl="0" eaLnBrk="1" latinLnBrk="0" hangingPunct="1">
              <a:lnSpc>
                <a:spcPct val="90000"/>
              </a:lnSpc>
              <a:spcBef>
                <a:spcPts val="1500"/>
              </a:spcBef>
              <a:buClr>
                <a:srgbClr val="CB8A49"/>
              </a:buClr>
              <a:buFont typeface="Wingdings" panose="05000000000000000000" pitchFamily="2" charset="2"/>
              <a:buNone/>
            </a:pPr>
            <a:r>
              <a:rPr lang="en-US" dirty="0"/>
              <a:t>Name</a:t>
            </a:r>
          </a:p>
        </p:txBody>
      </p:sp>
      <p:sp>
        <p:nvSpPr>
          <p:cNvPr id="25" name="Text Placeholder 24"/>
          <p:cNvSpPr>
            <a:spLocks noGrp="1"/>
          </p:cNvSpPr>
          <p:nvPr>
            <p:ph type="body" sz="quarter" idx="17" hasCustomPrompt="1"/>
          </p:nvPr>
        </p:nvSpPr>
        <p:spPr>
          <a:xfrm>
            <a:off x="3578227" y="7058453"/>
            <a:ext cx="4968874" cy="471503"/>
          </a:xfrm>
        </p:spPr>
        <p:txBody>
          <a:bodyPr/>
          <a:lstStyle>
            <a:lvl1pPr marL="0" indent="0" algn="ctr">
              <a:buNone/>
              <a:defRPr sz="3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9759950" y="7050262"/>
            <a:ext cx="4974264" cy="471503"/>
          </a:xfrm>
        </p:spPr>
        <p:txBody>
          <a:bodyPr>
            <a:normAutofit/>
          </a:bodyPr>
          <a:lstStyle>
            <a:lvl1pPr marL="0" indent="0" algn="ctr">
              <a:buNone/>
              <a:defRPr lang="en-US" sz="3000" i="1" kern="1200" dirty="0">
                <a:solidFill>
                  <a:srgbClr val="404040"/>
                </a:solidFill>
                <a:latin typeface="Century Gothic" panose="020B0502020202020204" pitchFamily="34" charset="0"/>
                <a:ea typeface="+mn-ea"/>
                <a:cs typeface="+mn-cs"/>
              </a:defRPr>
            </a:lvl1pPr>
          </a:lstStyle>
          <a:p>
            <a:pPr marL="0" lvl="0" indent="0" algn="ctr" defTabSz="1371600" rtl="0" eaLnBrk="1" latinLnBrk="0" hangingPunct="1">
              <a:lnSpc>
                <a:spcPct val="90000"/>
              </a:lnSpc>
              <a:spcBef>
                <a:spcPts val="1500"/>
              </a:spcBef>
              <a:buClr>
                <a:srgbClr val="CB8A49"/>
              </a:buClr>
              <a:buFont typeface="Wingdings" panose="05000000000000000000" pitchFamily="2" charset="2"/>
              <a:buNone/>
            </a:pPr>
            <a:r>
              <a:rPr lang="en-US" dirty="0"/>
              <a:t>Title</a:t>
            </a:r>
          </a:p>
        </p:txBody>
      </p:sp>
      <p:sp>
        <p:nvSpPr>
          <p:cNvPr id="28" name="Text Placeholder 27"/>
          <p:cNvSpPr>
            <a:spLocks noGrp="1"/>
          </p:cNvSpPr>
          <p:nvPr>
            <p:ph type="body" sz="quarter" idx="19" hasCustomPrompt="1"/>
          </p:nvPr>
        </p:nvSpPr>
        <p:spPr>
          <a:xfrm>
            <a:off x="3578227" y="7542209"/>
            <a:ext cx="4968874" cy="561975"/>
          </a:xfrm>
        </p:spPr>
        <p:txBody>
          <a:bodyPr/>
          <a:lstStyle>
            <a:lvl1pPr marL="0" indent="0" algn="ctr">
              <a:buNone/>
              <a:defRPr sz="3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9765341" y="7535191"/>
            <a:ext cx="4968874" cy="561975"/>
          </a:xfrm>
        </p:spPr>
        <p:txBody>
          <a:bodyPr/>
          <a:lstStyle>
            <a:lvl1pPr marL="0" indent="0" algn="ctr">
              <a:buNone/>
              <a:defRPr sz="3000">
                <a:solidFill>
                  <a:schemeClr val="tx1">
                    <a:lumMod val="75000"/>
                    <a:lumOff val="25000"/>
                  </a:schemeClr>
                </a:solidFill>
              </a:defRPr>
            </a:lvl1pPr>
          </a:lstStyle>
          <a:p>
            <a:pPr lvl="0"/>
            <a:r>
              <a:rPr lang="en-US" dirty="0"/>
              <a:t>Program</a:t>
            </a:r>
          </a:p>
        </p:txBody>
      </p:sp>
      <p:cxnSp>
        <p:nvCxnSpPr>
          <p:cNvPr id="15" name="Straight Connector 14"/>
          <p:cNvCxnSpPr/>
          <p:nvPr userDrawn="1"/>
        </p:nvCxnSpPr>
        <p:spPr>
          <a:xfrm flipV="1">
            <a:off x="8645628" y="1869524"/>
            <a:ext cx="999996" cy="2054"/>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645628" y="1870121"/>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21" hasCustomPrompt="1"/>
          </p:nvPr>
        </p:nvSpPr>
        <p:spPr>
          <a:xfrm>
            <a:off x="-16622" y="1010960"/>
            <a:ext cx="18287996" cy="723045"/>
          </a:xfrm>
        </p:spPr>
        <p:txBody>
          <a:bodyPr>
            <a:noAutofit/>
          </a:bodyPr>
          <a:lstStyle>
            <a:lvl1pPr marL="0" indent="0" algn="ctr">
              <a:buNone/>
              <a:defRPr sz="4500">
                <a:solidFill>
                  <a:schemeClr val="tx1">
                    <a:lumMod val="75000"/>
                    <a:lumOff val="25000"/>
                  </a:schemeClr>
                </a:solidFill>
              </a:defRPr>
            </a:lvl1pPr>
          </a:lstStyle>
          <a:p>
            <a:pPr lvl="0"/>
            <a:r>
              <a:rPr lang="en-US" dirty="0"/>
              <a:t>Contact 2</a:t>
            </a:r>
          </a:p>
        </p:txBody>
      </p:sp>
      <p:sp>
        <p:nvSpPr>
          <p:cNvPr id="45" name="Picture Placeholder 17"/>
          <p:cNvSpPr>
            <a:spLocks noGrp="1"/>
          </p:cNvSpPr>
          <p:nvPr>
            <p:ph type="pic" sz="quarter" idx="13"/>
          </p:nvPr>
        </p:nvSpPr>
        <p:spPr>
          <a:xfrm>
            <a:off x="3578227" y="2347247"/>
            <a:ext cx="4968874" cy="3731418"/>
          </a:xfrm>
        </p:spPr>
        <p:txBody>
          <a:bodyPr/>
          <a:lstStyle>
            <a:lvl1pPr marL="0" indent="0">
              <a:buNone/>
              <a:defRPr/>
            </a:lvl1pPr>
          </a:lstStyle>
          <a:p>
            <a:r>
              <a:rPr lang="en-US" dirty="0"/>
              <a:t>Click icon to add picture</a:t>
            </a:r>
          </a:p>
        </p:txBody>
      </p:sp>
      <p:sp>
        <p:nvSpPr>
          <p:cNvPr id="46" name="Picture Placeholder 19"/>
          <p:cNvSpPr>
            <a:spLocks noGrp="1"/>
          </p:cNvSpPr>
          <p:nvPr>
            <p:ph type="pic" sz="quarter" idx="14"/>
          </p:nvPr>
        </p:nvSpPr>
        <p:spPr>
          <a:xfrm>
            <a:off x="9759951" y="2338624"/>
            <a:ext cx="4946650" cy="3731426"/>
          </a:xfrm>
        </p:spPr>
        <p:txBody>
          <a:bodyPr/>
          <a:lstStyle>
            <a:lvl1pPr marL="0" indent="0">
              <a:buNone/>
              <a:defRPr/>
            </a:lvl1pPr>
          </a:lstStyle>
          <a:p>
            <a:r>
              <a:rPr lang="en-US" dirty="0"/>
              <a:t>Click icon to add picture</a:t>
            </a:r>
          </a:p>
        </p:txBody>
      </p:sp>
      <p:sp>
        <p:nvSpPr>
          <p:cNvPr id="47" name="Text Placeholder 2"/>
          <p:cNvSpPr>
            <a:spLocks noGrp="1"/>
          </p:cNvSpPr>
          <p:nvPr>
            <p:ph type="body" sz="quarter" idx="22" hasCustomPrompt="1"/>
          </p:nvPr>
        </p:nvSpPr>
        <p:spPr>
          <a:xfrm>
            <a:off x="0" y="8353616"/>
            <a:ext cx="18288000" cy="403911"/>
          </a:xfrm>
        </p:spPr>
        <p:txBody>
          <a:bodyPr>
            <a:noAutofit/>
          </a:bodyPr>
          <a:lstStyle>
            <a:lvl1pPr marL="0" indent="0" algn="ctr">
              <a:buNone/>
              <a:defRPr sz="3000">
                <a:solidFill>
                  <a:srgbClr val="404040"/>
                </a:solidFill>
              </a:defRPr>
            </a:lvl1pPr>
            <a:lvl2pPr marL="421482" indent="0">
              <a:buNone/>
              <a:defRPr sz="2400">
                <a:solidFill>
                  <a:srgbClr val="CB8A49"/>
                </a:solidFill>
              </a:defRPr>
            </a:lvl2pPr>
            <a:lvl3pPr marL="778670" indent="0">
              <a:buNone/>
              <a:defRPr sz="2400">
                <a:solidFill>
                  <a:srgbClr val="CB8A49"/>
                </a:solidFill>
              </a:defRPr>
            </a:lvl3pPr>
            <a:lvl4pPr marL="1121570" indent="0">
              <a:buNone/>
              <a:defRPr sz="2400">
                <a:solidFill>
                  <a:srgbClr val="CB8A49"/>
                </a:solidFill>
              </a:defRPr>
            </a:lvl4pPr>
            <a:lvl5pPr marL="1112045" indent="0">
              <a:buNone/>
              <a:defRPr sz="2400">
                <a:solidFill>
                  <a:srgbClr val="CB8A49"/>
                </a:solidFill>
              </a:defRPr>
            </a:lvl5pPr>
          </a:lstStyle>
          <a:p>
            <a:pPr lvl="0"/>
            <a:r>
              <a:rPr lang="en-US" dirty="0"/>
              <a:t>www.doh.wa.gov</a:t>
            </a:r>
          </a:p>
        </p:txBody>
      </p:sp>
      <p:sp>
        <p:nvSpPr>
          <p:cNvPr id="24" name="TextBox 23"/>
          <p:cNvSpPr txBox="1"/>
          <p:nvPr userDrawn="1"/>
        </p:nvSpPr>
        <p:spPr>
          <a:xfrm>
            <a:off x="-16621" y="9646431"/>
            <a:ext cx="18304622" cy="415498"/>
          </a:xfrm>
          <a:prstGeom prst="rect">
            <a:avLst/>
          </a:prstGeom>
          <a:noFill/>
        </p:spPr>
        <p:txBody>
          <a:bodyPr wrap="square" rtlCol="0">
            <a:spAutoFit/>
          </a:bodyPr>
          <a:lstStyle/>
          <a:p>
            <a:pPr algn="ctr"/>
            <a:r>
              <a:rPr lang="en-US" sz="2100" dirty="0">
                <a:solidFill>
                  <a:srgbClr val="404040"/>
                </a:solidFill>
                <a:latin typeface="Century Gothic" panose="020B0502020202020204" pitchFamily="34" charset="0"/>
              </a:rPr>
              <a:t>@WADeptHealth</a:t>
            </a:r>
          </a:p>
        </p:txBody>
      </p:sp>
      <p:grpSp>
        <p:nvGrpSpPr>
          <p:cNvPr id="27" name="Group 26"/>
          <p:cNvGrpSpPr/>
          <p:nvPr userDrawn="1"/>
        </p:nvGrpSpPr>
        <p:grpSpPr>
          <a:xfrm>
            <a:off x="7288665" y="9052034"/>
            <a:ext cx="3677422" cy="469212"/>
            <a:chOff x="3434855" y="6028972"/>
            <a:chExt cx="1838711" cy="312808"/>
          </a:xfrm>
        </p:grpSpPr>
        <p:sp>
          <p:nvSpPr>
            <p:cNvPr id="30" name="Rounded Rectangle 29"/>
            <p:cNvSpPr/>
            <p:nvPr userDrawn="1"/>
          </p:nvSpPr>
          <p:spPr>
            <a:xfrm>
              <a:off x="4964533" y="6028972"/>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9" name="Rounded Rectangle 38"/>
            <p:cNvSpPr/>
            <p:nvPr userDrawn="1"/>
          </p:nvSpPr>
          <p:spPr>
            <a:xfrm>
              <a:off x="4582715" y="6028972"/>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0" name="Rounded Rectangle 39"/>
            <p:cNvSpPr/>
            <p:nvPr userDrawn="1"/>
          </p:nvSpPr>
          <p:spPr>
            <a:xfrm>
              <a:off x="3434855" y="6036903"/>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1" name="Rounded Rectangle 40"/>
            <p:cNvSpPr/>
            <p:nvPr userDrawn="1"/>
          </p:nvSpPr>
          <p:spPr>
            <a:xfrm>
              <a:off x="3817475" y="6036903"/>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2" name="Rounded Rectangle 41"/>
            <p:cNvSpPr/>
            <p:nvPr userDrawn="1"/>
          </p:nvSpPr>
          <p:spPr>
            <a:xfrm>
              <a:off x="4200095" y="6036903"/>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44" name="Picture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77368" y="6080882"/>
              <a:ext cx="226746" cy="226746"/>
            </a:xfrm>
            <a:prstGeom prst="rect">
              <a:avLst/>
            </a:prstGeom>
          </p:spPr>
        </p:pic>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28079" y="6055518"/>
              <a:ext cx="278331" cy="278331"/>
            </a:xfrm>
            <a:prstGeom prst="rect">
              <a:avLst/>
            </a:prstGeom>
          </p:spPr>
        </p:pic>
        <p:pic>
          <p:nvPicPr>
            <p:cNvPr id="49" name="Picture 4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83631" y="6087615"/>
              <a:ext cx="307200" cy="207343"/>
            </a:xfrm>
            <a:prstGeom prst="rect">
              <a:avLst/>
            </a:prstGeom>
          </p:spPr>
        </p:pic>
        <p:pic>
          <p:nvPicPr>
            <p:cNvPr id="50"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93482" y="6090944"/>
              <a:ext cx="250032" cy="204014"/>
            </a:xfrm>
            <a:prstGeom prst="rect">
              <a:avLst/>
            </a:prstGeom>
          </p:spPr>
        </p:pic>
      </p:grpSp>
      <p:pic>
        <p:nvPicPr>
          <p:cNvPr id="52" name="Picture 5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97019" y="9129898"/>
            <a:ext cx="460562" cy="345422"/>
          </a:xfrm>
          <a:prstGeom prst="rect">
            <a:avLst/>
          </a:prstGeom>
        </p:spPr>
      </p:pic>
    </p:spTree>
    <p:extLst>
      <p:ext uri="{BB962C8B-B14F-4D97-AF65-F5344CB8AC3E}">
        <p14:creationId xmlns:p14="http://schemas.microsoft.com/office/powerpoint/2010/main" val="21232563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6622" y="1010960"/>
            <a:ext cx="18287996" cy="723045"/>
          </a:xfrm>
        </p:spPr>
        <p:txBody>
          <a:bodyPr>
            <a:noAutofit/>
          </a:bodyPr>
          <a:lstStyle>
            <a:lvl1pPr marL="0" indent="0" algn="ctr">
              <a:buFont typeface="Arial" panose="020B0604020202020204" pitchFamily="34" charset="0"/>
              <a:buNone/>
              <a:defRPr sz="4500">
                <a:solidFill>
                  <a:schemeClr val="tx1">
                    <a:lumMod val="75000"/>
                    <a:lumOff val="25000"/>
                  </a:schemeClr>
                </a:solidFill>
              </a:defRPr>
            </a:lvl1pPr>
          </a:lstStyle>
          <a:p>
            <a:pPr lvl="0"/>
            <a:r>
              <a:rPr lang="en-US" dirty="0"/>
              <a:t>Blank Slide</a:t>
            </a:r>
          </a:p>
        </p:txBody>
      </p:sp>
      <p:cxnSp>
        <p:nvCxnSpPr>
          <p:cNvPr id="25" name="Straight Connector 24"/>
          <p:cNvCxnSpPr/>
          <p:nvPr userDrawn="1"/>
        </p:nvCxnSpPr>
        <p:spPr>
          <a:xfrm flipV="1">
            <a:off x="8645628" y="1869524"/>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0439152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Slide with Page Number">
    <p:spTree>
      <p:nvGrpSpPr>
        <p:cNvPr id="1" name=""/>
        <p:cNvGrpSpPr/>
        <p:nvPr/>
      </p:nvGrpSpPr>
      <p:grpSpPr>
        <a:xfrm>
          <a:off x="0" y="0"/>
          <a:ext cx="0" cy="0"/>
          <a:chOff x="0" y="0"/>
          <a:chExt cx="0" cy="0"/>
        </a:xfrm>
      </p:grpSpPr>
      <p:sp>
        <p:nvSpPr>
          <p:cNvPr id="5" name="TextBox 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8697017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9501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857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8288000" cy="10287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65000"/>
                  <a:lumOff val="35000"/>
                </a:schemeClr>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3215" y="6064583"/>
            <a:ext cx="5521570" cy="1834109"/>
          </a:xfrm>
          <a:prstGeom prst="rect">
            <a:avLst/>
          </a:prstGeom>
          <a:ln>
            <a:noFill/>
          </a:ln>
        </p:spPr>
      </p:pic>
    </p:spTree>
    <p:extLst>
      <p:ext uri="{BB962C8B-B14F-4D97-AF65-F5344CB8AC3E}">
        <p14:creationId xmlns:p14="http://schemas.microsoft.com/office/powerpoint/2010/main" val="11260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estions Slide">
    <p:spTree>
      <p:nvGrpSpPr>
        <p:cNvPr id="1" name=""/>
        <p:cNvGrpSpPr/>
        <p:nvPr/>
      </p:nvGrpSpPr>
      <p:grpSpPr>
        <a:xfrm>
          <a:off x="0" y="0"/>
          <a:ext cx="0" cy="0"/>
          <a:chOff x="0" y="0"/>
          <a:chExt cx="0" cy="0"/>
        </a:xfrm>
      </p:grpSpPr>
      <p:cxnSp>
        <p:nvCxnSpPr>
          <p:cNvPr id="6" name="Straight Connector 5"/>
          <p:cNvCxnSpPr/>
          <p:nvPr userDrawn="1"/>
        </p:nvCxnSpPr>
        <p:spPr>
          <a:xfrm flipV="1">
            <a:off x="8645628" y="5324059"/>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17852" y="4457003"/>
            <a:ext cx="18332286" cy="701081"/>
          </a:xfrm>
        </p:spPr>
        <p:txBody>
          <a:bodyPr anchor="t">
            <a:noAutofit/>
          </a:bodyPr>
          <a:lstStyle>
            <a:lvl1pPr algn="ctr">
              <a:defRPr sz="4500"/>
            </a:lvl1pPr>
          </a:lstStyle>
          <a:p>
            <a:pPr lvl="0"/>
            <a:r>
              <a:rPr lang="en-US" dirty="0"/>
              <a:t>Questions?</a:t>
            </a:r>
          </a:p>
        </p:txBody>
      </p:sp>
    </p:spTree>
    <p:extLst>
      <p:ext uri="{BB962C8B-B14F-4D97-AF65-F5344CB8AC3E}">
        <p14:creationId xmlns:p14="http://schemas.microsoft.com/office/powerpoint/2010/main" val="9418610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Eastern WA Presentation Title Slide">
    <p:spTree>
      <p:nvGrpSpPr>
        <p:cNvPr id="1" name=""/>
        <p:cNvGrpSpPr/>
        <p:nvPr/>
      </p:nvGrpSpPr>
      <p:grpSpPr>
        <a:xfrm>
          <a:off x="0" y="0"/>
          <a:ext cx="0" cy="0"/>
          <a:chOff x="0" y="0"/>
          <a:chExt cx="0" cy="0"/>
        </a:xfrm>
      </p:grpSpPr>
      <p:pic>
        <p:nvPicPr>
          <p:cNvPr id="11" name="Picture 10" descr="Aerial view of the Palouse in Northeast Washington"/>
          <p:cNvPicPr>
            <a:picLocks noChangeAspect="1"/>
          </p:cNvPicPr>
          <p:nvPr userDrawn="1"/>
        </p:nvPicPr>
        <p:blipFill rotWithShape="1">
          <a:blip r:embed="rId2">
            <a:extLst>
              <a:ext uri="{28A0092B-C50C-407E-A947-70E740481C1C}">
                <a14:useLocalDpi xmlns:a14="http://schemas.microsoft.com/office/drawing/2010/main" val="0"/>
              </a:ext>
            </a:extLst>
          </a:blip>
          <a:srcRect b="25613"/>
          <a:stretch/>
        </p:blipFill>
        <p:spPr>
          <a:xfrm>
            <a:off x="-1" y="0"/>
            <a:ext cx="18288002" cy="6858000"/>
          </a:xfrm>
          <a:prstGeom prst="rect">
            <a:avLst/>
          </a:prstGeom>
        </p:spPr>
      </p:pic>
      <p:pic>
        <p:nvPicPr>
          <p:cNvPr id="2" name="Picture 1">
            <a:extLst>
              <a:ext uri="{FF2B5EF4-FFF2-40B4-BE49-F238E27FC236}">
                <a16:creationId xmlns:a16="http://schemas.microsoft.com/office/drawing/2014/main" id="{9BD0D64A-FABB-694D-A832-676A6C375C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44716" y="7882128"/>
            <a:ext cx="5657728" cy="1664208"/>
          </a:xfrm>
          <a:prstGeom prst="rect">
            <a:avLst/>
          </a:prstGeom>
        </p:spPr>
      </p:pic>
      <p:sp>
        <p:nvSpPr>
          <p:cNvPr id="3" name="Text Placeholder 9">
            <a:extLst>
              <a:ext uri="{FF2B5EF4-FFF2-40B4-BE49-F238E27FC236}">
                <a16:creationId xmlns:a16="http://schemas.microsoft.com/office/drawing/2014/main" id="{1F08D9E5-E199-C47E-A738-42A989BE1DD7}"/>
              </a:ext>
            </a:extLst>
          </p:cNvPr>
          <p:cNvSpPr>
            <a:spLocks noGrp="1"/>
          </p:cNvSpPr>
          <p:nvPr>
            <p:ph type="body" sz="quarter" idx="11" hasCustomPrompt="1"/>
          </p:nvPr>
        </p:nvSpPr>
        <p:spPr>
          <a:xfrm>
            <a:off x="7714700" y="8831552"/>
            <a:ext cx="7866676" cy="1042416"/>
          </a:xfrm>
        </p:spPr>
        <p:txBody>
          <a:bodyPr>
            <a:noAutofit/>
          </a:bodyPr>
          <a:lstStyle>
            <a:lvl1pPr marL="0" indent="0">
              <a:lnSpc>
                <a:spcPct val="100000"/>
              </a:lnSpc>
              <a:spcBef>
                <a:spcPts val="0"/>
              </a:spcBef>
              <a:buNone/>
              <a:defRPr sz="3150" cap="none" baseline="0">
                <a:solidFill>
                  <a:schemeClr val="tx1"/>
                </a:solidFill>
              </a:defRPr>
            </a:lvl1pPr>
          </a:lstStyle>
          <a:p>
            <a:pPr lvl="0"/>
            <a:r>
              <a:rPr lang="en-US" dirty="0"/>
              <a:t>Office/Program</a:t>
            </a:r>
          </a:p>
        </p:txBody>
      </p:sp>
      <p:sp>
        <p:nvSpPr>
          <p:cNvPr id="4" name="Title 3">
            <a:extLst>
              <a:ext uri="{FF2B5EF4-FFF2-40B4-BE49-F238E27FC236}">
                <a16:creationId xmlns:a16="http://schemas.microsoft.com/office/drawing/2014/main" id="{FD9C2FE1-95ED-8A2D-9B5E-84799766543F}"/>
              </a:ext>
            </a:extLst>
          </p:cNvPr>
          <p:cNvSpPr>
            <a:spLocks noGrp="1"/>
          </p:cNvSpPr>
          <p:nvPr>
            <p:ph type="title" hasCustomPrompt="1"/>
          </p:nvPr>
        </p:nvSpPr>
        <p:spPr>
          <a:xfrm>
            <a:off x="7714700" y="7845552"/>
            <a:ext cx="8561620" cy="1042416"/>
          </a:xfrm>
        </p:spPr>
        <p:txBody>
          <a:bodyPr>
            <a:noAutofit/>
          </a:bodyPr>
          <a:lstStyle>
            <a:lvl1pPr>
              <a:defRPr sz="4275" cap="all" baseline="0"/>
            </a:lvl1pPr>
          </a:lstStyle>
          <a:p>
            <a:pPr lvl="0"/>
            <a:r>
              <a:rPr lang="en-US" dirty="0"/>
              <a:t>PRESENTATION TITLE</a:t>
            </a:r>
          </a:p>
        </p:txBody>
      </p:sp>
    </p:spTree>
    <p:extLst>
      <p:ext uri="{BB962C8B-B14F-4D97-AF65-F5344CB8AC3E}">
        <p14:creationId xmlns:p14="http://schemas.microsoft.com/office/powerpoint/2010/main" val="549301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9817103" y="3155825"/>
            <a:ext cx="4946650" cy="373141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8" name="Picture Placeholder 17"/>
          <p:cNvSpPr>
            <a:spLocks noGrp="1"/>
          </p:cNvSpPr>
          <p:nvPr>
            <p:ph type="pic" sz="quarter" idx="13"/>
          </p:nvPr>
        </p:nvSpPr>
        <p:spPr>
          <a:xfrm>
            <a:off x="3635379" y="3155825"/>
            <a:ext cx="4968874" cy="373141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6" name="Text Placeholder 15"/>
          <p:cNvSpPr>
            <a:spLocks noGrp="1"/>
          </p:cNvSpPr>
          <p:nvPr>
            <p:ph type="body" sz="quarter" idx="12" hasCustomPrompt="1"/>
          </p:nvPr>
        </p:nvSpPr>
        <p:spPr>
          <a:xfrm>
            <a:off x="-16625" y="1873362"/>
            <a:ext cx="18287998" cy="457200"/>
          </a:xfrm>
        </p:spPr>
        <p:txBody>
          <a:bodyPr/>
          <a:lstStyle>
            <a:lvl1pPr marL="0" indent="0" algn="ctr">
              <a:buNone/>
              <a:defRPr sz="2025">
                <a:solidFill>
                  <a:schemeClr val="tx1"/>
                </a:solidFill>
              </a:defRPr>
            </a:lvl1pPr>
          </a:lstStyle>
          <a:p>
            <a:pPr lvl="0"/>
            <a:r>
              <a:rPr lang="en-US" dirty="0"/>
              <a:t>Date</a:t>
            </a:r>
          </a:p>
        </p:txBody>
      </p:sp>
      <p:sp>
        <p:nvSpPr>
          <p:cNvPr id="22" name="Text Placeholder 21"/>
          <p:cNvSpPr>
            <a:spLocks noGrp="1"/>
          </p:cNvSpPr>
          <p:nvPr>
            <p:ph type="body" sz="quarter" idx="15" hasCustomPrompt="1"/>
          </p:nvPr>
        </p:nvSpPr>
        <p:spPr>
          <a:xfrm>
            <a:off x="3635380" y="7248864"/>
            <a:ext cx="4968872" cy="619125"/>
          </a:xfrm>
        </p:spPr>
        <p:txBody>
          <a:bodyPr>
            <a:normAutofit/>
          </a:bodyPr>
          <a:lstStyle>
            <a:lvl1pPr marL="0" indent="0" algn="ctr">
              <a:buNone/>
              <a:defRPr sz="2475"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9803103" y="7245335"/>
            <a:ext cx="4974266" cy="619125"/>
          </a:xfrm>
        </p:spPr>
        <p:txBody>
          <a:bodyPr>
            <a:normAutofit/>
          </a:bodyPr>
          <a:lstStyle>
            <a:lvl1pPr marL="0" indent="0" algn="ctr">
              <a:buNone/>
              <a:defRPr sz="2475" b="1" i="0">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3635379" y="7899265"/>
            <a:ext cx="4968874" cy="471503"/>
          </a:xfrm>
        </p:spPr>
        <p:txBody>
          <a:bodyPr/>
          <a:lstStyle>
            <a:lvl1pPr marL="0" indent="0" algn="ctr">
              <a:buNone/>
              <a:defRPr sz="225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9803102" y="7898974"/>
            <a:ext cx="4974264" cy="471503"/>
          </a:xfrm>
        </p:spPr>
        <p:txBody>
          <a:bodyPr/>
          <a:lstStyle>
            <a:lvl1pPr marL="0" indent="0" algn="ctr">
              <a:buNone/>
              <a:defRPr sz="225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3635379" y="8415207"/>
            <a:ext cx="4968874" cy="561975"/>
          </a:xfrm>
        </p:spPr>
        <p:txBody>
          <a:bodyPr/>
          <a:lstStyle>
            <a:lvl1pPr marL="0" indent="0" algn="ctr">
              <a:buNone/>
              <a:defRPr sz="225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9816261" y="8409963"/>
            <a:ext cx="4968874" cy="561975"/>
          </a:xfrm>
        </p:spPr>
        <p:txBody>
          <a:bodyPr/>
          <a:lstStyle>
            <a:lvl1pPr marL="0" indent="0" algn="ctr">
              <a:buNone/>
              <a:defRPr sz="2250">
                <a:solidFill>
                  <a:schemeClr val="tx1"/>
                </a:solidFill>
                <a:latin typeface="+mn-lt"/>
              </a:defRPr>
            </a:lvl1pPr>
          </a:lstStyle>
          <a:p>
            <a:pPr lvl="0"/>
            <a:r>
              <a:rPr lang="en-US" dirty="0"/>
              <a:t>Program</a:t>
            </a:r>
          </a:p>
        </p:txBody>
      </p:sp>
      <p:cxnSp>
        <p:nvCxnSpPr>
          <p:cNvPr id="17" name="Straight Connector 16"/>
          <p:cNvCxnSpPr/>
          <p:nvPr userDrawn="1"/>
        </p:nvCxnSpPr>
        <p:spPr>
          <a:xfrm flipV="1">
            <a:off x="8645628" y="2549758"/>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16626" y="1016810"/>
            <a:ext cx="18271372" cy="681354"/>
          </a:xfrm>
        </p:spPr>
        <p:txBody>
          <a:bodyPr>
            <a:normAutofit/>
          </a:bodyPr>
          <a:lstStyle>
            <a:lvl1pPr algn="ctr">
              <a:defRPr sz="3375"/>
            </a:lvl1pPr>
          </a:lstStyle>
          <a:p>
            <a:pPr lvl="0"/>
            <a:r>
              <a:rPr lang="en-US" dirty="0"/>
              <a:t>Subtitle 2</a:t>
            </a:r>
          </a:p>
        </p:txBody>
      </p:sp>
    </p:spTree>
    <p:extLst>
      <p:ext uri="{BB962C8B-B14F-4D97-AF65-F5344CB8AC3E}">
        <p14:creationId xmlns:p14="http://schemas.microsoft.com/office/powerpoint/2010/main" val="3729817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_Unordered List 3: Traditional">
    <p:spTree>
      <p:nvGrpSpPr>
        <p:cNvPr id="1" name=""/>
        <p:cNvGrpSpPr/>
        <p:nvPr/>
      </p:nvGrpSpPr>
      <p:grpSpPr>
        <a:xfrm>
          <a:off x="0" y="0"/>
          <a:ext cx="0" cy="0"/>
          <a:chOff x="0" y="0"/>
          <a:chExt cx="0" cy="0"/>
        </a:xfrm>
      </p:grpSpPr>
      <p:cxnSp>
        <p:nvCxnSpPr>
          <p:cNvPr id="8" name="Straight Connector 7"/>
          <p:cNvCxnSpPr/>
          <p:nvPr userDrawn="1"/>
        </p:nvCxnSpPr>
        <p:spPr>
          <a:xfrm flipV="1">
            <a:off x="8645628" y="1869527"/>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616559" y="2409127"/>
            <a:ext cx="15106414" cy="6994250"/>
          </a:xfrm>
        </p:spPr>
        <p:txBody>
          <a:bodyPr>
            <a:noAutofit/>
          </a:bodyPr>
          <a:lstStyle>
            <a:lvl1pPr>
              <a:buClr>
                <a:srgbClr val="2699BB"/>
              </a:buClr>
              <a:defRPr sz="2475" baseline="0">
                <a:solidFill>
                  <a:schemeClr val="tx1"/>
                </a:solidFill>
                <a:latin typeface="+mn-lt"/>
              </a:defRPr>
            </a:lvl1pPr>
            <a:lvl2pPr>
              <a:buClr>
                <a:srgbClr val="2699BB"/>
              </a:buClr>
              <a:defRPr sz="2475">
                <a:solidFill>
                  <a:schemeClr val="tx1"/>
                </a:solidFill>
                <a:latin typeface="+mn-lt"/>
              </a:defRPr>
            </a:lvl2pPr>
            <a:lvl3pPr>
              <a:buClr>
                <a:srgbClr val="2699BB"/>
              </a:buClr>
              <a:defRPr sz="2250">
                <a:solidFill>
                  <a:schemeClr val="tx1"/>
                </a:solidFill>
                <a:latin typeface="+mn-lt"/>
              </a:defRPr>
            </a:lvl3pPr>
            <a:lvl4pPr>
              <a:buClr>
                <a:srgbClr val="2699BB"/>
              </a:buClr>
              <a:defRPr sz="2025">
                <a:solidFill>
                  <a:schemeClr val="tx1"/>
                </a:solidFill>
                <a:latin typeface="+mn-lt"/>
              </a:defRPr>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Box 8"/>
          <p:cNvSpPr txBox="1"/>
          <p:nvPr userDrawn="1"/>
        </p:nvSpPr>
        <p:spPr>
          <a:xfrm>
            <a:off x="0" y="9478163"/>
            <a:ext cx="18288000" cy="403957"/>
          </a:xfrm>
          <a:prstGeom prst="rect">
            <a:avLst/>
          </a:prstGeom>
          <a:noFill/>
        </p:spPr>
        <p:txBody>
          <a:bodyPr wrap="square" rtlCol="0">
            <a:spAutoFit/>
          </a:bodyPr>
          <a:lstStyle/>
          <a:p>
            <a:pPr algn="ctr"/>
            <a:r>
              <a:rPr lang="en-US" sz="2025" dirty="0">
                <a:solidFill>
                  <a:srgbClr val="2699BB"/>
                </a:solidFill>
                <a:latin typeface="Century Gothic" panose="020B0502020202020204" pitchFamily="34" charset="0"/>
              </a:rPr>
              <a:t>Washington State Department of Health</a:t>
            </a:r>
            <a:r>
              <a:rPr lang="en-US" sz="2025" baseline="0" dirty="0">
                <a:solidFill>
                  <a:srgbClr val="2699BB"/>
                </a:solidFill>
                <a:latin typeface="Century Gothic" panose="020B0502020202020204" pitchFamily="34" charset="0"/>
              </a:rPr>
              <a:t> </a:t>
            </a:r>
            <a:r>
              <a:rPr lang="en-US" sz="2025" dirty="0">
                <a:solidFill>
                  <a:schemeClr val="tx1"/>
                </a:solidFill>
                <a:latin typeface="Century Gothic" panose="020B0502020202020204" pitchFamily="34" charset="0"/>
              </a:rPr>
              <a:t>| </a:t>
            </a:r>
            <a:fld id="{647B4F43-D519-4C1F-A815-23EAD624CF95}" type="slidenum">
              <a:rPr lang="en-US" sz="2025" smtClean="0">
                <a:solidFill>
                  <a:schemeClr val="tx1"/>
                </a:solidFill>
                <a:latin typeface="Century Gothic" panose="020B0502020202020204" pitchFamily="34" charset="0"/>
              </a:rPr>
              <a:pPr/>
              <a:t>‹#›</a:t>
            </a:fld>
            <a:endParaRPr lang="en-US" sz="2025"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6" y="1001909"/>
            <a:ext cx="18287996" cy="732096"/>
          </a:xfrm>
        </p:spPr>
        <p:txBody>
          <a:bodyPr>
            <a:normAutofit/>
          </a:bodyPr>
          <a:lstStyle>
            <a:lvl1pPr algn="ctr">
              <a:defRPr sz="3375"/>
            </a:lvl1pPr>
          </a:lstStyle>
          <a:p>
            <a:pPr lvl="0"/>
            <a:r>
              <a:rPr lang="en-US" dirty="0"/>
              <a:t>Unordered List 3: Traditional </a:t>
            </a:r>
          </a:p>
        </p:txBody>
      </p:sp>
    </p:spTree>
    <p:extLst>
      <p:ext uri="{BB962C8B-B14F-4D97-AF65-F5344CB8AC3E}">
        <p14:creationId xmlns:p14="http://schemas.microsoft.com/office/powerpoint/2010/main" val="3172175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797" indent="0" algn="ctr">
              <a:buNone/>
              <a:defRPr sz="3000"/>
            </a:lvl2pPr>
            <a:lvl3pPr marL="1371594" indent="0" algn="ctr">
              <a:buNone/>
              <a:defRPr sz="2700"/>
            </a:lvl3pPr>
            <a:lvl4pPr marL="2057392" indent="0" algn="ctr">
              <a:buNone/>
              <a:defRPr sz="2400"/>
            </a:lvl4pPr>
            <a:lvl5pPr marL="2743189" indent="0" algn="ctr">
              <a:buNone/>
              <a:defRPr sz="2400"/>
            </a:lvl5pPr>
            <a:lvl6pPr marL="3428986" indent="0" algn="ctr">
              <a:buNone/>
              <a:defRPr sz="2400"/>
            </a:lvl6pPr>
            <a:lvl7pPr marL="4114783" indent="0" algn="ctr">
              <a:buNone/>
              <a:defRPr sz="2400"/>
            </a:lvl7pPr>
            <a:lvl8pPr marL="4800581" indent="0" algn="ctr">
              <a:buNone/>
              <a:defRPr sz="2400"/>
            </a:lvl8pPr>
            <a:lvl9pPr marL="5486378"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E70D99-E347-4178-95C1-41B9DEED045A}"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5D136-1A99-4CC5-867D-D5A5474D1182}" type="slidenum">
              <a:rPr lang="en-US" smtClean="0"/>
              <a:t>‹#›</a:t>
            </a:fld>
            <a:endParaRPr lang="en-US"/>
          </a:p>
        </p:txBody>
      </p:sp>
    </p:spTree>
    <p:extLst>
      <p:ext uri="{BB962C8B-B14F-4D97-AF65-F5344CB8AC3E}">
        <p14:creationId xmlns:p14="http://schemas.microsoft.com/office/powerpoint/2010/main" val="21920658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70D99-E347-4178-95C1-41B9DEED045A}"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5D136-1A99-4CC5-867D-D5A5474D1182}" type="slidenum">
              <a:rPr lang="en-US" smtClean="0"/>
              <a:t>‹#›</a:t>
            </a:fld>
            <a:endParaRPr lang="en-US"/>
          </a:p>
        </p:txBody>
      </p:sp>
    </p:spTree>
    <p:extLst>
      <p:ext uri="{BB962C8B-B14F-4D97-AF65-F5344CB8AC3E}">
        <p14:creationId xmlns:p14="http://schemas.microsoft.com/office/powerpoint/2010/main" val="42916018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5"/>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0"/>
          </a:xfrm>
        </p:spPr>
        <p:txBody>
          <a:bodyPr/>
          <a:lstStyle>
            <a:lvl1pPr marL="0" indent="0">
              <a:buNone/>
              <a:defRPr sz="3600">
                <a:solidFill>
                  <a:schemeClr val="tx1">
                    <a:tint val="75000"/>
                  </a:schemeClr>
                </a:solidFill>
              </a:defRPr>
            </a:lvl1pPr>
            <a:lvl2pPr marL="685797" indent="0">
              <a:buNone/>
              <a:defRPr sz="3000">
                <a:solidFill>
                  <a:schemeClr val="tx1">
                    <a:tint val="75000"/>
                  </a:schemeClr>
                </a:solidFill>
              </a:defRPr>
            </a:lvl2pPr>
            <a:lvl3pPr marL="1371594" indent="0">
              <a:buNone/>
              <a:defRPr sz="2700">
                <a:solidFill>
                  <a:schemeClr val="tx1">
                    <a:tint val="75000"/>
                  </a:schemeClr>
                </a:solidFill>
              </a:defRPr>
            </a:lvl3pPr>
            <a:lvl4pPr marL="2057392" indent="0">
              <a:buNone/>
              <a:defRPr sz="2400">
                <a:solidFill>
                  <a:schemeClr val="tx1">
                    <a:tint val="75000"/>
                  </a:schemeClr>
                </a:solidFill>
              </a:defRPr>
            </a:lvl4pPr>
            <a:lvl5pPr marL="2743189" indent="0">
              <a:buNone/>
              <a:defRPr sz="2400">
                <a:solidFill>
                  <a:schemeClr val="tx1">
                    <a:tint val="75000"/>
                  </a:schemeClr>
                </a:solidFill>
              </a:defRPr>
            </a:lvl5pPr>
            <a:lvl6pPr marL="3428986" indent="0">
              <a:buNone/>
              <a:defRPr sz="2400">
                <a:solidFill>
                  <a:schemeClr val="tx1">
                    <a:tint val="75000"/>
                  </a:schemeClr>
                </a:solidFill>
              </a:defRPr>
            </a:lvl6pPr>
            <a:lvl7pPr marL="4114783" indent="0">
              <a:buNone/>
              <a:defRPr sz="2400">
                <a:solidFill>
                  <a:schemeClr val="tx1">
                    <a:tint val="75000"/>
                  </a:schemeClr>
                </a:solidFill>
              </a:defRPr>
            </a:lvl7pPr>
            <a:lvl8pPr marL="4800581" indent="0">
              <a:buNone/>
              <a:defRPr sz="2400">
                <a:solidFill>
                  <a:schemeClr val="tx1">
                    <a:tint val="75000"/>
                  </a:schemeClr>
                </a:solidFill>
              </a:defRPr>
            </a:lvl8pPr>
            <a:lvl9pPr marL="5486378"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70D99-E347-4178-95C1-41B9DEED045A}"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5D136-1A99-4CC5-867D-D5A5474D1182}" type="slidenum">
              <a:rPr lang="en-US" smtClean="0"/>
              <a:t>‹#›</a:t>
            </a:fld>
            <a:endParaRPr lang="en-US"/>
          </a:p>
        </p:txBody>
      </p:sp>
    </p:spTree>
    <p:extLst>
      <p:ext uri="{BB962C8B-B14F-4D97-AF65-F5344CB8AC3E}">
        <p14:creationId xmlns:p14="http://schemas.microsoft.com/office/powerpoint/2010/main" val="18054720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E70D99-E347-4178-95C1-41B9DEED045A}"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C5D136-1A99-4CC5-867D-D5A5474D1182}" type="slidenum">
              <a:rPr lang="en-US" smtClean="0"/>
              <a:t>‹#›</a:t>
            </a:fld>
            <a:endParaRPr lang="en-US"/>
          </a:p>
        </p:txBody>
      </p:sp>
    </p:spTree>
    <p:extLst>
      <p:ext uri="{BB962C8B-B14F-4D97-AF65-F5344CB8AC3E}">
        <p14:creationId xmlns:p14="http://schemas.microsoft.com/office/powerpoint/2010/main" val="24077078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9"/>
            <a:ext cx="15773400" cy="198834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0" cy="1235868"/>
          </a:xfrm>
        </p:spPr>
        <p:txBody>
          <a:bodyPr anchor="b"/>
          <a:lstStyle>
            <a:lvl1pPr marL="0" indent="0">
              <a:buNone/>
              <a:defRPr sz="3600" b="1"/>
            </a:lvl1pPr>
            <a:lvl2pPr marL="685797" indent="0">
              <a:buNone/>
              <a:defRPr sz="3000" b="1"/>
            </a:lvl2pPr>
            <a:lvl3pPr marL="1371594" indent="0">
              <a:buNone/>
              <a:defRPr sz="2700" b="1"/>
            </a:lvl3pPr>
            <a:lvl4pPr marL="2057392" indent="0">
              <a:buNone/>
              <a:defRPr sz="2400" b="1"/>
            </a:lvl4pPr>
            <a:lvl5pPr marL="2743189" indent="0">
              <a:buNone/>
              <a:defRPr sz="2400" b="1"/>
            </a:lvl5pPr>
            <a:lvl6pPr marL="3428986" indent="0">
              <a:buNone/>
              <a:defRPr sz="2400" b="1"/>
            </a:lvl6pPr>
            <a:lvl7pPr marL="4114783" indent="0">
              <a:buNone/>
              <a:defRPr sz="2400" b="1"/>
            </a:lvl7pPr>
            <a:lvl8pPr marL="4800581" indent="0">
              <a:buNone/>
              <a:defRPr sz="2400" b="1"/>
            </a:lvl8pPr>
            <a:lvl9pPr marL="5486378"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2"/>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797" indent="0">
              <a:buNone/>
              <a:defRPr sz="3000" b="1"/>
            </a:lvl2pPr>
            <a:lvl3pPr marL="1371594" indent="0">
              <a:buNone/>
              <a:defRPr sz="2700" b="1"/>
            </a:lvl3pPr>
            <a:lvl4pPr marL="2057392" indent="0">
              <a:buNone/>
              <a:defRPr sz="2400" b="1"/>
            </a:lvl4pPr>
            <a:lvl5pPr marL="2743189" indent="0">
              <a:buNone/>
              <a:defRPr sz="2400" b="1"/>
            </a:lvl5pPr>
            <a:lvl6pPr marL="3428986" indent="0">
              <a:buNone/>
              <a:defRPr sz="2400" b="1"/>
            </a:lvl6pPr>
            <a:lvl7pPr marL="4114783" indent="0">
              <a:buNone/>
              <a:defRPr sz="2400" b="1"/>
            </a:lvl7pPr>
            <a:lvl8pPr marL="4800581" indent="0">
              <a:buNone/>
              <a:defRPr sz="2400" b="1"/>
            </a:lvl8pPr>
            <a:lvl9pPr marL="5486378"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2"/>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E70D99-E347-4178-95C1-41B9DEED045A}" type="datetimeFigureOut">
              <a:rPr lang="en-US" smtClean="0"/>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C5D136-1A99-4CC5-867D-D5A5474D1182}" type="slidenum">
              <a:rPr lang="en-US" smtClean="0"/>
              <a:t>‹#›</a:t>
            </a:fld>
            <a:endParaRPr lang="en-US"/>
          </a:p>
        </p:txBody>
      </p:sp>
    </p:spTree>
    <p:extLst>
      <p:ext uri="{BB962C8B-B14F-4D97-AF65-F5344CB8AC3E}">
        <p14:creationId xmlns:p14="http://schemas.microsoft.com/office/powerpoint/2010/main" val="15747557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E70D99-E347-4178-95C1-41B9DEED045A}" type="datetimeFigureOut">
              <a:rPr lang="en-US" smtClean="0"/>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C5D136-1A99-4CC5-867D-D5A5474D1182}" type="slidenum">
              <a:rPr lang="en-US" smtClean="0"/>
              <a:t>‹#›</a:t>
            </a:fld>
            <a:endParaRPr lang="en-US"/>
          </a:p>
        </p:txBody>
      </p:sp>
    </p:spTree>
    <p:extLst>
      <p:ext uri="{BB962C8B-B14F-4D97-AF65-F5344CB8AC3E}">
        <p14:creationId xmlns:p14="http://schemas.microsoft.com/office/powerpoint/2010/main" val="7794145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70D99-E347-4178-95C1-41B9DEED045A}" type="datetimeFigureOut">
              <a:rPr lang="en-US" smtClean="0"/>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C5D136-1A99-4CC5-867D-D5A5474D1182}" type="slidenum">
              <a:rPr lang="en-US" smtClean="0"/>
              <a:t>‹#›</a:t>
            </a:fld>
            <a:endParaRPr lang="en-US"/>
          </a:p>
        </p:txBody>
      </p:sp>
    </p:spTree>
    <p:extLst>
      <p:ext uri="{BB962C8B-B14F-4D97-AF65-F5344CB8AC3E}">
        <p14:creationId xmlns:p14="http://schemas.microsoft.com/office/powerpoint/2010/main" val="314928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616558" y="2409125"/>
            <a:ext cx="15106415" cy="6994250"/>
          </a:xfrm>
        </p:spPr>
        <p:txBody>
          <a:bodyPr>
            <a:noAutofit/>
          </a:bodyPr>
          <a:lstStyle>
            <a:lvl1pPr marL="0" indent="0">
              <a:buClr>
                <a:srgbClr val="57B6AF"/>
              </a:buClr>
              <a:buNone/>
              <a:defRPr sz="3300" baseline="0">
                <a:solidFill>
                  <a:schemeClr val="tx1"/>
                </a:solidFill>
                <a:latin typeface="+mn-lt"/>
              </a:defRPr>
            </a:lvl1pPr>
            <a:lvl2pPr>
              <a:buClr>
                <a:srgbClr val="57B6AF"/>
              </a:buClr>
              <a:defRPr sz="3000"/>
            </a:lvl2pPr>
            <a:lvl3pPr>
              <a:buClr>
                <a:srgbClr val="57B6AF"/>
              </a:buClr>
              <a:defRPr sz="2700"/>
            </a:lvl3pPr>
            <a:lvl4pPr>
              <a:buClr>
                <a:srgbClr val="57B6AF"/>
              </a:buClr>
              <a:defRPr sz="2700"/>
            </a:lvl4pPr>
          </a:lstStyle>
          <a:p>
            <a:pPr lvl="0"/>
            <a:r>
              <a:rPr lang="en-US" dirty="0"/>
              <a:t>Text…</a:t>
            </a:r>
          </a:p>
        </p:txBody>
      </p:sp>
      <p:sp>
        <p:nvSpPr>
          <p:cNvPr id="9" name="TextBox 8"/>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a:t>
            </a:r>
            <a:r>
              <a:rPr lang="en-US" sz="2700" baseline="0" dirty="0">
                <a:solidFill>
                  <a:srgbClr val="2699BB"/>
                </a:solidFill>
                <a:latin typeface="Century Gothic" panose="020B0502020202020204" pitchFamily="34" charset="0"/>
              </a:rPr>
              <a:t> State Department of Health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8313" y="1010961"/>
            <a:ext cx="18271374" cy="723045"/>
          </a:xfrm>
        </p:spPr>
        <p:txBody>
          <a:bodyPr/>
          <a:lstStyle>
            <a:lvl1pPr algn="ctr">
              <a:defRPr sz="4500"/>
            </a:lvl1pPr>
          </a:lstStyle>
          <a:p>
            <a:r>
              <a:rPr lang="en-US" dirty="0"/>
              <a:t>Title</a:t>
            </a:r>
          </a:p>
        </p:txBody>
      </p:sp>
    </p:spTree>
    <p:extLst>
      <p:ext uri="{BB962C8B-B14F-4D97-AF65-F5344CB8AC3E}">
        <p14:creationId xmlns:p14="http://schemas.microsoft.com/office/powerpoint/2010/main" val="36231203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9"/>
            <a:ext cx="9258300" cy="7310437"/>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797" indent="0">
              <a:buNone/>
              <a:defRPr sz="2100"/>
            </a:lvl2pPr>
            <a:lvl3pPr marL="1371594" indent="0">
              <a:buNone/>
              <a:defRPr sz="1800"/>
            </a:lvl3pPr>
            <a:lvl4pPr marL="2057392" indent="0">
              <a:buNone/>
              <a:defRPr sz="1500"/>
            </a:lvl4pPr>
            <a:lvl5pPr marL="2743189" indent="0">
              <a:buNone/>
              <a:defRPr sz="1500"/>
            </a:lvl5pPr>
            <a:lvl6pPr marL="3428986" indent="0">
              <a:buNone/>
              <a:defRPr sz="1500"/>
            </a:lvl6pPr>
            <a:lvl7pPr marL="4114783" indent="0">
              <a:buNone/>
              <a:defRPr sz="1500"/>
            </a:lvl7pPr>
            <a:lvl8pPr marL="4800581" indent="0">
              <a:buNone/>
              <a:defRPr sz="1500"/>
            </a:lvl8pPr>
            <a:lvl9pPr marL="5486378"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DE70D99-E347-4178-95C1-41B9DEED045A}"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C5D136-1A99-4CC5-867D-D5A5474D1182}" type="slidenum">
              <a:rPr lang="en-US" smtClean="0"/>
              <a:t>‹#›</a:t>
            </a:fld>
            <a:endParaRPr lang="en-US"/>
          </a:p>
        </p:txBody>
      </p:sp>
    </p:spTree>
    <p:extLst>
      <p:ext uri="{BB962C8B-B14F-4D97-AF65-F5344CB8AC3E}">
        <p14:creationId xmlns:p14="http://schemas.microsoft.com/office/powerpoint/2010/main" val="2412618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9"/>
            <a:ext cx="9258300" cy="7310437"/>
          </a:xfrm>
        </p:spPr>
        <p:txBody>
          <a:bodyPr anchor="t"/>
          <a:lstStyle>
            <a:lvl1pPr marL="0" indent="0">
              <a:buNone/>
              <a:defRPr sz="4800"/>
            </a:lvl1pPr>
            <a:lvl2pPr marL="685797" indent="0">
              <a:buNone/>
              <a:defRPr sz="4200"/>
            </a:lvl2pPr>
            <a:lvl3pPr marL="1371594" indent="0">
              <a:buNone/>
              <a:defRPr sz="3600"/>
            </a:lvl3pPr>
            <a:lvl4pPr marL="2057392" indent="0">
              <a:buNone/>
              <a:defRPr sz="3000"/>
            </a:lvl4pPr>
            <a:lvl5pPr marL="2743189" indent="0">
              <a:buNone/>
              <a:defRPr sz="3000"/>
            </a:lvl5pPr>
            <a:lvl6pPr marL="3428986" indent="0">
              <a:buNone/>
              <a:defRPr sz="3000"/>
            </a:lvl6pPr>
            <a:lvl7pPr marL="4114783" indent="0">
              <a:buNone/>
              <a:defRPr sz="3000"/>
            </a:lvl7pPr>
            <a:lvl8pPr marL="4800581" indent="0">
              <a:buNone/>
              <a:defRPr sz="3000"/>
            </a:lvl8pPr>
            <a:lvl9pPr marL="5486378"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797" indent="0">
              <a:buNone/>
              <a:defRPr sz="2100"/>
            </a:lvl2pPr>
            <a:lvl3pPr marL="1371594" indent="0">
              <a:buNone/>
              <a:defRPr sz="1800"/>
            </a:lvl3pPr>
            <a:lvl4pPr marL="2057392" indent="0">
              <a:buNone/>
              <a:defRPr sz="1500"/>
            </a:lvl4pPr>
            <a:lvl5pPr marL="2743189" indent="0">
              <a:buNone/>
              <a:defRPr sz="1500"/>
            </a:lvl5pPr>
            <a:lvl6pPr marL="3428986" indent="0">
              <a:buNone/>
              <a:defRPr sz="1500"/>
            </a:lvl6pPr>
            <a:lvl7pPr marL="4114783" indent="0">
              <a:buNone/>
              <a:defRPr sz="1500"/>
            </a:lvl7pPr>
            <a:lvl8pPr marL="4800581" indent="0">
              <a:buNone/>
              <a:defRPr sz="1500"/>
            </a:lvl8pPr>
            <a:lvl9pPr marL="5486378"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DE70D99-E347-4178-95C1-41B9DEED045A}"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C5D136-1A99-4CC5-867D-D5A5474D1182}" type="slidenum">
              <a:rPr lang="en-US" smtClean="0"/>
              <a:t>‹#›</a:t>
            </a:fld>
            <a:endParaRPr lang="en-US"/>
          </a:p>
        </p:txBody>
      </p:sp>
    </p:spTree>
    <p:extLst>
      <p:ext uri="{BB962C8B-B14F-4D97-AF65-F5344CB8AC3E}">
        <p14:creationId xmlns:p14="http://schemas.microsoft.com/office/powerpoint/2010/main" val="29282556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70D99-E347-4178-95C1-41B9DEED045A}"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5D136-1A99-4CC5-867D-D5A5474D1182}" type="slidenum">
              <a:rPr lang="en-US" smtClean="0"/>
              <a:t>‹#›</a:t>
            </a:fld>
            <a:endParaRPr lang="en-US"/>
          </a:p>
        </p:txBody>
      </p:sp>
    </p:spTree>
    <p:extLst>
      <p:ext uri="{BB962C8B-B14F-4D97-AF65-F5344CB8AC3E}">
        <p14:creationId xmlns:p14="http://schemas.microsoft.com/office/powerpoint/2010/main" val="8427173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70D99-E347-4178-95C1-41B9DEED045A}"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C5D136-1A99-4CC5-867D-D5A5474D1182}" type="slidenum">
              <a:rPr lang="en-US" smtClean="0"/>
              <a:t>‹#›</a:t>
            </a:fld>
            <a:endParaRPr lang="en-US"/>
          </a:p>
        </p:txBody>
      </p:sp>
    </p:spTree>
    <p:extLst>
      <p:ext uri="{BB962C8B-B14F-4D97-AF65-F5344CB8AC3E}">
        <p14:creationId xmlns:p14="http://schemas.microsoft.com/office/powerpoint/2010/main" val="2016823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B970440-4567-42C8-BE3A-4A83AE87A104}"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AA427-BFF6-47B8-BBAE-6829E1FAB936}" type="slidenum">
              <a:rPr lang="en-US" smtClean="0"/>
              <a:t>‹#›</a:t>
            </a:fld>
            <a:endParaRPr lang="en-US"/>
          </a:p>
        </p:txBody>
      </p:sp>
    </p:spTree>
    <p:extLst>
      <p:ext uri="{BB962C8B-B14F-4D97-AF65-F5344CB8AC3E}">
        <p14:creationId xmlns:p14="http://schemas.microsoft.com/office/powerpoint/2010/main" val="8407298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70440-4567-42C8-BE3A-4A83AE87A104}"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AA427-BFF6-47B8-BBAE-6829E1FAB936}" type="slidenum">
              <a:rPr lang="en-US" smtClean="0"/>
              <a:t>‹#›</a:t>
            </a:fld>
            <a:endParaRPr lang="en-US"/>
          </a:p>
        </p:txBody>
      </p:sp>
    </p:spTree>
    <p:extLst>
      <p:ext uri="{BB962C8B-B14F-4D97-AF65-F5344CB8AC3E}">
        <p14:creationId xmlns:p14="http://schemas.microsoft.com/office/powerpoint/2010/main" val="40358085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70440-4567-42C8-BE3A-4A83AE87A104}"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AA427-BFF6-47B8-BBAE-6829E1FAB936}" type="slidenum">
              <a:rPr lang="en-US" smtClean="0"/>
              <a:t>‹#›</a:t>
            </a:fld>
            <a:endParaRPr lang="en-US"/>
          </a:p>
        </p:txBody>
      </p:sp>
    </p:spTree>
    <p:extLst>
      <p:ext uri="{BB962C8B-B14F-4D97-AF65-F5344CB8AC3E}">
        <p14:creationId xmlns:p14="http://schemas.microsoft.com/office/powerpoint/2010/main" val="4793052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970440-4567-42C8-BE3A-4A83AE87A104}"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AA427-BFF6-47B8-BBAE-6829E1FAB936}" type="slidenum">
              <a:rPr lang="en-US" smtClean="0"/>
              <a:t>‹#›</a:t>
            </a:fld>
            <a:endParaRPr lang="en-US"/>
          </a:p>
        </p:txBody>
      </p:sp>
    </p:spTree>
    <p:extLst>
      <p:ext uri="{BB962C8B-B14F-4D97-AF65-F5344CB8AC3E}">
        <p14:creationId xmlns:p14="http://schemas.microsoft.com/office/powerpoint/2010/main" val="4034548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970440-4567-42C8-BE3A-4A83AE87A104}" type="datetimeFigureOut">
              <a:rPr lang="en-US" smtClean="0"/>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9AA427-BFF6-47B8-BBAE-6829E1FAB936}" type="slidenum">
              <a:rPr lang="en-US" smtClean="0"/>
              <a:t>‹#›</a:t>
            </a:fld>
            <a:endParaRPr lang="en-US"/>
          </a:p>
        </p:txBody>
      </p:sp>
    </p:spTree>
    <p:extLst>
      <p:ext uri="{BB962C8B-B14F-4D97-AF65-F5344CB8AC3E}">
        <p14:creationId xmlns:p14="http://schemas.microsoft.com/office/powerpoint/2010/main" val="13993700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970440-4567-42C8-BE3A-4A83AE87A104}" type="datetimeFigureOut">
              <a:rPr lang="en-US" smtClean="0"/>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9AA427-BFF6-47B8-BBAE-6829E1FAB936}" type="slidenum">
              <a:rPr lang="en-US" smtClean="0"/>
              <a:t>‹#›</a:t>
            </a:fld>
            <a:endParaRPr lang="en-US"/>
          </a:p>
        </p:txBody>
      </p:sp>
    </p:spTree>
    <p:extLst>
      <p:ext uri="{BB962C8B-B14F-4D97-AF65-F5344CB8AC3E}">
        <p14:creationId xmlns:p14="http://schemas.microsoft.com/office/powerpoint/2010/main" val="4168618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00857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8288000" cy="10287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65000"/>
                  <a:lumOff val="35000"/>
                </a:schemeClr>
              </a:solidFill>
            </a:endParaRPr>
          </a:p>
        </p:txBody>
      </p:sp>
      <p:sp>
        <p:nvSpPr>
          <p:cNvPr id="4" name="TextBox 3"/>
          <p:cNvSpPr txBox="1"/>
          <p:nvPr userDrawn="1"/>
        </p:nvSpPr>
        <p:spPr>
          <a:xfrm>
            <a:off x="0" y="8061957"/>
            <a:ext cx="18288000" cy="923330"/>
          </a:xfrm>
          <a:prstGeom prst="rect">
            <a:avLst/>
          </a:prstGeom>
          <a:noFill/>
        </p:spPr>
        <p:txBody>
          <a:bodyPr wrap="square" rtlCol="0">
            <a:spAutoFit/>
          </a:bodyPr>
          <a:lstStyle/>
          <a:p>
            <a:pPr algn="ctr"/>
            <a:r>
              <a:rPr lang="en-US" sz="2700" kern="1200" dirty="0">
                <a:solidFill>
                  <a:schemeClr val="bg1"/>
                </a:solidFill>
                <a:effectLst/>
                <a:latin typeface="+mn-lt"/>
                <a:ea typeface="+mn-ea"/>
                <a:cs typeface="+mn-cs"/>
              </a:rPr>
              <a:t>To request this document in another format, call 1-800-525-0127. Deaf or hard of</a:t>
            </a:r>
          </a:p>
          <a:p>
            <a:pPr algn="ctr"/>
            <a:r>
              <a:rPr lang="en-US" sz="2700" kern="1200">
                <a:solidFill>
                  <a:schemeClr val="bg1"/>
                </a:solidFill>
                <a:effectLst/>
                <a:latin typeface="+mn-lt"/>
                <a:ea typeface="+mn-ea"/>
                <a:cs typeface="+mn-cs"/>
              </a:rPr>
              <a:t>hearing customers, please call 711 (Washington Relay) or email </a:t>
            </a:r>
            <a:r>
              <a:rPr lang="en-US" sz="2700" u="none" kern="1200">
                <a:solidFill>
                  <a:schemeClr val="bg1"/>
                </a:solidFill>
                <a:effectLst/>
                <a:latin typeface="+mn-lt"/>
                <a:ea typeface="+mn-ea"/>
                <a:cs typeface="+mn-cs"/>
              </a:rPr>
              <a:t>civil.rights@doh.wa.gov</a:t>
            </a:r>
            <a:r>
              <a:rPr lang="en-US" sz="2700" kern="1200">
                <a:solidFill>
                  <a:schemeClr val="bg1"/>
                </a:solidFill>
                <a:effectLst/>
                <a:latin typeface="+mn-lt"/>
                <a:ea typeface="+mn-ea"/>
                <a:cs typeface="+mn-cs"/>
              </a:rPr>
              <a:t>. </a:t>
            </a:r>
            <a:endParaRPr lang="en-US" sz="2700" kern="1200" dirty="0">
              <a:solidFill>
                <a:schemeClr val="bg1"/>
              </a:solidFill>
              <a:effectLst/>
              <a:latin typeface="+mn-lt"/>
              <a:ea typeface="+mn-ea"/>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08332" y="5710953"/>
            <a:ext cx="4271336" cy="1257063"/>
          </a:xfrm>
          <a:prstGeom prst="rect">
            <a:avLst/>
          </a:prstGeom>
          <a:ln>
            <a:noFill/>
          </a:ln>
        </p:spPr>
      </p:pic>
    </p:spTree>
    <p:extLst>
      <p:ext uri="{BB962C8B-B14F-4D97-AF65-F5344CB8AC3E}">
        <p14:creationId xmlns:p14="http://schemas.microsoft.com/office/powerpoint/2010/main" val="33883697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70440-4567-42C8-BE3A-4A83AE87A104}" type="datetimeFigureOut">
              <a:rPr lang="en-US" smtClean="0"/>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9AA427-BFF6-47B8-BBAE-6829E1FAB936}" type="slidenum">
              <a:rPr lang="en-US" smtClean="0"/>
              <a:t>‹#›</a:t>
            </a:fld>
            <a:endParaRPr lang="en-US"/>
          </a:p>
        </p:txBody>
      </p:sp>
    </p:spTree>
    <p:extLst>
      <p:ext uri="{BB962C8B-B14F-4D97-AF65-F5344CB8AC3E}">
        <p14:creationId xmlns:p14="http://schemas.microsoft.com/office/powerpoint/2010/main" val="29471369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9B970440-4567-42C8-BE3A-4A83AE87A104}"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AA427-BFF6-47B8-BBAE-6829E1FAB936}" type="slidenum">
              <a:rPr lang="en-US" smtClean="0"/>
              <a:t>‹#›</a:t>
            </a:fld>
            <a:endParaRPr lang="en-US"/>
          </a:p>
        </p:txBody>
      </p:sp>
    </p:spTree>
    <p:extLst>
      <p:ext uri="{BB962C8B-B14F-4D97-AF65-F5344CB8AC3E}">
        <p14:creationId xmlns:p14="http://schemas.microsoft.com/office/powerpoint/2010/main" val="13111034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9B970440-4567-42C8-BE3A-4A83AE87A104}"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AA427-BFF6-47B8-BBAE-6829E1FAB936}" type="slidenum">
              <a:rPr lang="en-US" smtClean="0"/>
              <a:t>‹#›</a:t>
            </a:fld>
            <a:endParaRPr lang="en-US"/>
          </a:p>
        </p:txBody>
      </p:sp>
    </p:spTree>
    <p:extLst>
      <p:ext uri="{BB962C8B-B14F-4D97-AF65-F5344CB8AC3E}">
        <p14:creationId xmlns:p14="http://schemas.microsoft.com/office/powerpoint/2010/main" val="31221265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70440-4567-42C8-BE3A-4A83AE87A104}"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AA427-BFF6-47B8-BBAE-6829E1FAB936}" type="slidenum">
              <a:rPr lang="en-US" smtClean="0"/>
              <a:t>‹#›</a:t>
            </a:fld>
            <a:endParaRPr lang="en-US"/>
          </a:p>
        </p:txBody>
      </p:sp>
    </p:spTree>
    <p:extLst>
      <p:ext uri="{BB962C8B-B14F-4D97-AF65-F5344CB8AC3E}">
        <p14:creationId xmlns:p14="http://schemas.microsoft.com/office/powerpoint/2010/main" val="33381143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70440-4567-42C8-BE3A-4A83AE87A104}"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AA427-BFF6-47B8-BBAE-6829E1FAB936}" type="slidenum">
              <a:rPr lang="en-US" smtClean="0"/>
              <a:t>‹#›</a:t>
            </a:fld>
            <a:endParaRPr lang="en-US"/>
          </a:p>
        </p:txBody>
      </p:sp>
    </p:spTree>
    <p:extLst>
      <p:ext uri="{BB962C8B-B14F-4D97-AF65-F5344CB8AC3E}">
        <p14:creationId xmlns:p14="http://schemas.microsoft.com/office/powerpoint/2010/main" val="14326753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Eastern WA Presentation Title Slide">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6650183" y="8845757"/>
            <a:ext cx="9725267" cy="708528"/>
          </a:xfrm>
        </p:spPr>
        <p:txBody>
          <a:bodyPr>
            <a:normAutofit/>
          </a:bodyPr>
          <a:lstStyle>
            <a:lvl1pPr marL="0" indent="0">
              <a:lnSpc>
                <a:spcPct val="100000"/>
              </a:lnSpc>
              <a:spcBef>
                <a:spcPts val="0"/>
              </a:spcBef>
              <a:buNone/>
              <a:defRPr sz="3000" cap="none" baseline="0">
                <a:solidFill>
                  <a:schemeClr val="tx1"/>
                </a:solidFill>
              </a:defRPr>
            </a:lvl1pPr>
          </a:lstStyle>
          <a:p>
            <a:pPr lvl="0"/>
            <a:r>
              <a:rPr lang="en-US" dirty="0"/>
              <a:t>Office/Program</a:t>
            </a:r>
          </a:p>
        </p:txBody>
      </p:sp>
      <p:sp>
        <p:nvSpPr>
          <p:cNvPr id="13" name="Text Placeholder 9"/>
          <p:cNvSpPr>
            <a:spLocks noGrp="1"/>
          </p:cNvSpPr>
          <p:nvPr>
            <p:ph type="body" sz="quarter" idx="10" hasCustomPrompt="1"/>
          </p:nvPr>
        </p:nvSpPr>
        <p:spPr>
          <a:xfrm>
            <a:off x="6650183" y="8104913"/>
            <a:ext cx="9722340" cy="750528"/>
          </a:xfrm>
        </p:spPr>
        <p:txBody>
          <a:bodyPr>
            <a:normAutofit/>
          </a:bodyPr>
          <a:lstStyle>
            <a:lvl1pPr marL="0" indent="0">
              <a:lnSpc>
                <a:spcPct val="100000"/>
              </a:lnSpc>
              <a:spcBef>
                <a:spcPts val="0"/>
              </a:spcBef>
              <a:buNone/>
              <a:defRPr sz="4500" cap="all" baseline="0">
                <a:solidFill>
                  <a:schemeClr val="tx1"/>
                </a:solidFill>
              </a:defRPr>
            </a:lvl1pPr>
          </a:lstStyle>
          <a:p>
            <a:pPr lvl="0"/>
            <a:r>
              <a:rPr lang="en-US" dirty="0"/>
              <a:t>PRESENTATION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8288002" cy="6858000"/>
          </a:xfrm>
          <a:prstGeom prst="rect">
            <a:avLst/>
          </a:prstGeom>
          <a:effec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3790" y="8028176"/>
            <a:ext cx="3992129" cy="1324688"/>
          </a:xfrm>
          <a:prstGeom prst="rect">
            <a:avLst/>
          </a:prstGeom>
        </p:spPr>
      </p:pic>
    </p:spTree>
    <p:extLst>
      <p:ext uri="{BB962C8B-B14F-4D97-AF65-F5344CB8AC3E}">
        <p14:creationId xmlns:p14="http://schemas.microsoft.com/office/powerpoint/2010/main" val="25036748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Unordered List 3: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6621" y="1010960"/>
            <a:ext cx="18287996" cy="723045"/>
          </a:xfrm>
        </p:spPr>
        <p:txBody>
          <a:bodyPr>
            <a:noAutofit/>
          </a:bodyPr>
          <a:lstStyle>
            <a:lvl1pPr marL="0" indent="0" algn="ctr">
              <a:buNone/>
              <a:defRPr sz="4500" baseline="0">
                <a:solidFill>
                  <a:schemeClr val="tx1">
                    <a:lumMod val="75000"/>
                    <a:lumOff val="25000"/>
                  </a:schemeClr>
                </a:solidFill>
              </a:defRPr>
            </a:lvl1pPr>
          </a:lstStyle>
          <a:p>
            <a:pPr lvl="0"/>
            <a:r>
              <a:rPr lang="en-US" dirty="0"/>
              <a:t>Unordered List 3: Traditional </a:t>
            </a:r>
          </a:p>
        </p:txBody>
      </p:sp>
      <p:cxnSp>
        <p:nvCxnSpPr>
          <p:cNvPr id="8" name="Straight Connector 7"/>
          <p:cNvCxnSpPr/>
          <p:nvPr userDrawn="1"/>
        </p:nvCxnSpPr>
        <p:spPr>
          <a:xfrm flipV="1">
            <a:off x="8645628" y="1869525"/>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616558" y="2409125"/>
            <a:ext cx="15106415" cy="6994250"/>
          </a:xfrm>
        </p:spPr>
        <p:txBody>
          <a:bodyPr>
            <a:noAutofit/>
          </a:bodyPr>
          <a:lstStyle>
            <a:lvl1pPr>
              <a:buClr>
                <a:srgbClr val="349D96"/>
              </a:buClr>
              <a:defRPr sz="3000" baseline="0"/>
            </a:lvl1pPr>
            <a:lvl2pPr>
              <a:buClr>
                <a:srgbClr val="349D96"/>
              </a:buClr>
              <a:defRPr sz="3000"/>
            </a:lvl2pPr>
            <a:lvl3pPr>
              <a:buClr>
                <a:srgbClr val="349D96"/>
              </a:buClr>
              <a:defRPr sz="2700"/>
            </a:lvl3pPr>
            <a:lvl4pPr>
              <a:buClr>
                <a:srgbClr val="349D96"/>
              </a:buClr>
              <a:defRPr sz="27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Box 8"/>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345546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679171" y="1221971"/>
            <a:ext cx="14979536" cy="7843059"/>
          </a:xfrm>
        </p:spPr>
        <p:txBody>
          <a:bodyPr/>
          <a:lstStyle>
            <a:lvl1pPr marL="0" indent="0">
              <a:buNone/>
              <a:defRPr/>
            </a:lvl1pPr>
          </a:lstStyle>
          <a:p>
            <a:r>
              <a:rPr lang="en-US"/>
              <a:t>Click icon to add picture</a:t>
            </a:r>
            <a:endParaRPr lang="en-US" dirty="0"/>
          </a:p>
        </p:txBody>
      </p:sp>
      <p:sp>
        <p:nvSpPr>
          <p:cNvPr id="5" name="TextBox 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974798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679171" y="1221971"/>
            <a:ext cx="14979536" cy="5660967"/>
          </a:xfrm>
        </p:spPr>
        <p:txBody>
          <a:bodyPr/>
          <a:lstStyle>
            <a:lvl1pPr marL="0" indent="0">
              <a:buNone/>
              <a:defRPr/>
            </a:lvl1pPr>
          </a:lstStyle>
          <a:p>
            <a:r>
              <a:rPr lang="en-US"/>
              <a:t>Click icon to add picture</a:t>
            </a:r>
            <a:endParaRPr lang="en-US" dirty="0"/>
          </a:p>
        </p:txBody>
      </p:sp>
      <p:sp>
        <p:nvSpPr>
          <p:cNvPr id="11" name="Text Placeholder 2"/>
          <p:cNvSpPr>
            <a:spLocks noGrp="1"/>
          </p:cNvSpPr>
          <p:nvPr>
            <p:ph type="body" sz="quarter" idx="12" hasCustomPrompt="1"/>
          </p:nvPr>
        </p:nvSpPr>
        <p:spPr>
          <a:xfrm>
            <a:off x="1679171" y="7946553"/>
            <a:ext cx="14979536" cy="1447800"/>
          </a:xfrm>
        </p:spPr>
        <p:txBody>
          <a:bodyPr>
            <a:normAutofit/>
          </a:bodyPr>
          <a:lstStyle>
            <a:lvl1pPr marL="0" indent="0">
              <a:buNone/>
              <a:defRPr sz="3000"/>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6" name="TextBox 5"/>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 of Health</a:t>
            </a:r>
            <a:r>
              <a:rPr lang="en-US" sz="2700" baseline="0" dirty="0">
                <a:solidFill>
                  <a:srgbClr val="349D96"/>
                </a:solidFill>
                <a:latin typeface="Century Gothic" panose="020B0502020202020204" pitchFamily="34" charset="0"/>
              </a:rPr>
              <a:t>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3332204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Number List 2: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6621" y="1010960"/>
            <a:ext cx="18287996" cy="723045"/>
          </a:xfrm>
        </p:spPr>
        <p:txBody>
          <a:bodyPr>
            <a:noAutofit/>
          </a:bodyPr>
          <a:lstStyle>
            <a:lvl1pPr marL="0" indent="0" algn="ctr">
              <a:buNone/>
              <a:defRPr sz="4500" baseline="0">
                <a:solidFill>
                  <a:schemeClr val="tx1">
                    <a:lumMod val="75000"/>
                    <a:lumOff val="25000"/>
                  </a:schemeClr>
                </a:solidFill>
              </a:defRPr>
            </a:lvl1pPr>
          </a:lstStyle>
          <a:p>
            <a:pPr lvl="0"/>
            <a:r>
              <a:rPr lang="en-US" dirty="0"/>
              <a:t>Number List 2: Traditional</a:t>
            </a:r>
          </a:p>
        </p:txBody>
      </p:sp>
      <p:cxnSp>
        <p:nvCxnSpPr>
          <p:cNvPr id="8" name="Straight Connector 7"/>
          <p:cNvCxnSpPr/>
          <p:nvPr userDrawn="1"/>
        </p:nvCxnSpPr>
        <p:spPr>
          <a:xfrm flipV="1">
            <a:off x="8645628" y="1869525"/>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616558" y="2409125"/>
            <a:ext cx="15088829" cy="6994250"/>
          </a:xfrm>
        </p:spPr>
        <p:txBody>
          <a:bodyPr>
            <a:noAutofit/>
          </a:bodyPr>
          <a:lstStyle>
            <a:lvl1pPr marL="435770" indent="-435770">
              <a:buClr>
                <a:srgbClr val="404040"/>
              </a:buClr>
              <a:buFont typeface="+mj-lt"/>
              <a:buAutoNum type="arabicPeriod"/>
              <a:tabLst/>
              <a:defRPr sz="3000"/>
            </a:lvl1pPr>
            <a:lvl2pPr marL="857250" indent="-435770">
              <a:buClr>
                <a:srgbClr val="404040"/>
              </a:buClr>
              <a:buFont typeface="+mj-lt"/>
              <a:buAutoNum type="alphaLcPeriod"/>
              <a:defRPr sz="3000"/>
            </a:lvl2pPr>
            <a:lvl3pPr marL="1121570" indent="-342900">
              <a:buClr>
                <a:srgbClr val="404040"/>
              </a:buClr>
              <a:buFont typeface="+mj-lt"/>
              <a:buAutoNum type="romanLcPeriod"/>
              <a:defRPr sz="2700"/>
            </a:lvl3pPr>
          </a:lstStyle>
          <a:p>
            <a:pPr lvl="0"/>
            <a:r>
              <a:rPr lang="en-US" dirty="0"/>
              <a:t>First Level</a:t>
            </a:r>
          </a:p>
          <a:p>
            <a:pPr lvl="1"/>
            <a:r>
              <a:rPr lang="en-US" dirty="0"/>
              <a:t>Second level</a:t>
            </a:r>
          </a:p>
          <a:p>
            <a:pPr lvl="2"/>
            <a:r>
              <a:rPr lang="en-US" dirty="0"/>
              <a:t>Third level</a:t>
            </a:r>
          </a:p>
        </p:txBody>
      </p:sp>
      <p:sp>
        <p:nvSpPr>
          <p:cNvPr id="9" name="TextBox 8"/>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a:t>
            </a:r>
            <a:r>
              <a:rPr lang="en-US" sz="2700" baseline="0" dirty="0">
                <a:solidFill>
                  <a:srgbClr val="349D96"/>
                </a:solidFill>
                <a:latin typeface="Century Gothic" panose="020B0502020202020204" pitchFamily="34" charset="0"/>
              </a:rPr>
              <a:t>State Department of Health </a:t>
            </a:r>
            <a:r>
              <a:rPr lang="en-US" sz="2700" dirty="0">
                <a:solidFill>
                  <a:schemeClr val="tx1">
                    <a:lumMod val="75000"/>
                    <a:lumOff val="25000"/>
                  </a:schemeClr>
                </a:solidFill>
                <a:latin typeface="Century Gothic" panose="020B0502020202020204" pitchFamily="34" charset="0"/>
              </a:rPr>
              <a:t>| </a:t>
            </a:r>
            <a:fld id="{647B4F43-D519-4C1F-A815-23EAD624CF95}" type="slidenum">
              <a:rPr lang="en-US" sz="2700" smtClean="0">
                <a:solidFill>
                  <a:schemeClr val="tx1">
                    <a:lumMod val="75000"/>
                    <a:lumOff val="25000"/>
                  </a:schemeClr>
                </a:solidFill>
                <a:latin typeface="Century Gothic" panose="020B0502020202020204" pitchFamily="34" charset="0"/>
              </a:rPr>
              <a:pPr algn="ctr"/>
              <a:t>‹#›</a:t>
            </a:fld>
            <a:endParaRPr lang="en-US" sz="2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43493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860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Image Placeholder Blue Quot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781"/>
          <a:stretch/>
        </p:blipFill>
        <p:spPr>
          <a:xfrm>
            <a:off x="1" y="0"/>
            <a:ext cx="7410584" cy="10287000"/>
          </a:xfrm>
          <a:prstGeom prst="rect">
            <a:avLst/>
          </a:prstGeom>
        </p:spPr>
      </p:pic>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hasCustomPrompt="1"/>
          </p:nvPr>
        </p:nvSpPr>
        <p:spPr>
          <a:xfrm>
            <a:off x="935285" y="2693461"/>
            <a:ext cx="3359945" cy="4205105"/>
          </a:xfrm>
        </p:spPr>
        <p:txBody>
          <a:bodyPr>
            <a:normAutofit/>
          </a:bodyPr>
          <a:lstStyle>
            <a:lvl1pPr>
              <a:defRPr sz="2400"/>
            </a:lvl1pPr>
          </a:lstStyle>
          <a:p>
            <a:r>
              <a:rPr lang="en-US"/>
              <a:t>Click icon to add profile picture</a:t>
            </a: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7261586" y="9831643"/>
            <a:ext cx="797814" cy="18466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700" b="0" i="0">
              <a:latin typeface="Source Sans Pro" panose="020B0503030403020204" pitchFamily="34" charset="0"/>
            </a:endParaRPr>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7240804" y="9834373"/>
            <a:ext cx="797814" cy="184667"/>
          </a:xfrm>
          <a:prstGeom prst="rect">
            <a:avLst/>
          </a:prstGeom>
        </p:spPr>
        <p:txBody>
          <a:bodyPr wrap="square" lIns="0" tIns="0" rIns="0" bIns="0">
            <a:spAutoFit/>
          </a:bodyPr>
          <a:lstStyle>
            <a:lvl1pPr algn="r">
              <a:defRPr sz="1200" baseline="0">
                <a:solidFill>
                  <a:schemeClr val="bg1"/>
                </a:solidFill>
                <a:latin typeface="Poppins" pitchFamily="2" charset="77"/>
              </a:defRPr>
            </a:lvl1pPr>
          </a:lstStyle>
          <a:p>
            <a:fld id="{9091AC62-753B-3240-A76B-ED140B7F97AA}" type="slidenum">
              <a:rPr lang="en-US" smtClean="0"/>
              <a:pPr/>
              <a:t>‹#›</a:t>
            </a:fld>
            <a:endParaRPr lang="en-US"/>
          </a:p>
        </p:txBody>
      </p:sp>
      <p:grpSp>
        <p:nvGrpSpPr>
          <p:cNvPr id="10" name="Group 9">
            <a:extLst>
              <a:ext uri="{FF2B5EF4-FFF2-40B4-BE49-F238E27FC236}">
                <a16:creationId xmlns:a16="http://schemas.microsoft.com/office/drawing/2014/main" id="{0ABBA79D-E781-A585-B120-E54CB1B70814}"/>
              </a:ext>
            </a:extLst>
          </p:cNvPr>
          <p:cNvGrpSpPr/>
          <p:nvPr userDrawn="1"/>
        </p:nvGrpSpPr>
        <p:grpSpPr>
          <a:xfrm>
            <a:off x="0" y="7298373"/>
            <a:ext cx="6336195" cy="1557393"/>
            <a:chOff x="0" y="4383792"/>
            <a:chExt cx="3702692" cy="675497"/>
          </a:xfrm>
        </p:grpSpPr>
        <p:sp>
          <p:nvSpPr>
            <p:cNvPr id="8" name="Rectangle 17">
              <a:extLst>
                <a:ext uri="{FF2B5EF4-FFF2-40B4-BE49-F238E27FC236}">
                  <a16:creationId xmlns:a16="http://schemas.microsoft.com/office/drawing/2014/main" id="{A4187CEB-50D5-9CBD-2EC5-A3921ADAB57F}"/>
                </a:ext>
              </a:extLst>
            </p:cNvPr>
            <p:cNvSpPr/>
            <p:nvPr/>
          </p:nvSpPr>
          <p:spPr>
            <a:xfrm>
              <a:off x="2808430" y="4383792"/>
              <a:ext cx="894262" cy="67549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012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a:latin typeface="Source Sans Pro" panose="020B0503030403020204" pitchFamily="34" charset="0"/>
              </a:endParaRPr>
            </a:p>
          </p:txBody>
        </p:sp>
        <p:sp>
          <p:nvSpPr>
            <p:cNvPr id="9" name="Rectangle 8">
              <a:extLst>
                <a:ext uri="{FF2B5EF4-FFF2-40B4-BE49-F238E27FC236}">
                  <a16:creationId xmlns:a16="http://schemas.microsoft.com/office/drawing/2014/main" id="{09F0295A-7CFB-85CF-2E20-D8856066E3ED}"/>
                </a:ext>
              </a:extLst>
            </p:cNvPr>
            <p:cNvSpPr/>
            <p:nvPr/>
          </p:nvSpPr>
          <p:spPr>
            <a:xfrm>
              <a:off x="0" y="4383794"/>
              <a:ext cx="3359257" cy="675495"/>
            </a:xfrm>
            <a:prstGeom prst="rect">
              <a:avLst/>
            </a:prstGeom>
            <a:solidFill>
              <a:srgbClr val="012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a:latin typeface="Source Sans Pro" panose="020B0503030403020204" pitchFamily="34" charset="0"/>
              </a:endParaRPr>
            </a:p>
          </p:txBody>
        </p:sp>
      </p:grpSp>
      <p:sp>
        <p:nvSpPr>
          <p:cNvPr id="22" name="Text Placeholder 21">
            <a:extLst>
              <a:ext uri="{FF2B5EF4-FFF2-40B4-BE49-F238E27FC236}">
                <a16:creationId xmlns:a16="http://schemas.microsoft.com/office/drawing/2014/main" id="{1444DC9D-E072-0E24-76BC-8AD86C356BC2}"/>
              </a:ext>
            </a:extLst>
          </p:cNvPr>
          <p:cNvSpPr>
            <a:spLocks noGrp="1"/>
          </p:cNvSpPr>
          <p:nvPr userDrawn="1">
            <p:ph type="body" sz="quarter" idx="13" hasCustomPrompt="1"/>
          </p:nvPr>
        </p:nvSpPr>
        <p:spPr>
          <a:xfrm>
            <a:off x="913700" y="7562561"/>
            <a:ext cx="4536125" cy="1002506"/>
          </a:xfrm>
        </p:spPr>
        <p:txBody>
          <a:bodyPr lIns="0" tIns="0" rIns="0" bIns="0" anchor="ctr" anchorCtr="0">
            <a:noAutofit/>
          </a:bodyPr>
          <a:lstStyle>
            <a:lvl1pPr marL="0" indent="0">
              <a:lnSpc>
                <a:spcPct val="100000"/>
              </a:lnSpc>
              <a:buNone/>
              <a:defRPr sz="2400" b="0">
                <a:solidFill>
                  <a:schemeClr val="bg1"/>
                </a:solidFill>
                <a:latin typeface="Poppins" pitchFamily="2" charset="77"/>
                <a:cs typeface="Poppins" pitchFamily="2" charset="77"/>
              </a:defRPr>
            </a:lvl1pPr>
            <a:lvl2pPr marL="685800" indent="0">
              <a:buNone/>
              <a:defRPr sz="2400">
                <a:latin typeface="Poppins" pitchFamily="2" charset="77"/>
                <a:cs typeface="Poppins" pitchFamily="2" charset="77"/>
              </a:defRPr>
            </a:lvl2pPr>
            <a:lvl3pPr marL="1371600" indent="0">
              <a:buNone/>
              <a:defRPr sz="2400">
                <a:latin typeface="Poppins" pitchFamily="2" charset="77"/>
                <a:cs typeface="Poppins" pitchFamily="2" charset="77"/>
              </a:defRPr>
            </a:lvl3pPr>
            <a:lvl4pPr marL="2057400" indent="0">
              <a:buNone/>
              <a:defRPr sz="2400">
                <a:latin typeface="Poppins" pitchFamily="2" charset="77"/>
                <a:cs typeface="Poppins" pitchFamily="2" charset="77"/>
              </a:defRPr>
            </a:lvl4pPr>
            <a:lvl5pPr marL="2743200" indent="0">
              <a:buNone/>
              <a:defRPr sz="2400">
                <a:latin typeface="Poppins" pitchFamily="2" charset="77"/>
                <a:cs typeface="Poppins" pitchFamily="2" charset="77"/>
              </a:defRPr>
            </a:lvl5pPr>
          </a:lstStyle>
          <a:p>
            <a:pPr lvl="0"/>
            <a:r>
              <a:rPr lang="en-US"/>
              <a:t>Name</a:t>
            </a:r>
            <a:br>
              <a:rPr lang="en-US"/>
            </a:br>
            <a:r>
              <a:rPr lang="en-US"/>
              <a:t>Title</a:t>
            </a:r>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7040880" y="2820513"/>
            <a:ext cx="10199370" cy="5744553"/>
          </a:xfrm>
        </p:spPr>
        <p:txBody>
          <a:bodyPr anchor="ctr" anchorCtr="0"/>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“Quote copy.”</a:t>
            </a:r>
          </a:p>
        </p:txBody>
      </p:sp>
      <p:pic>
        <p:nvPicPr>
          <p:cNvPr id="3" name="Picture 2">
            <a:extLst>
              <a:ext uri="{FF2B5EF4-FFF2-40B4-BE49-F238E27FC236}">
                <a16:creationId xmlns:a16="http://schemas.microsoft.com/office/drawing/2014/main" id="{E1BE7AFE-8F03-7048-573F-B4B903D1B21F}"/>
              </a:ext>
            </a:extLst>
          </p:cNvPr>
          <p:cNvPicPr>
            <a:picLocks noChangeAspect="1"/>
          </p:cNvPicPr>
          <p:nvPr userDrawn="1"/>
        </p:nvPicPr>
        <p:blipFill>
          <a:blip r:embed="rId4"/>
          <a:srcRect/>
          <a:stretch/>
        </p:blipFill>
        <p:spPr>
          <a:xfrm>
            <a:off x="12482903" y="681074"/>
            <a:ext cx="4778684" cy="1229505"/>
          </a:xfrm>
          <a:prstGeom prst="rect">
            <a:avLst/>
          </a:prstGeom>
        </p:spPr>
      </p:pic>
    </p:spTree>
    <p:extLst>
      <p:ext uri="{BB962C8B-B14F-4D97-AF65-F5344CB8AC3E}">
        <p14:creationId xmlns:p14="http://schemas.microsoft.com/office/powerpoint/2010/main" val="2553865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987552" y="3284369"/>
            <a:ext cx="10885932" cy="3818013"/>
          </a:xfrm>
          <a:prstGeom prst="rect">
            <a:avLst/>
          </a:prstGeom>
        </p:spPr>
        <p:txBody>
          <a:bodyPr lIns="0" tIns="0" rIns="0" bIns="0" anchor="ctr" anchorCtr="0"/>
          <a:lstStyle>
            <a:lvl1pPr>
              <a:lnSpc>
                <a:spcPct val="90000"/>
              </a:lnSpc>
              <a:defRPr sz="99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7261586" y="9831643"/>
            <a:ext cx="797814" cy="184667"/>
          </a:xfrm>
          <a:prstGeom prst="rect">
            <a:avLst/>
          </a:prstGeom>
        </p:spPr>
        <p:txBody>
          <a:bodyPr wrap="square" lIns="0" tIns="0" rIns="0" bIns="0">
            <a:spAutoFit/>
          </a:bodyPr>
          <a:lstStyle>
            <a:lvl1pPr algn="r">
              <a:defRPr sz="12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11483187" y="8278854"/>
            <a:ext cx="6519063" cy="1398774"/>
          </a:xfrm>
          <a:prstGeom prst="rect">
            <a:avLst/>
          </a:prstGeom>
        </p:spPr>
        <p:txBody>
          <a:bodyPr anchor="ctr" anchorCtr="0"/>
          <a:lstStyle>
            <a:lvl1pPr algn="r">
              <a:lnSpc>
                <a:spcPct val="95000"/>
              </a:lnSpc>
              <a:defRPr sz="4200"/>
            </a:lvl1pPr>
          </a:lstStyle>
          <a:p>
            <a:pPr lvl="0"/>
            <a:r>
              <a:rPr lang="en-US"/>
              <a:t>Month Day Year</a:t>
            </a:r>
          </a:p>
        </p:txBody>
      </p:sp>
      <p:sp>
        <p:nvSpPr>
          <p:cNvPr id="5" name="TextBox 4">
            <a:extLst>
              <a:ext uri="{FF2B5EF4-FFF2-40B4-BE49-F238E27FC236}">
                <a16:creationId xmlns:a16="http://schemas.microsoft.com/office/drawing/2014/main" id="{BCD423D1-FBBE-4E22-56AA-BE2C6940A38A}"/>
              </a:ext>
            </a:extLst>
          </p:cNvPr>
          <p:cNvSpPr txBox="1"/>
          <p:nvPr userDrawn="1"/>
        </p:nvSpPr>
        <p:spPr>
          <a:xfrm>
            <a:off x="18002251" y="8401051"/>
            <a:ext cx="184731" cy="507831"/>
          </a:xfrm>
          <a:prstGeom prst="rect">
            <a:avLst/>
          </a:prstGeom>
          <a:noFill/>
        </p:spPr>
        <p:txBody>
          <a:bodyPr wrap="none" rtlCol="0">
            <a:spAutoFit/>
          </a:bodyPr>
          <a:lstStyle/>
          <a:p>
            <a:endParaRPr lang="en-US" sz="2700"/>
          </a:p>
        </p:txBody>
      </p:sp>
    </p:spTree>
    <p:extLst>
      <p:ext uri="{BB962C8B-B14F-4D97-AF65-F5344CB8AC3E}">
        <p14:creationId xmlns:p14="http://schemas.microsoft.com/office/powerpoint/2010/main" val="2543433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7552" y="3771900"/>
            <a:ext cx="16142715" cy="2743200"/>
          </a:xfrm>
          <a:prstGeom prst="rect">
            <a:avLst/>
          </a:prstGeom>
        </p:spPr>
        <p:txBody>
          <a:bodyPr lIns="0" tIns="0" rIns="0" bIns="0" anchor="ctr" anchorCtr="0"/>
          <a:lstStyle>
            <a:lvl1pPr>
              <a:lnSpc>
                <a:spcPct val="85000"/>
              </a:lnSpc>
              <a:defRPr sz="132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7261586" y="9831643"/>
            <a:ext cx="797814" cy="184667"/>
          </a:xfrm>
          <a:prstGeom prst="rect">
            <a:avLst/>
          </a:prstGeom>
        </p:spPr>
        <p:txBody>
          <a:bodyPr wrap="square" lIns="0" tIns="0" rIns="0" bIns="0">
            <a:spAutoFit/>
          </a:bodyPr>
          <a:lstStyle>
            <a:lvl1pPr algn="r">
              <a:defRPr sz="12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609751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96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7134585" y="315468"/>
            <a:ext cx="797816" cy="368646"/>
          </a:xfrm>
          <a:prstGeom prst="rect">
            <a:avLst/>
          </a:prstGeom>
        </p:spPr>
        <p:txBody>
          <a:bodyPr wrap="square" lIns="0" tIns="0" rIns="0" bIns="0" anchor="t" anchorCtr="0">
            <a:noAutofit/>
          </a:bodyPr>
          <a:lstStyle>
            <a:lvl1pPr algn="r">
              <a:defRPr sz="1200" baseline="0">
                <a:latin typeface="Poppins" pitchFamily="2" charset="77"/>
                <a:cs typeface="Poppins" pitchFamily="2" charset="77"/>
              </a:defRPr>
            </a:lvl1pPr>
          </a:lstStyle>
          <a:p>
            <a:fld id="{B07D23A7-7402-0843-A222-AAEABEA1D2C1}" type="datetime1">
              <a:rPr lang="en-US" smtClean="0"/>
              <a:t>10/10/2025</a:t>
            </a:fld>
            <a:endParaRPr lang="en-US"/>
          </a:p>
        </p:txBody>
      </p:sp>
      <p:sp>
        <p:nvSpPr>
          <p:cNvPr id="8" name="Footer Placeholder 4">
            <a:extLst>
              <a:ext uri="{FF2B5EF4-FFF2-40B4-BE49-F238E27FC236}">
                <a16:creationId xmlns:a16="http://schemas.microsoft.com/office/drawing/2014/main" id="{35D4C37A-3E96-D78A-1EFC-D4EC4227B9EB}"/>
              </a:ext>
            </a:extLst>
          </p:cNvPr>
          <p:cNvSpPr>
            <a:spLocks noGrp="1"/>
          </p:cNvSpPr>
          <p:nvPr>
            <p:ph type="ftr" sz="quarter" idx="3"/>
          </p:nvPr>
        </p:nvSpPr>
        <p:spPr>
          <a:xfrm>
            <a:off x="6057900" y="9831643"/>
            <a:ext cx="6172200" cy="184667"/>
          </a:xfrm>
          <a:prstGeom prst="rect">
            <a:avLst/>
          </a:prstGeom>
        </p:spPr>
        <p:txBody>
          <a:bodyPr lIns="0" tIns="0" rIns="0" bIns="0">
            <a:spAutoFit/>
          </a:bodyPr>
          <a:lstStyle>
            <a:lvl1pPr algn="ctr">
              <a:defRPr sz="12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7261586" y="9831643"/>
            <a:ext cx="797814" cy="184667"/>
          </a:xfrm>
          <a:prstGeom prst="rect">
            <a:avLst/>
          </a:prstGeom>
        </p:spPr>
        <p:txBody>
          <a:bodyPr wrap="square" lIns="0" tIns="0" rIns="0" bIns="0">
            <a:spAutoFit/>
          </a:bodyPr>
          <a:lstStyle>
            <a:lvl1pPr algn="r">
              <a:defRPr sz="12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150337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B7FEF22-31F5-5040-911C-A1D3CA2D7208}"/>
              </a:ext>
            </a:extLst>
          </p:cNvPr>
          <p:cNvSpPr>
            <a:spLocks noGrp="1"/>
          </p:cNvSpPr>
          <p:nvPr>
            <p:ph type="title" hasCustomPrompt="1"/>
          </p:nvPr>
        </p:nvSpPr>
        <p:spPr>
          <a:xfrm>
            <a:off x="457199" y="514350"/>
            <a:ext cx="16973550" cy="1202532"/>
          </a:xfrm>
        </p:spPr>
        <p:txBody>
          <a:bodyPr/>
          <a:lstStyle/>
          <a:p>
            <a:r>
              <a:rPr lang="en-US"/>
              <a:t>Click to add title</a:t>
            </a:r>
          </a:p>
        </p:txBody>
      </p:sp>
      <p:sp>
        <p:nvSpPr>
          <p:cNvPr id="9" name="Date Placeholder 8">
            <a:extLst>
              <a:ext uri="{FF2B5EF4-FFF2-40B4-BE49-F238E27FC236}">
                <a16:creationId xmlns:a16="http://schemas.microsoft.com/office/drawing/2014/main" id="{57623AC2-BEF0-5E45-97EF-684909F501B6}"/>
              </a:ext>
            </a:extLst>
          </p:cNvPr>
          <p:cNvSpPr>
            <a:spLocks noGrp="1"/>
          </p:cNvSpPr>
          <p:nvPr>
            <p:ph type="dt" sz="half" idx="10"/>
          </p:nvPr>
        </p:nvSpPr>
        <p:spPr/>
        <p:txBody>
          <a:bodyPr/>
          <a:lstStyle/>
          <a:p>
            <a:fld id="{254D7DB4-6693-D740-8BFD-3A24CBBC1F69}" type="datetime4">
              <a:rPr lang="en-US" smtClean="0"/>
              <a:t>October 10, 2025</a:t>
            </a:fld>
            <a:r>
              <a:rPr lang="en-US"/>
              <a:t> </a:t>
            </a:r>
          </a:p>
        </p:txBody>
      </p:sp>
      <p:sp>
        <p:nvSpPr>
          <p:cNvPr id="13" name="Footer Placeholder 12">
            <a:extLst>
              <a:ext uri="{FF2B5EF4-FFF2-40B4-BE49-F238E27FC236}">
                <a16:creationId xmlns:a16="http://schemas.microsoft.com/office/drawing/2014/main" id="{A128B550-656F-D44A-ADEB-71DC6EB8FF4A}"/>
              </a:ext>
            </a:extLst>
          </p:cNvPr>
          <p:cNvSpPr>
            <a:spLocks noGrp="1"/>
          </p:cNvSpPr>
          <p:nvPr>
            <p:ph type="ftr" sz="quarter" idx="11"/>
          </p:nvPr>
        </p:nvSpPr>
        <p:spPr/>
        <p:txBody>
          <a:bodyPr/>
          <a:lstStyle/>
          <a:p>
            <a:r>
              <a:rPr lang="en-US"/>
              <a:t>Confidential and Proprietary Information</a:t>
            </a:r>
          </a:p>
        </p:txBody>
      </p:sp>
      <p:sp>
        <p:nvSpPr>
          <p:cNvPr id="15" name="Slide Number Placeholder 14">
            <a:extLst>
              <a:ext uri="{FF2B5EF4-FFF2-40B4-BE49-F238E27FC236}">
                <a16:creationId xmlns:a16="http://schemas.microsoft.com/office/drawing/2014/main" id="{1993F5C9-1402-F44B-9F5D-6F3559354D85}"/>
              </a:ext>
            </a:extLst>
          </p:cNvPr>
          <p:cNvSpPr>
            <a:spLocks noGrp="1"/>
          </p:cNvSpPr>
          <p:nvPr>
            <p:ph type="sldNum" sz="quarter" idx="12"/>
          </p:nvPr>
        </p:nvSpPr>
        <p:spPr/>
        <p:txBody>
          <a:bodyPr/>
          <a:lstStyle/>
          <a:p>
            <a:fld id="{7D18189B-67DE-1349-AF54-41166DE9A0AF}" type="slidenum">
              <a:rPr lang="en-US" smtClean="0"/>
              <a:pPr/>
              <a:t>‹#›</a:t>
            </a:fld>
            <a:endParaRPr lang="en-US"/>
          </a:p>
        </p:txBody>
      </p:sp>
      <p:sp>
        <p:nvSpPr>
          <p:cNvPr id="20" name="Text Placeholder 19">
            <a:extLst>
              <a:ext uri="{FF2B5EF4-FFF2-40B4-BE49-F238E27FC236}">
                <a16:creationId xmlns:a16="http://schemas.microsoft.com/office/drawing/2014/main" id="{636455CC-7844-954F-A588-50639D3B33FD}"/>
              </a:ext>
            </a:extLst>
          </p:cNvPr>
          <p:cNvSpPr>
            <a:spLocks noGrp="1"/>
          </p:cNvSpPr>
          <p:nvPr>
            <p:ph type="body" sz="quarter" idx="13" hasCustomPrompt="1"/>
          </p:nvPr>
        </p:nvSpPr>
        <p:spPr>
          <a:xfrm>
            <a:off x="457200" y="2000257"/>
            <a:ext cx="16973550" cy="7084214"/>
          </a:xfrm>
          <a:prstGeom prst="rect">
            <a:avLst/>
          </a:prstGeom>
        </p:spPr>
        <p:txBody>
          <a:bodyPr/>
          <a:lstStyle>
            <a:lvl1pPr marL="350045" marR="0" indent="-350045" algn="l" defTabSz="1371600" rtl="0" eaLnBrk="1" fontAlgn="base" latinLnBrk="0" hangingPunct="1">
              <a:lnSpc>
                <a:spcPct val="100000"/>
              </a:lnSpc>
              <a:spcBef>
                <a:spcPct val="20000"/>
              </a:spcBef>
              <a:spcAft>
                <a:spcPct val="0"/>
              </a:spcAft>
              <a:buClrTx/>
              <a:buSzTx/>
              <a:buFontTx/>
              <a:buChar char="•"/>
              <a:tabLst/>
              <a:defRPr b="0" i="0">
                <a:latin typeface="Verdana" panose="020B0604030504040204" pitchFamily="34" charset="0"/>
                <a:ea typeface="Verdana" panose="020B0604030504040204" pitchFamily="34" charset="0"/>
                <a:cs typeface="Verdana" panose="020B0604030504040204" pitchFamily="34" charset="0"/>
              </a:defRPr>
            </a:lvl1pPr>
            <a:lvl2pPr marL="854870" marR="0" indent="-333375" algn="l" defTabSz="1371600" rtl="0" eaLnBrk="1" fontAlgn="base" latinLnBrk="0" hangingPunct="1">
              <a:lnSpc>
                <a:spcPct val="100000"/>
              </a:lnSpc>
              <a:spcBef>
                <a:spcPct val="20000"/>
              </a:spcBef>
              <a:spcAft>
                <a:spcPct val="0"/>
              </a:spcAft>
              <a:buClrTx/>
              <a:buSzTx/>
              <a:buFontTx/>
              <a:buChar char="–"/>
              <a:tabLst/>
              <a:defRPr b="0" i="0">
                <a:latin typeface="Verdana" panose="020B0604030504040204" pitchFamily="34" charset="0"/>
                <a:ea typeface="Verdana" panose="020B0604030504040204" pitchFamily="34" charset="0"/>
                <a:cs typeface="Verdana" panose="020B0604030504040204" pitchFamily="34" charset="0"/>
              </a:defRPr>
            </a:lvl2pPr>
            <a:lvl3pPr marL="1454945" marR="0" indent="-252413" algn="l" defTabSz="1371600" rtl="0" eaLnBrk="1" fontAlgn="base" latinLnBrk="0" hangingPunct="1">
              <a:lnSpc>
                <a:spcPct val="100000"/>
              </a:lnSpc>
              <a:spcBef>
                <a:spcPct val="20000"/>
              </a:spcBef>
              <a:spcAft>
                <a:spcPct val="0"/>
              </a:spcAft>
              <a:buClrTx/>
              <a:buSzTx/>
              <a:buFontTx/>
              <a:buChar char="•"/>
              <a:tabLst/>
              <a:defRPr b="0" i="0"/>
            </a:lvl3pPr>
            <a:lvl4pPr marL="2057400" marR="0" indent="-335757" algn="l" defTabSz="1371600" rtl="0" eaLnBrk="1" fontAlgn="base" latinLnBrk="0" hangingPunct="1">
              <a:lnSpc>
                <a:spcPct val="100000"/>
              </a:lnSpc>
              <a:spcBef>
                <a:spcPct val="20000"/>
              </a:spcBef>
              <a:spcAft>
                <a:spcPct val="0"/>
              </a:spcAft>
              <a:buClrTx/>
              <a:buSzTx/>
              <a:buFontTx/>
              <a:buChar char="–"/>
              <a:tabLst/>
              <a:defRPr b="0" i="0"/>
            </a:lvl4pPr>
            <a:lvl5pPr marL="2743200" marR="0" indent="-335757" algn="l" defTabSz="1371600" rtl="0" eaLnBrk="1" fontAlgn="base" latinLnBrk="0" hangingPunct="1">
              <a:lnSpc>
                <a:spcPct val="100000"/>
              </a:lnSpc>
              <a:spcBef>
                <a:spcPct val="20000"/>
              </a:spcBef>
              <a:spcAft>
                <a:spcPct val="0"/>
              </a:spcAft>
              <a:buClrTx/>
              <a:buSzTx/>
              <a:buFontTx/>
              <a:buChar char="»"/>
              <a:tabLst/>
              <a:defRPr b="0" i="0"/>
            </a:lvl5pPr>
          </a:lstStyle>
          <a:p>
            <a:pPr marL="350045" marR="0" lvl="0" indent="-350045" algn="l" defTabSz="1371600" rtl="0" eaLnBrk="1" fontAlgn="base" latinLnBrk="0" hangingPunct="1">
              <a:lnSpc>
                <a:spcPct val="100000"/>
              </a:lnSpc>
              <a:spcBef>
                <a:spcPct val="20000"/>
              </a:spcBef>
              <a:spcAft>
                <a:spcPct val="0"/>
              </a:spcAft>
              <a:buClrTx/>
              <a:buSzTx/>
              <a:buFontTx/>
              <a:buChar char="•"/>
              <a:tabLst/>
              <a:defRPr/>
            </a:pPr>
            <a:r>
              <a:rPr kumimoji="0" lang="en-US" sz="2700" b="0" i="0" u="none" strike="noStrike" kern="0" cap="none" spc="0" normalizeH="0" baseline="0" noProof="0">
                <a:ln>
                  <a:noFill/>
                </a:ln>
                <a:solidFill>
                  <a:srgbClr val="272727"/>
                </a:solidFill>
                <a:effectLst/>
                <a:uLnTx/>
                <a:uFillTx/>
                <a:latin typeface="+mn-lt"/>
                <a:ea typeface="ＭＳ Ｐゴシック" charset="-128"/>
                <a:cs typeface="Verdana" panose="020B0604030504040204" pitchFamily="34" charset="0"/>
              </a:rPr>
              <a:t>Click to add text</a:t>
            </a:r>
          </a:p>
          <a:p>
            <a:pPr marL="854870" marR="0" lvl="1" indent="-333375" algn="l" defTabSz="1371600" rtl="0" eaLnBrk="1" fontAlgn="base" latinLnBrk="0" hangingPunct="1">
              <a:lnSpc>
                <a:spcPct val="100000"/>
              </a:lnSpc>
              <a:spcBef>
                <a:spcPct val="20000"/>
              </a:spcBef>
              <a:spcAft>
                <a:spcPct val="0"/>
              </a:spcAft>
              <a:buClrTx/>
              <a:buSzTx/>
              <a:buFontTx/>
              <a:buChar char="–"/>
              <a:tabLst/>
              <a:defRPr/>
            </a:pPr>
            <a:r>
              <a:rPr kumimoji="0" lang="en-US" sz="2700" b="0" i="0" u="none" strike="noStrike" kern="0" cap="none" spc="0" normalizeH="0" baseline="0" noProof="0">
                <a:ln>
                  <a:noFill/>
                </a:ln>
                <a:solidFill>
                  <a:srgbClr val="272727"/>
                </a:solidFill>
                <a:effectLst/>
                <a:uLnTx/>
                <a:uFillTx/>
                <a:latin typeface="+mn-lt"/>
                <a:ea typeface="ＭＳ Ｐゴシック" charset="-128"/>
                <a:cs typeface="Verdana" panose="020B0604030504040204" pitchFamily="34" charset="0"/>
              </a:rPr>
              <a:t>Second level</a:t>
            </a:r>
          </a:p>
          <a:p>
            <a:pPr marL="1454945" marR="0" lvl="2" indent="-252413" algn="l" defTabSz="13716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a:ln>
                  <a:noFill/>
                </a:ln>
                <a:solidFill>
                  <a:srgbClr val="272727"/>
                </a:solidFill>
                <a:effectLst/>
                <a:uLnTx/>
                <a:uFillTx/>
                <a:latin typeface="+mn-lt"/>
                <a:ea typeface="ＭＳ Ｐゴシック" charset="-128"/>
                <a:cs typeface="+mn-cs"/>
              </a:rPr>
              <a:t>Third level</a:t>
            </a:r>
          </a:p>
          <a:p>
            <a:pPr marL="2057400" marR="0" lvl="3" indent="-335757" algn="l" defTabSz="1371600" rtl="0" eaLnBrk="1" fontAlgn="base" latinLnBrk="0" hangingPunct="1">
              <a:lnSpc>
                <a:spcPct val="100000"/>
              </a:lnSpc>
              <a:spcBef>
                <a:spcPct val="20000"/>
              </a:spcBef>
              <a:spcAft>
                <a:spcPct val="0"/>
              </a:spcAft>
              <a:buClrTx/>
              <a:buSzTx/>
              <a:buFontTx/>
              <a:buChar char="–"/>
              <a:tabLst/>
              <a:defRPr/>
            </a:pPr>
            <a:r>
              <a:rPr kumimoji="0" lang="en-US" sz="2100" b="0" i="0" u="none" strike="noStrike" kern="0" cap="none" spc="0" normalizeH="0" baseline="0" noProof="0">
                <a:ln>
                  <a:noFill/>
                </a:ln>
                <a:solidFill>
                  <a:srgbClr val="272727"/>
                </a:solidFill>
                <a:effectLst/>
                <a:uLnTx/>
                <a:uFillTx/>
                <a:latin typeface="+mn-lt"/>
                <a:ea typeface="ＭＳ Ｐゴシック" charset="-128"/>
                <a:cs typeface="+mn-cs"/>
              </a:rPr>
              <a:t>Fourth level</a:t>
            </a:r>
          </a:p>
          <a:p>
            <a:pPr marL="2743200" marR="0" lvl="4" indent="-335757" algn="l" defTabSz="13716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a:ln>
                  <a:noFill/>
                </a:ln>
                <a:solidFill>
                  <a:srgbClr val="272727"/>
                </a:solidFill>
                <a:effectLst/>
                <a:uLnTx/>
                <a:uFillTx/>
                <a:latin typeface="+mn-lt"/>
                <a:ea typeface="ＭＳ Ｐゴシック" charset="-128"/>
                <a:cs typeface="+mn-cs"/>
              </a:rPr>
              <a:t>Fifth level</a:t>
            </a:r>
          </a:p>
        </p:txBody>
      </p:sp>
    </p:spTree>
    <p:extLst>
      <p:ext uri="{BB962C8B-B14F-4D97-AF65-F5344CB8AC3E}">
        <p14:creationId xmlns:p14="http://schemas.microsoft.com/office/powerpoint/2010/main" val="3948272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3894" y="780801"/>
            <a:ext cx="16953023" cy="776919"/>
          </a:xfrm>
          <a:prstGeom prst="rect">
            <a:avLst/>
          </a:prstGeom>
        </p:spPr>
        <p:txBody>
          <a:bodyPr anchor="t">
            <a:noAutofit/>
          </a:bodyPr>
          <a:lstStyle>
            <a:lvl1pPr>
              <a:defRPr sz="4800"/>
            </a:lvl1pPr>
          </a:lstStyle>
          <a:p>
            <a:r>
              <a:rPr lang="en-US"/>
              <a:t>Click to edit Master title style</a:t>
            </a:r>
          </a:p>
        </p:txBody>
      </p:sp>
      <p:sp>
        <p:nvSpPr>
          <p:cNvPr id="3" name="Content Placeholder 2"/>
          <p:cNvSpPr>
            <a:spLocks noGrp="1"/>
          </p:cNvSpPr>
          <p:nvPr>
            <p:ph idx="1"/>
          </p:nvPr>
        </p:nvSpPr>
        <p:spPr>
          <a:xfrm>
            <a:off x="673894" y="1772840"/>
            <a:ext cx="16953023" cy="7385450"/>
          </a:xfrm>
          <a:prstGeom prst="rect">
            <a:avLst/>
          </a:prstGeom>
        </p:spPr>
        <p:txBody>
          <a:bodyPr>
            <a:normAutofit/>
          </a:bodyPr>
          <a:lstStyle>
            <a:lvl1pPr>
              <a:defRPr sz="3600">
                <a:latin typeface="Source Sans Pro" panose="020B0503030403020204" pitchFamily="34" charset="0"/>
              </a:defRPr>
            </a:lvl1pPr>
            <a:lvl2pPr>
              <a:defRPr sz="3000" b="0">
                <a:latin typeface="Source Sans Pro" panose="020B0503030403020204" pitchFamily="34" charset="0"/>
              </a:defRPr>
            </a:lvl2pPr>
            <a:lvl3pPr>
              <a:defRPr sz="2700">
                <a:latin typeface="Source Sans Pro" panose="020B0503030403020204" pitchFamily="34" charset="0"/>
              </a:defRPr>
            </a:lvl3pPr>
            <a:lvl4pPr>
              <a:defRPr sz="2400">
                <a:latin typeface="Source Sans Pro" panose="020B0503030403020204" pitchFamily="34" charset="0"/>
              </a:defRPr>
            </a:lvl4pPr>
            <a:lvl5pPr>
              <a:defRPr sz="2400">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673894" y="350569"/>
            <a:ext cx="16953023" cy="377555"/>
          </a:xfrm>
          <a:prstGeom prst="rect">
            <a:avLst/>
          </a:prstGeom>
        </p:spPr>
        <p:txBody>
          <a:bodyPr anchor="ctr" anchorCtr="0">
            <a:normAutofit/>
          </a:bodyPr>
          <a:lstStyle>
            <a:lvl1pPr marL="0" indent="0">
              <a:buNone/>
              <a:defRPr sz="1800" b="0" cap="none" spc="0" baseline="0">
                <a:solidFill>
                  <a:srgbClr val="FF0000"/>
                </a:solidFill>
              </a:defRPr>
            </a:lvl1pPr>
          </a:lstStyle>
          <a:p>
            <a:pPr lvl="0"/>
            <a:r>
              <a:rPr lang="en-US"/>
              <a:t>Section title</a:t>
            </a:r>
          </a:p>
        </p:txBody>
      </p:sp>
      <p:sp>
        <p:nvSpPr>
          <p:cNvPr id="8" name="Slide Number Placeholder 5">
            <a:extLst>
              <a:ext uri="{FF2B5EF4-FFF2-40B4-BE49-F238E27FC236}">
                <a16:creationId xmlns:a16="http://schemas.microsoft.com/office/drawing/2014/main" id="{492649AA-BD74-7F57-C908-582386BE147E}"/>
              </a:ext>
            </a:extLst>
          </p:cNvPr>
          <p:cNvSpPr txBox="1">
            <a:spLocks/>
          </p:cNvSpPr>
          <p:nvPr userDrawn="1"/>
        </p:nvSpPr>
        <p:spPr>
          <a:xfrm>
            <a:off x="16130590" y="9817357"/>
            <a:ext cx="1785938" cy="230832"/>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a:solidFill>
                  <a:schemeClr val="accent5">
                    <a:lumMod val="25000"/>
                  </a:schemeClr>
                </a:solidFill>
              </a:rPr>
              <a:t>cancer.org</a:t>
            </a:r>
            <a:r>
              <a:rPr lang="en-US" sz="1500"/>
              <a:t>  </a:t>
            </a:r>
            <a:r>
              <a:rPr lang="en-US" sz="1500">
                <a:solidFill>
                  <a:schemeClr val="accent4"/>
                </a:solidFill>
              </a:rPr>
              <a:t>|</a:t>
            </a:r>
            <a:r>
              <a:rPr lang="en-US" sz="1500"/>
              <a:t>  </a:t>
            </a:r>
            <a:fld id="{9091AC62-753B-3240-A76B-ED140B7F97AA}" type="slidenum">
              <a:rPr lang="en-US" sz="1500" smtClean="0">
                <a:solidFill>
                  <a:schemeClr val="accent5">
                    <a:lumMod val="25000"/>
                  </a:schemeClr>
                </a:solidFill>
              </a:rPr>
              <a:pPr/>
              <a:t>‹#›</a:t>
            </a:fld>
            <a:endParaRPr lang="en-US" sz="1500">
              <a:solidFill>
                <a:schemeClr val="accent5">
                  <a:lumMod val="25000"/>
                </a:schemeClr>
              </a:solidFill>
            </a:endParaRPr>
          </a:p>
        </p:txBody>
      </p:sp>
      <p:sp>
        <p:nvSpPr>
          <p:cNvPr id="4" name="Text Placeholder 7">
            <a:extLst>
              <a:ext uri="{FF2B5EF4-FFF2-40B4-BE49-F238E27FC236}">
                <a16:creationId xmlns:a16="http://schemas.microsoft.com/office/drawing/2014/main" id="{E42939B3-BEB6-FB16-83A3-830AAFA07C72}"/>
              </a:ext>
            </a:extLst>
          </p:cNvPr>
          <p:cNvSpPr>
            <a:spLocks noGrp="1"/>
          </p:cNvSpPr>
          <p:nvPr>
            <p:ph type="body" sz="quarter" idx="14" hasCustomPrompt="1"/>
          </p:nvPr>
        </p:nvSpPr>
        <p:spPr>
          <a:xfrm>
            <a:off x="359570" y="9680306"/>
            <a:ext cx="15128082" cy="435248"/>
          </a:xfrm>
          <a:prstGeom prst="rect">
            <a:avLst/>
          </a:prstGeom>
        </p:spPr>
        <p:txBody>
          <a:bodyPr anchor="ctr" anchorCtr="0">
            <a:normAutofit/>
          </a:bodyPr>
          <a:lstStyle>
            <a:lvl1pPr marL="0" indent="0">
              <a:buNone/>
              <a:defRPr sz="1650" b="0" cap="none" spc="0" baseline="0">
                <a:solidFill>
                  <a:schemeClr val="accent6"/>
                </a:solidFill>
                <a:latin typeface="Source Sans Pro" panose="020B0503030403020204" pitchFamily="34" charset="0"/>
              </a:defRPr>
            </a:lvl1pPr>
          </a:lstStyle>
          <a:p>
            <a:pPr lvl="0"/>
            <a:r>
              <a:rPr lang="en-US"/>
              <a:t>Source: </a:t>
            </a:r>
          </a:p>
        </p:txBody>
      </p:sp>
    </p:spTree>
    <p:extLst>
      <p:ext uri="{BB962C8B-B14F-4D97-AF65-F5344CB8AC3E}">
        <p14:creationId xmlns:p14="http://schemas.microsoft.com/office/powerpoint/2010/main" val="871003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mage Placeholder Blue Quot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781"/>
          <a:stretch/>
        </p:blipFill>
        <p:spPr>
          <a:xfrm>
            <a:off x="1" y="0"/>
            <a:ext cx="7410584" cy="10287000"/>
          </a:xfrm>
          <a:prstGeom prst="rect">
            <a:avLst/>
          </a:prstGeom>
        </p:spPr>
      </p:pic>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hasCustomPrompt="1"/>
          </p:nvPr>
        </p:nvSpPr>
        <p:spPr>
          <a:xfrm>
            <a:off x="935285" y="2693461"/>
            <a:ext cx="3359945" cy="4205105"/>
          </a:xfrm>
        </p:spPr>
        <p:txBody>
          <a:bodyPr>
            <a:normAutofit/>
          </a:bodyPr>
          <a:lstStyle>
            <a:lvl1pPr>
              <a:defRPr sz="2400"/>
            </a:lvl1pPr>
          </a:lstStyle>
          <a:p>
            <a:r>
              <a:rPr lang="en-US"/>
              <a:t>Click icon to add profile picture</a:t>
            </a: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7261586" y="9831643"/>
            <a:ext cx="797814" cy="18466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700" b="0" i="0">
              <a:latin typeface="Source Sans Pro" panose="020B0503030403020204" pitchFamily="34" charset="0"/>
            </a:endParaRPr>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7240804" y="9834373"/>
            <a:ext cx="797814" cy="184667"/>
          </a:xfrm>
          <a:prstGeom prst="rect">
            <a:avLst/>
          </a:prstGeom>
        </p:spPr>
        <p:txBody>
          <a:bodyPr wrap="square" lIns="0" tIns="0" rIns="0" bIns="0">
            <a:spAutoFit/>
          </a:bodyPr>
          <a:lstStyle>
            <a:lvl1pPr algn="r">
              <a:defRPr sz="1200" baseline="0">
                <a:solidFill>
                  <a:schemeClr val="bg1"/>
                </a:solidFill>
                <a:latin typeface="Poppins" pitchFamily="2" charset="77"/>
              </a:defRPr>
            </a:lvl1pPr>
          </a:lstStyle>
          <a:p>
            <a:fld id="{9091AC62-753B-3240-A76B-ED140B7F97AA}" type="slidenum">
              <a:rPr lang="en-US" smtClean="0"/>
              <a:pPr/>
              <a:t>‹#›</a:t>
            </a:fld>
            <a:endParaRPr lang="en-US"/>
          </a:p>
        </p:txBody>
      </p:sp>
      <p:grpSp>
        <p:nvGrpSpPr>
          <p:cNvPr id="10" name="Group 9">
            <a:extLst>
              <a:ext uri="{FF2B5EF4-FFF2-40B4-BE49-F238E27FC236}">
                <a16:creationId xmlns:a16="http://schemas.microsoft.com/office/drawing/2014/main" id="{0ABBA79D-E781-A585-B120-E54CB1B70814}"/>
              </a:ext>
            </a:extLst>
          </p:cNvPr>
          <p:cNvGrpSpPr/>
          <p:nvPr userDrawn="1"/>
        </p:nvGrpSpPr>
        <p:grpSpPr>
          <a:xfrm>
            <a:off x="0" y="7298373"/>
            <a:ext cx="6336195" cy="1557393"/>
            <a:chOff x="0" y="4383792"/>
            <a:chExt cx="3702692" cy="675497"/>
          </a:xfrm>
        </p:grpSpPr>
        <p:sp>
          <p:nvSpPr>
            <p:cNvPr id="8" name="Rectangle 17">
              <a:extLst>
                <a:ext uri="{FF2B5EF4-FFF2-40B4-BE49-F238E27FC236}">
                  <a16:creationId xmlns:a16="http://schemas.microsoft.com/office/drawing/2014/main" id="{A4187CEB-50D5-9CBD-2EC5-A3921ADAB57F}"/>
                </a:ext>
              </a:extLst>
            </p:cNvPr>
            <p:cNvSpPr/>
            <p:nvPr/>
          </p:nvSpPr>
          <p:spPr>
            <a:xfrm>
              <a:off x="2808430" y="4383792"/>
              <a:ext cx="894262" cy="67549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012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a:latin typeface="Source Sans Pro" panose="020B0503030403020204" pitchFamily="34" charset="0"/>
              </a:endParaRPr>
            </a:p>
          </p:txBody>
        </p:sp>
        <p:sp>
          <p:nvSpPr>
            <p:cNvPr id="9" name="Rectangle 8">
              <a:extLst>
                <a:ext uri="{FF2B5EF4-FFF2-40B4-BE49-F238E27FC236}">
                  <a16:creationId xmlns:a16="http://schemas.microsoft.com/office/drawing/2014/main" id="{09F0295A-7CFB-85CF-2E20-D8856066E3ED}"/>
                </a:ext>
              </a:extLst>
            </p:cNvPr>
            <p:cNvSpPr/>
            <p:nvPr/>
          </p:nvSpPr>
          <p:spPr>
            <a:xfrm>
              <a:off x="0" y="4383794"/>
              <a:ext cx="3359257" cy="675495"/>
            </a:xfrm>
            <a:prstGeom prst="rect">
              <a:avLst/>
            </a:prstGeom>
            <a:solidFill>
              <a:srgbClr val="012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a:latin typeface="Source Sans Pro" panose="020B0503030403020204" pitchFamily="34" charset="0"/>
              </a:endParaRPr>
            </a:p>
          </p:txBody>
        </p:sp>
      </p:grpSp>
      <p:sp>
        <p:nvSpPr>
          <p:cNvPr id="22" name="Text Placeholder 21">
            <a:extLst>
              <a:ext uri="{FF2B5EF4-FFF2-40B4-BE49-F238E27FC236}">
                <a16:creationId xmlns:a16="http://schemas.microsoft.com/office/drawing/2014/main" id="{1444DC9D-E072-0E24-76BC-8AD86C356BC2}"/>
              </a:ext>
            </a:extLst>
          </p:cNvPr>
          <p:cNvSpPr>
            <a:spLocks noGrp="1"/>
          </p:cNvSpPr>
          <p:nvPr userDrawn="1">
            <p:ph type="body" sz="quarter" idx="13" hasCustomPrompt="1"/>
          </p:nvPr>
        </p:nvSpPr>
        <p:spPr>
          <a:xfrm>
            <a:off x="913700" y="7562561"/>
            <a:ext cx="4536125" cy="1002506"/>
          </a:xfrm>
        </p:spPr>
        <p:txBody>
          <a:bodyPr lIns="0" tIns="0" rIns="0" bIns="0" anchor="ctr" anchorCtr="0">
            <a:noAutofit/>
          </a:bodyPr>
          <a:lstStyle>
            <a:lvl1pPr marL="0" indent="0">
              <a:lnSpc>
                <a:spcPct val="100000"/>
              </a:lnSpc>
              <a:buNone/>
              <a:defRPr sz="2400" b="0">
                <a:solidFill>
                  <a:schemeClr val="bg1"/>
                </a:solidFill>
                <a:latin typeface="Poppins" pitchFamily="2" charset="77"/>
                <a:cs typeface="Poppins" pitchFamily="2" charset="77"/>
              </a:defRPr>
            </a:lvl1pPr>
            <a:lvl2pPr marL="685800" indent="0">
              <a:buNone/>
              <a:defRPr sz="2400">
                <a:latin typeface="Poppins" pitchFamily="2" charset="77"/>
                <a:cs typeface="Poppins" pitchFamily="2" charset="77"/>
              </a:defRPr>
            </a:lvl2pPr>
            <a:lvl3pPr marL="1371600" indent="0">
              <a:buNone/>
              <a:defRPr sz="2400">
                <a:latin typeface="Poppins" pitchFamily="2" charset="77"/>
                <a:cs typeface="Poppins" pitchFamily="2" charset="77"/>
              </a:defRPr>
            </a:lvl3pPr>
            <a:lvl4pPr marL="2057400" indent="0">
              <a:buNone/>
              <a:defRPr sz="2400">
                <a:latin typeface="Poppins" pitchFamily="2" charset="77"/>
                <a:cs typeface="Poppins" pitchFamily="2" charset="77"/>
              </a:defRPr>
            </a:lvl4pPr>
            <a:lvl5pPr marL="2743200" indent="0">
              <a:buNone/>
              <a:defRPr sz="2400">
                <a:latin typeface="Poppins" pitchFamily="2" charset="77"/>
                <a:cs typeface="Poppins" pitchFamily="2" charset="77"/>
              </a:defRPr>
            </a:lvl5pPr>
          </a:lstStyle>
          <a:p>
            <a:pPr lvl="0"/>
            <a:r>
              <a:rPr lang="en-US"/>
              <a:t>Name</a:t>
            </a:r>
            <a:br>
              <a:rPr lang="en-US"/>
            </a:br>
            <a:r>
              <a:rPr lang="en-US"/>
              <a:t>Title</a:t>
            </a:r>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7040880" y="2820513"/>
            <a:ext cx="10199370" cy="5744553"/>
          </a:xfrm>
        </p:spPr>
        <p:txBody>
          <a:bodyPr anchor="ctr" anchorCtr="0"/>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“Quote copy.”</a:t>
            </a:r>
          </a:p>
        </p:txBody>
      </p:sp>
      <p:pic>
        <p:nvPicPr>
          <p:cNvPr id="3" name="Picture 2">
            <a:extLst>
              <a:ext uri="{FF2B5EF4-FFF2-40B4-BE49-F238E27FC236}">
                <a16:creationId xmlns:a16="http://schemas.microsoft.com/office/drawing/2014/main" id="{E1BE7AFE-8F03-7048-573F-B4B903D1B21F}"/>
              </a:ext>
            </a:extLst>
          </p:cNvPr>
          <p:cNvPicPr>
            <a:picLocks noChangeAspect="1"/>
          </p:cNvPicPr>
          <p:nvPr userDrawn="1"/>
        </p:nvPicPr>
        <p:blipFill>
          <a:blip r:embed="rId4"/>
          <a:srcRect/>
          <a:stretch/>
        </p:blipFill>
        <p:spPr>
          <a:xfrm>
            <a:off x="12482903" y="681074"/>
            <a:ext cx="4778684" cy="1229505"/>
          </a:xfrm>
          <a:prstGeom prst="rect">
            <a:avLst/>
          </a:prstGeom>
        </p:spPr>
      </p:pic>
    </p:spTree>
    <p:extLst>
      <p:ext uri="{BB962C8B-B14F-4D97-AF65-F5344CB8AC3E}">
        <p14:creationId xmlns:p14="http://schemas.microsoft.com/office/powerpoint/2010/main" val="1481080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mage Placeholder Blue Quot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781"/>
          <a:stretch/>
        </p:blipFill>
        <p:spPr>
          <a:xfrm>
            <a:off x="1" y="0"/>
            <a:ext cx="7410584" cy="10287000"/>
          </a:xfrm>
          <a:prstGeom prst="rect">
            <a:avLst/>
          </a:prstGeom>
        </p:spPr>
      </p:pic>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hasCustomPrompt="1"/>
          </p:nvPr>
        </p:nvSpPr>
        <p:spPr>
          <a:xfrm>
            <a:off x="935285" y="2693461"/>
            <a:ext cx="3359945" cy="4205105"/>
          </a:xfrm>
        </p:spPr>
        <p:txBody>
          <a:bodyPr>
            <a:normAutofit/>
          </a:bodyPr>
          <a:lstStyle>
            <a:lvl1pPr>
              <a:defRPr sz="2400"/>
            </a:lvl1pPr>
          </a:lstStyle>
          <a:p>
            <a:r>
              <a:rPr lang="en-US"/>
              <a:t>Click icon to add profile picture</a:t>
            </a: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7261586" y="9831643"/>
            <a:ext cx="797814" cy="18466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700" b="0" i="0">
              <a:latin typeface="Source Sans Pro" panose="020B0503030403020204" pitchFamily="34" charset="0"/>
            </a:endParaRPr>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7240804" y="9834373"/>
            <a:ext cx="797814" cy="184667"/>
          </a:xfrm>
          <a:prstGeom prst="rect">
            <a:avLst/>
          </a:prstGeom>
        </p:spPr>
        <p:txBody>
          <a:bodyPr wrap="square" lIns="0" tIns="0" rIns="0" bIns="0">
            <a:spAutoFit/>
          </a:bodyPr>
          <a:lstStyle>
            <a:lvl1pPr algn="r">
              <a:defRPr sz="1200" baseline="0">
                <a:solidFill>
                  <a:schemeClr val="bg1"/>
                </a:solidFill>
                <a:latin typeface="Poppins" pitchFamily="2" charset="77"/>
              </a:defRPr>
            </a:lvl1pPr>
          </a:lstStyle>
          <a:p>
            <a:fld id="{9091AC62-753B-3240-A76B-ED140B7F97AA}" type="slidenum">
              <a:rPr lang="en-US" smtClean="0"/>
              <a:pPr/>
              <a:t>‹#›</a:t>
            </a:fld>
            <a:endParaRPr lang="en-US"/>
          </a:p>
        </p:txBody>
      </p:sp>
      <p:grpSp>
        <p:nvGrpSpPr>
          <p:cNvPr id="10" name="Group 9">
            <a:extLst>
              <a:ext uri="{FF2B5EF4-FFF2-40B4-BE49-F238E27FC236}">
                <a16:creationId xmlns:a16="http://schemas.microsoft.com/office/drawing/2014/main" id="{0ABBA79D-E781-A585-B120-E54CB1B70814}"/>
              </a:ext>
            </a:extLst>
          </p:cNvPr>
          <p:cNvGrpSpPr/>
          <p:nvPr userDrawn="1"/>
        </p:nvGrpSpPr>
        <p:grpSpPr>
          <a:xfrm>
            <a:off x="0" y="7298373"/>
            <a:ext cx="6336195" cy="1557393"/>
            <a:chOff x="0" y="4383792"/>
            <a:chExt cx="3702692" cy="675497"/>
          </a:xfrm>
        </p:grpSpPr>
        <p:sp>
          <p:nvSpPr>
            <p:cNvPr id="8" name="Rectangle 17">
              <a:extLst>
                <a:ext uri="{FF2B5EF4-FFF2-40B4-BE49-F238E27FC236}">
                  <a16:creationId xmlns:a16="http://schemas.microsoft.com/office/drawing/2014/main" id="{A4187CEB-50D5-9CBD-2EC5-A3921ADAB57F}"/>
                </a:ext>
              </a:extLst>
            </p:cNvPr>
            <p:cNvSpPr/>
            <p:nvPr/>
          </p:nvSpPr>
          <p:spPr>
            <a:xfrm>
              <a:off x="2808430" y="4383792"/>
              <a:ext cx="894262" cy="67549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a:latin typeface="Source Sans Pro" panose="020B0503030403020204" pitchFamily="34" charset="0"/>
              </a:endParaRPr>
            </a:p>
          </p:txBody>
        </p:sp>
        <p:sp>
          <p:nvSpPr>
            <p:cNvPr id="9" name="Rectangle 8">
              <a:extLst>
                <a:ext uri="{FF2B5EF4-FFF2-40B4-BE49-F238E27FC236}">
                  <a16:creationId xmlns:a16="http://schemas.microsoft.com/office/drawing/2014/main" id="{09F0295A-7CFB-85CF-2E20-D8856066E3ED}"/>
                </a:ext>
              </a:extLst>
            </p:cNvPr>
            <p:cNvSpPr/>
            <p:nvPr/>
          </p:nvSpPr>
          <p:spPr>
            <a:xfrm>
              <a:off x="0" y="4383794"/>
              <a:ext cx="3359257" cy="6754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a:latin typeface="Source Sans Pro" panose="020B0503030403020204" pitchFamily="34" charset="0"/>
              </a:endParaRPr>
            </a:p>
          </p:txBody>
        </p:sp>
      </p:grpSp>
      <p:sp>
        <p:nvSpPr>
          <p:cNvPr id="22" name="Text Placeholder 21">
            <a:extLst>
              <a:ext uri="{FF2B5EF4-FFF2-40B4-BE49-F238E27FC236}">
                <a16:creationId xmlns:a16="http://schemas.microsoft.com/office/drawing/2014/main" id="{1444DC9D-E072-0E24-76BC-8AD86C356BC2}"/>
              </a:ext>
            </a:extLst>
          </p:cNvPr>
          <p:cNvSpPr>
            <a:spLocks noGrp="1"/>
          </p:cNvSpPr>
          <p:nvPr userDrawn="1">
            <p:ph type="body" sz="quarter" idx="13" hasCustomPrompt="1"/>
          </p:nvPr>
        </p:nvSpPr>
        <p:spPr>
          <a:xfrm>
            <a:off x="913700" y="7562561"/>
            <a:ext cx="4536125" cy="1002506"/>
          </a:xfrm>
        </p:spPr>
        <p:txBody>
          <a:bodyPr lIns="0" tIns="0" rIns="0" bIns="0" anchor="ctr" anchorCtr="0">
            <a:noAutofit/>
          </a:bodyPr>
          <a:lstStyle>
            <a:lvl1pPr marL="0" indent="0">
              <a:lnSpc>
                <a:spcPct val="100000"/>
              </a:lnSpc>
              <a:buNone/>
              <a:defRPr sz="2400" b="0">
                <a:solidFill>
                  <a:schemeClr val="bg1"/>
                </a:solidFill>
                <a:latin typeface="Poppins" pitchFamily="2" charset="77"/>
                <a:cs typeface="Poppins" pitchFamily="2" charset="77"/>
              </a:defRPr>
            </a:lvl1pPr>
            <a:lvl2pPr marL="685800" indent="0">
              <a:buNone/>
              <a:defRPr sz="2400">
                <a:latin typeface="Poppins" pitchFamily="2" charset="77"/>
                <a:cs typeface="Poppins" pitchFamily="2" charset="77"/>
              </a:defRPr>
            </a:lvl2pPr>
            <a:lvl3pPr marL="1371600" indent="0">
              <a:buNone/>
              <a:defRPr sz="2400">
                <a:latin typeface="Poppins" pitchFamily="2" charset="77"/>
                <a:cs typeface="Poppins" pitchFamily="2" charset="77"/>
              </a:defRPr>
            </a:lvl3pPr>
            <a:lvl4pPr marL="2057400" indent="0">
              <a:buNone/>
              <a:defRPr sz="2400">
                <a:latin typeface="Poppins" pitchFamily="2" charset="77"/>
                <a:cs typeface="Poppins" pitchFamily="2" charset="77"/>
              </a:defRPr>
            </a:lvl4pPr>
            <a:lvl5pPr marL="2743200" indent="0">
              <a:buNone/>
              <a:defRPr sz="2400">
                <a:latin typeface="Poppins" pitchFamily="2" charset="77"/>
                <a:cs typeface="Poppins" pitchFamily="2" charset="77"/>
              </a:defRPr>
            </a:lvl5pPr>
          </a:lstStyle>
          <a:p>
            <a:pPr lvl="0"/>
            <a:r>
              <a:rPr lang="en-US"/>
              <a:t>Name</a:t>
            </a:r>
            <a:br>
              <a:rPr lang="en-US"/>
            </a:br>
            <a:r>
              <a:rPr lang="en-US"/>
              <a:t>Title</a:t>
            </a:r>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7040880" y="2820513"/>
            <a:ext cx="10199370" cy="5744553"/>
          </a:xfrm>
        </p:spPr>
        <p:txBody>
          <a:bodyPr anchor="ctr" anchorCtr="0"/>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“Quote copy.”</a:t>
            </a:r>
          </a:p>
        </p:txBody>
      </p:sp>
      <p:pic>
        <p:nvPicPr>
          <p:cNvPr id="12" name="Picture 11">
            <a:extLst>
              <a:ext uri="{FF2B5EF4-FFF2-40B4-BE49-F238E27FC236}">
                <a16:creationId xmlns:a16="http://schemas.microsoft.com/office/drawing/2014/main" id="{F2826B05-704F-9154-19D8-F68D6BF8A15E}"/>
              </a:ext>
            </a:extLst>
          </p:cNvPr>
          <p:cNvPicPr>
            <a:picLocks noChangeAspect="1"/>
          </p:cNvPicPr>
          <p:nvPr userDrawn="1"/>
        </p:nvPicPr>
        <p:blipFill>
          <a:blip r:embed="rId4"/>
          <a:stretch>
            <a:fillRect/>
          </a:stretch>
        </p:blipFill>
        <p:spPr>
          <a:xfrm>
            <a:off x="14091918" y="402215"/>
            <a:ext cx="3958239" cy="1688453"/>
          </a:xfrm>
          <a:prstGeom prst="rect">
            <a:avLst/>
          </a:prstGeom>
        </p:spPr>
      </p:pic>
    </p:spTree>
    <p:extLst>
      <p:ext uri="{BB962C8B-B14F-4D97-AF65-F5344CB8AC3E}">
        <p14:creationId xmlns:p14="http://schemas.microsoft.com/office/powerpoint/2010/main" val="2580627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987552" y="3284369"/>
            <a:ext cx="10885932" cy="3818013"/>
          </a:xfrm>
          <a:prstGeom prst="rect">
            <a:avLst/>
          </a:prstGeom>
        </p:spPr>
        <p:txBody>
          <a:bodyPr lIns="0" tIns="0" rIns="0" bIns="0" anchor="ctr" anchorCtr="0"/>
          <a:lstStyle>
            <a:lvl1pPr>
              <a:lnSpc>
                <a:spcPct val="90000"/>
              </a:lnSpc>
              <a:defRPr sz="99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7261586" y="9831643"/>
            <a:ext cx="797814" cy="184667"/>
          </a:xfrm>
          <a:prstGeom prst="rect">
            <a:avLst/>
          </a:prstGeom>
        </p:spPr>
        <p:txBody>
          <a:bodyPr wrap="square" lIns="0" tIns="0" rIns="0" bIns="0">
            <a:spAutoFit/>
          </a:bodyPr>
          <a:lstStyle>
            <a:lvl1pPr algn="r">
              <a:defRPr sz="12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11286797" y="8127612"/>
            <a:ext cx="6519063" cy="1398774"/>
          </a:xfrm>
          <a:prstGeom prst="rect">
            <a:avLst/>
          </a:prstGeom>
        </p:spPr>
        <p:txBody>
          <a:bodyPr anchor="ctr" anchorCtr="0"/>
          <a:lstStyle>
            <a:lvl1pPr algn="r">
              <a:lnSpc>
                <a:spcPct val="95000"/>
              </a:lnSpc>
              <a:defRPr sz="4200"/>
            </a:lvl1pPr>
          </a:lstStyle>
          <a:p>
            <a:pPr lvl="0"/>
            <a:r>
              <a:rPr lang="en-US"/>
              <a:t>Month Day Year</a:t>
            </a:r>
          </a:p>
        </p:txBody>
      </p:sp>
    </p:spTree>
    <p:extLst>
      <p:ext uri="{BB962C8B-B14F-4D97-AF65-F5344CB8AC3E}">
        <p14:creationId xmlns:p14="http://schemas.microsoft.com/office/powerpoint/2010/main" val="3318843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7134585" y="315468"/>
            <a:ext cx="797816" cy="368646"/>
          </a:xfrm>
          <a:prstGeom prst="rect">
            <a:avLst/>
          </a:prstGeom>
        </p:spPr>
        <p:txBody>
          <a:bodyPr wrap="square" lIns="0" tIns="0" rIns="0" bIns="0" anchor="t" anchorCtr="0">
            <a:noAutofit/>
          </a:bodyPr>
          <a:lstStyle>
            <a:lvl1pPr algn="r">
              <a:defRPr sz="1200" baseline="0">
                <a:latin typeface="Poppins" pitchFamily="2" charset="77"/>
                <a:cs typeface="Poppins" pitchFamily="2" charset="77"/>
              </a:defRPr>
            </a:lvl1pPr>
          </a:lstStyle>
          <a:p>
            <a:fld id="{B07D23A7-7402-0843-A222-AAEABEA1D2C1}" type="datetime1">
              <a:rPr lang="en-US" smtClean="0"/>
              <a:t>10/10/2025</a:t>
            </a:fld>
            <a:endParaRPr lang="en-US"/>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7261586" y="9831643"/>
            <a:ext cx="797814" cy="184667"/>
          </a:xfrm>
          <a:prstGeom prst="rect">
            <a:avLst/>
          </a:prstGeom>
        </p:spPr>
        <p:txBody>
          <a:bodyPr wrap="square" lIns="0" tIns="0" rIns="0" bIns="0">
            <a:spAutoFit/>
          </a:bodyPr>
          <a:lstStyle>
            <a:lvl1pPr algn="r">
              <a:defRPr sz="1200" baseline="0">
                <a:latin typeface="Poppins" pitchFamily="2" charset="77"/>
              </a:defRPr>
            </a:lvl1pPr>
          </a:lstStyle>
          <a:p>
            <a:fld id="{9091AC62-753B-3240-A76B-ED140B7F97AA}" type="slidenum">
              <a:rPr lang="en-US" smtClean="0"/>
              <a:pPr/>
              <a:t>‹#›</a:t>
            </a:fld>
            <a:endParaRPr lang="en-US"/>
          </a:p>
        </p:txBody>
      </p:sp>
      <p:pic>
        <p:nvPicPr>
          <p:cNvPr id="4" name="Picture 3">
            <a:extLst>
              <a:ext uri="{FF2B5EF4-FFF2-40B4-BE49-F238E27FC236}">
                <a16:creationId xmlns:a16="http://schemas.microsoft.com/office/drawing/2014/main" id="{43B01796-0D87-B2A7-4445-CDBF74BDAD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05" b="26667"/>
          <a:stretch/>
        </p:blipFill>
        <p:spPr>
          <a:xfrm>
            <a:off x="0" y="2743200"/>
            <a:ext cx="17281137" cy="7543800"/>
          </a:xfrm>
          <a:prstGeom prst="rect">
            <a:avLst/>
          </a:prstGeom>
        </p:spPr>
      </p:pic>
      <p:pic>
        <p:nvPicPr>
          <p:cNvPr id="5" name="Picture 4">
            <a:extLst>
              <a:ext uri="{FF2B5EF4-FFF2-40B4-BE49-F238E27FC236}">
                <a16:creationId xmlns:a16="http://schemas.microsoft.com/office/drawing/2014/main" id="{E8BE637C-9B77-D8B5-0F0F-9599DB3461BD}"/>
              </a:ext>
            </a:extLst>
          </p:cNvPr>
          <p:cNvPicPr>
            <a:picLocks noChangeAspect="1"/>
          </p:cNvPicPr>
          <p:nvPr userDrawn="1"/>
        </p:nvPicPr>
        <p:blipFill>
          <a:blip r:embed="rId3"/>
          <a:srcRect/>
          <a:stretch/>
        </p:blipFill>
        <p:spPr>
          <a:xfrm>
            <a:off x="12916322" y="1111160"/>
            <a:ext cx="4418138" cy="1136741"/>
          </a:xfrm>
          <a:prstGeom prst="rect">
            <a:avLst/>
          </a:prstGeom>
        </p:spPr>
      </p:pic>
    </p:spTree>
    <p:extLst>
      <p:ext uri="{BB962C8B-B14F-4D97-AF65-F5344CB8AC3E}">
        <p14:creationId xmlns:p14="http://schemas.microsoft.com/office/powerpoint/2010/main" val="454211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A blue text on a black background&#10;&#10;Description automatically generated">
            <a:extLst>
              <a:ext uri="{FF2B5EF4-FFF2-40B4-BE49-F238E27FC236}">
                <a16:creationId xmlns:a16="http://schemas.microsoft.com/office/drawing/2014/main" id="{2C74BB92-6C16-39AF-97D6-E36582C1D9F7}"/>
              </a:ext>
            </a:extLst>
          </p:cNvPr>
          <p:cNvPicPr>
            <a:picLocks noChangeAspect="1"/>
          </p:cNvPicPr>
          <p:nvPr userDrawn="1"/>
        </p:nvPicPr>
        <p:blipFill>
          <a:blip r:embed="rId2"/>
          <a:stretch>
            <a:fillRect/>
          </a:stretch>
        </p:blipFill>
        <p:spPr>
          <a:xfrm>
            <a:off x="14864169" y="471149"/>
            <a:ext cx="2524695" cy="1775702"/>
          </a:xfrm>
          <a:prstGeom prst="rect">
            <a:avLst/>
          </a:prstGeom>
        </p:spPr>
      </p:pic>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7134585" y="315468"/>
            <a:ext cx="797816" cy="368646"/>
          </a:xfrm>
          <a:prstGeom prst="rect">
            <a:avLst/>
          </a:prstGeom>
        </p:spPr>
        <p:txBody>
          <a:bodyPr wrap="square" lIns="0" tIns="0" rIns="0" bIns="0" anchor="t" anchorCtr="0">
            <a:noAutofit/>
          </a:bodyPr>
          <a:lstStyle>
            <a:lvl1pPr algn="r">
              <a:defRPr sz="1200" baseline="0">
                <a:latin typeface="Poppins" pitchFamily="2" charset="77"/>
                <a:cs typeface="Poppins" pitchFamily="2" charset="77"/>
              </a:defRPr>
            </a:lvl1pPr>
          </a:lstStyle>
          <a:p>
            <a:fld id="{B07D23A7-7402-0843-A222-AAEABEA1D2C1}" type="datetime1">
              <a:rPr lang="en-US" smtClean="0"/>
              <a:t>10/10/2025</a:t>
            </a:fld>
            <a:endParaRPr lang="en-US"/>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7261586" y="9831643"/>
            <a:ext cx="797814" cy="184667"/>
          </a:xfrm>
          <a:prstGeom prst="rect">
            <a:avLst/>
          </a:prstGeom>
        </p:spPr>
        <p:txBody>
          <a:bodyPr wrap="square" lIns="0" tIns="0" rIns="0" bIns="0">
            <a:spAutoFit/>
          </a:bodyPr>
          <a:lstStyle>
            <a:lvl1pPr algn="r">
              <a:defRPr sz="1200" baseline="0">
                <a:latin typeface="Poppins" pitchFamily="2" charset="77"/>
              </a:defRPr>
            </a:lvl1pPr>
          </a:lstStyle>
          <a:p>
            <a:fld id="{9091AC62-753B-3240-A76B-ED140B7F97AA}" type="slidenum">
              <a:rPr lang="en-US" smtClean="0"/>
              <a:pPr/>
              <a:t>‹#›</a:t>
            </a:fld>
            <a:endParaRPr lang="en-US"/>
          </a:p>
        </p:txBody>
      </p:sp>
      <p:pic>
        <p:nvPicPr>
          <p:cNvPr id="4" name="Picture 3">
            <a:extLst>
              <a:ext uri="{FF2B5EF4-FFF2-40B4-BE49-F238E27FC236}">
                <a16:creationId xmlns:a16="http://schemas.microsoft.com/office/drawing/2014/main" id="{43B01796-0D87-B2A7-4445-CDBF74BDAD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505" b="26667"/>
          <a:stretch/>
        </p:blipFill>
        <p:spPr>
          <a:xfrm>
            <a:off x="0" y="2743200"/>
            <a:ext cx="17281137" cy="7543800"/>
          </a:xfrm>
          <a:prstGeom prst="rect">
            <a:avLst/>
          </a:prstGeom>
        </p:spPr>
      </p:pic>
    </p:spTree>
    <p:extLst>
      <p:ext uri="{BB962C8B-B14F-4D97-AF65-F5344CB8AC3E}">
        <p14:creationId xmlns:p14="http://schemas.microsoft.com/office/powerpoint/2010/main" val="2016155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7134585" y="315468"/>
            <a:ext cx="797816" cy="368646"/>
          </a:xfrm>
          <a:prstGeom prst="rect">
            <a:avLst/>
          </a:prstGeom>
        </p:spPr>
        <p:txBody>
          <a:bodyPr wrap="square" lIns="0" tIns="0" rIns="0" bIns="0" anchor="t" anchorCtr="0">
            <a:noAutofit/>
          </a:bodyPr>
          <a:lstStyle>
            <a:lvl1pPr algn="r">
              <a:defRPr sz="1200" baseline="0">
                <a:latin typeface="Poppins" pitchFamily="2" charset="77"/>
                <a:cs typeface="Poppins" pitchFamily="2" charset="77"/>
              </a:defRPr>
            </a:lvl1pPr>
          </a:lstStyle>
          <a:p>
            <a:fld id="{B07D23A7-7402-0843-A222-AAEABEA1D2C1}" type="datetime1">
              <a:rPr lang="en-US" smtClean="0"/>
              <a:t>10/10/2025</a:t>
            </a:fld>
            <a:endParaRPr lang="en-US"/>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7261586" y="9831643"/>
            <a:ext cx="797814" cy="184667"/>
          </a:xfrm>
          <a:prstGeom prst="rect">
            <a:avLst/>
          </a:prstGeom>
        </p:spPr>
        <p:txBody>
          <a:bodyPr wrap="square" lIns="0" tIns="0" rIns="0" bIns="0">
            <a:spAutoFit/>
          </a:bodyPr>
          <a:lstStyle>
            <a:lvl1pPr algn="r">
              <a:defRPr sz="1200" baseline="0">
                <a:latin typeface="Poppins" pitchFamily="2" charset="77"/>
              </a:defRPr>
            </a:lvl1pPr>
          </a:lstStyle>
          <a:p>
            <a:fld id="{9091AC62-753B-3240-A76B-ED140B7F97AA}" type="slidenum">
              <a:rPr lang="en-US" smtClean="0"/>
              <a:pPr/>
              <a:t>‹#›</a:t>
            </a:fld>
            <a:endParaRPr lang="en-US"/>
          </a:p>
        </p:txBody>
      </p:sp>
      <p:pic>
        <p:nvPicPr>
          <p:cNvPr id="4" name="Picture 3">
            <a:extLst>
              <a:ext uri="{FF2B5EF4-FFF2-40B4-BE49-F238E27FC236}">
                <a16:creationId xmlns:a16="http://schemas.microsoft.com/office/drawing/2014/main" id="{43B01796-0D87-B2A7-4445-CDBF74BDAD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05" b="26667"/>
          <a:stretch/>
        </p:blipFill>
        <p:spPr>
          <a:xfrm>
            <a:off x="0" y="2743200"/>
            <a:ext cx="17281137" cy="7543800"/>
          </a:xfrm>
          <a:prstGeom prst="rect">
            <a:avLst/>
          </a:prstGeom>
        </p:spPr>
      </p:pic>
      <p:pic>
        <p:nvPicPr>
          <p:cNvPr id="2" name="Picture 1">
            <a:extLst>
              <a:ext uri="{FF2B5EF4-FFF2-40B4-BE49-F238E27FC236}">
                <a16:creationId xmlns:a16="http://schemas.microsoft.com/office/drawing/2014/main" id="{D7A59A0A-FFC1-432D-46A5-46D278C07720}"/>
              </a:ext>
            </a:extLst>
          </p:cNvPr>
          <p:cNvPicPr>
            <a:picLocks noChangeAspect="1"/>
          </p:cNvPicPr>
          <p:nvPr userDrawn="1"/>
        </p:nvPicPr>
        <p:blipFill>
          <a:blip r:embed="rId3"/>
          <a:stretch>
            <a:fillRect/>
          </a:stretch>
        </p:blipFill>
        <p:spPr>
          <a:xfrm>
            <a:off x="12355376" y="289190"/>
            <a:ext cx="5199528" cy="2217945"/>
          </a:xfrm>
          <a:prstGeom prst="rect">
            <a:avLst/>
          </a:prstGeom>
        </p:spPr>
      </p:pic>
    </p:spTree>
    <p:extLst>
      <p:ext uri="{BB962C8B-B14F-4D97-AF65-F5344CB8AC3E}">
        <p14:creationId xmlns:p14="http://schemas.microsoft.com/office/powerpoint/2010/main" val="193465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869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pic>
        <p:nvPicPr>
          <p:cNvPr id="8" name="Picture 7" descr="photo illustration of the hands of different races and genders of people raised in the air against a white background"/>
          <p:cNvPicPr>
            <a:picLocks noChangeAspect="1"/>
          </p:cNvPicPr>
          <p:nvPr userDrawn="1"/>
        </p:nvPicPr>
        <p:blipFill rotWithShape="1">
          <a:blip r:embed="rId2">
            <a:extLst>
              <a:ext uri="{28A0092B-C50C-407E-A947-70E740481C1C}">
                <a14:useLocalDpi xmlns:a14="http://schemas.microsoft.com/office/drawing/2010/main" val="0"/>
              </a:ext>
            </a:extLst>
          </a:blip>
          <a:srcRect t="24421"/>
          <a:stretch/>
        </p:blipFill>
        <p:spPr>
          <a:xfrm>
            <a:off x="2" y="-2"/>
            <a:ext cx="18287999" cy="6886575"/>
          </a:xfrm>
          <a:prstGeom prst="rect">
            <a:avLst/>
          </a:prstGeom>
        </p:spPr>
      </p:pic>
      <p:pic>
        <p:nvPicPr>
          <p:cNvPr id="3" name="Picture 2">
            <a:extLst>
              <a:ext uri="{FF2B5EF4-FFF2-40B4-BE49-F238E27FC236}">
                <a16:creationId xmlns:a16="http://schemas.microsoft.com/office/drawing/2014/main" id="{DA4321E3-61F0-CDFE-F1E1-44E8F50229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44717" y="7882128"/>
            <a:ext cx="5657727" cy="1664208"/>
          </a:xfrm>
          <a:prstGeom prst="rect">
            <a:avLst/>
          </a:prstGeom>
        </p:spPr>
      </p:pic>
      <p:sp>
        <p:nvSpPr>
          <p:cNvPr id="5" name="Text Placeholder 9">
            <a:extLst>
              <a:ext uri="{FF2B5EF4-FFF2-40B4-BE49-F238E27FC236}">
                <a16:creationId xmlns:a16="http://schemas.microsoft.com/office/drawing/2014/main" id="{F8C3A047-63F8-91BC-0BD2-53A4EDD10F17}"/>
              </a:ext>
            </a:extLst>
          </p:cNvPr>
          <p:cNvSpPr>
            <a:spLocks noGrp="1"/>
          </p:cNvSpPr>
          <p:nvPr>
            <p:ph type="body" sz="quarter" idx="11" hasCustomPrompt="1"/>
          </p:nvPr>
        </p:nvSpPr>
        <p:spPr>
          <a:xfrm>
            <a:off x="7714701" y="8831552"/>
            <a:ext cx="7866675" cy="1042416"/>
          </a:xfrm>
        </p:spPr>
        <p:txBody>
          <a:bodyPr>
            <a:noAutofit/>
          </a:bodyPr>
          <a:lstStyle>
            <a:lvl1pPr marL="0" indent="0">
              <a:lnSpc>
                <a:spcPct val="100000"/>
              </a:lnSpc>
              <a:spcBef>
                <a:spcPts val="0"/>
              </a:spcBef>
              <a:buNone/>
              <a:defRPr sz="4200" cap="none" baseline="0">
                <a:solidFill>
                  <a:schemeClr val="tx1"/>
                </a:solidFill>
              </a:defRPr>
            </a:lvl1pPr>
          </a:lstStyle>
          <a:p>
            <a:pPr lvl="0"/>
            <a:r>
              <a:rPr lang="en-US" dirty="0"/>
              <a:t>Office/Program</a:t>
            </a:r>
          </a:p>
        </p:txBody>
      </p:sp>
      <p:sp>
        <p:nvSpPr>
          <p:cNvPr id="6" name="Title 3">
            <a:extLst>
              <a:ext uri="{FF2B5EF4-FFF2-40B4-BE49-F238E27FC236}">
                <a16:creationId xmlns:a16="http://schemas.microsoft.com/office/drawing/2014/main" id="{7BDBF436-C6EC-CE64-FD94-1AAD71D9A4EE}"/>
              </a:ext>
            </a:extLst>
          </p:cNvPr>
          <p:cNvSpPr>
            <a:spLocks noGrp="1"/>
          </p:cNvSpPr>
          <p:nvPr>
            <p:ph type="title" hasCustomPrompt="1"/>
          </p:nvPr>
        </p:nvSpPr>
        <p:spPr>
          <a:xfrm>
            <a:off x="7714701" y="7845552"/>
            <a:ext cx="8561619" cy="1042416"/>
          </a:xfrm>
        </p:spPr>
        <p:txBody>
          <a:bodyPr>
            <a:noAutofit/>
          </a:bodyPr>
          <a:lstStyle>
            <a:lvl1pPr>
              <a:defRPr sz="5700" cap="all" baseline="0"/>
            </a:lvl1pPr>
          </a:lstStyle>
          <a:p>
            <a:pPr lvl="0"/>
            <a:r>
              <a:rPr lang="en-US" dirty="0"/>
              <a:t>PRESENTATION TITLE</a:t>
            </a:r>
          </a:p>
        </p:txBody>
      </p:sp>
    </p:spTree>
    <p:extLst>
      <p:ext uri="{BB962C8B-B14F-4D97-AF65-F5344CB8AC3E}">
        <p14:creationId xmlns:p14="http://schemas.microsoft.com/office/powerpoint/2010/main" val="2547327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13" name="Picture 12" descr="Photo of the Seattle skyline with Space Needle in foreground and Mount Rainier in the background."/>
          <p:cNvPicPr>
            <a:picLocks noChangeAspect="1"/>
          </p:cNvPicPr>
          <p:nvPr userDrawn="1"/>
        </p:nvPicPr>
        <p:blipFill rotWithShape="1">
          <a:blip r:embed="rId2">
            <a:extLst>
              <a:ext uri="{28A0092B-C50C-407E-A947-70E740481C1C}">
                <a14:useLocalDpi xmlns:a14="http://schemas.microsoft.com/office/drawing/2010/main" val="0"/>
              </a:ext>
            </a:extLst>
          </a:blip>
          <a:srcRect t="10518" b="14482"/>
          <a:stretch/>
        </p:blipFill>
        <p:spPr>
          <a:xfrm>
            <a:off x="0" y="-1"/>
            <a:ext cx="18288000" cy="6858002"/>
          </a:xfrm>
          <a:prstGeom prst="rect">
            <a:avLst/>
          </a:prstGeom>
        </p:spPr>
      </p:pic>
      <p:pic>
        <p:nvPicPr>
          <p:cNvPr id="2" name="Picture 1">
            <a:extLst>
              <a:ext uri="{FF2B5EF4-FFF2-40B4-BE49-F238E27FC236}">
                <a16:creationId xmlns:a16="http://schemas.microsoft.com/office/drawing/2014/main" id="{E4F9FDC6-C3FC-7CD3-1153-CD516B189E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44717" y="7882128"/>
            <a:ext cx="5657727" cy="1664208"/>
          </a:xfrm>
          <a:prstGeom prst="rect">
            <a:avLst/>
          </a:prstGeom>
        </p:spPr>
      </p:pic>
      <p:sp>
        <p:nvSpPr>
          <p:cNvPr id="3" name="Text Placeholder 9">
            <a:extLst>
              <a:ext uri="{FF2B5EF4-FFF2-40B4-BE49-F238E27FC236}">
                <a16:creationId xmlns:a16="http://schemas.microsoft.com/office/drawing/2014/main" id="{542542D7-D64B-4CFA-F60D-1747E11B28A1}"/>
              </a:ext>
            </a:extLst>
          </p:cNvPr>
          <p:cNvSpPr>
            <a:spLocks noGrp="1"/>
          </p:cNvSpPr>
          <p:nvPr>
            <p:ph type="body" sz="quarter" idx="11" hasCustomPrompt="1"/>
          </p:nvPr>
        </p:nvSpPr>
        <p:spPr>
          <a:xfrm>
            <a:off x="7714701" y="8831552"/>
            <a:ext cx="7866675" cy="1042416"/>
          </a:xfrm>
        </p:spPr>
        <p:txBody>
          <a:bodyPr>
            <a:noAutofit/>
          </a:bodyPr>
          <a:lstStyle>
            <a:lvl1pPr marL="0" indent="0">
              <a:lnSpc>
                <a:spcPct val="100000"/>
              </a:lnSpc>
              <a:spcBef>
                <a:spcPts val="0"/>
              </a:spcBef>
              <a:buNone/>
              <a:defRPr sz="4200" cap="none" baseline="0">
                <a:solidFill>
                  <a:schemeClr val="tx1"/>
                </a:solidFill>
              </a:defRPr>
            </a:lvl1pPr>
          </a:lstStyle>
          <a:p>
            <a:pPr lvl="0"/>
            <a:r>
              <a:rPr lang="en-US" dirty="0"/>
              <a:t>Office/Program</a:t>
            </a:r>
          </a:p>
        </p:txBody>
      </p:sp>
      <p:sp>
        <p:nvSpPr>
          <p:cNvPr id="4" name="Title 3">
            <a:extLst>
              <a:ext uri="{FF2B5EF4-FFF2-40B4-BE49-F238E27FC236}">
                <a16:creationId xmlns:a16="http://schemas.microsoft.com/office/drawing/2014/main" id="{0C2AE6F5-BA6F-E7D6-7601-3637B6168D9D}"/>
              </a:ext>
            </a:extLst>
          </p:cNvPr>
          <p:cNvSpPr>
            <a:spLocks noGrp="1"/>
          </p:cNvSpPr>
          <p:nvPr>
            <p:ph type="title" hasCustomPrompt="1"/>
          </p:nvPr>
        </p:nvSpPr>
        <p:spPr>
          <a:xfrm>
            <a:off x="7714701" y="7845552"/>
            <a:ext cx="8561619" cy="1042416"/>
          </a:xfrm>
        </p:spPr>
        <p:txBody>
          <a:bodyPr>
            <a:noAutofit/>
          </a:bodyPr>
          <a:lstStyle>
            <a:lvl1pPr>
              <a:defRPr sz="5700" cap="all" baseline="0"/>
            </a:lvl1pPr>
          </a:lstStyle>
          <a:p>
            <a:pPr lvl="0"/>
            <a:r>
              <a:rPr lang="en-US" dirty="0"/>
              <a:t>PRESENTATION TITLE</a:t>
            </a:r>
          </a:p>
        </p:txBody>
      </p:sp>
    </p:spTree>
    <p:extLst>
      <p:ext uri="{BB962C8B-B14F-4D97-AF65-F5344CB8AC3E}">
        <p14:creationId xmlns:p14="http://schemas.microsoft.com/office/powerpoint/2010/main" val="3719929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11" name="Picture 10" descr="photo of downtown Spokane with Spokane River in forefront"/>
          <p:cNvPicPr>
            <a:picLocks noChangeAspect="1"/>
          </p:cNvPicPr>
          <p:nvPr userDrawn="1"/>
        </p:nvPicPr>
        <p:blipFill rotWithShape="1">
          <a:blip r:embed="rId2">
            <a:extLst>
              <a:ext uri="{28A0092B-C50C-407E-A947-70E740481C1C}">
                <a14:useLocalDpi xmlns:a14="http://schemas.microsoft.com/office/drawing/2010/main" val="0"/>
              </a:ext>
            </a:extLst>
          </a:blip>
          <a:srcRect t="8921" b="15783"/>
          <a:stretch/>
        </p:blipFill>
        <p:spPr>
          <a:xfrm>
            <a:off x="2" y="0"/>
            <a:ext cx="18300786" cy="6858000"/>
          </a:xfrm>
          <a:prstGeom prst="rect">
            <a:avLst/>
          </a:prstGeom>
        </p:spPr>
      </p:pic>
      <p:pic>
        <p:nvPicPr>
          <p:cNvPr id="2" name="Picture 1">
            <a:extLst>
              <a:ext uri="{FF2B5EF4-FFF2-40B4-BE49-F238E27FC236}">
                <a16:creationId xmlns:a16="http://schemas.microsoft.com/office/drawing/2014/main" id="{65669BCC-FB9F-B78A-0E94-EC00588E352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44717" y="7882128"/>
            <a:ext cx="5657727" cy="1664208"/>
          </a:xfrm>
          <a:prstGeom prst="rect">
            <a:avLst/>
          </a:prstGeom>
        </p:spPr>
      </p:pic>
      <p:sp>
        <p:nvSpPr>
          <p:cNvPr id="3" name="Text Placeholder 9">
            <a:extLst>
              <a:ext uri="{FF2B5EF4-FFF2-40B4-BE49-F238E27FC236}">
                <a16:creationId xmlns:a16="http://schemas.microsoft.com/office/drawing/2014/main" id="{56B80EA2-AD74-B15F-8A54-98558C16EF72}"/>
              </a:ext>
            </a:extLst>
          </p:cNvPr>
          <p:cNvSpPr>
            <a:spLocks noGrp="1"/>
          </p:cNvSpPr>
          <p:nvPr>
            <p:ph type="body" sz="quarter" idx="11" hasCustomPrompt="1"/>
          </p:nvPr>
        </p:nvSpPr>
        <p:spPr>
          <a:xfrm>
            <a:off x="7714701" y="8831552"/>
            <a:ext cx="7866675" cy="1042416"/>
          </a:xfrm>
        </p:spPr>
        <p:txBody>
          <a:bodyPr>
            <a:noAutofit/>
          </a:bodyPr>
          <a:lstStyle>
            <a:lvl1pPr marL="0" indent="0">
              <a:lnSpc>
                <a:spcPct val="100000"/>
              </a:lnSpc>
              <a:spcBef>
                <a:spcPts val="0"/>
              </a:spcBef>
              <a:buNone/>
              <a:defRPr sz="4200" cap="none" baseline="0">
                <a:solidFill>
                  <a:schemeClr val="tx1"/>
                </a:solidFill>
              </a:defRPr>
            </a:lvl1pPr>
          </a:lstStyle>
          <a:p>
            <a:pPr lvl="0"/>
            <a:r>
              <a:rPr lang="en-US" dirty="0"/>
              <a:t>Office/Program</a:t>
            </a:r>
          </a:p>
        </p:txBody>
      </p:sp>
      <p:sp>
        <p:nvSpPr>
          <p:cNvPr id="4" name="Title 3">
            <a:extLst>
              <a:ext uri="{FF2B5EF4-FFF2-40B4-BE49-F238E27FC236}">
                <a16:creationId xmlns:a16="http://schemas.microsoft.com/office/drawing/2014/main" id="{1C324521-E337-22C7-6039-3D4D1671686A}"/>
              </a:ext>
            </a:extLst>
          </p:cNvPr>
          <p:cNvSpPr>
            <a:spLocks noGrp="1"/>
          </p:cNvSpPr>
          <p:nvPr>
            <p:ph type="title" hasCustomPrompt="1"/>
          </p:nvPr>
        </p:nvSpPr>
        <p:spPr>
          <a:xfrm>
            <a:off x="7714701" y="7845552"/>
            <a:ext cx="8561619" cy="1042416"/>
          </a:xfrm>
        </p:spPr>
        <p:txBody>
          <a:bodyPr>
            <a:noAutofit/>
          </a:bodyPr>
          <a:lstStyle>
            <a:lvl1pPr>
              <a:defRPr sz="5700" cap="all" baseline="0"/>
            </a:lvl1pPr>
          </a:lstStyle>
          <a:p>
            <a:pPr lvl="0"/>
            <a:r>
              <a:rPr lang="en-US" dirty="0"/>
              <a:t>PRESENTATION TITLE</a:t>
            </a:r>
          </a:p>
        </p:txBody>
      </p:sp>
    </p:spTree>
    <p:extLst>
      <p:ext uri="{BB962C8B-B14F-4D97-AF65-F5344CB8AC3E}">
        <p14:creationId xmlns:p14="http://schemas.microsoft.com/office/powerpoint/2010/main" val="484874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pic>
        <p:nvPicPr>
          <p:cNvPr id="13" name="Picture 12" descr="photo of a boat navigating around a couple of islands in the Puget Sound"/>
          <p:cNvPicPr>
            <a:picLocks noChangeAspect="1"/>
          </p:cNvPicPr>
          <p:nvPr userDrawn="1"/>
        </p:nvPicPr>
        <p:blipFill rotWithShape="1">
          <a:blip r:embed="rId2">
            <a:extLst>
              <a:ext uri="{28A0092B-C50C-407E-A947-70E740481C1C}">
                <a14:useLocalDpi xmlns:a14="http://schemas.microsoft.com/office/drawing/2010/main" val="0"/>
              </a:ext>
            </a:extLst>
          </a:blip>
          <a:srcRect t="435" b="24049"/>
          <a:stretch/>
        </p:blipFill>
        <p:spPr>
          <a:xfrm>
            <a:off x="0" y="-3"/>
            <a:ext cx="18288000" cy="6858002"/>
          </a:xfrm>
          <a:prstGeom prst="rect">
            <a:avLst/>
          </a:prstGeom>
        </p:spPr>
      </p:pic>
      <p:pic>
        <p:nvPicPr>
          <p:cNvPr id="2" name="Picture 1">
            <a:extLst>
              <a:ext uri="{FF2B5EF4-FFF2-40B4-BE49-F238E27FC236}">
                <a16:creationId xmlns:a16="http://schemas.microsoft.com/office/drawing/2014/main" id="{B9BEEE91-389E-BC77-0AC3-D352287A1C6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44717" y="7882128"/>
            <a:ext cx="5657727" cy="1664208"/>
          </a:xfrm>
          <a:prstGeom prst="rect">
            <a:avLst/>
          </a:prstGeom>
        </p:spPr>
      </p:pic>
      <p:sp>
        <p:nvSpPr>
          <p:cNvPr id="3" name="Text Placeholder 9">
            <a:extLst>
              <a:ext uri="{FF2B5EF4-FFF2-40B4-BE49-F238E27FC236}">
                <a16:creationId xmlns:a16="http://schemas.microsoft.com/office/drawing/2014/main" id="{8503312A-C69A-5DBA-2A59-2DBA09096E96}"/>
              </a:ext>
            </a:extLst>
          </p:cNvPr>
          <p:cNvSpPr>
            <a:spLocks noGrp="1"/>
          </p:cNvSpPr>
          <p:nvPr>
            <p:ph type="body" sz="quarter" idx="11" hasCustomPrompt="1"/>
          </p:nvPr>
        </p:nvSpPr>
        <p:spPr>
          <a:xfrm>
            <a:off x="7714701" y="8831552"/>
            <a:ext cx="7866675" cy="1042416"/>
          </a:xfrm>
        </p:spPr>
        <p:txBody>
          <a:bodyPr>
            <a:noAutofit/>
          </a:bodyPr>
          <a:lstStyle>
            <a:lvl1pPr marL="0" indent="0">
              <a:lnSpc>
                <a:spcPct val="100000"/>
              </a:lnSpc>
              <a:spcBef>
                <a:spcPts val="0"/>
              </a:spcBef>
              <a:buNone/>
              <a:defRPr sz="4200" cap="none" baseline="0">
                <a:solidFill>
                  <a:schemeClr val="tx1"/>
                </a:solidFill>
              </a:defRPr>
            </a:lvl1pPr>
          </a:lstStyle>
          <a:p>
            <a:pPr lvl="0"/>
            <a:r>
              <a:rPr lang="en-US" dirty="0"/>
              <a:t>Office/Program</a:t>
            </a:r>
          </a:p>
        </p:txBody>
      </p:sp>
      <p:sp>
        <p:nvSpPr>
          <p:cNvPr id="4" name="Title 3">
            <a:extLst>
              <a:ext uri="{FF2B5EF4-FFF2-40B4-BE49-F238E27FC236}">
                <a16:creationId xmlns:a16="http://schemas.microsoft.com/office/drawing/2014/main" id="{7CC90AF8-5DC6-E142-0C4D-416CD33CF7BD}"/>
              </a:ext>
            </a:extLst>
          </p:cNvPr>
          <p:cNvSpPr>
            <a:spLocks noGrp="1"/>
          </p:cNvSpPr>
          <p:nvPr>
            <p:ph type="title" hasCustomPrompt="1"/>
          </p:nvPr>
        </p:nvSpPr>
        <p:spPr>
          <a:xfrm>
            <a:off x="7714701" y="7845552"/>
            <a:ext cx="8561619" cy="1042416"/>
          </a:xfrm>
        </p:spPr>
        <p:txBody>
          <a:bodyPr>
            <a:noAutofit/>
          </a:bodyPr>
          <a:lstStyle>
            <a:lvl1pPr>
              <a:defRPr sz="5700" cap="all" baseline="0"/>
            </a:lvl1pPr>
          </a:lstStyle>
          <a:p>
            <a:pPr lvl="0"/>
            <a:r>
              <a:rPr lang="en-US" dirty="0"/>
              <a:t>PRESENTATION TITLE</a:t>
            </a:r>
          </a:p>
        </p:txBody>
      </p:sp>
    </p:spTree>
    <p:extLst>
      <p:ext uri="{BB962C8B-B14F-4D97-AF65-F5344CB8AC3E}">
        <p14:creationId xmlns:p14="http://schemas.microsoft.com/office/powerpoint/2010/main" val="3694712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13" name="Picture 12" descr="view from high above Diablo Lake in the Northern Cascades mountain range"/>
          <p:cNvPicPr>
            <a:picLocks noChangeAspect="1"/>
          </p:cNvPicPr>
          <p:nvPr userDrawn="1"/>
        </p:nvPicPr>
        <p:blipFill rotWithShape="1">
          <a:blip r:embed="rId2">
            <a:extLst>
              <a:ext uri="{28A0092B-C50C-407E-A947-70E740481C1C}">
                <a14:useLocalDpi xmlns:a14="http://schemas.microsoft.com/office/drawing/2010/main" val="0"/>
              </a:ext>
            </a:extLst>
          </a:blip>
          <a:srcRect l="-129" t="11859" r="129" b="13402"/>
          <a:stretch/>
        </p:blipFill>
        <p:spPr>
          <a:xfrm>
            <a:off x="-12789" y="2"/>
            <a:ext cx="18300788" cy="6858000"/>
          </a:xfrm>
          <a:prstGeom prst="rect">
            <a:avLst/>
          </a:prstGeom>
        </p:spPr>
      </p:pic>
      <p:pic>
        <p:nvPicPr>
          <p:cNvPr id="2" name="Picture 1">
            <a:extLst>
              <a:ext uri="{FF2B5EF4-FFF2-40B4-BE49-F238E27FC236}">
                <a16:creationId xmlns:a16="http://schemas.microsoft.com/office/drawing/2014/main" id="{A53861B5-BF73-D7E8-B30A-B22BF0C9F32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44717" y="7882128"/>
            <a:ext cx="5657727" cy="1664208"/>
          </a:xfrm>
          <a:prstGeom prst="rect">
            <a:avLst/>
          </a:prstGeom>
        </p:spPr>
      </p:pic>
      <p:sp>
        <p:nvSpPr>
          <p:cNvPr id="3" name="Text Placeholder 9">
            <a:extLst>
              <a:ext uri="{FF2B5EF4-FFF2-40B4-BE49-F238E27FC236}">
                <a16:creationId xmlns:a16="http://schemas.microsoft.com/office/drawing/2014/main" id="{DB1B668F-8F4B-E772-8D4E-FE79EE59D138}"/>
              </a:ext>
            </a:extLst>
          </p:cNvPr>
          <p:cNvSpPr>
            <a:spLocks noGrp="1"/>
          </p:cNvSpPr>
          <p:nvPr>
            <p:ph type="body" sz="quarter" idx="11" hasCustomPrompt="1"/>
          </p:nvPr>
        </p:nvSpPr>
        <p:spPr>
          <a:xfrm>
            <a:off x="7714701" y="8831552"/>
            <a:ext cx="7866675" cy="1042416"/>
          </a:xfrm>
        </p:spPr>
        <p:txBody>
          <a:bodyPr>
            <a:noAutofit/>
          </a:bodyPr>
          <a:lstStyle>
            <a:lvl1pPr marL="0" indent="0">
              <a:lnSpc>
                <a:spcPct val="100000"/>
              </a:lnSpc>
              <a:spcBef>
                <a:spcPts val="0"/>
              </a:spcBef>
              <a:buNone/>
              <a:defRPr sz="4200" cap="none" baseline="0">
                <a:solidFill>
                  <a:schemeClr val="tx1"/>
                </a:solidFill>
              </a:defRPr>
            </a:lvl1pPr>
          </a:lstStyle>
          <a:p>
            <a:pPr lvl="0"/>
            <a:r>
              <a:rPr lang="en-US" dirty="0"/>
              <a:t>Office/Program</a:t>
            </a:r>
          </a:p>
        </p:txBody>
      </p:sp>
      <p:sp>
        <p:nvSpPr>
          <p:cNvPr id="4" name="Title 3">
            <a:extLst>
              <a:ext uri="{FF2B5EF4-FFF2-40B4-BE49-F238E27FC236}">
                <a16:creationId xmlns:a16="http://schemas.microsoft.com/office/drawing/2014/main" id="{E332254E-FBCE-8398-8DC8-E24932E3F802}"/>
              </a:ext>
            </a:extLst>
          </p:cNvPr>
          <p:cNvSpPr>
            <a:spLocks noGrp="1"/>
          </p:cNvSpPr>
          <p:nvPr>
            <p:ph type="title" hasCustomPrompt="1"/>
          </p:nvPr>
        </p:nvSpPr>
        <p:spPr>
          <a:xfrm>
            <a:off x="7714701" y="7845552"/>
            <a:ext cx="8561619" cy="1042416"/>
          </a:xfrm>
        </p:spPr>
        <p:txBody>
          <a:bodyPr>
            <a:noAutofit/>
          </a:bodyPr>
          <a:lstStyle>
            <a:lvl1pPr>
              <a:defRPr sz="5700" cap="all" baseline="0"/>
            </a:lvl1pPr>
          </a:lstStyle>
          <a:p>
            <a:pPr lvl="0"/>
            <a:r>
              <a:rPr lang="en-US" dirty="0"/>
              <a:t>PRESENTATION TITLE</a:t>
            </a:r>
          </a:p>
        </p:txBody>
      </p:sp>
    </p:spTree>
    <p:extLst>
      <p:ext uri="{BB962C8B-B14F-4D97-AF65-F5344CB8AC3E}">
        <p14:creationId xmlns:p14="http://schemas.microsoft.com/office/powerpoint/2010/main" val="3580807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11" name="Picture 10" descr="Aerial view of the Palouse in Northeast Washington"/>
          <p:cNvPicPr>
            <a:picLocks noChangeAspect="1"/>
          </p:cNvPicPr>
          <p:nvPr userDrawn="1"/>
        </p:nvPicPr>
        <p:blipFill rotWithShape="1">
          <a:blip r:embed="rId2">
            <a:extLst>
              <a:ext uri="{28A0092B-C50C-407E-A947-70E740481C1C}">
                <a14:useLocalDpi xmlns:a14="http://schemas.microsoft.com/office/drawing/2010/main" val="0"/>
              </a:ext>
            </a:extLst>
          </a:blip>
          <a:srcRect b="25613"/>
          <a:stretch/>
        </p:blipFill>
        <p:spPr>
          <a:xfrm>
            <a:off x="-1" y="0"/>
            <a:ext cx="18288002" cy="6858000"/>
          </a:xfrm>
          <a:prstGeom prst="rect">
            <a:avLst/>
          </a:prstGeom>
        </p:spPr>
      </p:pic>
      <p:pic>
        <p:nvPicPr>
          <p:cNvPr id="2" name="Picture 1">
            <a:extLst>
              <a:ext uri="{FF2B5EF4-FFF2-40B4-BE49-F238E27FC236}">
                <a16:creationId xmlns:a16="http://schemas.microsoft.com/office/drawing/2014/main" id="{9BD0D64A-FABB-694D-A832-676A6C375C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44717" y="7882128"/>
            <a:ext cx="5657727" cy="1664208"/>
          </a:xfrm>
          <a:prstGeom prst="rect">
            <a:avLst/>
          </a:prstGeom>
        </p:spPr>
      </p:pic>
      <p:sp>
        <p:nvSpPr>
          <p:cNvPr id="3" name="Text Placeholder 9">
            <a:extLst>
              <a:ext uri="{FF2B5EF4-FFF2-40B4-BE49-F238E27FC236}">
                <a16:creationId xmlns:a16="http://schemas.microsoft.com/office/drawing/2014/main" id="{1F08D9E5-E199-C47E-A738-42A989BE1DD7}"/>
              </a:ext>
            </a:extLst>
          </p:cNvPr>
          <p:cNvSpPr>
            <a:spLocks noGrp="1"/>
          </p:cNvSpPr>
          <p:nvPr>
            <p:ph type="body" sz="quarter" idx="11" hasCustomPrompt="1"/>
          </p:nvPr>
        </p:nvSpPr>
        <p:spPr>
          <a:xfrm>
            <a:off x="7714701" y="8831552"/>
            <a:ext cx="7866675" cy="1042416"/>
          </a:xfrm>
        </p:spPr>
        <p:txBody>
          <a:bodyPr>
            <a:noAutofit/>
          </a:bodyPr>
          <a:lstStyle>
            <a:lvl1pPr marL="0" indent="0">
              <a:lnSpc>
                <a:spcPct val="100000"/>
              </a:lnSpc>
              <a:spcBef>
                <a:spcPts val="0"/>
              </a:spcBef>
              <a:buNone/>
              <a:defRPr sz="4200" cap="none" baseline="0">
                <a:solidFill>
                  <a:schemeClr val="tx1"/>
                </a:solidFill>
              </a:defRPr>
            </a:lvl1pPr>
          </a:lstStyle>
          <a:p>
            <a:pPr lvl="0"/>
            <a:r>
              <a:rPr lang="en-US" dirty="0"/>
              <a:t>Office/Program</a:t>
            </a:r>
          </a:p>
        </p:txBody>
      </p:sp>
      <p:sp>
        <p:nvSpPr>
          <p:cNvPr id="4" name="Title 3">
            <a:extLst>
              <a:ext uri="{FF2B5EF4-FFF2-40B4-BE49-F238E27FC236}">
                <a16:creationId xmlns:a16="http://schemas.microsoft.com/office/drawing/2014/main" id="{FD9C2FE1-95ED-8A2D-9B5E-84799766543F}"/>
              </a:ext>
            </a:extLst>
          </p:cNvPr>
          <p:cNvSpPr>
            <a:spLocks noGrp="1"/>
          </p:cNvSpPr>
          <p:nvPr>
            <p:ph type="title" hasCustomPrompt="1"/>
          </p:nvPr>
        </p:nvSpPr>
        <p:spPr>
          <a:xfrm>
            <a:off x="7714701" y="7845552"/>
            <a:ext cx="8561619" cy="1042416"/>
          </a:xfrm>
        </p:spPr>
        <p:txBody>
          <a:bodyPr>
            <a:noAutofit/>
          </a:bodyPr>
          <a:lstStyle>
            <a:lvl1pPr>
              <a:defRPr sz="5700" cap="all" baseline="0"/>
            </a:lvl1pPr>
          </a:lstStyle>
          <a:p>
            <a:pPr lvl="0"/>
            <a:r>
              <a:rPr lang="en-US" dirty="0"/>
              <a:t>PRESENTATION TITLE</a:t>
            </a:r>
          </a:p>
        </p:txBody>
      </p:sp>
    </p:spTree>
    <p:extLst>
      <p:ext uri="{BB962C8B-B14F-4D97-AF65-F5344CB8AC3E}">
        <p14:creationId xmlns:p14="http://schemas.microsoft.com/office/powerpoint/2010/main" val="1406661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2" name="Picture 1" descr="decorative green box with abstract white lines running across it">
            <a:extLst>
              <a:ext uri="{FF2B5EF4-FFF2-40B4-BE49-F238E27FC236}">
                <a16:creationId xmlns:a16="http://schemas.microsoft.com/office/drawing/2014/main" id="{99F321F0-89B4-C3A5-27E0-B6ADF756168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6200" b="19601"/>
          <a:stretch/>
        </p:blipFill>
        <p:spPr>
          <a:xfrm>
            <a:off x="-1" y="0"/>
            <a:ext cx="18288002" cy="6784848"/>
          </a:xfrm>
          <a:prstGeom prst="rect">
            <a:avLst/>
          </a:prstGeom>
          <a:effectLst/>
        </p:spPr>
      </p:pic>
      <p:pic>
        <p:nvPicPr>
          <p:cNvPr id="3" name="Picture 2">
            <a:extLst>
              <a:ext uri="{FF2B5EF4-FFF2-40B4-BE49-F238E27FC236}">
                <a16:creationId xmlns:a16="http://schemas.microsoft.com/office/drawing/2014/main" id="{D1721CF4-F3B0-7076-E174-73098729662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44717" y="7882128"/>
            <a:ext cx="5657727" cy="1664208"/>
          </a:xfrm>
          <a:prstGeom prst="rect">
            <a:avLst/>
          </a:prstGeom>
        </p:spPr>
      </p:pic>
      <p:sp>
        <p:nvSpPr>
          <p:cNvPr id="4" name="Text Placeholder 9">
            <a:extLst>
              <a:ext uri="{FF2B5EF4-FFF2-40B4-BE49-F238E27FC236}">
                <a16:creationId xmlns:a16="http://schemas.microsoft.com/office/drawing/2014/main" id="{E4EF4267-D26F-F3A0-6810-B810B1036F91}"/>
              </a:ext>
            </a:extLst>
          </p:cNvPr>
          <p:cNvSpPr>
            <a:spLocks noGrp="1"/>
          </p:cNvSpPr>
          <p:nvPr>
            <p:ph type="body" sz="quarter" idx="11" hasCustomPrompt="1"/>
          </p:nvPr>
        </p:nvSpPr>
        <p:spPr>
          <a:xfrm>
            <a:off x="7714701" y="8831552"/>
            <a:ext cx="7866675" cy="1042416"/>
          </a:xfrm>
        </p:spPr>
        <p:txBody>
          <a:bodyPr>
            <a:noAutofit/>
          </a:bodyPr>
          <a:lstStyle>
            <a:lvl1pPr marL="0" indent="0">
              <a:lnSpc>
                <a:spcPct val="100000"/>
              </a:lnSpc>
              <a:spcBef>
                <a:spcPts val="0"/>
              </a:spcBef>
              <a:buNone/>
              <a:defRPr sz="4200" cap="none" baseline="0">
                <a:solidFill>
                  <a:schemeClr val="tx1"/>
                </a:solidFill>
              </a:defRPr>
            </a:lvl1pPr>
          </a:lstStyle>
          <a:p>
            <a:pPr lvl="0"/>
            <a:r>
              <a:rPr lang="en-US" dirty="0"/>
              <a:t>Office/Program</a:t>
            </a:r>
          </a:p>
        </p:txBody>
      </p:sp>
      <p:sp>
        <p:nvSpPr>
          <p:cNvPr id="5" name="Title 3">
            <a:extLst>
              <a:ext uri="{FF2B5EF4-FFF2-40B4-BE49-F238E27FC236}">
                <a16:creationId xmlns:a16="http://schemas.microsoft.com/office/drawing/2014/main" id="{2686B1B2-E5B4-DCA9-C5D0-AC7D1BB25D40}"/>
              </a:ext>
            </a:extLst>
          </p:cNvPr>
          <p:cNvSpPr>
            <a:spLocks noGrp="1"/>
          </p:cNvSpPr>
          <p:nvPr>
            <p:ph type="title" hasCustomPrompt="1"/>
          </p:nvPr>
        </p:nvSpPr>
        <p:spPr>
          <a:xfrm>
            <a:off x="7714701" y="7845552"/>
            <a:ext cx="8561619" cy="1042416"/>
          </a:xfrm>
        </p:spPr>
        <p:txBody>
          <a:bodyPr>
            <a:noAutofit/>
          </a:bodyPr>
          <a:lstStyle>
            <a:lvl1pPr>
              <a:defRPr sz="5700" cap="all" baseline="0"/>
            </a:lvl1pPr>
          </a:lstStyle>
          <a:p>
            <a:pPr lvl="0"/>
            <a:r>
              <a:rPr lang="en-US" dirty="0"/>
              <a:t>PRESENTATION TITLE</a:t>
            </a:r>
          </a:p>
        </p:txBody>
      </p:sp>
    </p:spTree>
    <p:extLst>
      <p:ext uri="{BB962C8B-B14F-4D97-AF65-F5344CB8AC3E}">
        <p14:creationId xmlns:p14="http://schemas.microsoft.com/office/powerpoint/2010/main" val="1366081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18288000" cy="6858000"/>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pic>
        <p:nvPicPr>
          <p:cNvPr id="2" name="Picture 1">
            <a:extLst>
              <a:ext uri="{FF2B5EF4-FFF2-40B4-BE49-F238E27FC236}">
                <a16:creationId xmlns:a16="http://schemas.microsoft.com/office/drawing/2014/main" id="{E82AABD7-A6D7-D9ED-8476-36A32F09D72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4717" y="7882128"/>
            <a:ext cx="5657727" cy="1664208"/>
          </a:xfrm>
          <a:prstGeom prst="rect">
            <a:avLst/>
          </a:prstGeom>
        </p:spPr>
      </p:pic>
      <p:sp>
        <p:nvSpPr>
          <p:cNvPr id="3" name="Text Placeholder 9">
            <a:extLst>
              <a:ext uri="{FF2B5EF4-FFF2-40B4-BE49-F238E27FC236}">
                <a16:creationId xmlns:a16="http://schemas.microsoft.com/office/drawing/2014/main" id="{FB0D00B9-541B-D6D5-586A-2D88B03B35A2}"/>
              </a:ext>
            </a:extLst>
          </p:cNvPr>
          <p:cNvSpPr>
            <a:spLocks noGrp="1"/>
          </p:cNvSpPr>
          <p:nvPr>
            <p:ph type="body" sz="quarter" idx="12" hasCustomPrompt="1"/>
          </p:nvPr>
        </p:nvSpPr>
        <p:spPr>
          <a:xfrm>
            <a:off x="7714701" y="8831552"/>
            <a:ext cx="7866675" cy="1042416"/>
          </a:xfrm>
        </p:spPr>
        <p:txBody>
          <a:bodyPr>
            <a:noAutofit/>
          </a:bodyPr>
          <a:lstStyle>
            <a:lvl1pPr marL="0" indent="0">
              <a:lnSpc>
                <a:spcPct val="100000"/>
              </a:lnSpc>
              <a:spcBef>
                <a:spcPts val="0"/>
              </a:spcBef>
              <a:buNone/>
              <a:defRPr sz="4200" cap="none" baseline="0">
                <a:solidFill>
                  <a:schemeClr val="tx1"/>
                </a:solidFill>
              </a:defRPr>
            </a:lvl1pPr>
          </a:lstStyle>
          <a:p>
            <a:pPr lvl="0"/>
            <a:r>
              <a:rPr lang="en-US" dirty="0"/>
              <a:t>Office/Program</a:t>
            </a:r>
          </a:p>
        </p:txBody>
      </p:sp>
      <p:sp>
        <p:nvSpPr>
          <p:cNvPr id="4" name="Title 3">
            <a:extLst>
              <a:ext uri="{FF2B5EF4-FFF2-40B4-BE49-F238E27FC236}">
                <a16:creationId xmlns:a16="http://schemas.microsoft.com/office/drawing/2014/main" id="{2E8260CF-F075-63E4-E8BE-015E9B55D53D}"/>
              </a:ext>
            </a:extLst>
          </p:cNvPr>
          <p:cNvSpPr>
            <a:spLocks noGrp="1"/>
          </p:cNvSpPr>
          <p:nvPr>
            <p:ph type="title" hasCustomPrompt="1"/>
          </p:nvPr>
        </p:nvSpPr>
        <p:spPr>
          <a:xfrm>
            <a:off x="7714701" y="7845552"/>
            <a:ext cx="8561619" cy="1042416"/>
          </a:xfrm>
        </p:spPr>
        <p:txBody>
          <a:bodyPr>
            <a:noAutofit/>
          </a:bodyPr>
          <a:lstStyle>
            <a:lvl1pPr>
              <a:defRPr sz="5700" cap="all" baseline="0"/>
            </a:lvl1pPr>
          </a:lstStyle>
          <a:p>
            <a:pPr lvl="0"/>
            <a:r>
              <a:rPr lang="en-US" dirty="0"/>
              <a:t>PRESENTATION TITLE</a:t>
            </a:r>
          </a:p>
        </p:txBody>
      </p:sp>
    </p:spTree>
    <p:extLst>
      <p:ext uri="{BB962C8B-B14F-4D97-AF65-F5344CB8AC3E}">
        <p14:creationId xmlns:p14="http://schemas.microsoft.com/office/powerpoint/2010/main" val="41655755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9817102" y="3359945"/>
            <a:ext cx="4946651" cy="3731418"/>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8" name="Picture Placeholder 17"/>
          <p:cNvSpPr>
            <a:spLocks noGrp="1"/>
          </p:cNvSpPr>
          <p:nvPr>
            <p:ph type="pic" sz="quarter" idx="13"/>
          </p:nvPr>
        </p:nvSpPr>
        <p:spPr>
          <a:xfrm>
            <a:off x="3635378" y="3359945"/>
            <a:ext cx="4968875" cy="3731418"/>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ext Placeholder 13"/>
          <p:cNvSpPr>
            <a:spLocks noGrp="1"/>
          </p:cNvSpPr>
          <p:nvPr>
            <p:ph type="body" sz="quarter" idx="11" hasCustomPrompt="1"/>
          </p:nvPr>
        </p:nvSpPr>
        <p:spPr>
          <a:xfrm>
            <a:off x="-16626" y="1673805"/>
            <a:ext cx="18287999" cy="525660"/>
          </a:xfrm>
        </p:spPr>
        <p:txBody>
          <a:bodyPr>
            <a:noAutofit/>
          </a:bodyPr>
          <a:lstStyle>
            <a:lvl1pPr marL="0" indent="0" algn="ctr">
              <a:buNone/>
              <a:defRPr sz="3300">
                <a:solidFill>
                  <a:schemeClr val="tx1"/>
                </a:solidFill>
              </a:defRPr>
            </a:lvl1pPr>
            <a:lvl2pPr>
              <a:defRPr sz="3000">
                <a:solidFill>
                  <a:schemeClr val="tx1">
                    <a:lumMod val="75000"/>
                    <a:lumOff val="25000"/>
                  </a:schemeClr>
                </a:solidFill>
              </a:defRPr>
            </a:lvl2pPr>
            <a:lvl3pPr>
              <a:defRPr sz="3000"/>
            </a:lvl3pPr>
            <a:lvl4pPr>
              <a:defRPr sz="3000"/>
            </a:lvl4pPr>
            <a:lvl5pPr>
              <a:defRPr sz="3000"/>
            </a:lvl5pPr>
          </a:lstStyle>
          <a:p>
            <a:pPr lvl="0"/>
            <a:r>
              <a:rPr lang="en-US" dirty="0"/>
              <a:t>@ location</a:t>
            </a:r>
          </a:p>
        </p:txBody>
      </p:sp>
      <p:sp>
        <p:nvSpPr>
          <p:cNvPr id="16" name="Text Placeholder 15"/>
          <p:cNvSpPr>
            <a:spLocks noGrp="1"/>
          </p:cNvSpPr>
          <p:nvPr>
            <p:ph type="body" sz="quarter" idx="12" hasCustomPrompt="1"/>
          </p:nvPr>
        </p:nvSpPr>
        <p:spPr>
          <a:xfrm>
            <a:off x="-16626" y="2308787"/>
            <a:ext cx="18287999" cy="457200"/>
          </a:xfrm>
        </p:spPr>
        <p:txBody>
          <a:bodyPr/>
          <a:lstStyle>
            <a:lvl1pPr marL="0" indent="0" algn="ctr">
              <a:buNone/>
              <a:defRPr sz="2700">
                <a:solidFill>
                  <a:schemeClr val="tx1"/>
                </a:solidFill>
              </a:defRPr>
            </a:lvl1pPr>
          </a:lstStyle>
          <a:p>
            <a:pPr lvl="0"/>
            <a:r>
              <a:rPr lang="en-US" dirty="0"/>
              <a:t>Date</a:t>
            </a:r>
          </a:p>
        </p:txBody>
      </p:sp>
      <p:sp>
        <p:nvSpPr>
          <p:cNvPr id="22" name="Text Placeholder 21"/>
          <p:cNvSpPr>
            <a:spLocks noGrp="1"/>
          </p:cNvSpPr>
          <p:nvPr>
            <p:ph type="body" sz="quarter" idx="15" hasCustomPrompt="1"/>
          </p:nvPr>
        </p:nvSpPr>
        <p:spPr>
          <a:xfrm>
            <a:off x="3635380" y="7452984"/>
            <a:ext cx="4968872"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9803102" y="7449454"/>
            <a:ext cx="4974266" cy="619125"/>
          </a:xfrm>
        </p:spPr>
        <p:txBody>
          <a:bodyPr>
            <a:normAutofit/>
          </a:bodyPr>
          <a:lstStyle>
            <a:lvl1pPr marL="0" indent="0" algn="ctr">
              <a:buNone/>
              <a:defRPr sz="3300" b="1" i="0">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3635378" y="8103383"/>
            <a:ext cx="4968875" cy="471503"/>
          </a:xfrm>
        </p:spPr>
        <p:txBody>
          <a:bodyPr/>
          <a:lstStyle>
            <a:lvl1pPr marL="0" indent="0" algn="ctr">
              <a:buNone/>
              <a:defRPr sz="3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9803102" y="8103092"/>
            <a:ext cx="4974264" cy="471503"/>
          </a:xfrm>
        </p:spPr>
        <p:txBody>
          <a:bodyPr/>
          <a:lstStyle>
            <a:lvl1pPr marL="0" indent="0" algn="ctr">
              <a:buNone/>
              <a:defRPr sz="3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3635378" y="8619327"/>
            <a:ext cx="4968875" cy="561975"/>
          </a:xfrm>
        </p:spPr>
        <p:txBody>
          <a:bodyPr>
            <a:normAutofit/>
          </a:bodyPr>
          <a:lstStyle>
            <a:lvl1pPr marL="0" indent="0" algn="ctr">
              <a:buNone/>
              <a:defRPr sz="3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9816260" y="8614083"/>
            <a:ext cx="4968875" cy="561975"/>
          </a:xfrm>
        </p:spPr>
        <p:txBody>
          <a:bodyPr>
            <a:normAutofit/>
          </a:bodyPr>
          <a:lstStyle>
            <a:lvl1pPr marL="0" indent="0" algn="ctr">
              <a:buNone/>
              <a:defRPr sz="3000">
                <a:solidFill>
                  <a:schemeClr val="tx1"/>
                </a:solidFill>
                <a:latin typeface="+mn-lt"/>
              </a:defRPr>
            </a:lvl1pPr>
          </a:lstStyle>
          <a:p>
            <a:pPr lvl="0"/>
            <a:r>
              <a:rPr lang="en-US" dirty="0"/>
              <a:t>Program</a:t>
            </a:r>
          </a:p>
        </p:txBody>
      </p:sp>
      <p:sp>
        <p:nvSpPr>
          <p:cNvPr id="15" name="Title 2"/>
          <p:cNvSpPr>
            <a:spLocks noGrp="1"/>
          </p:cNvSpPr>
          <p:nvPr>
            <p:ph type="title" hasCustomPrompt="1"/>
          </p:nvPr>
        </p:nvSpPr>
        <p:spPr>
          <a:xfrm>
            <a:off x="0" y="1009981"/>
            <a:ext cx="18288000" cy="656912"/>
          </a:xfrm>
        </p:spPr>
        <p:txBody>
          <a:bodyPr>
            <a:normAutofit/>
          </a:bodyPr>
          <a:lstStyle>
            <a:lvl1pPr algn="ctr">
              <a:defRPr sz="4500"/>
            </a:lvl1pPr>
          </a:lstStyle>
          <a:p>
            <a:pPr lvl="0"/>
            <a:r>
              <a:rPr lang="en-US" dirty="0"/>
              <a:t>Subtitle 1</a:t>
            </a:r>
          </a:p>
        </p:txBody>
      </p:sp>
    </p:spTree>
    <p:extLst>
      <p:ext uri="{BB962C8B-B14F-4D97-AF65-F5344CB8AC3E}">
        <p14:creationId xmlns:p14="http://schemas.microsoft.com/office/powerpoint/2010/main" val="18715363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9817102" y="3155825"/>
            <a:ext cx="4946651" cy="373141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8" name="Picture Placeholder 17"/>
          <p:cNvSpPr>
            <a:spLocks noGrp="1"/>
          </p:cNvSpPr>
          <p:nvPr>
            <p:ph type="pic" sz="quarter" idx="13"/>
          </p:nvPr>
        </p:nvSpPr>
        <p:spPr>
          <a:xfrm>
            <a:off x="3635378" y="3155825"/>
            <a:ext cx="4968875" cy="373141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6" name="Text Placeholder 15"/>
          <p:cNvSpPr>
            <a:spLocks noGrp="1"/>
          </p:cNvSpPr>
          <p:nvPr>
            <p:ph type="body" sz="quarter" idx="12" hasCustomPrompt="1"/>
          </p:nvPr>
        </p:nvSpPr>
        <p:spPr>
          <a:xfrm>
            <a:off x="-16626" y="1873362"/>
            <a:ext cx="18287999" cy="457200"/>
          </a:xfrm>
        </p:spPr>
        <p:txBody>
          <a:bodyPr/>
          <a:lstStyle>
            <a:lvl1pPr marL="0" indent="0" algn="ctr">
              <a:buNone/>
              <a:defRPr sz="2700">
                <a:solidFill>
                  <a:schemeClr val="tx1"/>
                </a:solidFill>
              </a:defRPr>
            </a:lvl1pPr>
          </a:lstStyle>
          <a:p>
            <a:pPr lvl="0"/>
            <a:r>
              <a:rPr lang="en-US" dirty="0"/>
              <a:t>Date</a:t>
            </a:r>
          </a:p>
        </p:txBody>
      </p:sp>
      <p:sp>
        <p:nvSpPr>
          <p:cNvPr id="22" name="Text Placeholder 21"/>
          <p:cNvSpPr>
            <a:spLocks noGrp="1"/>
          </p:cNvSpPr>
          <p:nvPr>
            <p:ph type="body" sz="quarter" idx="15" hasCustomPrompt="1"/>
          </p:nvPr>
        </p:nvSpPr>
        <p:spPr>
          <a:xfrm>
            <a:off x="3635380" y="7248864"/>
            <a:ext cx="4968872"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9803102" y="7245335"/>
            <a:ext cx="4974266" cy="619125"/>
          </a:xfrm>
        </p:spPr>
        <p:txBody>
          <a:bodyPr>
            <a:normAutofit/>
          </a:bodyPr>
          <a:lstStyle>
            <a:lvl1pPr marL="0" indent="0" algn="ctr">
              <a:buNone/>
              <a:defRPr sz="3300" b="1" i="0">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3635378" y="7899263"/>
            <a:ext cx="4968875" cy="471503"/>
          </a:xfrm>
        </p:spPr>
        <p:txBody>
          <a:bodyPr/>
          <a:lstStyle>
            <a:lvl1pPr marL="0" indent="0" algn="ctr">
              <a:buNone/>
              <a:defRPr sz="3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9803102" y="7898972"/>
            <a:ext cx="4974264" cy="471503"/>
          </a:xfrm>
        </p:spPr>
        <p:txBody>
          <a:bodyPr/>
          <a:lstStyle>
            <a:lvl1pPr marL="0" indent="0" algn="ctr">
              <a:buNone/>
              <a:defRPr sz="3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3635378" y="8415207"/>
            <a:ext cx="4968875" cy="561975"/>
          </a:xfrm>
        </p:spPr>
        <p:txBody>
          <a:bodyPr/>
          <a:lstStyle>
            <a:lvl1pPr marL="0" indent="0" algn="ctr">
              <a:buNone/>
              <a:defRPr sz="3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9816260" y="8409963"/>
            <a:ext cx="4968875" cy="561975"/>
          </a:xfrm>
        </p:spPr>
        <p:txBody>
          <a:bodyPr/>
          <a:lstStyle>
            <a:lvl1pPr marL="0" indent="0" algn="ctr">
              <a:buNone/>
              <a:defRPr sz="3000">
                <a:solidFill>
                  <a:schemeClr val="tx1"/>
                </a:solidFill>
                <a:latin typeface="+mn-lt"/>
              </a:defRPr>
            </a:lvl1pPr>
          </a:lstStyle>
          <a:p>
            <a:pPr lvl="0"/>
            <a:r>
              <a:rPr lang="en-US" dirty="0"/>
              <a:t>Program</a:t>
            </a:r>
          </a:p>
        </p:txBody>
      </p:sp>
      <p:cxnSp>
        <p:nvCxnSpPr>
          <p:cNvPr id="17" name="Straight Connector 16"/>
          <p:cNvCxnSpPr/>
          <p:nvPr userDrawn="1"/>
        </p:nvCxnSpPr>
        <p:spPr>
          <a:xfrm flipV="1">
            <a:off x="8645628" y="2549756"/>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16626" y="1016810"/>
            <a:ext cx="18271373" cy="681354"/>
          </a:xfrm>
        </p:spPr>
        <p:txBody>
          <a:bodyPr>
            <a:normAutofit/>
          </a:bodyPr>
          <a:lstStyle>
            <a:lvl1pPr algn="ctr">
              <a:defRPr sz="4500"/>
            </a:lvl1pPr>
          </a:lstStyle>
          <a:p>
            <a:pPr lvl="0"/>
            <a:r>
              <a:rPr lang="en-US" dirty="0"/>
              <a:t>Subtitle 2</a:t>
            </a:r>
          </a:p>
        </p:txBody>
      </p:sp>
    </p:spTree>
    <p:extLst>
      <p:ext uri="{BB962C8B-B14F-4D97-AF65-F5344CB8AC3E}">
        <p14:creationId xmlns:p14="http://schemas.microsoft.com/office/powerpoint/2010/main" val="2668429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esenters Slide 1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8645628" y="1869525"/>
            <a:ext cx="999996" cy="2054"/>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645628" y="1870123"/>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3585950" y="7108542"/>
            <a:ext cx="5018303"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9767674" y="7105013"/>
            <a:ext cx="4946651"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3585950" y="7758935"/>
            <a:ext cx="5018303" cy="471503"/>
          </a:xfrm>
        </p:spPr>
        <p:txBody>
          <a:bodyPr/>
          <a:lstStyle>
            <a:lvl1pPr marL="0" indent="0" algn="ctr">
              <a:buNone/>
              <a:defRPr sz="3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9767674" y="7758644"/>
            <a:ext cx="4946651" cy="471503"/>
          </a:xfrm>
        </p:spPr>
        <p:txBody>
          <a:bodyPr/>
          <a:lstStyle>
            <a:lvl1pPr marL="0" indent="0" algn="ctr">
              <a:buNone/>
              <a:defRPr sz="3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3585950" y="8284461"/>
            <a:ext cx="5018303" cy="561975"/>
          </a:xfrm>
        </p:spPr>
        <p:txBody>
          <a:bodyPr/>
          <a:lstStyle>
            <a:lvl1pPr marL="0" indent="0" algn="ctr">
              <a:buNone/>
              <a:defRPr sz="3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9767674" y="8279217"/>
            <a:ext cx="4946651" cy="561975"/>
          </a:xfrm>
        </p:spPr>
        <p:txBody>
          <a:bodyPr/>
          <a:lstStyle>
            <a:lvl1pPr marL="0" indent="0" algn="ctr">
              <a:buNone/>
              <a:defRPr sz="3000">
                <a:solidFill>
                  <a:schemeClr val="tx1"/>
                </a:solidFill>
                <a:latin typeface="+mn-lt"/>
              </a:defRPr>
            </a:lvl1pPr>
          </a:lstStyle>
          <a:p>
            <a:pPr lvl="0"/>
            <a:r>
              <a:rPr lang="en-US" dirty="0"/>
              <a:t>Program</a:t>
            </a:r>
          </a:p>
        </p:txBody>
      </p:sp>
      <p:sp>
        <p:nvSpPr>
          <p:cNvPr id="45" name="Picture Placeholder 19"/>
          <p:cNvSpPr>
            <a:spLocks noGrp="1"/>
          </p:cNvSpPr>
          <p:nvPr>
            <p:ph type="pic" sz="quarter" idx="14"/>
          </p:nvPr>
        </p:nvSpPr>
        <p:spPr>
          <a:xfrm>
            <a:off x="9767674" y="3015500"/>
            <a:ext cx="4946651" cy="373141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6" name="Picture Placeholder 17"/>
          <p:cNvSpPr>
            <a:spLocks noGrp="1"/>
          </p:cNvSpPr>
          <p:nvPr>
            <p:ph type="pic" sz="quarter" idx="13"/>
          </p:nvPr>
        </p:nvSpPr>
        <p:spPr>
          <a:xfrm>
            <a:off x="3585950" y="3015500"/>
            <a:ext cx="4968875" cy="373141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itle 1"/>
          <p:cNvSpPr>
            <a:spLocks noGrp="1"/>
          </p:cNvSpPr>
          <p:nvPr>
            <p:ph type="title" hasCustomPrompt="1"/>
          </p:nvPr>
        </p:nvSpPr>
        <p:spPr>
          <a:xfrm>
            <a:off x="58946" y="1000143"/>
            <a:ext cx="18304622" cy="733863"/>
          </a:xfrm>
        </p:spPr>
        <p:txBody>
          <a:bodyPr>
            <a:normAutofit/>
          </a:bodyPr>
          <a:lstStyle>
            <a:lvl1pPr algn="ctr">
              <a:defRPr sz="4500"/>
            </a:lvl1pPr>
          </a:lstStyle>
          <a:p>
            <a:pPr lvl="0"/>
            <a:r>
              <a:rPr lang="en-US" dirty="0"/>
              <a:t>Presenters 1</a:t>
            </a:r>
          </a:p>
        </p:txBody>
      </p:sp>
    </p:spTree>
    <p:extLst>
      <p:ext uri="{BB962C8B-B14F-4D97-AF65-F5344CB8AC3E}">
        <p14:creationId xmlns:p14="http://schemas.microsoft.com/office/powerpoint/2010/main" val="32811756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8645628" y="1869525"/>
            <a:ext cx="999996" cy="2054"/>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645628" y="1870123"/>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3585950" y="3942347"/>
            <a:ext cx="5018303"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9767674" y="3938817"/>
            <a:ext cx="4946651"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3585950" y="4592740"/>
            <a:ext cx="5018303" cy="471503"/>
          </a:xfrm>
        </p:spPr>
        <p:txBody>
          <a:bodyPr/>
          <a:lstStyle>
            <a:lvl1pPr marL="0" indent="0" algn="ctr">
              <a:buNone/>
              <a:defRPr sz="3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9767674" y="4592449"/>
            <a:ext cx="4946651" cy="471503"/>
          </a:xfrm>
        </p:spPr>
        <p:txBody>
          <a:bodyPr/>
          <a:lstStyle>
            <a:lvl1pPr marL="0" indent="0" algn="ctr">
              <a:buNone/>
              <a:defRPr sz="3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3585950" y="5118265"/>
            <a:ext cx="5018303" cy="561975"/>
          </a:xfrm>
        </p:spPr>
        <p:txBody>
          <a:bodyPr/>
          <a:lstStyle>
            <a:lvl1pPr marL="0" indent="0" algn="ctr">
              <a:buNone/>
              <a:defRPr sz="3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9767674" y="5113022"/>
            <a:ext cx="4946651" cy="561975"/>
          </a:xfrm>
        </p:spPr>
        <p:txBody>
          <a:bodyPr/>
          <a:lstStyle>
            <a:lvl1pPr marL="0" indent="0" algn="ctr">
              <a:buNone/>
              <a:defRPr sz="3000">
                <a:solidFill>
                  <a:schemeClr val="tx1"/>
                </a:solidFill>
                <a:latin typeface="+mn-lt"/>
              </a:defRPr>
            </a:lvl1pPr>
          </a:lstStyle>
          <a:p>
            <a:pPr lvl="0"/>
            <a:r>
              <a:rPr lang="en-US" dirty="0"/>
              <a:t>Program</a:t>
            </a:r>
          </a:p>
        </p:txBody>
      </p:sp>
      <p:sp>
        <p:nvSpPr>
          <p:cNvPr id="12" name="Title 1"/>
          <p:cNvSpPr>
            <a:spLocks noGrp="1"/>
          </p:cNvSpPr>
          <p:nvPr>
            <p:ph type="title" hasCustomPrompt="1"/>
          </p:nvPr>
        </p:nvSpPr>
        <p:spPr>
          <a:xfrm>
            <a:off x="-16621" y="1010363"/>
            <a:ext cx="18287996" cy="723642"/>
          </a:xfrm>
        </p:spPr>
        <p:txBody>
          <a:bodyPr>
            <a:normAutofit/>
          </a:bodyPr>
          <a:lstStyle>
            <a:lvl1pPr algn="ctr">
              <a:defRPr sz="4500"/>
            </a:lvl1pPr>
          </a:lstStyle>
          <a:p>
            <a:pPr lvl="0"/>
            <a:r>
              <a:rPr lang="en-US" dirty="0"/>
              <a:t>Presenters 2</a:t>
            </a:r>
          </a:p>
        </p:txBody>
      </p:sp>
    </p:spTree>
    <p:extLst>
      <p:ext uri="{BB962C8B-B14F-4D97-AF65-F5344CB8AC3E}">
        <p14:creationId xmlns:p14="http://schemas.microsoft.com/office/powerpoint/2010/main" val="2844000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esenters Slide 3">
    <p:spTree>
      <p:nvGrpSpPr>
        <p:cNvPr id="1" name=""/>
        <p:cNvGrpSpPr/>
        <p:nvPr/>
      </p:nvGrpSpPr>
      <p:grpSpPr>
        <a:xfrm>
          <a:off x="0" y="0"/>
          <a:ext cx="0" cy="0"/>
          <a:chOff x="0" y="0"/>
          <a:chExt cx="0" cy="0"/>
        </a:xfrm>
      </p:grpSpPr>
      <p:cxnSp>
        <p:nvCxnSpPr>
          <p:cNvPr id="42" name="Straight Connector 41"/>
          <p:cNvCxnSpPr/>
          <p:nvPr userDrawn="1"/>
        </p:nvCxnSpPr>
        <p:spPr>
          <a:xfrm flipV="1">
            <a:off x="8645628" y="1869525"/>
            <a:ext cx="999996" cy="2054"/>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645628" y="1870123"/>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1025630" y="3942347"/>
            <a:ext cx="5018303"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6658714" y="3938817"/>
            <a:ext cx="4946651"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1025630" y="4592740"/>
            <a:ext cx="5018303" cy="471503"/>
          </a:xfrm>
        </p:spPr>
        <p:txBody>
          <a:bodyPr/>
          <a:lstStyle>
            <a:lvl1pPr marL="0" indent="0" algn="ctr">
              <a:buNone/>
              <a:defRPr sz="3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6658714" y="4592449"/>
            <a:ext cx="4946651" cy="471503"/>
          </a:xfrm>
        </p:spPr>
        <p:txBody>
          <a:bodyPr/>
          <a:lstStyle>
            <a:lvl1pPr marL="0" indent="0" algn="ctr">
              <a:buNone/>
              <a:defRPr sz="3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1025630" y="5118265"/>
            <a:ext cx="5018303" cy="561975"/>
          </a:xfrm>
        </p:spPr>
        <p:txBody>
          <a:bodyPr/>
          <a:lstStyle>
            <a:lvl1pPr marL="0" indent="0" algn="ctr">
              <a:buNone/>
              <a:defRPr sz="3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6658714" y="5113022"/>
            <a:ext cx="4946651" cy="561975"/>
          </a:xfrm>
        </p:spPr>
        <p:txBody>
          <a:bodyPr/>
          <a:lstStyle>
            <a:lvl1pPr marL="0" indent="0" algn="ctr">
              <a:buNone/>
              <a:defRPr sz="3000">
                <a:solidFill>
                  <a:schemeClr val="tx1"/>
                </a:solidFill>
                <a:latin typeface="+mn-lt"/>
              </a:defRPr>
            </a:lvl1pPr>
          </a:lstStyle>
          <a:p>
            <a:pPr lvl="0"/>
            <a:r>
              <a:rPr lang="en-US" dirty="0"/>
              <a:t>Program</a:t>
            </a:r>
          </a:p>
        </p:txBody>
      </p:sp>
      <p:sp>
        <p:nvSpPr>
          <p:cNvPr id="11" name="Text Placeholder 21"/>
          <p:cNvSpPr>
            <a:spLocks noGrp="1"/>
          </p:cNvSpPr>
          <p:nvPr>
            <p:ph type="body" sz="quarter" idx="22" hasCustomPrompt="1"/>
          </p:nvPr>
        </p:nvSpPr>
        <p:spPr>
          <a:xfrm>
            <a:off x="12220145" y="3938817"/>
            <a:ext cx="5018303"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12" name="Text Placeholder 24"/>
          <p:cNvSpPr>
            <a:spLocks noGrp="1"/>
          </p:cNvSpPr>
          <p:nvPr>
            <p:ph type="body" sz="quarter" idx="23" hasCustomPrompt="1"/>
          </p:nvPr>
        </p:nvSpPr>
        <p:spPr>
          <a:xfrm>
            <a:off x="12220145" y="4589210"/>
            <a:ext cx="5018303" cy="471503"/>
          </a:xfrm>
        </p:spPr>
        <p:txBody>
          <a:bodyPr/>
          <a:lstStyle>
            <a:lvl1pPr marL="0" indent="0" algn="ctr">
              <a:buNone/>
              <a:defRPr sz="3000" i="1">
                <a:solidFill>
                  <a:schemeClr val="tx1"/>
                </a:solidFill>
                <a:latin typeface="+mn-lt"/>
              </a:defRPr>
            </a:lvl1pPr>
          </a:lstStyle>
          <a:p>
            <a:pPr lvl="0"/>
            <a:r>
              <a:rPr lang="en-US" dirty="0"/>
              <a:t>Title</a:t>
            </a:r>
          </a:p>
        </p:txBody>
      </p:sp>
      <p:sp>
        <p:nvSpPr>
          <p:cNvPr id="13" name="Text Placeholder 27"/>
          <p:cNvSpPr>
            <a:spLocks noGrp="1"/>
          </p:cNvSpPr>
          <p:nvPr>
            <p:ph type="body" sz="quarter" idx="24" hasCustomPrompt="1"/>
          </p:nvPr>
        </p:nvSpPr>
        <p:spPr>
          <a:xfrm>
            <a:off x="12220145" y="5114736"/>
            <a:ext cx="5018303" cy="561975"/>
          </a:xfrm>
        </p:spPr>
        <p:txBody>
          <a:bodyPr/>
          <a:lstStyle>
            <a:lvl1pPr marL="0" indent="0" algn="ctr">
              <a:buNone/>
              <a:defRPr sz="3000">
                <a:solidFill>
                  <a:schemeClr val="tx1"/>
                </a:solidFill>
                <a:latin typeface="+mn-lt"/>
              </a:defRPr>
            </a:lvl1pPr>
          </a:lstStyle>
          <a:p>
            <a:pPr lvl="0"/>
            <a:r>
              <a:rPr lang="en-US" dirty="0"/>
              <a:t>Program</a:t>
            </a:r>
          </a:p>
        </p:txBody>
      </p:sp>
      <p:sp>
        <p:nvSpPr>
          <p:cNvPr id="15" name="Title 1"/>
          <p:cNvSpPr>
            <a:spLocks noGrp="1"/>
          </p:cNvSpPr>
          <p:nvPr>
            <p:ph type="title" hasCustomPrompt="1"/>
          </p:nvPr>
        </p:nvSpPr>
        <p:spPr>
          <a:xfrm>
            <a:off x="2" y="1010661"/>
            <a:ext cx="18288000" cy="723642"/>
          </a:xfrm>
        </p:spPr>
        <p:txBody>
          <a:bodyPr>
            <a:normAutofit/>
          </a:bodyPr>
          <a:lstStyle>
            <a:lvl1pPr algn="ctr">
              <a:defRPr sz="4500"/>
            </a:lvl1pPr>
          </a:lstStyle>
          <a:p>
            <a:pPr lvl="0"/>
            <a:r>
              <a:rPr lang="en-US" dirty="0"/>
              <a:t>Presenters 3</a:t>
            </a:r>
          </a:p>
        </p:txBody>
      </p:sp>
    </p:spTree>
    <p:extLst>
      <p:ext uri="{BB962C8B-B14F-4D97-AF65-F5344CB8AC3E}">
        <p14:creationId xmlns:p14="http://schemas.microsoft.com/office/powerpoint/2010/main" val="1441457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8648279" y="4222762"/>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2" hasCustomPrompt="1"/>
          </p:nvPr>
        </p:nvSpPr>
        <p:spPr>
          <a:xfrm>
            <a:off x="-2" y="4844970"/>
            <a:ext cx="18271374" cy="1666875"/>
          </a:xfrm>
        </p:spPr>
        <p:txBody>
          <a:bodyPr>
            <a:normAutofit/>
          </a:bodyPr>
          <a:lstStyle>
            <a:lvl1pPr marL="0" indent="0" algn="ctr">
              <a:lnSpc>
                <a:spcPct val="100000"/>
              </a:lnSpc>
              <a:spcBef>
                <a:spcPts val="0"/>
              </a:spcBef>
              <a:buNone/>
              <a:defRPr sz="4500" cap="all" baseline="0">
                <a:solidFill>
                  <a:schemeClr val="tx1"/>
                </a:solidFill>
              </a:defRPr>
            </a:lvl1pPr>
          </a:lstStyle>
          <a:p>
            <a:pPr lvl="0"/>
            <a:r>
              <a:rPr lang="en-US" dirty="0"/>
              <a:t>Chapter title</a:t>
            </a:r>
          </a:p>
        </p:txBody>
      </p:sp>
      <p:sp>
        <p:nvSpPr>
          <p:cNvPr id="8" name="Title 1"/>
          <p:cNvSpPr>
            <a:spLocks noGrp="1"/>
          </p:cNvSpPr>
          <p:nvPr>
            <p:ph type="title" hasCustomPrompt="1"/>
          </p:nvPr>
        </p:nvSpPr>
        <p:spPr>
          <a:xfrm>
            <a:off x="4277" y="3384662"/>
            <a:ext cx="18287999" cy="717783"/>
          </a:xfrm>
        </p:spPr>
        <p:txBody>
          <a:bodyPr>
            <a:normAutofit/>
          </a:bodyPr>
          <a:lstStyle>
            <a:lvl1pPr algn="ctr">
              <a:defRPr sz="4500"/>
            </a:lvl1pPr>
          </a:lstStyle>
          <a:p>
            <a:pPr lvl="0"/>
            <a:r>
              <a:rPr lang="en-US" dirty="0"/>
              <a:t>Section Divider</a:t>
            </a:r>
          </a:p>
        </p:txBody>
      </p:sp>
    </p:spTree>
    <p:extLst>
      <p:ext uri="{BB962C8B-B14F-4D97-AF65-F5344CB8AC3E}">
        <p14:creationId xmlns:p14="http://schemas.microsoft.com/office/powerpoint/2010/main" val="2124357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616558" y="2409125"/>
            <a:ext cx="15106415" cy="6994250"/>
          </a:xfrm>
        </p:spPr>
        <p:txBody>
          <a:bodyPr>
            <a:noAutofit/>
          </a:bodyPr>
          <a:lstStyle>
            <a:lvl1pPr marL="0" indent="0">
              <a:buClr>
                <a:srgbClr val="57B6AF"/>
              </a:buClr>
              <a:buNone/>
              <a:defRPr sz="3300" baseline="0">
                <a:solidFill>
                  <a:schemeClr val="tx1"/>
                </a:solidFill>
                <a:latin typeface="+mn-lt"/>
              </a:defRPr>
            </a:lvl1pPr>
            <a:lvl2pPr>
              <a:buClr>
                <a:srgbClr val="57B6AF"/>
              </a:buClr>
              <a:defRPr sz="3000"/>
            </a:lvl2pPr>
            <a:lvl3pPr>
              <a:buClr>
                <a:srgbClr val="57B6AF"/>
              </a:buClr>
              <a:defRPr sz="2700"/>
            </a:lvl3pPr>
            <a:lvl4pPr>
              <a:buClr>
                <a:srgbClr val="57B6AF"/>
              </a:buClr>
              <a:defRPr sz="2700"/>
            </a:lvl4pPr>
          </a:lstStyle>
          <a:p>
            <a:pPr lvl="0"/>
            <a:r>
              <a:rPr lang="en-US" dirty="0"/>
              <a:t>Text…</a:t>
            </a:r>
          </a:p>
        </p:txBody>
      </p:sp>
      <p:sp>
        <p:nvSpPr>
          <p:cNvPr id="9" name="TextBox 8"/>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a:t>
            </a:r>
            <a:r>
              <a:rPr lang="en-US" sz="2700" baseline="0" dirty="0">
                <a:solidFill>
                  <a:srgbClr val="2699BB"/>
                </a:solidFill>
                <a:latin typeface="Century Gothic" panose="020B0502020202020204" pitchFamily="34" charset="0"/>
              </a:rPr>
              <a:t> State Department of Health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8313" y="1010961"/>
            <a:ext cx="18271374" cy="723045"/>
          </a:xfrm>
        </p:spPr>
        <p:txBody>
          <a:bodyPr/>
          <a:lstStyle>
            <a:lvl1pPr algn="ctr">
              <a:defRPr sz="4500"/>
            </a:lvl1pPr>
          </a:lstStyle>
          <a:p>
            <a:r>
              <a:rPr lang="en-US" dirty="0"/>
              <a:t>Title</a:t>
            </a:r>
          </a:p>
        </p:txBody>
      </p:sp>
    </p:spTree>
    <p:extLst>
      <p:ext uri="{BB962C8B-B14F-4D97-AF65-F5344CB8AC3E}">
        <p14:creationId xmlns:p14="http://schemas.microsoft.com/office/powerpoint/2010/main" val="968477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74679" y="6161768"/>
            <a:ext cx="4664034" cy="2700739"/>
          </a:xfrm>
          <a:prstGeom prst="rect">
            <a:avLst/>
          </a:prstGeom>
          <a:noFill/>
          <a:ln>
            <a:noFill/>
          </a:ln>
        </p:spPr>
        <p:txBody>
          <a:bodyPr wrap="square" rtlCol="0">
            <a:spAutoFit/>
          </a:bodyPr>
          <a:lstStyle/>
          <a:p>
            <a:r>
              <a:rPr lang="en-US" sz="2700" b="1" dirty="0">
                <a:solidFill>
                  <a:schemeClr val="tx1"/>
                </a:solidFill>
                <a:latin typeface="Century Gothic" panose="020B0502020202020204" pitchFamily="34" charset="0"/>
              </a:rPr>
              <a:t>Strategy</a:t>
            </a:r>
          </a:p>
          <a:p>
            <a:pPr>
              <a:spcBef>
                <a:spcPts val="900"/>
              </a:spcBef>
            </a:pPr>
            <a:r>
              <a:rPr lang="en-US" sz="2250" kern="1200" dirty="0">
                <a:solidFill>
                  <a:schemeClr val="tx1"/>
                </a:solidFill>
                <a:latin typeface="+mn-lt"/>
                <a:ea typeface="+mn-ea"/>
                <a:cs typeface="+mn-cs"/>
              </a:rPr>
              <a:t>Through collaborations and partnerships, we will leverage the knowledge, relationships and resources necessary to influence the conditions that promote good health and safety for everyone.</a:t>
            </a:r>
          </a:p>
        </p:txBody>
      </p:sp>
      <p:sp>
        <p:nvSpPr>
          <p:cNvPr id="20" name="TextBox 19"/>
          <p:cNvSpPr txBox="1"/>
          <p:nvPr/>
        </p:nvSpPr>
        <p:spPr>
          <a:xfrm>
            <a:off x="13019336" y="6161768"/>
            <a:ext cx="4213575" cy="2008242"/>
          </a:xfrm>
          <a:prstGeom prst="rect">
            <a:avLst/>
          </a:prstGeom>
          <a:noFill/>
          <a:ln>
            <a:noFill/>
          </a:ln>
        </p:spPr>
        <p:txBody>
          <a:bodyPr wrap="square" rtlCol="0">
            <a:spAutoFit/>
          </a:bodyPr>
          <a:lstStyle/>
          <a:p>
            <a:r>
              <a:rPr lang="en-US" sz="2700" b="1" dirty="0">
                <a:solidFill>
                  <a:schemeClr val="tx1"/>
                </a:solidFill>
                <a:latin typeface="Century Gothic" panose="020B0502020202020204" pitchFamily="34" charset="0"/>
              </a:rPr>
              <a:t>Mission</a:t>
            </a:r>
          </a:p>
          <a:p>
            <a:pPr>
              <a:spcBef>
                <a:spcPts val="900"/>
              </a:spcBef>
            </a:pPr>
            <a:r>
              <a:rPr lang="en-US" sz="2250" kern="1200" dirty="0">
                <a:solidFill>
                  <a:schemeClr val="tx1"/>
                </a:solidFill>
                <a:latin typeface="+mn-lt"/>
                <a:ea typeface="+mn-ea"/>
                <a:cs typeface="+mn-cs"/>
              </a:rPr>
              <a:t>The Department of Health works with others to protect and improve the health</a:t>
            </a:r>
          </a:p>
          <a:p>
            <a:pPr>
              <a:spcBef>
                <a:spcPts val="0"/>
              </a:spcBef>
            </a:pPr>
            <a:r>
              <a:rPr lang="en-US" sz="2250" kern="1200" dirty="0">
                <a:solidFill>
                  <a:schemeClr val="tx1"/>
                </a:solidFill>
                <a:latin typeface="+mn-lt"/>
                <a:ea typeface="+mn-ea"/>
                <a:cs typeface="+mn-cs"/>
              </a:rPr>
              <a:t>of all people in Washington.</a:t>
            </a:r>
          </a:p>
        </p:txBody>
      </p:sp>
      <p:sp>
        <p:nvSpPr>
          <p:cNvPr id="21" name="TextBox 20"/>
          <p:cNvSpPr txBox="1"/>
          <p:nvPr/>
        </p:nvSpPr>
        <p:spPr>
          <a:xfrm>
            <a:off x="2098581" y="6161768"/>
            <a:ext cx="4232949" cy="2008242"/>
          </a:xfrm>
          <a:prstGeom prst="rect">
            <a:avLst/>
          </a:prstGeom>
          <a:noFill/>
          <a:ln>
            <a:noFill/>
          </a:ln>
        </p:spPr>
        <p:txBody>
          <a:bodyPr wrap="square" rtlCol="0">
            <a:spAutoFit/>
          </a:bodyPr>
          <a:lstStyle/>
          <a:p>
            <a:r>
              <a:rPr lang="en-US" sz="2700" b="1" dirty="0">
                <a:solidFill>
                  <a:schemeClr val="tx1"/>
                </a:solidFill>
                <a:latin typeface="Century Gothic" panose="020B0502020202020204" pitchFamily="34" charset="0"/>
              </a:rPr>
              <a:t>Vision</a:t>
            </a:r>
          </a:p>
          <a:p>
            <a:pPr>
              <a:spcBef>
                <a:spcPts val="900"/>
              </a:spcBef>
            </a:pPr>
            <a:r>
              <a:rPr lang="en-US" sz="2250" kern="1200" dirty="0">
                <a:solidFill>
                  <a:schemeClr val="tx1"/>
                </a:solidFill>
                <a:latin typeface="+mn-lt"/>
                <a:ea typeface="+mn-ea"/>
                <a:cs typeface="+mn-cs"/>
              </a:rPr>
              <a:t>People in Washington enjoy longer and healthier lives because they live in healthy families and communities.</a:t>
            </a:r>
          </a:p>
        </p:txBody>
      </p:sp>
      <p:sp>
        <p:nvSpPr>
          <p:cNvPr id="32" name="TextBox 31"/>
          <p:cNvSpPr txBox="1"/>
          <p:nvPr/>
        </p:nvSpPr>
        <p:spPr>
          <a:xfrm>
            <a:off x="2103298" y="2231746"/>
            <a:ext cx="3584045" cy="2585323"/>
          </a:xfrm>
          <a:prstGeom prst="rect">
            <a:avLst/>
          </a:prstGeom>
          <a:noFill/>
          <a:ln>
            <a:noFill/>
          </a:ln>
        </p:spPr>
        <p:txBody>
          <a:bodyPr wrap="square" rtlCol="0">
            <a:spAutoFit/>
          </a:bodyPr>
          <a:lstStyle/>
          <a:p>
            <a:r>
              <a:rPr lang="en-US" sz="2700" b="1" dirty="0">
                <a:solidFill>
                  <a:schemeClr val="tx1"/>
                </a:solidFill>
                <a:latin typeface="Century Gothic" panose="020B0502020202020204" pitchFamily="34" charset="0"/>
              </a:rPr>
              <a:t>What We Do</a:t>
            </a:r>
          </a:p>
          <a:p>
            <a:pPr>
              <a:spcBef>
                <a:spcPts val="900"/>
              </a:spcBef>
            </a:pPr>
            <a:r>
              <a:rPr lang="en-US" sz="2250" dirty="0">
                <a:solidFill>
                  <a:schemeClr val="tx1"/>
                </a:solidFill>
                <a:latin typeface="+mn-lt"/>
              </a:rPr>
              <a:t>Ensure public safety</a:t>
            </a:r>
          </a:p>
          <a:p>
            <a:pPr>
              <a:spcBef>
                <a:spcPts val="900"/>
              </a:spcBef>
            </a:pPr>
            <a:r>
              <a:rPr lang="en-US" sz="2250" dirty="0">
                <a:solidFill>
                  <a:schemeClr val="tx1"/>
                </a:solidFill>
                <a:latin typeface="+mn-lt"/>
              </a:rPr>
              <a:t>Create the healthiest next generation</a:t>
            </a:r>
          </a:p>
          <a:p>
            <a:pPr>
              <a:spcBef>
                <a:spcPts val="900"/>
              </a:spcBef>
            </a:pPr>
            <a:r>
              <a:rPr lang="en-US" sz="2250" dirty="0">
                <a:solidFill>
                  <a:schemeClr val="tx1"/>
                </a:solidFill>
                <a:latin typeface="+mn-lt"/>
              </a:rPr>
              <a:t>Promote healthy living and healthy aging</a:t>
            </a:r>
          </a:p>
        </p:txBody>
      </p:sp>
      <p:sp>
        <p:nvSpPr>
          <p:cNvPr id="33" name="TextBox 32"/>
          <p:cNvSpPr txBox="1"/>
          <p:nvPr/>
        </p:nvSpPr>
        <p:spPr>
          <a:xfrm>
            <a:off x="7563765" y="2231746"/>
            <a:ext cx="4350072" cy="3000821"/>
          </a:xfrm>
          <a:prstGeom prst="rect">
            <a:avLst/>
          </a:prstGeom>
          <a:noFill/>
          <a:ln>
            <a:noFill/>
          </a:ln>
        </p:spPr>
        <p:txBody>
          <a:bodyPr wrap="square" rtlCol="0">
            <a:spAutoFit/>
          </a:bodyPr>
          <a:lstStyle/>
          <a:p>
            <a:r>
              <a:rPr lang="en-US" sz="2700" b="1" dirty="0">
                <a:solidFill>
                  <a:schemeClr val="tx1"/>
                </a:solidFill>
                <a:latin typeface="Century Gothic" panose="020B0502020202020204" pitchFamily="34" charset="0"/>
              </a:rPr>
              <a:t>How We Do</a:t>
            </a:r>
          </a:p>
          <a:p>
            <a:r>
              <a:rPr lang="en-US" sz="2700" b="1" dirty="0">
                <a:solidFill>
                  <a:schemeClr val="tx1"/>
                </a:solidFill>
                <a:latin typeface="Century Gothic" panose="020B0502020202020204" pitchFamily="34" charset="0"/>
              </a:rPr>
              <a:t>Our Work</a:t>
            </a:r>
          </a:p>
          <a:p>
            <a:pPr>
              <a:spcBef>
                <a:spcPts val="900"/>
              </a:spcBef>
            </a:pPr>
            <a:r>
              <a:rPr lang="en-US" sz="2250" kern="1200" dirty="0">
                <a:solidFill>
                  <a:schemeClr val="tx1"/>
                </a:solidFill>
                <a:latin typeface="+mn-lt"/>
                <a:ea typeface="+mn-ea"/>
                <a:cs typeface="+mn-cs"/>
              </a:rPr>
              <a:t>Serve our customers and continue to improve</a:t>
            </a:r>
          </a:p>
          <a:p>
            <a:pPr>
              <a:spcBef>
                <a:spcPts val="900"/>
              </a:spcBef>
            </a:pPr>
            <a:r>
              <a:rPr lang="en-US" sz="2250" kern="1200" dirty="0">
                <a:solidFill>
                  <a:schemeClr val="tx1"/>
                </a:solidFill>
                <a:latin typeface="+mn-lt"/>
                <a:ea typeface="+mn-ea"/>
                <a:cs typeface="+mn-cs"/>
              </a:rPr>
              <a:t>Be efficient, innovative and transparent</a:t>
            </a:r>
          </a:p>
          <a:p>
            <a:pPr>
              <a:spcBef>
                <a:spcPts val="900"/>
              </a:spcBef>
            </a:pPr>
            <a:r>
              <a:rPr lang="en-US" sz="2250" kern="1200" dirty="0">
                <a:solidFill>
                  <a:schemeClr val="tx1"/>
                </a:solidFill>
                <a:latin typeface="+mn-lt"/>
                <a:ea typeface="+mn-ea"/>
                <a:cs typeface="+mn-cs"/>
              </a:rPr>
              <a:t>Develop and support our workforce</a:t>
            </a:r>
          </a:p>
        </p:txBody>
      </p:sp>
      <p:sp>
        <p:nvSpPr>
          <p:cNvPr id="34" name="TextBox 33"/>
          <p:cNvSpPr txBox="1"/>
          <p:nvPr/>
        </p:nvSpPr>
        <p:spPr>
          <a:xfrm>
            <a:off x="13013714" y="2231746"/>
            <a:ext cx="4219197" cy="3577903"/>
          </a:xfrm>
          <a:prstGeom prst="rect">
            <a:avLst/>
          </a:prstGeom>
          <a:noFill/>
          <a:ln>
            <a:noFill/>
          </a:ln>
        </p:spPr>
        <p:txBody>
          <a:bodyPr wrap="square" rtlCol="0">
            <a:spAutoFit/>
          </a:bodyPr>
          <a:lstStyle/>
          <a:p>
            <a:r>
              <a:rPr lang="en-US" sz="2700" b="1" dirty="0">
                <a:solidFill>
                  <a:schemeClr val="tx1"/>
                </a:solidFill>
                <a:latin typeface="Century Gothic" panose="020B0502020202020204" pitchFamily="34" charset="0"/>
              </a:rPr>
              <a:t>Guiding</a:t>
            </a:r>
          </a:p>
          <a:p>
            <a:r>
              <a:rPr lang="en-US" sz="2700" b="1" dirty="0">
                <a:solidFill>
                  <a:schemeClr val="tx1"/>
                </a:solidFill>
                <a:latin typeface="Century Gothic" panose="020B0502020202020204" pitchFamily="34" charset="0"/>
              </a:rPr>
              <a:t>Principles</a:t>
            </a:r>
          </a:p>
          <a:p>
            <a:pPr>
              <a:spcBef>
                <a:spcPts val="900"/>
              </a:spcBef>
            </a:pPr>
            <a:r>
              <a:rPr lang="en-US" sz="2250" kern="1200" dirty="0">
                <a:solidFill>
                  <a:schemeClr val="tx1"/>
                </a:solidFill>
                <a:latin typeface="+mn-lt"/>
                <a:ea typeface="+mn-ea"/>
                <a:cs typeface="+mn-cs"/>
              </a:rPr>
              <a:t>Evidence-based public health practice</a:t>
            </a:r>
          </a:p>
          <a:p>
            <a:pPr>
              <a:spcBef>
                <a:spcPts val="900"/>
              </a:spcBef>
            </a:pPr>
            <a:r>
              <a:rPr lang="en-US" sz="2250" kern="1200" dirty="0">
                <a:solidFill>
                  <a:schemeClr val="tx1"/>
                </a:solidFill>
                <a:latin typeface="+mn-lt"/>
                <a:ea typeface="+mn-ea"/>
                <a:cs typeface="+mn-cs"/>
                <a:sym typeface="Wingdings"/>
              </a:rPr>
              <a:t>Partnership</a:t>
            </a:r>
          </a:p>
          <a:p>
            <a:pPr>
              <a:spcBef>
                <a:spcPts val="900"/>
              </a:spcBef>
            </a:pPr>
            <a:r>
              <a:rPr lang="en-US" sz="2250" kern="1200" dirty="0">
                <a:solidFill>
                  <a:schemeClr val="tx1"/>
                </a:solidFill>
                <a:latin typeface="+mn-lt"/>
                <a:ea typeface="+mn-ea"/>
                <a:cs typeface="+mn-cs"/>
                <a:sym typeface="Wingdings"/>
              </a:rPr>
              <a:t>Transparency</a:t>
            </a:r>
          </a:p>
          <a:p>
            <a:pPr>
              <a:spcBef>
                <a:spcPts val="900"/>
              </a:spcBef>
            </a:pPr>
            <a:r>
              <a:rPr lang="en-US" sz="2250" kern="1200" dirty="0">
                <a:solidFill>
                  <a:schemeClr val="tx1"/>
                </a:solidFill>
                <a:latin typeface="+mn-lt"/>
                <a:ea typeface="+mn-ea"/>
                <a:cs typeface="+mn-cs"/>
                <a:sym typeface="Wingdings"/>
              </a:rPr>
              <a:t>Health equity</a:t>
            </a:r>
          </a:p>
          <a:p>
            <a:pPr>
              <a:spcBef>
                <a:spcPts val="900"/>
              </a:spcBef>
            </a:pPr>
            <a:r>
              <a:rPr lang="en-US" sz="2250" kern="1200" dirty="0">
                <a:solidFill>
                  <a:schemeClr val="tx1"/>
                </a:solidFill>
                <a:latin typeface="+mn-lt"/>
                <a:ea typeface="+mn-ea"/>
                <a:cs typeface="+mn-cs"/>
                <a:sym typeface="Wingdings"/>
              </a:rPr>
              <a:t>Seven generations</a:t>
            </a:r>
            <a:endParaRPr lang="en-US" sz="2250" kern="1200" dirty="0">
              <a:solidFill>
                <a:schemeClr val="tx1"/>
              </a:solidFill>
              <a:latin typeface="+mn-lt"/>
              <a:ea typeface="+mn-ea"/>
              <a:cs typeface="+mn-cs"/>
            </a:endParaRPr>
          </a:p>
        </p:txBody>
      </p:sp>
      <p:sp>
        <p:nvSpPr>
          <p:cNvPr id="35" name="Oval 34"/>
          <p:cNvSpPr/>
          <p:nvPr/>
        </p:nvSpPr>
        <p:spPr>
          <a:xfrm>
            <a:off x="1333466" y="2329576"/>
            <a:ext cx="493979"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2699BB"/>
                </a:solidFill>
                <a:sym typeface="Wingdings" panose="05000000000000000000" pitchFamily="2" charset="2"/>
              </a:rPr>
              <a:t></a:t>
            </a:r>
            <a:endParaRPr lang="en-US" sz="6000" dirty="0">
              <a:solidFill>
                <a:srgbClr val="2699BB"/>
              </a:solidFill>
            </a:endParaRPr>
          </a:p>
        </p:txBody>
      </p:sp>
      <p:sp>
        <p:nvSpPr>
          <p:cNvPr id="37" name="Oval 36"/>
          <p:cNvSpPr/>
          <p:nvPr/>
        </p:nvSpPr>
        <p:spPr>
          <a:xfrm>
            <a:off x="12230120" y="2476628"/>
            <a:ext cx="493979"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rgbClr val="349D96"/>
              </a:solidFill>
            </a:endParaRPr>
          </a:p>
        </p:txBody>
      </p:sp>
      <p:sp>
        <p:nvSpPr>
          <p:cNvPr id="23" name="Title 2"/>
          <p:cNvSpPr>
            <a:spLocks noGrp="1"/>
          </p:cNvSpPr>
          <p:nvPr>
            <p:ph type="title" hasCustomPrompt="1"/>
          </p:nvPr>
        </p:nvSpPr>
        <p:spPr>
          <a:xfrm>
            <a:off x="3569" y="1024490"/>
            <a:ext cx="18288000" cy="607595"/>
          </a:xfrm>
        </p:spPr>
        <p:txBody>
          <a:bodyPr>
            <a:normAutofit/>
          </a:bodyPr>
          <a:lstStyle>
            <a:lvl1pPr algn="ctr">
              <a:defRPr sz="4500"/>
            </a:lvl1pPr>
          </a:lstStyle>
          <a:p>
            <a:r>
              <a:rPr lang="en-US" dirty="0"/>
              <a:t>DOH Strategic Plan</a:t>
            </a:r>
          </a:p>
        </p:txBody>
      </p:sp>
      <p:sp>
        <p:nvSpPr>
          <p:cNvPr id="3" name="Oval 2">
            <a:extLst>
              <a:ext uri="{FF2B5EF4-FFF2-40B4-BE49-F238E27FC236}">
                <a16:creationId xmlns:a16="http://schemas.microsoft.com/office/drawing/2014/main" id="{2F451CED-C452-E27D-020B-16FEBBA6F2B9}"/>
              </a:ext>
            </a:extLst>
          </p:cNvPr>
          <p:cNvSpPr/>
          <p:nvPr/>
        </p:nvSpPr>
        <p:spPr>
          <a:xfrm>
            <a:off x="6762736" y="2329576"/>
            <a:ext cx="493979"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2699BB"/>
                </a:solidFill>
                <a:sym typeface="Wingdings" panose="05000000000000000000" pitchFamily="2" charset="2"/>
              </a:rPr>
              <a:t></a:t>
            </a:r>
            <a:endParaRPr lang="en-US" sz="6000" dirty="0">
              <a:solidFill>
                <a:srgbClr val="2699BB"/>
              </a:solidFill>
            </a:endParaRPr>
          </a:p>
        </p:txBody>
      </p:sp>
      <p:sp>
        <p:nvSpPr>
          <p:cNvPr id="4" name="Oval 3">
            <a:extLst>
              <a:ext uri="{FF2B5EF4-FFF2-40B4-BE49-F238E27FC236}">
                <a16:creationId xmlns:a16="http://schemas.microsoft.com/office/drawing/2014/main" id="{3747D025-EE52-49F7-DE44-C378F29C3E6B}"/>
              </a:ext>
            </a:extLst>
          </p:cNvPr>
          <p:cNvSpPr/>
          <p:nvPr/>
        </p:nvSpPr>
        <p:spPr>
          <a:xfrm>
            <a:off x="12222475" y="2329576"/>
            <a:ext cx="493979"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2699BB"/>
                </a:solidFill>
                <a:sym typeface="Wingdings" panose="05000000000000000000" pitchFamily="2" charset="2"/>
              </a:rPr>
              <a:t></a:t>
            </a:r>
            <a:endParaRPr lang="en-US" sz="6000" dirty="0">
              <a:solidFill>
                <a:srgbClr val="2699BB"/>
              </a:solidFill>
            </a:endParaRPr>
          </a:p>
        </p:txBody>
      </p:sp>
      <p:sp>
        <p:nvSpPr>
          <p:cNvPr id="5" name="Oval 4">
            <a:extLst>
              <a:ext uri="{FF2B5EF4-FFF2-40B4-BE49-F238E27FC236}">
                <a16:creationId xmlns:a16="http://schemas.microsoft.com/office/drawing/2014/main" id="{B641F315-1AC5-4479-CA19-F1FC935177A5}"/>
              </a:ext>
            </a:extLst>
          </p:cNvPr>
          <p:cNvSpPr/>
          <p:nvPr/>
        </p:nvSpPr>
        <p:spPr>
          <a:xfrm>
            <a:off x="1333466" y="6242453"/>
            <a:ext cx="493979"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2699BB"/>
                </a:solidFill>
                <a:sym typeface="Wingdings" panose="05000000000000000000" pitchFamily="2" charset="2"/>
              </a:rPr>
              <a:t></a:t>
            </a:r>
            <a:endParaRPr lang="en-US" sz="6000" dirty="0">
              <a:solidFill>
                <a:srgbClr val="2699BB"/>
              </a:solidFill>
            </a:endParaRPr>
          </a:p>
        </p:txBody>
      </p:sp>
      <p:sp>
        <p:nvSpPr>
          <p:cNvPr id="6" name="Oval 5">
            <a:extLst>
              <a:ext uri="{FF2B5EF4-FFF2-40B4-BE49-F238E27FC236}">
                <a16:creationId xmlns:a16="http://schemas.microsoft.com/office/drawing/2014/main" id="{E4F8C32E-FEA4-236F-6E88-64C0A27BEB84}"/>
              </a:ext>
            </a:extLst>
          </p:cNvPr>
          <p:cNvSpPr/>
          <p:nvPr/>
        </p:nvSpPr>
        <p:spPr>
          <a:xfrm>
            <a:off x="6759440" y="6242452"/>
            <a:ext cx="493979"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2699BB"/>
                </a:solidFill>
                <a:sym typeface="Wingdings" panose="05000000000000000000" pitchFamily="2" charset="2"/>
              </a:rPr>
              <a:t></a:t>
            </a:r>
            <a:endParaRPr lang="en-US" sz="6000" dirty="0">
              <a:solidFill>
                <a:srgbClr val="2699BB"/>
              </a:solidFill>
            </a:endParaRPr>
          </a:p>
        </p:txBody>
      </p:sp>
      <p:sp>
        <p:nvSpPr>
          <p:cNvPr id="7" name="Oval 6">
            <a:extLst>
              <a:ext uri="{FF2B5EF4-FFF2-40B4-BE49-F238E27FC236}">
                <a16:creationId xmlns:a16="http://schemas.microsoft.com/office/drawing/2014/main" id="{CC43CDDB-16A4-71BE-006B-473101DFF126}"/>
              </a:ext>
            </a:extLst>
          </p:cNvPr>
          <p:cNvSpPr/>
          <p:nvPr/>
        </p:nvSpPr>
        <p:spPr>
          <a:xfrm>
            <a:off x="12238714" y="6242452"/>
            <a:ext cx="493979"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2699BB"/>
                </a:solidFill>
                <a:sym typeface="Wingdings" panose="05000000000000000000" pitchFamily="2" charset="2"/>
              </a:rPr>
              <a:t></a:t>
            </a:r>
            <a:endParaRPr lang="en-US" sz="6000" dirty="0">
              <a:solidFill>
                <a:srgbClr val="2699BB"/>
              </a:solidFill>
            </a:endParaRPr>
          </a:p>
        </p:txBody>
      </p:sp>
    </p:spTree>
    <p:extLst>
      <p:ext uri="{BB962C8B-B14F-4D97-AF65-F5344CB8AC3E}">
        <p14:creationId xmlns:p14="http://schemas.microsoft.com/office/powerpoint/2010/main" val="2783364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p:cNvSpPr/>
          <p:nvPr/>
        </p:nvSpPr>
        <p:spPr>
          <a:xfrm>
            <a:off x="1692200" y="3114029"/>
            <a:ext cx="493979"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2699BB"/>
                </a:solidFill>
                <a:sym typeface="Wingdings" panose="05000000000000000000" pitchFamily="2" charset="2"/>
              </a:rPr>
              <a:t></a:t>
            </a:r>
            <a:endParaRPr lang="en-US" sz="6000" dirty="0">
              <a:solidFill>
                <a:srgbClr val="2699BB"/>
              </a:solidFill>
            </a:endParaRPr>
          </a:p>
        </p:txBody>
      </p:sp>
      <p:sp>
        <p:nvSpPr>
          <p:cNvPr id="16" name="Oval 15"/>
          <p:cNvSpPr/>
          <p:nvPr/>
        </p:nvSpPr>
        <p:spPr>
          <a:xfrm>
            <a:off x="9625696" y="3114027"/>
            <a:ext cx="493979"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2699BB"/>
                </a:solidFill>
                <a:sym typeface="Wingdings" panose="05000000000000000000" pitchFamily="2" charset="2"/>
              </a:rPr>
              <a:t></a:t>
            </a:r>
            <a:endParaRPr lang="en-US" sz="6000" dirty="0">
              <a:solidFill>
                <a:srgbClr val="2699BB"/>
              </a:solidFill>
            </a:endParaRPr>
          </a:p>
        </p:txBody>
      </p:sp>
      <p:sp>
        <p:nvSpPr>
          <p:cNvPr id="20" name="Text Placeholder 19"/>
          <p:cNvSpPr>
            <a:spLocks noGrp="1"/>
          </p:cNvSpPr>
          <p:nvPr userDrawn="1">
            <p:ph type="body" sz="quarter" idx="22" hasCustomPrompt="1"/>
          </p:nvPr>
        </p:nvSpPr>
        <p:spPr>
          <a:xfrm>
            <a:off x="2627579" y="3159340"/>
            <a:ext cx="6017946" cy="560043"/>
          </a:xfrm>
        </p:spPr>
        <p:txBody>
          <a:bodyPr>
            <a:noAutofit/>
          </a:bodyPr>
          <a:lstStyle>
            <a:lvl1pPr marL="0" indent="0">
              <a:buNone/>
              <a:defRPr sz="3300" b="1">
                <a:solidFill>
                  <a:schemeClr val="tx1"/>
                </a:solidFill>
                <a:latin typeface="+mn-lt"/>
              </a:defRPr>
            </a:lvl1pPr>
          </a:lstStyle>
          <a:p>
            <a:pPr lvl="0"/>
            <a:r>
              <a:rPr lang="en-US" dirty="0"/>
              <a:t>Text…</a:t>
            </a:r>
          </a:p>
        </p:txBody>
      </p:sp>
      <p:sp>
        <p:nvSpPr>
          <p:cNvPr id="21" name="Text Placeholder 19"/>
          <p:cNvSpPr>
            <a:spLocks noGrp="1"/>
          </p:cNvSpPr>
          <p:nvPr userDrawn="1">
            <p:ph type="body" sz="quarter" idx="23" hasCustomPrompt="1"/>
          </p:nvPr>
        </p:nvSpPr>
        <p:spPr>
          <a:xfrm>
            <a:off x="10571396" y="3159340"/>
            <a:ext cx="6017946" cy="560043"/>
          </a:xfrm>
        </p:spPr>
        <p:txBody>
          <a:bodyPr>
            <a:noAutofit/>
          </a:bodyPr>
          <a:lstStyle>
            <a:lvl1pPr marL="0" indent="0">
              <a:buNone/>
              <a:defRPr sz="3300" b="1">
                <a:solidFill>
                  <a:schemeClr val="tx1"/>
                </a:solidFill>
                <a:latin typeface="+mn-lt"/>
              </a:defRPr>
            </a:lvl1pPr>
          </a:lstStyle>
          <a:p>
            <a:pPr lvl="0"/>
            <a:r>
              <a:rPr lang="en-US" dirty="0"/>
              <a:t>Text…</a:t>
            </a:r>
          </a:p>
        </p:txBody>
      </p:sp>
      <p:sp>
        <p:nvSpPr>
          <p:cNvPr id="23" name="Text Placeholder 22"/>
          <p:cNvSpPr>
            <a:spLocks noGrp="1"/>
          </p:cNvSpPr>
          <p:nvPr userDrawn="1">
            <p:ph type="body" sz="quarter" idx="24" hasCustomPrompt="1"/>
          </p:nvPr>
        </p:nvSpPr>
        <p:spPr>
          <a:xfrm>
            <a:off x="2628902" y="3720548"/>
            <a:ext cx="6016626" cy="5426870"/>
          </a:xfrm>
        </p:spPr>
        <p:txBody>
          <a:bodyPr>
            <a:noAutofit/>
          </a:bodyPr>
          <a:lstStyle>
            <a:lvl1pPr marL="0" indent="0">
              <a:buNone/>
              <a:defRPr sz="3300" baseline="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sp>
        <p:nvSpPr>
          <p:cNvPr id="24" name="Text Placeholder 22"/>
          <p:cNvSpPr>
            <a:spLocks noGrp="1"/>
          </p:cNvSpPr>
          <p:nvPr userDrawn="1">
            <p:ph type="body" sz="quarter" idx="25" hasCustomPrompt="1"/>
          </p:nvPr>
        </p:nvSpPr>
        <p:spPr>
          <a:xfrm>
            <a:off x="10572716" y="3730356"/>
            <a:ext cx="6016626" cy="5417139"/>
          </a:xfrm>
        </p:spPr>
        <p:txBody>
          <a:bodyPr>
            <a:noAutofit/>
          </a:bodyPr>
          <a:lstStyle>
            <a:lvl1pPr marL="0" indent="0">
              <a:buNone/>
              <a:defRPr sz="330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cxnSp>
        <p:nvCxnSpPr>
          <p:cNvPr id="25" name="Straight Connector 24"/>
          <p:cNvCxnSpPr/>
          <p:nvPr userDrawn="1"/>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a:t>
            </a:r>
            <a:r>
              <a:rPr lang="en-US" sz="2700" baseline="0" dirty="0">
                <a:solidFill>
                  <a:srgbClr val="2699BB"/>
                </a:solidFill>
                <a:latin typeface="Century Gothic" panose="020B0502020202020204" pitchFamily="34" charset="0"/>
              </a:rPr>
              <a:t> Department of Health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13" name="Title 1"/>
          <p:cNvSpPr>
            <a:spLocks noGrp="1"/>
          </p:cNvSpPr>
          <p:nvPr>
            <p:ph type="title" hasCustomPrompt="1"/>
          </p:nvPr>
        </p:nvSpPr>
        <p:spPr>
          <a:xfrm>
            <a:off x="1" y="1009799"/>
            <a:ext cx="18287996" cy="724208"/>
          </a:xfrm>
        </p:spPr>
        <p:txBody>
          <a:bodyPr>
            <a:normAutofit/>
          </a:bodyPr>
          <a:lstStyle>
            <a:lvl1pPr algn="ctr">
              <a:defRPr sz="4500"/>
            </a:lvl1pPr>
          </a:lstStyle>
          <a:p>
            <a:pPr lvl="0"/>
            <a:r>
              <a:rPr lang="en-US" dirty="0"/>
              <a:t>Unordered List 1</a:t>
            </a:r>
          </a:p>
        </p:txBody>
      </p:sp>
    </p:spTree>
    <p:extLst>
      <p:ext uri="{BB962C8B-B14F-4D97-AF65-F5344CB8AC3E}">
        <p14:creationId xmlns:p14="http://schemas.microsoft.com/office/powerpoint/2010/main" val="7112417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cxnSp>
        <p:nvCxnSpPr>
          <p:cNvPr id="25" name="Straight Connector 24"/>
          <p:cNvCxnSpPr/>
          <p:nvPr userDrawn="1"/>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1481192" y="3114029"/>
            <a:ext cx="493979"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6000" dirty="0">
                <a:solidFill>
                  <a:srgbClr val="2699BB"/>
                </a:solidFill>
                <a:sym typeface="Wingdings" panose="05000000000000000000" pitchFamily="2" charset="2"/>
              </a:rPr>
              <a:t></a:t>
            </a:r>
            <a:endParaRPr lang="en-US" sz="6000" dirty="0">
              <a:solidFill>
                <a:srgbClr val="2699BB"/>
              </a:solidFill>
            </a:endParaRPr>
          </a:p>
        </p:txBody>
      </p:sp>
      <p:sp>
        <p:nvSpPr>
          <p:cNvPr id="14" name="Oval 13"/>
          <p:cNvSpPr/>
          <p:nvPr userDrawn="1"/>
        </p:nvSpPr>
        <p:spPr>
          <a:xfrm>
            <a:off x="6878183" y="3114027"/>
            <a:ext cx="493979"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6000" dirty="0">
                <a:solidFill>
                  <a:srgbClr val="2699BB"/>
                </a:solidFill>
                <a:sym typeface="Wingdings" panose="05000000000000000000" pitchFamily="2" charset="2"/>
              </a:rPr>
              <a:t></a:t>
            </a:r>
            <a:endParaRPr lang="en-US" sz="6000" dirty="0">
              <a:solidFill>
                <a:srgbClr val="2699BB"/>
              </a:solidFill>
            </a:endParaRPr>
          </a:p>
        </p:txBody>
      </p:sp>
      <p:sp>
        <p:nvSpPr>
          <p:cNvPr id="17" name="Oval 16"/>
          <p:cNvSpPr/>
          <p:nvPr userDrawn="1"/>
        </p:nvSpPr>
        <p:spPr>
          <a:xfrm>
            <a:off x="12271319" y="3117079"/>
            <a:ext cx="493979" cy="441413"/>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6000" dirty="0">
                <a:solidFill>
                  <a:srgbClr val="2699BB"/>
                </a:solidFill>
                <a:sym typeface="Wingdings" panose="05000000000000000000" pitchFamily="2" charset="2"/>
              </a:rPr>
              <a:t></a:t>
            </a:r>
            <a:endParaRPr lang="en-US" sz="6000" dirty="0">
              <a:solidFill>
                <a:srgbClr val="2699BB"/>
              </a:solidFill>
            </a:endParaRPr>
          </a:p>
        </p:txBody>
      </p:sp>
      <p:sp>
        <p:nvSpPr>
          <p:cNvPr id="3" name="Text Placeholder 2"/>
          <p:cNvSpPr>
            <a:spLocks noGrp="1"/>
          </p:cNvSpPr>
          <p:nvPr>
            <p:ph type="body" sz="quarter" idx="22" hasCustomPrompt="1"/>
          </p:nvPr>
        </p:nvSpPr>
        <p:spPr>
          <a:xfrm>
            <a:off x="2417892" y="3146783"/>
            <a:ext cx="3581400" cy="559433"/>
          </a:xfrm>
        </p:spPr>
        <p:txBody>
          <a:bodyPr>
            <a:noAutofit/>
          </a:bodyPr>
          <a:lstStyle>
            <a:lvl1pPr marL="428625" indent="-428625">
              <a:buNone/>
              <a:defRPr lang="en-US" sz="3300" b="1" kern="1200" baseline="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19" name="Text Placeholder 2"/>
          <p:cNvSpPr>
            <a:spLocks noGrp="1"/>
          </p:cNvSpPr>
          <p:nvPr>
            <p:ph type="body" sz="quarter" idx="23" hasCustomPrompt="1"/>
          </p:nvPr>
        </p:nvSpPr>
        <p:spPr>
          <a:xfrm>
            <a:off x="7837421" y="3146783"/>
            <a:ext cx="3581400" cy="559433"/>
          </a:xfrm>
        </p:spPr>
        <p:txBody>
          <a:bodyPr>
            <a:noAutofit/>
          </a:bodyPr>
          <a:lstStyle>
            <a:lvl1pPr marL="428625" indent="-428625">
              <a:buNone/>
              <a:defRPr lang="en-US" sz="3300" b="1" kern="120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2" name="Text Placeholder 2"/>
          <p:cNvSpPr>
            <a:spLocks noGrp="1"/>
          </p:cNvSpPr>
          <p:nvPr>
            <p:ph type="body" sz="quarter" idx="24" hasCustomPrompt="1"/>
          </p:nvPr>
        </p:nvSpPr>
        <p:spPr>
          <a:xfrm>
            <a:off x="13217678" y="3146783"/>
            <a:ext cx="3581400" cy="559433"/>
          </a:xfrm>
        </p:spPr>
        <p:txBody>
          <a:bodyPr>
            <a:noAutofit/>
          </a:bodyPr>
          <a:lstStyle>
            <a:lvl1pPr marL="428625" indent="-428625">
              <a:buNone/>
              <a:defRPr lang="en-US" sz="3300" b="1" kern="120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5" name="Text Placeholder 4"/>
          <p:cNvSpPr>
            <a:spLocks noGrp="1"/>
          </p:cNvSpPr>
          <p:nvPr>
            <p:ph type="body" sz="quarter" idx="25" hasCustomPrompt="1"/>
          </p:nvPr>
        </p:nvSpPr>
        <p:spPr>
          <a:xfrm>
            <a:off x="2417892" y="3711345"/>
            <a:ext cx="3581400" cy="5553624"/>
          </a:xfrm>
        </p:spPr>
        <p:txBody>
          <a:bodyPr>
            <a:noAutofit/>
          </a:bodyPr>
          <a:lstStyle>
            <a:lvl1pPr marL="428625" indent="-428625">
              <a:buNone/>
              <a:defRPr lang="en-US" sz="3300" kern="1200" baseline="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6" name="Text Placeholder 4"/>
          <p:cNvSpPr>
            <a:spLocks noGrp="1"/>
          </p:cNvSpPr>
          <p:nvPr>
            <p:ph type="body" sz="quarter" idx="26" hasCustomPrompt="1"/>
          </p:nvPr>
        </p:nvSpPr>
        <p:spPr>
          <a:xfrm>
            <a:off x="7837154" y="3711345"/>
            <a:ext cx="3581400" cy="5537520"/>
          </a:xfrm>
        </p:spPr>
        <p:txBody>
          <a:bodyPr>
            <a:noAutofit/>
          </a:bodyPr>
          <a:lstStyle>
            <a:lvl1pPr marL="428625" indent="-428625">
              <a:buNone/>
              <a:defRPr lang="en-US" sz="3300" kern="1200" baseline="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7" name="Text Placeholder 4"/>
          <p:cNvSpPr>
            <a:spLocks noGrp="1"/>
          </p:cNvSpPr>
          <p:nvPr>
            <p:ph type="body" sz="quarter" idx="27" hasCustomPrompt="1"/>
          </p:nvPr>
        </p:nvSpPr>
        <p:spPr>
          <a:xfrm>
            <a:off x="13216799" y="3711345"/>
            <a:ext cx="3581400" cy="5537520"/>
          </a:xfrm>
        </p:spPr>
        <p:txBody>
          <a:bodyPr>
            <a:noAutofit/>
          </a:bodyPr>
          <a:lstStyle>
            <a:lvl1pPr marL="428625" indent="-428625">
              <a:buNone/>
              <a:defRPr lang="en-US" sz="3300" kern="1200" baseline="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15" name="TextBox 1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a:t>
            </a:r>
            <a:r>
              <a:rPr lang="en-US" sz="2700" baseline="0" dirty="0">
                <a:solidFill>
                  <a:srgbClr val="2699BB"/>
                </a:solidFill>
                <a:latin typeface="Century Gothic" panose="020B0502020202020204" pitchFamily="34" charset="0"/>
              </a:rPr>
              <a:t>Department of Health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16" name="Title 1"/>
          <p:cNvSpPr>
            <a:spLocks noGrp="1"/>
          </p:cNvSpPr>
          <p:nvPr>
            <p:ph type="title" hasCustomPrompt="1"/>
          </p:nvPr>
        </p:nvSpPr>
        <p:spPr>
          <a:xfrm>
            <a:off x="2" y="1010961"/>
            <a:ext cx="18271374" cy="723045"/>
          </a:xfrm>
        </p:spPr>
        <p:txBody>
          <a:bodyPr>
            <a:normAutofit/>
          </a:bodyPr>
          <a:lstStyle>
            <a:lvl1pPr algn="ctr">
              <a:defRPr sz="4500"/>
            </a:lvl1pPr>
          </a:lstStyle>
          <a:p>
            <a:pPr lvl="0"/>
            <a:r>
              <a:rPr lang="en-US" dirty="0"/>
              <a:t>Unordered List 2</a:t>
            </a:r>
          </a:p>
        </p:txBody>
      </p:sp>
    </p:spTree>
    <p:extLst>
      <p:ext uri="{BB962C8B-B14F-4D97-AF65-F5344CB8AC3E}">
        <p14:creationId xmlns:p14="http://schemas.microsoft.com/office/powerpoint/2010/main" val="1593649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cxnSp>
        <p:nvCxnSpPr>
          <p:cNvPr id="8" name="Straight Connector 7"/>
          <p:cNvCxnSpPr/>
          <p:nvPr userDrawn="1"/>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616558" y="2409125"/>
            <a:ext cx="15106415" cy="6994250"/>
          </a:xfrm>
        </p:spPr>
        <p:txBody>
          <a:bodyPr>
            <a:noAutofit/>
          </a:bodyPr>
          <a:lstStyle>
            <a:lvl1pPr>
              <a:buClr>
                <a:srgbClr val="2699BB"/>
              </a:buClr>
              <a:defRPr sz="3300" baseline="0">
                <a:solidFill>
                  <a:schemeClr val="tx1"/>
                </a:solidFill>
                <a:latin typeface="+mn-lt"/>
              </a:defRPr>
            </a:lvl1pPr>
            <a:lvl2pPr>
              <a:buClr>
                <a:srgbClr val="2699BB"/>
              </a:buClr>
              <a:defRPr sz="3300">
                <a:solidFill>
                  <a:schemeClr val="tx1"/>
                </a:solidFill>
                <a:latin typeface="+mn-lt"/>
              </a:defRPr>
            </a:lvl2pPr>
            <a:lvl3pPr>
              <a:buClr>
                <a:srgbClr val="2699BB"/>
              </a:buClr>
              <a:defRPr sz="3000">
                <a:solidFill>
                  <a:schemeClr val="tx1"/>
                </a:solidFill>
                <a:latin typeface="+mn-lt"/>
              </a:defRPr>
            </a:lvl3pPr>
            <a:lvl4pPr>
              <a:buClr>
                <a:srgbClr val="2699BB"/>
              </a:buClr>
              <a:defRPr sz="2700">
                <a:solidFill>
                  <a:schemeClr val="tx1"/>
                </a:solidFill>
                <a:latin typeface="+mn-lt"/>
              </a:defRPr>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Box 8"/>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5" y="1001909"/>
            <a:ext cx="18287996" cy="732096"/>
          </a:xfrm>
        </p:spPr>
        <p:txBody>
          <a:bodyPr>
            <a:normAutofit/>
          </a:bodyPr>
          <a:lstStyle>
            <a:lvl1pPr algn="ctr">
              <a:defRPr sz="4500"/>
            </a:lvl1pPr>
          </a:lstStyle>
          <a:p>
            <a:pPr lvl="0"/>
            <a:r>
              <a:rPr lang="en-US" dirty="0"/>
              <a:t>Unordered List 3: Traditional </a:t>
            </a:r>
          </a:p>
        </p:txBody>
      </p:sp>
    </p:spTree>
    <p:extLst>
      <p:ext uri="{BB962C8B-B14F-4D97-AF65-F5344CB8AC3E}">
        <p14:creationId xmlns:p14="http://schemas.microsoft.com/office/powerpoint/2010/main" val="2897832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cxnSp>
        <p:nvCxnSpPr>
          <p:cNvPr id="25" name="Straight Connector 24"/>
          <p:cNvCxnSpPr/>
          <p:nvPr userDrawn="1"/>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2277212" y="3146783"/>
            <a:ext cx="4021662" cy="559433"/>
          </a:xfrm>
        </p:spPr>
        <p:txBody>
          <a:bodyPr>
            <a:noAutofit/>
          </a:bodyPr>
          <a:lstStyle>
            <a:lvl1pPr marL="428625" indent="-428625">
              <a:buFont typeface="Arial" panose="020B0604020202020204" pitchFamily="34" charset="0"/>
              <a:buNone/>
              <a:defRPr lang="en-US" sz="3300" b="1" kern="120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19" name="Text Placeholder 2"/>
          <p:cNvSpPr>
            <a:spLocks noGrp="1"/>
          </p:cNvSpPr>
          <p:nvPr>
            <p:ph type="body" sz="quarter" idx="23" hasCustomPrompt="1"/>
          </p:nvPr>
        </p:nvSpPr>
        <p:spPr>
          <a:xfrm>
            <a:off x="7683424" y="3146783"/>
            <a:ext cx="4008149" cy="559433"/>
          </a:xfrm>
        </p:spPr>
        <p:txBody>
          <a:bodyPr>
            <a:noAutofit/>
          </a:bodyPr>
          <a:lstStyle>
            <a:lvl1pPr marL="428625" indent="-428625">
              <a:buFont typeface="Arial" panose="020B0604020202020204" pitchFamily="34" charset="0"/>
              <a:buNone/>
              <a:defRPr lang="en-US" sz="3300" b="1" kern="120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2" name="Text Placeholder 2"/>
          <p:cNvSpPr>
            <a:spLocks noGrp="1"/>
          </p:cNvSpPr>
          <p:nvPr>
            <p:ph type="body" sz="quarter" idx="24" hasCustomPrompt="1"/>
          </p:nvPr>
        </p:nvSpPr>
        <p:spPr>
          <a:xfrm>
            <a:off x="13050364" y="3146783"/>
            <a:ext cx="3961979" cy="559433"/>
          </a:xfrm>
        </p:spPr>
        <p:txBody>
          <a:bodyPr>
            <a:noAutofit/>
          </a:bodyPr>
          <a:lstStyle>
            <a:lvl1pPr marL="428625" indent="-428625">
              <a:buFont typeface="Arial" panose="020B0604020202020204" pitchFamily="34" charset="0"/>
              <a:buNone/>
              <a:defRPr lang="en-US" sz="3300" b="1" kern="120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5" name="Text Placeholder 4"/>
          <p:cNvSpPr>
            <a:spLocks noGrp="1"/>
          </p:cNvSpPr>
          <p:nvPr>
            <p:ph type="body" sz="quarter" idx="25" hasCustomPrompt="1"/>
          </p:nvPr>
        </p:nvSpPr>
        <p:spPr>
          <a:xfrm>
            <a:off x="2277212" y="3711345"/>
            <a:ext cx="4021661" cy="5553624"/>
          </a:xfrm>
        </p:spPr>
        <p:txBody>
          <a:bodyPr>
            <a:noAutofit/>
          </a:bodyPr>
          <a:lstStyle>
            <a:lvl1pPr marL="428625" indent="-428625">
              <a:buFont typeface="Arial" panose="020B0604020202020204" pitchFamily="34" charset="0"/>
              <a:buNone/>
              <a:defRPr lang="en-US" sz="3300" kern="1200" baseline="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6" name="Text Placeholder 4"/>
          <p:cNvSpPr>
            <a:spLocks noGrp="1"/>
          </p:cNvSpPr>
          <p:nvPr>
            <p:ph type="body" sz="quarter" idx="26" hasCustomPrompt="1"/>
          </p:nvPr>
        </p:nvSpPr>
        <p:spPr>
          <a:xfrm>
            <a:off x="7683156" y="3711345"/>
            <a:ext cx="4008414" cy="5537520"/>
          </a:xfrm>
        </p:spPr>
        <p:txBody>
          <a:bodyPr>
            <a:noAutofit/>
          </a:bodyPr>
          <a:lstStyle>
            <a:lvl1pPr marL="428625" indent="-428625">
              <a:buFont typeface="Arial" panose="020B0604020202020204" pitchFamily="34" charset="0"/>
              <a:buNone/>
              <a:defRPr lang="en-US" sz="3300" kern="1200" baseline="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7" name="Text Placeholder 4"/>
          <p:cNvSpPr>
            <a:spLocks noGrp="1"/>
          </p:cNvSpPr>
          <p:nvPr>
            <p:ph type="body" sz="quarter" idx="27" hasCustomPrompt="1"/>
          </p:nvPr>
        </p:nvSpPr>
        <p:spPr>
          <a:xfrm>
            <a:off x="13049484" y="3711345"/>
            <a:ext cx="3962856" cy="5537520"/>
          </a:xfrm>
        </p:spPr>
        <p:txBody>
          <a:bodyPr>
            <a:noAutofit/>
          </a:bodyPr>
          <a:lstStyle>
            <a:lvl1pPr marL="428625" indent="-428625">
              <a:buFont typeface="Arial" panose="020B0604020202020204" pitchFamily="34" charset="0"/>
              <a:buNone/>
              <a:defRPr lang="en-US" sz="3300" kern="1200" baseline="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15" name="Oval 14"/>
          <p:cNvSpPr/>
          <p:nvPr userDrawn="1"/>
        </p:nvSpPr>
        <p:spPr>
          <a:xfrm>
            <a:off x="1291701" y="3057237"/>
            <a:ext cx="653388" cy="658368"/>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2700" dirty="0">
                <a:solidFill>
                  <a:schemeClr val="bg1"/>
                </a:solidFill>
                <a:latin typeface="Century Gothic" panose="020B0502020202020204" pitchFamily="34" charset="0"/>
              </a:rPr>
              <a:t>1</a:t>
            </a:r>
          </a:p>
        </p:txBody>
      </p:sp>
      <p:sp>
        <p:nvSpPr>
          <p:cNvPr id="16" name="Oval 15"/>
          <p:cNvSpPr/>
          <p:nvPr userDrawn="1"/>
        </p:nvSpPr>
        <p:spPr>
          <a:xfrm>
            <a:off x="6678003" y="3057236"/>
            <a:ext cx="653388" cy="658368"/>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2700" dirty="0">
                <a:solidFill>
                  <a:schemeClr val="bg1"/>
                </a:solidFill>
                <a:latin typeface="Century Gothic" panose="020B0502020202020204" pitchFamily="34" charset="0"/>
              </a:rPr>
              <a:t>2</a:t>
            </a:r>
          </a:p>
        </p:txBody>
      </p:sp>
      <p:sp>
        <p:nvSpPr>
          <p:cNvPr id="20" name="Oval 19"/>
          <p:cNvSpPr/>
          <p:nvPr userDrawn="1"/>
        </p:nvSpPr>
        <p:spPr>
          <a:xfrm>
            <a:off x="12057822" y="3057234"/>
            <a:ext cx="653388" cy="658368"/>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2700" dirty="0">
                <a:solidFill>
                  <a:schemeClr val="bg1"/>
                </a:solidFill>
                <a:latin typeface="Century Gothic" panose="020B0502020202020204" pitchFamily="34" charset="0"/>
              </a:rPr>
              <a:t>3</a:t>
            </a:r>
          </a:p>
        </p:txBody>
      </p:sp>
      <p:sp>
        <p:nvSpPr>
          <p:cNvPr id="17" name="TextBox 16"/>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21" name="Title 1"/>
          <p:cNvSpPr>
            <a:spLocks noGrp="1"/>
          </p:cNvSpPr>
          <p:nvPr>
            <p:ph type="title" hasCustomPrompt="1"/>
          </p:nvPr>
        </p:nvSpPr>
        <p:spPr>
          <a:xfrm>
            <a:off x="2" y="996116"/>
            <a:ext cx="18271374" cy="737889"/>
          </a:xfrm>
        </p:spPr>
        <p:txBody>
          <a:bodyPr>
            <a:normAutofit/>
          </a:bodyPr>
          <a:lstStyle>
            <a:lvl1pPr algn="ctr">
              <a:defRPr sz="4500"/>
            </a:lvl1pPr>
          </a:lstStyle>
          <a:p>
            <a:pPr lvl="0"/>
            <a:r>
              <a:rPr lang="en-US" dirty="0"/>
              <a:t>Number List 1</a:t>
            </a:r>
          </a:p>
        </p:txBody>
      </p:sp>
    </p:spTree>
    <p:extLst>
      <p:ext uri="{BB962C8B-B14F-4D97-AF65-F5344CB8AC3E}">
        <p14:creationId xmlns:p14="http://schemas.microsoft.com/office/powerpoint/2010/main" val="36135140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cxnSp>
        <p:nvCxnSpPr>
          <p:cNvPr id="8" name="Straight Connector 7"/>
          <p:cNvCxnSpPr/>
          <p:nvPr userDrawn="1"/>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616558" y="2409125"/>
            <a:ext cx="15088829" cy="6994250"/>
          </a:xfrm>
        </p:spPr>
        <p:txBody>
          <a:bodyPr>
            <a:noAutofit/>
          </a:bodyPr>
          <a:lstStyle>
            <a:lvl1pPr marL="435770" indent="-435770">
              <a:buClr>
                <a:schemeClr val="tx1"/>
              </a:buClr>
              <a:buFont typeface="+mj-lt"/>
              <a:buAutoNum type="arabicPeriod"/>
              <a:tabLst/>
              <a:defRPr sz="3300">
                <a:solidFill>
                  <a:schemeClr val="tx1"/>
                </a:solidFill>
                <a:latin typeface="+mn-lt"/>
              </a:defRPr>
            </a:lvl1pPr>
            <a:lvl2pPr marL="857250" indent="-435770">
              <a:buClr>
                <a:schemeClr val="tx1"/>
              </a:buClr>
              <a:buFont typeface="+mj-lt"/>
              <a:buAutoNum type="alphaLcPeriod"/>
              <a:defRPr sz="3300">
                <a:solidFill>
                  <a:schemeClr val="tx1"/>
                </a:solidFill>
                <a:latin typeface="+mn-lt"/>
              </a:defRPr>
            </a:lvl2pPr>
            <a:lvl3pPr marL="1121570" indent="-342900">
              <a:buClr>
                <a:schemeClr val="tx1"/>
              </a:buClr>
              <a:buFont typeface="+mj-lt"/>
              <a:buAutoNum type="romanLcPeriod"/>
              <a:defRPr sz="3000">
                <a:solidFill>
                  <a:schemeClr val="tx1"/>
                </a:solidFill>
                <a:latin typeface="+mn-lt"/>
              </a:defRPr>
            </a:lvl3pPr>
          </a:lstStyle>
          <a:p>
            <a:pPr lvl="0"/>
            <a:r>
              <a:rPr lang="en-US" dirty="0"/>
              <a:t>First Level</a:t>
            </a:r>
          </a:p>
          <a:p>
            <a:pPr lvl="1"/>
            <a:r>
              <a:rPr lang="en-US" dirty="0"/>
              <a:t>Second level</a:t>
            </a:r>
          </a:p>
          <a:p>
            <a:pPr lvl="2"/>
            <a:r>
              <a:rPr lang="en-US" dirty="0"/>
              <a:t>Third level</a:t>
            </a:r>
          </a:p>
        </p:txBody>
      </p:sp>
      <p:sp>
        <p:nvSpPr>
          <p:cNvPr id="9" name="TextBox 8"/>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a:t>
            </a:r>
            <a:r>
              <a:rPr lang="en-US" sz="2700" baseline="0" dirty="0">
                <a:solidFill>
                  <a:srgbClr val="2699BB"/>
                </a:solidFill>
                <a:latin typeface="Century Gothic" panose="020B0502020202020204" pitchFamily="34" charset="0"/>
              </a:rPr>
              <a:t>State Department of Health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16622" y="1010960"/>
            <a:ext cx="18271374" cy="723045"/>
          </a:xfrm>
        </p:spPr>
        <p:txBody>
          <a:bodyPr>
            <a:normAutofit/>
          </a:bodyPr>
          <a:lstStyle>
            <a:lvl1pPr algn="ctr">
              <a:defRPr sz="4500"/>
            </a:lvl1pPr>
          </a:lstStyle>
          <a:p>
            <a:pPr lvl="0"/>
            <a:r>
              <a:rPr lang="en-US" dirty="0"/>
              <a:t>Number List 2: Traditional</a:t>
            </a:r>
          </a:p>
        </p:txBody>
      </p:sp>
    </p:spTree>
    <p:extLst>
      <p:ext uri="{BB962C8B-B14F-4D97-AF65-F5344CB8AC3E}">
        <p14:creationId xmlns:p14="http://schemas.microsoft.com/office/powerpoint/2010/main" val="864266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cxnSp>
        <p:nvCxnSpPr>
          <p:cNvPr id="25" name="Straight Connector 24"/>
          <p:cNvCxnSpPr/>
          <p:nvPr userDrawn="1"/>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2540981" y="3924913"/>
            <a:ext cx="3581400" cy="559433"/>
          </a:xfrm>
        </p:spPr>
        <p:txBody>
          <a:bodyPr>
            <a:noAutofit/>
          </a:bodyPr>
          <a:lstStyle>
            <a:lvl1pPr marL="428625" indent="-428625" algn="l">
              <a:buFont typeface="Arial" panose="020B0604020202020204" pitchFamily="34" charset="0"/>
              <a:buNone/>
              <a:defRPr lang="en-US" sz="3300" b="1" kern="1200" baseline="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19" name="Text Placeholder 2"/>
          <p:cNvSpPr>
            <a:spLocks noGrp="1"/>
          </p:cNvSpPr>
          <p:nvPr>
            <p:ph type="body" sz="quarter" idx="23" hasCustomPrompt="1"/>
          </p:nvPr>
        </p:nvSpPr>
        <p:spPr>
          <a:xfrm>
            <a:off x="7340786" y="3924910"/>
            <a:ext cx="3581400" cy="559433"/>
          </a:xfrm>
        </p:spPr>
        <p:txBody>
          <a:bodyPr>
            <a:noAutofit/>
          </a:bodyPr>
          <a:lstStyle>
            <a:lvl1pPr marL="428625" indent="-428625" algn="l">
              <a:buFont typeface="Arial" panose="020B0604020202020204" pitchFamily="34" charset="0"/>
              <a:buNone/>
              <a:defRPr lang="en-US" sz="3300" b="1" kern="120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2" name="Text Placeholder 2"/>
          <p:cNvSpPr>
            <a:spLocks noGrp="1"/>
          </p:cNvSpPr>
          <p:nvPr>
            <p:ph type="body" sz="quarter" idx="24" hasCustomPrompt="1"/>
          </p:nvPr>
        </p:nvSpPr>
        <p:spPr>
          <a:xfrm>
            <a:off x="12184959" y="3924916"/>
            <a:ext cx="3581400" cy="559433"/>
          </a:xfrm>
        </p:spPr>
        <p:txBody>
          <a:bodyPr>
            <a:noAutofit/>
          </a:bodyPr>
          <a:lstStyle>
            <a:lvl1pPr marL="428625" indent="-428625" algn="l">
              <a:buFont typeface="Arial" panose="020B0604020202020204" pitchFamily="34" charset="0"/>
              <a:buNone/>
              <a:defRPr lang="en-US" sz="3300" b="1" kern="120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5" name="Text Placeholder 4"/>
          <p:cNvSpPr>
            <a:spLocks noGrp="1"/>
          </p:cNvSpPr>
          <p:nvPr>
            <p:ph type="body" sz="quarter" idx="25" hasCustomPrompt="1"/>
          </p:nvPr>
        </p:nvSpPr>
        <p:spPr>
          <a:xfrm>
            <a:off x="2540981" y="4489477"/>
            <a:ext cx="3581400" cy="4797431"/>
          </a:xfrm>
        </p:spPr>
        <p:txBody>
          <a:bodyPr>
            <a:noAutofit/>
          </a:bodyPr>
          <a:lstStyle>
            <a:lvl1pPr marL="428625" indent="-428625">
              <a:buFont typeface="Arial" panose="020B0604020202020204" pitchFamily="34" charset="0"/>
              <a:buNone/>
              <a:defRPr lang="en-US" sz="3300" kern="1200" baseline="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6" name="Text Placeholder 4"/>
          <p:cNvSpPr>
            <a:spLocks noGrp="1"/>
          </p:cNvSpPr>
          <p:nvPr>
            <p:ph type="body" sz="quarter" idx="26" hasCustomPrompt="1"/>
          </p:nvPr>
        </p:nvSpPr>
        <p:spPr>
          <a:xfrm>
            <a:off x="7340519" y="4489474"/>
            <a:ext cx="3581400" cy="4797434"/>
          </a:xfrm>
        </p:spPr>
        <p:txBody>
          <a:bodyPr>
            <a:noAutofit/>
          </a:bodyPr>
          <a:lstStyle>
            <a:lvl1pPr marL="428625" indent="-428625">
              <a:buFont typeface="Arial" panose="020B0604020202020204" pitchFamily="34" charset="0"/>
              <a:buNone/>
              <a:defRPr lang="en-US" sz="3300" kern="1200" baseline="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27" name="Text Placeholder 4"/>
          <p:cNvSpPr>
            <a:spLocks noGrp="1"/>
          </p:cNvSpPr>
          <p:nvPr>
            <p:ph type="body" sz="quarter" idx="27" hasCustomPrompt="1"/>
          </p:nvPr>
        </p:nvSpPr>
        <p:spPr>
          <a:xfrm>
            <a:off x="12184079" y="4489480"/>
            <a:ext cx="3581400" cy="4797428"/>
          </a:xfrm>
        </p:spPr>
        <p:txBody>
          <a:bodyPr>
            <a:noAutofit/>
          </a:bodyPr>
          <a:lstStyle>
            <a:lvl1pPr marL="428625" indent="-428625">
              <a:buFont typeface="Arial" panose="020B0604020202020204" pitchFamily="34" charset="0"/>
              <a:buNone/>
              <a:defRPr lang="en-US" sz="3300" kern="1200" baseline="0" dirty="0">
                <a:solidFill>
                  <a:schemeClr val="tx1"/>
                </a:solidFill>
                <a:latin typeface="+mn-lt"/>
                <a:ea typeface="+mn-ea"/>
                <a:cs typeface="+mn-cs"/>
              </a:defRPr>
            </a:lvl1pPr>
          </a:lstStyle>
          <a:p>
            <a:pPr marL="0" lvl="0" indent="0" algn="l" defTabSz="1371600" rtl="0" eaLnBrk="1" latinLnBrk="0" hangingPunct="1">
              <a:lnSpc>
                <a:spcPct val="90000"/>
              </a:lnSpc>
              <a:spcBef>
                <a:spcPts val="1500"/>
              </a:spcBef>
            </a:pPr>
            <a:r>
              <a:rPr lang="en-US" dirty="0"/>
              <a:t>Text…</a:t>
            </a:r>
          </a:p>
        </p:txBody>
      </p:sp>
      <p:sp>
        <p:nvSpPr>
          <p:cNvPr id="14" name="Oval 13"/>
          <p:cNvSpPr/>
          <p:nvPr/>
        </p:nvSpPr>
        <p:spPr>
          <a:xfrm>
            <a:off x="3744849" y="2406914"/>
            <a:ext cx="1165860" cy="116586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p>
        </p:txBody>
      </p:sp>
      <p:sp>
        <p:nvSpPr>
          <p:cNvPr id="17" name="Oval 16"/>
          <p:cNvSpPr/>
          <p:nvPr/>
        </p:nvSpPr>
        <p:spPr>
          <a:xfrm>
            <a:off x="8532096" y="2406914"/>
            <a:ext cx="1165860" cy="116586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p>
        </p:txBody>
      </p:sp>
      <p:sp>
        <p:nvSpPr>
          <p:cNvPr id="21" name="Oval 20"/>
          <p:cNvSpPr/>
          <p:nvPr/>
        </p:nvSpPr>
        <p:spPr>
          <a:xfrm>
            <a:off x="13390968" y="2421191"/>
            <a:ext cx="1165860" cy="116586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p>
        </p:txBody>
      </p:sp>
      <p:sp>
        <p:nvSpPr>
          <p:cNvPr id="16" name="TextBox 15"/>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a:t>
            </a:r>
            <a:r>
              <a:rPr lang="en-US" sz="2700" baseline="0" dirty="0">
                <a:solidFill>
                  <a:srgbClr val="2699BB"/>
                </a:solidFill>
                <a:latin typeface="Century Gothic" panose="020B0502020202020204" pitchFamily="34" charset="0"/>
              </a:rPr>
              <a:t>State Department of Health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15" name="Title 1"/>
          <p:cNvSpPr>
            <a:spLocks noGrp="1"/>
          </p:cNvSpPr>
          <p:nvPr>
            <p:ph type="title" hasCustomPrompt="1"/>
          </p:nvPr>
        </p:nvSpPr>
        <p:spPr>
          <a:xfrm>
            <a:off x="-16622" y="1005829"/>
            <a:ext cx="18271374" cy="728177"/>
          </a:xfrm>
        </p:spPr>
        <p:txBody>
          <a:bodyPr>
            <a:normAutofit/>
          </a:bodyPr>
          <a:lstStyle>
            <a:lvl1pPr algn="ctr">
              <a:defRPr sz="4500"/>
            </a:lvl1pPr>
          </a:lstStyle>
          <a:p>
            <a:pPr lvl="0"/>
            <a:r>
              <a:rPr lang="en-US" dirty="0"/>
              <a:t>Icon List (insert icons inside the circles)</a:t>
            </a:r>
          </a:p>
        </p:txBody>
      </p:sp>
    </p:spTree>
    <p:extLst>
      <p:ext uri="{BB962C8B-B14F-4D97-AF65-F5344CB8AC3E}">
        <p14:creationId xmlns:p14="http://schemas.microsoft.com/office/powerpoint/2010/main" val="2523682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6702" y="0"/>
            <a:ext cx="18288002"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29" name="Title 2"/>
          <p:cNvSpPr>
            <a:spLocks noGrp="1"/>
          </p:cNvSpPr>
          <p:nvPr>
            <p:ph type="title" hasCustomPrompt="1"/>
          </p:nvPr>
        </p:nvSpPr>
        <p:spPr>
          <a:xfrm>
            <a:off x="0" y="927636"/>
            <a:ext cx="18288000" cy="817125"/>
          </a:xfrm>
        </p:spPr>
        <p:txBody>
          <a:bodyPr>
            <a:normAutofit/>
          </a:bodyPr>
          <a:lstStyle>
            <a:lvl1pPr algn="ctr">
              <a:defRPr sz="4050" baseline="0"/>
            </a:lvl1pPr>
          </a:lstStyle>
          <a:p>
            <a:r>
              <a:rPr lang="en-US" dirty="0"/>
              <a:t>Washington State Population Served</a:t>
            </a:r>
          </a:p>
        </p:txBody>
      </p:sp>
      <p:cxnSp>
        <p:nvCxnSpPr>
          <p:cNvPr id="125" name="Straight Connector 124"/>
          <p:cNvCxnSpPr/>
          <p:nvPr userDrawn="1"/>
        </p:nvCxnSpPr>
        <p:spPr>
          <a:xfrm flipV="1">
            <a:off x="8645628" y="1870123"/>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35" name="TextBox 134"/>
          <p:cNvSpPr txBox="1"/>
          <p:nvPr userDrawn="1"/>
        </p:nvSpPr>
        <p:spPr>
          <a:xfrm>
            <a:off x="13249370" y="5754527"/>
            <a:ext cx="2210822" cy="784830"/>
          </a:xfrm>
          <a:prstGeom prst="rect">
            <a:avLst/>
          </a:prstGeom>
          <a:noFill/>
          <a:effectLst/>
        </p:spPr>
        <p:txBody>
          <a:bodyPr wrap="square" rtlCol="0">
            <a:spAutoFit/>
          </a:bodyPr>
          <a:lstStyle/>
          <a:p>
            <a:r>
              <a:rPr lang="en-US" sz="1500" b="1" dirty="0">
                <a:solidFill>
                  <a:schemeClr val="tx1"/>
                </a:solidFill>
                <a:latin typeface="+mn-lt"/>
              </a:rPr>
              <a:t>*</a:t>
            </a:r>
            <a:r>
              <a:rPr lang="en-US" sz="1500" b="1" kern="1200" dirty="0">
                <a:solidFill>
                  <a:schemeClr val="tx1"/>
                </a:solidFill>
                <a:latin typeface="+mn-lt"/>
                <a:ea typeface="+mn-ea"/>
                <a:cs typeface="+mn-cs"/>
              </a:rPr>
              <a:t>Agency leader is both director and health officer (2)</a:t>
            </a:r>
          </a:p>
        </p:txBody>
      </p:sp>
      <p:sp>
        <p:nvSpPr>
          <p:cNvPr id="137" name="TextBox 136"/>
          <p:cNvSpPr txBox="1"/>
          <p:nvPr/>
        </p:nvSpPr>
        <p:spPr>
          <a:xfrm>
            <a:off x="13244894" y="7059657"/>
            <a:ext cx="3930425" cy="823302"/>
          </a:xfrm>
          <a:prstGeom prst="rect">
            <a:avLst/>
          </a:prstGeom>
          <a:noFill/>
          <a:ln w="12700">
            <a:solidFill>
              <a:schemeClr val="bg1"/>
            </a:solidFill>
          </a:ln>
          <a:effectLst/>
        </p:spPr>
        <p:txBody>
          <a:bodyPr wrap="square" rtlCol="0">
            <a:spAutoFit/>
          </a:bodyPr>
          <a:lstStyle/>
          <a:p>
            <a:r>
              <a:rPr lang="en-US" sz="1500" b="1" dirty="0">
                <a:solidFill>
                  <a:schemeClr val="tx1"/>
                </a:solidFill>
                <a:latin typeface="+mn-lt"/>
              </a:rPr>
              <a:t>Washington State Total Population </a:t>
            </a:r>
            <a:r>
              <a:rPr lang="en-US" sz="1500" b="1" i="1" dirty="0">
                <a:solidFill>
                  <a:schemeClr val="tx1"/>
                </a:solidFill>
                <a:latin typeface="+mn-lt"/>
              </a:rPr>
              <a:t>(estimate)</a:t>
            </a:r>
          </a:p>
          <a:p>
            <a:r>
              <a:rPr lang="en-US" sz="1500" b="1" dirty="0">
                <a:solidFill>
                  <a:schemeClr val="tx1"/>
                </a:solidFill>
                <a:latin typeface="+mn-lt"/>
              </a:rPr>
              <a:t>April 2019: 7,546,410</a:t>
            </a:r>
          </a:p>
          <a:p>
            <a:pPr>
              <a:spcBef>
                <a:spcPts val="300"/>
              </a:spcBef>
            </a:pPr>
            <a:r>
              <a:rPr lang="en-US" sz="1500" b="1" i="1" dirty="0">
                <a:solidFill>
                  <a:schemeClr val="tx1"/>
                </a:solidFill>
                <a:latin typeface="+mn-lt"/>
              </a:rPr>
              <a:t>Source: </a:t>
            </a:r>
            <a:r>
              <a:rPr lang="en-US" sz="1500" b="1" dirty="0">
                <a:solidFill>
                  <a:schemeClr val="tx1"/>
                </a:solidFill>
                <a:latin typeface="+mn-lt"/>
              </a:rPr>
              <a:t>Office of Financial Management</a:t>
            </a:r>
          </a:p>
        </p:txBody>
      </p:sp>
      <p:sp>
        <p:nvSpPr>
          <p:cNvPr id="185" name="Freeform 26"/>
          <p:cNvSpPr>
            <a:spLocks/>
          </p:cNvSpPr>
          <p:nvPr/>
        </p:nvSpPr>
        <p:spPr bwMode="auto">
          <a:xfrm>
            <a:off x="4540324" y="3897707"/>
            <a:ext cx="2164349" cy="1084941"/>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86" name="Freeform 5"/>
          <p:cNvSpPr>
            <a:spLocks/>
          </p:cNvSpPr>
          <p:nvPr/>
        </p:nvSpPr>
        <p:spPr bwMode="auto">
          <a:xfrm>
            <a:off x="8973034" y="5973945"/>
            <a:ext cx="2080253" cy="1132911"/>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87" name="Freeform 6"/>
          <p:cNvSpPr>
            <a:spLocks/>
          </p:cNvSpPr>
          <p:nvPr/>
        </p:nvSpPr>
        <p:spPr bwMode="auto">
          <a:xfrm>
            <a:off x="11812358" y="7570525"/>
            <a:ext cx="849807" cy="975308"/>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88" name="Freeform 7"/>
          <p:cNvSpPr>
            <a:spLocks/>
          </p:cNvSpPr>
          <p:nvPr/>
        </p:nvSpPr>
        <p:spPr bwMode="auto">
          <a:xfrm>
            <a:off x="8218388" y="7122844"/>
            <a:ext cx="1420769" cy="1845548"/>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89" name="Freeform 8"/>
          <p:cNvSpPr>
            <a:spLocks/>
          </p:cNvSpPr>
          <p:nvPr/>
        </p:nvSpPr>
        <p:spPr bwMode="auto">
          <a:xfrm>
            <a:off x="6306326" y="3399774"/>
            <a:ext cx="1907636" cy="2651829"/>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90" name="Freeform 9"/>
          <p:cNvSpPr>
            <a:spLocks/>
          </p:cNvSpPr>
          <p:nvPr/>
        </p:nvSpPr>
        <p:spPr bwMode="auto">
          <a:xfrm>
            <a:off x="1154378" y="3577934"/>
            <a:ext cx="2649005" cy="1174023"/>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91" name="Freeform 10"/>
          <p:cNvSpPr>
            <a:spLocks/>
          </p:cNvSpPr>
          <p:nvPr/>
        </p:nvSpPr>
        <p:spPr bwMode="auto">
          <a:xfrm>
            <a:off x="3847641" y="8493299"/>
            <a:ext cx="832101" cy="1059819"/>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92" name="Freeform 11"/>
          <p:cNvSpPr>
            <a:spLocks/>
          </p:cNvSpPr>
          <p:nvPr/>
        </p:nvSpPr>
        <p:spPr bwMode="auto">
          <a:xfrm>
            <a:off x="10641660" y="7287298"/>
            <a:ext cx="1000293" cy="1283660"/>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93" name="Freeform 12"/>
          <p:cNvSpPr>
            <a:spLocks/>
          </p:cNvSpPr>
          <p:nvPr/>
        </p:nvSpPr>
        <p:spPr bwMode="auto">
          <a:xfrm>
            <a:off x="3234631" y="7792081"/>
            <a:ext cx="1469456" cy="1126061"/>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94" name="Freeform 13"/>
          <p:cNvSpPr>
            <a:spLocks/>
          </p:cNvSpPr>
          <p:nvPr/>
        </p:nvSpPr>
        <p:spPr bwMode="auto">
          <a:xfrm>
            <a:off x="7545623" y="4192352"/>
            <a:ext cx="1956326" cy="1934627"/>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95" name="Freeform 14"/>
          <p:cNvSpPr>
            <a:spLocks/>
          </p:cNvSpPr>
          <p:nvPr/>
        </p:nvSpPr>
        <p:spPr bwMode="auto">
          <a:xfrm>
            <a:off x="9612601" y="2413046"/>
            <a:ext cx="1093241" cy="2407433"/>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96" name="Freeform 15"/>
          <p:cNvSpPr>
            <a:spLocks/>
          </p:cNvSpPr>
          <p:nvPr/>
        </p:nvSpPr>
        <p:spPr bwMode="auto">
          <a:xfrm>
            <a:off x="8846889" y="7065742"/>
            <a:ext cx="1865591" cy="1158035"/>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97" name="Freeform 16"/>
          <p:cNvSpPr>
            <a:spLocks/>
          </p:cNvSpPr>
          <p:nvPr/>
        </p:nvSpPr>
        <p:spPr bwMode="auto">
          <a:xfrm>
            <a:off x="11205987" y="7100005"/>
            <a:ext cx="951606" cy="1457252"/>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98" name="Freeform 17"/>
          <p:cNvSpPr>
            <a:spLocks/>
          </p:cNvSpPr>
          <p:nvPr/>
        </p:nvSpPr>
        <p:spPr bwMode="auto">
          <a:xfrm>
            <a:off x="7968389" y="4576081"/>
            <a:ext cx="1562403" cy="2772887"/>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99" name="Freeform 18"/>
          <p:cNvSpPr>
            <a:spLocks/>
          </p:cNvSpPr>
          <p:nvPr/>
        </p:nvSpPr>
        <p:spPr bwMode="auto">
          <a:xfrm>
            <a:off x="1656737" y="5368660"/>
            <a:ext cx="1719528" cy="1589730"/>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00" name="Freeform 19"/>
          <p:cNvSpPr>
            <a:spLocks/>
          </p:cNvSpPr>
          <p:nvPr/>
        </p:nvSpPr>
        <p:spPr bwMode="auto">
          <a:xfrm>
            <a:off x="5892488" y="5354958"/>
            <a:ext cx="2261723" cy="1761033"/>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01" name="Freeform 20"/>
          <p:cNvSpPr>
            <a:spLocks/>
          </p:cNvSpPr>
          <p:nvPr/>
        </p:nvSpPr>
        <p:spPr bwMode="auto">
          <a:xfrm>
            <a:off x="5633563" y="8541262"/>
            <a:ext cx="2613596" cy="909068"/>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02" name="Freeform 21"/>
          <p:cNvSpPr>
            <a:spLocks/>
          </p:cNvSpPr>
          <p:nvPr/>
        </p:nvSpPr>
        <p:spPr bwMode="auto">
          <a:xfrm>
            <a:off x="3039884" y="6946966"/>
            <a:ext cx="2987600" cy="893082"/>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03" name="Freeform 22"/>
          <p:cNvSpPr>
            <a:spLocks/>
          </p:cNvSpPr>
          <p:nvPr/>
        </p:nvSpPr>
        <p:spPr bwMode="auto">
          <a:xfrm>
            <a:off x="9499735" y="4573798"/>
            <a:ext cx="1726169" cy="1445828"/>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04" name="Freeform 23"/>
          <p:cNvSpPr>
            <a:spLocks/>
          </p:cNvSpPr>
          <p:nvPr/>
        </p:nvSpPr>
        <p:spPr bwMode="auto">
          <a:xfrm>
            <a:off x="6733442" y="2431319"/>
            <a:ext cx="2938913" cy="2190443"/>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05" name="Freeform 24"/>
          <p:cNvSpPr>
            <a:spLocks/>
          </p:cNvSpPr>
          <p:nvPr/>
        </p:nvSpPr>
        <p:spPr bwMode="auto">
          <a:xfrm>
            <a:off x="11378603" y="2342240"/>
            <a:ext cx="907344" cy="1991729"/>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06" name="Freeform 25"/>
          <p:cNvSpPr>
            <a:spLocks/>
          </p:cNvSpPr>
          <p:nvPr/>
        </p:nvSpPr>
        <p:spPr bwMode="auto">
          <a:xfrm>
            <a:off x="4657614" y="7819492"/>
            <a:ext cx="1117581" cy="1731341"/>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07" name="Freeform 206"/>
          <p:cNvSpPr>
            <a:spLocks/>
          </p:cNvSpPr>
          <p:nvPr/>
        </p:nvSpPr>
        <p:spPr bwMode="auto">
          <a:xfrm>
            <a:off x="11181644" y="4301989"/>
            <a:ext cx="1195040" cy="1665104"/>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08" name="Freeform 207"/>
          <p:cNvSpPr>
            <a:spLocks/>
          </p:cNvSpPr>
          <p:nvPr/>
        </p:nvSpPr>
        <p:spPr bwMode="auto">
          <a:xfrm>
            <a:off x="10329624" y="2365082"/>
            <a:ext cx="1385361" cy="2519354"/>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09" name="Freeform 208"/>
          <p:cNvSpPr>
            <a:spLocks/>
          </p:cNvSpPr>
          <p:nvPr/>
        </p:nvSpPr>
        <p:spPr bwMode="auto">
          <a:xfrm>
            <a:off x="3309873" y="6149822"/>
            <a:ext cx="1460604" cy="895364"/>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10" name="Freeform 209"/>
          <p:cNvSpPr>
            <a:spLocks/>
          </p:cNvSpPr>
          <p:nvPr/>
        </p:nvSpPr>
        <p:spPr bwMode="auto">
          <a:xfrm>
            <a:off x="9479818" y="7346684"/>
            <a:ext cx="1573469" cy="1265387"/>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11" name="Freeform 210"/>
          <p:cNvSpPr>
            <a:spLocks/>
          </p:cNvSpPr>
          <p:nvPr/>
        </p:nvSpPr>
        <p:spPr bwMode="auto">
          <a:xfrm>
            <a:off x="10632811" y="5923694"/>
            <a:ext cx="1821329" cy="1729058"/>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r>
              <a:rPr lang="en-US" sz="1200" dirty="0">
                <a:solidFill>
                  <a:schemeClr val="tx1">
                    <a:lumMod val="75000"/>
                    <a:lumOff val="25000"/>
                  </a:schemeClr>
                </a:solidFill>
                <a:latin typeface="Century Gothic" panose="020B0502020202020204" pitchFamily="34" charset="0"/>
              </a:rPr>
              <a:t> </a:t>
            </a:r>
          </a:p>
        </p:txBody>
      </p:sp>
      <p:sp>
        <p:nvSpPr>
          <p:cNvPr id="212" name="Freeform 211"/>
          <p:cNvSpPr>
            <a:spLocks/>
          </p:cNvSpPr>
          <p:nvPr/>
        </p:nvSpPr>
        <p:spPr bwMode="auto">
          <a:xfrm>
            <a:off x="5766343" y="6405640"/>
            <a:ext cx="2480813" cy="2151614"/>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13" name="Freeform 212"/>
          <p:cNvSpPr>
            <a:spLocks/>
          </p:cNvSpPr>
          <p:nvPr/>
        </p:nvSpPr>
        <p:spPr bwMode="auto">
          <a:xfrm>
            <a:off x="4026900" y="3660159"/>
            <a:ext cx="590880" cy="1064385"/>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14" name="Freeform 213"/>
          <p:cNvSpPr>
            <a:spLocks/>
          </p:cNvSpPr>
          <p:nvPr/>
        </p:nvSpPr>
        <p:spPr bwMode="auto">
          <a:xfrm>
            <a:off x="4358856" y="3959376"/>
            <a:ext cx="258927" cy="45225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15" name="Freeform 214"/>
          <p:cNvSpPr>
            <a:spLocks/>
          </p:cNvSpPr>
          <p:nvPr/>
        </p:nvSpPr>
        <p:spPr bwMode="auto">
          <a:xfrm>
            <a:off x="1311503" y="4228901"/>
            <a:ext cx="2918993" cy="1221990"/>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16" name="Freeform 215"/>
          <p:cNvSpPr>
            <a:spLocks/>
          </p:cNvSpPr>
          <p:nvPr/>
        </p:nvSpPr>
        <p:spPr bwMode="auto">
          <a:xfrm>
            <a:off x="4040178" y="4333967"/>
            <a:ext cx="108438" cy="180444"/>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17" name="Freeform 216"/>
          <p:cNvSpPr>
            <a:spLocks/>
          </p:cNvSpPr>
          <p:nvPr/>
        </p:nvSpPr>
        <p:spPr bwMode="auto">
          <a:xfrm>
            <a:off x="3785676" y="4233468"/>
            <a:ext cx="68604" cy="68523"/>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18" name="Freeform 217"/>
          <p:cNvSpPr>
            <a:spLocks/>
          </p:cNvSpPr>
          <p:nvPr/>
        </p:nvSpPr>
        <p:spPr bwMode="auto">
          <a:xfrm>
            <a:off x="3597570" y="4621762"/>
            <a:ext cx="834315" cy="1103216"/>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19" name="Freeform 218"/>
          <p:cNvSpPr>
            <a:spLocks/>
          </p:cNvSpPr>
          <p:nvPr/>
        </p:nvSpPr>
        <p:spPr bwMode="auto">
          <a:xfrm>
            <a:off x="4259268" y="5067160"/>
            <a:ext cx="143847" cy="292364"/>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20" name="Freeform 219"/>
          <p:cNvSpPr>
            <a:spLocks/>
          </p:cNvSpPr>
          <p:nvPr/>
        </p:nvSpPr>
        <p:spPr bwMode="auto">
          <a:xfrm>
            <a:off x="4380984" y="5430332"/>
            <a:ext cx="66390" cy="73091"/>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21" name="Freeform 220"/>
          <p:cNvSpPr>
            <a:spLocks/>
          </p:cNvSpPr>
          <p:nvPr/>
        </p:nvSpPr>
        <p:spPr bwMode="auto">
          <a:xfrm>
            <a:off x="1951070" y="6910422"/>
            <a:ext cx="1095453" cy="1144329"/>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22" name="Freeform 221"/>
          <p:cNvSpPr>
            <a:spLocks/>
          </p:cNvSpPr>
          <p:nvPr/>
        </p:nvSpPr>
        <p:spPr bwMode="auto">
          <a:xfrm>
            <a:off x="2103771" y="7515705"/>
            <a:ext cx="90735" cy="180444"/>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23" name="Freeform 222"/>
          <p:cNvSpPr>
            <a:spLocks/>
          </p:cNvSpPr>
          <p:nvPr/>
        </p:nvSpPr>
        <p:spPr bwMode="auto">
          <a:xfrm>
            <a:off x="4022472" y="6174944"/>
            <a:ext cx="97374" cy="127908"/>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24" name="Freeform 223"/>
          <p:cNvSpPr>
            <a:spLocks/>
          </p:cNvSpPr>
          <p:nvPr/>
        </p:nvSpPr>
        <p:spPr bwMode="auto">
          <a:xfrm>
            <a:off x="4064521" y="5912274"/>
            <a:ext cx="1951898" cy="1226556"/>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25" name="Freeform 224"/>
          <p:cNvSpPr>
            <a:spLocks/>
          </p:cNvSpPr>
          <p:nvPr/>
        </p:nvSpPr>
        <p:spPr bwMode="auto">
          <a:xfrm>
            <a:off x="3907392" y="5708991"/>
            <a:ext cx="429327" cy="491079"/>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26" name="Freeform 225"/>
          <p:cNvSpPr>
            <a:spLocks/>
          </p:cNvSpPr>
          <p:nvPr/>
        </p:nvSpPr>
        <p:spPr bwMode="auto">
          <a:xfrm>
            <a:off x="4051242" y="6106421"/>
            <a:ext cx="117291" cy="89079"/>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27" name="Freeform 226"/>
          <p:cNvSpPr>
            <a:spLocks/>
          </p:cNvSpPr>
          <p:nvPr/>
        </p:nvSpPr>
        <p:spPr bwMode="auto">
          <a:xfrm>
            <a:off x="3670602" y="3274150"/>
            <a:ext cx="177045" cy="95930"/>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28" name="Freeform 227"/>
          <p:cNvSpPr>
            <a:spLocks/>
          </p:cNvSpPr>
          <p:nvPr/>
        </p:nvSpPr>
        <p:spPr bwMode="auto">
          <a:xfrm>
            <a:off x="3422739" y="3217047"/>
            <a:ext cx="340806" cy="363171"/>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29" name="Freeform 228"/>
          <p:cNvSpPr>
            <a:spLocks/>
          </p:cNvSpPr>
          <p:nvPr/>
        </p:nvSpPr>
        <p:spPr bwMode="auto">
          <a:xfrm>
            <a:off x="3785676" y="3319830"/>
            <a:ext cx="223515" cy="310635"/>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30" name="Freeform 229"/>
          <p:cNvSpPr>
            <a:spLocks/>
          </p:cNvSpPr>
          <p:nvPr/>
        </p:nvSpPr>
        <p:spPr bwMode="auto">
          <a:xfrm>
            <a:off x="3945015" y="3253592"/>
            <a:ext cx="95160" cy="116487"/>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31" name="Freeform 230"/>
          <p:cNvSpPr>
            <a:spLocks/>
          </p:cNvSpPr>
          <p:nvPr/>
        </p:nvSpPr>
        <p:spPr bwMode="auto">
          <a:xfrm>
            <a:off x="3652896" y="3009195"/>
            <a:ext cx="438180" cy="262671"/>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32" name="Freeform 231"/>
          <p:cNvSpPr>
            <a:spLocks/>
          </p:cNvSpPr>
          <p:nvPr/>
        </p:nvSpPr>
        <p:spPr bwMode="auto">
          <a:xfrm>
            <a:off x="3960504" y="3397492"/>
            <a:ext cx="77457" cy="75377"/>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33" name="Freeform 232"/>
          <p:cNvSpPr>
            <a:spLocks/>
          </p:cNvSpPr>
          <p:nvPr/>
        </p:nvSpPr>
        <p:spPr bwMode="auto">
          <a:xfrm>
            <a:off x="4124272" y="3173650"/>
            <a:ext cx="2892437" cy="749183"/>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chemeClr val="accent4"/>
          </a:solidFill>
          <a:ln w="12700" cap="rnd" cmpd="sng">
            <a:no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34" name="Freeform 233"/>
          <p:cNvSpPr>
            <a:spLocks/>
          </p:cNvSpPr>
          <p:nvPr/>
        </p:nvSpPr>
        <p:spPr bwMode="auto">
          <a:xfrm>
            <a:off x="4199514" y="3285570"/>
            <a:ext cx="121719" cy="116487"/>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35" name="Freeform 234"/>
          <p:cNvSpPr>
            <a:spLocks/>
          </p:cNvSpPr>
          <p:nvPr/>
        </p:nvSpPr>
        <p:spPr bwMode="auto">
          <a:xfrm>
            <a:off x="4071159" y="3233033"/>
            <a:ext cx="112866" cy="118772"/>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36" name="Freeform 235"/>
          <p:cNvSpPr>
            <a:spLocks/>
          </p:cNvSpPr>
          <p:nvPr/>
        </p:nvSpPr>
        <p:spPr bwMode="auto">
          <a:xfrm>
            <a:off x="2918166" y="8164390"/>
            <a:ext cx="137208" cy="121058"/>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37" name="Freeform 236"/>
          <p:cNvSpPr>
            <a:spLocks/>
          </p:cNvSpPr>
          <p:nvPr/>
        </p:nvSpPr>
        <p:spPr bwMode="auto">
          <a:xfrm>
            <a:off x="2479986" y="7766958"/>
            <a:ext cx="772350" cy="51848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38" name="Freeform 237"/>
          <p:cNvSpPr>
            <a:spLocks/>
          </p:cNvSpPr>
          <p:nvPr/>
        </p:nvSpPr>
        <p:spPr bwMode="auto">
          <a:xfrm>
            <a:off x="3991492" y="2435888"/>
            <a:ext cx="3076118" cy="751466"/>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39" name="Freeform 238"/>
          <p:cNvSpPr>
            <a:spLocks/>
          </p:cNvSpPr>
          <p:nvPr/>
        </p:nvSpPr>
        <p:spPr bwMode="auto">
          <a:xfrm>
            <a:off x="4128699" y="2963511"/>
            <a:ext cx="163767" cy="214704"/>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40" name="Freeform 239"/>
          <p:cNvSpPr>
            <a:spLocks/>
          </p:cNvSpPr>
          <p:nvPr/>
        </p:nvSpPr>
        <p:spPr bwMode="auto">
          <a:xfrm>
            <a:off x="4237137" y="3038888"/>
            <a:ext cx="66390" cy="70806"/>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41" name="Freeform 240"/>
          <p:cNvSpPr>
            <a:spLocks/>
          </p:cNvSpPr>
          <p:nvPr/>
        </p:nvSpPr>
        <p:spPr bwMode="auto">
          <a:xfrm>
            <a:off x="4336722" y="5526262"/>
            <a:ext cx="236793" cy="360887"/>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42" name="Freeform 241"/>
          <p:cNvSpPr>
            <a:spLocks/>
          </p:cNvSpPr>
          <p:nvPr/>
        </p:nvSpPr>
        <p:spPr bwMode="auto">
          <a:xfrm>
            <a:off x="4476144" y="4966662"/>
            <a:ext cx="1993944" cy="1441263"/>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43" name="Freeform 242"/>
          <p:cNvSpPr>
            <a:spLocks/>
          </p:cNvSpPr>
          <p:nvPr/>
        </p:nvSpPr>
        <p:spPr bwMode="auto">
          <a:xfrm>
            <a:off x="3785676" y="5896286"/>
            <a:ext cx="123930" cy="285513"/>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244" name="Freeform 243"/>
          <p:cNvSpPr>
            <a:spLocks/>
          </p:cNvSpPr>
          <p:nvPr/>
        </p:nvSpPr>
        <p:spPr bwMode="auto">
          <a:xfrm>
            <a:off x="2887186" y="5261307"/>
            <a:ext cx="1053407" cy="1096365"/>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300"/>
              </a:spcBef>
              <a:defRPr/>
            </a:pPr>
            <a:endParaRPr lang="en-US" sz="1200" dirty="0">
              <a:solidFill>
                <a:schemeClr val="tx1">
                  <a:lumMod val="75000"/>
                  <a:lumOff val="25000"/>
                </a:schemeClr>
              </a:solidFill>
              <a:latin typeface="Century Gothic" panose="020B0502020202020204" pitchFamily="34" charset="0"/>
            </a:endParaRPr>
          </a:p>
        </p:txBody>
      </p:sp>
      <p:sp>
        <p:nvSpPr>
          <p:cNvPr id="138" name="TextBox 137"/>
          <p:cNvSpPr txBox="1"/>
          <p:nvPr/>
        </p:nvSpPr>
        <p:spPr>
          <a:xfrm>
            <a:off x="5096022" y="2497785"/>
            <a:ext cx="960006"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mn-lt"/>
              </a:rPr>
              <a:t>Whatcom</a:t>
            </a:r>
          </a:p>
          <a:p>
            <a:pPr algn="ctr"/>
            <a:r>
              <a:rPr lang="en-US" sz="1500" b="1" i="1" dirty="0">
                <a:solidFill>
                  <a:schemeClr val="bg1"/>
                </a:solidFill>
                <a:latin typeface="+mn-lt"/>
              </a:rPr>
              <a:t>225,300</a:t>
            </a:r>
          </a:p>
        </p:txBody>
      </p:sp>
      <p:sp>
        <p:nvSpPr>
          <p:cNvPr id="139" name="TextBox 138"/>
          <p:cNvSpPr txBox="1"/>
          <p:nvPr/>
        </p:nvSpPr>
        <p:spPr>
          <a:xfrm>
            <a:off x="5110941" y="3246117"/>
            <a:ext cx="821058" cy="553998"/>
          </a:xfrm>
          <a:prstGeom prst="rect">
            <a:avLst/>
          </a:prstGeom>
          <a:noFill/>
          <a:ln w="12700">
            <a:noFill/>
          </a:ln>
          <a:effectLst/>
        </p:spPr>
        <p:txBody>
          <a:bodyPr wrap="none" rtlCol="0">
            <a:spAutoFit/>
          </a:bodyPr>
          <a:lstStyle/>
          <a:p>
            <a:pPr algn="ctr"/>
            <a:r>
              <a:rPr lang="en-US" sz="1500" b="1" dirty="0">
                <a:solidFill>
                  <a:schemeClr val="bg1"/>
                </a:solidFill>
                <a:latin typeface="+mn-lt"/>
              </a:rPr>
              <a:t>Skagit</a:t>
            </a:r>
          </a:p>
          <a:p>
            <a:pPr algn="ctr"/>
            <a:r>
              <a:rPr lang="en-US" sz="1500" b="1" i="1" dirty="0">
                <a:solidFill>
                  <a:schemeClr val="bg1"/>
                </a:solidFill>
                <a:latin typeface="+mn-lt"/>
              </a:rPr>
              <a:t>129,200</a:t>
            </a:r>
          </a:p>
        </p:txBody>
      </p:sp>
      <p:sp>
        <p:nvSpPr>
          <p:cNvPr id="140" name="TextBox 139"/>
          <p:cNvSpPr txBox="1"/>
          <p:nvPr/>
        </p:nvSpPr>
        <p:spPr>
          <a:xfrm>
            <a:off x="5030174" y="4164945"/>
            <a:ext cx="1072730" cy="553998"/>
          </a:xfrm>
          <a:prstGeom prst="rect">
            <a:avLst/>
          </a:prstGeom>
          <a:noFill/>
          <a:ln w="12700">
            <a:noFill/>
          </a:ln>
          <a:effectLst/>
        </p:spPr>
        <p:txBody>
          <a:bodyPr wrap="none" rtlCol="0">
            <a:spAutoFit/>
          </a:bodyPr>
          <a:lstStyle/>
          <a:p>
            <a:pPr algn="ctr"/>
            <a:r>
              <a:rPr lang="en-US" sz="1500" b="1" dirty="0">
                <a:solidFill>
                  <a:schemeClr val="tx1"/>
                </a:solidFill>
                <a:latin typeface="+mn-lt"/>
              </a:rPr>
              <a:t>Snohomish</a:t>
            </a:r>
          </a:p>
          <a:p>
            <a:pPr algn="ctr"/>
            <a:r>
              <a:rPr lang="en-US" sz="1500" b="1" i="1" dirty="0">
                <a:solidFill>
                  <a:schemeClr val="tx1"/>
                </a:solidFill>
                <a:latin typeface="+mn-lt"/>
              </a:rPr>
              <a:t>818,700</a:t>
            </a:r>
          </a:p>
        </p:txBody>
      </p:sp>
      <p:sp>
        <p:nvSpPr>
          <p:cNvPr id="141" name="TextBox 140"/>
          <p:cNvSpPr txBox="1"/>
          <p:nvPr/>
        </p:nvSpPr>
        <p:spPr>
          <a:xfrm>
            <a:off x="4695760" y="5162978"/>
            <a:ext cx="1309141" cy="784830"/>
          </a:xfrm>
          <a:prstGeom prst="rect">
            <a:avLst/>
          </a:prstGeom>
          <a:noFill/>
          <a:ln w="12700">
            <a:noFill/>
          </a:ln>
          <a:effectLst/>
        </p:spPr>
        <p:txBody>
          <a:bodyPr wrap="none" rtlCol="0">
            <a:spAutoFit/>
          </a:bodyPr>
          <a:lstStyle/>
          <a:p>
            <a:pPr algn="ctr"/>
            <a:r>
              <a:rPr lang="en-US" sz="1500" b="1" dirty="0">
                <a:solidFill>
                  <a:schemeClr val="tx1"/>
                </a:solidFill>
                <a:latin typeface="+mn-lt"/>
              </a:rPr>
              <a:t>Seattle &amp; King</a:t>
            </a:r>
          </a:p>
          <a:p>
            <a:pPr algn="ctr"/>
            <a:r>
              <a:rPr lang="en-US" sz="1500" b="1" dirty="0">
                <a:solidFill>
                  <a:schemeClr val="tx1"/>
                </a:solidFill>
                <a:latin typeface="+mn-lt"/>
              </a:rPr>
              <a:t>County</a:t>
            </a:r>
          </a:p>
          <a:p>
            <a:pPr algn="ctr"/>
            <a:r>
              <a:rPr lang="en-US" sz="1500" b="1" i="1" dirty="0">
                <a:solidFill>
                  <a:schemeClr val="tx1"/>
                </a:solidFill>
                <a:latin typeface="+mn-lt"/>
              </a:rPr>
              <a:t>2,226,300</a:t>
            </a:r>
          </a:p>
        </p:txBody>
      </p:sp>
      <p:sp>
        <p:nvSpPr>
          <p:cNvPr id="142" name="TextBox 141"/>
          <p:cNvSpPr txBox="1"/>
          <p:nvPr/>
        </p:nvSpPr>
        <p:spPr>
          <a:xfrm>
            <a:off x="4317031" y="6311991"/>
            <a:ext cx="1437637" cy="553998"/>
          </a:xfrm>
          <a:prstGeom prst="rect">
            <a:avLst/>
          </a:prstGeom>
          <a:noFill/>
          <a:ln w="12700">
            <a:noFill/>
          </a:ln>
          <a:effectLst/>
        </p:spPr>
        <p:txBody>
          <a:bodyPr wrap="none" rtlCol="0">
            <a:spAutoFit/>
          </a:bodyPr>
          <a:lstStyle/>
          <a:p>
            <a:pPr algn="ctr"/>
            <a:r>
              <a:rPr lang="en-US" sz="1500" b="1" dirty="0">
                <a:solidFill>
                  <a:schemeClr val="tx1"/>
                </a:solidFill>
                <a:latin typeface="+mn-lt"/>
              </a:rPr>
              <a:t>Tacoma-Pierce*</a:t>
            </a:r>
          </a:p>
          <a:p>
            <a:pPr algn="ctr"/>
            <a:r>
              <a:rPr lang="en-US" sz="1500" b="1" i="1" dirty="0">
                <a:solidFill>
                  <a:schemeClr val="tx1"/>
                </a:solidFill>
                <a:latin typeface="+mn-lt"/>
              </a:rPr>
              <a:t>888,300</a:t>
            </a:r>
          </a:p>
        </p:txBody>
      </p:sp>
      <p:sp>
        <p:nvSpPr>
          <p:cNvPr id="143" name="TextBox 142"/>
          <p:cNvSpPr txBox="1"/>
          <p:nvPr/>
        </p:nvSpPr>
        <p:spPr>
          <a:xfrm>
            <a:off x="3908690" y="7125093"/>
            <a:ext cx="723275" cy="553998"/>
          </a:xfrm>
          <a:prstGeom prst="rect">
            <a:avLst/>
          </a:prstGeom>
          <a:noFill/>
          <a:ln w="12700">
            <a:noFill/>
          </a:ln>
          <a:effectLst/>
        </p:spPr>
        <p:txBody>
          <a:bodyPr wrap="none" rtlCol="0">
            <a:spAutoFit/>
          </a:bodyPr>
          <a:lstStyle/>
          <a:p>
            <a:pPr algn="ctr"/>
            <a:r>
              <a:rPr lang="en-US" sz="1500" b="1" dirty="0">
                <a:solidFill>
                  <a:schemeClr val="bg1"/>
                </a:solidFill>
                <a:latin typeface="+mn-lt"/>
              </a:rPr>
              <a:t>Lewis</a:t>
            </a:r>
          </a:p>
          <a:p>
            <a:pPr algn="ctr"/>
            <a:r>
              <a:rPr lang="en-US" sz="1500" b="1" dirty="0">
                <a:solidFill>
                  <a:schemeClr val="bg1"/>
                </a:solidFill>
                <a:latin typeface="+mn-lt"/>
              </a:rPr>
              <a:t>79,480</a:t>
            </a:r>
          </a:p>
        </p:txBody>
      </p:sp>
      <p:sp>
        <p:nvSpPr>
          <p:cNvPr id="144" name="TextBox 143"/>
          <p:cNvSpPr txBox="1"/>
          <p:nvPr/>
        </p:nvSpPr>
        <p:spPr>
          <a:xfrm>
            <a:off x="3651777" y="7895331"/>
            <a:ext cx="821058" cy="553998"/>
          </a:xfrm>
          <a:prstGeom prst="rect">
            <a:avLst/>
          </a:prstGeom>
          <a:noFill/>
          <a:ln w="12700">
            <a:noFill/>
          </a:ln>
          <a:effectLst/>
        </p:spPr>
        <p:txBody>
          <a:bodyPr wrap="none" rtlCol="0">
            <a:spAutoFit/>
          </a:bodyPr>
          <a:lstStyle/>
          <a:p>
            <a:pPr algn="ctr"/>
            <a:r>
              <a:rPr lang="en-US" sz="1500" b="1" dirty="0">
                <a:solidFill>
                  <a:schemeClr val="bg1"/>
                </a:solidFill>
                <a:latin typeface="+mn-lt"/>
              </a:rPr>
              <a:t>Cowlitz</a:t>
            </a:r>
          </a:p>
          <a:p>
            <a:pPr algn="ctr"/>
            <a:r>
              <a:rPr lang="en-US" sz="1500" b="1" i="1" dirty="0">
                <a:solidFill>
                  <a:schemeClr val="bg1"/>
                </a:solidFill>
                <a:latin typeface="+mn-lt"/>
              </a:rPr>
              <a:t>108,950</a:t>
            </a:r>
          </a:p>
        </p:txBody>
      </p:sp>
      <p:sp>
        <p:nvSpPr>
          <p:cNvPr id="145" name="TextBox 144"/>
          <p:cNvSpPr txBox="1"/>
          <p:nvPr/>
        </p:nvSpPr>
        <p:spPr>
          <a:xfrm>
            <a:off x="3866895" y="8767704"/>
            <a:ext cx="821058" cy="553998"/>
          </a:xfrm>
          <a:prstGeom prst="rect">
            <a:avLst/>
          </a:prstGeom>
          <a:noFill/>
          <a:ln w="12700">
            <a:noFill/>
          </a:ln>
          <a:effectLst/>
        </p:spPr>
        <p:txBody>
          <a:bodyPr wrap="none" rtlCol="0">
            <a:spAutoFit/>
          </a:bodyPr>
          <a:lstStyle/>
          <a:p>
            <a:pPr algn="ctr"/>
            <a:r>
              <a:rPr lang="en-US" sz="1500" b="1" dirty="0">
                <a:solidFill>
                  <a:schemeClr val="tx1"/>
                </a:solidFill>
                <a:latin typeface="+mn-lt"/>
              </a:rPr>
              <a:t>Clark*</a:t>
            </a:r>
          </a:p>
          <a:p>
            <a:pPr algn="ctr"/>
            <a:r>
              <a:rPr lang="en-US" sz="1500" b="1" i="1" dirty="0">
                <a:solidFill>
                  <a:schemeClr val="tx1"/>
                </a:solidFill>
                <a:latin typeface="+mn-lt"/>
              </a:rPr>
              <a:t>488,500</a:t>
            </a:r>
          </a:p>
        </p:txBody>
      </p:sp>
      <p:sp>
        <p:nvSpPr>
          <p:cNvPr id="146" name="TextBox 145"/>
          <p:cNvSpPr txBox="1"/>
          <p:nvPr/>
        </p:nvSpPr>
        <p:spPr>
          <a:xfrm>
            <a:off x="4764018" y="8046066"/>
            <a:ext cx="956544" cy="553998"/>
          </a:xfrm>
          <a:prstGeom prst="rect">
            <a:avLst/>
          </a:prstGeom>
          <a:noFill/>
          <a:ln w="12700">
            <a:noFill/>
          </a:ln>
          <a:effectLst/>
        </p:spPr>
        <p:txBody>
          <a:bodyPr wrap="none" rtlCol="0">
            <a:spAutoFit/>
          </a:bodyPr>
          <a:lstStyle/>
          <a:p>
            <a:pPr algn="ctr"/>
            <a:r>
              <a:rPr lang="en-US" sz="1500" b="1" dirty="0">
                <a:solidFill>
                  <a:schemeClr val="bg1"/>
                </a:solidFill>
                <a:latin typeface="+mn-lt"/>
              </a:rPr>
              <a:t>Skamania</a:t>
            </a:r>
          </a:p>
          <a:p>
            <a:pPr algn="ctr"/>
            <a:r>
              <a:rPr lang="en-US" sz="1500" b="1" i="1" dirty="0">
                <a:solidFill>
                  <a:schemeClr val="bg1"/>
                </a:solidFill>
                <a:latin typeface="+mn-lt"/>
              </a:rPr>
              <a:t>12,060</a:t>
            </a:r>
          </a:p>
        </p:txBody>
      </p:sp>
      <p:sp>
        <p:nvSpPr>
          <p:cNvPr id="147" name="TextBox 146"/>
          <p:cNvSpPr txBox="1"/>
          <p:nvPr/>
        </p:nvSpPr>
        <p:spPr>
          <a:xfrm>
            <a:off x="6227398" y="8632326"/>
            <a:ext cx="828625" cy="553998"/>
          </a:xfrm>
          <a:prstGeom prst="rect">
            <a:avLst/>
          </a:prstGeom>
          <a:noFill/>
          <a:ln w="12700">
            <a:noFill/>
          </a:ln>
          <a:effectLst/>
        </p:spPr>
        <p:txBody>
          <a:bodyPr wrap="none" rtlCol="0">
            <a:spAutoFit/>
          </a:bodyPr>
          <a:lstStyle/>
          <a:p>
            <a:pPr algn="ctr"/>
            <a:r>
              <a:rPr lang="en-US" sz="1500" b="1" dirty="0">
                <a:solidFill>
                  <a:schemeClr val="bg1"/>
                </a:solidFill>
                <a:latin typeface="+mn-lt"/>
              </a:rPr>
              <a:t>Klickitat</a:t>
            </a:r>
          </a:p>
          <a:p>
            <a:pPr algn="ctr"/>
            <a:r>
              <a:rPr lang="en-US" sz="1500" b="1" i="1" dirty="0">
                <a:solidFill>
                  <a:schemeClr val="bg1"/>
                </a:solidFill>
                <a:latin typeface="+mn-lt"/>
              </a:rPr>
              <a:t>22,430</a:t>
            </a:r>
          </a:p>
        </p:txBody>
      </p:sp>
      <p:sp>
        <p:nvSpPr>
          <p:cNvPr id="148" name="TextBox 147"/>
          <p:cNvSpPr txBox="1"/>
          <p:nvPr/>
        </p:nvSpPr>
        <p:spPr>
          <a:xfrm>
            <a:off x="3508487" y="3636857"/>
            <a:ext cx="723275" cy="553998"/>
          </a:xfrm>
          <a:prstGeom prst="rect">
            <a:avLst/>
          </a:prstGeom>
          <a:noFill/>
          <a:ln w="12700">
            <a:noFill/>
          </a:ln>
          <a:effectLst/>
        </p:spPr>
        <p:txBody>
          <a:bodyPr wrap="none" rtlCol="0">
            <a:spAutoFit/>
          </a:bodyPr>
          <a:lstStyle/>
          <a:p>
            <a:pPr algn="ctr"/>
            <a:r>
              <a:rPr lang="en-US" sz="1500" b="1" dirty="0">
                <a:solidFill>
                  <a:schemeClr val="tx1"/>
                </a:solidFill>
                <a:latin typeface="+mn-lt"/>
              </a:rPr>
              <a:t>Island</a:t>
            </a:r>
          </a:p>
          <a:p>
            <a:pPr algn="ctr"/>
            <a:r>
              <a:rPr lang="en-US" sz="1500" b="1" i="1" dirty="0">
                <a:solidFill>
                  <a:schemeClr val="tx1"/>
                </a:solidFill>
                <a:latin typeface="+mn-lt"/>
              </a:rPr>
              <a:t>84,820</a:t>
            </a:r>
          </a:p>
        </p:txBody>
      </p:sp>
      <p:sp>
        <p:nvSpPr>
          <p:cNvPr id="149" name="TextBox 148"/>
          <p:cNvSpPr txBox="1"/>
          <p:nvPr/>
        </p:nvSpPr>
        <p:spPr>
          <a:xfrm>
            <a:off x="1890911" y="4090029"/>
            <a:ext cx="772969" cy="553998"/>
          </a:xfrm>
          <a:prstGeom prst="rect">
            <a:avLst/>
          </a:prstGeom>
          <a:noFill/>
          <a:ln w="12700">
            <a:noFill/>
          </a:ln>
          <a:effectLst/>
        </p:spPr>
        <p:txBody>
          <a:bodyPr wrap="none" rtlCol="0">
            <a:spAutoFit/>
          </a:bodyPr>
          <a:lstStyle/>
          <a:p>
            <a:pPr algn="ctr"/>
            <a:r>
              <a:rPr lang="en-US" sz="1500" b="1" dirty="0">
                <a:solidFill>
                  <a:schemeClr val="bg1"/>
                </a:solidFill>
                <a:latin typeface="+mn-lt"/>
              </a:rPr>
              <a:t>Clallam</a:t>
            </a:r>
          </a:p>
          <a:p>
            <a:pPr algn="ctr"/>
            <a:r>
              <a:rPr lang="en-US" sz="1500" b="1" i="1" dirty="0">
                <a:solidFill>
                  <a:schemeClr val="bg1"/>
                </a:solidFill>
                <a:latin typeface="+mn-lt"/>
              </a:rPr>
              <a:t>76,010</a:t>
            </a:r>
          </a:p>
        </p:txBody>
      </p:sp>
      <p:sp>
        <p:nvSpPr>
          <p:cNvPr id="150" name="TextBox 149"/>
          <p:cNvSpPr txBox="1"/>
          <p:nvPr/>
        </p:nvSpPr>
        <p:spPr>
          <a:xfrm>
            <a:off x="2005974" y="4758476"/>
            <a:ext cx="908454" cy="553998"/>
          </a:xfrm>
          <a:prstGeom prst="rect">
            <a:avLst/>
          </a:prstGeom>
          <a:noFill/>
          <a:ln w="12700">
            <a:noFill/>
          </a:ln>
          <a:effectLst/>
        </p:spPr>
        <p:txBody>
          <a:bodyPr wrap="none" rtlCol="0">
            <a:spAutoFit/>
          </a:bodyPr>
          <a:lstStyle/>
          <a:p>
            <a:pPr algn="ctr"/>
            <a:r>
              <a:rPr lang="en-US" sz="1500" b="1" dirty="0">
                <a:solidFill>
                  <a:schemeClr val="bg1"/>
                </a:solidFill>
                <a:latin typeface="+mn-lt"/>
              </a:rPr>
              <a:t>Jefferson</a:t>
            </a:r>
          </a:p>
          <a:p>
            <a:pPr algn="ctr"/>
            <a:r>
              <a:rPr lang="en-US" sz="1500" b="1" i="1" dirty="0">
                <a:solidFill>
                  <a:schemeClr val="bg1"/>
                </a:solidFill>
                <a:latin typeface="+mn-lt"/>
              </a:rPr>
              <a:t>31,900</a:t>
            </a:r>
          </a:p>
        </p:txBody>
      </p:sp>
      <p:sp>
        <p:nvSpPr>
          <p:cNvPr id="151" name="TextBox 150"/>
          <p:cNvSpPr txBox="1"/>
          <p:nvPr/>
        </p:nvSpPr>
        <p:spPr>
          <a:xfrm>
            <a:off x="2000383" y="5466876"/>
            <a:ext cx="745717" cy="784830"/>
          </a:xfrm>
          <a:prstGeom prst="rect">
            <a:avLst/>
          </a:prstGeom>
          <a:noFill/>
          <a:ln w="12700">
            <a:noFill/>
          </a:ln>
          <a:effectLst/>
        </p:spPr>
        <p:txBody>
          <a:bodyPr wrap="none" rtlCol="0">
            <a:spAutoFit/>
          </a:bodyPr>
          <a:lstStyle/>
          <a:p>
            <a:pPr algn="ctr"/>
            <a:r>
              <a:rPr lang="en-US" sz="1500" b="1" dirty="0">
                <a:solidFill>
                  <a:schemeClr val="bg1"/>
                </a:solidFill>
                <a:latin typeface="+mn-lt"/>
              </a:rPr>
              <a:t>Grays</a:t>
            </a:r>
          </a:p>
          <a:p>
            <a:pPr algn="ctr"/>
            <a:r>
              <a:rPr lang="en-US" sz="1500" b="1" dirty="0">
                <a:solidFill>
                  <a:schemeClr val="bg1"/>
                </a:solidFill>
                <a:latin typeface="+mn-lt"/>
              </a:rPr>
              <a:t>Harbor</a:t>
            </a:r>
          </a:p>
          <a:p>
            <a:pPr algn="ctr"/>
            <a:r>
              <a:rPr lang="en-US" sz="1500" b="1" i="1" dirty="0">
                <a:solidFill>
                  <a:schemeClr val="bg1"/>
                </a:solidFill>
                <a:latin typeface="+mn-lt"/>
              </a:rPr>
              <a:t>74,160</a:t>
            </a:r>
          </a:p>
        </p:txBody>
      </p:sp>
      <p:sp>
        <p:nvSpPr>
          <p:cNvPr id="152" name="TextBox 151"/>
          <p:cNvSpPr txBox="1"/>
          <p:nvPr/>
        </p:nvSpPr>
        <p:spPr>
          <a:xfrm>
            <a:off x="2278562" y="7080440"/>
            <a:ext cx="723275" cy="553998"/>
          </a:xfrm>
          <a:prstGeom prst="rect">
            <a:avLst/>
          </a:prstGeom>
          <a:noFill/>
          <a:ln w="12700">
            <a:noFill/>
          </a:ln>
          <a:effectLst/>
        </p:spPr>
        <p:txBody>
          <a:bodyPr wrap="none" rtlCol="0">
            <a:spAutoFit/>
          </a:bodyPr>
          <a:lstStyle/>
          <a:p>
            <a:pPr algn="ctr"/>
            <a:r>
              <a:rPr lang="en-US" sz="1500" b="1" dirty="0">
                <a:solidFill>
                  <a:schemeClr val="bg1"/>
                </a:solidFill>
                <a:latin typeface="+mn-lt"/>
              </a:rPr>
              <a:t>Pacific</a:t>
            </a:r>
          </a:p>
          <a:p>
            <a:pPr algn="ctr"/>
            <a:r>
              <a:rPr lang="en-US" sz="1500" b="1" i="1" dirty="0">
                <a:solidFill>
                  <a:schemeClr val="bg1"/>
                </a:solidFill>
                <a:latin typeface="+mn-lt"/>
              </a:rPr>
              <a:t>21,640</a:t>
            </a:r>
          </a:p>
        </p:txBody>
      </p:sp>
      <p:sp>
        <p:nvSpPr>
          <p:cNvPr id="153" name="TextBox 152"/>
          <p:cNvSpPr txBox="1"/>
          <p:nvPr/>
        </p:nvSpPr>
        <p:spPr>
          <a:xfrm>
            <a:off x="1931884" y="7908354"/>
            <a:ext cx="1400120" cy="553998"/>
          </a:xfrm>
          <a:prstGeom prst="rect">
            <a:avLst/>
          </a:prstGeom>
          <a:noFill/>
          <a:ln w="12700">
            <a:noFill/>
          </a:ln>
          <a:effectLst/>
        </p:spPr>
        <p:txBody>
          <a:bodyPr wrap="square" rtlCol="0">
            <a:spAutoFit/>
          </a:bodyPr>
          <a:lstStyle/>
          <a:p>
            <a:pPr algn="ctr"/>
            <a:r>
              <a:rPr lang="en-US" sz="1500" b="1" dirty="0">
                <a:solidFill>
                  <a:schemeClr val="tx1"/>
                </a:solidFill>
                <a:latin typeface="+mn-lt"/>
              </a:rPr>
              <a:t>Wahkiakum</a:t>
            </a:r>
          </a:p>
          <a:p>
            <a:pPr algn="ctr"/>
            <a:r>
              <a:rPr lang="en-US" sz="1500" b="1" i="1" dirty="0">
                <a:solidFill>
                  <a:schemeClr val="tx1"/>
                </a:solidFill>
                <a:latin typeface="+mn-lt"/>
              </a:rPr>
              <a:t>4,190</a:t>
            </a:r>
          </a:p>
        </p:txBody>
      </p:sp>
      <p:sp>
        <p:nvSpPr>
          <p:cNvPr id="154" name="TextBox 153"/>
          <p:cNvSpPr txBox="1"/>
          <p:nvPr/>
        </p:nvSpPr>
        <p:spPr>
          <a:xfrm>
            <a:off x="3340833" y="6438144"/>
            <a:ext cx="898003" cy="553998"/>
          </a:xfrm>
          <a:prstGeom prst="rect">
            <a:avLst/>
          </a:prstGeom>
          <a:noFill/>
          <a:ln w="12700">
            <a:noFill/>
          </a:ln>
          <a:effectLst/>
        </p:spPr>
        <p:txBody>
          <a:bodyPr wrap="none" rtlCol="0">
            <a:spAutoFit/>
          </a:bodyPr>
          <a:lstStyle/>
          <a:p>
            <a:pPr algn="ctr"/>
            <a:r>
              <a:rPr lang="en-US" sz="1500" b="1" dirty="0">
                <a:solidFill>
                  <a:schemeClr val="bg1"/>
                </a:solidFill>
                <a:latin typeface="+mn-lt"/>
              </a:rPr>
              <a:t>Thurston</a:t>
            </a:r>
          </a:p>
          <a:p>
            <a:pPr algn="ctr"/>
            <a:r>
              <a:rPr lang="en-US" sz="1500" b="1" i="1" dirty="0">
                <a:solidFill>
                  <a:schemeClr val="bg1"/>
                </a:solidFill>
                <a:latin typeface="+mn-lt"/>
              </a:rPr>
              <a:t>285,800</a:t>
            </a:r>
          </a:p>
        </p:txBody>
      </p:sp>
      <p:sp>
        <p:nvSpPr>
          <p:cNvPr id="155" name="TextBox 154"/>
          <p:cNvSpPr txBox="1"/>
          <p:nvPr/>
        </p:nvSpPr>
        <p:spPr>
          <a:xfrm>
            <a:off x="2907206" y="5733713"/>
            <a:ext cx="731289" cy="553998"/>
          </a:xfrm>
          <a:prstGeom prst="rect">
            <a:avLst/>
          </a:prstGeom>
          <a:noFill/>
          <a:ln w="12700">
            <a:noFill/>
          </a:ln>
          <a:effectLst/>
        </p:spPr>
        <p:txBody>
          <a:bodyPr wrap="none" rtlCol="0">
            <a:spAutoFit/>
          </a:bodyPr>
          <a:lstStyle/>
          <a:p>
            <a:pPr algn="ctr"/>
            <a:r>
              <a:rPr lang="en-US" sz="1500" b="1" dirty="0">
                <a:solidFill>
                  <a:schemeClr val="bg1"/>
                </a:solidFill>
                <a:latin typeface="+mn-lt"/>
              </a:rPr>
              <a:t>Mason</a:t>
            </a:r>
          </a:p>
          <a:p>
            <a:pPr algn="ctr"/>
            <a:r>
              <a:rPr lang="en-US" sz="1500" b="1" i="1" dirty="0">
                <a:solidFill>
                  <a:schemeClr val="bg1"/>
                </a:solidFill>
                <a:latin typeface="+mn-lt"/>
              </a:rPr>
              <a:t>64,980</a:t>
            </a:r>
          </a:p>
        </p:txBody>
      </p:sp>
      <p:sp>
        <p:nvSpPr>
          <p:cNvPr id="156" name="TextBox 155"/>
          <p:cNvSpPr txBox="1"/>
          <p:nvPr/>
        </p:nvSpPr>
        <p:spPr>
          <a:xfrm>
            <a:off x="6587503" y="7415009"/>
            <a:ext cx="821058" cy="553998"/>
          </a:xfrm>
          <a:prstGeom prst="rect">
            <a:avLst/>
          </a:prstGeom>
          <a:noFill/>
          <a:ln w="12700">
            <a:noFill/>
          </a:ln>
          <a:effectLst/>
        </p:spPr>
        <p:txBody>
          <a:bodyPr wrap="none" rtlCol="0">
            <a:spAutoFit/>
          </a:bodyPr>
          <a:lstStyle/>
          <a:p>
            <a:pPr algn="ctr"/>
            <a:r>
              <a:rPr lang="en-US" sz="1500" b="1" dirty="0">
                <a:solidFill>
                  <a:schemeClr val="tx1"/>
                </a:solidFill>
                <a:latin typeface="+mn-lt"/>
              </a:rPr>
              <a:t>Yakima</a:t>
            </a:r>
          </a:p>
          <a:p>
            <a:pPr algn="ctr"/>
            <a:r>
              <a:rPr lang="en-US" sz="1500" b="1" i="1" dirty="0">
                <a:solidFill>
                  <a:schemeClr val="tx1"/>
                </a:solidFill>
                <a:latin typeface="+mn-lt"/>
              </a:rPr>
              <a:t>255,950</a:t>
            </a:r>
          </a:p>
        </p:txBody>
      </p:sp>
      <p:sp>
        <p:nvSpPr>
          <p:cNvPr id="157" name="TextBox 156"/>
          <p:cNvSpPr txBox="1"/>
          <p:nvPr/>
        </p:nvSpPr>
        <p:spPr>
          <a:xfrm>
            <a:off x="6621375" y="6033329"/>
            <a:ext cx="752834" cy="553998"/>
          </a:xfrm>
          <a:prstGeom prst="rect">
            <a:avLst/>
          </a:prstGeom>
          <a:noFill/>
          <a:ln w="12700">
            <a:noFill/>
          </a:ln>
          <a:effectLst/>
        </p:spPr>
        <p:txBody>
          <a:bodyPr wrap="none" rtlCol="0">
            <a:spAutoFit/>
          </a:bodyPr>
          <a:lstStyle/>
          <a:p>
            <a:pPr algn="ctr"/>
            <a:r>
              <a:rPr lang="en-US" sz="1500" b="1" dirty="0">
                <a:solidFill>
                  <a:schemeClr val="tx1"/>
                </a:solidFill>
                <a:latin typeface="+mn-lt"/>
              </a:rPr>
              <a:t>Kittitas</a:t>
            </a:r>
          </a:p>
          <a:p>
            <a:pPr algn="ctr"/>
            <a:r>
              <a:rPr lang="en-US" sz="1500" b="1" i="1" dirty="0">
                <a:solidFill>
                  <a:schemeClr val="tx1"/>
                </a:solidFill>
                <a:latin typeface="+mn-lt"/>
              </a:rPr>
              <a:t>46,570</a:t>
            </a:r>
          </a:p>
        </p:txBody>
      </p:sp>
      <p:sp>
        <p:nvSpPr>
          <p:cNvPr id="158" name="TextBox 157"/>
          <p:cNvSpPr txBox="1"/>
          <p:nvPr/>
        </p:nvSpPr>
        <p:spPr>
          <a:xfrm>
            <a:off x="6739664" y="4959657"/>
            <a:ext cx="729687"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mn-lt"/>
              </a:rPr>
              <a:t>Chelan</a:t>
            </a:r>
          </a:p>
          <a:p>
            <a:pPr algn="ctr"/>
            <a:r>
              <a:rPr lang="en-US" sz="1500" b="1" i="1" dirty="0">
                <a:solidFill>
                  <a:schemeClr val="bg1"/>
                </a:solidFill>
                <a:latin typeface="+mn-lt"/>
              </a:rPr>
              <a:t>78,420</a:t>
            </a:r>
          </a:p>
        </p:txBody>
      </p:sp>
      <p:sp>
        <p:nvSpPr>
          <p:cNvPr id="159" name="TextBox 158"/>
          <p:cNvSpPr txBox="1"/>
          <p:nvPr/>
        </p:nvSpPr>
        <p:spPr>
          <a:xfrm>
            <a:off x="7849405" y="4991989"/>
            <a:ext cx="822661"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mn-lt"/>
              </a:rPr>
              <a:t>Douglas</a:t>
            </a:r>
          </a:p>
          <a:p>
            <a:pPr algn="ctr"/>
            <a:r>
              <a:rPr lang="en-US" sz="1500" b="1" i="1" dirty="0">
                <a:solidFill>
                  <a:schemeClr val="bg1"/>
                </a:solidFill>
                <a:latin typeface="+mn-lt"/>
              </a:rPr>
              <a:t>42,820</a:t>
            </a:r>
          </a:p>
        </p:txBody>
      </p:sp>
      <p:sp>
        <p:nvSpPr>
          <p:cNvPr id="160" name="TextBox 159"/>
          <p:cNvSpPr txBox="1"/>
          <p:nvPr/>
        </p:nvSpPr>
        <p:spPr>
          <a:xfrm>
            <a:off x="7371754" y="4545140"/>
            <a:ext cx="1545616" cy="323165"/>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mn-lt"/>
              </a:rPr>
              <a:t>(Chelan-Douglas)</a:t>
            </a:r>
          </a:p>
        </p:txBody>
      </p:sp>
      <p:sp>
        <p:nvSpPr>
          <p:cNvPr id="161" name="TextBox 160"/>
          <p:cNvSpPr txBox="1"/>
          <p:nvPr/>
        </p:nvSpPr>
        <p:spPr>
          <a:xfrm>
            <a:off x="7849267" y="3038888"/>
            <a:ext cx="991745" cy="553998"/>
          </a:xfrm>
          <a:prstGeom prst="rect">
            <a:avLst/>
          </a:prstGeom>
          <a:noFill/>
          <a:ln w="12700">
            <a:noFill/>
          </a:ln>
          <a:effectLst/>
        </p:spPr>
        <p:txBody>
          <a:bodyPr wrap="none" rtlCol="0">
            <a:spAutoFit/>
          </a:bodyPr>
          <a:lstStyle/>
          <a:p>
            <a:pPr algn="ctr">
              <a:spcBef>
                <a:spcPts val="300"/>
              </a:spcBef>
            </a:pPr>
            <a:r>
              <a:rPr lang="en-US" sz="1500" b="1" dirty="0">
                <a:solidFill>
                  <a:schemeClr val="tx1"/>
                </a:solidFill>
                <a:latin typeface="+mn-lt"/>
              </a:rPr>
              <a:t>Okanogan</a:t>
            </a:r>
          </a:p>
          <a:p>
            <a:pPr algn="ctr"/>
            <a:r>
              <a:rPr lang="en-US" sz="1500" b="1" i="1" dirty="0">
                <a:solidFill>
                  <a:schemeClr val="tx1"/>
                </a:solidFill>
                <a:latin typeface="+mn-lt"/>
              </a:rPr>
              <a:t>42,730</a:t>
            </a:r>
          </a:p>
        </p:txBody>
      </p:sp>
      <p:sp>
        <p:nvSpPr>
          <p:cNvPr id="162" name="TextBox 161"/>
          <p:cNvSpPr txBox="1"/>
          <p:nvPr/>
        </p:nvSpPr>
        <p:spPr>
          <a:xfrm>
            <a:off x="8319568" y="7992813"/>
            <a:ext cx="821058"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mn-lt"/>
              </a:rPr>
              <a:t>Benton</a:t>
            </a:r>
          </a:p>
          <a:p>
            <a:pPr algn="ctr"/>
            <a:r>
              <a:rPr lang="en-US" sz="1500" b="1" i="1" dirty="0">
                <a:solidFill>
                  <a:schemeClr val="bg1"/>
                </a:solidFill>
                <a:latin typeface="+mn-lt"/>
              </a:rPr>
              <a:t>201,800</a:t>
            </a:r>
          </a:p>
        </p:txBody>
      </p:sp>
      <p:sp>
        <p:nvSpPr>
          <p:cNvPr id="163" name="TextBox 162"/>
          <p:cNvSpPr txBox="1"/>
          <p:nvPr/>
        </p:nvSpPr>
        <p:spPr>
          <a:xfrm>
            <a:off x="9105932" y="7494914"/>
            <a:ext cx="823238"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mn-lt"/>
              </a:rPr>
              <a:t>Franklin</a:t>
            </a:r>
          </a:p>
          <a:p>
            <a:pPr algn="ctr"/>
            <a:r>
              <a:rPr lang="en-US" sz="1500" b="1" i="1" dirty="0">
                <a:solidFill>
                  <a:schemeClr val="bg1"/>
                </a:solidFill>
                <a:latin typeface="+mn-lt"/>
              </a:rPr>
              <a:t>94,680</a:t>
            </a:r>
          </a:p>
        </p:txBody>
      </p:sp>
      <p:sp>
        <p:nvSpPr>
          <p:cNvPr id="164" name="TextBox 163"/>
          <p:cNvSpPr txBox="1"/>
          <p:nvPr/>
        </p:nvSpPr>
        <p:spPr>
          <a:xfrm>
            <a:off x="8361610" y="7229849"/>
            <a:ext cx="1577804" cy="323165"/>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mn-lt"/>
              </a:rPr>
              <a:t>(Benton-Franklin)</a:t>
            </a:r>
          </a:p>
        </p:txBody>
      </p:sp>
      <p:sp>
        <p:nvSpPr>
          <p:cNvPr id="165" name="TextBox 164"/>
          <p:cNvSpPr txBox="1"/>
          <p:nvPr/>
        </p:nvSpPr>
        <p:spPr>
          <a:xfrm>
            <a:off x="8422682" y="5916600"/>
            <a:ext cx="723275" cy="553998"/>
          </a:xfrm>
          <a:prstGeom prst="rect">
            <a:avLst/>
          </a:prstGeom>
          <a:noFill/>
          <a:ln w="12700">
            <a:noFill/>
          </a:ln>
          <a:effectLst/>
        </p:spPr>
        <p:txBody>
          <a:bodyPr wrap="none" rtlCol="0">
            <a:spAutoFit/>
          </a:bodyPr>
          <a:lstStyle/>
          <a:p>
            <a:pPr algn="ctr">
              <a:spcBef>
                <a:spcPts val="300"/>
              </a:spcBef>
            </a:pPr>
            <a:r>
              <a:rPr lang="en-US" sz="1500" b="1" dirty="0">
                <a:solidFill>
                  <a:schemeClr val="tx1"/>
                </a:solidFill>
                <a:latin typeface="+mn-lt"/>
              </a:rPr>
              <a:t>Grant</a:t>
            </a:r>
          </a:p>
          <a:p>
            <a:pPr algn="ctr"/>
            <a:r>
              <a:rPr lang="en-US" sz="1500" b="1" i="1" dirty="0">
                <a:solidFill>
                  <a:schemeClr val="tx1"/>
                </a:solidFill>
                <a:latin typeface="+mn-lt"/>
              </a:rPr>
              <a:t>98,740</a:t>
            </a:r>
          </a:p>
        </p:txBody>
      </p:sp>
      <p:sp>
        <p:nvSpPr>
          <p:cNvPr id="166" name="TextBox 165"/>
          <p:cNvSpPr txBox="1"/>
          <p:nvPr/>
        </p:nvSpPr>
        <p:spPr>
          <a:xfrm>
            <a:off x="9783358" y="3107261"/>
            <a:ext cx="625492" cy="553998"/>
          </a:xfrm>
          <a:prstGeom prst="rect">
            <a:avLst/>
          </a:prstGeom>
          <a:noFill/>
          <a:ln w="12700">
            <a:noFill/>
          </a:ln>
          <a:effectLst/>
        </p:spPr>
        <p:txBody>
          <a:bodyPr wrap="none" rtlCol="0">
            <a:spAutoFit/>
          </a:bodyPr>
          <a:lstStyle/>
          <a:p>
            <a:pPr algn="ctr"/>
            <a:r>
              <a:rPr lang="en-US" sz="1500" b="1" dirty="0">
                <a:solidFill>
                  <a:schemeClr val="bg1"/>
                </a:solidFill>
                <a:latin typeface="+mn-lt"/>
              </a:rPr>
              <a:t>Ferry</a:t>
            </a:r>
          </a:p>
          <a:p>
            <a:pPr algn="ctr"/>
            <a:r>
              <a:rPr lang="en-US" sz="1500" b="1" i="1" dirty="0">
                <a:solidFill>
                  <a:schemeClr val="bg1"/>
                </a:solidFill>
                <a:latin typeface="+mn-lt"/>
              </a:rPr>
              <a:t>7,830</a:t>
            </a:r>
          </a:p>
        </p:txBody>
      </p:sp>
      <p:sp>
        <p:nvSpPr>
          <p:cNvPr id="167" name="TextBox 166"/>
          <p:cNvSpPr txBox="1"/>
          <p:nvPr/>
        </p:nvSpPr>
        <p:spPr>
          <a:xfrm>
            <a:off x="10707393" y="3506831"/>
            <a:ext cx="801501" cy="553998"/>
          </a:xfrm>
          <a:prstGeom prst="rect">
            <a:avLst/>
          </a:prstGeom>
          <a:noFill/>
          <a:ln w="12700">
            <a:noFill/>
          </a:ln>
          <a:effectLst/>
        </p:spPr>
        <p:txBody>
          <a:bodyPr wrap="none" rtlCol="0">
            <a:spAutoFit/>
          </a:bodyPr>
          <a:lstStyle/>
          <a:p>
            <a:pPr algn="ctr"/>
            <a:r>
              <a:rPr lang="en-US" sz="1500" b="1" dirty="0">
                <a:solidFill>
                  <a:schemeClr val="bg1"/>
                </a:solidFill>
                <a:latin typeface="+mn-lt"/>
              </a:rPr>
              <a:t>Stevens</a:t>
            </a:r>
          </a:p>
          <a:p>
            <a:pPr algn="ctr"/>
            <a:r>
              <a:rPr lang="en-US" sz="1500" b="1" i="1" dirty="0">
                <a:solidFill>
                  <a:schemeClr val="bg1"/>
                </a:solidFill>
                <a:latin typeface="+mn-lt"/>
              </a:rPr>
              <a:t>45,570</a:t>
            </a:r>
          </a:p>
        </p:txBody>
      </p:sp>
      <p:sp>
        <p:nvSpPr>
          <p:cNvPr id="168" name="TextBox 167"/>
          <p:cNvSpPr txBox="1"/>
          <p:nvPr/>
        </p:nvSpPr>
        <p:spPr>
          <a:xfrm>
            <a:off x="11550304" y="2957648"/>
            <a:ext cx="723275" cy="784830"/>
          </a:xfrm>
          <a:prstGeom prst="rect">
            <a:avLst/>
          </a:prstGeom>
          <a:noFill/>
          <a:ln w="12700">
            <a:noFill/>
          </a:ln>
          <a:effectLst/>
        </p:spPr>
        <p:txBody>
          <a:bodyPr wrap="none" rtlCol="0">
            <a:spAutoFit/>
          </a:bodyPr>
          <a:lstStyle/>
          <a:p>
            <a:pPr algn="ctr"/>
            <a:r>
              <a:rPr lang="en-US" sz="1500" b="1" dirty="0">
                <a:solidFill>
                  <a:schemeClr val="bg1"/>
                </a:solidFill>
                <a:latin typeface="+mn-lt"/>
              </a:rPr>
              <a:t>Pend</a:t>
            </a:r>
          </a:p>
          <a:p>
            <a:pPr algn="ctr"/>
            <a:r>
              <a:rPr lang="en-US" sz="1500" b="1" dirty="0">
                <a:solidFill>
                  <a:schemeClr val="bg1"/>
                </a:solidFill>
                <a:latin typeface="+mn-lt"/>
              </a:rPr>
              <a:t>Oreille</a:t>
            </a:r>
          </a:p>
          <a:p>
            <a:pPr algn="ctr"/>
            <a:r>
              <a:rPr lang="en-US" sz="1500" b="1" i="1" dirty="0">
                <a:solidFill>
                  <a:schemeClr val="bg1"/>
                </a:solidFill>
                <a:latin typeface="+mn-lt"/>
              </a:rPr>
              <a:t>13,740</a:t>
            </a:r>
          </a:p>
        </p:txBody>
      </p:sp>
      <p:sp>
        <p:nvSpPr>
          <p:cNvPr id="169" name="TextBox 168"/>
          <p:cNvSpPr txBox="1"/>
          <p:nvPr/>
        </p:nvSpPr>
        <p:spPr>
          <a:xfrm>
            <a:off x="9946572" y="5042756"/>
            <a:ext cx="747961" cy="553998"/>
          </a:xfrm>
          <a:prstGeom prst="rect">
            <a:avLst/>
          </a:prstGeom>
          <a:noFill/>
          <a:ln w="12700">
            <a:noFill/>
          </a:ln>
          <a:effectLst/>
        </p:spPr>
        <p:txBody>
          <a:bodyPr wrap="none" rtlCol="0">
            <a:spAutoFit/>
          </a:bodyPr>
          <a:lstStyle/>
          <a:p>
            <a:pPr algn="ctr">
              <a:spcBef>
                <a:spcPts val="300"/>
              </a:spcBef>
            </a:pPr>
            <a:r>
              <a:rPr lang="en-US" sz="1500" b="1" dirty="0">
                <a:solidFill>
                  <a:schemeClr val="tx1"/>
                </a:solidFill>
                <a:latin typeface="+mn-lt"/>
              </a:rPr>
              <a:t>Lincoln</a:t>
            </a:r>
          </a:p>
          <a:p>
            <a:pPr algn="ctr"/>
            <a:r>
              <a:rPr lang="en-US" sz="1500" b="1" i="1" dirty="0">
                <a:solidFill>
                  <a:schemeClr val="tx1"/>
                </a:solidFill>
                <a:latin typeface="+mn-lt"/>
              </a:rPr>
              <a:t>10,960</a:t>
            </a:r>
          </a:p>
        </p:txBody>
      </p:sp>
      <p:sp>
        <p:nvSpPr>
          <p:cNvPr id="170" name="TextBox 169"/>
          <p:cNvSpPr txBox="1"/>
          <p:nvPr/>
        </p:nvSpPr>
        <p:spPr>
          <a:xfrm>
            <a:off x="11310276" y="5004299"/>
            <a:ext cx="866776" cy="553998"/>
          </a:xfrm>
          <a:prstGeom prst="rect">
            <a:avLst/>
          </a:prstGeom>
          <a:noFill/>
          <a:ln w="12700">
            <a:noFill/>
          </a:ln>
          <a:effectLst/>
        </p:spPr>
        <p:txBody>
          <a:bodyPr wrap="none" rtlCol="0">
            <a:spAutoFit/>
          </a:bodyPr>
          <a:lstStyle/>
          <a:p>
            <a:pPr algn="ctr">
              <a:spcBef>
                <a:spcPts val="300"/>
              </a:spcBef>
            </a:pPr>
            <a:r>
              <a:rPr lang="en-US" sz="1500" b="1" dirty="0">
                <a:solidFill>
                  <a:schemeClr val="tx1"/>
                </a:solidFill>
                <a:latin typeface="+mn-lt"/>
              </a:rPr>
              <a:t>Spokane</a:t>
            </a:r>
          </a:p>
          <a:p>
            <a:pPr algn="ctr"/>
            <a:r>
              <a:rPr lang="en-US" sz="1500" b="1" i="1" dirty="0">
                <a:solidFill>
                  <a:schemeClr val="tx1"/>
                </a:solidFill>
                <a:latin typeface="+mn-lt"/>
              </a:rPr>
              <a:t>515,250</a:t>
            </a:r>
          </a:p>
        </p:txBody>
      </p:sp>
      <p:sp>
        <p:nvSpPr>
          <p:cNvPr id="171" name="TextBox 170"/>
          <p:cNvSpPr txBox="1"/>
          <p:nvPr/>
        </p:nvSpPr>
        <p:spPr>
          <a:xfrm>
            <a:off x="9861646" y="6238668"/>
            <a:ext cx="732893"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mn-lt"/>
              </a:rPr>
              <a:t>Adams</a:t>
            </a:r>
          </a:p>
          <a:p>
            <a:pPr algn="ctr"/>
            <a:r>
              <a:rPr lang="en-US" sz="1500" b="1" i="1" dirty="0">
                <a:solidFill>
                  <a:schemeClr val="bg1"/>
                </a:solidFill>
                <a:latin typeface="+mn-lt"/>
              </a:rPr>
              <a:t>20,150</a:t>
            </a:r>
          </a:p>
        </p:txBody>
      </p:sp>
      <p:sp>
        <p:nvSpPr>
          <p:cNvPr id="172" name="TextBox 171"/>
          <p:cNvSpPr txBox="1"/>
          <p:nvPr/>
        </p:nvSpPr>
        <p:spPr>
          <a:xfrm>
            <a:off x="11186235" y="6254441"/>
            <a:ext cx="930062" cy="553998"/>
          </a:xfrm>
          <a:prstGeom prst="rect">
            <a:avLst/>
          </a:prstGeom>
          <a:noFill/>
          <a:ln w="12700">
            <a:noFill/>
          </a:ln>
          <a:effectLst/>
        </p:spPr>
        <p:txBody>
          <a:bodyPr wrap="none" rtlCol="0">
            <a:spAutoFit/>
          </a:bodyPr>
          <a:lstStyle/>
          <a:p>
            <a:pPr algn="ctr">
              <a:spcBef>
                <a:spcPts val="300"/>
              </a:spcBef>
            </a:pPr>
            <a:r>
              <a:rPr lang="en-US" sz="1500" b="1" dirty="0">
                <a:solidFill>
                  <a:schemeClr val="tx1"/>
                </a:solidFill>
                <a:latin typeface="+mn-lt"/>
              </a:rPr>
              <a:t>Whitman</a:t>
            </a:r>
          </a:p>
          <a:p>
            <a:pPr algn="ctr"/>
            <a:r>
              <a:rPr lang="en-US" sz="1500" b="1" i="1" dirty="0">
                <a:solidFill>
                  <a:schemeClr val="tx1"/>
                </a:solidFill>
                <a:latin typeface="+mn-lt"/>
              </a:rPr>
              <a:t>50,130</a:t>
            </a:r>
          </a:p>
        </p:txBody>
      </p:sp>
      <p:sp>
        <p:nvSpPr>
          <p:cNvPr id="173" name="TextBox 172"/>
          <p:cNvSpPr txBox="1"/>
          <p:nvPr/>
        </p:nvSpPr>
        <p:spPr>
          <a:xfrm>
            <a:off x="9735035" y="7981766"/>
            <a:ext cx="1127809" cy="553998"/>
          </a:xfrm>
          <a:prstGeom prst="rect">
            <a:avLst/>
          </a:prstGeom>
          <a:noFill/>
          <a:ln w="12700">
            <a:noFill/>
          </a:ln>
          <a:effectLst/>
        </p:spPr>
        <p:txBody>
          <a:bodyPr wrap="none" rtlCol="0">
            <a:spAutoFit/>
          </a:bodyPr>
          <a:lstStyle/>
          <a:p>
            <a:pPr algn="ctr">
              <a:spcBef>
                <a:spcPts val="300"/>
              </a:spcBef>
            </a:pPr>
            <a:r>
              <a:rPr lang="en-US" sz="1500" b="1" dirty="0">
                <a:solidFill>
                  <a:schemeClr val="bg1"/>
                </a:solidFill>
                <a:latin typeface="+mn-lt"/>
              </a:rPr>
              <a:t>Walla Walla</a:t>
            </a:r>
          </a:p>
          <a:p>
            <a:pPr algn="ctr"/>
            <a:r>
              <a:rPr lang="en-US" sz="1500" b="1" i="1" dirty="0">
                <a:solidFill>
                  <a:schemeClr val="bg1"/>
                </a:solidFill>
                <a:latin typeface="+mn-lt"/>
              </a:rPr>
              <a:t>62,200</a:t>
            </a:r>
          </a:p>
        </p:txBody>
      </p:sp>
      <p:sp>
        <p:nvSpPr>
          <p:cNvPr id="174" name="TextBox 173"/>
          <p:cNvSpPr txBox="1"/>
          <p:nvPr/>
        </p:nvSpPr>
        <p:spPr>
          <a:xfrm>
            <a:off x="10871017" y="7780220"/>
            <a:ext cx="941283" cy="553998"/>
          </a:xfrm>
          <a:prstGeom prst="rect">
            <a:avLst/>
          </a:prstGeom>
          <a:noFill/>
          <a:ln w="12700">
            <a:noFill/>
          </a:ln>
          <a:effectLst/>
        </p:spPr>
        <p:txBody>
          <a:bodyPr wrap="none" rtlCol="0">
            <a:spAutoFit/>
          </a:bodyPr>
          <a:lstStyle/>
          <a:p>
            <a:pPr algn="ctr">
              <a:spcBef>
                <a:spcPts val="300"/>
              </a:spcBef>
            </a:pPr>
            <a:r>
              <a:rPr lang="en-US" sz="1500" b="1" dirty="0">
                <a:solidFill>
                  <a:schemeClr val="tx1"/>
                </a:solidFill>
                <a:latin typeface="+mn-lt"/>
              </a:rPr>
              <a:t>Columbia</a:t>
            </a:r>
          </a:p>
          <a:p>
            <a:pPr algn="ctr"/>
            <a:r>
              <a:rPr lang="en-US" sz="1500" b="1" i="1" dirty="0">
                <a:solidFill>
                  <a:schemeClr val="tx1"/>
                </a:solidFill>
                <a:latin typeface="+mn-lt"/>
              </a:rPr>
              <a:t>4,160</a:t>
            </a:r>
          </a:p>
        </p:txBody>
      </p:sp>
      <p:sp>
        <p:nvSpPr>
          <p:cNvPr id="175" name="TextBox 174"/>
          <p:cNvSpPr txBox="1"/>
          <p:nvPr/>
        </p:nvSpPr>
        <p:spPr>
          <a:xfrm>
            <a:off x="11277143" y="7180776"/>
            <a:ext cx="822661" cy="553998"/>
          </a:xfrm>
          <a:prstGeom prst="rect">
            <a:avLst/>
          </a:prstGeom>
          <a:noFill/>
          <a:ln w="12700">
            <a:noFill/>
          </a:ln>
          <a:effectLst/>
        </p:spPr>
        <p:txBody>
          <a:bodyPr wrap="none" rtlCol="0">
            <a:spAutoFit/>
          </a:bodyPr>
          <a:lstStyle/>
          <a:p>
            <a:pPr algn="ctr">
              <a:spcBef>
                <a:spcPts val="300"/>
              </a:spcBef>
            </a:pPr>
            <a:r>
              <a:rPr lang="en-US" sz="1500" b="1" dirty="0">
                <a:solidFill>
                  <a:schemeClr val="tx1"/>
                </a:solidFill>
                <a:latin typeface="+mn-lt"/>
              </a:rPr>
              <a:t>Garfield</a:t>
            </a:r>
          </a:p>
          <a:p>
            <a:pPr algn="ctr"/>
            <a:r>
              <a:rPr lang="en-US" sz="1500" b="1" i="1" dirty="0">
                <a:solidFill>
                  <a:schemeClr val="tx1"/>
                </a:solidFill>
                <a:latin typeface="+mn-lt"/>
              </a:rPr>
              <a:t>2,220</a:t>
            </a:r>
          </a:p>
        </p:txBody>
      </p:sp>
      <p:sp>
        <p:nvSpPr>
          <p:cNvPr id="176" name="TextBox 175"/>
          <p:cNvSpPr txBox="1"/>
          <p:nvPr/>
        </p:nvSpPr>
        <p:spPr>
          <a:xfrm>
            <a:off x="11857696" y="7838018"/>
            <a:ext cx="723275" cy="553998"/>
          </a:xfrm>
          <a:prstGeom prst="rect">
            <a:avLst/>
          </a:prstGeom>
          <a:noFill/>
          <a:ln w="12700">
            <a:noFill/>
          </a:ln>
          <a:effectLst/>
        </p:spPr>
        <p:txBody>
          <a:bodyPr wrap="none" rtlCol="0">
            <a:spAutoFit/>
          </a:bodyPr>
          <a:lstStyle/>
          <a:p>
            <a:pPr algn="ctr">
              <a:spcBef>
                <a:spcPts val="300"/>
              </a:spcBef>
            </a:pPr>
            <a:r>
              <a:rPr lang="en-US" sz="1500" b="1" dirty="0">
                <a:solidFill>
                  <a:schemeClr val="tx1"/>
                </a:solidFill>
                <a:latin typeface="+mn-lt"/>
              </a:rPr>
              <a:t>Asotin</a:t>
            </a:r>
          </a:p>
          <a:p>
            <a:pPr algn="ctr"/>
            <a:r>
              <a:rPr lang="en-US" sz="1500" b="1" i="1" dirty="0">
                <a:solidFill>
                  <a:schemeClr val="tx1"/>
                </a:solidFill>
                <a:latin typeface="+mn-lt"/>
              </a:rPr>
              <a:t>22,520</a:t>
            </a:r>
          </a:p>
        </p:txBody>
      </p:sp>
      <p:sp>
        <p:nvSpPr>
          <p:cNvPr id="177" name="TextBox 176"/>
          <p:cNvSpPr txBox="1"/>
          <p:nvPr/>
        </p:nvSpPr>
        <p:spPr>
          <a:xfrm>
            <a:off x="9989515" y="2619089"/>
            <a:ext cx="1961371" cy="323165"/>
          </a:xfrm>
          <a:prstGeom prst="rect">
            <a:avLst/>
          </a:prstGeom>
          <a:noFill/>
          <a:ln w="12700">
            <a:noFill/>
          </a:ln>
          <a:effectLst/>
        </p:spPr>
        <p:txBody>
          <a:bodyPr wrap="none" rtlCol="0">
            <a:spAutoFit/>
          </a:bodyPr>
          <a:lstStyle/>
          <a:p>
            <a:pPr algn="ctr"/>
            <a:r>
              <a:rPr lang="en-US" sz="1500" b="1" dirty="0">
                <a:solidFill>
                  <a:schemeClr val="bg1"/>
                </a:solidFill>
                <a:latin typeface="+mn-lt"/>
              </a:rPr>
              <a:t>(Northeast Tri County)</a:t>
            </a:r>
          </a:p>
        </p:txBody>
      </p:sp>
      <p:sp>
        <p:nvSpPr>
          <p:cNvPr id="178" name="TextBox 177"/>
          <p:cNvSpPr txBox="1"/>
          <p:nvPr/>
        </p:nvSpPr>
        <p:spPr>
          <a:xfrm>
            <a:off x="2864376" y="2569619"/>
            <a:ext cx="880369" cy="553998"/>
          </a:xfrm>
          <a:prstGeom prst="rect">
            <a:avLst/>
          </a:prstGeom>
          <a:noFill/>
          <a:ln w="12700">
            <a:noFill/>
          </a:ln>
          <a:effectLst/>
        </p:spPr>
        <p:txBody>
          <a:bodyPr wrap="none" rtlCol="0">
            <a:spAutoFit/>
          </a:bodyPr>
          <a:lstStyle/>
          <a:p>
            <a:pPr algn="ctr"/>
            <a:r>
              <a:rPr lang="en-US" sz="1500" b="1" dirty="0">
                <a:solidFill>
                  <a:schemeClr val="tx1"/>
                </a:solidFill>
                <a:latin typeface="+mn-lt"/>
              </a:rPr>
              <a:t>San Juan</a:t>
            </a:r>
          </a:p>
          <a:p>
            <a:pPr algn="ctr"/>
            <a:r>
              <a:rPr lang="en-US" sz="1500" b="1" i="1" dirty="0">
                <a:solidFill>
                  <a:schemeClr val="tx1"/>
                </a:solidFill>
                <a:latin typeface="+mn-lt"/>
              </a:rPr>
              <a:t>17,150</a:t>
            </a:r>
          </a:p>
        </p:txBody>
      </p:sp>
      <p:sp>
        <p:nvSpPr>
          <p:cNvPr id="183" name="TextBox 182"/>
          <p:cNvSpPr txBox="1"/>
          <p:nvPr/>
        </p:nvSpPr>
        <p:spPr>
          <a:xfrm>
            <a:off x="3474824" y="4895413"/>
            <a:ext cx="928292" cy="553998"/>
          </a:xfrm>
          <a:prstGeom prst="rect">
            <a:avLst/>
          </a:prstGeom>
          <a:noFill/>
          <a:ln w="12700">
            <a:noFill/>
          </a:ln>
          <a:effectLst/>
        </p:spPr>
        <p:txBody>
          <a:bodyPr wrap="square" rtlCol="0">
            <a:spAutoFit/>
          </a:bodyPr>
          <a:lstStyle/>
          <a:p>
            <a:pPr algn="ctr"/>
            <a:r>
              <a:rPr lang="en-US" sz="1500" b="1" dirty="0">
                <a:solidFill>
                  <a:schemeClr val="tx1"/>
                </a:solidFill>
                <a:latin typeface="+mn-lt"/>
              </a:rPr>
              <a:t>Kitsap</a:t>
            </a:r>
          </a:p>
          <a:p>
            <a:pPr algn="ctr"/>
            <a:r>
              <a:rPr lang="en-US" sz="1500" b="1" i="1" dirty="0">
                <a:solidFill>
                  <a:schemeClr val="tx1"/>
                </a:solidFill>
                <a:latin typeface="+mn-lt"/>
              </a:rPr>
              <a:t>270,100</a:t>
            </a:r>
          </a:p>
        </p:txBody>
      </p:sp>
      <p:grpSp>
        <p:nvGrpSpPr>
          <p:cNvPr id="11" name="Group 10"/>
          <p:cNvGrpSpPr/>
          <p:nvPr/>
        </p:nvGrpSpPr>
        <p:grpSpPr>
          <a:xfrm>
            <a:off x="13389193" y="3185660"/>
            <a:ext cx="4223874" cy="1974906"/>
            <a:chOff x="434162" y="4035083"/>
            <a:chExt cx="2815916" cy="1316604"/>
          </a:xfrm>
        </p:grpSpPr>
        <p:grpSp>
          <p:nvGrpSpPr>
            <p:cNvPr id="255" name="Group 254"/>
            <p:cNvGrpSpPr/>
            <p:nvPr userDrawn="1"/>
          </p:nvGrpSpPr>
          <p:grpSpPr>
            <a:xfrm>
              <a:off x="435347" y="4321406"/>
              <a:ext cx="2814731" cy="369332"/>
              <a:chOff x="12691078" y="3401030"/>
              <a:chExt cx="2814731" cy="369332"/>
            </a:xfrm>
          </p:grpSpPr>
          <p:sp>
            <p:nvSpPr>
              <p:cNvPr id="256" name="Rectangle 255"/>
              <p:cNvSpPr/>
              <p:nvPr userDrawn="1"/>
            </p:nvSpPr>
            <p:spPr>
              <a:xfrm>
                <a:off x="12691078" y="3491275"/>
                <a:ext cx="219456" cy="21945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300"/>
                  </a:spcBef>
                </a:pPr>
                <a:endParaRPr lang="en-US" sz="1200" dirty="0">
                  <a:solidFill>
                    <a:schemeClr val="tx1">
                      <a:lumMod val="75000"/>
                      <a:lumOff val="25000"/>
                    </a:schemeClr>
                  </a:solidFill>
                  <a:latin typeface="Century Gothic" panose="020B0502020202020204" pitchFamily="34" charset="0"/>
                </a:endParaRPr>
              </a:p>
            </p:txBody>
          </p:sp>
          <p:sp>
            <p:nvSpPr>
              <p:cNvPr id="257" name="TextBox 256"/>
              <p:cNvSpPr txBox="1"/>
              <p:nvPr userDrawn="1"/>
            </p:nvSpPr>
            <p:spPr>
              <a:xfrm>
                <a:off x="12885853" y="3401030"/>
                <a:ext cx="2619956" cy="369332"/>
              </a:xfrm>
              <a:prstGeom prst="rect">
                <a:avLst/>
              </a:prstGeom>
              <a:noFill/>
            </p:spPr>
            <p:txBody>
              <a:bodyPr wrap="square" rtlCol="0">
                <a:spAutoFit/>
              </a:bodyPr>
              <a:lstStyle/>
              <a:p>
                <a:r>
                  <a:rPr lang="en-US" sz="1500" b="1" kern="1200" dirty="0">
                    <a:solidFill>
                      <a:schemeClr val="tx1"/>
                    </a:solidFill>
                    <a:latin typeface="+mn-lt"/>
                    <a:ea typeface="+mn-ea"/>
                    <a:cs typeface="+mn-cs"/>
                  </a:rPr>
                  <a:t>Departments that have combined</a:t>
                </a:r>
              </a:p>
              <a:p>
                <a:r>
                  <a:rPr lang="en-US" sz="1500" b="1" kern="1200" dirty="0">
                    <a:solidFill>
                      <a:schemeClr val="tx1"/>
                    </a:solidFill>
                    <a:latin typeface="+mn-lt"/>
                    <a:ea typeface="+mn-ea"/>
                    <a:cs typeface="+mn-cs"/>
                  </a:rPr>
                  <a:t>public health &amp; human services (16)</a:t>
                </a:r>
              </a:p>
            </p:txBody>
          </p:sp>
        </p:grpSp>
        <p:grpSp>
          <p:nvGrpSpPr>
            <p:cNvPr id="10" name="Group 9"/>
            <p:cNvGrpSpPr/>
            <p:nvPr userDrawn="1"/>
          </p:nvGrpSpPr>
          <p:grpSpPr>
            <a:xfrm>
              <a:off x="434162" y="4035083"/>
              <a:ext cx="1871391" cy="1316604"/>
              <a:chOff x="434162" y="4035083"/>
              <a:chExt cx="1871391" cy="1316604"/>
            </a:xfrm>
          </p:grpSpPr>
          <p:grpSp>
            <p:nvGrpSpPr>
              <p:cNvPr id="4" name="Group 3"/>
              <p:cNvGrpSpPr/>
              <p:nvPr userDrawn="1"/>
            </p:nvGrpSpPr>
            <p:grpSpPr>
              <a:xfrm>
                <a:off x="434163" y="4755791"/>
                <a:ext cx="1871390" cy="595896"/>
                <a:chOff x="15619382" y="3472105"/>
                <a:chExt cx="1871390" cy="595896"/>
              </a:xfrm>
            </p:grpSpPr>
            <p:sp>
              <p:nvSpPr>
                <p:cNvPr id="132" name="Rectangle 131"/>
                <p:cNvSpPr/>
                <p:nvPr userDrawn="1"/>
              </p:nvSpPr>
              <p:spPr>
                <a:xfrm>
                  <a:off x="15619382" y="3487376"/>
                  <a:ext cx="214952" cy="219456"/>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ctr">
                    <a:spcBef>
                      <a:spcPts val="300"/>
                    </a:spcBef>
                  </a:pPr>
                  <a:endParaRPr lang="en-US" sz="2700" dirty="0"/>
                </a:p>
              </p:txBody>
            </p:sp>
            <p:sp>
              <p:nvSpPr>
                <p:cNvPr id="134" name="Rectangle 133"/>
                <p:cNvSpPr/>
                <p:nvPr userDrawn="1"/>
              </p:nvSpPr>
              <p:spPr>
                <a:xfrm>
                  <a:off x="15619382" y="3848545"/>
                  <a:ext cx="219456" cy="219456"/>
                </a:xfrm>
                <a:prstGeom prst="rect">
                  <a:avLst/>
                </a:prstGeom>
                <a:ln>
                  <a:solidFill>
                    <a:srgbClr val="2699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p>
              </p:txBody>
            </p:sp>
            <p:sp>
              <p:nvSpPr>
                <p:cNvPr id="181" name="TextBox 180"/>
                <p:cNvSpPr txBox="1"/>
                <p:nvPr userDrawn="1"/>
              </p:nvSpPr>
              <p:spPr>
                <a:xfrm>
                  <a:off x="15815014" y="3472105"/>
                  <a:ext cx="1675758" cy="215443"/>
                </a:xfrm>
                <a:prstGeom prst="rect">
                  <a:avLst/>
                </a:prstGeom>
                <a:noFill/>
              </p:spPr>
              <p:txBody>
                <a:bodyPr wrap="none" rtlCol="0">
                  <a:spAutoFit/>
                </a:bodyPr>
                <a:lstStyle/>
                <a:p>
                  <a:r>
                    <a:rPr lang="en-US" sz="1500" b="1" dirty="0">
                      <a:solidFill>
                        <a:schemeClr val="tx1"/>
                      </a:solidFill>
                      <a:latin typeface="+mn-lt"/>
                    </a:rPr>
                    <a:t>Public Health Department</a:t>
                  </a:r>
                  <a:r>
                    <a:rPr lang="en-US" sz="1500" b="1" baseline="0" dirty="0">
                      <a:solidFill>
                        <a:schemeClr val="tx1"/>
                      </a:solidFill>
                      <a:latin typeface="+mn-lt"/>
                    </a:rPr>
                    <a:t> (8)</a:t>
                  </a:r>
                  <a:endParaRPr lang="en-US" sz="1500" b="1" dirty="0">
                    <a:solidFill>
                      <a:schemeClr val="tx1"/>
                    </a:solidFill>
                    <a:latin typeface="+mn-lt"/>
                  </a:endParaRPr>
                </a:p>
              </p:txBody>
            </p:sp>
            <p:sp>
              <p:nvSpPr>
                <p:cNvPr id="182" name="TextBox 181"/>
                <p:cNvSpPr txBox="1"/>
                <p:nvPr userDrawn="1"/>
              </p:nvSpPr>
              <p:spPr>
                <a:xfrm>
                  <a:off x="15815477" y="3822986"/>
                  <a:ext cx="1402862" cy="215443"/>
                </a:xfrm>
                <a:prstGeom prst="rect">
                  <a:avLst/>
                </a:prstGeom>
                <a:noFill/>
              </p:spPr>
              <p:txBody>
                <a:bodyPr wrap="none" rtlCol="0">
                  <a:spAutoFit/>
                </a:bodyPr>
                <a:lstStyle/>
                <a:p>
                  <a:r>
                    <a:rPr lang="en-US" sz="1500" b="1" dirty="0">
                      <a:solidFill>
                        <a:schemeClr val="tx1"/>
                      </a:solidFill>
                      <a:latin typeface="+mn-lt"/>
                    </a:rPr>
                    <a:t>Multi County District (3)</a:t>
                  </a:r>
                </a:p>
              </p:txBody>
            </p:sp>
          </p:grpSp>
          <p:grpSp>
            <p:nvGrpSpPr>
              <p:cNvPr id="258" name="Group 257"/>
              <p:cNvGrpSpPr/>
              <p:nvPr userDrawn="1"/>
            </p:nvGrpSpPr>
            <p:grpSpPr>
              <a:xfrm>
                <a:off x="434162" y="4035083"/>
                <a:ext cx="1632939" cy="237433"/>
                <a:chOff x="12691077" y="3835313"/>
                <a:chExt cx="1632939" cy="237433"/>
              </a:xfrm>
            </p:grpSpPr>
            <p:sp>
              <p:nvSpPr>
                <p:cNvPr id="259" name="Rectangle 258"/>
                <p:cNvSpPr/>
                <p:nvPr userDrawn="1"/>
              </p:nvSpPr>
              <p:spPr>
                <a:xfrm>
                  <a:off x="12691077" y="3853290"/>
                  <a:ext cx="219456" cy="219456"/>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700" dirty="0"/>
                </a:p>
              </p:txBody>
            </p:sp>
            <p:sp>
              <p:nvSpPr>
                <p:cNvPr id="260" name="TextBox 259"/>
                <p:cNvSpPr txBox="1"/>
                <p:nvPr userDrawn="1"/>
              </p:nvSpPr>
              <p:spPr>
                <a:xfrm>
                  <a:off x="12892299" y="3835313"/>
                  <a:ext cx="1431717" cy="215443"/>
                </a:xfrm>
                <a:prstGeom prst="rect">
                  <a:avLst/>
                </a:prstGeom>
                <a:noFill/>
              </p:spPr>
              <p:txBody>
                <a:bodyPr wrap="none" rtlCol="0">
                  <a:spAutoFit/>
                </a:bodyPr>
                <a:lstStyle/>
                <a:p>
                  <a:r>
                    <a:rPr lang="en-US" sz="1500" b="1" dirty="0">
                      <a:solidFill>
                        <a:schemeClr val="tx1"/>
                      </a:solidFill>
                      <a:latin typeface="+mn-lt"/>
                    </a:rPr>
                    <a:t>Single County District (8)</a:t>
                  </a:r>
                </a:p>
              </p:txBody>
            </p:sp>
          </p:grpSp>
        </p:grpSp>
      </p:grpSp>
      <p:pic>
        <p:nvPicPr>
          <p:cNvPr id="3" name="Picture 2">
            <a:extLst>
              <a:ext uri="{FF2B5EF4-FFF2-40B4-BE49-F238E27FC236}">
                <a16:creationId xmlns:a16="http://schemas.microsoft.com/office/drawing/2014/main" id="{84EE4D84-CC6E-082A-90B4-CAC610C18E2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217568" y="8733941"/>
            <a:ext cx="2994096" cy="880707"/>
          </a:xfrm>
          <a:prstGeom prst="rect">
            <a:avLst/>
          </a:prstGeom>
        </p:spPr>
      </p:pic>
    </p:spTree>
    <p:extLst>
      <p:ext uri="{BB962C8B-B14F-4D97-AF65-F5344CB8AC3E}">
        <p14:creationId xmlns:p14="http://schemas.microsoft.com/office/powerpoint/2010/main" val="41257169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cxnSp>
        <p:nvCxnSpPr>
          <p:cNvPr id="8" name="Straight Connector 7"/>
          <p:cNvCxnSpPr/>
          <p:nvPr/>
        </p:nvCxnSpPr>
        <p:spPr>
          <a:xfrm flipV="1">
            <a:off x="8645628" y="1869525"/>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3" name="Title 2"/>
          <p:cNvSpPr>
            <a:spLocks noGrp="1"/>
          </p:cNvSpPr>
          <p:nvPr>
            <p:ph type="title" hasCustomPrompt="1"/>
          </p:nvPr>
        </p:nvSpPr>
        <p:spPr>
          <a:xfrm>
            <a:off x="0" y="927636"/>
            <a:ext cx="18288000" cy="817125"/>
          </a:xfrm>
        </p:spPr>
        <p:txBody>
          <a:bodyPr>
            <a:normAutofit/>
          </a:bodyPr>
          <a:lstStyle>
            <a:lvl1pPr algn="ctr">
              <a:defRPr sz="4050" baseline="0"/>
            </a:lvl1pPr>
          </a:lstStyle>
          <a:p>
            <a:r>
              <a:rPr lang="en-US" dirty="0"/>
              <a:t>Public Health System</a:t>
            </a:r>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43285" y="1910563"/>
            <a:ext cx="13401431" cy="7432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10865788" y="7701472"/>
            <a:ext cx="4164062" cy="2200602"/>
          </a:xfrm>
          <a:prstGeom prst="rect">
            <a:avLst/>
          </a:prstGeom>
        </p:spPr>
        <p:txBody>
          <a:bodyPr wrap="square">
            <a:spAutoFit/>
          </a:bodyPr>
          <a:lstStyle/>
          <a:p>
            <a:pPr marL="2382">
              <a:spcBef>
                <a:spcPts val="1350"/>
              </a:spcBef>
            </a:pPr>
            <a:r>
              <a:rPr lang="en-US" sz="2400" dirty="0">
                <a:solidFill>
                  <a:schemeClr val="tx1"/>
                </a:solidFill>
                <a:latin typeface="+mn-lt"/>
              </a:rPr>
              <a:t>Partners</a:t>
            </a:r>
          </a:p>
          <a:p>
            <a:pPr marL="2382">
              <a:spcBef>
                <a:spcPts val="300"/>
              </a:spcBef>
            </a:pPr>
            <a:r>
              <a:rPr lang="en-US" sz="1800" dirty="0">
                <a:solidFill>
                  <a:schemeClr val="tx1"/>
                </a:solidFill>
                <a:latin typeface="+mn-lt"/>
              </a:rPr>
              <a:t>Private Sector</a:t>
            </a:r>
          </a:p>
          <a:p>
            <a:pPr marL="2382"/>
            <a:r>
              <a:rPr lang="en-US" sz="1800" dirty="0">
                <a:solidFill>
                  <a:schemeClr val="tx1"/>
                </a:solidFill>
                <a:latin typeface="+mn-lt"/>
              </a:rPr>
              <a:t>Professional Associations</a:t>
            </a:r>
          </a:p>
          <a:p>
            <a:pPr marL="2382"/>
            <a:r>
              <a:rPr lang="en-US" sz="1800" dirty="0">
                <a:solidFill>
                  <a:schemeClr val="tx1"/>
                </a:solidFill>
                <a:latin typeface="+mn-lt"/>
              </a:rPr>
              <a:t>Academic Institutions</a:t>
            </a:r>
          </a:p>
          <a:p>
            <a:pPr marL="2382"/>
            <a:r>
              <a:rPr lang="en-US" sz="1800" dirty="0">
                <a:solidFill>
                  <a:schemeClr val="tx1"/>
                </a:solidFill>
                <a:latin typeface="+mn-lt"/>
              </a:rPr>
              <a:t>Non-Profit Organizations</a:t>
            </a:r>
          </a:p>
          <a:p>
            <a:pPr marL="2382">
              <a:spcBef>
                <a:spcPts val="300"/>
              </a:spcBef>
            </a:pPr>
            <a:r>
              <a:rPr lang="en-US" sz="1800" dirty="0">
                <a:solidFill>
                  <a:schemeClr val="tx1"/>
                </a:solidFill>
                <a:latin typeface="+mn-lt"/>
              </a:rPr>
              <a:t>Health Care Delivery System</a:t>
            </a:r>
          </a:p>
          <a:p>
            <a:pPr marL="2382"/>
            <a:r>
              <a:rPr lang="en-US" sz="1800" dirty="0">
                <a:solidFill>
                  <a:schemeClr val="tx1"/>
                </a:solidFill>
                <a:latin typeface="+mn-lt"/>
              </a:rPr>
              <a:t>Other Stakeholders</a:t>
            </a:r>
          </a:p>
        </p:txBody>
      </p:sp>
      <p:sp>
        <p:nvSpPr>
          <p:cNvPr id="22" name="Oval 21"/>
          <p:cNvSpPr/>
          <p:nvPr userDrawn="1"/>
        </p:nvSpPr>
        <p:spPr>
          <a:xfrm>
            <a:off x="4466968" y="5418226"/>
            <a:ext cx="68579" cy="6857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3" name="Rectangle 22"/>
          <p:cNvSpPr/>
          <p:nvPr userDrawn="1"/>
        </p:nvSpPr>
        <p:spPr>
          <a:xfrm>
            <a:off x="3953036" y="5088662"/>
            <a:ext cx="1028700" cy="650081"/>
          </a:xfrm>
          <a:prstGeom prst="rect">
            <a:avLst/>
          </a:prstGeom>
          <a:noFill/>
          <a:ln w="25400">
            <a:solidFill>
              <a:srgbClr val="2699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cxnSp>
        <p:nvCxnSpPr>
          <p:cNvPr id="24" name="Straight Connector 23"/>
          <p:cNvCxnSpPr/>
          <p:nvPr userDrawn="1"/>
        </p:nvCxnSpPr>
        <p:spPr>
          <a:xfrm>
            <a:off x="4452617" y="8840402"/>
            <a:ext cx="1508879" cy="0"/>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4452620" y="5857628"/>
            <a:ext cx="0" cy="2994323"/>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7374850" y="8536412"/>
            <a:ext cx="2853113" cy="847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7" name="Rectangle 26"/>
          <p:cNvSpPr/>
          <p:nvPr userDrawn="1"/>
        </p:nvSpPr>
        <p:spPr>
          <a:xfrm>
            <a:off x="7365003" y="7699891"/>
            <a:ext cx="4000500" cy="1608133"/>
          </a:xfrm>
          <a:prstGeom prst="rect">
            <a:avLst/>
          </a:prstGeom>
          <a:noFill/>
        </p:spPr>
        <p:txBody>
          <a:bodyPr wrap="square">
            <a:spAutoFit/>
          </a:bodyPr>
          <a:lstStyle/>
          <a:p>
            <a:pPr>
              <a:spcBef>
                <a:spcPts val="1350"/>
              </a:spcBef>
            </a:pPr>
            <a:r>
              <a:rPr lang="en-US" sz="2400" dirty="0">
                <a:solidFill>
                  <a:schemeClr val="tx1"/>
                </a:solidFill>
                <a:latin typeface="+mn-lt"/>
              </a:rPr>
              <a:t>Government</a:t>
            </a:r>
          </a:p>
          <a:p>
            <a:pPr>
              <a:spcBef>
                <a:spcPts val="300"/>
              </a:spcBef>
            </a:pPr>
            <a:r>
              <a:rPr lang="en-US" sz="1800" dirty="0">
                <a:solidFill>
                  <a:schemeClr val="tx1"/>
                </a:solidFill>
                <a:latin typeface="+mn-lt"/>
              </a:rPr>
              <a:t>Department of Health</a:t>
            </a:r>
          </a:p>
          <a:p>
            <a:r>
              <a:rPr lang="en-US" sz="1800" dirty="0">
                <a:solidFill>
                  <a:schemeClr val="tx1"/>
                </a:solidFill>
                <a:latin typeface="+mn-lt"/>
              </a:rPr>
              <a:t>State Board of Health</a:t>
            </a:r>
          </a:p>
          <a:p>
            <a:r>
              <a:rPr lang="en-US" sz="1800" dirty="0">
                <a:solidFill>
                  <a:schemeClr val="tx1"/>
                </a:solidFill>
                <a:latin typeface="+mn-lt"/>
              </a:rPr>
              <a:t>Local Health Jurisdictions (35)</a:t>
            </a:r>
          </a:p>
          <a:p>
            <a:r>
              <a:rPr lang="en-US" sz="1800" dirty="0">
                <a:solidFill>
                  <a:schemeClr val="tx1"/>
                </a:solidFill>
                <a:latin typeface="+mn-lt"/>
              </a:rPr>
              <a:t>Tribal Nations (29)</a:t>
            </a:r>
          </a:p>
        </p:txBody>
      </p:sp>
      <p:sp>
        <p:nvSpPr>
          <p:cNvPr id="28" name="Rectangle 27"/>
          <p:cNvSpPr/>
          <p:nvPr userDrawn="1"/>
        </p:nvSpPr>
        <p:spPr>
          <a:xfrm>
            <a:off x="2419190" y="7578987"/>
            <a:ext cx="3604235" cy="507831"/>
          </a:xfrm>
          <a:prstGeom prst="rect">
            <a:avLst/>
          </a:prstGeom>
          <a:solidFill>
            <a:schemeClr val="bg1"/>
          </a:solidFill>
        </p:spPr>
        <p:txBody>
          <a:bodyPr wrap="square">
            <a:spAutoFit/>
          </a:bodyPr>
          <a:lstStyle/>
          <a:p>
            <a:pPr algn="l"/>
            <a:r>
              <a:rPr lang="en-US" sz="2700" dirty="0">
                <a:solidFill>
                  <a:srgbClr val="2699BB"/>
                </a:solidFill>
                <a:latin typeface="Century Gothic" panose="020B0502020202020204" pitchFamily="34" charset="0"/>
              </a:rPr>
              <a:t>WASHINGTON STATE</a:t>
            </a:r>
          </a:p>
        </p:txBody>
      </p:sp>
      <p:cxnSp>
        <p:nvCxnSpPr>
          <p:cNvPr id="29" name="Straight Connector 28"/>
          <p:cNvCxnSpPr/>
          <p:nvPr userDrawn="1"/>
        </p:nvCxnSpPr>
        <p:spPr>
          <a:xfrm>
            <a:off x="10343213" y="8835867"/>
            <a:ext cx="522575" cy="0"/>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6734331" y="8839946"/>
            <a:ext cx="640518" cy="0"/>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2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4630" y="-10972"/>
            <a:ext cx="18288000" cy="514689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2" name="Text Placeholder 2"/>
          <p:cNvSpPr>
            <a:spLocks noGrp="1"/>
          </p:cNvSpPr>
          <p:nvPr>
            <p:ph type="body" sz="quarter" idx="13" hasCustomPrompt="1"/>
          </p:nvPr>
        </p:nvSpPr>
        <p:spPr>
          <a:xfrm>
            <a:off x="2429306" y="7355903"/>
            <a:ext cx="13504793" cy="2044793"/>
          </a:xfrm>
        </p:spPr>
        <p:txBody>
          <a:bodyPr>
            <a:noAutofit/>
          </a:bodyPr>
          <a:lstStyle>
            <a:lvl1pPr marL="0" indent="0">
              <a:buNone/>
              <a:defRPr sz="3000">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7" name="TextBox 6"/>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2429306" y="5899963"/>
            <a:ext cx="13504793" cy="1447800"/>
          </a:xfrm>
        </p:spPr>
        <p:txBody>
          <a:bodyPr anchor="t">
            <a:normAutofit/>
          </a:bodyPr>
          <a:lstStyle>
            <a:lvl1pPr>
              <a:defRPr sz="3300">
                <a:latin typeface="+mn-lt"/>
              </a:defRPr>
            </a:lvl1pPr>
          </a:lstStyle>
          <a:p>
            <a:pPr lvl="0"/>
            <a:r>
              <a:rPr lang="en-US" dirty="0"/>
              <a:t>Text…</a:t>
            </a:r>
          </a:p>
        </p:txBody>
      </p:sp>
    </p:spTree>
    <p:extLst>
      <p:ext uri="{BB962C8B-B14F-4D97-AF65-F5344CB8AC3E}">
        <p14:creationId xmlns:p14="http://schemas.microsoft.com/office/powerpoint/2010/main" val="3340775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4630" y="-10973"/>
            <a:ext cx="18288000" cy="716823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6" name="TextBox 5"/>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7" name="Title 1"/>
          <p:cNvSpPr>
            <a:spLocks noGrp="1"/>
          </p:cNvSpPr>
          <p:nvPr>
            <p:ph type="title" hasCustomPrompt="1"/>
          </p:nvPr>
        </p:nvSpPr>
        <p:spPr>
          <a:xfrm>
            <a:off x="2431434" y="7946555"/>
            <a:ext cx="13502664" cy="1447800"/>
          </a:xfrm>
        </p:spPr>
        <p:txBody>
          <a:bodyPr anchor="t">
            <a:normAutofit/>
          </a:bodyPr>
          <a:lstStyle>
            <a:lvl1pPr>
              <a:defRPr sz="3300">
                <a:latin typeface="+mn-lt"/>
              </a:defRPr>
            </a:lvl1pPr>
          </a:lstStyle>
          <a:p>
            <a:pPr lvl="0"/>
            <a:r>
              <a:rPr lang="en-US" dirty="0"/>
              <a:t>Text…</a:t>
            </a:r>
          </a:p>
        </p:txBody>
      </p:sp>
    </p:spTree>
    <p:extLst>
      <p:ext uri="{BB962C8B-B14F-4D97-AF65-F5344CB8AC3E}">
        <p14:creationId xmlns:p14="http://schemas.microsoft.com/office/powerpoint/2010/main" val="6484603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679171" y="1221971"/>
            <a:ext cx="14979536" cy="566096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6" name="TextBox 5"/>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1679171" y="7946555"/>
            <a:ext cx="14979536" cy="1447800"/>
          </a:xfrm>
        </p:spPr>
        <p:txBody>
          <a:bodyPr anchor="t">
            <a:normAutofit/>
          </a:bodyPr>
          <a:lstStyle>
            <a:lvl1pPr>
              <a:defRPr sz="3300">
                <a:latin typeface="+mn-lt"/>
              </a:defRPr>
            </a:lvl1pPr>
          </a:lstStyle>
          <a:p>
            <a:pPr lvl="0"/>
            <a:r>
              <a:rPr lang="en-US" dirty="0"/>
              <a:t>Text…</a:t>
            </a:r>
          </a:p>
        </p:txBody>
      </p:sp>
    </p:spTree>
    <p:extLst>
      <p:ext uri="{BB962C8B-B14F-4D97-AF65-F5344CB8AC3E}">
        <p14:creationId xmlns:p14="http://schemas.microsoft.com/office/powerpoint/2010/main" val="36077865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679171" y="1221971"/>
            <a:ext cx="7015943" cy="566096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 name="Picture Placeholder 17"/>
          <p:cNvSpPr>
            <a:spLocks noGrp="1"/>
          </p:cNvSpPr>
          <p:nvPr>
            <p:ph type="pic" sz="quarter" idx="13"/>
          </p:nvPr>
        </p:nvSpPr>
        <p:spPr>
          <a:xfrm>
            <a:off x="9548554" y="1221971"/>
            <a:ext cx="7015943" cy="566096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7" name="TextBox 6"/>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1679171" y="7532217"/>
            <a:ext cx="14885324" cy="1447800"/>
          </a:xfrm>
        </p:spPr>
        <p:txBody>
          <a:bodyPr anchor="t">
            <a:normAutofit/>
          </a:bodyPr>
          <a:lstStyle>
            <a:lvl1pPr>
              <a:defRPr sz="3300">
                <a:latin typeface="+mn-lt"/>
              </a:defRPr>
            </a:lvl1pPr>
          </a:lstStyle>
          <a:p>
            <a:pPr lvl="0"/>
            <a:r>
              <a:rPr lang="en-US" dirty="0"/>
              <a:t>Text…</a:t>
            </a:r>
          </a:p>
        </p:txBody>
      </p:sp>
    </p:spTree>
    <p:extLst>
      <p:ext uri="{BB962C8B-B14F-4D97-AF65-F5344CB8AC3E}">
        <p14:creationId xmlns:p14="http://schemas.microsoft.com/office/powerpoint/2010/main" val="4032658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4630" y="-10972"/>
            <a:ext cx="18288000" cy="10297973"/>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Tree>
    <p:extLst>
      <p:ext uri="{BB962C8B-B14F-4D97-AF65-F5344CB8AC3E}">
        <p14:creationId xmlns:p14="http://schemas.microsoft.com/office/powerpoint/2010/main" val="2591637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4630" y="1547666"/>
            <a:ext cx="18288000" cy="716823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51365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679171" y="1221971"/>
            <a:ext cx="14979536" cy="7843059"/>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556565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679171" y="1221971"/>
            <a:ext cx="7015943" cy="778071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 name="Picture Placeholder 17"/>
          <p:cNvSpPr>
            <a:spLocks noGrp="1"/>
          </p:cNvSpPr>
          <p:nvPr>
            <p:ph type="pic" sz="quarter" idx="13"/>
          </p:nvPr>
        </p:nvSpPr>
        <p:spPr>
          <a:xfrm>
            <a:off x="9548554" y="1221971"/>
            <a:ext cx="7015943" cy="778071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2732788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9294421" y="1850730"/>
            <a:ext cx="7920524" cy="2743215"/>
          </a:xfrm>
        </p:spPr>
        <p:txBody>
          <a:bodyPr>
            <a:noAutofit/>
          </a:bodyPr>
          <a:lstStyle>
            <a:lvl1pPr marL="0" indent="0">
              <a:buNone/>
              <a:defRPr sz="33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1" name="Text Placeholder 3"/>
          <p:cNvSpPr>
            <a:spLocks noGrp="1"/>
          </p:cNvSpPr>
          <p:nvPr>
            <p:ph type="body" sz="half" idx="10" hasCustomPrompt="1"/>
          </p:nvPr>
        </p:nvSpPr>
        <p:spPr>
          <a:xfrm>
            <a:off x="9294424" y="4604637"/>
            <a:ext cx="7920524" cy="4572570"/>
          </a:xfrm>
        </p:spPr>
        <p:txBody>
          <a:bodyPr>
            <a:noAutofit/>
          </a:bodyPr>
          <a:lstStyle>
            <a:lvl1pPr marL="0" indent="0">
              <a:buNone/>
              <a:defRPr sz="30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2" name="Picture Placeholder 2"/>
          <p:cNvSpPr>
            <a:spLocks noGrp="1" noChangeAspect="1"/>
          </p:cNvSpPr>
          <p:nvPr>
            <p:ph type="pic" idx="1"/>
          </p:nvPr>
        </p:nvSpPr>
        <p:spPr>
          <a:xfrm>
            <a:off x="-8075" y="-10972"/>
            <a:ext cx="7170344" cy="4033319"/>
          </a:xfrm>
        </p:spPr>
        <p:txBody>
          <a:bodyPr anchor="t">
            <a:normAutofit/>
          </a:bodyPr>
          <a:lstStyle>
            <a:lvl1pPr marL="0" indent="0">
              <a:buNone/>
              <a:defRPr sz="3000">
                <a:solidFill>
                  <a:schemeClr val="tx1">
                    <a:lumMod val="65000"/>
                    <a:lumOff val="35000"/>
                  </a:schemeClr>
                </a:solidFill>
                <a:latin typeface="+mn-lt"/>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8" name="TextBox 7"/>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9" name="Title 1"/>
          <p:cNvSpPr>
            <a:spLocks noGrp="1"/>
          </p:cNvSpPr>
          <p:nvPr>
            <p:ph type="title" hasCustomPrompt="1"/>
          </p:nvPr>
        </p:nvSpPr>
        <p:spPr>
          <a:xfrm>
            <a:off x="2090059" y="4935311"/>
            <a:ext cx="5298293" cy="3262313"/>
          </a:xfrm>
        </p:spPr>
        <p:txBody>
          <a:bodyPr anchor="t">
            <a:normAutofit/>
          </a:bodyPr>
          <a:lstStyle>
            <a:lvl1pPr algn="r">
              <a:defRPr sz="4050"/>
            </a:lvl1pPr>
          </a:lstStyle>
          <a:p>
            <a:pPr lvl="0"/>
            <a:r>
              <a:rPr lang="en-US" dirty="0"/>
              <a:t>Left Photo Slide 1</a:t>
            </a:r>
          </a:p>
        </p:txBody>
      </p:sp>
    </p:spTree>
    <p:extLst>
      <p:ext uri="{BB962C8B-B14F-4D97-AF65-F5344CB8AC3E}">
        <p14:creationId xmlns:p14="http://schemas.microsoft.com/office/powerpoint/2010/main" val="3671927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8076" y="-1"/>
            <a:ext cx="7920804" cy="10287002"/>
          </a:xfrm>
        </p:spPr>
        <p:txBody>
          <a:bodyPr anchor="t">
            <a:normAutofit/>
          </a:bodyPr>
          <a:lstStyle>
            <a:lvl1pPr marL="0" indent="0">
              <a:buNone/>
              <a:defRPr sz="3000">
                <a:solidFill>
                  <a:schemeClr val="tx1">
                    <a:lumMod val="65000"/>
                    <a:lumOff val="35000"/>
                  </a:schemeClr>
                </a:solidFill>
                <a:latin typeface="+mn-lt"/>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3" name="Text Placeholder 3"/>
          <p:cNvSpPr>
            <a:spLocks noGrp="1"/>
          </p:cNvSpPr>
          <p:nvPr>
            <p:ph type="body" sz="half" idx="10" hasCustomPrompt="1"/>
          </p:nvPr>
        </p:nvSpPr>
        <p:spPr>
          <a:xfrm>
            <a:off x="9159514" y="4053755"/>
            <a:ext cx="7920524" cy="4726734"/>
          </a:xfrm>
        </p:spPr>
        <p:txBody>
          <a:bodyPr>
            <a:noAutofit/>
          </a:bodyPr>
          <a:lstStyle>
            <a:lvl1pPr marL="0" indent="0">
              <a:buNone/>
              <a:defRPr sz="33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6" name="Title 1"/>
          <p:cNvSpPr>
            <a:spLocks noGrp="1"/>
          </p:cNvSpPr>
          <p:nvPr>
            <p:ph type="title" hasCustomPrompt="1"/>
          </p:nvPr>
        </p:nvSpPr>
        <p:spPr>
          <a:xfrm>
            <a:off x="9159514" y="3127715"/>
            <a:ext cx="7920524" cy="904562"/>
          </a:xfrm>
        </p:spPr>
        <p:txBody>
          <a:bodyPr anchor="t">
            <a:normAutofit/>
          </a:bodyPr>
          <a:lstStyle>
            <a:lvl1pPr>
              <a:defRPr sz="4050"/>
            </a:lvl1pPr>
          </a:lstStyle>
          <a:p>
            <a:pPr lvl="0"/>
            <a:r>
              <a:rPr lang="en-US" dirty="0"/>
              <a:t>Left Photo Slide 2</a:t>
            </a:r>
          </a:p>
        </p:txBody>
      </p:sp>
    </p:spTree>
    <p:extLst>
      <p:ext uri="{BB962C8B-B14F-4D97-AF65-F5344CB8AC3E}">
        <p14:creationId xmlns:p14="http://schemas.microsoft.com/office/powerpoint/2010/main" val="4012640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11452998" y="4053755"/>
            <a:ext cx="5635790" cy="4726734"/>
          </a:xfrm>
        </p:spPr>
        <p:txBody>
          <a:bodyPr>
            <a:noAutofit/>
          </a:bodyPr>
          <a:lstStyle>
            <a:lvl1pPr marL="0" indent="0">
              <a:buNone/>
              <a:defRPr sz="33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5" name="Picture Placeholder 2"/>
          <p:cNvSpPr>
            <a:spLocks noGrp="1" noChangeAspect="1"/>
          </p:cNvSpPr>
          <p:nvPr>
            <p:ph type="pic" idx="1"/>
          </p:nvPr>
        </p:nvSpPr>
        <p:spPr>
          <a:xfrm>
            <a:off x="-14629" y="-4116"/>
            <a:ext cx="5236667" cy="10287000"/>
          </a:xfrm>
        </p:spPr>
        <p:txBody>
          <a:bodyPr anchor="t">
            <a:normAutofit/>
          </a:bodyPr>
          <a:lstStyle>
            <a:lvl1pPr marL="0" indent="0">
              <a:buNone/>
              <a:defRPr sz="3000">
                <a:solidFill>
                  <a:schemeClr val="tx1">
                    <a:lumMod val="65000"/>
                    <a:lumOff val="35000"/>
                  </a:schemeClr>
                </a:solidFill>
                <a:latin typeface="+mn-lt"/>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6" name="Picture Placeholder 2"/>
          <p:cNvSpPr>
            <a:spLocks noGrp="1" noChangeAspect="1"/>
          </p:cNvSpPr>
          <p:nvPr>
            <p:ph type="pic" idx="11"/>
          </p:nvPr>
        </p:nvSpPr>
        <p:spPr>
          <a:xfrm>
            <a:off x="5222038" y="-4116"/>
            <a:ext cx="4976759" cy="5143500"/>
          </a:xfrm>
        </p:spPr>
        <p:txBody>
          <a:bodyPr anchor="t">
            <a:normAutofit/>
          </a:bodyPr>
          <a:lstStyle>
            <a:lvl1pPr marL="0" indent="0">
              <a:buNone/>
              <a:defRPr sz="3000">
                <a:solidFill>
                  <a:schemeClr val="tx1">
                    <a:lumMod val="65000"/>
                    <a:lumOff val="35000"/>
                  </a:schemeClr>
                </a:solidFill>
                <a:latin typeface="+mn-lt"/>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7" name="Picture Placeholder 2"/>
          <p:cNvSpPr>
            <a:spLocks noGrp="1" noChangeAspect="1"/>
          </p:cNvSpPr>
          <p:nvPr>
            <p:ph type="pic" idx="12"/>
          </p:nvPr>
        </p:nvSpPr>
        <p:spPr>
          <a:xfrm>
            <a:off x="5222038" y="5139386"/>
            <a:ext cx="4976759" cy="5147618"/>
          </a:xfrm>
        </p:spPr>
        <p:txBody>
          <a:bodyPr anchor="t">
            <a:normAutofit/>
          </a:bodyPr>
          <a:lstStyle>
            <a:lvl1pPr marL="0" indent="0">
              <a:buNone/>
              <a:defRPr sz="3000">
                <a:solidFill>
                  <a:schemeClr val="tx1">
                    <a:lumMod val="65000"/>
                    <a:lumOff val="35000"/>
                  </a:schemeClr>
                </a:solidFill>
                <a:latin typeface="+mn-lt"/>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8" name="Title 1"/>
          <p:cNvSpPr>
            <a:spLocks noGrp="1"/>
          </p:cNvSpPr>
          <p:nvPr>
            <p:ph type="title" hasCustomPrompt="1"/>
          </p:nvPr>
        </p:nvSpPr>
        <p:spPr>
          <a:xfrm>
            <a:off x="11452997" y="2630609"/>
            <a:ext cx="5354549" cy="1371602"/>
          </a:xfrm>
        </p:spPr>
        <p:txBody>
          <a:bodyPr anchor="t">
            <a:normAutofit/>
          </a:bodyPr>
          <a:lstStyle>
            <a:lvl1pPr>
              <a:defRPr sz="4050"/>
            </a:lvl1pPr>
          </a:lstStyle>
          <a:p>
            <a:pPr lvl="0"/>
            <a:r>
              <a:rPr lang="en-US" dirty="0"/>
              <a:t>Left Photo Slide 3</a:t>
            </a:r>
          </a:p>
        </p:txBody>
      </p:sp>
    </p:spTree>
    <p:extLst>
      <p:ext uri="{BB962C8B-B14F-4D97-AF65-F5344CB8AC3E}">
        <p14:creationId xmlns:p14="http://schemas.microsoft.com/office/powerpoint/2010/main" val="39008475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1259683" y="1828785"/>
            <a:ext cx="7920524" cy="2743215"/>
          </a:xfrm>
        </p:spPr>
        <p:txBody>
          <a:bodyPr>
            <a:noAutofit/>
          </a:bodyPr>
          <a:lstStyle>
            <a:lvl1pPr marL="0" indent="0">
              <a:buNone/>
              <a:defRPr sz="33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1" name="Text Placeholder 3"/>
          <p:cNvSpPr>
            <a:spLocks noGrp="1"/>
          </p:cNvSpPr>
          <p:nvPr>
            <p:ph type="body" sz="half" idx="10" hasCustomPrompt="1"/>
          </p:nvPr>
        </p:nvSpPr>
        <p:spPr>
          <a:xfrm>
            <a:off x="1259686" y="4582692"/>
            <a:ext cx="7920524" cy="4572570"/>
          </a:xfrm>
        </p:spPr>
        <p:txBody>
          <a:bodyPr>
            <a:noAutofit/>
          </a:bodyPr>
          <a:lstStyle>
            <a:lvl1pPr marL="0" indent="0">
              <a:buNone/>
              <a:defRPr sz="30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2" name="Picture Placeholder 2"/>
          <p:cNvSpPr>
            <a:spLocks noGrp="1" noChangeAspect="1"/>
          </p:cNvSpPr>
          <p:nvPr>
            <p:ph type="pic" idx="1"/>
          </p:nvPr>
        </p:nvSpPr>
        <p:spPr>
          <a:xfrm>
            <a:off x="11117657" y="-10972"/>
            <a:ext cx="7170344" cy="4033319"/>
          </a:xfrm>
        </p:spPr>
        <p:txBody>
          <a:bodyPr anchor="t">
            <a:normAutofit/>
          </a:bodyPr>
          <a:lstStyle>
            <a:lvl1pPr marL="0" indent="0">
              <a:buNone/>
              <a:defRPr sz="3000">
                <a:solidFill>
                  <a:schemeClr val="tx1">
                    <a:lumMod val="65000"/>
                    <a:lumOff val="35000"/>
                  </a:schemeClr>
                </a:solidFill>
                <a:latin typeface="+mn-lt"/>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8" name="TextBox 7"/>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10884359" y="4935311"/>
            <a:ext cx="5371644" cy="3262313"/>
          </a:xfrm>
        </p:spPr>
        <p:txBody>
          <a:bodyPr anchor="t">
            <a:normAutofit/>
          </a:bodyPr>
          <a:lstStyle>
            <a:lvl1pPr>
              <a:defRPr sz="4050"/>
            </a:lvl1pPr>
          </a:lstStyle>
          <a:p>
            <a:pPr lvl="0"/>
            <a:r>
              <a:rPr lang="en-US" dirty="0"/>
              <a:t>Right Photo Slide 1</a:t>
            </a:r>
          </a:p>
        </p:txBody>
      </p:sp>
    </p:spTree>
    <p:extLst>
      <p:ext uri="{BB962C8B-B14F-4D97-AF65-F5344CB8AC3E}">
        <p14:creationId xmlns:p14="http://schemas.microsoft.com/office/powerpoint/2010/main" val="1392712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10365131" y="-1"/>
            <a:ext cx="7920804" cy="10287002"/>
          </a:xfrm>
        </p:spPr>
        <p:txBody>
          <a:bodyPr anchor="t">
            <a:normAutofit/>
          </a:bodyPr>
          <a:lstStyle>
            <a:lvl1pPr marL="0" indent="0">
              <a:buNone/>
              <a:defRPr sz="3000">
                <a:solidFill>
                  <a:schemeClr val="tx1">
                    <a:lumMod val="65000"/>
                    <a:lumOff val="35000"/>
                  </a:schemeClr>
                </a:solidFill>
                <a:latin typeface="+mn-lt"/>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3" name="Text Placeholder 3"/>
          <p:cNvSpPr>
            <a:spLocks noGrp="1"/>
          </p:cNvSpPr>
          <p:nvPr>
            <p:ph type="body" sz="half" idx="10" hasCustomPrompt="1"/>
          </p:nvPr>
        </p:nvSpPr>
        <p:spPr>
          <a:xfrm>
            <a:off x="1259695" y="4064727"/>
            <a:ext cx="7920524" cy="4726734"/>
          </a:xfrm>
        </p:spPr>
        <p:txBody>
          <a:bodyPr>
            <a:noAutofit/>
          </a:bodyPr>
          <a:lstStyle>
            <a:lvl1pPr marL="0" indent="0">
              <a:buNone/>
              <a:defRPr sz="33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6" name="Title 1"/>
          <p:cNvSpPr>
            <a:spLocks noGrp="1"/>
          </p:cNvSpPr>
          <p:nvPr>
            <p:ph type="title" hasCustomPrompt="1"/>
          </p:nvPr>
        </p:nvSpPr>
        <p:spPr>
          <a:xfrm>
            <a:off x="1259695" y="3160169"/>
            <a:ext cx="7920524" cy="893588"/>
          </a:xfrm>
        </p:spPr>
        <p:txBody>
          <a:bodyPr anchor="t">
            <a:normAutofit/>
          </a:bodyPr>
          <a:lstStyle>
            <a:lvl1pPr>
              <a:defRPr sz="4050"/>
            </a:lvl1pPr>
          </a:lstStyle>
          <a:p>
            <a:pPr lvl="0"/>
            <a:r>
              <a:rPr lang="en-US" dirty="0"/>
              <a:t>Right Photo Slide 2</a:t>
            </a:r>
          </a:p>
        </p:txBody>
      </p:sp>
    </p:spTree>
    <p:extLst>
      <p:ext uri="{BB962C8B-B14F-4D97-AF65-F5344CB8AC3E}">
        <p14:creationId xmlns:p14="http://schemas.microsoft.com/office/powerpoint/2010/main" val="3618966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1259668" y="4053755"/>
            <a:ext cx="5635790" cy="4726734"/>
          </a:xfrm>
        </p:spPr>
        <p:txBody>
          <a:bodyPr>
            <a:noAutofit/>
          </a:bodyPr>
          <a:lstStyle>
            <a:lvl1pPr marL="0" indent="0">
              <a:buNone/>
              <a:defRPr sz="33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5" name="Picture Placeholder 2"/>
          <p:cNvSpPr>
            <a:spLocks noGrp="1" noChangeAspect="1"/>
          </p:cNvSpPr>
          <p:nvPr>
            <p:ph type="pic" idx="1"/>
          </p:nvPr>
        </p:nvSpPr>
        <p:spPr>
          <a:xfrm>
            <a:off x="13048378" y="-1"/>
            <a:ext cx="5236667" cy="10287002"/>
          </a:xfrm>
        </p:spPr>
        <p:txBody>
          <a:bodyPr anchor="t">
            <a:normAutofit/>
          </a:bodyPr>
          <a:lstStyle>
            <a:lvl1pPr marL="0" indent="0">
              <a:buNone/>
              <a:defRPr sz="3000">
                <a:solidFill>
                  <a:schemeClr val="tx1">
                    <a:lumMod val="65000"/>
                    <a:lumOff val="35000"/>
                  </a:schemeClr>
                </a:solidFill>
                <a:latin typeface="+mn-lt"/>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6" name="Picture Placeholder 2"/>
          <p:cNvSpPr>
            <a:spLocks noGrp="1" noChangeAspect="1"/>
          </p:cNvSpPr>
          <p:nvPr>
            <p:ph type="pic" idx="11"/>
          </p:nvPr>
        </p:nvSpPr>
        <p:spPr>
          <a:xfrm>
            <a:off x="8060613" y="-1"/>
            <a:ext cx="4970958" cy="5132258"/>
          </a:xfrm>
        </p:spPr>
        <p:txBody>
          <a:bodyPr anchor="t">
            <a:normAutofit/>
          </a:bodyPr>
          <a:lstStyle>
            <a:lvl1pPr marL="0" indent="0">
              <a:buNone/>
              <a:defRPr sz="3000">
                <a:solidFill>
                  <a:schemeClr val="tx1">
                    <a:lumMod val="65000"/>
                    <a:lumOff val="35000"/>
                  </a:schemeClr>
                </a:solidFill>
                <a:latin typeface="+mn-lt"/>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7" name="Picture Placeholder 2"/>
          <p:cNvSpPr>
            <a:spLocks noGrp="1" noChangeAspect="1"/>
          </p:cNvSpPr>
          <p:nvPr>
            <p:ph type="pic" idx="12"/>
          </p:nvPr>
        </p:nvSpPr>
        <p:spPr>
          <a:xfrm>
            <a:off x="8060615" y="5132256"/>
            <a:ext cx="4970957" cy="5154744"/>
          </a:xfrm>
        </p:spPr>
        <p:txBody>
          <a:bodyPr anchor="t">
            <a:normAutofit/>
          </a:bodyPr>
          <a:lstStyle>
            <a:lvl1pPr marL="0" indent="0">
              <a:buNone/>
              <a:defRPr sz="3000">
                <a:solidFill>
                  <a:schemeClr val="tx1">
                    <a:lumMod val="65000"/>
                    <a:lumOff val="35000"/>
                  </a:schemeClr>
                </a:solidFill>
                <a:latin typeface="+mn-lt"/>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8" name="Title 1"/>
          <p:cNvSpPr>
            <a:spLocks noGrp="1"/>
          </p:cNvSpPr>
          <p:nvPr>
            <p:ph type="title" hasCustomPrompt="1"/>
          </p:nvPr>
        </p:nvSpPr>
        <p:spPr>
          <a:xfrm>
            <a:off x="1259665" y="2566128"/>
            <a:ext cx="5652596" cy="1487628"/>
          </a:xfrm>
        </p:spPr>
        <p:txBody>
          <a:bodyPr anchor="t">
            <a:normAutofit/>
          </a:bodyPr>
          <a:lstStyle>
            <a:lvl1pPr>
              <a:defRPr sz="4050"/>
            </a:lvl1pPr>
          </a:lstStyle>
          <a:p>
            <a:pPr lvl="0"/>
            <a:r>
              <a:rPr lang="en-US" dirty="0"/>
              <a:t>Right Photo Slide 3</a:t>
            </a:r>
          </a:p>
        </p:txBody>
      </p:sp>
    </p:spTree>
    <p:extLst>
      <p:ext uri="{BB962C8B-B14F-4D97-AF65-F5344CB8AC3E}">
        <p14:creationId xmlns:p14="http://schemas.microsoft.com/office/powerpoint/2010/main" val="2612352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10365131" y="-10974"/>
            <a:ext cx="7920804" cy="10297973"/>
          </a:xfrm>
        </p:spPr>
        <p:txBody>
          <a:bodyPr anchor="t">
            <a:normAutofit/>
          </a:bodyPr>
          <a:lstStyle>
            <a:lvl1pPr marL="0" indent="0">
              <a:buNone/>
              <a:defRPr sz="3000">
                <a:solidFill>
                  <a:schemeClr val="tx1">
                    <a:lumMod val="65000"/>
                    <a:lumOff val="35000"/>
                  </a:schemeClr>
                </a:solidFill>
                <a:latin typeface="+mn-lt"/>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11" name="Text Placeholder 2"/>
          <p:cNvSpPr>
            <a:spLocks noGrp="1"/>
          </p:cNvSpPr>
          <p:nvPr>
            <p:ph type="body" sz="quarter" idx="11" hasCustomPrompt="1"/>
          </p:nvPr>
        </p:nvSpPr>
        <p:spPr>
          <a:xfrm>
            <a:off x="1369337" y="3332410"/>
            <a:ext cx="7810883" cy="488156"/>
          </a:xfrm>
        </p:spPr>
        <p:txBody>
          <a:bodyPr>
            <a:noAutofit/>
          </a:bodyPr>
          <a:lstStyle>
            <a:lvl1pPr marL="0" indent="0">
              <a:buNone/>
              <a:defRPr sz="3000" i="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Manager Title</a:t>
            </a:r>
          </a:p>
        </p:txBody>
      </p:sp>
      <p:sp>
        <p:nvSpPr>
          <p:cNvPr id="12" name="Text Placeholder 3"/>
          <p:cNvSpPr>
            <a:spLocks noGrp="1"/>
          </p:cNvSpPr>
          <p:nvPr>
            <p:ph type="body" sz="half" idx="10" hasCustomPrompt="1"/>
          </p:nvPr>
        </p:nvSpPr>
        <p:spPr>
          <a:xfrm>
            <a:off x="1368554" y="4053755"/>
            <a:ext cx="7811664" cy="4726734"/>
          </a:xfrm>
        </p:spPr>
        <p:txBody>
          <a:bodyPr>
            <a:noAutofit/>
          </a:bodyPr>
          <a:lstStyle>
            <a:lvl1pPr marL="0" indent="0">
              <a:buNone/>
              <a:defRPr sz="33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8" name="Title 1"/>
          <p:cNvSpPr>
            <a:spLocks noGrp="1"/>
          </p:cNvSpPr>
          <p:nvPr>
            <p:ph type="title" hasCustomPrompt="1"/>
          </p:nvPr>
        </p:nvSpPr>
        <p:spPr>
          <a:xfrm>
            <a:off x="1368554" y="2582313"/>
            <a:ext cx="7811664" cy="750096"/>
          </a:xfrm>
        </p:spPr>
        <p:txBody>
          <a:bodyPr anchor="t">
            <a:normAutofit/>
          </a:bodyPr>
          <a:lstStyle>
            <a:lvl1pPr>
              <a:defRPr sz="4500" b="1">
                <a:latin typeface="+mn-lt"/>
              </a:defRPr>
            </a:lvl1pPr>
          </a:lstStyle>
          <a:p>
            <a:pPr lvl="0"/>
            <a:r>
              <a:rPr lang="en-US" dirty="0"/>
              <a:t>Name</a:t>
            </a:r>
          </a:p>
        </p:txBody>
      </p:sp>
    </p:spTree>
    <p:extLst>
      <p:ext uri="{BB962C8B-B14F-4D97-AF65-F5344CB8AC3E}">
        <p14:creationId xmlns:p14="http://schemas.microsoft.com/office/powerpoint/2010/main" val="425637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7" name="Picture Placeholder 15"/>
          <p:cNvSpPr>
            <a:spLocks noGrp="1"/>
          </p:cNvSpPr>
          <p:nvPr>
            <p:ph type="pic" sz="quarter" idx="23"/>
          </p:nvPr>
        </p:nvSpPr>
        <p:spPr>
          <a:xfrm>
            <a:off x="6919243" y="2681465"/>
            <a:ext cx="4330700" cy="326231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9" name="Picture Placeholder 15"/>
          <p:cNvSpPr>
            <a:spLocks noGrp="1"/>
          </p:cNvSpPr>
          <p:nvPr>
            <p:ph type="pic" sz="quarter" idx="24"/>
          </p:nvPr>
        </p:nvSpPr>
        <p:spPr>
          <a:xfrm>
            <a:off x="1598543" y="2681465"/>
            <a:ext cx="4330700" cy="326231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20" name="Picture Placeholder 15"/>
          <p:cNvSpPr>
            <a:spLocks noGrp="1"/>
          </p:cNvSpPr>
          <p:nvPr>
            <p:ph type="pic" sz="quarter" idx="22"/>
          </p:nvPr>
        </p:nvSpPr>
        <p:spPr>
          <a:xfrm>
            <a:off x="12245521" y="2681465"/>
            <a:ext cx="4330700" cy="326231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23" name="Text Placeholder 21"/>
          <p:cNvSpPr>
            <a:spLocks noGrp="1"/>
          </p:cNvSpPr>
          <p:nvPr>
            <p:ph type="body" sz="quarter" idx="25" hasCustomPrompt="1"/>
          </p:nvPr>
        </p:nvSpPr>
        <p:spPr>
          <a:xfrm>
            <a:off x="1598279" y="6553599"/>
            <a:ext cx="4330962" cy="504825"/>
          </a:xfrm>
        </p:spPr>
        <p:txBody>
          <a:bodyPr>
            <a:noAutofit/>
          </a:bodyPr>
          <a:lstStyle>
            <a:lvl1pPr marL="0" indent="0" algn="ctr">
              <a:buFont typeface="Arial" panose="020B0604020202020204" pitchFamily="34" charset="0"/>
              <a:buNone/>
              <a:defRPr sz="3300" b="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24" name="Text Placeholder 21"/>
          <p:cNvSpPr>
            <a:spLocks noGrp="1"/>
          </p:cNvSpPr>
          <p:nvPr>
            <p:ph type="body" sz="quarter" idx="26" hasCustomPrompt="1"/>
          </p:nvPr>
        </p:nvSpPr>
        <p:spPr>
          <a:xfrm>
            <a:off x="6919245" y="6549119"/>
            <a:ext cx="4330698" cy="504825"/>
          </a:xfrm>
        </p:spPr>
        <p:txBody>
          <a:bodyPr>
            <a:noAutofit/>
          </a:bodyPr>
          <a:lstStyle>
            <a:lvl1pPr marL="0" indent="0" algn="ctr">
              <a:buFont typeface="Arial" panose="020B0604020202020204" pitchFamily="34" charset="0"/>
              <a:buNone/>
              <a:defRPr sz="3300" b="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25" name="Text Placeholder 21"/>
          <p:cNvSpPr>
            <a:spLocks noGrp="1"/>
          </p:cNvSpPr>
          <p:nvPr>
            <p:ph type="body" sz="quarter" idx="27" hasCustomPrompt="1"/>
          </p:nvPr>
        </p:nvSpPr>
        <p:spPr>
          <a:xfrm>
            <a:off x="12245259" y="6537852"/>
            <a:ext cx="4330698" cy="524181"/>
          </a:xfrm>
        </p:spPr>
        <p:txBody>
          <a:bodyPr>
            <a:noAutofit/>
          </a:bodyPr>
          <a:lstStyle>
            <a:lvl1pPr marL="0" indent="0" algn="ctr">
              <a:buFont typeface="Arial" panose="020B0604020202020204" pitchFamily="34" charset="0"/>
              <a:buNone/>
              <a:defRPr sz="3300" b="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27" name="Text Placeholder 21"/>
          <p:cNvSpPr>
            <a:spLocks noGrp="1"/>
          </p:cNvSpPr>
          <p:nvPr>
            <p:ph type="body" sz="quarter" idx="29" hasCustomPrompt="1"/>
          </p:nvPr>
        </p:nvSpPr>
        <p:spPr>
          <a:xfrm>
            <a:off x="6918981" y="7057130"/>
            <a:ext cx="4330962" cy="504825"/>
          </a:xfrm>
        </p:spPr>
        <p:txBody>
          <a:bodyPr>
            <a:normAutofit/>
          </a:bodyPr>
          <a:lstStyle>
            <a:lvl1pPr marL="0" indent="0" algn="ctr">
              <a:buFont typeface="Arial" panose="020B0604020202020204" pitchFamily="34" charset="0"/>
              <a:buNone/>
              <a:defRPr sz="2700" b="0" i="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28" name="Text Placeholder 21"/>
          <p:cNvSpPr>
            <a:spLocks noGrp="1"/>
          </p:cNvSpPr>
          <p:nvPr>
            <p:ph type="body" sz="quarter" idx="30" hasCustomPrompt="1"/>
          </p:nvPr>
        </p:nvSpPr>
        <p:spPr>
          <a:xfrm>
            <a:off x="1598279" y="7068102"/>
            <a:ext cx="4330962" cy="504825"/>
          </a:xfrm>
        </p:spPr>
        <p:txBody>
          <a:bodyPr>
            <a:normAutofit/>
          </a:bodyPr>
          <a:lstStyle>
            <a:lvl1pPr marL="0" indent="0" algn="ctr">
              <a:buFont typeface="Arial" panose="020B0604020202020204" pitchFamily="34" charset="0"/>
              <a:buNone/>
              <a:defRPr sz="2700" b="0" i="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29" name="Text Placeholder 21"/>
          <p:cNvSpPr>
            <a:spLocks noGrp="1"/>
          </p:cNvSpPr>
          <p:nvPr>
            <p:ph type="body" sz="quarter" idx="31" hasCustomPrompt="1"/>
          </p:nvPr>
        </p:nvSpPr>
        <p:spPr>
          <a:xfrm>
            <a:off x="12245259" y="7072674"/>
            <a:ext cx="4330962" cy="504825"/>
          </a:xfrm>
        </p:spPr>
        <p:txBody>
          <a:bodyPr>
            <a:normAutofit/>
          </a:bodyPr>
          <a:lstStyle>
            <a:lvl1pPr marL="0" indent="0" algn="ctr">
              <a:buFont typeface="Arial" panose="020B0604020202020204" pitchFamily="34" charset="0"/>
              <a:buNone/>
              <a:defRPr sz="2700" b="0" i="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31" name="Text Placeholder 21"/>
          <p:cNvSpPr>
            <a:spLocks noGrp="1"/>
          </p:cNvSpPr>
          <p:nvPr>
            <p:ph type="body" sz="quarter" idx="33" hasCustomPrompt="1"/>
          </p:nvPr>
        </p:nvSpPr>
        <p:spPr>
          <a:xfrm>
            <a:off x="6918980" y="7571631"/>
            <a:ext cx="4330962" cy="1522968"/>
          </a:xfrm>
        </p:spPr>
        <p:txBody>
          <a:bodyPr>
            <a:noAutofit/>
          </a:bodyPr>
          <a:lstStyle>
            <a:lvl1pPr marL="0" indent="0" algn="l">
              <a:buFont typeface="Arial" panose="020B0604020202020204" pitchFamily="34" charset="0"/>
              <a:buNone/>
              <a:defRPr sz="2700" b="0" i="0">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32" name="Text Placeholder 21"/>
          <p:cNvSpPr>
            <a:spLocks noGrp="1"/>
          </p:cNvSpPr>
          <p:nvPr>
            <p:ph type="body" sz="quarter" idx="32" hasCustomPrompt="1"/>
          </p:nvPr>
        </p:nvSpPr>
        <p:spPr>
          <a:xfrm>
            <a:off x="1598277" y="7582606"/>
            <a:ext cx="4330962" cy="1511996"/>
          </a:xfrm>
        </p:spPr>
        <p:txBody>
          <a:bodyPr>
            <a:noAutofit/>
          </a:bodyPr>
          <a:lstStyle>
            <a:lvl1pPr marL="0" indent="0" algn="l">
              <a:buFont typeface="Arial" panose="020B0604020202020204" pitchFamily="34" charset="0"/>
              <a:buNone/>
              <a:defRPr sz="2700" b="0" i="0">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33" name="Text Placeholder 21"/>
          <p:cNvSpPr>
            <a:spLocks noGrp="1"/>
          </p:cNvSpPr>
          <p:nvPr>
            <p:ph type="body" sz="quarter" idx="34" hasCustomPrompt="1"/>
          </p:nvPr>
        </p:nvSpPr>
        <p:spPr>
          <a:xfrm>
            <a:off x="12245126" y="7583902"/>
            <a:ext cx="4330962" cy="1510700"/>
          </a:xfrm>
        </p:spPr>
        <p:txBody>
          <a:bodyPr>
            <a:noAutofit/>
          </a:bodyPr>
          <a:lstStyle>
            <a:lvl1pPr marL="0" indent="0" algn="l">
              <a:buFont typeface="Arial" panose="020B0604020202020204" pitchFamily="34" charset="0"/>
              <a:buNone/>
              <a:defRPr sz="2700" b="0" i="0">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21" name="TextBox 20"/>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18" name="Title 1"/>
          <p:cNvSpPr>
            <a:spLocks noGrp="1"/>
          </p:cNvSpPr>
          <p:nvPr>
            <p:ph type="title" hasCustomPrompt="1"/>
          </p:nvPr>
        </p:nvSpPr>
        <p:spPr>
          <a:xfrm>
            <a:off x="0" y="1010961"/>
            <a:ext cx="18288000" cy="723045"/>
          </a:xfrm>
        </p:spPr>
        <p:txBody>
          <a:bodyPr>
            <a:normAutofit/>
          </a:bodyPr>
          <a:lstStyle>
            <a:lvl1pPr algn="ctr">
              <a:defRPr sz="4050"/>
            </a:lvl1pPr>
          </a:lstStyle>
          <a:p>
            <a:pPr lvl="0"/>
            <a:r>
              <a:rPr lang="en-US" dirty="0"/>
              <a:t>Team Slide 1</a:t>
            </a:r>
          </a:p>
        </p:txBody>
      </p:sp>
    </p:spTree>
    <p:extLst>
      <p:ext uri="{BB962C8B-B14F-4D97-AF65-F5344CB8AC3E}">
        <p14:creationId xmlns:p14="http://schemas.microsoft.com/office/powerpoint/2010/main" val="207025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4" name="Text Placeholder 21"/>
          <p:cNvSpPr>
            <a:spLocks noGrp="1"/>
          </p:cNvSpPr>
          <p:nvPr>
            <p:ph type="body" sz="quarter" idx="25" hasCustomPrompt="1"/>
          </p:nvPr>
        </p:nvSpPr>
        <p:spPr>
          <a:xfrm>
            <a:off x="713" y="6853639"/>
            <a:ext cx="4542752" cy="514499"/>
          </a:xfrm>
        </p:spPr>
        <p:txBody>
          <a:bodyPr>
            <a:noAutofit/>
          </a:bodyPr>
          <a:lstStyle>
            <a:lvl1pPr marL="0" indent="0" algn="ctr">
              <a:buFont typeface="Arial" panose="020B0604020202020204" pitchFamily="34" charset="0"/>
              <a:buNone/>
              <a:defRPr sz="2700" b="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28" name="Text Placeholder 21"/>
          <p:cNvSpPr>
            <a:spLocks noGrp="1"/>
          </p:cNvSpPr>
          <p:nvPr>
            <p:ph type="body" sz="quarter" idx="30" hasCustomPrompt="1"/>
          </p:nvPr>
        </p:nvSpPr>
        <p:spPr>
          <a:xfrm>
            <a:off x="713" y="7379111"/>
            <a:ext cx="4542752" cy="547422"/>
          </a:xfrm>
        </p:spPr>
        <p:txBody>
          <a:bodyPr>
            <a:normAutofit/>
          </a:bodyPr>
          <a:lstStyle>
            <a:lvl1pPr marL="0" indent="0" algn="ctr">
              <a:buFont typeface="Arial" panose="020B0604020202020204" pitchFamily="34" charset="0"/>
              <a:buNone/>
              <a:defRPr sz="2400" b="0" i="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31" name="Text Placeholder 21"/>
          <p:cNvSpPr>
            <a:spLocks noGrp="1"/>
          </p:cNvSpPr>
          <p:nvPr>
            <p:ph type="body" sz="quarter" idx="32" hasCustomPrompt="1"/>
          </p:nvPr>
        </p:nvSpPr>
        <p:spPr>
          <a:xfrm>
            <a:off x="712" y="7937508"/>
            <a:ext cx="4542755" cy="1491345"/>
          </a:xfrm>
        </p:spPr>
        <p:txBody>
          <a:bodyPr>
            <a:noAutofit/>
          </a:bodyPr>
          <a:lstStyle>
            <a:lvl1pPr marL="0" indent="0" algn="l">
              <a:buFont typeface="Arial" panose="020B0604020202020204" pitchFamily="34" charset="0"/>
              <a:buNone/>
              <a:defRPr sz="2400" b="0" i="0">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34" name="Picture Placeholder 15"/>
          <p:cNvSpPr>
            <a:spLocks noGrp="1"/>
          </p:cNvSpPr>
          <p:nvPr>
            <p:ph type="pic" sz="quarter" idx="23"/>
          </p:nvPr>
        </p:nvSpPr>
        <p:spPr>
          <a:xfrm>
            <a:off x="4551556" y="2758264"/>
            <a:ext cx="4503056" cy="348885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5" name="Picture Placeholder 15"/>
          <p:cNvSpPr>
            <a:spLocks noGrp="1"/>
          </p:cNvSpPr>
          <p:nvPr>
            <p:ph type="pic" sz="quarter" idx="24"/>
          </p:nvPr>
        </p:nvSpPr>
        <p:spPr>
          <a:xfrm>
            <a:off x="4117" y="2758264"/>
            <a:ext cx="4539350" cy="348885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6" name="Picture Placeholder 15"/>
          <p:cNvSpPr>
            <a:spLocks noGrp="1"/>
          </p:cNvSpPr>
          <p:nvPr>
            <p:ph type="pic" sz="quarter" idx="22"/>
          </p:nvPr>
        </p:nvSpPr>
        <p:spPr>
          <a:xfrm>
            <a:off x="9058010" y="2758264"/>
            <a:ext cx="4572962" cy="348885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7" name="Picture Placeholder 15"/>
          <p:cNvSpPr>
            <a:spLocks noGrp="1"/>
          </p:cNvSpPr>
          <p:nvPr>
            <p:ph type="pic" sz="quarter" idx="35"/>
          </p:nvPr>
        </p:nvSpPr>
        <p:spPr>
          <a:xfrm>
            <a:off x="13645601" y="2758264"/>
            <a:ext cx="4642398" cy="348885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8" name="Text Placeholder 21"/>
          <p:cNvSpPr>
            <a:spLocks noGrp="1"/>
          </p:cNvSpPr>
          <p:nvPr>
            <p:ph type="body" sz="quarter" idx="36" hasCustomPrompt="1"/>
          </p:nvPr>
        </p:nvSpPr>
        <p:spPr>
          <a:xfrm>
            <a:off x="4558096" y="6853638"/>
            <a:ext cx="4511147" cy="514503"/>
          </a:xfrm>
        </p:spPr>
        <p:txBody>
          <a:bodyPr>
            <a:noAutofit/>
          </a:bodyPr>
          <a:lstStyle>
            <a:lvl1pPr marL="0" indent="0" algn="ctr">
              <a:buFont typeface="Arial" panose="020B0604020202020204" pitchFamily="34" charset="0"/>
              <a:buNone/>
              <a:defRPr sz="2700" b="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39" name="Text Placeholder 21"/>
          <p:cNvSpPr>
            <a:spLocks noGrp="1"/>
          </p:cNvSpPr>
          <p:nvPr>
            <p:ph type="body" sz="quarter" idx="37" hasCustomPrompt="1"/>
          </p:nvPr>
        </p:nvSpPr>
        <p:spPr>
          <a:xfrm>
            <a:off x="4558096" y="7379109"/>
            <a:ext cx="4511147" cy="558399"/>
          </a:xfrm>
        </p:spPr>
        <p:txBody>
          <a:bodyPr>
            <a:normAutofit/>
          </a:bodyPr>
          <a:lstStyle>
            <a:lvl1pPr marL="0" indent="0" algn="ctr">
              <a:buFont typeface="Arial" panose="020B0604020202020204" pitchFamily="34" charset="0"/>
              <a:buNone/>
              <a:defRPr sz="2400" b="0" i="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40" name="Text Placeholder 21"/>
          <p:cNvSpPr>
            <a:spLocks noGrp="1"/>
          </p:cNvSpPr>
          <p:nvPr>
            <p:ph type="body" sz="quarter" idx="38" hasCustomPrompt="1"/>
          </p:nvPr>
        </p:nvSpPr>
        <p:spPr>
          <a:xfrm>
            <a:off x="4558097" y="7948476"/>
            <a:ext cx="4511144" cy="1480377"/>
          </a:xfrm>
        </p:spPr>
        <p:txBody>
          <a:bodyPr>
            <a:noAutofit/>
          </a:bodyPr>
          <a:lstStyle>
            <a:lvl1pPr marL="0" indent="0" algn="l">
              <a:buFont typeface="Arial" panose="020B0604020202020204" pitchFamily="34" charset="0"/>
              <a:buNone/>
              <a:defRPr sz="2400" b="0" i="0">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41" name="Text Placeholder 21"/>
          <p:cNvSpPr>
            <a:spLocks noGrp="1"/>
          </p:cNvSpPr>
          <p:nvPr>
            <p:ph type="body" sz="quarter" idx="39" hasCustomPrompt="1"/>
          </p:nvPr>
        </p:nvSpPr>
        <p:spPr>
          <a:xfrm>
            <a:off x="9083870" y="6853639"/>
            <a:ext cx="4615001" cy="514505"/>
          </a:xfrm>
        </p:spPr>
        <p:txBody>
          <a:bodyPr>
            <a:normAutofit/>
          </a:bodyPr>
          <a:lstStyle>
            <a:lvl1pPr marL="0" indent="0" algn="ctr">
              <a:buFont typeface="Arial" panose="020B0604020202020204" pitchFamily="34" charset="0"/>
              <a:buNone/>
              <a:defRPr sz="2700" b="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42" name="Text Placeholder 21"/>
          <p:cNvSpPr>
            <a:spLocks noGrp="1"/>
          </p:cNvSpPr>
          <p:nvPr>
            <p:ph type="body" sz="quarter" idx="40" hasCustomPrompt="1"/>
          </p:nvPr>
        </p:nvSpPr>
        <p:spPr>
          <a:xfrm>
            <a:off x="9083873" y="7379112"/>
            <a:ext cx="4615001" cy="558387"/>
          </a:xfrm>
        </p:spPr>
        <p:txBody>
          <a:bodyPr>
            <a:normAutofit/>
          </a:bodyPr>
          <a:lstStyle>
            <a:lvl1pPr marL="0" indent="0" algn="ctr">
              <a:buFont typeface="Arial" panose="020B0604020202020204" pitchFamily="34" charset="0"/>
              <a:buNone/>
              <a:defRPr sz="2400" b="0" i="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43" name="Text Placeholder 21"/>
          <p:cNvSpPr>
            <a:spLocks noGrp="1"/>
          </p:cNvSpPr>
          <p:nvPr>
            <p:ph type="body" sz="quarter" idx="41" hasCustomPrompt="1"/>
          </p:nvPr>
        </p:nvSpPr>
        <p:spPr>
          <a:xfrm>
            <a:off x="9083870" y="7944326"/>
            <a:ext cx="4615002" cy="1491353"/>
          </a:xfrm>
        </p:spPr>
        <p:txBody>
          <a:bodyPr>
            <a:noAutofit/>
          </a:bodyPr>
          <a:lstStyle>
            <a:lvl1pPr marL="0" indent="0" algn="l">
              <a:buFont typeface="Arial" panose="020B0604020202020204" pitchFamily="34" charset="0"/>
              <a:buNone/>
              <a:defRPr sz="2400" b="0" i="0">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44" name="Text Placeholder 21"/>
          <p:cNvSpPr>
            <a:spLocks noGrp="1"/>
          </p:cNvSpPr>
          <p:nvPr>
            <p:ph type="body" sz="quarter" idx="42" hasCustomPrompt="1"/>
          </p:nvPr>
        </p:nvSpPr>
        <p:spPr>
          <a:xfrm>
            <a:off x="13704095" y="6853637"/>
            <a:ext cx="4583904" cy="514505"/>
          </a:xfrm>
        </p:spPr>
        <p:txBody>
          <a:bodyPr>
            <a:normAutofit/>
          </a:bodyPr>
          <a:lstStyle>
            <a:lvl1pPr marL="0" indent="0" algn="ctr">
              <a:buFont typeface="Arial" panose="020B0604020202020204" pitchFamily="34" charset="0"/>
              <a:buNone/>
              <a:defRPr sz="2700" b="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Name</a:t>
            </a:r>
          </a:p>
        </p:txBody>
      </p:sp>
      <p:sp>
        <p:nvSpPr>
          <p:cNvPr id="45" name="Text Placeholder 21"/>
          <p:cNvSpPr>
            <a:spLocks noGrp="1"/>
          </p:cNvSpPr>
          <p:nvPr>
            <p:ph type="body" sz="quarter" idx="43" hasCustomPrompt="1"/>
          </p:nvPr>
        </p:nvSpPr>
        <p:spPr>
          <a:xfrm>
            <a:off x="13704097" y="7379112"/>
            <a:ext cx="4583906" cy="558387"/>
          </a:xfrm>
        </p:spPr>
        <p:txBody>
          <a:bodyPr>
            <a:normAutofit/>
          </a:bodyPr>
          <a:lstStyle>
            <a:lvl1pPr marL="0" indent="0" algn="ctr">
              <a:buFont typeface="Arial" panose="020B0604020202020204" pitchFamily="34" charset="0"/>
              <a:buNone/>
              <a:defRPr sz="2400" b="0" i="1">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Title</a:t>
            </a:r>
          </a:p>
        </p:txBody>
      </p:sp>
      <p:sp>
        <p:nvSpPr>
          <p:cNvPr id="46" name="Text Placeholder 21"/>
          <p:cNvSpPr>
            <a:spLocks noGrp="1"/>
          </p:cNvSpPr>
          <p:nvPr>
            <p:ph type="body" sz="quarter" idx="44" hasCustomPrompt="1"/>
          </p:nvPr>
        </p:nvSpPr>
        <p:spPr>
          <a:xfrm>
            <a:off x="13704097" y="7948471"/>
            <a:ext cx="4583906" cy="1480385"/>
          </a:xfrm>
        </p:spPr>
        <p:txBody>
          <a:bodyPr>
            <a:noAutofit/>
          </a:bodyPr>
          <a:lstStyle>
            <a:lvl1pPr marL="0" indent="0" algn="l">
              <a:buFont typeface="Arial" panose="020B0604020202020204" pitchFamily="34" charset="0"/>
              <a:buNone/>
              <a:defRPr sz="2400" b="0" i="0">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21" name="TextBox 20"/>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a:t>
            </a:r>
            <a:r>
              <a:rPr lang="en-US" sz="2700" baseline="0" dirty="0">
                <a:solidFill>
                  <a:srgbClr val="2699BB"/>
                </a:solidFill>
                <a:latin typeface="Century Gothic" panose="020B0502020202020204" pitchFamily="34" charset="0"/>
              </a:rPr>
              <a:t> of Health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22" name="Title 1"/>
          <p:cNvSpPr>
            <a:spLocks noGrp="1"/>
          </p:cNvSpPr>
          <p:nvPr>
            <p:ph type="title" hasCustomPrompt="1"/>
          </p:nvPr>
        </p:nvSpPr>
        <p:spPr>
          <a:xfrm>
            <a:off x="-1" y="988276"/>
            <a:ext cx="18273371" cy="745730"/>
          </a:xfrm>
        </p:spPr>
        <p:txBody>
          <a:bodyPr anchor="t">
            <a:normAutofit/>
          </a:bodyPr>
          <a:lstStyle>
            <a:lvl1pPr algn="ctr">
              <a:defRPr sz="4050"/>
            </a:lvl1pPr>
          </a:lstStyle>
          <a:p>
            <a:pPr lvl="0"/>
            <a:r>
              <a:rPr lang="en-US" dirty="0"/>
              <a:t>Team Slide 2</a:t>
            </a:r>
          </a:p>
        </p:txBody>
      </p:sp>
    </p:spTree>
    <p:extLst>
      <p:ext uri="{BB962C8B-B14F-4D97-AF65-F5344CB8AC3E}">
        <p14:creationId xmlns:p14="http://schemas.microsoft.com/office/powerpoint/2010/main" val="3785769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cxnSp>
        <p:nvCxnSpPr>
          <p:cNvPr id="11" name="Straight Connector 10"/>
          <p:cNvCxnSpPr/>
          <p:nvPr/>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13853" y="6761892"/>
            <a:ext cx="18301854" cy="3158178"/>
            <a:chOff x="-9235" y="4393628"/>
            <a:chExt cx="12201236" cy="2105452"/>
          </a:xfrm>
        </p:grpSpPr>
        <p:sp>
          <p:nvSpPr>
            <p:cNvPr id="50" name="TextBox 49"/>
            <p:cNvSpPr txBox="1"/>
            <p:nvPr userDrawn="1"/>
          </p:nvSpPr>
          <p:spPr>
            <a:xfrm>
              <a:off x="-9235" y="4393628"/>
              <a:ext cx="3066237" cy="1977977"/>
            </a:xfrm>
            <a:prstGeom prst="rect">
              <a:avLst/>
            </a:prstGeom>
            <a:noFill/>
            <a:ln>
              <a:noFill/>
            </a:ln>
          </p:spPr>
          <p:txBody>
            <a:bodyPr wrap="square" rtlCol="0">
              <a:spAutoFit/>
            </a:bodyPr>
            <a:lstStyle/>
            <a:p>
              <a:pPr marL="259557" lvl="0" indent="0" algn="ctr" defTabSz="1371600" rtl="0" eaLnBrk="1" latinLnBrk="0" hangingPunct="1">
                <a:lnSpc>
                  <a:spcPct val="90000"/>
                </a:lnSpc>
                <a:spcBef>
                  <a:spcPts val="1500"/>
                </a:spcBef>
                <a:buClr>
                  <a:srgbClr val="57B6AF"/>
                </a:buClr>
                <a:buFont typeface="Arial" panose="020B0604020202020204" pitchFamily="34" charset="0"/>
                <a:buNone/>
              </a:pPr>
              <a:r>
                <a:rPr lang="en-US" sz="2700" b="1" kern="1200" dirty="0">
                  <a:solidFill>
                    <a:schemeClr val="tx1"/>
                  </a:solidFill>
                  <a:latin typeface="+mn-lt"/>
                  <a:ea typeface="+mn-ea"/>
                  <a:cs typeface="+mn-cs"/>
                </a:rPr>
                <a:t>Disease Control</a:t>
              </a:r>
            </a:p>
            <a:p>
              <a:pPr marL="259557" lvl="0" indent="0" algn="ctr" defTabSz="1371600" rtl="0" eaLnBrk="1" latinLnBrk="0" hangingPunct="1">
                <a:lnSpc>
                  <a:spcPct val="90000"/>
                </a:lnSpc>
                <a:spcBef>
                  <a:spcPts val="0"/>
                </a:spcBef>
                <a:buClr>
                  <a:srgbClr val="57B6AF"/>
                </a:buClr>
                <a:buFont typeface="Arial" panose="020B0604020202020204" pitchFamily="34" charset="0"/>
                <a:buNone/>
              </a:pPr>
              <a:r>
                <a:rPr lang="en-US" sz="2700" b="1" kern="1200" dirty="0">
                  <a:solidFill>
                    <a:schemeClr val="tx1"/>
                  </a:solidFill>
                  <a:latin typeface="+mn-lt"/>
                  <a:ea typeface="+mn-ea"/>
                  <a:cs typeface="+mn-cs"/>
                </a:rPr>
                <a:t>&amp; Health Statistics</a:t>
              </a:r>
            </a:p>
            <a:p>
              <a:pPr marL="0" lvl="0" indent="0" algn="ctr" defTabSz="1371600" rtl="0" eaLnBrk="1" latinLnBrk="0" hangingPunct="1">
                <a:lnSpc>
                  <a:spcPct val="90000"/>
                </a:lnSpc>
                <a:spcBef>
                  <a:spcPts val="900"/>
                </a:spcBef>
                <a:buClr>
                  <a:srgbClr val="57B6AF"/>
                </a:buClr>
                <a:buFont typeface="Arial" panose="020B0604020202020204" pitchFamily="34" charset="0"/>
                <a:buNone/>
              </a:pPr>
              <a:r>
                <a:rPr lang="en-US" sz="2700" b="0" i="1" kern="1200" dirty="0">
                  <a:solidFill>
                    <a:srgbClr val="2699BB"/>
                  </a:solidFill>
                  <a:latin typeface="+mn-lt"/>
                  <a:ea typeface="+mn-ea"/>
                  <a:cs typeface="+mn-cs"/>
                </a:rPr>
                <a:t>Initiatives</a:t>
              </a:r>
            </a:p>
            <a:p>
              <a:pPr marL="0" marR="0" lvl="0" indent="0" algn="ctr" defTabSz="1371600" rtl="0" eaLnBrk="1" fontAlgn="auto" latinLnBrk="0" hangingPunct="1">
                <a:lnSpc>
                  <a:spcPct val="90000"/>
                </a:lnSpc>
                <a:spcBef>
                  <a:spcPts val="900"/>
                </a:spcBef>
                <a:spcAft>
                  <a:spcPts val="0"/>
                </a:spcAft>
                <a:buClr>
                  <a:srgbClr val="57B6AF"/>
                </a:buClr>
                <a:buSzTx/>
                <a:buFont typeface="Arial" panose="020B0604020202020204" pitchFamily="34" charset="0"/>
                <a:buNone/>
                <a:tabLst/>
                <a:defRPr/>
              </a:pPr>
              <a:r>
                <a:rPr lang="en-US" sz="2400" b="0" i="0" kern="1200" dirty="0">
                  <a:solidFill>
                    <a:schemeClr val="tx1"/>
                  </a:solidFill>
                  <a:latin typeface="+mn-lt"/>
                  <a:ea typeface="+mn-ea"/>
                  <a:cs typeface="+mn-cs"/>
                </a:rPr>
                <a:t>Measles</a:t>
              </a:r>
              <a:r>
                <a:rPr lang="en-US" sz="2400" b="0" i="0" kern="1200" baseline="0" dirty="0">
                  <a:solidFill>
                    <a:schemeClr val="tx1"/>
                  </a:solidFill>
                  <a:latin typeface="+mn-lt"/>
                  <a:ea typeface="+mn-ea"/>
                  <a:cs typeface="+mn-cs"/>
                </a:rPr>
                <a:t> </a:t>
              </a:r>
              <a:r>
                <a:rPr lang="en-US" sz="2400" b="0" i="0" kern="1200" dirty="0">
                  <a:solidFill>
                    <a:schemeClr val="tx1"/>
                  </a:solidFill>
                  <a:latin typeface="+mn-lt"/>
                  <a:ea typeface="+mn-ea"/>
                  <a:cs typeface="+mn-cs"/>
                </a:rPr>
                <a:t>Control</a:t>
              </a:r>
            </a:p>
            <a:p>
              <a:pPr marL="0" lvl="0" indent="0" algn="ctr" defTabSz="1371600" rtl="0" eaLnBrk="1" latinLnBrk="0" hangingPunct="1">
                <a:lnSpc>
                  <a:spcPct val="90000"/>
                </a:lnSpc>
                <a:spcBef>
                  <a:spcPts val="450"/>
                </a:spcBef>
                <a:buClr>
                  <a:srgbClr val="57B6AF"/>
                </a:buClr>
                <a:buFont typeface="Arial" panose="020B0604020202020204" pitchFamily="34" charset="0"/>
                <a:buNone/>
              </a:pPr>
              <a:r>
                <a:rPr lang="en-US" sz="2400" b="0" i="0" kern="1200" dirty="0" err="1">
                  <a:solidFill>
                    <a:schemeClr val="tx1"/>
                  </a:solidFill>
                  <a:latin typeface="+mn-lt"/>
                  <a:ea typeface="+mn-ea"/>
                  <a:cs typeface="+mn-cs"/>
                </a:rPr>
                <a:t>EndAIDS</a:t>
              </a:r>
              <a:endParaRPr lang="en-US" sz="2400" b="0" i="0" kern="1200" dirty="0">
                <a:solidFill>
                  <a:schemeClr val="tx1"/>
                </a:solidFill>
                <a:latin typeface="+mn-lt"/>
                <a:ea typeface="+mn-ea"/>
                <a:cs typeface="+mn-cs"/>
              </a:endParaRPr>
            </a:p>
            <a:p>
              <a:pPr marL="0" lvl="0" indent="0" algn="ctr" defTabSz="1371600" rtl="0" eaLnBrk="1" latinLnBrk="0" hangingPunct="1">
                <a:lnSpc>
                  <a:spcPct val="90000"/>
                </a:lnSpc>
                <a:spcBef>
                  <a:spcPts val="450"/>
                </a:spcBef>
                <a:buClr>
                  <a:srgbClr val="57B6AF"/>
                </a:buClr>
                <a:buFont typeface="Arial" panose="020B0604020202020204" pitchFamily="34" charset="0"/>
                <a:buNone/>
              </a:pPr>
              <a:r>
                <a:rPr lang="en-US" sz="2400" b="0" i="0" kern="1200" dirty="0">
                  <a:solidFill>
                    <a:schemeClr val="tx1"/>
                  </a:solidFill>
                  <a:latin typeface="+mn-lt"/>
                  <a:ea typeface="+mn-ea"/>
                  <a:cs typeface="+mn-cs"/>
                </a:rPr>
                <a:t>Vital Statistics</a:t>
              </a:r>
            </a:p>
            <a:p>
              <a:pPr marL="0" lvl="0" indent="0" algn="ctr" defTabSz="1371600" rtl="0" eaLnBrk="1" latinLnBrk="0" hangingPunct="1">
                <a:lnSpc>
                  <a:spcPct val="90000"/>
                </a:lnSpc>
                <a:spcBef>
                  <a:spcPts val="450"/>
                </a:spcBef>
                <a:buClr>
                  <a:srgbClr val="57B6AF"/>
                </a:buClr>
                <a:buFont typeface="Arial" panose="020B0604020202020204" pitchFamily="34" charset="0"/>
                <a:buNone/>
              </a:pPr>
              <a:r>
                <a:rPr lang="en-US" sz="2400" b="0" i="0" kern="1200" dirty="0">
                  <a:solidFill>
                    <a:schemeClr val="tx1"/>
                  </a:solidFill>
                  <a:latin typeface="+mn-lt"/>
                  <a:ea typeface="+mn-ea"/>
                  <a:cs typeface="+mn-cs"/>
                </a:rPr>
                <a:t>(E. coli, mumps, etc.)</a:t>
              </a:r>
            </a:p>
          </p:txBody>
        </p:sp>
        <p:sp>
          <p:nvSpPr>
            <p:cNvPr id="51" name="TextBox 50"/>
            <p:cNvSpPr txBox="1"/>
            <p:nvPr userDrawn="1"/>
          </p:nvSpPr>
          <p:spPr>
            <a:xfrm>
              <a:off x="6055110" y="4393629"/>
              <a:ext cx="3070684" cy="2104166"/>
            </a:xfrm>
            <a:prstGeom prst="rect">
              <a:avLst/>
            </a:prstGeom>
            <a:noFill/>
            <a:ln>
              <a:noFill/>
            </a:ln>
          </p:spPr>
          <p:txBody>
            <a:bodyPr wrap="square" rtlCol="0">
              <a:spAutoFit/>
            </a:bodyPr>
            <a:lstStyle/>
            <a:p>
              <a:pPr marL="259557" lvl="0" indent="0" algn="ctr" defTabSz="1371600" rtl="0" eaLnBrk="1" latinLnBrk="0" hangingPunct="1">
                <a:lnSpc>
                  <a:spcPct val="90000"/>
                </a:lnSpc>
                <a:buClr>
                  <a:srgbClr val="57B6AF"/>
                </a:buClr>
                <a:buFont typeface="Arial" panose="020B0604020202020204" pitchFamily="34" charset="0"/>
                <a:buNone/>
              </a:pPr>
              <a:r>
                <a:rPr lang="en-US" sz="2700" b="1" kern="1200" dirty="0">
                  <a:solidFill>
                    <a:schemeClr val="tx1"/>
                  </a:solidFill>
                  <a:latin typeface="+mn-lt"/>
                  <a:ea typeface="+mn-ea"/>
                  <a:cs typeface="+mn-cs"/>
                </a:rPr>
                <a:t>Prevention and</a:t>
              </a:r>
            </a:p>
            <a:p>
              <a:pPr marL="259557" lvl="0" indent="0" algn="ctr" defTabSz="1371600" rtl="0" eaLnBrk="1" latinLnBrk="0" hangingPunct="1">
                <a:lnSpc>
                  <a:spcPct val="90000"/>
                </a:lnSpc>
                <a:buClr>
                  <a:srgbClr val="57B6AF"/>
                </a:buClr>
                <a:buFont typeface="Arial" panose="020B0604020202020204" pitchFamily="34" charset="0"/>
                <a:buNone/>
              </a:pPr>
              <a:r>
                <a:rPr lang="en-US" sz="2700" b="1" kern="1200" dirty="0">
                  <a:solidFill>
                    <a:schemeClr val="tx1"/>
                  </a:solidFill>
                  <a:latin typeface="+mn-lt"/>
                  <a:ea typeface="+mn-ea"/>
                  <a:cs typeface="+mn-cs"/>
                </a:rPr>
                <a:t>Community Health</a:t>
              </a:r>
            </a:p>
            <a:p>
              <a:pPr algn="ctr">
                <a:spcBef>
                  <a:spcPts val="900"/>
                </a:spcBef>
              </a:pPr>
              <a:r>
                <a:rPr lang="en-US" sz="2700" b="0" i="1" kern="1200" dirty="0">
                  <a:solidFill>
                    <a:srgbClr val="2699BB"/>
                  </a:solidFill>
                  <a:latin typeface="+mn-lt"/>
                  <a:ea typeface="+mn-ea"/>
                  <a:cs typeface="+mn-cs"/>
                </a:rPr>
                <a:t>Initiatives</a:t>
              </a:r>
              <a:endParaRPr lang="en-US" sz="2700" dirty="0">
                <a:solidFill>
                  <a:srgbClr val="2699BB"/>
                </a:solidFill>
                <a:latin typeface="+mn-lt"/>
              </a:endParaRPr>
            </a:p>
            <a:p>
              <a:pPr marL="0" algn="ctr" defTabSz="1371600" rtl="0" eaLnBrk="1" latinLnBrk="0" hangingPunct="1">
                <a:spcBef>
                  <a:spcPts val="900"/>
                </a:spcBef>
              </a:pPr>
              <a:r>
                <a:rPr lang="en-US" sz="2400" b="0" i="0" kern="1200" dirty="0">
                  <a:solidFill>
                    <a:schemeClr val="tx1"/>
                  </a:solidFill>
                  <a:latin typeface="+mn-lt"/>
                  <a:ea typeface="+mn-ea"/>
                  <a:cs typeface="+mn-cs"/>
                </a:rPr>
                <a:t>Tobacco 21</a:t>
              </a:r>
            </a:p>
            <a:p>
              <a:pPr marL="0" marR="0" lvl="0" indent="0" algn="ctr" defTabSz="1371600" rtl="0" eaLnBrk="1" fontAlgn="auto" latinLnBrk="0" hangingPunct="1">
                <a:lnSpc>
                  <a:spcPct val="100000"/>
                </a:lnSpc>
                <a:spcBef>
                  <a:spcPts val="450"/>
                </a:spcBef>
                <a:spcAft>
                  <a:spcPts val="0"/>
                </a:spcAft>
                <a:buClrTx/>
                <a:buSzTx/>
                <a:buFontTx/>
                <a:buNone/>
                <a:tabLst/>
                <a:defRPr/>
              </a:pPr>
              <a:r>
                <a:rPr lang="en-US" sz="2400" b="0" i="0" kern="1200" dirty="0">
                  <a:solidFill>
                    <a:schemeClr val="tx1"/>
                  </a:solidFill>
                  <a:latin typeface="+mn-lt"/>
                  <a:ea typeface="+mn-ea"/>
                  <a:cs typeface="+mn-cs"/>
                </a:rPr>
                <a:t>Immunization Rates</a:t>
              </a:r>
            </a:p>
            <a:p>
              <a:pPr marL="0" algn="ctr" defTabSz="1371600" rtl="0" eaLnBrk="1" latinLnBrk="0" hangingPunct="1">
                <a:spcBef>
                  <a:spcPts val="450"/>
                </a:spcBef>
              </a:pPr>
              <a:r>
                <a:rPr lang="en-US" sz="2400" b="0" i="0" kern="1200" dirty="0">
                  <a:solidFill>
                    <a:schemeClr val="tx1"/>
                  </a:solidFill>
                  <a:latin typeface="+mn-lt"/>
                  <a:ea typeface="+mn-ea"/>
                  <a:cs typeface="+mn-cs"/>
                </a:rPr>
                <a:t>Family Planning (Title X)</a:t>
              </a:r>
            </a:p>
            <a:p>
              <a:pPr marL="0" algn="ctr" defTabSz="1371600" rtl="0" eaLnBrk="1" latinLnBrk="0" hangingPunct="1">
                <a:spcBef>
                  <a:spcPts val="450"/>
                </a:spcBef>
              </a:pPr>
              <a:r>
                <a:rPr lang="en-US" sz="2400" b="0" i="0" kern="1200" dirty="0">
                  <a:solidFill>
                    <a:schemeClr val="tx1"/>
                  </a:solidFill>
                  <a:latin typeface="+mn-lt"/>
                  <a:ea typeface="+mn-ea"/>
                  <a:cs typeface="+mn-cs"/>
                </a:rPr>
                <a:t>Marijuana Prevention</a:t>
              </a:r>
            </a:p>
          </p:txBody>
        </p:sp>
        <p:sp>
          <p:nvSpPr>
            <p:cNvPr id="52" name="TextBox 51"/>
            <p:cNvSpPr txBox="1"/>
            <p:nvPr userDrawn="1"/>
          </p:nvSpPr>
          <p:spPr>
            <a:xfrm>
              <a:off x="3057003" y="4393629"/>
              <a:ext cx="2998107" cy="1815198"/>
            </a:xfrm>
            <a:prstGeom prst="rect">
              <a:avLst/>
            </a:prstGeom>
            <a:noFill/>
            <a:ln>
              <a:noFill/>
            </a:ln>
          </p:spPr>
          <p:txBody>
            <a:bodyPr wrap="square" rtlCol="0">
              <a:spAutoFit/>
            </a:bodyPr>
            <a:lstStyle/>
            <a:p>
              <a:pPr marL="259557" lvl="0" indent="0" algn="ctr" defTabSz="1371600" rtl="0" eaLnBrk="1" latinLnBrk="0" hangingPunct="1">
                <a:lnSpc>
                  <a:spcPct val="90000"/>
                </a:lnSpc>
                <a:buClr>
                  <a:srgbClr val="57B6AF"/>
                </a:buClr>
                <a:buFont typeface="Arial" panose="020B0604020202020204" pitchFamily="34" charset="0"/>
                <a:buNone/>
              </a:pPr>
              <a:r>
                <a:rPr lang="en-US" sz="2700" b="1" kern="1200" dirty="0">
                  <a:solidFill>
                    <a:schemeClr val="tx1"/>
                  </a:solidFill>
                  <a:latin typeface="+mn-lt"/>
                  <a:ea typeface="+mn-ea"/>
                  <a:cs typeface="+mn-cs"/>
                </a:rPr>
                <a:t>Environmental</a:t>
              </a:r>
            </a:p>
            <a:p>
              <a:pPr marL="259557" lvl="0" indent="0" algn="ctr" defTabSz="1371600" rtl="0" eaLnBrk="1" latinLnBrk="0" hangingPunct="1">
                <a:lnSpc>
                  <a:spcPct val="90000"/>
                </a:lnSpc>
                <a:buClr>
                  <a:srgbClr val="57B6AF"/>
                </a:buClr>
                <a:buFont typeface="Arial" panose="020B0604020202020204" pitchFamily="34" charset="0"/>
                <a:buNone/>
              </a:pPr>
              <a:r>
                <a:rPr lang="en-US" sz="2700" b="1" kern="1200" dirty="0">
                  <a:solidFill>
                    <a:schemeClr val="tx1"/>
                  </a:solidFill>
                  <a:latin typeface="+mn-lt"/>
                  <a:ea typeface="+mn-ea"/>
                  <a:cs typeface="+mn-cs"/>
                </a:rPr>
                <a:t>Public Health</a:t>
              </a:r>
            </a:p>
            <a:p>
              <a:pPr algn="ctr">
                <a:spcBef>
                  <a:spcPts val="900"/>
                </a:spcBef>
              </a:pPr>
              <a:r>
                <a:rPr lang="en-US" sz="2700" b="0" i="1" kern="1200" dirty="0">
                  <a:solidFill>
                    <a:srgbClr val="2699BB"/>
                  </a:solidFill>
                  <a:latin typeface="+mn-lt"/>
                  <a:ea typeface="+mn-ea"/>
                  <a:cs typeface="+mn-cs"/>
                </a:rPr>
                <a:t>Initiatives</a:t>
              </a:r>
              <a:endParaRPr lang="en-US" sz="2700" dirty="0">
                <a:solidFill>
                  <a:srgbClr val="2699BB"/>
                </a:solidFill>
                <a:latin typeface="+mn-lt"/>
              </a:endParaRPr>
            </a:p>
            <a:p>
              <a:pPr algn="ctr">
                <a:spcBef>
                  <a:spcPts val="900"/>
                </a:spcBef>
              </a:pPr>
              <a:r>
                <a:rPr lang="en-US" sz="2400" b="0" i="0" kern="1200" dirty="0">
                  <a:solidFill>
                    <a:schemeClr val="tx1"/>
                  </a:solidFill>
                  <a:latin typeface="+mn-lt"/>
                  <a:ea typeface="+mn-ea"/>
                  <a:cs typeface="+mn-cs"/>
                </a:rPr>
                <a:t>Puget</a:t>
              </a:r>
              <a:r>
                <a:rPr lang="en-US" sz="2400" b="0" i="0" kern="1200" baseline="0" dirty="0">
                  <a:solidFill>
                    <a:schemeClr val="tx1"/>
                  </a:solidFill>
                  <a:latin typeface="+mn-lt"/>
                  <a:ea typeface="+mn-ea"/>
                  <a:cs typeface="+mn-cs"/>
                </a:rPr>
                <a:t> Sound Cleanup</a:t>
              </a:r>
              <a:endParaRPr lang="en-US" sz="2400" b="0" i="0" kern="1200" dirty="0">
                <a:solidFill>
                  <a:schemeClr val="tx1"/>
                </a:solidFill>
                <a:latin typeface="+mn-lt"/>
                <a:ea typeface="+mn-ea"/>
                <a:cs typeface="+mn-cs"/>
              </a:endParaRPr>
            </a:p>
            <a:p>
              <a:pPr algn="ctr">
                <a:spcBef>
                  <a:spcPts val="450"/>
                </a:spcBef>
              </a:pPr>
              <a:r>
                <a:rPr lang="en-US" sz="2400" b="0" i="0" kern="1200" dirty="0">
                  <a:solidFill>
                    <a:schemeClr val="tx1"/>
                  </a:solidFill>
                  <a:latin typeface="+mn-lt"/>
                  <a:ea typeface="+mn-ea"/>
                  <a:cs typeface="+mn-cs"/>
                </a:rPr>
                <a:t> PFAS</a:t>
              </a:r>
            </a:p>
            <a:p>
              <a:pPr algn="ctr">
                <a:spcBef>
                  <a:spcPts val="450"/>
                </a:spcBef>
              </a:pPr>
              <a:r>
                <a:rPr lang="en-US" sz="2400" b="0" i="0" kern="1200" dirty="0">
                  <a:solidFill>
                    <a:schemeClr val="tx1"/>
                  </a:solidFill>
                  <a:latin typeface="+mn-lt"/>
                  <a:ea typeface="+mn-ea"/>
                  <a:cs typeface="+mn-cs"/>
                </a:rPr>
                <a:t> Pesticide Exposures</a:t>
              </a:r>
            </a:p>
          </p:txBody>
        </p:sp>
        <p:sp>
          <p:nvSpPr>
            <p:cNvPr id="53" name="TextBox 52"/>
            <p:cNvSpPr txBox="1"/>
            <p:nvPr userDrawn="1"/>
          </p:nvSpPr>
          <p:spPr>
            <a:xfrm>
              <a:off x="9125794" y="4394914"/>
              <a:ext cx="3066207" cy="2104166"/>
            </a:xfrm>
            <a:prstGeom prst="rect">
              <a:avLst/>
            </a:prstGeom>
            <a:noFill/>
            <a:ln>
              <a:noFill/>
            </a:ln>
          </p:spPr>
          <p:txBody>
            <a:bodyPr wrap="square" rtlCol="0">
              <a:spAutoFit/>
            </a:bodyPr>
            <a:lstStyle/>
            <a:p>
              <a:pPr marL="259557" lvl="0" indent="0" algn="ctr" defTabSz="1371600" rtl="0" eaLnBrk="1" latinLnBrk="0" hangingPunct="1">
                <a:lnSpc>
                  <a:spcPct val="90000"/>
                </a:lnSpc>
                <a:buClr>
                  <a:srgbClr val="57B6AF"/>
                </a:buClr>
                <a:buFont typeface="Arial" panose="020B0604020202020204" pitchFamily="34" charset="0"/>
                <a:buNone/>
              </a:pPr>
              <a:r>
                <a:rPr lang="en-US" sz="2700" b="1" kern="1200" dirty="0">
                  <a:solidFill>
                    <a:schemeClr val="tx1"/>
                  </a:solidFill>
                  <a:latin typeface="+mn-lt"/>
                  <a:ea typeface="+mn-ea"/>
                  <a:cs typeface="+mn-cs"/>
                </a:rPr>
                <a:t>Health Systems</a:t>
              </a:r>
            </a:p>
            <a:p>
              <a:pPr marL="259557" lvl="0" indent="0" algn="ctr" defTabSz="1371600" rtl="0" eaLnBrk="1" latinLnBrk="0" hangingPunct="1">
                <a:lnSpc>
                  <a:spcPct val="90000"/>
                </a:lnSpc>
                <a:buClr>
                  <a:srgbClr val="57B6AF"/>
                </a:buClr>
                <a:buFont typeface="Arial" panose="020B0604020202020204" pitchFamily="34" charset="0"/>
                <a:buNone/>
              </a:pPr>
              <a:r>
                <a:rPr lang="en-US" sz="2700" b="1" kern="1200" dirty="0">
                  <a:solidFill>
                    <a:schemeClr val="tx1"/>
                  </a:solidFill>
                  <a:latin typeface="+mn-lt"/>
                  <a:ea typeface="+mn-ea"/>
                  <a:cs typeface="+mn-cs"/>
                </a:rPr>
                <a:t>Quality Assurance</a:t>
              </a:r>
            </a:p>
            <a:p>
              <a:pPr algn="ctr">
                <a:spcBef>
                  <a:spcPts val="900"/>
                </a:spcBef>
              </a:pPr>
              <a:r>
                <a:rPr lang="en-US" sz="2700" b="0" i="1" kern="1200" dirty="0">
                  <a:solidFill>
                    <a:srgbClr val="2699BB"/>
                  </a:solidFill>
                  <a:latin typeface="+mn-lt"/>
                  <a:ea typeface="+mn-ea"/>
                  <a:cs typeface="+mn-cs"/>
                </a:rPr>
                <a:t>Initiatives</a:t>
              </a:r>
              <a:endParaRPr lang="en-US" sz="2700" dirty="0">
                <a:solidFill>
                  <a:srgbClr val="2699BB"/>
                </a:solidFill>
                <a:latin typeface="+mn-lt"/>
              </a:endParaRPr>
            </a:p>
            <a:p>
              <a:pPr marL="0" algn="ctr" defTabSz="1371600" rtl="0" eaLnBrk="1" latinLnBrk="0" hangingPunct="1">
                <a:spcBef>
                  <a:spcPts val="900"/>
                </a:spcBef>
              </a:pPr>
              <a:r>
                <a:rPr lang="en-US" sz="2400" b="0" i="0" kern="1200" dirty="0">
                  <a:solidFill>
                    <a:schemeClr val="tx1"/>
                  </a:solidFill>
                  <a:latin typeface="+mn-lt"/>
                  <a:ea typeface="+mn-ea"/>
                  <a:cs typeface="+mn-cs"/>
                </a:rPr>
                <a:t>Opioids</a:t>
              </a:r>
            </a:p>
            <a:p>
              <a:pPr marL="0" algn="ctr" defTabSz="1371600" rtl="0" eaLnBrk="1" latinLnBrk="0" hangingPunct="1">
                <a:spcBef>
                  <a:spcPts val="450"/>
                </a:spcBef>
              </a:pPr>
              <a:r>
                <a:rPr lang="en-US" sz="2400" b="0" i="0" kern="1200" dirty="0">
                  <a:solidFill>
                    <a:schemeClr val="tx1"/>
                  </a:solidFill>
                  <a:latin typeface="+mn-lt"/>
                  <a:ea typeface="+mn-ea"/>
                  <a:cs typeface="+mn-cs"/>
                </a:rPr>
                <a:t>Behavioral Health Integration </a:t>
              </a:r>
            </a:p>
            <a:p>
              <a:pPr marL="0" algn="ctr" defTabSz="1371600" rtl="0" eaLnBrk="1" latinLnBrk="0" hangingPunct="1">
                <a:spcBef>
                  <a:spcPts val="450"/>
                </a:spcBef>
              </a:pPr>
              <a:r>
                <a:rPr lang="en-US" sz="2400" b="0" i="0" kern="1200" dirty="0">
                  <a:solidFill>
                    <a:schemeClr val="tx1"/>
                  </a:solidFill>
                  <a:latin typeface="+mn-lt"/>
                  <a:ea typeface="+mn-ea"/>
                  <a:cs typeface="+mn-cs"/>
                </a:rPr>
                <a:t>Certificate of Need</a:t>
              </a:r>
            </a:p>
            <a:p>
              <a:pPr marL="0" algn="ctr" defTabSz="1371600" rtl="0" eaLnBrk="1" latinLnBrk="0" hangingPunct="1">
                <a:spcBef>
                  <a:spcPts val="450"/>
                </a:spcBef>
              </a:pPr>
              <a:r>
                <a:rPr lang="en-US" sz="2400" b="0" i="0" kern="1200" dirty="0">
                  <a:solidFill>
                    <a:schemeClr val="tx1"/>
                  </a:solidFill>
                  <a:latin typeface="+mn-lt"/>
                  <a:ea typeface="+mn-ea"/>
                  <a:cs typeface="+mn-cs"/>
                </a:rPr>
                <a:t> Health Professions</a:t>
              </a:r>
            </a:p>
          </p:txBody>
        </p:sp>
      </p:grpSp>
      <p:grpSp>
        <p:nvGrpSpPr>
          <p:cNvPr id="3" name="Group 2"/>
          <p:cNvGrpSpPr/>
          <p:nvPr userDrawn="1"/>
        </p:nvGrpSpPr>
        <p:grpSpPr>
          <a:xfrm>
            <a:off x="1" y="2339194"/>
            <a:ext cx="18288002" cy="4208342"/>
            <a:chOff x="0" y="1388012"/>
            <a:chExt cx="12192001" cy="2805561"/>
          </a:xfrm>
        </p:grpSpPr>
        <p:pic>
          <p:nvPicPr>
            <p:cNvPr id="2" name="Picture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35431"/>
            <a:stretch/>
          </p:blipFill>
          <p:spPr>
            <a:xfrm>
              <a:off x="3057003" y="1388012"/>
              <a:ext cx="2998107" cy="2805561"/>
            </a:xfrm>
            <a:prstGeom prst="rect">
              <a:avLst/>
            </a:prstGeom>
          </p:spPr>
        </p:pic>
        <p:pic>
          <p:nvPicPr>
            <p:cNvPr id="30"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55110" y="1388012"/>
              <a:ext cx="3070684" cy="278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0" y="1388015"/>
              <a:ext cx="3057003" cy="2783658"/>
            </a:xfrm>
            <a:prstGeom prst="rect">
              <a:avLst/>
            </a:prstGeom>
            <a:effectLst/>
          </p:spPr>
        </p:pic>
        <p:pic>
          <p:nvPicPr>
            <p:cNvPr id="12" name="Picture 11"/>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9125794" y="1388012"/>
              <a:ext cx="3066207" cy="2783659"/>
            </a:xfrm>
            <a:prstGeom prst="rect">
              <a:avLst/>
            </a:prstGeom>
            <a:effectLst/>
          </p:spPr>
        </p:pic>
      </p:grpSp>
      <p:sp>
        <p:nvSpPr>
          <p:cNvPr id="13" name="Title 1"/>
          <p:cNvSpPr>
            <a:spLocks noGrp="1"/>
          </p:cNvSpPr>
          <p:nvPr>
            <p:ph type="title" hasCustomPrompt="1"/>
          </p:nvPr>
        </p:nvSpPr>
        <p:spPr>
          <a:xfrm>
            <a:off x="-13854" y="1007948"/>
            <a:ext cx="18288000" cy="741138"/>
          </a:xfrm>
        </p:spPr>
        <p:txBody>
          <a:bodyPr anchor="t">
            <a:noAutofit/>
          </a:bodyPr>
          <a:lstStyle>
            <a:lvl1pPr>
              <a:defRPr lang="en-US" sz="4050" kern="1200" baseline="0" dirty="0">
                <a:solidFill>
                  <a:schemeClr val="tx1"/>
                </a:solidFill>
                <a:latin typeface="Century Gothic" panose="020B0502020202020204" pitchFamily="34" charset="0"/>
              </a:defRPr>
            </a:lvl1pPr>
          </a:lstStyle>
          <a:p>
            <a:pPr lvl="0" algn="ctr"/>
            <a:r>
              <a:rPr lang="en-US" sz="4500" kern="1200" baseline="0" dirty="0">
                <a:solidFill>
                  <a:schemeClr val="tx1"/>
                </a:solidFill>
                <a:latin typeface="Century Gothic" panose="020B0502020202020204" pitchFamily="34" charset="0"/>
                <a:ea typeface="+mn-ea"/>
                <a:cs typeface="+mn-cs"/>
              </a:rPr>
              <a:t>Department of Health</a:t>
            </a:r>
          </a:p>
        </p:txBody>
      </p:sp>
    </p:spTree>
    <p:extLst>
      <p:ext uri="{BB962C8B-B14F-4D97-AF65-F5344CB8AC3E}">
        <p14:creationId xmlns:p14="http://schemas.microsoft.com/office/powerpoint/2010/main" val="16256281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724395" y="2531474"/>
            <a:ext cx="9266900" cy="6624054"/>
          </a:xfrm>
          <a:prstGeom prst="rect">
            <a:avLst/>
          </a:prstGeom>
          <a:effectLst>
            <a:outerShdw blurRad="50800" dist="38100" dir="2700000" algn="tl" rotWithShape="0">
              <a:prstClr val="black">
                <a:alpha val="40000"/>
              </a:prstClr>
            </a:outerShdw>
          </a:effectLst>
        </p:spPr>
      </p:pic>
      <p:sp>
        <p:nvSpPr>
          <p:cNvPr id="10" name="Text Placeholder 2"/>
          <p:cNvSpPr>
            <a:spLocks noGrp="1"/>
          </p:cNvSpPr>
          <p:nvPr>
            <p:ph type="body" sz="quarter" idx="11" hasCustomPrompt="1"/>
          </p:nvPr>
        </p:nvSpPr>
        <p:spPr>
          <a:xfrm>
            <a:off x="1368557" y="3957977"/>
            <a:ext cx="6252354" cy="1553105"/>
          </a:xfrm>
        </p:spPr>
        <p:txBody>
          <a:bodyPr>
            <a:noAutofit/>
          </a:bodyPr>
          <a:lstStyle>
            <a:lvl1pPr marL="0" indent="0">
              <a:buNone/>
              <a:defRPr sz="3300" i="0">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11" name="Text Placeholder 3"/>
          <p:cNvSpPr>
            <a:spLocks noGrp="1"/>
          </p:cNvSpPr>
          <p:nvPr>
            <p:ph type="body" sz="half" idx="10" hasCustomPrompt="1"/>
          </p:nvPr>
        </p:nvSpPr>
        <p:spPr>
          <a:xfrm>
            <a:off x="1368556" y="5536895"/>
            <a:ext cx="6252356" cy="3618633"/>
          </a:xfrm>
        </p:spPr>
        <p:txBody>
          <a:bodyPr>
            <a:noAutofit/>
          </a:bodyPr>
          <a:lstStyle>
            <a:lvl1pPr marL="0" indent="0">
              <a:buNone/>
              <a:defRPr sz="30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13" name="Picture Placeholder 14"/>
          <p:cNvSpPr>
            <a:spLocks noGrp="1"/>
          </p:cNvSpPr>
          <p:nvPr>
            <p:ph type="pic" sz="quarter" idx="12"/>
          </p:nvPr>
        </p:nvSpPr>
        <p:spPr>
          <a:xfrm>
            <a:off x="8439152" y="2814637"/>
            <a:ext cx="7829550" cy="435768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extBox 13"/>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1368557" y="2465417"/>
            <a:ext cx="6252356" cy="1278707"/>
          </a:xfrm>
        </p:spPr>
        <p:txBody>
          <a:bodyPr anchor="t">
            <a:normAutofit/>
          </a:bodyPr>
          <a:lstStyle>
            <a:lvl1pPr>
              <a:defRPr sz="4050"/>
            </a:lvl1pPr>
          </a:lstStyle>
          <a:p>
            <a:pPr lvl="0"/>
            <a:r>
              <a:rPr lang="en-US" dirty="0"/>
              <a:t>Web Presence Screenshot</a:t>
            </a:r>
          </a:p>
        </p:txBody>
      </p:sp>
    </p:spTree>
    <p:extLst>
      <p:ext uri="{BB962C8B-B14F-4D97-AF65-F5344CB8AC3E}">
        <p14:creationId xmlns:p14="http://schemas.microsoft.com/office/powerpoint/2010/main" val="4159378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724395" y="2531474"/>
            <a:ext cx="9266900" cy="6624054"/>
          </a:xfrm>
          <a:prstGeom prst="rect">
            <a:avLst/>
          </a:prstGeom>
          <a:effectLst>
            <a:outerShdw blurRad="50800" dist="38100" dir="2700000" algn="tl" rotWithShape="0">
              <a:prstClr val="black">
                <a:alpha val="40000"/>
              </a:prstClr>
            </a:outerShdw>
          </a:effectLst>
        </p:spPr>
      </p:pic>
      <p:sp>
        <p:nvSpPr>
          <p:cNvPr id="14" name="Text Placeholder 2"/>
          <p:cNvSpPr>
            <a:spLocks noGrp="1"/>
          </p:cNvSpPr>
          <p:nvPr>
            <p:ph type="body" sz="quarter" idx="12" hasCustomPrompt="1"/>
          </p:nvPr>
        </p:nvSpPr>
        <p:spPr>
          <a:xfrm>
            <a:off x="8477252" y="4250532"/>
            <a:ext cx="7753350" cy="835818"/>
          </a:xfrm>
        </p:spPr>
        <p:txBody>
          <a:bodyPr>
            <a:noAutofit/>
          </a:bodyPr>
          <a:lstStyle>
            <a:lvl1pPr marL="0" indent="0" algn="ctr">
              <a:buNone/>
              <a:defRPr sz="4050">
                <a:solidFill>
                  <a:schemeClr val="tx1"/>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www.doh.wa.gov</a:t>
            </a:r>
          </a:p>
        </p:txBody>
      </p:sp>
      <p:sp>
        <p:nvSpPr>
          <p:cNvPr id="10" name="Text Placeholder 2"/>
          <p:cNvSpPr>
            <a:spLocks noGrp="1"/>
          </p:cNvSpPr>
          <p:nvPr>
            <p:ph type="body" sz="quarter" idx="11" hasCustomPrompt="1"/>
          </p:nvPr>
        </p:nvSpPr>
        <p:spPr>
          <a:xfrm>
            <a:off x="1368557" y="3957977"/>
            <a:ext cx="6252354" cy="1553105"/>
          </a:xfrm>
        </p:spPr>
        <p:txBody>
          <a:bodyPr>
            <a:noAutofit/>
          </a:bodyPr>
          <a:lstStyle>
            <a:lvl1pPr marL="0" indent="0">
              <a:buNone/>
              <a:defRPr sz="3300" i="0">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11" name="Text Placeholder 3"/>
          <p:cNvSpPr>
            <a:spLocks noGrp="1"/>
          </p:cNvSpPr>
          <p:nvPr>
            <p:ph type="body" sz="half" idx="10" hasCustomPrompt="1"/>
          </p:nvPr>
        </p:nvSpPr>
        <p:spPr>
          <a:xfrm>
            <a:off x="1368556" y="5536895"/>
            <a:ext cx="6252356" cy="3618633"/>
          </a:xfrm>
        </p:spPr>
        <p:txBody>
          <a:bodyPr>
            <a:noAutofit/>
          </a:bodyPr>
          <a:lstStyle>
            <a:lvl1pPr marL="0" indent="0">
              <a:buNone/>
              <a:defRPr sz="30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sp>
        <p:nvSpPr>
          <p:cNvPr id="8" name="TextBox 7"/>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1352948" y="2465417"/>
            <a:ext cx="6267965" cy="1278707"/>
          </a:xfrm>
        </p:spPr>
        <p:txBody>
          <a:bodyPr anchor="t">
            <a:normAutofit/>
          </a:bodyPr>
          <a:lstStyle>
            <a:lvl1pPr>
              <a:defRPr sz="4050"/>
            </a:lvl1pPr>
          </a:lstStyle>
          <a:p>
            <a:pPr lvl="0"/>
            <a:r>
              <a:rPr lang="en-US" dirty="0"/>
              <a:t>Web Presence Address</a:t>
            </a:r>
          </a:p>
        </p:txBody>
      </p:sp>
    </p:spTree>
    <p:extLst>
      <p:ext uri="{BB962C8B-B14F-4D97-AF65-F5344CB8AC3E}">
        <p14:creationId xmlns:p14="http://schemas.microsoft.com/office/powerpoint/2010/main" val="118054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5360" y="685800"/>
            <a:ext cx="13697280" cy="8571324"/>
          </a:xfrm>
          <a:prstGeom prst="rect">
            <a:avLst/>
          </a:prstGeom>
        </p:spPr>
      </p:pic>
      <p:sp>
        <p:nvSpPr>
          <p:cNvPr id="6" name="TextBox 5"/>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5" name="Picture Placeholder 14"/>
          <p:cNvSpPr>
            <a:spLocks noGrp="1"/>
          </p:cNvSpPr>
          <p:nvPr>
            <p:ph type="pic" sz="quarter" idx="12"/>
          </p:nvPr>
        </p:nvSpPr>
        <p:spPr>
          <a:xfrm>
            <a:off x="3829050" y="1170987"/>
            <a:ext cx="10744200" cy="757296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Tree>
    <p:extLst>
      <p:ext uri="{BB962C8B-B14F-4D97-AF65-F5344CB8AC3E}">
        <p14:creationId xmlns:p14="http://schemas.microsoft.com/office/powerpoint/2010/main" val="1412739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1968632" y="3443627"/>
            <a:ext cx="7746869" cy="1553105"/>
          </a:xfrm>
        </p:spPr>
        <p:txBody>
          <a:bodyPr>
            <a:noAutofit/>
          </a:bodyPr>
          <a:lstStyle>
            <a:lvl1pPr marL="0" indent="0">
              <a:buNone/>
              <a:defRPr sz="3300" i="0">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18" name="Text Placeholder 3"/>
          <p:cNvSpPr>
            <a:spLocks noGrp="1"/>
          </p:cNvSpPr>
          <p:nvPr>
            <p:ph type="body" sz="half" idx="15" hasCustomPrompt="1"/>
          </p:nvPr>
        </p:nvSpPr>
        <p:spPr>
          <a:xfrm>
            <a:off x="1968629" y="5022545"/>
            <a:ext cx="7746870" cy="3618633"/>
          </a:xfrm>
        </p:spPr>
        <p:txBody>
          <a:bodyPr>
            <a:noAutofit/>
          </a:bodyPr>
          <a:lstStyle>
            <a:lvl1pPr marL="0" indent="0">
              <a:buNone/>
              <a:defRPr sz="30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7101" y="628652"/>
            <a:ext cx="4443188" cy="8297637"/>
          </a:xfrm>
          <a:prstGeom prst="rect">
            <a:avLst/>
          </a:prstGeom>
          <a:effectLst/>
        </p:spPr>
      </p:pic>
      <p:sp>
        <p:nvSpPr>
          <p:cNvPr id="11" name="TextBox 10"/>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1968629" y="1951064"/>
            <a:ext cx="7746872" cy="1304522"/>
          </a:xfrm>
        </p:spPr>
        <p:txBody>
          <a:bodyPr anchor="t">
            <a:normAutofit/>
          </a:bodyPr>
          <a:lstStyle>
            <a:lvl1pPr>
              <a:defRPr sz="4050"/>
            </a:lvl1pPr>
          </a:lstStyle>
          <a:p>
            <a:pPr lvl="0"/>
            <a:r>
              <a:rPr lang="en-US" dirty="0"/>
              <a:t>Mobile Presence Screenshot</a:t>
            </a:r>
          </a:p>
        </p:txBody>
      </p:sp>
      <p:pic>
        <p:nvPicPr>
          <p:cNvPr id="3" name="Picture 2" descr="Graphical user interface, text, website&#10;&#10;Description automatically generated">
            <a:extLst>
              <a:ext uri="{FF2B5EF4-FFF2-40B4-BE49-F238E27FC236}">
                <a16:creationId xmlns:a16="http://schemas.microsoft.com/office/drawing/2014/main" id="{A4600CD7-3841-A160-F771-AD35AAFD4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009282" y="2179523"/>
            <a:ext cx="2802279" cy="5195894"/>
          </a:xfrm>
          <a:prstGeom prst="rect">
            <a:avLst/>
          </a:prstGeom>
        </p:spPr>
      </p:pic>
    </p:spTree>
    <p:extLst>
      <p:ext uri="{BB962C8B-B14F-4D97-AF65-F5344CB8AC3E}">
        <p14:creationId xmlns:p14="http://schemas.microsoft.com/office/powerpoint/2010/main" val="810271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1" name="TextBox 10"/>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349D96"/>
                </a:solidFill>
                <a:latin typeface="Century Gothic" panose="020B0502020202020204" pitchFamily="34" charset="0"/>
              </a:rPr>
              <a:t>Washington State Department</a:t>
            </a:r>
            <a:r>
              <a:rPr lang="en-US" sz="2700" baseline="0" dirty="0">
                <a:solidFill>
                  <a:srgbClr val="349D96"/>
                </a:solidFill>
                <a:latin typeface="Century Gothic" panose="020B0502020202020204" pitchFamily="34" charset="0"/>
              </a:rPr>
              <a:t> of Health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12" name="Text Placeholder 2"/>
          <p:cNvSpPr>
            <a:spLocks noGrp="1"/>
          </p:cNvSpPr>
          <p:nvPr>
            <p:ph type="body" sz="quarter" idx="14" hasCustomPrompt="1"/>
          </p:nvPr>
        </p:nvSpPr>
        <p:spPr>
          <a:xfrm>
            <a:off x="1968632" y="3443627"/>
            <a:ext cx="7746869" cy="1553105"/>
          </a:xfrm>
        </p:spPr>
        <p:txBody>
          <a:bodyPr>
            <a:noAutofit/>
          </a:bodyPr>
          <a:lstStyle>
            <a:lvl1pPr marL="0" indent="0">
              <a:buNone/>
              <a:defRPr sz="3300" i="0">
                <a:solidFill>
                  <a:schemeClr val="tx1"/>
                </a:solidFill>
                <a:latin typeface="+mn-lt"/>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Text…</a:t>
            </a:r>
          </a:p>
        </p:txBody>
      </p:sp>
      <p:sp>
        <p:nvSpPr>
          <p:cNvPr id="13" name="Text Placeholder 3"/>
          <p:cNvSpPr>
            <a:spLocks noGrp="1"/>
          </p:cNvSpPr>
          <p:nvPr>
            <p:ph type="body" sz="half" idx="15" hasCustomPrompt="1"/>
          </p:nvPr>
        </p:nvSpPr>
        <p:spPr>
          <a:xfrm>
            <a:off x="1968629" y="5022545"/>
            <a:ext cx="7746870" cy="3618633"/>
          </a:xfrm>
        </p:spPr>
        <p:txBody>
          <a:bodyPr>
            <a:noAutofit/>
          </a:bodyPr>
          <a:lstStyle>
            <a:lvl1pPr marL="0" indent="0">
              <a:buNone/>
              <a:defRPr sz="3000">
                <a:solidFill>
                  <a:schemeClr val="tx1"/>
                </a:solidFill>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Text…</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7101" y="628652"/>
            <a:ext cx="4443188" cy="8297637"/>
          </a:xfrm>
          <a:prstGeom prst="rect">
            <a:avLst/>
          </a:prstGeom>
          <a:effectLst/>
        </p:spPr>
      </p:pic>
      <p:sp>
        <p:nvSpPr>
          <p:cNvPr id="15" name="Title 1"/>
          <p:cNvSpPr>
            <a:spLocks noGrp="1"/>
          </p:cNvSpPr>
          <p:nvPr>
            <p:ph type="title" hasCustomPrompt="1"/>
          </p:nvPr>
        </p:nvSpPr>
        <p:spPr>
          <a:xfrm>
            <a:off x="1968629" y="1951064"/>
            <a:ext cx="7746872" cy="1304522"/>
          </a:xfrm>
        </p:spPr>
        <p:txBody>
          <a:bodyPr anchor="t">
            <a:normAutofit/>
          </a:bodyPr>
          <a:lstStyle>
            <a:lvl1pPr>
              <a:defRPr sz="4050"/>
            </a:lvl1pPr>
          </a:lstStyle>
          <a:p>
            <a:pPr lvl="0"/>
            <a:r>
              <a:rPr lang="en-US" dirty="0"/>
              <a:t>Mobile Presence Address</a:t>
            </a:r>
          </a:p>
        </p:txBody>
      </p:sp>
      <p:sp>
        <p:nvSpPr>
          <p:cNvPr id="9" name="Text Placeholder 2"/>
          <p:cNvSpPr>
            <a:spLocks noGrp="1"/>
          </p:cNvSpPr>
          <p:nvPr>
            <p:ph type="body" sz="quarter" idx="16" hasCustomPrompt="1"/>
          </p:nvPr>
        </p:nvSpPr>
        <p:spPr>
          <a:xfrm>
            <a:off x="11401424" y="4896719"/>
            <a:ext cx="3831617" cy="561108"/>
          </a:xfrm>
        </p:spPr>
        <p:txBody>
          <a:bodyPr>
            <a:normAutofit/>
          </a:bodyPr>
          <a:lstStyle>
            <a:lvl1pPr marL="0" indent="0" algn="ctr">
              <a:lnSpc>
                <a:spcPct val="100000"/>
              </a:lnSpc>
              <a:spcBef>
                <a:spcPts val="0"/>
              </a:spcBef>
              <a:buNone/>
              <a:defRPr sz="2700">
                <a:solidFill>
                  <a:schemeClr val="tx1"/>
                </a:solidFill>
              </a:defRPr>
            </a:lvl1pPr>
            <a:lvl2pPr marL="421482" indent="0">
              <a:buNone/>
              <a:defRPr/>
            </a:lvl2pPr>
            <a:lvl3pPr marL="778670" indent="0">
              <a:buNone/>
              <a:defRPr/>
            </a:lvl3pPr>
            <a:lvl4pPr marL="1121570" indent="0">
              <a:buNone/>
              <a:defRPr/>
            </a:lvl4pPr>
            <a:lvl5pPr marL="1112045" indent="0">
              <a:buNone/>
              <a:defRPr/>
            </a:lvl5pPr>
          </a:lstStyle>
          <a:p>
            <a:pPr lvl="0"/>
            <a:r>
              <a:rPr lang="en-US" dirty="0"/>
              <a:t>www.doh.wa.gov</a:t>
            </a:r>
          </a:p>
        </p:txBody>
      </p:sp>
    </p:spTree>
    <p:extLst>
      <p:ext uri="{BB962C8B-B14F-4D97-AF65-F5344CB8AC3E}">
        <p14:creationId xmlns:p14="http://schemas.microsoft.com/office/powerpoint/2010/main" val="2883086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cxnSp>
        <p:nvCxnSpPr>
          <p:cNvPr id="6" name="Straight Connector 5"/>
          <p:cNvCxnSpPr/>
          <p:nvPr userDrawn="1"/>
        </p:nvCxnSpPr>
        <p:spPr>
          <a:xfrm flipV="1">
            <a:off x="8645628" y="5324059"/>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17852" y="4457003"/>
            <a:ext cx="18332286" cy="701081"/>
          </a:xfrm>
        </p:spPr>
        <p:txBody>
          <a:bodyPr anchor="t">
            <a:noAutofit/>
          </a:bodyPr>
          <a:lstStyle>
            <a:lvl1pPr algn="ctr">
              <a:defRPr sz="4500"/>
            </a:lvl1pPr>
          </a:lstStyle>
          <a:p>
            <a:pPr lvl="0"/>
            <a:r>
              <a:rPr lang="en-US" dirty="0"/>
              <a:t>Questions?</a:t>
            </a:r>
          </a:p>
        </p:txBody>
      </p:sp>
    </p:spTree>
    <p:extLst>
      <p:ext uri="{BB962C8B-B14F-4D97-AF65-F5344CB8AC3E}">
        <p14:creationId xmlns:p14="http://schemas.microsoft.com/office/powerpoint/2010/main" val="1022291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8645628" y="1869525"/>
            <a:ext cx="999996" cy="2054"/>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645628" y="1870123"/>
            <a:ext cx="999996" cy="2054"/>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6683821" y="7109131"/>
            <a:ext cx="4946648" cy="471503"/>
          </a:xfrm>
        </p:spPr>
        <p:txBody>
          <a:bodyPr/>
          <a:lstStyle>
            <a:lvl1pPr marL="0" indent="0" algn="ctr">
              <a:buNone/>
              <a:defRPr sz="3000" i="1">
                <a:solidFill>
                  <a:schemeClr val="tx1"/>
                </a:solidFill>
                <a:latin typeface="+mn-lt"/>
              </a:defRPr>
            </a:lvl1pPr>
          </a:lstStyle>
          <a:p>
            <a:pPr lvl="0"/>
            <a:r>
              <a:rPr lang="en-US" dirty="0"/>
              <a:t>Title</a:t>
            </a:r>
          </a:p>
        </p:txBody>
      </p:sp>
      <p:sp>
        <p:nvSpPr>
          <p:cNvPr id="29" name="Text Placeholder 27"/>
          <p:cNvSpPr>
            <a:spLocks noGrp="1"/>
          </p:cNvSpPr>
          <p:nvPr>
            <p:ph type="body" sz="quarter" idx="20" hasCustomPrompt="1"/>
          </p:nvPr>
        </p:nvSpPr>
        <p:spPr>
          <a:xfrm>
            <a:off x="6683821" y="7601154"/>
            <a:ext cx="4946648" cy="561975"/>
          </a:xfrm>
        </p:spPr>
        <p:txBody>
          <a:bodyPr/>
          <a:lstStyle>
            <a:lvl1pPr marL="0" indent="0" algn="ctr">
              <a:buNone/>
              <a:defRPr sz="3000">
                <a:solidFill>
                  <a:schemeClr val="tx1"/>
                </a:solidFill>
                <a:latin typeface="+mn-lt"/>
              </a:defRPr>
            </a:lvl1pPr>
          </a:lstStyle>
          <a:p>
            <a:pPr lvl="0"/>
            <a:r>
              <a:rPr lang="en-US" dirty="0"/>
              <a:t>Program</a:t>
            </a:r>
          </a:p>
        </p:txBody>
      </p:sp>
      <p:sp>
        <p:nvSpPr>
          <p:cNvPr id="35" name="Text Placeholder 21"/>
          <p:cNvSpPr>
            <a:spLocks noGrp="1"/>
          </p:cNvSpPr>
          <p:nvPr>
            <p:ph type="body" sz="quarter" idx="16" hasCustomPrompt="1"/>
          </p:nvPr>
        </p:nvSpPr>
        <p:spPr>
          <a:xfrm>
            <a:off x="6683821" y="6470093"/>
            <a:ext cx="4946648"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36" name="Picture Placeholder 19"/>
          <p:cNvSpPr>
            <a:spLocks noGrp="1"/>
          </p:cNvSpPr>
          <p:nvPr>
            <p:ph type="pic" sz="quarter" idx="14"/>
          </p:nvPr>
        </p:nvSpPr>
        <p:spPr>
          <a:xfrm>
            <a:off x="6683822" y="2331737"/>
            <a:ext cx="4946651" cy="3731418"/>
          </a:xfrm>
        </p:spPr>
        <p:txBody>
          <a:bodyPr/>
          <a:lstStyle>
            <a:lvl1pPr marL="0" indent="0">
              <a:buNone/>
              <a:defRPr lang="en-US" dirty="0">
                <a:solidFill>
                  <a:schemeClr val="tx1">
                    <a:lumMod val="65000"/>
                    <a:lumOff val="35000"/>
                  </a:schemeClr>
                </a:solidFill>
                <a:latin typeface="+mn-lt"/>
              </a:defRPr>
            </a:lvl1pPr>
          </a:lstStyle>
          <a:p>
            <a:r>
              <a:rPr lang="en-US" dirty="0"/>
              <a:t>Click icon to add picture</a:t>
            </a:r>
          </a:p>
        </p:txBody>
      </p:sp>
      <p:sp>
        <p:nvSpPr>
          <p:cNvPr id="55" name="Text Placeholder 2"/>
          <p:cNvSpPr>
            <a:spLocks noGrp="1"/>
          </p:cNvSpPr>
          <p:nvPr>
            <p:ph type="body" sz="quarter" idx="22" hasCustomPrompt="1"/>
          </p:nvPr>
        </p:nvSpPr>
        <p:spPr>
          <a:xfrm>
            <a:off x="0" y="8353616"/>
            <a:ext cx="18288000" cy="403911"/>
          </a:xfrm>
        </p:spPr>
        <p:txBody>
          <a:bodyPr>
            <a:noAutofit/>
          </a:bodyPr>
          <a:lstStyle>
            <a:lvl1pPr marL="0" indent="0" algn="ctr">
              <a:buNone/>
              <a:defRPr sz="3000">
                <a:solidFill>
                  <a:schemeClr val="tx1"/>
                </a:solidFill>
              </a:defRPr>
            </a:lvl1pPr>
            <a:lvl2pPr marL="421482" indent="0">
              <a:buNone/>
              <a:defRPr sz="2400">
                <a:solidFill>
                  <a:srgbClr val="CB8A49"/>
                </a:solidFill>
              </a:defRPr>
            </a:lvl2pPr>
            <a:lvl3pPr marL="778670" indent="0">
              <a:buNone/>
              <a:defRPr sz="2400">
                <a:solidFill>
                  <a:srgbClr val="CB8A49"/>
                </a:solidFill>
              </a:defRPr>
            </a:lvl3pPr>
            <a:lvl4pPr marL="1121570" indent="0">
              <a:buNone/>
              <a:defRPr sz="2400">
                <a:solidFill>
                  <a:srgbClr val="CB8A49"/>
                </a:solidFill>
              </a:defRPr>
            </a:lvl4pPr>
            <a:lvl5pPr marL="1112045" indent="0">
              <a:buNone/>
              <a:defRPr sz="2400">
                <a:solidFill>
                  <a:srgbClr val="CB8A49"/>
                </a:solidFill>
              </a:defRPr>
            </a:lvl5pPr>
          </a:lstStyle>
          <a:p>
            <a:pPr lvl="0"/>
            <a:r>
              <a:rPr lang="en-US" dirty="0"/>
              <a:t>www.doh.wa.gov</a:t>
            </a:r>
          </a:p>
        </p:txBody>
      </p:sp>
      <p:sp>
        <p:nvSpPr>
          <p:cNvPr id="2" name="TextBox 1"/>
          <p:cNvSpPr txBox="1"/>
          <p:nvPr userDrawn="1"/>
        </p:nvSpPr>
        <p:spPr>
          <a:xfrm>
            <a:off x="-16621" y="9646433"/>
            <a:ext cx="18304622" cy="415498"/>
          </a:xfrm>
          <a:prstGeom prst="rect">
            <a:avLst/>
          </a:prstGeom>
          <a:noFill/>
        </p:spPr>
        <p:txBody>
          <a:bodyPr wrap="square" rtlCol="0">
            <a:spAutoFit/>
          </a:bodyPr>
          <a:lstStyle/>
          <a:p>
            <a:pPr algn="ctr"/>
            <a:r>
              <a:rPr lang="en-US" sz="2100" dirty="0">
                <a:solidFill>
                  <a:schemeClr val="tx1"/>
                </a:solidFill>
                <a:latin typeface="Century Gothic" panose="020B0502020202020204" pitchFamily="34" charset="0"/>
              </a:rPr>
              <a:t>@</a:t>
            </a:r>
            <a:r>
              <a:rPr lang="en-US" sz="2100" dirty="0" err="1">
                <a:solidFill>
                  <a:schemeClr val="tx1"/>
                </a:solidFill>
                <a:latin typeface="Century Gothic" panose="020B0502020202020204" pitchFamily="34" charset="0"/>
              </a:rPr>
              <a:t>WADeptHealth</a:t>
            </a:r>
            <a:endParaRPr lang="en-US" sz="2100" dirty="0">
              <a:solidFill>
                <a:schemeClr val="tx1"/>
              </a:solidFill>
              <a:latin typeface="Century Gothic" panose="020B0502020202020204" pitchFamily="34" charset="0"/>
            </a:endParaRPr>
          </a:p>
        </p:txBody>
      </p:sp>
      <p:sp>
        <p:nvSpPr>
          <p:cNvPr id="45" name="Title 2"/>
          <p:cNvSpPr>
            <a:spLocks noGrp="1"/>
          </p:cNvSpPr>
          <p:nvPr>
            <p:ph type="title" hasCustomPrompt="1"/>
          </p:nvPr>
        </p:nvSpPr>
        <p:spPr>
          <a:xfrm>
            <a:off x="-16622" y="995990"/>
            <a:ext cx="18271374" cy="780942"/>
          </a:xfrm>
        </p:spPr>
        <p:txBody>
          <a:bodyPr>
            <a:normAutofit/>
          </a:bodyPr>
          <a:lstStyle>
            <a:lvl1pPr algn="ctr">
              <a:defRPr sz="4050"/>
            </a:lvl1pPr>
          </a:lstStyle>
          <a:p>
            <a:pPr lvl="0"/>
            <a:r>
              <a:rPr lang="en-US" dirty="0"/>
              <a:t>Contact 1</a:t>
            </a:r>
          </a:p>
        </p:txBody>
      </p:sp>
      <p:pic>
        <p:nvPicPr>
          <p:cNvPr id="4" name="Picture 3">
            <a:extLst>
              <a:ext uri="{FF2B5EF4-FFF2-40B4-BE49-F238E27FC236}">
                <a16:creationId xmlns:a16="http://schemas.microsoft.com/office/drawing/2014/main" id="{86BEE619-D78D-70EA-2D98-FEA3909BCB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96010" y="8983732"/>
            <a:ext cx="2922266" cy="470852"/>
          </a:xfrm>
          <a:prstGeom prst="rect">
            <a:avLst/>
          </a:prstGeom>
        </p:spPr>
      </p:pic>
    </p:spTree>
    <p:extLst>
      <p:ext uri="{BB962C8B-B14F-4D97-AF65-F5344CB8AC3E}">
        <p14:creationId xmlns:p14="http://schemas.microsoft.com/office/powerpoint/2010/main" val="1248660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3578230" y="6425999"/>
            <a:ext cx="4968872" cy="619125"/>
          </a:xfrm>
        </p:spPr>
        <p:txBody>
          <a:bodyPr>
            <a:normAutofit/>
          </a:bodyPr>
          <a:lstStyle>
            <a:lvl1pPr marL="0" indent="0" algn="ctr">
              <a:buNone/>
              <a:defRPr sz="33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9765191" y="6417708"/>
            <a:ext cx="4974266" cy="619125"/>
          </a:xfrm>
        </p:spPr>
        <p:txBody>
          <a:bodyPr>
            <a:normAutofit/>
          </a:bodyPr>
          <a:lstStyle>
            <a:lvl1pPr marL="0" indent="0" algn="ctr">
              <a:buNone/>
              <a:defRPr lang="en-US" sz="3300" b="1" kern="1200" dirty="0">
                <a:solidFill>
                  <a:schemeClr val="tx1"/>
                </a:solidFill>
                <a:latin typeface="+mn-lt"/>
                <a:ea typeface="+mn-ea"/>
                <a:cs typeface="+mn-cs"/>
              </a:defRPr>
            </a:lvl1pPr>
          </a:lstStyle>
          <a:p>
            <a:pPr marL="0" lvl="0" indent="0" algn="ctr" defTabSz="1371600" rtl="0" eaLnBrk="1" latinLnBrk="0" hangingPunct="1">
              <a:lnSpc>
                <a:spcPct val="90000"/>
              </a:lnSpc>
              <a:spcBef>
                <a:spcPts val="1500"/>
              </a:spcBef>
              <a:buClr>
                <a:srgbClr val="CB8A49"/>
              </a:buClr>
              <a:buFont typeface="Wingdings" panose="05000000000000000000" pitchFamily="2" charset="2"/>
              <a:buNone/>
            </a:pPr>
            <a:r>
              <a:rPr lang="en-US" dirty="0"/>
              <a:t>Name</a:t>
            </a:r>
          </a:p>
        </p:txBody>
      </p:sp>
      <p:sp>
        <p:nvSpPr>
          <p:cNvPr id="25" name="Text Placeholder 24"/>
          <p:cNvSpPr>
            <a:spLocks noGrp="1"/>
          </p:cNvSpPr>
          <p:nvPr>
            <p:ph type="body" sz="quarter" idx="17" hasCustomPrompt="1"/>
          </p:nvPr>
        </p:nvSpPr>
        <p:spPr>
          <a:xfrm>
            <a:off x="3578228" y="7058455"/>
            <a:ext cx="4968875" cy="471503"/>
          </a:xfrm>
        </p:spPr>
        <p:txBody>
          <a:bodyPr/>
          <a:lstStyle>
            <a:lvl1pPr marL="0" indent="0" algn="ctr">
              <a:buNone/>
              <a:defRPr sz="3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9759950" y="7050263"/>
            <a:ext cx="4974264" cy="471503"/>
          </a:xfrm>
        </p:spPr>
        <p:txBody>
          <a:bodyPr>
            <a:normAutofit/>
          </a:bodyPr>
          <a:lstStyle>
            <a:lvl1pPr marL="0" indent="0" algn="ctr">
              <a:buNone/>
              <a:defRPr lang="en-US" sz="3000" i="1" kern="1200" dirty="0">
                <a:solidFill>
                  <a:schemeClr val="tx1"/>
                </a:solidFill>
                <a:latin typeface="+mn-lt"/>
                <a:ea typeface="+mn-ea"/>
                <a:cs typeface="+mn-cs"/>
              </a:defRPr>
            </a:lvl1pPr>
          </a:lstStyle>
          <a:p>
            <a:pPr marL="0" lvl="0" indent="0" algn="ctr" defTabSz="1371600" rtl="0" eaLnBrk="1" latinLnBrk="0" hangingPunct="1">
              <a:lnSpc>
                <a:spcPct val="90000"/>
              </a:lnSpc>
              <a:spcBef>
                <a:spcPts val="1500"/>
              </a:spcBef>
              <a:buClr>
                <a:srgbClr val="CB8A49"/>
              </a:buClr>
              <a:buFont typeface="Wingdings" panose="05000000000000000000" pitchFamily="2" charset="2"/>
              <a:buNone/>
            </a:pPr>
            <a:r>
              <a:rPr lang="en-US" dirty="0"/>
              <a:t>Title</a:t>
            </a:r>
          </a:p>
        </p:txBody>
      </p:sp>
      <p:sp>
        <p:nvSpPr>
          <p:cNvPr id="28" name="Text Placeholder 27"/>
          <p:cNvSpPr>
            <a:spLocks noGrp="1"/>
          </p:cNvSpPr>
          <p:nvPr>
            <p:ph type="body" sz="quarter" idx="19" hasCustomPrompt="1"/>
          </p:nvPr>
        </p:nvSpPr>
        <p:spPr>
          <a:xfrm>
            <a:off x="3578228" y="7542209"/>
            <a:ext cx="4968875" cy="561975"/>
          </a:xfrm>
        </p:spPr>
        <p:txBody>
          <a:bodyPr/>
          <a:lstStyle>
            <a:lvl1pPr marL="0" indent="0" algn="ctr">
              <a:buNone/>
              <a:defRPr sz="3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9765341" y="7535191"/>
            <a:ext cx="4968875" cy="561975"/>
          </a:xfrm>
        </p:spPr>
        <p:txBody>
          <a:bodyPr/>
          <a:lstStyle>
            <a:lvl1pPr marL="0" indent="0" algn="ctr">
              <a:buNone/>
              <a:defRPr sz="3000">
                <a:solidFill>
                  <a:schemeClr val="tx1"/>
                </a:solidFill>
                <a:latin typeface="+mn-lt"/>
              </a:defRPr>
            </a:lvl1pPr>
          </a:lstStyle>
          <a:p>
            <a:pPr lvl="0"/>
            <a:r>
              <a:rPr lang="en-US" dirty="0"/>
              <a:t>Program</a:t>
            </a:r>
          </a:p>
        </p:txBody>
      </p:sp>
      <p:cxnSp>
        <p:nvCxnSpPr>
          <p:cNvPr id="15" name="Straight Connector 14"/>
          <p:cNvCxnSpPr/>
          <p:nvPr userDrawn="1"/>
        </p:nvCxnSpPr>
        <p:spPr>
          <a:xfrm flipV="1">
            <a:off x="8645628" y="1869525"/>
            <a:ext cx="999996" cy="2054"/>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645628" y="1870123"/>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45" name="Picture Placeholder 17"/>
          <p:cNvSpPr>
            <a:spLocks noGrp="1"/>
          </p:cNvSpPr>
          <p:nvPr>
            <p:ph type="pic" sz="quarter" idx="13"/>
          </p:nvPr>
        </p:nvSpPr>
        <p:spPr>
          <a:xfrm>
            <a:off x="3578228" y="2347247"/>
            <a:ext cx="4968875" cy="373141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6" name="Picture Placeholder 19"/>
          <p:cNvSpPr>
            <a:spLocks noGrp="1"/>
          </p:cNvSpPr>
          <p:nvPr>
            <p:ph type="pic" sz="quarter" idx="14"/>
          </p:nvPr>
        </p:nvSpPr>
        <p:spPr>
          <a:xfrm>
            <a:off x="9759952" y="2338625"/>
            <a:ext cx="4946651" cy="3731426"/>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7" name="Text Placeholder 2"/>
          <p:cNvSpPr>
            <a:spLocks noGrp="1"/>
          </p:cNvSpPr>
          <p:nvPr>
            <p:ph type="body" sz="quarter" idx="22" hasCustomPrompt="1"/>
          </p:nvPr>
        </p:nvSpPr>
        <p:spPr>
          <a:xfrm>
            <a:off x="0" y="8353616"/>
            <a:ext cx="18288000" cy="403911"/>
          </a:xfrm>
        </p:spPr>
        <p:txBody>
          <a:bodyPr>
            <a:noAutofit/>
          </a:bodyPr>
          <a:lstStyle>
            <a:lvl1pPr marL="0" indent="0" algn="ctr">
              <a:buNone/>
              <a:defRPr sz="3000">
                <a:solidFill>
                  <a:schemeClr val="tx1"/>
                </a:solidFill>
              </a:defRPr>
            </a:lvl1pPr>
            <a:lvl2pPr marL="421482" indent="0">
              <a:buNone/>
              <a:defRPr sz="2400">
                <a:solidFill>
                  <a:srgbClr val="CB8A49"/>
                </a:solidFill>
              </a:defRPr>
            </a:lvl2pPr>
            <a:lvl3pPr marL="778670" indent="0">
              <a:buNone/>
              <a:defRPr sz="2400">
                <a:solidFill>
                  <a:srgbClr val="CB8A49"/>
                </a:solidFill>
              </a:defRPr>
            </a:lvl3pPr>
            <a:lvl4pPr marL="1121570" indent="0">
              <a:buNone/>
              <a:defRPr sz="2400">
                <a:solidFill>
                  <a:srgbClr val="CB8A49"/>
                </a:solidFill>
              </a:defRPr>
            </a:lvl4pPr>
            <a:lvl5pPr marL="1112045" indent="0">
              <a:buNone/>
              <a:defRPr sz="2400">
                <a:solidFill>
                  <a:srgbClr val="CB8A49"/>
                </a:solidFill>
              </a:defRPr>
            </a:lvl5pPr>
          </a:lstStyle>
          <a:p>
            <a:pPr lvl="0"/>
            <a:r>
              <a:rPr lang="en-US" dirty="0"/>
              <a:t>www.doh.wa.gov</a:t>
            </a:r>
          </a:p>
        </p:txBody>
      </p:sp>
      <p:sp>
        <p:nvSpPr>
          <p:cNvPr id="24" name="TextBox 23"/>
          <p:cNvSpPr txBox="1"/>
          <p:nvPr userDrawn="1"/>
        </p:nvSpPr>
        <p:spPr>
          <a:xfrm>
            <a:off x="-16621" y="9646433"/>
            <a:ext cx="18304622" cy="415498"/>
          </a:xfrm>
          <a:prstGeom prst="rect">
            <a:avLst/>
          </a:prstGeom>
          <a:noFill/>
        </p:spPr>
        <p:txBody>
          <a:bodyPr wrap="square" rtlCol="0">
            <a:spAutoFit/>
          </a:bodyPr>
          <a:lstStyle/>
          <a:p>
            <a:pPr algn="ctr"/>
            <a:r>
              <a:rPr lang="en-US" sz="2100" dirty="0">
                <a:solidFill>
                  <a:schemeClr val="tx1"/>
                </a:solidFill>
                <a:latin typeface="Century Gothic" panose="020B0502020202020204" pitchFamily="34" charset="0"/>
              </a:rPr>
              <a:t>@</a:t>
            </a:r>
            <a:r>
              <a:rPr lang="en-US" sz="2100" dirty="0" err="1">
                <a:solidFill>
                  <a:schemeClr val="tx1"/>
                </a:solidFill>
                <a:latin typeface="Century Gothic" panose="020B0502020202020204" pitchFamily="34" charset="0"/>
              </a:rPr>
              <a:t>WADeptHealth</a:t>
            </a:r>
            <a:endParaRPr lang="en-US" sz="2100" dirty="0">
              <a:solidFill>
                <a:schemeClr val="tx1"/>
              </a:solidFill>
              <a:latin typeface="Century Gothic" panose="020B0502020202020204" pitchFamily="34" charset="0"/>
            </a:endParaRPr>
          </a:p>
        </p:txBody>
      </p:sp>
      <p:pic>
        <p:nvPicPr>
          <p:cNvPr id="52" name="Picture 5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7020" y="9129899"/>
            <a:ext cx="460562" cy="345422"/>
          </a:xfrm>
          <a:prstGeom prst="rect">
            <a:avLst/>
          </a:prstGeom>
        </p:spPr>
      </p:pic>
      <p:sp>
        <p:nvSpPr>
          <p:cNvPr id="2" name="Title 1"/>
          <p:cNvSpPr>
            <a:spLocks noGrp="1"/>
          </p:cNvSpPr>
          <p:nvPr>
            <p:ph type="title" hasCustomPrompt="1"/>
          </p:nvPr>
        </p:nvSpPr>
        <p:spPr>
          <a:xfrm>
            <a:off x="-16703" y="996792"/>
            <a:ext cx="18288000" cy="780140"/>
          </a:xfrm>
        </p:spPr>
        <p:txBody>
          <a:bodyPr>
            <a:normAutofit/>
          </a:bodyPr>
          <a:lstStyle>
            <a:lvl1pPr algn="ctr">
              <a:defRPr sz="4050"/>
            </a:lvl1pPr>
          </a:lstStyle>
          <a:p>
            <a:pPr lvl="0"/>
            <a:r>
              <a:rPr lang="en-US" dirty="0"/>
              <a:t>Contact 2</a:t>
            </a:r>
          </a:p>
        </p:txBody>
      </p:sp>
      <p:pic>
        <p:nvPicPr>
          <p:cNvPr id="10" name="Picture 9">
            <a:extLst>
              <a:ext uri="{FF2B5EF4-FFF2-40B4-BE49-F238E27FC236}">
                <a16:creationId xmlns:a16="http://schemas.microsoft.com/office/drawing/2014/main" id="{AE786792-2E10-5201-C908-896EB080FE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696010" y="8983732"/>
            <a:ext cx="2922266" cy="470852"/>
          </a:xfrm>
          <a:prstGeom prst="rect">
            <a:avLst/>
          </a:prstGeom>
        </p:spPr>
      </p:pic>
    </p:spTree>
    <p:extLst>
      <p:ext uri="{BB962C8B-B14F-4D97-AF65-F5344CB8AC3E}">
        <p14:creationId xmlns:p14="http://schemas.microsoft.com/office/powerpoint/2010/main" val="268976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cxnSp>
        <p:nvCxnSpPr>
          <p:cNvPr id="25" name="Straight Connector 24"/>
          <p:cNvCxnSpPr/>
          <p:nvPr userDrawn="1"/>
        </p:nvCxnSpPr>
        <p:spPr>
          <a:xfrm flipV="1">
            <a:off x="8645628" y="1869525"/>
            <a:ext cx="999996" cy="2054"/>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
        <p:nvSpPr>
          <p:cNvPr id="7" name="Title 2"/>
          <p:cNvSpPr>
            <a:spLocks noGrp="1"/>
          </p:cNvSpPr>
          <p:nvPr>
            <p:ph type="title" hasCustomPrompt="1"/>
          </p:nvPr>
        </p:nvSpPr>
        <p:spPr>
          <a:xfrm>
            <a:off x="-13649" y="1021197"/>
            <a:ext cx="18288000" cy="723045"/>
          </a:xfrm>
        </p:spPr>
        <p:txBody>
          <a:bodyPr>
            <a:normAutofit/>
          </a:bodyPr>
          <a:lstStyle>
            <a:lvl1pPr algn="ctr">
              <a:defRPr sz="4050"/>
            </a:lvl1pPr>
          </a:lstStyle>
          <a:p>
            <a:pPr lvl="0"/>
            <a:r>
              <a:rPr lang="en-US" dirty="0"/>
              <a:t>Blank Slide</a:t>
            </a:r>
          </a:p>
        </p:txBody>
      </p:sp>
    </p:spTree>
    <p:extLst>
      <p:ext uri="{BB962C8B-B14F-4D97-AF65-F5344CB8AC3E}">
        <p14:creationId xmlns:p14="http://schemas.microsoft.com/office/powerpoint/2010/main" val="34411257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Slide with Page Number">
    <p:spTree>
      <p:nvGrpSpPr>
        <p:cNvPr id="1" name=""/>
        <p:cNvGrpSpPr/>
        <p:nvPr/>
      </p:nvGrpSpPr>
      <p:grpSpPr>
        <a:xfrm>
          <a:off x="0" y="0"/>
          <a:ext cx="0" cy="0"/>
          <a:chOff x="0" y="0"/>
          <a:chExt cx="0" cy="0"/>
        </a:xfrm>
      </p:grpSpPr>
      <p:sp>
        <p:nvSpPr>
          <p:cNvPr id="5" name="TextBox 4"/>
          <p:cNvSpPr txBox="1"/>
          <p:nvPr userDrawn="1"/>
        </p:nvSpPr>
        <p:spPr>
          <a:xfrm>
            <a:off x="0" y="9478163"/>
            <a:ext cx="18288000" cy="507831"/>
          </a:xfrm>
          <a:prstGeom prst="rect">
            <a:avLst/>
          </a:prstGeom>
          <a:noFill/>
        </p:spPr>
        <p:txBody>
          <a:bodyPr wrap="square" rtlCol="0">
            <a:spAutoFit/>
          </a:bodyPr>
          <a:lstStyle/>
          <a:p>
            <a:pPr algn="ctr"/>
            <a:r>
              <a:rPr lang="en-US" sz="2700" dirty="0">
                <a:solidFill>
                  <a:srgbClr val="2699BB"/>
                </a:solidFill>
                <a:latin typeface="Century Gothic" panose="020B0502020202020204" pitchFamily="34" charset="0"/>
              </a:rPr>
              <a:t>Washington State Department of Health</a:t>
            </a:r>
            <a:r>
              <a:rPr lang="en-US" sz="2700" baseline="0" dirty="0">
                <a:solidFill>
                  <a:srgbClr val="2699BB"/>
                </a:solidFill>
                <a:latin typeface="Century Gothic" panose="020B0502020202020204" pitchFamily="34" charset="0"/>
              </a:rPr>
              <a:t> </a:t>
            </a:r>
            <a:r>
              <a:rPr lang="en-US" sz="2700" dirty="0">
                <a:solidFill>
                  <a:schemeClr val="tx1"/>
                </a:solidFill>
                <a:latin typeface="Century Gothic" panose="020B0502020202020204" pitchFamily="34" charset="0"/>
              </a:rPr>
              <a:t>| </a:t>
            </a:r>
            <a:fld id="{647B4F43-D519-4C1F-A815-23EAD624CF95}" type="slidenum">
              <a:rPr lang="en-US" sz="2700" smtClean="0">
                <a:solidFill>
                  <a:schemeClr val="tx1"/>
                </a:solidFill>
                <a:latin typeface="Century Gothic" panose="020B0502020202020204" pitchFamily="34" charset="0"/>
              </a:rPr>
              <a:pPr/>
              <a:t>‹#›</a:t>
            </a:fld>
            <a:endParaRPr lang="en-US" sz="27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58696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768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 Slide">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7886700"/>
            <a:ext cx="18288000" cy="24003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65000"/>
                  <a:lumOff val="35000"/>
                </a:schemeClr>
              </a:solidFill>
            </a:endParaRPr>
          </a:p>
        </p:txBody>
      </p:sp>
      <p:pic>
        <p:nvPicPr>
          <p:cNvPr id="2" name="Picture 1">
            <a:extLst>
              <a:ext uri="{FF2B5EF4-FFF2-40B4-BE49-F238E27FC236}">
                <a16:creationId xmlns:a16="http://schemas.microsoft.com/office/drawing/2014/main" id="{CEF2233B-E81A-1C97-8227-2D052B2EFAB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66051" y="3592993"/>
            <a:ext cx="8155899" cy="2400299"/>
          </a:xfrm>
          <a:prstGeom prst="rect">
            <a:avLst/>
          </a:prstGeom>
          <a:noFill/>
          <a:ln>
            <a:noFill/>
          </a:ln>
        </p:spPr>
      </p:pic>
    </p:spTree>
    <p:extLst>
      <p:ext uri="{BB962C8B-B14F-4D97-AF65-F5344CB8AC3E}">
        <p14:creationId xmlns:p14="http://schemas.microsoft.com/office/powerpoint/2010/main" val="22650658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3" name="Text Placeholder 9"/>
          <p:cNvSpPr>
            <a:spLocks noGrp="1"/>
          </p:cNvSpPr>
          <p:nvPr>
            <p:ph type="body" sz="quarter" idx="10" hasCustomPrompt="1"/>
          </p:nvPr>
        </p:nvSpPr>
        <p:spPr>
          <a:xfrm>
            <a:off x="6650182" y="8104912"/>
            <a:ext cx="9725268" cy="702482"/>
          </a:xfrm>
        </p:spPr>
        <p:txBody>
          <a:bodyPr>
            <a:normAutofit/>
          </a:bodyPr>
          <a:lstStyle>
            <a:lvl1pPr marL="0" indent="0">
              <a:lnSpc>
                <a:spcPct val="100000"/>
              </a:lnSpc>
              <a:spcBef>
                <a:spcPts val="0"/>
              </a:spcBef>
              <a:buNone/>
              <a:defRPr sz="4500" cap="all" baseline="0">
                <a:solidFill>
                  <a:schemeClr val="tx1"/>
                </a:solidFill>
              </a:defRPr>
            </a:lvl1pPr>
          </a:lstStyle>
          <a:p>
            <a:pPr lvl="0"/>
            <a:r>
              <a:rPr lang="en-US" dirty="0"/>
              <a:t>PRESENTATION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288000" cy="6886575"/>
          </a:xfrm>
          <a:prstGeom prst="rect">
            <a:avLst/>
          </a:prstGeom>
          <a:effectLst/>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3790" y="8028175"/>
            <a:ext cx="3992128" cy="1324688"/>
          </a:xfrm>
          <a:prstGeom prst="rect">
            <a:avLst/>
          </a:prstGeom>
        </p:spPr>
      </p:pic>
      <p:sp>
        <p:nvSpPr>
          <p:cNvPr id="9" name="Text Placeholder 9"/>
          <p:cNvSpPr>
            <a:spLocks noGrp="1"/>
          </p:cNvSpPr>
          <p:nvPr>
            <p:ph type="body" sz="quarter" idx="11" hasCustomPrompt="1"/>
          </p:nvPr>
        </p:nvSpPr>
        <p:spPr>
          <a:xfrm>
            <a:off x="6650183" y="8845757"/>
            <a:ext cx="9725266" cy="708528"/>
          </a:xfrm>
        </p:spPr>
        <p:txBody>
          <a:bodyPr>
            <a:normAutofit/>
          </a:bodyPr>
          <a:lstStyle>
            <a:lvl1pPr marL="0" indent="0">
              <a:lnSpc>
                <a:spcPct val="100000"/>
              </a:lnSpc>
              <a:spcBef>
                <a:spcPts val="0"/>
              </a:spcBef>
              <a:buNone/>
              <a:defRPr sz="3000" cap="none" baseline="0">
                <a:solidFill>
                  <a:schemeClr val="tx1"/>
                </a:solidFill>
              </a:defRPr>
            </a:lvl1pPr>
          </a:lstStyle>
          <a:p>
            <a:pPr lvl="0"/>
            <a:r>
              <a:rPr lang="en-US" dirty="0"/>
              <a:t>Office/Program</a:t>
            </a:r>
          </a:p>
        </p:txBody>
      </p:sp>
    </p:spTree>
    <p:extLst>
      <p:ext uri="{BB962C8B-B14F-4D97-AF65-F5344CB8AC3E}">
        <p14:creationId xmlns:p14="http://schemas.microsoft.com/office/powerpoint/2010/main" val="554031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sp>
        <p:nvSpPr>
          <p:cNvPr id="9" name="Text Placeholder 9"/>
          <p:cNvSpPr>
            <a:spLocks noGrp="1"/>
          </p:cNvSpPr>
          <p:nvPr>
            <p:ph type="body" sz="quarter" idx="12" hasCustomPrompt="1"/>
          </p:nvPr>
        </p:nvSpPr>
        <p:spPr>
          <a:xfrm>
            <a:off x="6650182" y="8104912"/>
            <a:ext cx="9725268" cy="702482"/>
          </a:xfrm>
        </p:spPr>
        <p:txBody>
          <a:bodyPr>
            <a:normAutofit/>
          </a:bodyPr>
          <a:lstStyle>
            <a:lvl1pPr marL="0" indent="0">
              <a:lnSpc>
                <a:spcPct val="100000"/>
              </a:lnSpc>
              <a:spcBef>
                <a:spcPts val="0"/>
              </a:spcBef>
              <a:buNone/>
              <a:defRPr sz="4500" cap="all" baseline="0">
                <a:solidFill>
                  <a:schemeClr val="tx1"/>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6650182" y="8845757"/>
            <a:ext cx="9722340" cy="708527"/>
          </a:xfrm>
        </p:spPr>
        <p:txBody>
          <a:bodyPr>
            <a:normAutofit/>
          </a:bodyPr>
          <a:lstStyle>
            <a:lvl1pPr marL="0" indent="0">
              <a:buNone/>
              <a:defRPr sz="3000" baseline="0">
                <a:solidFill>
                  <a:schemeClr val="tx1"/>
                </a:solidFill>
              </a:defRPr>
            </a:lvl1pPr>
          </a:lstStyle>
          <a:p>
            <a:pPr lvl="0"/>
            <a:r>
              <a:rPr lang="en-US" dirty="0"/>
              <a:t>Office/Program</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8288000" cy="6858000"/>
          </a:xfrm>
          <a:prstGeom prst="rect">
            <a:avLst/>
          </a:prstGeom>
          <a:effec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3790" y="8028175"/>
            <a:ext cx="3992128" cy="1324688"/>
          </a:xfrm>
          <a:prstGeom prst="rect">
            <a:avLst/>
          </a:prstGeom>
        </p:spPr>
      </p:pic>
    </p:spTree>
    <p:extLst>
      <p:ext uri="{BB962C8B-B14F-4D97-AF65-F5344CB8AC3E}">
        <p14:creationId xmlns:p14="http://schemas.microsoft.com/office/powerpoint/2010/main" val="12157049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sp>
        <p:nvSpPr>
          <p:cNvPr id="13" name="Text Placeholder 9"/>
          <p:cNvSpPr>
            <a:spLocks noGrp="1"/>
          </p:cNvSpPr>
          <p:nvPr>
            <p:ph type="body" sz="quarter" idx="10" hasCustomPrompt="1"/>
          </p:nvPr>
        </p:nvSpPr>
        <p:spPr>
          <a:xfrm>
            <a:off x="6650182" y="8104913"/>
            <a:ext cx="9722340" cy="750528"/>
          </a:xfrm>
        </p:spPr>
        <p:txBody>
          <a:bodyPr>
            <a:normAutofit/>
          </a:bodyPr>
          <a:lstStyle>
            <a:lvl1pPr marL="0" indent="0">
              <a:lnSpc>
                <a:spcPct val="100000"/>
              </a:lnSpc>
              <a:spcBef>
                <a:spcPts val="0"/>
              </a:spcBef>
              <a:buNone/>
              <a:defRPr sz="4500" cap="all" baseline="0">
                <a:solidFill>
                  <a:schemeClr val="tx1"/>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6650182" y="8845758"/>
            <a:ext cx="9722340" cy="708528"/>
          </a:xfrm>
        </p:spPr>
        <p:txBody>
          <a:bodyPr>
            <a:normAutofit/>
          </a:bodyPr>
          <a:lstStyle>
            <a:lvl1pPr marL="0" indent="0">
              <a:buNone/>
              <a:defRPr sz="3000">
                <a:solidFill>
                  <a:schemeClr val="tx1"/>
                </a:solidFill>
              </a:defRPr>
            </a:lvl1pPr>
          </a:lstStyle>
          <a:p>
            <a:pPr lvl="0"/>
            <a:r>
              <a:rPr lang="en-US" dirty="0"/>
              <a:t>Office/Program</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300788" cy="6857997"/>
          </a:xfrm>
          <a:prstGeom prst="rect">
            <a:avLst/>
          </a:prstGeom>
          <a:effec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3790" y="8028175"/>
            <a:ext cx="3992128" cy="1324688"/>
          </a:xfrm>
          <a:prstGeom prst="rect">
            <a:avLst/>
          </a:prstGeom>
        </p:spPr>
      </p:pic>
    </p:spTree>
    <p:extLst>
      <p:ext uri="{BB962C8B-B14F-4D97-AF65-F5344CB8AC3E}">
        <p14:creationId xmlns:p14="http://schemas.microsoft.com/office/powerpoint/2010/main" val="33429083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sp>
        <p:nvSpPr>
          <p:cNvPr id="13" name="Text Placeholder 9"/>
          <p:cNvSpPr>
            <a:spLocks noGrp="1"/>
          </p:cNvSpPr>
          <p:nvPr>
            <p:ph type="body" sz="quarter" idx="10" hasCustomPrompt="1"/>
          </p:nvPr>
        </p:nvSpPr>
        <p:spPr>
          <a:xfrm>
            <a:off x="6650182" y="8104912"/>
            <a:ext cx="9722340" cy="740846"/>
          </a:xfrm>
        </p:spPr>
        <p:txBody>
          <a:bodyPr>
            <a:normAutofit/>
          </a:bodyPr>
          <a:lstStyle>
            <a:lvl1pPr marL="0" indent="0">
              <a:lnSpc>
                <a:spcPct val="100000"/>
              </a:lnSpc>
              <a:spcBef>
                <a:spcPts val="0"/>
              </a:spcBef>
              <a:buNone/>
              <a:defRPr sz="4500" cap="all" baseline="0">
                <a:solidFill>
                  <a:schemeClr val="tx1"/>
                </a:solidFill>
              </a:defRPr>
            </a:lvl1pPr>
          </a:lstStyle>
          <a:p>
            <a:pPr lvl="0"/>
            <a:r>
              <a:rPr lang="en-US" dirty="0"/>
              <a:t>PRESENTATION title</a:t>
            </a:r>
          </a:p>
        </p:txBody>
      </p:sp>
      <p:sp>
        <p:nvSpPr>
          <p:cNvPr id="11" name="Text Placeholder 9"/>
          <p:cNvSpPr>
            <a:spLocks noGrp="1"/>
          </p:cNvSpPr>
          <p:nvPr>
            <p:ph type="body" sz="quarter" idx="13" hasCustomPrompt="1"/>
          </p:nvPr>
        </p:nvSpPr>
        <p:spPr>
          <a:xfrm>
            <a:off x="6650183" y="8845757"/>
            <a:ext cx="9725266" cy="708528"/>
          </a:xfrm>
        </p:spPr>
        <p:txBody>
          <a:bodyPr>
            <a:normAutofit/>
          </a:bodyPr>
          <a:lstStyle>
            <a:lvl1pPr marL="0" indent="0">
              <a:lnSpc>
                <a:spcPct val="100000"/>
              </a:lnSpc>
              <a:spcBef>
                <a:spcPts val="0"/>
              </a:spcBef>
              <a:buNone/>
              <a:defRPr sz="3000" cap="none" baseline="0">
                <a:solidFill>
                  <a:schemeClr val="tx1"/>
                </a:solidFill>
              </a:defRPr>
            </a:lvl1pPr>
          </a:lstStyle>
          <a:p>
            <a:pPr lvl="0"/>
            <a:r>
              <a:rPr lang="en-US" dirty="0"/>
              <a:t>Office/Program</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8288000" cy="6858000"/>
          </a:xfrm>
          <a:prstGeom prst="rect">
            <a:avLst/>
          </a:prstGeom>
          <a:effec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3790" y="8028175"/>
            <a:ext cx="3992128" cy="1324688"/>
          </a:xfrm>
          <a:prstGeom prst="rect">
            <a:avLst/>
          </a:prstGeom>
        </p:spPr>
      </p:pic>
    </p:spTree>
    <p:extLst>
      <p:ext uri="{BB962C8B-B14F-4D97-AF65-F5344CB8AC3E}">
        <p14:creationId xmlns:p14="http://schemas.microsoft.com/office/powerpoint/2010/main" val="621491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sp>
        <p:nvSpPr>
          <p:cNvPr id="10" name="Text Placeholder 2"/>
          <p:cNvSpPr>
            <a:spLocks noGrp="1"/>
          </p:cNvSpPr>
          <p:nvPr>
            <p:ph type="body" sz="quarter" idx="11" hasCustomPrompt="1"/>
          </p:nvPr>
        </p:nvSpPr>
        <p:spPr>
          <a:xfrm>
            <a:off x="6650182" y="8845758"/>
            <a:ext cx="9722340" cy="708528"/>
          </a:xfrm>
        </p:spPr>
        <p:txBody>
          <a:bodyPr>
            <a:normAutofit/>
          </a:bodyPr>
          <a:lstStyle>
            <a:lvl1pPr marL="0" indent="0">
              <a:buNone/>
              <a:defRPr sz="3000">
                <a:solidFill>
                  <a:schemeClr val="tx1"/>
                </a:solidFill>
              </a:defRPr>
            </a:lvl1pPr>
          </a:lstStyle>
          <a:p>
            <a:pPr lvl="0"/>
            <a:r>
              <a:rPr lang="en-US" dirty="0"/>
              <a:t>Office/Program</a:t>
            </a:r>
          </a:p>
        </p:txBody>
      </p:sp>
      <p:sp>
        <p:nvSpPr>
          <p:cNvPr id="7" name="Text Placeholder 9"/>
          <p:cNvSpPr>
            <a:spLocks noGrp="1"/>
          </p:cNvSpPr>
          <p:nvPr>
            <p:ph type="body" sz="quarter" idx="12" hasCustomPrompt="1"/>
          </p:nvPr>
        </p:nvSpPr>
        <p:spPr>
          <a:xfrm>
            <a:off x="6650182" y="8104912"/>
            <a:ext cx="9725268" cy="702482"/>
          </a:xfrm>
        </p:spPr>
        <p:txBody>
          <a:bodyPr>
            <a:normAutofit/>
          </a:bodyPr>
          <a:lstStyle>
            <a:lvl1pPr marL="0" indent="0">
              <a:lnSpc>
                <a:spcPct val="100000"/>
              </a:lnSpc>
              <a:spcBef>
                <a:spcPts val="0"/>
              </a:spcBef>
              <a:buNone/>
              <a:defRPr sz="4500" cap="all" baseline="0">
                <a:solidFill>
                  <a:schemeClr val="tx1"/>
                </a:solidFill>
              </a:defRPr>
            </a:lvl1pPr>
          </a:lstStyle>
          <a:p>
            <a:pPr lvl="0"/>
            <a:r>
              <a:rPr lang="en-US" dirty="0"/>
              <a:t>PRESENTATION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788" y="2"/>
            <a:ext cx="18300788" cy="6858000"/>
          </a:xfrm>
          <a:prstGeom prst="rect">
            <a:avLst/>
          </a:prstGeom>
          <a:effec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3790" y="8028175"/>
            <a:ext cx="3992128" cy="1324688"/>
          </a:xfrm>
          <a:prstGeom prst="rect">
            <a:avLst/>
          </a:prstGeom>
        </p:spPr>
      </p:pic>
    </p:spTree>
    <p:extLst>
      <p:ext uri="{BB962C8B-B14F-4D97-AF65-F5344CB8AC3E}">
        <p14:creationId xmlns:p14="http://schemas.microsoft.com/office/powerpoint/2010/main" val="10482729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6650183" y="8845757"/>
            <a:ext cx="9725266" cy="708528"/>
          </a:xfrm>
        </p:spPr>
        <p:txBody>
          <a:bodyPr>
            <a:normAutofit/>
          </a:bodyPr>
          <a:lstStyle>
            <a:lvl1pPr marL="0" indent="0">
              <a:lnSpc>
                <a:spcPct val="100000"/>
              </a:lnSpc>
              <a:spcBef>
                <a:spcPts val="0"/>
              </a:spcBef>
              <a:buNone/>
              <a:defRPr sz="3000" cap="none" baseline="0">
                <a:solidFill>
                  <a:schemeClr val="tx1"/>
                </a:solidFill>
              </a:defRPr>
            </a:lvl1pPr>
          </a:lstStyle>
          <a:p>
            <a:pPr lvl="0"/>
            <a:r>
              <a:rPr lang="en-US" dirty="0"/>
              <a:t>Office/Program</a:t>
            </a:r>
          </a:p>
        </p:txBody>
      </p:sp>
      <p:sp>
        <p:nvSpPr>
          <p:cNvPr id="13" name="Text Placeholder 9"/>
          <p:cNvSpPr>
            <a:spLocks noGrp="1"/>
          </p:cNvSpPr>
          <p:nvPr>
            <p:ph type="body" sz="quarter" idx="10" hasCustomPrompt="1"/>
          </p:nvPr>
        </p:nvSpPr>
        <p:spPr>
          <a:xfrm>
            <a:off x="6650182" y="8104913"/>
            <a:ext cx="9722340" cy="750528"/>
          </a:xfrm>
        </p:spPr>
        <p:txBody>
          <a:bodyPr>
            <a:normAutofit/>
          </a:bodyPr>
          <a:lstStyle>
            <a:lvl1pPr marL="0" indent="0">
              <a:lnSpc>
                <a:spcPct val="100000"/>
              </a:lnSpc>
              <a:spcBef>
                <a:spcPts val="0"/>
              </a:spcBef>
              <a:buNone/>
              <a:defRPr sz="4500" cap="all" baseline="0">
                <a:solidFill>
                  <a:schemeClr val="tx1"/>
                </a:solidFill>
              </a:defRPr>
            </a:lvl1pPr>
          </a:lstStyle>
          <a:p>
            <a:pPr lvl="0"/>
            <a:r>
              <a:rPr lang="en-US" dirty="0"/>
              <a:t>PRESENTATION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8288002" cy="6858000"/>
          </a:xfrm>
          <a:prstGeom prst="rect">
            <a:avLst/>
          </a:prstGeom>
          <a:effec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3790" y="8028175"/>
            <a:ext cx="3992128" cy="1324688"/>
          </a:xfrm>
          <a:prstGeom prst="rect">
            <a:avLst/>
          </a:prstGeom>
        </p:spPr>
      </p:pic>
    </p:spTree>
    <p:extLst>
      <p:ext uri="{BB962C8B-B14F-4D97-AF65-F5344CB8AC3E}">
        <p14:creationId xmlns:p14="http://schemas.microsoft.com/office/powerpoint/2010/main" val="31938887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2" hasCustomPrompt="1"/>
          </p:nvPr>
        </p:nvSpPr>
        <p:spPr>
          <a:xfrm>
            <a:off x="6650182" y="8104912"/>
            <a:ext cx="9725268" cy="702482"/>
          </a:xfrm>
        </p:spPr>
        <p:txBody>
          <a:bodyPr>
            <a:normAutofit/>
          </a:bodyPr>
          <a:lstStyle>
            <a:lvl1pPr marL="0" indent="0">
              <a:lnSpc>
                <a:spcPct val="100000"/>
              </a:lnSpc>
              <a:spcBef>
                <a:spcPts val="0"/>
              </a:spcBef>
              <a:buNone/>
              <a:defRPr sz="4500" cap="all" baseline="0">
                <a:solidFill>
                  <a:schemeClr val="tx1"/>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6650182" y="8845757"/>
            <a:ext cx="9722340" cy="708527"/>
          </a:xfrm>
        </p:spPr>
        <p:txBody>
          <a:bodyPr>
            <a:normAutofit/>
          </a:bodyPr>
          <a:lstStyle>
            <a:lvl1pPr marL="0" indent="0">
              <a:buNone/>
              <a:defRPr sz="3000">
                <a:solidFill>
                  <a:schemeClr val="tx1"/>
                </a:solidFill>
              </a:defRPr>
            </a:lvl1pPr>
          </a:lstStyle>
          <a:p>
            <a:pPr lvl="0"/>
            <a:r>
              <a:rPr lang="en-US" dirty="0"/>
              <a:t>Office/Program</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8288002" cy="6858002"/>
          </a:xfrm>
          <a:prstGeom prst="rect">
            <a:avLst/>
          </a:prstGeom>
          <a:effec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3790" y="8028175"/>
            <a:ext cx="3992128" cy="1324688"/>
          </a:xfrm>
          <a:prstGeom prst="rect">
            <a:avLst/>
          </a:prstGeom>
        </p:spPr>
      </p:pic>
    </p:spTree>
    <p:extLst>
      <p:ext uri="{BB962C8B-B14F-4D97-AF65-F5344CB8AC3E}">
        <p14:creationId xmlns:p14="http://schemas.microsoft.com/office/powerpoint/2010/main" val="34878661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650182" y="8104913"/>
            <a:ext cx="9722340" cy="788892"/>
          </a:xfrm>
        </p:spPr>
        <p:txBody>
          <a:bodyPr>
            <a:normAutofit/>
          </a:bodyPr>
          <a:lstStyle>
            <a:lvl1pPr marL="0" indent="0">
              <a:lnSpc>
                <a:spcPct val="100000"/>
              </a:lnSpc>
              <a:spcBef>
                <a:spcPts val="0"/>
              </a:spcBef>
              <a:buNone/>
              <a:defRPr sz="4500" cap="all" baseline="0">
                <a:solidFill>
                  <a:schemeClr val="tx1"/>
                </a:solidFill>
              </a:defRPr>
            </a:lvl1pPr>
          </a:lstStyle>
          <a:p>
            <a:pPr lvl="0"/>
            <a:r>
              <a:rPr lang="en-US" dirty="0"/>
              <a:t>PRESENTATION title</a:t>
            </a:r>
          </a:p>
        </p:txBody>
      </p:sp>
      <p:sp>
        <p:nvSpPr>
          <p:cNvPr id="18" name="Picture Placeholder 17"/>
          <p:cNvSpPr>
            <a:spLocks noGrp="1"/>
          </p:cNvSpPr>
          <p:nvPr>
            <p:ph type="pic" sz="quarter" idx="11"/>
          </p:nvPr>
        </p:nvSpPr>
        <p:spPr>
          <a:xfrm>
            <a:off x="0" y="0"/>
            <a:ext cx="18288000" cy="6858000"/>
          </a:xfrm>
          <a:effectLst/>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6647255" y="8845758"/>
            <a:ext cx="9725266" cy="708528"/>
          </a:xfrm>
        </p:spPr>
        <p:txBody>
          <a:bodyPr>
            <a:normAutofit/>
          </a:bodyPr>
          <a:lstStyle>
            <a:lvl1pPr marL="0" indent="0">
              <a:buNone/>
              <a:defRPr sz="3000">
                <a:solidFill>
                  <a:schemeClr val="tx1"/>
                </a:solidFill>
              </a:defRPr>
            </a:lvl1pPr>
          </a:lstStyle>
          <a:p>
            <a:pPr lvl="0"/>
            <a:r>
              <a:rPr lang="en-US" dirty="0"/>
              <a:t>Office/Program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3790" y="8028175"/>
            <a:ext cx="3992128" cy="1324688"/>
          </a:xfrm>
          <a:prstGeom prst="rect">
            <a:avLst/>
          </a:prstGeom>
        </p:spPr>
      </p:pic>
    </p:spTree>
    <p:extLst>
      <p:ext uri="{BB962C8B-B14F-4D97-AF65-F5344CB8AC3E}">
        <p14:creationId xmlns:p14="http://schemas.microsoft.com/office/powerpoint/2010/main" val="2978281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9817101" y="3359945"/>
            <a:ext cx="4946650" cy="3731418"/>
          </a:xfrm>
          <a:effectLst/>
        </p:spPr>
        <p:txBody>
          <a:bodyPr/>
          <a:lstStyle>
            <a:lvl1pPr marL="0" indent="0">
              <a:buNone/>
              <a:defRPr/>
            </a:lvl1pPr>
          </a:lstStyle>
          <a:p>
            <a:r>
              <a:rPr lang="en-US" dirty="0"/>
              <a:t>Click icon to add picture</a:t>
            </a:r>
          </a:p>
        </p:txBody>
      </p:sp>
      <p:sp>
        <p:nvSpPr>
          <p:cNvPr id="18" name="Picture Placeholder 17"/>
          <p:cNvSpPr>
            <a:spLocks noGrp="1"/>
          </p:cNvSpPr>
          <p:nvPr>
            <p:ph type="pic" sz="quarter" idx="13"/>
          </p:nvPr>
        </p:nvSpPr>
        <p:spPr>
          <a:xfrm>
            <a:off x="3635377" y="3359945"/>
            <a:ext cx="4968874" cy="3731418"/>
          </a:xfrm>
          <a:effectLst/>
        </p:spPr>
        <p:txBody>
          <a:bodyPr/>
          <a:lstStyle>
            <a:lvl1pPr marL="0" indent="0">
              <a:buNone/>
              <a:defRPr/>
            </a:lvl1pPr>
          </a:lstStyle>
          <a:p>
            <a:r>
              <a:rPr lang="en-US" dirty="0"/>
              <a:t>Click icon to add picture</a:t>
            </a:r>
          </a:p>
        </p:txBody>
      </p:sp>
      <p:sp>
        <p:nvSpPr>
          <p:cNvPr id="12" name="Text Placeholder 11"/>
          <p:cNvSpPr>
            <a:spLocks noGrp="1"/>
          </p:cNvSpPr>
          <p:nvPr>
            <p:ph type="body" sz="quarter" idx="10" hasCustomPrompt="1"/>
          </p:nvPr>
        </p:nvSpPr>
        <p:spPr>
          <a:xfrm>
            <a:off x="-16626" y="1016808"/>
            <a:ext cx="18288000" cy="650082"/>
          </a:xfrm>
        </p:spPr>
        <p:txBody>
          <a:bodyPr>
            <a:noAutofit/>
          </a:bodyPr>
          <a:lstStyle>
            <a:lvl1pPr marL="0" indent="0" algn="ctr">
              <a:buNone/>
              <a:defRPr sz="4500">
                <a:solidFill>
                  <a:schemeClr val="tx1">
                    <a:lumMod val="75000"/>
                    <a:lumOff val="25000"/>
                  </a:schemeClr>
                </a:solidFill>
              </a:defRPr>
            </a:lvl1pPr>
            <a:lvl2pPr>
              <a:defRPr sz="4200">
                <a:solidFill>
                  <a:schemeClr val="tx1">
                    <a:lumMod val="75000"/>
                    <a:lumOff val="25000"/>
                  </a:schemeClr>
                </a:solidFill>
              </a:defRPr>
            </a:lvl2pPr>
            <a:lvl3pPr>
              <a:defRPr sz="4200">
                <a:solidFill>
                  <a:schemeClr val="tx1">
                    <a:lumMod val="75000"/>
                    <a:lumOff val="25000"/>
                  </a:schemeClr>
                </a:solidFill>
              </a:defRPr>
            </a:lvl3pPr>
            <a:lvl4pPr>
              <a:defRPr sz="4200">
                <a:solidFill>
                  <a:schemeClr val="tx1">
                    <a:lumMod val="75000"/>
                    <a:lumOff val="25000"/>
                  </a:schemeClr>
                </a:solidFill>
              </a:defRPr>
            </a:lvl4pPr>
            <a:lvl5pPr>
              <a:defRPr sz="4200">
                <a:solidFill>
                  <a:schemeClr val="tx1">
                    <a:lumMod val="75000"/>
                    <a:lumOff val="25000"/>
                  </a:schemeClr>
                </a:solidFill>
              </a:defRPr>
            </a:lvl5pPr>
          </a:lstStyle>
          <a:p>
            <a:pPr lvl="0"/>
            <a:r>
              <a:rPr lang="en-US" dirty="0"/>
              <a:t>Subtitle 1</a:t>
            </a:r>
          </a:p>
        </p:txBody>
      </p:sp>
      <p:sp>
        <p:nvSpPr>
          <p:cNvPr id="14" name="Text Placeholder 13"/>
          <p:cNvSpPr>
            <a:spLocks noGrp="1"/>
          </p:cNvSpPr>
          <p:nvPr>
            <p:ph type="body" sz="quarter" idx="11" hasCustomPrompt="1"/>
          </p:nvPr>
        </p:nvSpPr>
        <p:spPr>
          <a:xfrm>
            <a:off x="-16625" y="1673805"/>
            <a:ext cx="18287998" cy="525660"/>
          </a:xfrm>
        </p:spPr>
        <p:txBody>
          <a:bodyPr>
            <a:noAutofit/>
          </a:bodyPr>
          <a:lstStyle>
            <a:lvl1pPr marL="0" indent="0" algn="ctr">
              <a:buNone/>
              <a:defRPr sz="3300">
                <a:solidFill>
                  <a:schemeClr val="tx1">
                    <a:lumMod val="75000"/>
                    <a:lumOff val="25000"/>
                  </a:schemeClr>
                </a:solidFill>
              </a:defRPr>
            </a:lvl1pPr>
            <a:lvl2pPr>
              <a:defRPr sz="3000">
                <a:solidFill>
                  <a:schemeClr val="tx1">
                    <a:lumMod val="75000"/>
                    <a:lumOff val="25000"/>
                  </a:schemeClr>
                </a:solidFill>
              </a:defRPr>
            </a:lvl2pPr>
            <a:lvl3pPr>
              <a:defRPr sz="3000"/>
            </a:lvl3pPr>
            <a:lvl4pPr>
              <a:defRPr sz="3000"/>
            </a:lvl4pPr>
            <a:lvl5pPr>
              <a:defRPr sz="3000"/>
            </a:lvl5pPr>
          </a:lstStyle>
          <a:p>
            <a:pPr lvl="0"/>
            <a:r>
              <a:rPr lang="en-US" dirty="0"/>
              <a:t>@ location</a:t>
            </a:r>
          </a:p>
        </p:txBody>
      </p:sp>
      <p:sp>
        <p:nvSpPr>
          <p:cNvPr id="16" name="Text Placeholder 15"/>
          <p:cNvSpPr>
            <a:spLocks noGrp="1"/>
          </p:cNvSpPr>
          <p:nvPr>
            <p:ph type="body" sz="quarter" idx="12" hasCustomPrompt="1"/>
          </p:nvPr>
        </p:nvSpPr>
        <p:spPr>
          <a:xfrm>
            <a:off x="-16625" y="2308787"/>
            <a:ext cx="18287998" cy="457200"/>
          </a:xfrm>
        </p:spPr>
        <p:txBody>
          <a:bodyPr/>
          <a:lstStyle>
            <a:lvl1pPr marL="0" indent="0" algn="ctr">
              <a:buNone/>
              <a:defRPr sz="2700">
                <a:solidFill>
                  <a:schemeClr val="tx1">
                    <a:lumMod val="75000"/>
                    <a:lumOff val="25000"/>
                  </a:schemeClr>
                </a:solidFill>
              </a:defRPr>
            </a:lvl1pPr>
          </a:lstStyle>
          <a:p>
            <a:pPr lvl="0"/>
            <a:r>
              <a:rPr lang="en-US" dirty="0"/>
              <a:t>Date</a:t>
            </a:r>
          </a:p>
        </p:txBody>
      </p:sp>
      <p:sp>
        <p:nvSpPr>
          <p:cNvPr id="22" name="Text Placeholder 21"/>
          <p:cNvSpPr>
            <a:spLocks noGrp="1"/>
          </p:cNvSpPr>
          <p:nvPr>
            <p:ph type="body" sz="quarter" idx="15" hasCustomPrompt="1"/>
          </p:nvPr>
        </p:nvSpPr>
        <p:spPr>
          <a:xfrm>
            <a:off x="3635378" y="7452984"/>
            <a:ext cx="4968872" cy="619125"/>
          </a:xfrm>
        </p:spPr>
        <p:txBody>
          <a:bodyPr>
            <a:normAutofit/>
          </a:bodyPr>
          <a:lstStyle>
            <a:lvl1pPr marL="0" indent="0" algn="ctr">
              <a:buNone/>
              <a:defRPr sz="33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9803101" y="7449454"/>
            <a:ext cx="4974266" cy="619125"/>
          </a:xfrm>
        </p:spPr>
        <p:txBody>
          <a:bodyPr>
            <a:normAutofit/>
          </a:bodyPr>
          <a:lstStyle>
            <a:lvl1pPr marL="0" indent="0" algn="ctr">
              <a:buNone/>
              <a:defRPr sz="3300" b="1" i="0">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3635377" y="8103382"/>
            <a:ext cx="4968874" cy="471503"/>
          </a:xfrm>
        </p:spPr>
        <p:txBody>
          <a:bodyPr/>
          <a:lstStyle>
            <a:lvl1pPr marL="0" indent="0" algn="ctr">
              <a:buNone/>
              <a:defRPr sz="3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9803102" y="8103091"/>
            <a:ext cx="4974264" cy="471503"/>
          </a:xfrm>
        </p:spPr>
        <p:txBody>
          <a:bodyPr/>
          <a:lstStyle>
            <a:lvl1pPr marL="0" indent="0" algn="ctr">
              <a:buNone/>
              <a:defRPr sz="3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3635377" y="8619327"/>
            <a:ext cx="4968874" cy="561975"/>
          </a:xfrm>
        </p:spPr>
        <p:txBody>
          <a:bodyPr>
            <a:normAutofit/>
          </a:bodyPr>
          <a:lstStyle>
            <a:lvl1pPr marL="0" indent="0" algn="ctr">
              <a:buNone/>
              <a:defRPr sz="3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9816259" y="8614083"/>
            <a:ext cx="4968874" cy="561975"/>
          </a:xfrm>
        </p:spPr>
        <p:txBody>
          <a:bodyPr>
            <a:normAutofit/>
          </a:bodyPr>
          <a:lstStyle>
            <a:lvl1pPr marL="0" indent="0" algn="ctr">
              <a:buNone/>
              <a:defRPr sz="3000">
                <a:solidFill>
                  <a:schemeClr val="tx1">
                    <a:lumMod val="75000"/>
                    <a:lumOff val="25000"/>
                  </a:schemeClr>
                </a:solidFill>
              </a:defRPr>
            </a:lvl1pPr>
          </a:lstStyle>
          <a:p>
            <a:pPr lvl="0"/>
            <a:r>
              <a:rPr lang="en-US" dirty="0"/>
              <a:t>Program</a:t>
            </a:r>
          </a:p>
        </p:txBody>
      </p:sp>
    </p:spTree>
    <p:extLst>
      <p:ext uri="{BB962C8B-B14F-4D97-AF65-F5344CB8AC3E}">
        <p14:creationId xmlns:p14="http://schemas.microsoft.com/office/powerpoint/2010/main" val="25303721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9817101" y="3155825"/>
            <a:ext cx="4946650" cy="3731418"/>
          </a:xfrm>
        </p:spPr>
        <p:txBody>
          <a:bodyPr/>
          <a:lstStyle>
            <a:lvl1pPr marL="0" indent="0">
              <a:buNone/>
              <a:defRPr/>
            </a:lvl1pPr>
          </a:lstStyle>
          <a:p>
            <a:r>
              <a:rPr lang="en-US" dirty="0"/>
              <a:t>Click icon to add picture</a:t>
            </a:r>
          </a:p>
        </p:txBody>
      </p:sp>
      <p:sp>
        <p:nvSpPr>
          <p:cNvPr id="18" name="Picture Placeholder 17"/>
          <p:cNvSpPr>
            <a:spLocks noGrp="1"/>
          </p:cNvSpPr>
          <p:nvPr>
            <p:ph type="pic" sz="quarter" idx="13"/>
          </p:nvPr>
        </p:nvSpPr>
        <p:spPr>
          <a:xfrm>
            <a:off x="3635377" y="3155825"/>
            <a:ext cx="4968874" cy="3731418"/>
          </a:xfrm>
        </p:spPr>
        <p:txBody>
          <a:bodyPr/>
          <a:lstStyle>
            <a:lvl1pPr marL="0" indent="0">
              <a:buNone/>
              <a:defRPr/>
            </a:lvl1pPr>
          </a:lstStyle>
          <a:p>
            <a:r>
              <a:rPr lang="en-US" dirty="0"/>
              <a:t>Click icon to add picture</a:t>
            </a:r>
          </a:p>
        </p:txBody>
      </p:sp>
      <p:sp>
        <p:nvSpPr>
          <p:cNvPr id="12" name="Text Placeholder 11"/>
          <p:cNvSpPr>
            <a:spLocks noGrp="1"/>
          </p:cNvSpPr>
          <p:nvPr>
            <p:ph type="body" sz="quarter" idx="10" hasCustomPrompt="1"/>
          </p:nvPr>
        </p:nvSpPr>
        <p:spPr>
          <a:xfrm>
            <a:off x="-16626" y="1016808"/>
            <a:ext cx="18288000" cy="650082"/>
          </a:xfrm>
        </p:spPr>
        <p:txBody>
          <a:bodyPr>
            <a:noAutofit/>
          </a:bodyPr>
          <a:lstStyle>
            <a:lvl1pPr marL="0" indent="0" algn="ctr">
              <a:buNone/>
              <a:defRPr sz="4500">
                <a:solidFill>
                  <a:schemeClr val="tx1">
                    <a:lumMod val="75000"/>
                    <a:lumOff val="25000"/>
                  </a:schemeClr>
                </a:solidFill>
              </a:defRPr>
            </a:lvl1pPr>
            <a:lvl2pPr>
              <a:defRPr sz="4200">
                <a:solidFill>
                  <a:schemeClr val="tx1">
                    <a:lumMod val="75000"/>
                    <a:lumOff val="25000"/>
                  </a:schemeClr>
                </a:solidFill>
              </a:defRPr>
            </a:lvl2pPr>
            <a:lvl3pPr>
              <a:defRPr sz="4200">
                <a:solidFill>
                  <a:schemeClr val="tx1">
                    <a:lumMod val="75000"/>
                    <a:lumOff val="25000"/>
                  </a:schemeClr>
                </a:solidFill>
              </a:defRPr>
            </a:lvl3pPr>
            <a:lvl4pPr>
              <a:defRPr sz="4200">
                <a:solidFill>
                  <a:schemeClr val="tx1">
                    <a:lumMod val="75000"/>
                    <a:lumOff val="25000"/>
                  </a:schemeClr>
                </a:solidFill>
              </a:defRPr>
            </a:lvl4pPr>
            <a:lvl5pPr>
              <a:defRPr sz="4200">
                <a:solidFill>
                  <a:schemeClr val="tx1">
                    <a:lumMod val="75000"/>
                    <a:lumOff val="25000"/>
                  </a:schemeClr>
                </a:solidFill>
              </a:defRPr>
            </a:lvl5pPr>
          </a:lstStyle>
          <a:p>
            <a:pPr lvl="0"/>
            <a:r>
              <a:rPr lang="en-US" dirty="0"/>
              <a:t>Subtitle 2</a:t>
            </a:r>
          </a:p>
        </p:txBody>
      </p:sp>
      <p:sp>
        <p:nvSpPr>
          <p:cNvPr id="16" name="Text Placeholder 15"/>
          <p:cNvSpPr>
            <a:spLocks noGrp="1"/>
          </p:cNvSpPr>
          <p:nvPr>
            <p:ph type="body" sz="quarter" idx="12" hasCustomPrompt="1"/>
          </p:nvPr>
        </p:nvSpPr>
        <p:spPr>
          <a:xfrm>
            <a:off x="-16625" y="1873362"/>
            <a:ext cx="18287998" cy="457200"/>
          </a:xfrm>
        </p:spPr>
        <p:txBody>
          <a:bodyPr/>
          <a:lstStyle>
            <a:lvl1pPr marL="0" indent="0" algn="ctr">
              <a:buNone/>
              <a:defRPr sz="2700">
                <a:solidFill>
                  <a:schemeClr val="tx1">
                    <a:lumMod val="75000"/>
                    <a:lumOff val="25000"/>
                  </a:schemeClr>
                </a:solidFill>
              </a:defRPr>
            </a:lvl1pPr>
          </a:lstStyle>
          <a:p>
            <a:pPr lvl="0"/>
            <a:r>
              <a:rPr lang="en-US" dirty="0"/>
              <a:t>Date</a:t>
            </a:r>
          </a:p>
        </p:txBody>
      </p:sp>
      <p:sp>
        <p:nvSpPr>
          <p:cNvPr id="22" name="Text Placeholder 21"/>
          <p:cNvSpPr>
            <a:spLocks noGrp="1"/>
          </p:cNvSpPr>
          <p:nvPr>
            <p:ph type="body" sz="quarter" idx="15" hasCustomPrompt="1"/>
          </p:nvPr>
        </p:nvSpPr>
        <p:spPr>
          <a:xfrm>
            <a:off x="3635378" y="7248864"/>
            <a:ext cx="4968872" cy="619125"/>
          </a:xfrm>
        </p:spPr>
        <p:txBody>
          <a:bodyPr>
            <a:normAutofit/>
          </a:bodyPr>
          <a:lstStyle>
            <a:lvl1pPr marL="0" indent="0" algn="ctr">
              <a:buNone/>
              <a:defRPr sz="33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9803101" y="7245335"/>
            <a:ext cx="4974266" cy="619125"/>
          </a:xfrm>
        </p:spPr>
        <p:txBody>
          <a:bodyPr>
            <a:normAutofit/>
          </a:bodyPr>
          <a:lstStyle>
            <a:lvl1pPr marL="0" indent="0" algn="ctr">
              <a:buNone/>
              <a:defRPr sz="3300" b="1" i="0">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3635377" y="7899262"/>
            <a:ext cx="4968874" cy="471503"/>
          </a:xfrm>
        </p:spPr>
        <p:txBody>
          <a:bodyPr/>
          <a:lstStyle>
            <a:lvl1pPr marL="0" indent="0" algn="ctr">
              <a:buNone/>
              <a:defRPr sz="3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9803102" y="7898971"/>
            <a:ext cx="4974264" cy="471503"/>
          </a:xfrm>
        </p:spPr>
        <p:txBody>
          <a:bodyPr/>
          <a:lstStyle>
            <a:lvl1pPr marL="0" indent="0" algn="ctr">
              <a:buNone/>
              <a:defRPr sz="3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3635377" y="8415207"/>
            <a:ext cx="4968874" cy="561975"/>
          </a:xfrm>
        </p:spPr>
        <p:txBody>
          <a:bodyPr/>
          <a:lstStyle>
            <a:lvl1pPr marL="0" indent="0" algn="ctr">
              <a:buNone/>
              <a:defRPr sz="3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9816259" y="8409963"/>
            <a:ext cx="4968874" cy="561975"/>
          </a:xfrm>
        </p:spPr>
        <p:txBody>
          <a:bodyPr/>
          <a:lstStyle>
            <a:lvl1pPr marL="0" indent="0" algn="ctr">
              <a:buNone/>
              <a:defRPr sz="3000">
                <a:solidFill>
                  <a:schemeClr val="tx1">
                    <a:lumMod val="75000"/>
                    <a:lumOff val="25000"/>
                  </a:schemeClr>
                </a:solidFill>
              </a:defRPr>
            </a:lvl1pPr>
          </a:lstStyle>
          <a:p>
            <a:pPr lvl="0"/>
            <a:r>
              <a:rPr lang="en-US" dirty="0"/>
              <a:t>Program</a:t>
            </a:r>
          </a:p>
        </p:txBody>
      </p:sp>
      <p:cxnSp>
        <p:nvCxnSpPr>
          <p:cNvPr id="17" name="Straight Connector 16"/>
          <p:cNvCxnSpPr/>
          <p:nvPr userDrawn="1"/>
        </p:nvCxnSpPr>
        <p:spPr>
          <a:xfrm flipV="1">
            <a:off x="8645628" y="2549755"/>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9034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esenters Slide 1">
    <p:spTree>
      <p:nvGrpSpPr>
        <p:cNvPr id="1" name=""/>
        <p:cNvGrpSpPr/>
        <p:nvPr/>
      </p:nvGrpSpPr>
      <p:grpSpPr>
        <a:xfrm>
          <a:off x="0" y="0"/>
          <a:ext cx="0" cy="0"/>
          <a:chOff x="0" y="0"/>
          <a:chExt cx="0" cy="0"/>
        </a:xfrm>
      </p:grpSpPr>
      <p:cxnSp>
        <p:nvCxnSpPr>
          <p:cNvPr id="42" name="Straight Connector 41"/>
          <p:cNvCxnSpPr/>
          <p:nvPr userDrawn="1"/>
        </p:nvCxnSpPr>
        <p:spPr>
          <a:xfrm flipV="1">
            <a:off x="8645628" y="1869524"/>
            <a:ext cx="999996" cy="2054"/>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645628" y="1870121"/>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3585949" y="3942347"/>
            <a:ext cx="5018302" cy="619125"/>
          </a:xfrm>
        </p:spPr>
        <p:txBody>
          <a:bodyPr>
            <a:normAutofit/>
          </a:bodyPr>
          <a:lstStyle>
            <a:lvl1pPr marL="0" indent="0" algn="ctr">
              <a:buNone/>
              <a:defRPr sz="33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9767673" y="3938817"/>
            <a:ext cx="4946650" cy="619125"/>
          </a:xfrm>
        </p:spPr>
        <p:txBody>
          <a:bodyPr>
            <a:normAutofit/>
          </a:bodyPr>
          <a:lstStyle>
            <a:lvl1pPr marL="0" indent="0" algn="ctr">
              <a:buNone/>
              <a:defRPr sz="3300" b="1">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3585949" y="4592738"/>
            <a:ext cx="5018302" cy="471503"/>
          </a:xfrm>
        </p:spPr>
        <p:txBody>
          <a:bodyPr/>
          <a:lstStyle>
            <a:lvl1pPr marL="0" indent="0" algn="ctr">
              <a:buNone/>
              <a:defRPr sz="3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9767673" y="4592447"/>
            <a:ext cx="4946650" cy="471503"/>
          </a:xfrm>
        </p:spPr>
        <p:txBody>
          <a:bodyPr/>
          <a:lstStyle>
            <a:lvl1pPr marL="0" indent="0" algn="ctr">
              <a:buNone/>
              <a:defRPr sz="3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3585949" y="5118265"/>
            <a:ext cx="5018302" cy="561975"/>
          </a:xfrm>
        </p:spPr>
        <p:txBody>
          <a:bodyPr/>
          <a:lstStyle>
            <a:lvl1pPr marL="0" indent="0" algn="ctr">
              <a:buNone/>
              <a:defRPr sz="3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9767673" y="5113022"/>
            <a:ext cx="4946650" cy="561975"/>
          </a:xfrm>
        </p:spPr>
        <p:txBody>
          <a:bodyPr/>
          <a:lstStyle>
            <a:lvl1pPr marL="0" indent="0" algn="ctr">
              <a:buNone/>
              <a:defRPr sz="3000">
                <a:solidFill>
                  <a:schemeClr val="tx1">
                    <a:lumMod val="75000"/>
                    <a:lumOff val="25000"/>
                  </a:schemeClr>
                </a:solidFill>
              </a:defRPr>
            </a:lvl1pPr>
          </a:lstStyle>
          <a:p>
            <a:pPr lvl="0"/>
            <a:r>
              <a:rPr lang="en-US" dirty="0"/>
              <a:t>Program</a:t>
            </a:r>
          </a:p>
        </p:txBody>
      </p:sp>
      <p:sp>
        <p:nvSpPr>
          <p:cNvPr id="47" name="Text Placeholder 2"/>
          <p:cNvSpPr>
            <a:spLocks noGrp="1"/>
          </p:cNvSpPr>
          <p:nvPr>
            <p:ph type="body" sz="quarter" idx="21" hasCustomPrompt="1"/>
          </p:nvPr>
        </p:nvSpPr>
        <p:spPr>
          <a:xfrm>
            <a:off x="-16622" y="1010960"/>
            <a:ext cx="18287996" cy="723045"/>
          </a:xfrm>
        </p:spPr>
        <p:txBody>
          <a:bodyPr>
            <a:normAutofit/>
          </a:bodyPr>
          <a:lstStyle>
            <a:lvl1pPr marL="0" indent="0" algn="ctr">
              <a:buNone/>
              <a:defRPr sz="4500">
                <a:solidFill>
                  <a:schemeClr val="tx1">
                    <a:lumMod val="75000"/>
                    <a:lumOff val="25000"/>
                  </a:schemeClr>
                </a:solidFill>
              </a:defRPr>
            </a:lvl1pPr>
          </a:lstStyle>
          <a:p>
            <a:pPr lvl="0"/>
            <a:r>
              <a:rPr lang="en-US" dirty="0"/>
              <a:t>Presenters 1</a:t>
            </a:r>
          </a:p>
        </p:txBody>
      </p:sp>
    </p:spTree>
    <p:extLst>
      <p:ext uri="{BB962C8B-B14F-4D97-AF65-F5344CB8AC3E}">
        <p14:creationId xmlns:p14="http://schemas.microsoft.com/office/powerpoint/2010/main" val="19397224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8645628" y="1869524"/>
            <a:ext cx="999996" cy="2054"/>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645628" y="1870121"/>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1025629" y="3942347"/>
            <a:ext cx="5018302" cy="619125"/>
          </a:xfrm>
        </p:spPr>
        <p:txBody>
          <a:bodyPr>
            <a:normAutofit/>
          </a:bodyPr>
          <a:lstStyle>
            <a:lvl1pPr marL="0" indent="0" algn="ctr">
              <a:buNone/>
              <a:defRPr sz="33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6658713" y="3938817"/>
            <a:ext cx="4946650" cy="619125"/>
          </a:xfrm>
        </p:spPr>
        <p:txBody>
          <a:bodyPr>
            <a:normAutofit/>
          </a:bodyPr>
          <a:lstStyle>
            <a:lvl1pPr marL="0" indent="0" algn="ctr">
              <a:buNone/>
              <a:defRPr sz="3300" b="1">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1025629" y="4592738"/>
            <a:ext cx="5018302" cy="471503"/>
          </a:xfrm>
        </p:spPr>
        <p:txBody>
          <a:bodyPr/>
          <a:lstStyle>
            <a:lvl1pPr marL="0" indent="0" algn="ctr">
              <a:buNone/>
              <a:defRPr sz="3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6658713" y="4592447"/>
            <a:ext cx="4946650" cy="471503"/>
          </a:xfrm>
        </p:spPr>
        <p:txBody>
          <a:bodyPr/>
          <a:lstStyle>
            <a:lvl1pPr marL="0" indent="0" algn="ctr">
              <a:buNone/>
              <a:defRPr sz="3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1025629" y="5118265"/>
            <a:ext cx="5018302" cy="561975"/>
          </a:xfrm>
        </p:spPr>
        <p:txBody>
          <a:bodyPr/>
          <a:lstStyle>
            <a:lvl1pPr marL="0" indent="0" algn="ctr">
              <a:buNone/>
              <a:defRPr sz="3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6658713" y="5113022"/>
            <a:ext cx="4946650" cy="561975"/>
          </a:xfrm>
        </p:spPr>
        <p:txBody>
          <a:bodyPr/>
          <a:lstStyle>
            <a:lvl1pPr marL="0" indent="0" algn="ctr">
              <a:buNone/>
              <a:defRPr sz="3000">
                <a:solidFill>
                  <a:schemeClr val="tx1">
                    <a:lumMod val="75000"/>
                    <a:lumOff val="25000"/>
                  </a:schemeClr>
                </a:solidFill>
              </a:defRPr>
            </a:lvl1pPr>
          </a:lstStyle>
          <a:p>
            <a:pPr lvl="0"/>
            <a:r>
              <a:rPr lang="en-US" dirty="0"/>
              <a:t>Program</a:t>
            </a:r>
          </a:p>
        </p:txBody>
      </p:sp>
      <p:sp>
        <p:nvSpPr>
          <p:cNvPr id="47" name="Text Placeholder 2"/>
          <p:cNvSpPr>
            <a:spLocks noGrp="1"/>
          </p:cNvSpPr>
          <p:nvPr>
            <p:ph type="body" sz="quarter" idx="21" hasCustomPrompt="1"/>
          </p:nvPr>
        </p:nvSpPr>
        <p:spPr>
          <a:xfrm>
            <a:off x="-16622" y="1010960"/>
            <a:ext cx="18287996" cy="723045"/>
          </a:xfrm>
        </p:spPr>
        <p:txBody>
          <a:bodyPr>
            <a:normAutofit/>
          </a:bodyPr>
          <a:lstStyle>
            <a:lvl1pPr marL="0" indent="0" algn="ctr">
              <a:buNone/>
              <a:defRPr sz="4500">
                <a:solidFill>
                  <a:schemeClr val="tx1">
                    <a:lumMod val="75000"/>
                    <a:lumOff val="25000"/>
                  </a:schemeClr>
                </a:solidFill>
              </a:defRPr>
            </a:lvl1pPr>
          </a:lstStyle>
          <a:p>
            <a:pPr lvl="0"/>
            <a:r>
              <a:rPr lang="en-US" dirty="0"/>
              <a:t>Presenters 2</a:t>
            </a:r>
          </a:p>
        </p:txBody>
      </p:sp>
      <p:sp>
        <p:nvSpPr>
          <p:cNvPr id="11" name="Text Placeholder 21"/>
          <p:cNvSpPr>
            <a:spLocks noGrp="1"/>
          </p:cNvSpPr>
          <p:nvPr>
            <p:ph type="body" sz="quarter" idx="22" hasCustomPrompt="1"/>
          </p:nvPr>
        </p:nvSpPr>
        <p:spPr>
          <a:xfrm>
            <a:off x="12220145" y="3938817"/>
            <a:ext cx="5018302" cy="619125"/>
          </a:xfrm>
        </p:spPr>
        <p:txBody>
          <a:bodyPr>
            <a:normAutofit/>
          </a:bodyPr>
          <a:lstStyle>
            <a:lvl1pPr marL="0" indent="0" algn="ctr">
              <a:buNone/>
              <a:defRPr sz="3300" b="1">
                <a:solidFill>
                  <a:schemeClr val="tx1">
                    <a:lumMod val="75000"/>
                    <a:lumOff val="25000"/>
                  </a:schemeClr>
                </a:solidFill>
              </a:defRPr>
            </a:lvl1pPr>
          </a:lstStyle>
          <a:p>
            <a:pPr lvl="0"/>
            <a:r>
              <a:rPr lang="en-US" dirty="0"/>
              <a:t>Name</a:t>
            </a:r>
          </a:p>
        </p:txBody>
      </p:sp>
      <p:sp>
        <p:nvSpPr>
          <p:cNvPr id="12" name="Text Placeholder 24"/>
          <p:cNvSpPr>
            <a:spLocks noGrp="1"/>
          </p:cNvSpPr>
          <p:nvPr>
            <p:ph type="body" sz="quarter" idx="23" hasCustomPrompt="1"/>
          </p:nvPr>
        </p:nvSpPr>
        <p:spPr>
          <a:xfrm>
            <a:off x="12220145" y="4589209"/>
            <a:ext cx="5018302" cy="471503"/>
          </a:xfrm>
        </p:spPr>
        <p:txBody>
          <a:bodyPr/>
          <a:lstStyle>
            <a:lvl1pPr marL="0" indent="0" algn="ctr">
              <a:buNone/>
              <a:defRPr sz="3000" i="1">
                <a:solidFill>
                  <a:srgbClr val="404040"/>
                </a:solidFill>
              </a:defRPr>
            </a:lvl1pPr>
          </a:lstStyle>
          <a:p>
            <a:pPr lvl="0"/>
            <a:r>
              <a:rPr lang="en-US" dirty="0"/>
              <a:t>Title</a:t>
            </a:r>
          </a:p>
        </p:txBody>
      </p:sp>
      <p:sp>
        <p:nvSpPr>
          <p:cNvPr id="13" name="Text Placeholder 27"/>
          <p:cNvSpPr>
            <a:spLocks noGrp="1"/>
          </p:cNvSpPr>
          <p:nvPr>
            <p:ph type="body" sz="quarter" idx="24" hasCustomPrompt="1"/>
          </p:nvPr>
        </p:nvSpPr>
        <p:spPr>
          <a:xfrm>
            <a:off x="12220145" y="5114736"/>
            <a:ext cx="5018302" cy="561975"/>
          </a:xfrm>
        </p:spPr>
        <p:txBody>
          <a:bodyPr/>
          <a:lstStyle>
            <a:lvl1pPr marL="0" indent="0" algn="ctr">
              <a:buNone/>
              <a:defRPr sz="3000">
                <a:solidFill>
                  <a:schemeClr val="tx1">
                    <a:lumMod val="75000"/>
                    <a:lumOff val="25000"/>
                  </a:schemeClr>
                </a:solidFill>
              </a:defRPr>
            </a:lvl1pPr>
          </a:lstStyle>
          <a:p>
            <a:pPr lvl="0"/>
            <a:r>
              <a:rPr lang="en-US" dirty="0"/>
              <a:t>Program</a:t>
            </a:r>
          </a:p>
        </p:txBody>
      </p:sp>
    </p:spTree>
    <p:extLst>
      <p:ext uri="{BB962C8B-B14F-4D97-AF65-F5344CB8AC3E}">
        <p14:creationId xmlns:p14="http://schemas.microsoft.com/office/powerpoint/2010/main" val="40266936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esenters Slide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8645628" y="1869524"/>
            <a:ext cx="999996" cy="2054"/>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645628" y="1870121"/>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3585949" y="7108542"/>
            <a:ext cx="5018302" cy="619125"/>
          </a:xfrm>
        </p:spPr>
        <p:txBody>
          <a:bodyPr>
            <a:normAutofit/>
          </a:bodyPr>
          <a:lstStyle>
            <a:lvl1pPr marL="0" indent="0" algn="ctr">
              <a:buNone/>
              <a:defRPr sz="33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9767673" y="7105013"/>
            <a:ext cx="4946650" cy="619125"/>
          </a:xfrm>
        </p:spPr>
        <p:txBody>
          <a:bodyPr>
            <a:normAutofit/>
          </a:bodyPr>
          <a:lstStyle>
            <a:lvl1pPr marL="0" indent="0" algn="ctr">
              <a:buNone/>
              <a:defRPr sz="3300" b="1">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3585949" y="7758934"/>
            <a:ext cx="5018302" cy="471503"/>
          </a:xfrm>
        </p:spPr>
        <p:txBody>
          <a:bodyPr/>
          <a:lstStyle>
            <a:lvl1pPr marL="0" indent="0" algn="ctr">
              <a:buNone/>
              <a:defRPr sz="3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9767673" y="7758643"/>
            <a:ext cx="4946650" cy="471503"/>
          </a:xfrm>
        </p:spPr>
        <p:txBody>
          <a:bodyPr/>
          <a:lstStyle>
            <a:lvl1pPr marL="0" indent="0" algn="ctr">
              <a:buNone/>
              <a:defRPr sz="3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3585949" y="8284461"/>
            <a:ext cx="5018302" cy="561975"/>
          </a:xfrm>
        </p:spPr>
        <p:txBody>
          <a:bodyPr/>
          <a:lstStyle>
            <a:lvl1pPr marL="0" indent="0" algn="ctr">
              <a:buNone/>
              <a:defRPr sz="3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9767673" y="8279217"/>
            <a:ext cx="4946650" cy="561975"/>
          </a:xfrm>
        </p:spPr>
        <p:txBody>
          <a:bodyPr/>
          <a:lstStyle>
            <a:lvl1pPr marL="0" indent="0" algn="ctr">
              <a:buNone/>
              <a:defRPr sz="3000">
                <a:solidFill>
                  <a:schemeClr val="tx1">
                    <a:lumMod val="75000"/>
                    <a:lumOff val="25000"/>
                  </a:schemeClr>
                </a:solidFill>
              </a:defRPr>
            </a:lvl1pPr>
          </a:lstStyle>
          <a:p>
            <a:pPr lvl="0"/>
            <a:r>
              <a:rPr lang="en-US" dirty="0"/>
              <a:t>Program</a:t>
            </a:r>
          </a:p>
        </p:txBody>
      </p:sp>
      <p:sp>
        <p:nvSpPr>
          <p:cNvPr id="45" name="Picture Placeholder 19"/>
          <p:cNvSpPr>
            <a:spLocks noGrp="1"/>
          </p:cNvSpPr>
          <p:nvPr>
            <p:ph type="pic" sz="quarter" idx="14"/>
          </p:nvPr>
        </p:nvSpPr>
        <p:spPr>
          <a:xfrm>
            <a:off x="9767673" y="3015500"/>
            <a:ext cx="4946650" cy="3731418"/>
          </a:xfrm>
        </p:spPr>
        <p:txBody>
          <a:bodyPr/>
          <a:lstStyle>
            <a:lvl1pPr marL="0" indent="0">
              <a:buNone/>
              <a:defRPr/>
            </a:lvl1pPr>
          </a:lstStyle>
          <a:p>
            <a:r>
              <a:rPr lang="en-US" dirty="0"/>
              <a:t>Click icon to add picture</a:t>
            </a:r>
          </a:p>
        </p:txBody>
      </p:sp>
      <p:sp>
        <p:nvSpPr>
          <p:cNvPr id="46" name="Picture Placeholder 17"/>
          <p:cNvSpPr>
            <a:spLocks noGrp="1"/>
          </p:cNvSpPr>
          <p:nvPr>
            <p:ph type="pic" sz="quarter" idx="13"/>
          </p:nvPr>
        </p:nvSpPr>
        <p:spPr>
          <a:xfrm>
            <a:off x="3585949" y="3015500"/>
            <a:ext cx="4968874" cy="3731418"/>
          </a:xfrm>
        </p:spPr>
        <p:txBody>
          <a:bodyPr/>
          <a:lstStyle>
            <a:lvl1pPr marL="0" indent="0">
              <a:buNone/>
              <a:defRPr/>
            </a:lvl1pPr>
          </a:lstStyle>
          <a:p>
            <a:r>
              <a:rPr lang="en-US" dirty="0"/>
              <a:t>Click icon to add picture</a:t>
            </a:r>
          </a:p>
        </p:txBody>
      </p:sp>
      <p:sp>
        <p:nvSpPr>
          <p:cNvPr id="47" name="Text Placeholder 2"/>
          <p:cNvSpPr>
            <a:spLocks noGrp="1"/>
          </p:cNvSpPr>
          <p:nvPr>
            <p:ph type="body" sz="quarter" idx="21" hasCustomPrompt="1"/>
          </p:nvPr>
        </p:nvSpPr>
        <p:spPr>
          <a:xfrm>
            <a:off x="-16622" y="1010960"/>
            <a:ext cx="18287996" cy="723045"/>
          </a:xfrm>
        </p:spPr>
        <p:txBody>
          <a:bodyPr>
            <a:normAutofit/>
          </a:bodyPr>
          <a:lstStyle>
            <a:lvl1pPr marL="0" indent="0" algn="ctr">
              <a:buNone/>
              <a:defRPr sz="4500">
                <a:solidFill>
                  <a:schemeClr val="tx1">
                    <a:lumMod val="75000"/>
                    <a:lumOff val="25000"/>
                  </a:schemeClr>
                </a:solidFill>
              </a:defRPr>
            </a:lvl1pPr>
          </a:lstStyle>
          <a:p>
            <a:pPr lvl="0"/>
            <a:r>
              <a:rPr lang="en-US" dirty="0"/>
              <a:t>Presenters</a:t>
            </a:r>
          </a:p>
        </p:txBody>
      </p:sp>
    </p:spTree>
    <p:extLst>
      <p:ext uri="{BB962C8B-B14F-4D97-AF65-F5344CB8AC3E}">
        <p14:creationId xmlns:p14="http://schemas.microsoft.com/office/powerpoint/2010/main" val="13361069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8648278" y="4222760"/>
            <a:ext cx="999996" cy="2054"/>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0" name="Text Placeholder 8"/>
          <p:cNvSpPr>
            <a:spLocks noGrp="1"/>
          </p:cNvSpPr>
          <p:nvPr>
            <p:ph type="body" sz="quarter" idx="10" hasCustomPrompt="1"/>
          </p:nvPr>
        </p:nvSpPr>
        <p:spPr>
          <a:xfrm>
            <a:off x="-16626" y="3384660"/>
            <a:ext cx="18288000" cy="717783"/>
          </a:xfrm>
        </p:spPr>
        <p:txBody>
          <a:bodyPr>
            <a:noAutofit/>
          </a:bodyPr>
          <a:lstStyle>
            <a:lvl1pPr marL="0" indent="0" algn="ctr">
              <a:buNone/>
              <a:defRPr sz="4500">
                <a:solidFill>
                  <a:schemeClr val="tx1">
                    <a:lumMod val="75000"/>
                    <a:lumOff val="25000"/>
                  </a:schemeClr>
                </a:solidFill>
              </a:defRPr>
            </a:lvl1pPr>
          </a:lstStyle>
          <a:p>
            <a:pPr lvl="0"/>
            <a:r>
              <a:rPr lang="en-US" dirty="0"/>
              <a:t>Section Divider</a:t>
            </a:r>
          </a:p>
        </p:txBody>
      </p:sp>
      <p:sp>
        <p:nvSpPr>
          <p:cNvPr id="6" name="Text Placeholder 9"/>
          <p:cNvSpPr>
            <a:spLocks noGrp="1"/>
          </p:cNvSpPr>
          <p:nvPr>
            <p:ph type="body" sz="quarter" idx="12" hasCustomPrompt="1"/>
          </p:nvPr>
        </p:nvSpPr>
        <p:spPr>
          <a:xfrm>
            <a:off x="-1" y="4844970"/>
            <a:ext cx="18271374" cy="1666875"/>
          </a:xfrm>
        </p:spPr>
        <p:txBody>
          <a:bodyPr>
            <a:normAutofit/>
          </a:bodyPr>
          <a:lstStyle>
            <a:lvl1pPr marL="0" indent="0" algn="ctr">
              <a:lnSpc>
                <a:spcPct val="100000"/>
              </a:lnSpc>
              <a:spcBef>
                <a:spcPts val="0"/>
              </a:spcBef>
              <a:buNone/>
              <a:defRPr sz="4500" cap="all" baseline="0">
                <a:solidFill>
                  <a:srgbClr val="404040"/>
                </a:solidFill>
              </a:defRPr>
            </a:lvl1pPr>
          </a:lstStyle>
          <a:p>
            <a:pPr lvl="0"/>
            <a:r>
              <a:rPr lang="en-US" dirty="0"/>
              <a:t>Chapter title</a:t>
            </a:r>
          </a:p>
        </p:txBody>
      </p:sp>
    </p:spTree>
    <p:extLst>
      <p:ext uri="{BB962C8B-B14F-4D97-AF65-F5344CB8AC3E}">
        <p14:creationId xmlns:p14="http://schemas.microsoft.com/office/powerpoint/2010/main" val="21670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theme" Target="../theme/theme1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2.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50" Type="http://schemas.openxmlformats.org/officeDocument/2006/relationships/slideLayout" Target="../slideLayouts/slideLayout81.xml"/><Relationship Id="rId55" Type="http://schemas.openxmlformats.org/officeDocument/2006/relationships/theme" Target="../theme/theme7.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3" Type="http://schemas.openxmlformats.org/officeDocument/2006/relationships/slideLayout" Target="../slideLayouts/slideLayout8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slideLayout" Target="../slideLayouts/slideLayout8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8" Type="http://schemas.openxmlformats.org/officeDocument/2006/relationships/slideLayout" Target="../slideLayouts/slideLayout39.xml"/><Relationship Id="rId51" Type="http://schemas.openxmlformats.org/officeDocument/2006/relationships/slideLayout" Target="../slideLayouts/slideLayout82.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54" Type="http://schemas.openxmlformats.org/officeDocument/2006/relationships/slideLayout" Target="../slideLayouts/slideLayout85.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slideLayout" Target="../slideLayouts/slideLayout132.xml"/><Relationship Id="rId50" Type="http://schemas.openxmlformats.org/officeDocument/2006/relationships/slideLayout" Target="../slideLayouts/slideLayout135.xml"/><Relationship Id="rId55" Type="http://schemas.openxmlformats.org/officeDocument/2006/relationships/slideLayout" Target="../slideLayouts/slideLayout140.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3" Type="http://schemas.openxmlformats.org/officeDocument/2006/relationships/slideLayout" Target="../slideLayouts/slideLayout138.xml"/><Relationship Id="rId58" Type="http://schemas.openxmlformats.org/officeDocument/2006/relationships/theme" Target="../theme/theme8.xml"/><Relationship Id="rId5" Type="http://schemas.openxmlformats.org/officeDocument/2006/relationships/slideLayout" Target="../slideLayouts/slideLayout90.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48" Type="http://schemas.openxmlformats.org/officeDocument/2006/relationships/slideLayout" Target="../slideLayouts/slideLayout133.xml"/><Relationship Id="rId56" Type="http://schemas.openxmlformats.org/officeDocument/2006/relationships/slideLayout" Target="../slideLayouts/slideLayout141.xml"/><Relationship Id="rId8" Type="http://schemas.openxmlformats.org/officeDocument/2006/relationships/slideLayout" Target="../slideLayouts/slideLayout93.xml"/><Relationship Id="rId51" Type="http://schemas.openxmlformats.org/officeDocument/2006/relationships/slideLayout" Target="../slideLayouts/slideLayout136.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slideLayout" Target="../slideLayouts/slideLayout131.xml"/><Relationship Id="rId20" Type="http://schemas.openxmlformats.org/officeDocument/2006/relationships/slideLayout" Target="../slideLayouts/slideLayout105.xml"/><Relationship Id="rId41" Type="http://schemas.openxmlformats.org/officeDocument/2006/relationships/slideLayout" Target="../slideLayouts/slideLayout126.xml"/><Relationship Id="rId54" Type="http://schemas.openxmlformats.org/officeDocument/2006/relationships/slideLayout" Target="../slideLayouts/slideLayout139.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49" Type="http://schemas.openxmlformats.org/officeDocument/2006/relationships/slideLayout" Target="../slideLayouts/slideLayout134.xml"/><Relationship Id="rId57" Type="http://schemas.openxmlformats.org/officeDocument/2006/relationships/slideLayout" Target="../slideLayouts/slideLayout142.xml"/><Relationship Id="rId10" Type="http://schemas.openxmlformats.org/officeDocument/2006/relationships/slideLayout" Target="../slideLayouts/slideLayout95.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52" Type="http://schemas.openxmlformats.org/officeDocument/2006/relationships/slideLayout" Target="../slideLayouts/slideLayout1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B970440-4567-42C8-BE3A-4A83AE87A104}" type="datetimeFigureOut">
              <a:rPr lang="en-US" smtClean="0"/>
              <a:t>10/10/2025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89AA427-BFF6-47B8-BBAE-6829E1FAB936}" type="slidenum">
              <a:rPr lang="en-US" smtClean="0"/>
              <a:t>‹#›</a:t>
            </a:fld>
            <a:endParaRPr lang="en-US"/>
          </a:p>
        </p:txBody>
      </p:sp>
    </p:spTree>
    <p:extLst>
      <p:ext uri="{BB962C8B-B14F-4D97-AF65-F5344CB8AC3E}">
        <p14:creationId xmlns:p14="http://schemas.microsoft.com/office/powerpoint/2010/main" val="336831450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b="0" i="0">
                <a:solidFill>
                  <a:schemeClr val="tx1">
                    <a:tint val="75000"/>
                  </a:schemeClr>
                </a:solidFill>
                <a:latin typeface="Source Sans Pro" panose="020B0503030403020204" pitchFamily="34" charset="0"/>
              </a:defRPr>
            </a:lvl1pPr>
          </a:lstStyle>
          <a:p>
            <a:fld id="{C115859F-205F-C242-911F-CC938AC200CB}" type="datetime1">
              <a:rPr lang="en-US" smtClean="0"/>
              <a:pPr/>
              <a:t>10/10/2025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b="0" i="0">
                <a:solidFill>
                  <a:schemeClr val="tx1">
                    <a:tint val="75000"/>
                  </a:schemeClr>
                </a:solidFill>
                <a:latin typeface="Source Sans Pro" panose="020B0503030403020204" pitchFamily="34" charset="0"/>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b="0" i="0">
                <a:solidFill>
                  <a:schemeClr val="tx1">
                    <a:tint val="75000"/>
                  </a:schemeClr>
                </a:solidFill>
                <a:latin typeface="Source Sans Pro" panose="020B0503030403020204" pitchFamily="34" charset="0"/>
              </a:defRPr>
            </a:lvl1pPr>
          </a:lstStyle>
          <a:p>
            <a:fld id="{9091AC62-753B-3240-A76B-ED140B7F97AA}" type="slidenum">
              <a:rPr lang="en-US" smtClean="0"/>
              <a:pPr/>
              <a:t>‹#›</a:t>
            </a:fld>
            <a:endParaRPr lang="en-US"/>
          </a:p>
        </p:txBody>
      </p:sp>
      <p:sp>
        <p:nvSpPr>
          <p:cNvPr id="3" name="Rectangle 2">
            <a:extLst>
              <a:ext uri="{FF2B5EF4-FFF2-40B4-BE49-F238E27FC236}">
                <a16:creationId xmlns:a16="http://schemas.microsoft.com/office/drawing/2014/main" id="{92E5E3A3-6002-961E-CB68-A8504C562332}"/>
              </a:ext>
            </a:extLst>
          </p:cNvPr>
          <p:cNvSpPr/>
          <p:nvPr userDrawn="1"/>
        </p:nvSpPr>
        <p:spPr>
          <a:xfrm>
            <a:off x="1" y="0"/>
            <a:ext cx="18287999" cy="10352640"/>
          </a:xfrm>
          <a:prstGeom prst="rect">
            <a:avLst/>
          </a:prstGeom>
          <a:solidFill>
            <a:srgbClr val="007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a:latin typeface="Source Sans Pro" panose="020B0503030403020204" pitchFamily="34" charset="0"/>
            </a:endParaRPr>
          </a:p>
        </p:txBody>
      </p:sp>
      <p:pic>
        <p:nvPicPr>
          <p:cNvPr id="7" name="Picture 6">
            <a:extLst>
              <a:ext uri="{FF2B5EF4-FFF2-40B4-BE49-F238E27FC236}">
                <a16:creationId xmlns:a16="http://schemas.microsoft.com/office/drawing/2014/main" id="{062A1D9C-B515-9781-AB3E-7FCBB99C11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3741"/>
          <a:stretch/>
        </p:blipFill>
        <p:spPr>
          <a:xfrm>
            <a:off x="11592169" y="1"/>
            <a:ext cx="6695831" cy="10387367"/>
          </a:xfrm>
          <a:prstGeom prst="rect">
            <a:avLst/>
          </a:prstGeom>
        </p:spPr>
      </p:pic>
      <p:pic>
        <p:nvPicPr>
          <p:cNvPr id="10" name="Picture 9" descr="A black background with blue text and blue text&#10;&#10;Description automatically generated">
            <a:extLst>
              <a:ext uri="{FF2B5EF4-FFF2-40B4-BE49-F238E27FC236}">
                <a16:creationId xmlns:a16="http://schemas.microsoft.com/office/drawing/2014/main" id="{421716E5-8723-D42C-D0F1-25DF6209566A}"/>
              </a:ext>
            </a:extLst>
          </p:cNvPr>
          <p:cNvPicPr>
            <a:picLocks noChangeAspect="1"/>
          </p:cNvPicPr>
          <p:nvPr userDrawn="1"/>
        </p:nvPicPr>
        <p:blipFill>
          <a:blip r:embed="rId4"/>
          <a:stretch>
            <a:fillRect/>
          </a:stretch>
        </p:blipFill>
        <p:spPr>
          <a:xfrm>
            <a:off x="14012566" y="3342190"/>
            <a:ext cx="3436448" cy="3602621"/>
          </a:xfrm>
          <a:prstGeom prst="rect">
            <a:avLst/>
          </a:prstGeom>
        </p:spPr>
      </p:pic>
      <p:pic>
        <p:nvPicPr>
          <p:cNvPr id="13" name="Picture 12" descr="A blue square with a black border&#10;&#10;Description automatically generated">
            <a:extLst>
              <a:ext uri="{FF2B5EF4-FFF2-40B4-BE49-F238E27FC236}">
                <a16:creationId xmlns:a16="http://schemas.microsoft.com/office/drawing/2014/main" id="{0D08910A-DB82-6B09-470A-C1E7DF08735C}"/>
              </a:ext>
            </a:extLst>
          </p:cNvPr>
          <p:cNvPicPr>
            <a:picLocks noChangeAspect="1"/>
          </p:cNvPicPr>
          <p:nvPr userDrawn="1"/>
        </p:nvPicPr>
        <p:blipFill>
          <a:blip r:embed="rId5"/>
          <a:stretch>
            <a:fillRect/>
          </a:stretch>
        </p:blipFill>
        <p:spPr>
          <a:xfrm>
            <a:off x="10440464" y="8151614"/>
            <a:ext cx="7870785" cy="1557494"/>
          </a:xfrm>
          <a:prstGeom prst="rect">
            <a:avLst/>
          </a:prstGeom>
        </p:spPr>
      </p:pic>
    </p:spTree>
    <p:extLst>
      <p:ext uri="{BB962C8B-B14F-4D97-AF65-F5344CB8AC3E}">
        <p14:creationId xmlns:p14="http://schemas.microsoft.com/office/powerpoint/2010/main" val="3507268498"/>
      </p:ext>
    </p:extLst>
  </p:cSld>
  <p:clrMap bg1="lt1" tx1="dk1" bg2="lt2" tx2="dk2" accent1="accent1" accent2="accent2" accent3="accent3" accent4="accent4" accent5="accent5" accent6="accent6" hlink="hlink" folHlink="folHlink"/>
  <p:sldLayoutIdLst>
    <p:sldLayoutId id="2147483673" r:id="rId1"/>
  </p:sldLayoutIdLst>
  <p:hf hdr="0"/>
  <p:txStyles>
    <p:titleStyle>
      <a:lvl1pPr algn="l" defTabSz="1371600" rtl="0" eaLnBrk="1" latinLnBrk="0" hangingPunct="1">
        <a:lnSpc>
          <a:spcPct val="90000"/>
        </a:lnSpc>
        <a:spcBef>
          <a:spcPct val="0"/>
        </a:spcBef>
        <a:buNone/>
        <a:defRPr sz="12000" b="1" kern="1200">
          <a:solidFill>
            <a:schemeClr val="bg1"/>
          </a:solidFill>
          <a:latin typeface="Poppins" pitchFamily="2" charset="77"/>
          <a:ea typeface="+mj-ea"/>
          <a:cs typeface="Poppins" pitchFamily="2" charset="77"/>
        </a:defRPr>
      </a:lvl1pPr>
    </p:titleStyle>
    <p:bodyStyle>
      <a:lvl1pPr marL="0" indent="0" algn="l" defTabSz="1371600" rtl="0" eaLnBrk="1" latinLnBrk="0" hangingPunct="1">
        <a:lnSpc>
          <a:spcPct val="90000"/>
        </a:lnSpc>
        <a:spcBef>
          <a:spcPts val="1500"/>
        </a:spcBef>
        <a:buFont typeface="Arial" panose="020B0604020202020204" pitchFamily="34" charset="0"/>
        <a:buNone/>
        <a:defRPr sz="3600" b="1" kern="1200">
          <a:solidFill>
            <a:schemeClr val="bg1"/>
          </a:solidFill>
          <a:latin typeface="Poppins" pitchFamily="2" charset="77"/>
          <a:ea typeface="+mn-ea"/>
          <a:cs typeface="Poppins" pitchFamily="2" charset="77"/>
        </a:defRPr>
      </a:lvl1pPr>
      <a:lvl2pPr marL="685800" indent="0" algn="l" defTabSz="1371600" rtl="0" eaLnBrk="1" latinLnBrk="0" hangingPunct="1">
        <a:lnSpc>
          <a:spcPct val="90000"/>
        </a:lnSpc>
        <a:spcBef>
          <a:spcPts val="750"/>
        </a:spcBef>
        <a:buFont typeface="Arial" panose="020B0604020202020204" pitchFamily="34" charset="0"/>
        <a:buNone/>
        <a:defRPr sz="3600" b="1" kern="1200">
          <a:solidFill>
            <a:schemeClr val="tx1"/>
          </a:solidFill>
          <a:latin typeface="Source Sans Pro" panose="020B0503030403020204" pitchFamily="34" charset="77"/>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Source Sans Pro" panose="020B0503030403020204" pitchFamily="34" charset="77"/>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Source Sans Pro" panose="020B0503030403020204" pitchFamily="34" charset="77"/>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Source Sans Pro" panose="020B0503030403020204" pitchFamily="34"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b="0" i="0">
                <a:solidFill>
                  <a:schemeClr val="tx1">
                    <a:tint val="75000"/>
                  </a:schemeClr>
                </a:solidFill>
                <a:latin typeface="Source Sans Pro" panose="020B0503030403020204" pitchFamily="34" charset="0"/>
              </a:defRPr>
            </a:lvl1pPr>
          </a:lstStyle>
          <a:p>
            <a:fld id="{C115859F-205F-C242-911F-CC938AC200CB}" type="datetime1">
              <a:rPr lang="en-US" smtClean="0"/>
              <a:pPr/>
              <a:t>10/10/2025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b="0" i="0">
                <a:solidFill>
                  <a:schemeClr val="tx1">
                    <a:tint val="75000"/>
                  </a:schemeClr>
                </a:solidFill>
                <a:latin typeface="Source Sans Pro" panose="020B0503030403020204" pitchFamily="34" charset="0"/>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b="0" i="0">
                <a:solidFill>
                  <a:schemeClr val="tx1">
                    <a:tint val="75000"/>
                  </a:schemeClr>
                </a:solidFill>
                <a:latin typeface="Source Sans Pro" panose="020B0503030403020204" pitchFamily="34" charset="0"/>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691582025"/>
      </p:ext>
    </p:extLst>
  </p:cSld>
  <p:clrMap bg1="lt1" tx1="dk1" bg2="lt2" tx2="dk2" accent1="accent1" accent2="accent2" accent3="accent3" accent4="accent4" accent5="accent5" accent6="accent6" hlink="hlink" folHlink="folHlink"/>
  <p:sldLayoutIdLst>
    <p:sldLayoutId id="2147483675" r:id="rId1"/>
  </p:sldLayoutIdLst>
  <p:hf hdr="0"/>
  <p:txStyles>
    <p:titleStyle>
      <a:lvl1pPr algn="l" defTabSz="1371600" rtl="0" eaLnBrk="1" latinLnBrk="0" hangingPunct="1">
        <a:lnSpc>
          <a:spcPct val="90000"/>
        </a:lnSpc>
        <a:spcBef>
          <a:spcPct val="0"/>
        </a:spcBef>
        <a:buNone/>
        <a:defRPr sz="12000" b="1" kern="1200">
          <a:solidFill>
            <a:schemeClr val="bg1"/>
          </a:solidFill>
          <a:latin typeface="Poppins" pitchFamily="2" charset="77"/>
          <a:ea typeface="+mj-ea"/>
          <a:cs typeface="Poppins" pitchFamily="2" charset="77"/>
        </a:defRPr>
      </a:lvl1pPr>
    </p:titleStyle>
    <p:bodyStyle>
      <a:lvl1pPr marL="0" indent="0" algn="l" defTabSz="1371600" rtl="0" eaLnBrk="1" latinLnBrk="0" hangingPunct="1">
        <a:lnSpc>
          <a:spcPct val="90000"/>
        </a:lnSpc>
        <a:spcBef>
          <a:spcPts val="1500"/>
        </a:spcBef>
        <a:buFont typeface="Arial" panose="020B0604020202020204" pitchFamily="34" charset="0"/>
        <a:buNone/>
        <a:defRPr sz="3600" b="1" kern="1200">
          <a:solidFill>
            <a:schemeClr val="bg1"/>
          </a:solidFill>
          <a:latin typeface="Poppins" pitchFamily="2" charset="77"/>
          <a:ea typeface="+mn-ea"/>
          <a:cs typeface="Poppins" pitchFamily="2" charset="77"/>
        </a:defRPr>
      </a:lvl1pPr>
      <a:lvl2pPr marL="685800" indent="0" algn="l" defTabSz="1371600" rtl="0" eaLnBrk="1" latinLnBrk="0" hangingPunct="1">
        <a:lnSpc>
          <a:spcPct val="90000"/>
        </a:lnSpc>
        <a:spcBef>
          <a:spcPts val="750"/>
        </a:spcBef>
        <a:buFont typeface="Arial" panose="020B0604020202020204" pitchFamily="34" charset="0"/>
        <a:buNone/>
        <a:defRPr sz="3600" b="1" kern="1200">
          <a:solidFill>
            <a:schemeClr val="tx1"/>
          </a:solidFill>
          <a:latin typeface="Source Sans Pro" panose="020B0503030403020204" pitchFamily="34" charset="77"/>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Source Sans Pro" panose="020B0503030403020204" pitchFamily="34" charset="77"/>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Source Sans Pro" panose="020B0503030403020204" pitchFamily="34" charset="77"/>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Source Sans Pro" panose="020B0503030403020204" pitchFamily="34"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1C1FC3-FF75-5152-DFCB-49328D8EEF59}"/>
              </a:ext>
            </a:extLst>
          </p:cNvPr>
          <p:cNvPicPr>
            <a:picLocks noChangeAspect="1"/>
          </p:cNvPicPr>
          <p:nvPr userDrawn="1"/>
        </p:nvPicPr>
        <p:blipFill>
          <a:blip r:embed="rId6"/>
          <a:srcRect/>
          <a:stretch/>
        </p:blipFill>
        <p:spPr>
          <a:xfrm>
            <a:off x="14078659" y="489653"/>
            <a:ext cx="3717554" cy="956489"/>
          </a:xfrm>
          <a:prstGeom prst="rect">
            <a:avLst/>
          </a:prstGeom>
        </p:spPr>
      </p:pic>
    </p:spTree>
    <p:extLst>
      <p:ext uri="{BB962C8B-B14F-4D97-AF65-F5344CB8AC3E}">
        <p14:creationId xmlns:p14="http://schemas.microsoft.com/office/powerpoint/2010/main" val="197755779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8292FB-6584-D197-9782-D62EE45BED21}"/>
              </a:ext>
            </a:extLst>
          </p:cNvPr>
          <p:cNvSpPr>
            <a:spLocks noGrp="1"/>
          </p:cNvSpPr>
          <p:nvPr>
            <p:ph type="dt" sz="half" idx="2"/>
          </p:nvPr>
        </p:nvSpPr>
        <p:spPr>
          <a:xfrm>
            <a:off x="17134585" y="315468"/>
            <a:ext cx="797816" cy="368646"/>
          </a:xfrm>
          <a:prstGeom prst="rect">
            <a:avLst/>
          </a:prstGeom>
        </p:spPr>
        <p:txBody>
          <a:bodyPr wrap="square" lIns="0" tIns="0" rIns="0" bIns="0" anchor="t" anchorCtr="0">
            <a:noAutofit/>
          </a:bodyPr>
          <a:lstStyle>
            <a:lvl1pPr algn="r">
              <a:defRPr sz="1200" baseline="0">
                <a:latin typeface="Poppins" pitchFamily="2" charset="77"/>
                <a:cs typeface="Poppins" pitchFamily="2" charset="77"/>
              </a:defRPr>
            </a:lvl1pPr>
          </a:lstStyle>
          <a:p>
            <a:fld id="{B07D23A7-7402-0843-A222-AAEABEA1D2C1}" type="datetime1">
              <a:rPr lang="en-US" smtClean="0"/>
              <a:t>10/10/2025</a:t>
            </a:fld>
            <a:endParaRPr lang="en-US"/>
          </a:p>
        </p:txBody>
      </p:sp>
      <p:sp>
        <p:nvSpPr>
          <p:cNvPr id="8" name="Footer Placeholder 4">
            <a:extLst>
              <a:ext uri="{FF2B5EF4-FFF2-40B4-BE49-F238E27FC236}">
                <a16:creationId xmlns:a16="http://schemas.microsoft.com/office/drawing/2014/main" id="{ECF04CBB-966F-C440-61EC-C02783C33E94}"/>
              </a:ext>
            </a:extLst>
          </p:cNvPr>
          <p:cNvSpPr>
            <a:spLocks noGrp="1"/>
          </p:cNvSpPr>
          <p:nvPr>
            <p:ph type="ftr" sz="quarter" idx="3"/>
          </p:nvPr>
        </p:nvSpPr>
        <p:spPr>
          <a:xfrm>
            <a:off x="6057900" y="9831643"/>
            <a:ext cx="6172200" cy="184667"/>
          </a:xfrm>
          <a:prstGeom prst="rect">
            <a:avLst/>
          </a:prstGeom>
        </p:spPr>
        <p:txBody>
          <a:bodyPr lIns="0" tIns="0" rIns="0" bIns="0">
            <a:spAutoFit/>
          </a:bodyPr>
          <a:lstStyle>
            <a:lvl1pPr algn="ctr">
              <a:defRPr sz="12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90D7B1CF-5A5C-29AB-2626-F41210031FA1}"/>
              </a:ext>
            </a:extLst>
          </p:cNvPr>
          <p:cNvSpPr>
            <a:spLocks noGrp="1"/>
          </p:cNvSpPr>
          <p:nvPr>
            <p:ph type="sldNum" sz="quarter" idx="4"/>
          </p:nvPr>
        </p:nvSpPr>
        <p:spPr>
          <a:xfrm>
            <a:off x="17261586" y="9831643"/>
            <a:ext cx="797814" cy="184667"/>
          </a:xfrm>
          <a:prstGeom prst="rect">
            <a:avLst/>
          </a:prstGeom>
        </p:spPr>
        <p:txBody>
          <a:bodyPr wrap="square" lIns="0" tIns="0" rIns="0" bIns="0">
            <a:spAutoFit/>
          </a:bodyPr>
          <a:lstStyle>
            <a:lvl1pPr algn="r">
              <a:defRPr sz="12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2949206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8" r:id="rId4"/>
    <p:sldLayoutId id="2147483689" r:id="rId5"/>
    <p:sldLayoutId id="2147483690" r:id="rId6"/>
  </p:sldLayoutIdLst>
  <p:txStyles>
    <p:titleStyle>
      <a:lvl1pPr algn="l" defTabSz="1371600" rtl="0" eaLnBrk="1" latinLnBrk="0" hangingPunct="1">
        <a:lnSpc>
          <a:spcPct val="90000"/>
        </a:lnSpc>
        <a:spcBef>
          <a:spcPct val="0"/>
        </a:spcBef>
        <a:buNone/>
        <a:defRPr sz="6600" b="1" kern="1200">
          <a:solidFill>
            <a:srgbClr val="2746F8"/>
          </a:solidFill>
          <a:latin typeface="Poppins" pitchFamily="2" charset="77"/>
          <a:ea typeface="+mj-ea"/>
          <a:cs typeface="Poppins" pitchFamily="2" charset="77"/>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2746F8"/>
          </a:solidFill>
          <a:latin typeface="Poppins" pitchFamily="2" charset="77"/>
          <a:ea typeface="+mn-ea"/>
          <a:cs typeface="Poppins" pitchFamily="2" charset="77"/>
        </a:defRPr>
      </a:lvl1pPr>
      <a:lvl2pPr marL="1028700" indent="-342900" algn="l" defTabSz="1371600" rtl="0" eaLnBrk="1" latinLnBrk="0" hangingPunct="1">
        <a:lnSpc>
          <a:spcPct val="90000"/>
        </a:lnSpc>
        <a:spcBef>
          <a:spcPts val="750"/>
        </a:spcBef>
        <a:buFont typeface="Arial" panose="020B0604020202020204" pitchFamily="34" charset="0"/>
        <a:buChar char="•"/>
        <a:defRPr sz="3600" b="1" kern="1200">
          <a:solidFill>
            <a:srgbClr val="2746F8"/>
          </a:solidFill>
          <a:latin typeface="Source Sans Pro" panose="020B0503030403020204" pitchFamily="34"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2746F8"/>
          </a:solidFill>
          <a:latin typeface="Source Sans Pro" panose="020B0503030403020204" pitchFamily="34"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2746F8"/>
          </a:solidFill>
          <a:latin typeface="Source Sans Pro" panose="020B0503030403020204" pitchFamily="34"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2746F8"/>
          </a:solidFill>
          <a:latin typeface="Source Sans Pro" panose="020B0503030403020204" pitchFamily="34"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9D6D9B-C4BD-9B7D-7D05-B204F5310D08}"/>
              </a:ext>
            </a:extLst>
          </p:cNvPr>
          <p:cNvPicPr>
            <a:picLocks noChangeAspect="1"/>
          </p:cNvPicPr>
          <p:nvPr userDrawn="1"/>
        </p:nvPicPr>
        <p:blipFill>
          <a:blip r:embed="rId3"/>
          <a:srcRect/>
          <a:stretch/>
        </p:blipFill>
        <p:spPr>
          <a:xfrm>
            <a:off x="13272118" y="508035"/>
            <a:ext cx="4621370" cy="1189029"/>
          </a:xfrm>
          <a:prstGeom prst="rect">
            <a:avLst/>
          </a:prstGeom>
        </p:spPr>
      </p:pic>
    </p:spTree>
    <p:extLst>
      <p:ext uri="{BB962C8B-B14F-4D97-AF65-F5344CB8AC3E}">
        <p14:creationId xmlns:p14="http://schemas.microsoft.com/office/powerpoint/2010/main" val="1358588687"/>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300" y="2738438"/>
            <a:ext cx="15773400" cy="31508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5"/>
          <p:cNvSpPr>
            <a:spLocks noGrp="1"/>
          </p:cNvSpPr>
          <p:nvPr>
            <p:ph type="sldNum" sz="quarter" idx="4"/>
          </p:nvPr>
        </p:nvSpPr>
        <p:spPr>
          <a:xfrm>
            <a:off x="6057900" y="9534527"/>
            <a:ext cx="6172200" cy="547688"/>
          </a:xfrm>
          <a:prstGeom prst="rect">
            <a:avLst/>
          </a:prstGeom>
        </p:spPr>
        <p:txBody>
          <a:bodyPr vert="horz" lIns="91440" tIns="45720" rIns="91440" bIns="45720" rtlCol="0" anchor="ctr"/>
          <a:lstStyle>
            <a:lvl1pPr algn="ctr">
              <a:defRPr sz="2100">
                <a:solidFill>
                  <a:srgbClr val="404040"/>
                </a:solidFill>
                <a:latin typeface="Century Gothic" panose="020B0502020202020204" pitchFamily="34" charset="0"/>
              </a:defRPr>
            </a:lvl1pPr>
          </a:lstStyle>
          <a:p>
            <a:fld id="{3535056D-F555-406B-BF1D-286FE836F60C}" type="slidenum">
              <a:rPr lang="en-US" smtClean="0"/>
              <a:pPr/>
              <a:t>‹#›</a:t>
            </a:fld>
            <a:endParaRPr lang="en-US" dirty="0"/>
          </a:p>
        </p:txBody>
      </p:sp>
    </p:spTree>
    <p:extLst>
      <p:ext uri="{BB962C8B-B14F-4D97-AF65-F5344CB8AC3E}">
        <p14:creationId xmlns:p14="http://schemas.microsoft.com/office/powerpoint/2010/main" val="321750230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 id="2147483740" r:id="rId49"/>
    <p:sldLayoutId id="2147483741" r:id="rId50"/>
    <p:sldLayoutId id="2147483742" r:id="rId51"/>
    <p:sldLayoutId id="2147483743" r:id="rId52"/>
    <p:sldLayoutId id="2147483744" r:id="rId53"/>
    <p:sldLayoutId id="2147483745" r:id="rId54"/>
  </p:sldLayoutIdLst>
  <p:hf hdr="0" dt="0"/>
  <p:txStyles>
    <p:titleStyle>
      <a:lvl1pPr algn="l" defTabSz="1371600" rtl="0" eaLnBrk="1" latinLnBrk="0" hangingPunct="1">
        <a:lnSpc>
          <a:spcPct val="90000"/>
        </a:lnSpc>
        <a:spcBef>
          <a:spcPct val="0"/>
        </a:spcBef>
        <a:buNone/>
        <a:defRPr sz="6600" kern="1200">
          <a:solidFill>
            <a:schemeClr val="tx1"/>
          </a:solidFill>
          <a:latin typeface="Century Gothic" panose="020B0502020202020204" pitchFamily="34" charset="0"/>
          <a:ea typeface="+mj-ea"/>
          <a:cs typeface="+mj-cs"/>
        </a:defRPr>
      </a:lvl1pPr>
    </p:titleStyle>
    <p:bodyStyle>
      <a:lvl1pPr marL="428625" indent="-428625" algn="l" defTabSz="1371600" rtl="0" eaLnBrk="1" latinLnBrk="0" hangingPunct="1">
        <a:lnSpc>
          <a:spcPct val="90000"/>
        </a:lnSpc>
        <a:spcBef>
          <a:spcPts val="1500"/>
        </a:spcBef>
        <a:buClr>
          <a:srgbClr val="2699BB"/>
        </a:buClr>
        <a:buFont typeface="Wingdings" panose="05000000000000000000" pitchFamily="2" charset="2"/>
        <a:buChar char="£"/>
        <a:defRPr sz="3000" kern="1200">
          <a:solidFill>
            <a:schemeClr val="tx1">
              <a:lumMod val="75000"/>
              <a:lumOff val="25000"/>
            </a:schemeClr>
          </a:solidFill>
          <a:latin typeface="Century Gothic" panose="020B0502020202020204" pitchFamily="34" charset="0"/>
          <a:ea typeface="+mn-ea"/>
          <a:cs typeface="+mn-cs"/>
        </a:defRPr>
      </a:lvl1pPr>
      <a:lvl2pPr marL="778670" indent="-357188" algn="l" defTabSz="1371600" rtl="0" eaLnBrk="1" latinLnBrk="0" hangingPunct="1">
        <a:lnSpc>
          <a:spcPct val="90000"/>
        </a:lnSpc>
        <a:spcBef>
          <a:spcPts val="750"/>
        </a:spcBef>
        <a:buClr>
          <a:srgbClr val="2699BB"/>
        </a:buClr>
        <a:buFont typeface="Courier New" panose="02070309020205020404" pitchFamily="49" charset="0"/>
        <a:buChar char="o"/>
        <a:defRPr sz="3000" kern="1200">
          <a:solidFill>
            <a:schemeClr val="tx1">
              <a:lumMod val="75000"/>
              <a:lumOff val="25000"/>
            </a:schemeClr>
          </a:solidFill>
          <a:latin typeface="Century Gothic" panose="020B0502020202020204" pitchFamily="34" charset="0"/>
          <a:ea typeface="+mn-ea"/>
          <a:cs typeface="+mn-cs"/>
        </a:defRPr>
      </a:lvl2pPr>
      <a:lvl3pPr marL="1121570" indent="-342900" algn="l" defTabSz="1371600" rtl="0" eaLnBrk="1" latinLnBrk="0" hangingPunct="1">
        <a:lnSpc>
          <a:spcPct val="90000"/>
        </a:lnSpc>
        <a:spcBef>
          <a:spcPts val="750"/>
        </a:spcBef>
        <a:buClr>
          <a:srgbClr val="2699BB"/>
        </a:buClr>
        <a:buFont typeface="Century Gothic" panose="020B0502020202020204" pitchFamily="34" charset="0"/>
        <a:buChar char="■"/>
        <a:defRPr sz="2700" kern="1200">
          <a:solidFill>
            <a:schemeClr val="tx1">
              <a:lumMod val="75000"/>
              <a:lumOff val="25000"/>
            </a:schemeClr>
          </a:solidFill>
          <a:latin typeface="Century Gothic" panose="020B0502020202020204" pitchFamily="34" charset="0"/>
          <a:ea typeface="+mn-ea"/>
          <a:cs typeface="+mn-cs"/>
        </a:defRPr>
      </a:lvl3pPr>
      <a:lvl4pPr marL="1378745" indent="-257175" algn="l" defTabSz="1371600" rtl="0" eaLnBrk="1" latinLnBrk="0" hangingPunct="1">
        <a:lnSpc>
          <a:spcPct val="90000"/>
        </a:lnSpc>
        <a:spcBef>
          <a:spcPts val="750"/>
        </a:spcBef>
        <a:buClr>
          <a:srgbClr val="2699BB"/>
        </a:buClr>
        <a:buFont typeface="Century Gothic" panose="020B0502020202020204" pitchFamily="34" charset="0"/>
        <a:buChar char="♦"/>
        <a:defRPr sz="2700" kern="1200">
          <a:solidFill>
            <a:schemeClr val="tx1">
              <a:lumMod val="75000"/>
              <a:lumOff val="25000"/>
            </a:schemeClr>
          </a:solidFill>
          <a:latin typeface="Century Gothic" panose="020B0502020202020204" pitchFamily="34" charset="0"/>
          <a:ea typeface="+mn-ea"/>
          <a:cs typeface="+mn-cs"/>
        </a:defRPr>
      </a:lvl4pPr>
      <a:lvl5pPr marL="1454945" indent="-342900" algn="l" defTabSz="1371600" rtl="0" eaLnBrk="1" latinLnBrk="0" hangingPunct="1">
        <a:lnSpc>
          <a:spcPct val="90000"/>
        </a:lnSpc>
        <a:spcBef>
          <a:spcPts val="750"/>
        </a:spcBef>
        <a:buClr>
          <a:srgbClr val="CB8A49"/>
        </a:buClr>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31508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5"/>
          <p:cNvSpPr>
            <a:spLocks noGrp="1"/>
          </p:cNvSpPr>
          <p:nvPr>
            <p:ph type="sldNum" sz="quarter" idx="4"/>
          </p:nvPr>
        </p:nvSpPr>
        <p:spPr>
          <a:xfrm>
            <a:off x="6057900" y="9534526"/>
            <a:ext cx="6172200" cy="547688"/>
          </a:xfrm>
          <a:prstGeom prst="rect">
            <a:avLst/>
          </a:prstGeom>
        </p:spPr>
        <p:txBody>
          <a:bodyPr vert="horz" lIns="91440" tIns="45720" rIns="91440" bIns="45720" rtlCol="0" anchor="ctr"/>
          <a:lstStyle>
            <a:lvl1pPr algn="ctr">
              <a:defRPr sz="2100">
                <a:solidFill>
                  <a:srgbClr val="404040"/>
                </a:solidFill>
                <a:latin typeface="Century Gothic" panose="020B0502020202020204" pitchFamily="34" charset="0"/>
              </a:defRPr>
            </a:lvl1pPr>
          </a:lstStyle>
          <a:p>
            <a:fld id="{3535056D-F555-406B-BF1D-286FE836F60C}" type="slidenum">
              <a:rPr lang="en-US" smtClean="0"/>
              <a:pPr/>
              <a:t>‹#›</a:t>
            </a:fld>
            <a:endParaRPr lang="en-US" dirty="0"/>
          </a:p>
        </p:txBody>
      </p:sp>
    </p:spTree>
    <p:extLst>
      <p:ext uri="{BB962C8B-B14F-4D97-AF65-F5344CB8AC3E}">
        <p14:creationId xmlns:p14="http://schemas.microsoft.com/office/powerpoint/2010/main" val="112646205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6" r:id="rId40"/>
    <p:sldLayoutId id="2147483787" r:id="rId41"/>
    <p:sldLayoutId id="2147483788" r:id="rId42"/>
    <p:sldLayoutId id="2147483789" r:id="rId43"/>
    <p:sldLayoutId id="2147483790" r:id="rId44"/>
    <p:sldLayoutId id="2147483791" r:id="rId45"/>
    <p:sldLayoutId id="2147483792" r:id="rId46"/>
    <p:sldLayoutId id="2147483793" r:id="rId47"/>
    <p:sldLayoutId id="2147483794" r:id="rId48"/>
    <p:sldLayoutId id="2147483795" r:id="rId49"/>
    <p:sldLayoutId id="2147483796" r:id="rId50"/>
    <p:sldLayoutId id="2147483797" r:id="rId51"/>
    <p:sldLayoutId id="2147483798" r:id="rId52"/>
    <p:sldLayoutId id="2147483799" r:id="rId53"/>
    <p:sldLayoutId id="2147483800" r:id="rId54"/>
    <p:sldLayoutId id="2147483801" r:id="rId55"/>
    <p:sldLayoutId id="2147483802" r:id="rId56"/>
    <p:sldLayoutId id="2147483803" r:id="rId57"/>
  </p:sldLayoutIdLst>
  <p:hf hdr="0" dt="0"/>
  <p:txStyles>
    <p:titleStyle>
      <a:lvl1pPr algn="l" defTabSz="1371600" rtl="0" eaLnBrk="1" latinLnBrk="0" hangingPunct="1">
        <a:lnSpc>
          <a:spcPct val="90000"/>
        </a:lnSpc>
        <a:spcBef>
          <a:spcPct val="0"/>
        </a:spcBef>
        <a:buNone/>
        <a:defRPr sz="6600" kern="1200">
          <a:solidFill>
            <a:schemeClr val="tx1"/>
          </a:solidFill>
          <a:latin typeface="Century Gothic" panose="020B0502020202020204" pitchFamily="34" charset="0"/>
          <a:ea typeface="+mj-ea"/>
          <a:cs typeface="+mj-cs"/>
        </a:defRPr>
      </a:lvl1pPr>
    </p:titleStyle>
    <p:bodyStyle>
      <a:lvl1pPr marL="428625" indent="-428625" algn="l" defTabSz="1371600" rtl="0" eaLnBrk="1" latinLnBrk="0" hangingPunct="1">
        <a:lnSpc>
          <a:spcPct val="90000"/>
        </a:lnSpc>
        <a:spcBef>
          <a:spcPts val="1500"/>
        </a:spcBef>
        <a:buClr>
          <a:srgbClr val="349D96"/>
        </a:buClr>
        <a:buFont typeface="Wingdings" panose="05000000000000000000" pitchFamily="2" charset="2"/>
        <a:buChar char="£"/>
        <a:defRPr sz="3000" kern="1200">
          <a:solidFill>
            <a:schemeClr val="tx1">
              <a:lumMod val="75000"/>
              <a:lumOff val="25000"/>
            </a:schemeClr>
          </a:solidFill>
          <a:latin typeface="Century Gothic" panose="020B0502020202020204" pitchFamily="34" charset="0"/>
          <a:ea typeface="+mn-ea"/>
          <a:cs typeface="+mn-cs"/>
        </a:defRPr>
      </a:lvl1pPr>
      <a:lvl2pPr marL="778670" indent="-357188" algn="l" defTabSz="1371600" rtl="0" eaLnBrk="1" latinLnBrk="0" hangingPunct="1">
        <a:lnSpc>
          <a:spcPct val="90000"/>
        </a:lnSpc>
        <a:spcBef>
          <a:spcPts val="750"/>
        </a:spcBef>
        <a:buClr>
          <a:srgbClr val="349D96"/>
        </a:buClr>
        <a:buFont typeface="Courier New" panose="02070309020205020404" pitchFamily="49" charset="0"/>
        <a:buChar char="o"/>
        <a:defRPr sz="3000" kern="1200">
          <a:solidFill>
            <a:schemeClr val="tx1">
              <a:lumMod val="75000"/>
              <a:lumOff val="25000"/>
            </a:schemeClr>
          </a:solidFill>
          <a:latin typeface="Century Gothic" panose="020B0502020202020204" pitchFamily="34" charset="0"/>
          <a:ea typeface="+mn-ea"/>
          <a:cs typeface="+mn-cs"/>
        </a:defRPr>
      </a:lvl2pPr>
      <a:lvl3pPr marL="1121570" indent="-342900" algn="l" defTabSz="1371600" rtl="0" eaLnBrk="1" latinLnBrk="0" hangingPunct="1">
        <a:lnSpc>
          <a:spcPct val="90000"/>
        </a:lnSpc>
        <a:spcBef>
          <a:spcPts val="750"/>
        </a:spcBef>
        <a:buClr>
          <a:srgbClr val="349D96"/>
        </a:buClr>
        <a:buFont typeface="Century Gothic" panose="020B0502020202020204" pitchFamily="34" charset="0"/>
        <a:buChar char="■"/>
        <a:defRPr sz="2700" kern="1200">
          <a:solidFill>
            <a:schemeClr val="tx1">
              <a:lumMod val="75000"/>
              <a:lumOff val="25000"/>
            </a:schemeClr>
          </a:solidFill>
          <a:latin typeface="Century Gothic" panose="020B0502020202020204" pitchFamily="34" charset="0"/>
          <a:ea typeface="+mn-ea"/>
          <a:cs typeface="+mn-cs"/>
        </a:defRPr>
      </a:lvl3pPr>
      <a:lvl4pPr marL="1378745" indent="-257175" algn="l" defTabSz="1371600" rtl="0" eaLnBrk="1" latinLnBrk="0" hangingPunct="1">
        <a:lnSpc>
          <a:spcPct val="90000"/>
        </a:lnSpc>
        <a:spcBef>
          <a:spcPts val="750"/>
        </a:spcBef>
        <a:buClr>
          <a:srgbClr val="349D96"/>
        </a:buClr>
        <a:buFont typeface="Century Gothic" panose="020B0502020202020204" pitchFamily="34" charset="0"/>
        <a:buChar char="♦"/>
        <a:defRPr sz="2700" kern="1200">
          <a:solidFill>
            <a:schemeClr val="tx1">
              <a:lumMod val="75000"/>
              <a:lumOff val="25000"/>
            </a:schemeClr>
          </a:solidFill>
          <a:latin typeface="Century Gothic" panose="020B0502020202020204" pitchFamily="34" charset="0"/>
          <a:ea typeface="+mn-ea"/>
          <a:cs typeface="+mn-cs"/>
        </a:defRPr>
      </a:lvl4pPr>
      <a:lvl5pPr marL="1454945" indent="-342900" algn="l" defTabSz="1371600" rtl="0" eaLnBrk="1" latinLnBrk="0" hangingPunct="1">
        <a:lnSpc>
          <a:spcPct val="90000"/>
        </a:lnSpc>
        <a:spcBef>
          <a:spcPts val="750"/>
        </a:spcBef>
        <a:buClr>
          <a:srgbClr val="CB8A49"/>
        </a:buClr>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9"/>
            <a:ext cx="15773400" cy="1988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70D99-E347-4178-95C1-41B9DEED045A}" type="datetimeFigureOut">
              <a:rPr lang="en-US" smtClean="0"/>
              <a:t>10/10/2025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1C5D136-1A99-4CC5-867D-D5A5474D1182}" type="slidenum">
              <a:rPr lang="en-US" smtClean="0"/>
              <a:t>‹#›</a:t>
            </a:fld>
            <a:endParaRPr lang="en-US"/>
          </a:p>
        </p:txBody>
      </p:sp>
    </p:spTree>
    <p:extLst>
      <p:ext uri="{BB962C8B-B14F-4D97-AF65-F5344CB8AC3E}">
        <p14:creationId xmlns:p14="http://schemas.microsoft.com/office/powerpoint/2010/main" val="273197976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1371594" rtl="0" eaLnBrk="1" latinLnBrk="0" hangingPunct="1">
        <a:lnSpc>
          <a:spcPct val="90000"/>
        </a:lnSpc>
        <a:spcBef>
          <a:spcPct val="0"/>
        </a:spcBef>
        <a:buNone/>
        <a:defRPr sz="6599" kern="1200">
          <a:solidFill>
            <a:schemeClr val="tx1"/>
          </a:solidFill>
          <a:latin typeface="+mj-lt"/>
          <a:ea typeface="+mj-ea"/>
          <a:cs typeface="+mj-cs"/>
        </a:defRPr>
      </a:lvl1pPr>
    </p:titleStyle>
    <p:bodyStyle>
      <a:lvl1pPr marL="342899" indent="-342899" algn="l" defTabSz="137159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96" indent="-342899" algn="l" defTabSz="137159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93" indent="-342899" algn="l" defTabSz="137159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90" indent="-342899" algn="l" defTabSz="137159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88" indent="-342899" algn="l" defTabSz="137159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85" indent="-342899" algn="l" defTabSz="137159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682" indent="-342899" algn="l" defTabSz="137159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479" indent="-342899" algn="l" defTabSz="137159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278" indent="-342899" algn="l" defTabSz="137159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94" rtl="0" eaLnBrk="1" latinLnBrk="0" hangingPunct="1">
        <a:defRPr sz="2700" kern="1200">
          <a:solidFill>
            <a:schemeClr val="tx1"/>
          </a:solidFill>
          <a:latin typeface="+mn-lt"/>
          <a:ea typeface="+mn-ea"/>
          <a:cs typeface="+mn-cs"/>
        </a:defRPr>
      </a:lvl1pPr>
      <a:lvl2pPr marL="685797" algn="l" defTabSz="1371594" rtl="0" eaLnBrk="1" latinLnBrk="0" hangingPunct="1">
        <a:defRPr sz="2700" kern="1200">
          <a:solidFill>
            <a:schemeClr val="tx1"/>
          </a:solidFill>
          <a:latin typeface="+mn-lt"/>
          <a:ea typeface="+mn-ea"/>
          <a:cs typeface="+mn-cs"/>
        </a:defRPr>
      </a:lvl2pPr>
      <a:lvl3pPr marL="1371594" algn="l" defTabSz="1371594" rtl="0" eaLnBrk="1" latinLnBrk="0" hangingPunct="1">
        <a:defRPr sz="2700" kern="1200">
          <a:solidFill>
            <a:schemeClr val="tx1"/>
          </a:solidFill>
          <a:latin typeface="+mn-lt"/>
          <a:ea typeface="+mn-ea"/>
          <a:cs typeface="+mn-cs"/>
        </a:defRPr>
      </a:lvl3pPr>
      <a:lvl4pPr marL="2057392" algn="l" defTabSz="1371594" rtl="0" eaLnBrk="1" latinLnBrk="0" hangingPunct="1">
        <a:defRPr sz="2700" kern="1200">
          <a:solidFill>
            <a:schemeClr val="tx1"/>
          </a:solidFill>
          <a:latin typeface="+mn-lt"/>
          <a:ea typeface="+mn-ea"/>
          <a:cs typeface="+mn-cs"/>
        </a:defRPr>
      </a:lvl4pPr>
      <a:lvl5pPr marL="2743189" algn="l" defTabSz="1371594" rtl="0" eaLnBrk="1" latinLnBrk="0" hangingPunct="1">
        <a:defRPr sz="2700" kern="1200">
          <a:solidFill>
            <a:schemeClr val="tx1"/>
          </a:solidFill>
          <a:latin typeface="+mn-lt"/>
          <a:ea typeface="+mn-ea"/>
          <a:cs typeface="+mn-cs"/>
        </a:defRPr>
      </a:lvl5pPr>
      <a:lvl6pPr marL="3428986" algn="l" defTabSz="1371594" rtl="0" eaLnBrk="1" latinLnBrk="0" hangingPunct="1">
        <a:defRPr sz="2700" kern="1200">
          <a:solidFill>
            <a:schemeClr val="tx1"/>
          </a:solidFill>
          <a:latin typeface="+mn-lt"/>
          <a:ea typeface="+mn-ea"/>
          <a:cs typeface="+mn-cs"/>
        </a:defRPr>
      </a:lvl6pPr>
      <a:lvl7pPr marL="4114783" algn="l" defTabSz="1371594" rtl="0" eaLnBrk="1" latinLnBrk="0" hangingPunct="1">
        <a:defRPr sz="2700" kern="1200">
          <a:solidFill>
            <a:schemeClr val="tx1"/>
          </a:solidFill>
          <a:latin typeface="+mn-lt"/>
          <a:ea typeface="+mn-ea"/>
          <a:cs typeface="+mn-cs"/>
        </a:defRPr>
      </a:lvl7pPr>
      <a:lvl8pPr marL="4800581" algn="l" defTabSz="1371594" rtl="0" eaLnBrk="1" latinLnBrk="0" hangingPunct="1">
        <a:defRPr sz="2700" kern="1200">
          <a:solidFill>
            <a:schemeClr val="tx1"/>
          </a:solidFill>
          <a:latin typeface="+mn-lt"/>
          <a:ea typeface="+mn-ea"/>
          <a:cs typeface="+mn-cs"/>
        </a:defRPr>
      </a:lvl8pPr>
      <a:lvl9pPr marL="5486378" algn="l" defTabSz="1371594"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4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4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4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4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4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4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hyperlink" Target="mailto:Mahesh.KeitheriCheteri@doh.wa.gov" TargetMode="External"/><Relationship Id="rId1" Type="http://schemas.openxmlformats.org/officeDocument/2006/relationships/slideLayout" Target="../slideLayouts/slideLayout14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61.xml"/><Relationship Id="rId1" Type="http://schemas.openxmlformats.org/officeDocument/2006/relationships/slideLayout" Target="../slideLayouts/slideLayout149.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1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2.xml"/><Relationship Id="rId1" Type="http://schemas.openxmlformats.org/officeDocument/2006/relationships/slideLayout" Target="../slideLayouts/slideLayout149.xml"/></Relationships>
</file>

<file path=ppt/slides/_rels/slide114.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63.xml"/><Relationship Id="rId1" Type="http://schemas.openxmlformats.org/officeDocument/2006/relationships/slideLayout" Target="../slideLayouts/slideLayout149.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1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4.xml"/><Relationship Id="rId1" Type="http://schemas.openxmlformats.org/officeDocument/2006/relationships/slideLayout" Target="../slideLayouts/slideLayout149.xml"/><Relationship Id="rId4" Type="http://schemas.openxmlformats.org/officeDocument/2006/relationships/image" Target="../media/image161.png"/></Relationships>
</file>

<file path=ppt/slides/_rels/slide11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65.xml"/><Relationship Id="rId1" Type="http://schemas.openxmlformats.org/officeDocument/2006/relationships/slideLayout" Target="../slideLayouts/slideLayout149.xml"/><Relationship Id="rId5" Type="http://schemas.openxmlformats.org/officeDocument/2006/relationships/image" Target="../media/image152.png"/><Relationship Id="rId4" Type="http://schemas.openxmlformats.org/officeDocument/2006/relationships/image" Target="../media/image163.png"/></Relationships>
</file>

<file path=ppt/slides/_rels/slide117.xml.rels><?xml version="1.0" encoding="UTF-8" standalone="yes"?>
<Relationships xmlns="http://schemas.openxmlformats.org/package/2006/relationships"><Relationship Id="rId8" Type="http://schemas.openxmlformats.org/officeDocument/2006/relationships/image" Target="../media/image169.emf"/><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notesSlide" Target="../notesSlides/notesSlide66.xml"/><Relationship Id="rId1" Type="http://schemas.openxmlformats.org/officeDocument/2006/relationships/slideLayout" Target="../slideLayouts/slideLayout149.xml"/><Relationship Id="rId6" Type="http://schemas.openxmlformats.org/officeDocument/2006/relationships/image" Target="../media/image167.jpe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11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7.xml"/><Relationship Id="rId1" Type="http://schemas.openxmlformats.org/officeDocument/2006/relationships/slideLayout" Target="../slideLayouts/slideLayout149.xml"/><Relationship Id="rId5" Type="http://schemas.openxmlformats.org/officeDocument/2006/relationships/image" Target="../media/image174.png"/><Relationship Id="rId4" Type="http://schemas.openxmlformats.org/officeDocument/2006/relationships/image" Target="../media/image173.png"/></Relationships>
</file>

<file path=ppt/slides/_rels/slide11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8.xml"/><Relationship Id="rId1" Type="http://schemas.openxmlformats.org/officeDocument/2006/relationships/slideLayout" Target="../slideLayouts/slideLayout149.xml"/><Relationship Id="rId4" Type="http://schemas.openxmlformats.org/officeDocument/2006/relationships/image" Target="../media/image176.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69.xml"/><Relationship Id="rId1" Type="http://schemas.openxmlformats.org/officeDocument/2006/relationships/slideLayout" Target="../slideLayouts/slideLayout149.xml"/><Relationship Id="rId6" Type="http://schemas.openxmlformats.org/officeDocument/2006/relationships/image" Target="../media/image180.png"/><Relationship Id="rId5" Type="http://schemas.openxmlformats.org/officeDocument/2006/relationships/image" Target="../media/image179.jpeg"/><Relationship Id="rId4" Type="http://schemas.openxmlformats.org/officeDocument/2006/relationships/image" Target="../media/image178.jpg"/></Relationships>
</file>

<file path=ppt/slides/_rels/slide12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0.xml"/><Relationship Id="rId1" Type="http://schemas.openxmlformats.org/officeDocument/2006/relationships/slideLayout" Target="../slideLayouts/slideLayout149.xml"/><Relationship Id="rId6" Type="http://schemas.openxmlformats.org/officeDocument/2006/relationships/image" Target="../media/image186.jpg"/><Relationship Id="rId5" Type="http://schemas.openxmlformats.org/officeDocument/2006/relationships/image" Target="../media/image185.png"/><Relationship Id="rId4" Type="http://schemas.openxmlformats.org/officeDocument/2006/relationships/image" Target="../media/image184.png"/></Relationships>
</file>

<file path=ppt/slides/_rels/slide12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1.xml"/><Relationship Id="rId1" Type="http://schemas.openxmlformats.org/officeDocument/2006/relationships/slideLayout" Target="../slideLayouts/slideLayout149.xml"/></Relationships>
</file>

<file path=ppt/slides/_rels/slide1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2.xml"/><Relationship Id="rId1" Type="http://schemas.openxmlformats.org/officeDocument/2006/relationships/slideLayout" Target="../slideLayouts/slideLayout149.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1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doh.wa.gov/data-and-statistical-reports/washington-tracking-network-wtn/immunization-data/county-public-health-measures-dashboard"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hyperlink" Target="https://doh.wa.gov/you-and-your-family/immunization/vaccine-stories" TargetMode="External"/><Relationship Id="rId3" Type="http://schemas.openxmlformats.org/officeDocument/2006/relationships/hyperlink" Target="https://doh.wa.gov/you-and-your-family/immunization/diseases-and-vaccines/human-papillomavirus-hpv/human-papillomavirus-hpv-vaccine-age-nine" TargetMode="External"/><Relationship Id="rId7" Type="http://schemas.openxmlformats.org/officeDocument/2006/relationships/hyperlink" Target="https://doh.wa.gov/you-and-your-family/immunization/college-students" TargetMode="External"/><Relationship Id="rId2" Type="http://schemas.openxmlformats.org/officeDocument/2006/relationships/hyperlink" Target="https://doh.wa.gov/public-health-provider-resources/public-health-system-resources-and-services/immunization/hpv-information" TargetMode="External"/><Relationship Id="rId1" Type="http://schemas.openxmlformats.org/officeDocument/2006/relationships/slideLayout" Target="../slideLayouts/slideLayout15.xml"/><Relationship Id="rId6" Type="http://schemas.openxmlformats.org/officeDocument/2006/relationships/hyperlink" Target="https://doh.wa.gov/you-and-your-family/immunization/preteens-and-teens" TargetMode="External"/><Relationship Id="rId5" Type="http://schemas.openxmlformats.org/officeDocument/2006/relationships/hyperlink" Target="https://doh.wa.gov/you-and-your-family/immunization/plain-talk-about-immunizations" TargetMode="External"/><Relationship Id="rId4" Type="http://schemas.openxmlformats.org/officeDocument/2006/relationships/hyperlink" Target="https://doh.wa.gov/you-and-your-family/immunization/diseases-and-vaccines/human-papillomavirus-hpv" TargetMode="External"/><Relationship Id="rId9" Type="http://schemas.openxmlformats.org/officeDocument/2006/relationships/hyperlink" Target="https://doh.wa.gov/data-and-statistical-reports/washington-tracking-network-wtn/immunization-data/county-public-health-measures-dashboard"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66.png"/><Relationship Id="rId4" Type="http://schemas.openxmlformats.org/officeDocument/2006/relationships/image" Target="../media/image65.sv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7FFAC2B7_7B9AE4DB.xml"/><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72.png"/><Relationship Id="rId4" Type="http://schemas.openxmlformats.org/officeDocument/2006/relationships/hyperlink" Target="https://cancerstatisticscenter.cancer.org/?_gl=1*cviiwr*_gcl_au*NTcwNTM3NjYxLjE3MzQwMjQwMzQ.*_ga*MTQwMDMwNTA3Ny4xNjk4MDczOTgx*_ga_12CJLLFFQT*MTc0MDQxODM5OS4xMjUuMS4xNzQwNDIwNDY3LjUzLjAuMA..#!/"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7FFAC28F_C4CDAD6B.xml"/><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5.png"/><Relationship Id="rId7" Type="http://schemas.openxmlformats.org/officeDocument/2006/relationships/image" Target="../media/image91.sv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1.png"/><Relationship Id="rId10" Type="http://schemas.openxmlformats.org/officeDocument/2006/relationships/image" Target="../media/image94.png"/><Relationship Id="rId4" Type="http://schemas.openxmlformats.org/officeDocument/2006/relationships/image" Target="../media/image89.svg"/><Relationship Id="rId9" Type="http://schemas.openxmlformats.org/officeDocument/2006/relationships/image" Target="../media/image93.svg"/></Relationships>
</file>

<file path=ppt/slides/_rels/slide39.xml.rels><?xml version="1.0" encoding="UTF-8" standalone="yes"?>
<Relationships xmlns="http://schemas.openxmlformats.org/package/2006/relationships"><Relationship Id="rId3" Type="http://schemas.microsoft.com/office/2018/10/relationships/comments" Target="../comments/modernComment_7FFAC287_9599914A.xml"/><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31.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31.xml"/><Relationship Id="rId5" Type="http://schemas.openxmlformats.org/officeDocument/2006/relationships/image" Target="../media/image104.png"/><Relationship Id="rId4" Type="http://schemas.openxmlformats.org/officeDocument/2006/relationships/hyperlink" Target="https://cervicalroundtable.org/upcomingwebinar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8" Type="http://schemas.openxmlformats.org/officeDocument/2006/relationships/hyperlink" Target="https://docs.google.com/presentation/d/10d0UaDyM7ba8KS3SzDlZJKlPFEJwFA3V/edit#slide=id.p1" TargetMode="External"/><Relationship Id="rId3" Type="http://schemas.openxmlformats.org/officeDocument/2006/relationships/hyperlink" Target="https://www.accessdata.fda.gov/scripts/cdrh/cfdocs/cfpma/pma.cfm?ID=P160037S017" TargetMode="External"/><Relationship Id="rId7" Type="http://schemas.openxmlformats.org/officeDocument/2006/relationships/hyperlink" Target="https://static.bd.com/documents/eifu/ZMG_500077590_EN_A_01.pdf" TargetMode="External"/><Relationship Id="rId2" Type="http://schemas.openxmlformats.org/officeDocument/2006/relationships/notesSlide" Target="../notesSlides/notesSlide37.xml"/><Relationship Id="rId1" Type="http://schemas.openxmlformats.org/officeDocument/2006/relationships/slideLayout" Target="../slideLayouts/slideLayout31.xml"/><Relationship Id="rId6" Type="http://schemas.openxmlformats.org/officeDocument/2006/relationships/hyperlink" Target="https://prevention.cancer.gov/major-programs/nci-cervical-cancer-last-mile-initiative#about" TargetMode="External"/><Relationship Id="rId5" Type="http://schemas.openxmlformats.org/officeDocument/2006/relationships/hyperlink" Target="https://www.cancer.org/cancer/risk-prevention/hpv/hpv-and-hpv-testing.html" TargetMode="External"/><Relationship Id="rId4" Type="http://schemas.openxmlformats.org/officeDocument/2006/relationships/hyperlink" Target="https://www.accessdata.fda.gov/scripts/cdrh/cfdocs/cfpma/pma.cfm?ID=P190028S009" TargetMode="External"/><Relationship Id="rId9" Type="http://schemas.openxmlformats.org/officeDocument/2006/relationships/hyperlink" Target="https://www.molecular.abbott/int/en/products/infectious-disease/alinity-m-hr-hpv-assay"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165.xml"/><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54.xml"/><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60.xml"/></Relationships>
</file>

<file path=ppt/slides/_rels/slide5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4.xml"/></Relationships>
</file>

<file path=ppt/slides/_rels/slide5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4.xml"/></Relationships>
</file>

<file path=ppt/slides/_rels/slide5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54.xml"/></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158.xml"/></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16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sv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67.xml"/></Relationships>
</file>

<file path=ppt/slides/_rels/slide5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68.xml"/></Relationships>
</file>

<file path=ppt/slides/_rels/slide5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61.xml"/></Relationships>
</file>

<file path=ppt/slides/_rels/slide5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5.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23.sv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5.xml"/><Relationship Id="rId1" Type="http://schemas.openxmlformats.org/officeDocument/2006/relationships/slideLayout" Target="../slideLayouts/slideLayout46.xml"/><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secure-web.cisco.com/1Ea_xkpo8-dBZreqKqJsJOIH0aByTLsi0Ljeqy4z-48Aco6bfpEbj0gRj8tWcbLYk2K0rGrTkbiYl_PqSXLu0tl1set3nYP12kUg8KJdooUxs1odA06rMqQGQrW7hBrSHoZAsimK60q6UBTodUMkdQ7sQr5rh6zdPUAAZ_rCq6IAEU9IKrhYyPyctzfGaKF1dEqYmJ0hLB93y0ra6yIg8v7VYKT03UbPnh2bIpU-M8gUrrc90mTtp00v5s-h3MVBIq8M4iA7IG4kiWONQjPrzgvYlTLAd8t7mTI6yvgXCF4C7XPQSqvZ_qWEsgRdqmjvLwU970rJLTxSU2XItr0NfIs2UXUkcLg-UkftB55yCxxnETTEFtL9ujltJ5B3yl28Bkf6eTiKvavGqox-qCULOX0zcNKmVhsi_IFs8RlODEXQSc7FyDgBVDZ2ch-Yj8kvS741RceM_4CHRT9hg6qHuWA/https%3A%2F%2Furldefense.com%2Fv3%2F__https%3A%2Flp.constantcontactpages.com%2Fev%2Freg%2F23vmjmj__%3B%21%21GuAItXPztq0%21iAJnP2iMl1Ewjq2WJJjMi1t0CgbNy_uPELzUob7kP8FQvo4hJ3Ee54sZVuUth9md6mW4zy-Tyv7AQblqxqqdmBpVo022ojI%24" TargetMode="External"/><Relationship Id="rId4" Type="http://schemas.openxmlformats.org/officeDocument/2006/relationships/image" Target="../media/image55.sv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42.xml"/></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42.xml"/></Relationships>
</file>

<file path=ppt/slides/_rels/slide9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42.xml"/></Relationships>
</file>

<file path=ppt/slides/_rels/slide9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42.xml"/></Relationships>
</file>

<file path=ppt/slides/_rels/slide9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42.xml"/></Relationships>
</file>

<file path=ppt/slides/_rels/slide9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42.xml"/></Relationships>
</file>

<file path=ppt/slides/_rels/slide9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2.xml"/></Relationships>
</file>

<file path=ppt/slides/_rels/slide9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2.xml"/></Relationships>
</file>

<file path=ppt/slides/_rels/slide9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42.xml"/></Relationships>
</file>

<file path=ppt/slides/_rels/slide9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4654410" cy="10287000"/>
            <a:chOff x="0" y="0"/>
            <a:chExt cx="19539214" cy="13716000"/>
          </a:xfrm>
        </p:grpSpPr>
        <p:sp>
          <p:nvSpPr>
            <p:cNvPr id="3" name="Freeform 3"/>
            <p:cNvSpPr/>
            <p:nvPr/>
          </p:nvSpPr>
          <p:spPr>
            <a:xfrm>
              <a:off x="0" y="0"/>
              <a:ext cx="19539204" cy="13716000"/>
            </a:xfrm>
            <a:custGeom>
              <a:avLst/>
              <a:gdLst/>
              <a:ahLst/>
              <a:cxnLst/>
              <a:rect l="l" t="t" r="r" b="b"/>
              <a:pathLst>
                <a:path w="19539204" h="13716000">
                  <a:moveTo>
                    <a:pt x="0" y="0"/>
                  </a:moveTo>
                  <a:lnTo>
                    <a:pt x="19539204" y="0"/>
                  </a:lnTo>
                  <a:lnTo>
                    <a:pt x="19539204" y="13716000"/>
                  </a:lnTo>
                  <a:lnTo>
                    <a:pt x="0" y="13716000"/>
                  </a:lnTo>
                  <a:close/>
                </a:path>
              </a:pathLst>
            </a:custGeom>
            <a:solidFill>
              <a:srgbClr val="FDFEFE"/>
            </a:solidFill>
          </p:spPr>
          <p:txBody>
            <a:bodyPr/>
            <a:lstStyle/>
            <a:p>
              <a:endParaRPr lang="en-US"/>
            </a:p>
          </p:txBody>
        </p:sp>
      </p:grpSp>
      <p:grpSp>
        <p:nvGrpSpPr>
          <p:cNvPr id="4" name="Group 4"/>
          <p:cNvGrpSpPr>
            <a:grpSpLocks noChangeAspect="1"/>
          </p:cNvGrpSpPr>
          <p:nvPr/>
        </p:nvGrpSpPr>
        <p:grpSpPr>
          <a:xfrm>
            <a:off x="1" y="-19050"/>
            <a:ext cx="18287998" cy="6886575"/>
            <a:chOff x="0" y="0"/>
            <a:chExt cx="24383998" cy="9182100"/>
          </a:xfrm>
        </p:grpSpPr>
        <p:sp>
          <p:nvSpPr>
            <p:cNvPr id="5" name="Freeform 5" descr="photo illustration of the hands of different races and genders of people raised in the air against a white background"/>
            <p:cNvSpPr/>
            <p:nvPr/>
          </p:nvSpPr>
          <p:spPr>
            <a:xfrm>
              <a:off x="0" y="0"/>
              <a:ext cx="24384000" cy="9182100"/>
            </a:xfrm>
            <a:custGeom>
              <a:avLst/>
              <a:gdLst/>
              <a:ahLst/>
              <a:cxnLst/>
              <a:rect l="l" t="t" r="r" b="b"/>
              <a:pathLst>
                <a:path w="24384000" h="9182100">
                  <a:moveTo>
                    <a:pt x="0" y="0"/>
                  </a:moveTo>
                  <a:lnTo>
                    <a:pt x="24384000" y="0"/>
                  </a:lnTo>
                  <a:lnTo>
                    <a:pt x="24384000" y="9182100"/>
                  </a:lnTo>
                  <a:lnTo>
                    <a:pt x="0" y="9182100"/>
                  </a:lnTo>
                  <a:lnTo>
                    <a:pt x="0" y="0"/>
                  </a:lnTo>
                  <a:close/>
                </a:path>
              </a:pathLst>
            </a:custGeom>
            <a:blipFill>
              <a:blip r:embed="rId3"/>
              <a:stretch>
                <a:fillRect t="-32555" b="-755"/>
              </a:stretch>
            </a:blipFill>
          </p:spPr>
          <p:txBody>
            <a:bodyPr/>
            <a:lstStyle/>
            <a:p>
              <a:endParaRPr lang="en-US"/>
            </a:p>
          </p:txBody>
        </p:sp>
      </p:grpSp>
      <p:sp>
        <p:nvSpPr>
          <p:cNvPr id="6" name="TextBox 6"/>
          <p:cNvSpPr txBox="1"/>
          <p:nvPr/>
        </p:nvSpPr>
        <p:spPr>
          <a:xfrm>
            <a:off x="2685899" y="8880761"/>
            <a:ext cx="9542386" cy="552450"/>
          </a:xfrm>
          <a:prstGeom prst="rect">
            <a:avLst/>
          </a:prstGeom>
        </p:spPr>
        <p:txBody>
          <a:bodyPr lIns="0" tIns="0" rIns="0" bIns="0" rtlCol="0" anchor="t">
            <a:spAutoFit/>
          </a:bodyPr>
          <a:lstStyle/>
          <a:p>
            <a:pPr algn="ctr">
              <a:lnSpc>
                <a:spcPts val="4199"/>
              </a:lnSpc>
            </a:pPr>
            <a:r>
              <a:rPr lang="en-US" sz="3499">
                <a:solidFill>
                  <a:srgbClr val="1B7380"/>
                </a:solidFill>
                <a:latin typeface="Poppins"/>
                <a:ea typeface="Poppins"/>
                <a:cs typeface="Poppins"/>
                <a:sym typeface="Poppins"/>
              </a:rPr>
              <a:t>Friday, October 10ᵗʰ, 2025</a:t>
            </a:r>
          </a:p>
        </p:txBody>
      </p:sp>
      <p:grpSp>
        <p:nvGrpSpPr>
          <p:cNvPr id="7" name="Group 7"/>
          <p:cNvGrpSpPr/>
          <p:nvPr/>
        </p:nvGrpSpPr>
        <p:grpSpPr>
          <a:xfrm>
            <a:off x="2" y="6867525"/>
            <a:ext cx="14654409" cy="2041810"/>
            <a:chOff x="0" y="0"/>
            <a:chExt cx="19539212" cy="2722414"/>
          </a:xfrm>
        </p:grpSpPr>
        <p:sp>
          <p:nvSpPr>
            <p:cNvPr id="8" name="Freeform 8"/>
            <p:cNvSpPr/>
            <p:nvPr/>
          </p:nvSpPr>
          <p:spPr>
            <a:xfrm>
              <a:off x="0" y="0"/>
              <a:ext cx="19539212" cy="2722414"/>
            </a:xfrm>
            <a:custGeom>
              <a:avLst/>
              <a:gdLst/>
              <a:ahLst/>
              <a:cxnLst/>
              <a:rect l="l" t="t" r="r" b="b"/>
              <a:pathLst>
                <a:path w="19539212" h="2722414">
                  <a:moveTo>
                    <a:pt x="0" y="0"/>
                  </a:moveTo>
                  <a:lnTo>
                    <a:pt x="19539212" y="0"/>
                  </a:lnTo>
                  <a:lnTo>
                    <a:pt x="19539212" y="2722414"/>
                  </a:lnTo>
                  <a:lnTo>
                    <a:pt x="0" y="2722414"/>
                  </a:lnTo>
                  <a:close/>
                </a:path>
              </a:pathLst>
            </a:custGeom>
            <a:solidFill>
              <a:srgbClr val="1B7380">
                <a:alpha val="0"/>
              </a:srgbClr>
            </a:solidFill>
          </p:spPr>
          <p:txBody>
            <a:bodyPr/>
            <a:lstStyle/>
            <a:p>
              <a:endParaRPr lang="en-US"/>
            </a:p>
          </p:txBody>
        </p:sp>
        <p:sp>
          <p:nvSpPr>
            <p:cNvPr id="9" name="TextBox 9"/>
            <p:cNvSpPr txBox="1"/>
            <p:nvPr/>
          </p:nvSpPr>
          <p:spPr>
            <a:xfrm>
              <a:off x="0" y="9525"/>
              <a:ext cx="19539212" cy="2712889"/>
            </a:xfrm>
            <a:prstGeom prst="rect">
              <a:avLst/>
            </a:prstGeom>
          </p:spPr>
          <p:txBody>
            <a:bodyPr lIns="0" tIns="0" rIns="0" bIns="0" rtlCol="0" anchor="ctr"/>
            <a:lstStyle/>
            <a:p>
              <a:pPr algn="ctr">
                <a:lnSpc>
                  <a:spcPts val="4860"/>
                </a:lnSpc>
              </a:pPr>
              <a:r>
                <a:rPr lang="en-US" sz="4500" b="1">
                  <a:solidFill>
                    <a:srgbClr val="1B7380"/>
                  </a:solidFill>
                  <a:latin typeface="Poppins Bold"/>
                  <a:ea typeface="Poppins Bold"/>
                  <a:cs typeface="Poppins Bold"/>
                  <a:sym typeface="Poppins Bold"/>
                </a:rPr>
                <a:t>Washington State HPV Free Task Force</a:t>
              </a:r>
            </a:p>
            <a:p>
              <a:pPr algn="ctr">
                <a:lnSpc>
                  <a:spcPts val="4860"/>
                </a:lnSpc>
              </a:pPr>
              <a:r>
                <a:rPr lang="en-US" sz="4500" b="1">
                  <a:solidFill>
                    <a:srgbClr val="1B7380"/>
                  </a:solidFill>
                  <a:latin typeface="Poppins Bold"/>
                  <a:ea typeface="Poppins Bold"/>
                  <a:cs typeface="Poppins Bold"/>
                  <a:sym typeface="Poppins Bold"/>
                </a:rPr>
                <a:t>Annual Roundtable</a:t>
              </a:r>
            </a:p>
          </p:txBody>
        </p:sp>
      </p:grpSp>
      <p:grpSp>
        <p:nvGrpSpPr>
          <p:cNvPr id="10" name="Group 10"/>
          <p:cNvGrpSpPr>
            <a:grpSpLocks noChangeAspect="1"/>
          </p:cNvGrpSpPr>
          <p:nvPr/>
        </p:nvGrpSpPr>
        <p:grpSpPr>
          <a:xfrm>
            <a:off x="14654410" y="6867525"/>
            <a:ext cx="3633589" cy="3582412"/>
            <a:chOff x="0" y="0"/>
            <a:chExt cx="4328536" cy="4267570"/>
          </a:xfrm>
        </p:grpSpPr>
        <p:sp>
          <p:nvSpPr>
            <p:cNvPr id="11" name="Freeform 11"/>
            <p:cNvSpPr/>
            <p:nvPr/>
          </p:nvSpPr>
          <p:spPr>
            <a:xfrm>
              <a:off x="0" y="0"/>
              <a:ext cx="4328541" cy="4267581"/>
            </a:xfrm>
            <a:custGeom>
              <a:avLst/>
              <a:gdLst/>
              <a:ahLst/>
              <a:cxnLst/>
              <a:rect l="l" t="t" r="r" b="b"/>
              <a:pathLst>
                <a:path w="4328541" h="4267581">
                  <a:moveTo>
                    <a:pt x="0" y="0"/>
                  </a:moveTo>
                  <a:lnTo>
                    <a:pt x="4328541" y="0"/>
                  </a:lnTo>
                  <a:lnTo>
                    <a:pt x="4328541" y="4267581"/>
                  </a:lnTo>
                  <a:lnTo>
                    <a:pt x="0" y="4267581"/>
                  </a:lnTo>
                  <a:lnTo>
                    <a:pt x="0" y="0"/>
                  </a:lnTo>
                  <a:close/>
                </a:path>
              </a:pathLst>
            </a:custGeom>
            <a:blipFill>
              <a:blip r:embed="rId4"/>
              <a:stretch>
                <a:fillRect/>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702103" y="2517118"/>
            <a:ext cx="5018303" cy="1104770"/>
          </a:xfrm>
        </p:spPr>
        <p:txBody>
          <a:bodyPr>
            <a:normAutofit/>
          </a:bodyPr>
          <a:lstStyle/>
          <a:p>
            <a:r>
              <a:rPr lang="en-US" dirty="0"/>
              <a:t>Leigh Wallis, MPH</a:t>
            </a:r>
          </a:p>
          <a:p>
            <a:r>
              <a:rPr lang="en-US" sz="2550" b="0" dirty="0"/>
              <a:t>She/Her</a:t>
            </a:r>
          </a:p>
        </p:txBody>
      </p:sp>
      <p:sp>
        <p:nvSpPr>
          <p:cNvPr id="4" name="Text Placeholder 3"/>
          <p:cNvSpPr>
            <a:spLocks noGrp="1"/>
          </p:cNvSpPr>
          <p:nvPr>
            <p:ph type="body" sz="quarter" idx="17"/>
          </p:nvPr>
        </p:nvSpPr>
        <p:spPr>
          <a:xfrm>
            <a:off x="6702104" y="3697436"/>
            <a:ext cx="5018303" cy="471503"/>
          </a:xfrm>
        </p:spPr>
        <p:txBody>
          <a:bodyPr>
            <a:normAutofit fontScale="92500" lnSpcReduction="20000"/>
          </a:bodyPr>
          <a:lstStyle/>
          <a:p>
            <a:r>
              <a:rPr lang="en-US" dirty="0"/>
              <a:t>Immunization Health Educator</a:t>
            </a:r>
          </a:p>
        </p:txBody>
      </p:sp>
      <p:sp>
        <p:nvSpPr>
          <p:cNvPr id="6" name="Text Placeholder 5"/>
          <p:cNvSpPr>
            <a:spLocks noGrp="1"/>
          </p:cNvSpPr>
          <p:nvPr>
            <p:ph type="body" sz="quarter" idx="19"/>
          </p:nvPr>
        </p:nvSpPr>
        <p:spPr>
          <a:xfrm>
            <a:off x="4053662" y="5007611"/>
            <a:ext cx="10315185" cy="1921959"/>
          </a:xfrm>
        </p:spPr>
        <p:txBody>
          <a:bodyPr>
            <a:normAutofit/>
          </a:bodyPr>
          <a:lstStyle/>
          <a:p>
            <a:r>
              <a:rPr lang="en-US" dirty="0"/>
              <a:t>Health Promotion and Education (HPE)</a:t>
            </a:r>
          </a:p>
          <a:p>
            <a:r>
              <a:rPr lang="en-US" dirty="0"/>
              <a:t>Office of Public Affairs and Equity (OPAE) </a:t>
            </a:r>
          </a:p>
          <a:p>
            <a:r>
              <a:rPr lang="en-US" dirty="0"/>
              <a:t>Washington State Department of Health</a:t>
            </a:r>
          </a:p>
          <a:p>
            <a:endParaRPr lang="en-US" dirty="0"/>
          </a:p>
        </p:txBody>
      </p:sp>
      <p:sp>
        <p:nvSpPr>
          <p:cNvPr id="12" name="TextBox 11">
            <a:extLst>
              <a:ext uri="{FF2B5EF4-FFF2-40B4-BE49-F238E27FC236}">
                <a16:creationId xmlns:a16="http://schemas.microsoft.com/office/drawing/2014/main" id="{1144B2D9-7A84-0494-418F-A8F544E19095}"/>
              </a:ext>
            </a:extLst>
          </p:cNvPr>
          <p:cNvSpPr txBox="1"/>
          <p:nvPr/>
        </p:nvSpPr>
        <p:spPr>
          <a:xfrm>
            <a:off x="7118205" y="4179603"/>
            <a:ext cx="4291917" cy="507831"/>
          </a:xfrm>
          <a:prstGeom prst="rect">
            <a:avLst/>
          </a:prstGeom>
          <a:noFill/>
        </p:spPr>
        <p:txBody>
          <a:bodyPr wrap="square">
            <a:spAutoFit/>
          </a:bodyPr>
          <a:lstStyle/>
          <a:p>
            <a:r>
              <a:rPr lang="en-US" sz="2700" dirty="0"/>
              <a:t>leigh.wallis@doh.wa.gov</a:t>
            </a:r>
          </a:p>
        </p:txBody>
      </p:sp>
    </p:spTree>
    <p:extLst>
      <p:ext uri="{BB962C8B-B14F-4D97-AF65-F5344CB8AC3E}">
        <p14:creationId xmlns:p14="http://schemas.microsoft.com/office/powerpoint/2010/main" val="19380262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8EED51-ADC5-10D4-BDB7-312FDEF9E773}"/>
              </a:ext>
            </a:extLst>
          </p:cNvPr>
          <p:cNvSpPr>
            <a:spLocks noGrp="1"/>
          </p:cNvSpPr>
          <p:nvPr>
            <p:ph type="body" sz="quarter" idx="22"/>
          </p:nvPr>
        </p:nvSpPr>
        <p:spPr/>
        <p:txBody>
          <a:bodyPr/>
          <a:lstStyle/>
          <a:p>
            <a:r>
              <a:rPr lang="en-US" sz="4800" dirty="0"/>
              <a:t>Used Joinpoint software (National Cancer Institute Software).</a:t>
            </a:r>
            <a:endParaRPr lang="en-US" sz="4800" kern="0" dirty="0"/>
          </a:p>
          <a:p>
            <a:r>
              <a:rPr lang="en-US" sz="4800" dirty="0"/>
              <a:t>Tested for changes over time.</a:t>
            </a:r>
          </a:p>
          <a:p>
            <a:r>
              <a:rPr lang="en-US" sz="4800" dirty="0"/>
              <a:t>Calculated the annual percent change (APC).</a:t>
            </a:r>
          </a:p>
          <a:p>
            <a:pPr marL="0" indent="0">
              <a:buNone/>
            </a:pPr>
            <a:endParaRPr lang="en-US" sz="2700" dirty="0"/>
          </a:p>
          <a:p>
            <a:endParaRPr lang="en-US" sz="2700" dirty="0"/>
          </a:p>
          <a:p>
            <a:endParaRPr lang="en-US" dirty="0"/>
          </a:p>
        </p:txBody>
      </p:sp>
      <p:sp>
        <p:nvSpPr>
          <p:cNvPr id="3" name="Title 2">
            <a:extLst>
              <a:ext uri="{FF2B5EF4-FFF2-40B4-BE49-F238E27FC236}">
                <a16:creationId xmlns:a16="http://schemas.microsoft.com/office/drawing/2014/main" id="{26CF31C5-CE81-AEA2-C6D9-9A3E6ACDEB16}"/>
              </a:ext>
            </a:extLst>
          </p:cNvPr>
          <p:cNvSpPr>
            <a:spLocks noGrp="1"/>
          </p:cNvSpPr>
          <p:nvPr>
            <p:ph type="title"/>
          </p:nvPr>
        </p:nvSpPr>
        <p:spPr>
          <a:xfrm>
            <a:off x="2286005" y="692459"/>
            <a:ext cx="13715997" cy="1041546"/>
          </a:xfrm>
        </p:spPr>
        <p:txBody>
          <a:bodyPr>
            <a:normAutofit fontScale="90000"/>
          </a:bodyPr>
          <a:lstStyle/>
          <a:p>
            <a:r>
              <a:rPr lang="en-US" sz="5400" b="1" dirty="0"/>
              <a:t>Trends in Age Adjusted Incidence Rates </a:t>
            </a:r>
            <a:br>
              <a:rPr lang="en-US" sz="3000" b="1" dirty="0"/>
            </a:br>
            <a:endParaRPr lang="en-US" dirty="0"/>
          </a:p>
        </p:txBody>
      </p:sp>
    </p:spTree>
    <p:extLst>
      <p:ext uri="{BB962C8B-B14F-4D97-AF65-F5344CB8AC3E}">
        <p14:creationId xmlns:p14="http://schemas.microsoft.com/office/powerpoint/2010/main" val="16846640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EB4C90-E016-1ED2-3987-9082355CD8C0}"/>
              </a:ext>
            </a:extLst>
          </p:cNvPr>
          <p:cNvSpPr>
            <a:spLocks noGrp="1"/>
          </p:cNvSpPr>
          <p:nvPr>
            <p:ph type="body" sz="quarter" idx="22"/>
          </p:nvPr>
        </p:nvSpPr>
        <p:spPr>
          <a:xfrm>
            <a:off x="3098309" y="1930893"/>
            <a:ext cx="12530831" cy="7523826"/>
          </a:xfrm>
        </p:spPr>
        <p:txBody>
          <a:bodyPr/>
          <a:lstStyle/>
          <a:p>
            <a:r>
              <a:rPr lang="en-US" sz="4200" dirty="0"/>
              <a:t>Rates are level over time when the APC </a:t>
            </a:r>
            <a:r>
              <a:rPr lang="en-US" sz="4200" b="1" i="1" dirty="0"/>
              <a:t>is not </a:t>
            </a:r>
            <a:r>
              <a:rPr lang="en-US" sz="4200" dirty="0"/>
              <a:t>statistically significantly different from zero (p≥0.05).</a:t>
            </a:r>
          </a:p>
          <a:p>
            <a:r>
              <a:rPr lang="en-US" sz="4200" dirty="0"/>
              <a:t>Rates are increasing or decreasing when the APC </a:t>
            </a:r>
            <a:r>
              <a:rPr lang="en-US" sz="4200" b="1" i="1" dirty="0"/>
              <a:t>is </a:t>
            </a:r>
            <a:r>
              <a:rPr lang="en-US" sz="4200" dirty="0"/>
              <a:t>statistically significantly different from zero (p&lt;0.05).</a:t>
            </a:r>
          </a:p>
          <a:p>
            <a:r>
              <a:rPr lang="en-US" sz="4200" dirty="0"/>
              <a:t>Increasing and Decreasing trends are described as:</a:t>
            </a:r>
          </a:p>
          <a:p>
            <a:pPr marL="2057400" lvl="2" indent="-685800"/>
            <a:r>
              <a:rPr lang="en-US" sz="3900" dirty="0"/>
              <a:t>Slight = APC is less than 1 percent</a:t>
            </a:r>
          </a:p>
          <a:p>
            <a:pPr marL="2057400" lvl="2" indent="-685800"/>
            <a:r>
              <a:rPr lang="en-US" sz="3900" dirty="0"/>
              <a:t>Steady = APC is between 1-3.9 percent</a:t>
            </a:r>
          </a:p>
          <a:p>
            <a:pPr marL="2057400" lvl="2" indent="-685800"/>
            <a:r>
              <a:rPr lang="en-US" sz="3900" dirty="0"/>
              <a:t>Sharp = APC is greater than or equal to 4 percent</a:t>
            </a:r>
          </a:p>
          <a:p>
            <a:pPr marL="0" indent="0">
              <a:buNone/>
            </a:pPr>
            <a:endParaRPr lang="en-US" sz="2700" dirty="0"/>
          </a:p>
          <a:p>
            <a:pPr marL="0" indent="0">
              <a:buNone/>
            </a:pPr>
            <a:r>
              <a:rPr lang="en-US" sz="2700" dirty="0"/>
              <a:t>Reference: Ries LAG, Wingo PA, Miller BF, Miller DS, Howe Hl et al. The annual report to the nation on the status of  cancer, 1973-1997, with a special section on colorectal cancer. Cancer, 2000, 88:2398-2424.</a:t>
            </a:r>
          </a:p>
          <a:p>
            <a:pPr marL="0" indent="0">
              <a:buNone/>
            </a:pPr>
            <a:endParaRPr lang="en-US" sz="2700" dirty="0"/>
          </a:p>
          <a:p>
            <a:endParaRPr lang="en-US" dirty="0"/>
          </a:p>
        </p:txBody>
      </p:sp>
      <p:sp>
        <p:nvSpPr>
          <p:cNvPr id="3" name="Title 2">
            <a:extLst>
              <a:ext uri="{FF2B5EF4-FFF2-40B4-BE49-F238E27FC236}">
                <a16:creationId xmlns:a16="http://schemas.microsoft.com/office/drawing/2014/main" id="{96A16FE0-F937-CD7E-D4CE-DB4C8FC23F6E}"/>
              </a:ext>
            </a:extLst>
          </p:cNvPr>
          <p:cNvSpPr>
            <a:spLocks noGrp="1"/>
          </p:cNvSpPr>
          <p:nvPr>
            <p:ph type="title"/>
          </p:nvPr>
        </p:nvSpPr>
        <p:spPr>
          <a:xfrm>
            <a:off x="2286005" y="572612"/>
            <a:ext cx="13715997" cy="1038687"/>
          </a:xfrm>
        </p:spPr>
        <p:txBody>
          <a:bodyPr>
            <a:normAutofit fontScale="90000"/>
          </a:bodyPr>
          <a:lstStyle/>
          <a:p>
            <a:r>
              <a:rPr lang="en-US" sz="6600" b="1" dirty="0"/>
              <a:t>Interpreting Joinpoint Analyses for the WSCR Report</a:t>
            </a:r>
            <a:br>
              <a:rPr lang="en-US" sz="3000" b="1" dirty="0"/>
            </a:br>
            <a:endParaRPr lang="en-US" dirty="0"/>
          </a:p>
        </p:txBody>
      </p:sp>
    </p:spTree>
    <p:extLst>
      <p:ext uri="{BB962C8B-B14F-4D97-AF65-F5344CB8AC3E}">
        <p14:creationId xmlns:p14="http://schemas.microsoft.com/office/powerpoint/2010/main" val="28099361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2DC2E-8103-D767-2124-DDB5082981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8235DB-0C0A-E350-D627-DBE97FC59C33}"/>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1EE2994F-5C64-1AC8-6738-68A4699312DC}"/>
              </a:ext>
            </a:extLst>
          </p:cNvPr>
          <p:cNvSpPr>
            <a:spLocks noGrp="1"/>
          </p:cNvSpPr>
          <p:nvPr>
            <p:ph type="title"/>
          </p:nvPr>
        </p:nvSpPr>
        <p:spPr>
          <a:xfrm>
            <a:off x="2286005" y="1001909"/>
            <a:ext cx="13715997" cy="635615"/>
          </a:xfrm>
        </p:spPr>
        <p:txBody>
          <a:bodyPr>
            <a:normAutofit/>
          </a:bodyPr>
          <a:lstStyle/>
          <a:p>
            <a:r>
              <a:rPr lang="en-US" sz="3600" b="1" dirty="0"/>
              <a:t>Incidence Rate Time Trends </a:t>
            </a:r>
          </a:p>
        </p:txBody>
      </p:sp>
      <p:pic>
        <p:nvPicPr>
          <p:cNvPr id="11" name="Picture 10">
            <a:extLst>
              <a:ext uri="{FF2B5EF4-FFF2-40B4-BE49-F238E27FC236}">
                <a16:creationId xmlns:a16="http://schemas.microsoft.com/office/drawing/2014/main" id="{4BC972FB-2963-FE73-9CCE-13CB6D8691AF}"/>
              </a:ext>
            </a:extLst>
          </p:cNvPr>
          <p:cNvPicPr>
            <a:picLocks noChangeAspect="1"/>
          </p:cNvPicPr>
          <p:nvPr/>
        </p:nvPicPr>
        <p:blipFill>
          <a:blip r:embed="rId2"/>
          <a:stretch>
            <a:fillRect/>
          </a:stretch>
        </p:blipFill>
        <p:spPr>
          <a:xfrm>
            <a:off x="2551925" y="2102857"/>
            <a:ext cx="13590036" cy="7330394"/>
          </a:xfrm>
          <a:prstGeom prst="rect">
            <a:avLst/>
          </a:prstGeom>
        </p:spPr>
      </p:pic>
    </p:spTree>
    <p:extLst>
      <p:ext uri="{BB962C8B-B14F-4D97-AF65-F5344CB8AC3E}">
        <p14:creationId xmlns:p14="http://schemas.microsoft.com/office/powerpoint/2010/main" val="31217499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E8EC4-F01C-CD34-F870-1E614DA3AC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FA3CF6-0DAE-BBFD-418D-89C127894E34}"/>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A6693658-E2AE-C3FF-39A2-8384CC8FCC46}"/>
              </a:ext>
            </a:extLst>
          </p:cNvPr>
          <p:cNvSpPr>
            <a:spLocks noGrp="1"/>
          </p:cNvSpPr>
          <p:nvPr>
            <p:ph type="title"/>
          </p:nvPr>
        </p:nvSpPr>
        <p:spPr>
          <a:xfrm>
            <a:off x="2286005" y="1001909"/>
            <a:ext cx="13715997" cy="635615"/>
          </a:xfrm>
        </p:spPr>
        <p:txBody>
          <a:bodyPr>
            <a:noAutofit/>
          </a:bodyPr>
          <a:lstStyle/>
          <a:p>
            <a:r>
              <a:rPr lang="en-US" sz="2700" b="1" dirty="0"/>
              <a:t>Incidence Rate Time Trends for Oropharyngeal Squamous Cell Carcinoma</a:t>
            </a:r>
          </a:p>
        </p:txBody>
      </p:sp>
      <p:pic>
        <p:nvPicPr>
          <p:cNvPr id="4" name="Picture 3">
            <a:extLst>
              <a:ext uri="{FF2B5EF4-FFF2-40B4-BE49-F238E27FC236}">
                <a16:creationId xmlns:a16="http://schemas.microsoft.com/office/drawing/2014/main" id="{0E80559F-C7F3-0107-12E1-3BBBAD284D12}"/>
              </a:ext>
            </a:extLst>
          </p:cNvPr>
          <p:cNvPicPr>
            <a:picLocks noChangeAspect="1"/>
          </p:cNvPicPr>
          <p:nvPr/>
        </p:nvPicPr>
        <p:blipFill>
          <a:blip r:embed="rId2"/>
          <a:stretch>
            <a:fillRect/>
          </a:stretch>
        </p:blipFill>
        <p:spPr>
          <a:xfrm>
            <a:off x="2286000" y="1973423"/>
            <a:ext cx="13716000" cy="7417838"/>
          </a:xfrm>
          <a:prstGeom prst="rect">
            <a:avLst/>
          </a:prstGeom>
        </p:spPr>
      </p:pic>
    </p:spTree>
    <p:extLst>
      <p:ext uri="{BB962C8B-B14F-4D97-AF65-F5344CB8AC3E}">
        <p14:creationId xmlns:p14="http://schemas.microsoft.com/office/powerpoint/2010/main" val="2419693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D5D59-DC12-7380-1111-6480402F4B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B02AA4-8B9C-C234-5235-F9103874252C}"/>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2A1477A3-77CC-36E7-C69F-F41DA132E267}"/>
              </a:ext>
            </a:extLst>
          </p:cNvPr>
          <p:cNvSpPr>
            <a:spLocks noGrp="1"/>
          </p:cNvSpPr>
          <p:nvPr>
            <p:ph type="title"/>
          </p:nvPr>
        </p:nvSpPr>
        <p:spPr>
          <a:xfrm>
            <a:off x="2286005" y="1001909"/>
            <a:ext cx="13715997" cy="635615"/>
          </a:xfrm>
        </p:spPr>
        <p:txBody>
          <a:bodyPr>
            <a:noAutofit/>
          </a:bodyPr>
          <a:lstStyle/>
          <a:p>
            <a:r>
              <a:rPr lang="en-US" sz="2700" b="1" dirty="0"/>
              <a:t>Incidence Rate Time Trends for Anal and Rectal Squamous Cell Carcinoma</a:t>
            </a:r>
          </a:p>
        </p:txBody>
      </p:sp>
      <p:pic>
        <p:nvPicPr>
          <p:cNvPr id="5" name="Picture 4">
            <a:extLst>
              <a:ext uri="{FF2B5EF4-FFF2-40B4-BE49-F238E27FC236}">
                <a16:creationId xmlns:a16="http://schemas.microsoft.com/office/drawing/2014/main" id="{13689EAB-DE31-7F58-23D7-24C593530E88}"/>
              </a:ext>
            </a:extLst>
          </p:cNvPr>
          <p:cNvPicPr>
            <a:picLocks noChangeAspect="1"/>
          </p:cNvPicPr>
          <p:nvPr/>
        </p:nvPicPr>
        <p:blipFill>
          <a:blip r:embed="rId2"/>
          <a:stretch>
            <a:fillRect/>
          </a:stretch>
        </p:blipFill>
        <p:spPr>
          <a:xfrm>
            <a:off x="2286000" y="1833464"/>
            <a:ext cx="13716000" cy="7697756"/>
          </a:xfrm>
          <a:prstGeom prst="rect">
            <a:avLst/>
          </a:prstGeom>
        </p:spPr>
      </p:pic>
    </p:spTree>
    <p:extLst>
      <p:ext uri="{BB962C8B-B14F-4D97-AF65-F5344CB8AC3E}">
        <p14:creationId xmlns:p14="http://schemas.microsoft.com/office/powerpoint/2010/main" val="16271540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C7C4C-A317-DF83-394D-886A044B5A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9910BA3-1BD0-3FC8-0189-208CA039B64D}"/>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85CBDCB2-AB0E-34C1-7782-32E575347DDC}"/>
              </a:ext>
            </a:extLst>
          </p:cNvPr>
          <p:cNvSpPr>
            <a:spLocks noGrp="1"/>
          </p:cNvSpPr>
          <p:nvPr>
            <p:ph type="title"/>
          </p:nvPr>
        </p:nvSpPr>
        <p:spPr>
          <a:xfrm>
            <a:off x="2286005" y="1001909"/>
            <a:ext cx="13715997" cy="635615"/>
          </a:xfrm>
        </p:spPr>
        <p:txBody>
          <a:bodyPr>
            <a:normAutofit fontScale="90000"/>
          </a:bodyPr>
          <a:lstStyle/>
          <a:p>
            <a:r>
              <a:rPr lang="en-US" sz="3600" b="1" dirty="0"/>
              <a:t>Incidence Rate Time Trends for Vulvar Squamous Cell Carcinoma</a:t>
            </a:r>
          </a:p>
        </p:txBody>
      </p:sp>
      <p:pic>
        <p:nvPicPr>
          <p:cNvPr id="6" name="Picture 5">
            <a:extLst>
              <a:ext uri="{FF2B5EF4-FFF2-40B4-BE49-F238E27FC236}">
                <a16:creationId xmlns:a16="http://schemas.microsoft.com/office/drawing/2014/main" id="{0C4CED62-8782-485E-E3B0-8264CE10887D}"/>
              </a:ext>
            </a:extLst>
          </p:cNvPr>
          <p:cNvPicPr>
            <a:picLocks noChangeAspect="1"/>
          </p:cNvPicPr>
          <p:nvPr/>
        </p:nvPicPr>
        <p:blipFill>
          <a:blip r:embed="rId2"/>
          <a:stretch>
            <a:fillRect/>
          </a:stretch>
        </p:blipFill>
        <p:spPr>
          <a:xfrm>
            <a:off x="2286000" y="1833466"/>
            <a:ext cx="13716000" cy="7451627"/>
          </a:xfrm>
          <a:prstGeom prst="rect">
            <a:avLst/>
          </a:prstGeom>
        </p:spPr>
      </p:pic>
    </p:spTree>
    <p:extLst>
      <p:ext uri="{BB962C8B-B14F-4D97-AF65-F5344CB8AC3E}">
        <p14:creationId xmlns:p14="http://schemas.microsoft.com/office/powerpoint/2010/main" val="31912482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DE294-EDF8-F808-42CD-5E7C5586F6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707AECE-5EAA-450B-4000-93EE0718372B}"/>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E0CB4D44-1BBE-EF30-BACA-F66491FB8F35}"/>
              </a:ext>
            </a:extLst>
          </p:cNvPr>
          <p:cNvSpPr>
            <a:spLocks noGrp="1"/>
          </p:cNvSpPr>
          <p:nvPr>
            <p:ph type="title"/>
          </p:nvPr>
        </p:nvSpPr>
        <p:spPr>
          <a:xfrm>
            <a:off x="2286005" y="1001909"/>
            <a:ext cx="13715997" cy="635615"/>
          </a:xfrm>
        </p:spPr>
        <p:txBody>
          <a:bodyPr>
            <a:normAutofit/>
          </a:bodyPr>
          <a:lstStyle/>
          <a:p>
            <a:r>
              <a:rPr lang="en-US" sz="3000" b="1" dirty="0"/>
              <a:t>Incidence Rate Time Trends for Vaginal Squamous Cell Carcinoma</a:t>
            </a:r>
          </a:p>
        </p:txBody>
      </p:sp>
      <p:pic>
        <p:nvPicPr>
          <p:cNvPr id="4" name="Picture 3">
            <a:extLst>
              <a:ext uri="{FF2B5EF4-FFF2-40B4-BE49-F238E27FC236}">
                <a16:creationId xmlns:a16="http://schemas.microsoft.com/office/drawing/2014/main" id="{C184D18B-0ED5-C9AB-1487-1A5CBE096C2E}"/>
              </a:ext>
            </a:extLst>
          </p:cNvPr>
          <p:cNvPicPr>
            <a:picLocks noChangeAspect="1"/>
          </p:cNvPicPr>
          <p:nvPr/>
        </p:nvPicPr>
        <p:blipFill>
          <a:blip r:embed="rId2"/>
          <a:stretch>
            <a:fillRect/>
          </a:stretch>
        </p:blipFill>
        <p:spPr>
          <a:xfrm>
            <a:off x="2286000" y="1763486"/>
            <a:ext cx="13716000" cy="7403841"/>
          </a:xfrm>
          <a:prstGeom prst="rect">
            <a:avLst/>
          </a:prstGeom>
        </p:spPr>
      </p:pic>
    </p:spTree>
    <p:extLst>
      <p:ext uri="{BB962C8B-B14F-4D97-AF65-F5344CB8AC3E}">
        <p14:creationId xmlns:p14="http://schemas.microsoft.com/office/powerpoint/2010/main" val="4842724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01FC0-B10F-74DC-594C-0E51BEAABB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19D8C25-C7E6-8A08-8552-17D27DFA88F3}"/>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6A43CB32-38BA-8E86-110F-DCBF44F2B7D2}"/>
              </a:ext>
            </a:extLst>
          </p:cNvPr>
          <p:cNvSpPr>
            <a:spLocks noGrp="1"/>
          </p:cNvSpPr>
          <p:nvPr>
            <p:ph type="title"/>
          </p:nvPr>
        </p:nvSpPr>
        <p:spPr>
          <a:xfrm>
            <a:off x="2286005" y="1001909"/>
            <a:ext cx="13715997" cy="635615"/>
          </a:xfrm>
        </p:spPr>
        <p:txBody>
          <a:bodyPr>
            <a:normAutofit/>
          </a:bodyPr>
          <a:lstStyle/>
          <a:p>
            <a:r>
              <a:rPr lang="en-US" sz="3600" b="1" dirty="0"/>
              <a:t>Incidence Rate Time Trends for Cervical Carcinoma</a:t>
            </a:r>
          </a:p>
        </p:txBody>
      </p:sp>
      <p:pic>
        <p:nvPicPr>
          <p:cNvPr id="5" name="Picture 4">
            <a:extLst>
              <a:ext uri="{FF2B5EF4-FFF2-40B4-BE49-F238E27FC236}">
                <a16:creationId xmlns:a16="http://schemas.microsoft.com/office/drawing/2014/main" id="{DC59DF98-5A6A-BBE9-62F0-0B700C9D522D}"/>
              </a:ext>
            </a:extLst>
          </p:cNvPr>
          <p:cNvPicPr>
            <a:picLocks noChangeAspect="1"/>
          </p:cNvPicPr>
          <p:nvPr/>
        </p:nvPicPr>
        <p:blipFill>
          <a:blip r:embed="rId2"/>
          <a:stretch>
            <a:fillRect/>
          </a:stretch>
        </p:blipFill>
        <p:spPr>
          <a:xfrm>
            <a:off x="2286000" y="1770801"/>
            <a:ext cx="13716000" cy="6745398"/>
          </a:xfrm>
          <a:prstGeom prst="rect">
            <a:avLst/>
          </a:prstGeom>
        </p:spPr>
      </p:pic>
    </p:spTree>
    <p:extLst>
      <p:ext uri="{BB962C8B-B14F-4D97-AF65-F5344CB8AC3E}">
        <p14:creationId xmlns:p14="http://schemas.microsoft.com/office/powerpoint/2010/main" val="26806864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0F0D4-4493-C4DD-4B13-20742C01091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A592DE5-D4BA-E6E5-0394-ADFEC1083FCE}"/>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4C0B0603-9A0D-E9C3-EA35-4A1E83FE5F57}"/>
              </a:ext>
            </a:extLst>
          </p:cNvPr>
          <p:cNvSpPr>
            <a:spLocks noGrp="1"/>
          </p:cNvSpPr>
          <p:nvPr>
            <p:ph type="title"/>
          </p:nvPr>
        </p:nvSpPr>
        <p:spPr>
          <a:xfrm>
            <a:off x="2286005" y="1001909"/>
            <a:ext cx="13715997" cy="635615"/>
          </a:xfrm>
        </p:spPr>
        <p:txBody>
          <a:bodyPr>
            <a:normAutofit fontScale="90000"/>
          </a:bodyPr>
          <a:lstStyle/>
          <a:p>
            <a:r>
              <a:rPr lang="en-US" sz="3600" b="1" dirty="0"/>
              <a:t>Incidence Rate Time Trends for Penile Squamous cell Carcinoma</a:t>
            </a:r>
          </a:p>
        </p:txBody>
      </p:sp>
      <p:pic>
        <p:nvPicPr>
          <p:cNvPr id="4" name="Picture 3">
            <a:extLst>
              <a:ext uri="{FF2B5EF4-FFF2-40B4-BE49-F238E27FC236}">
                <a16:creationId xmlns:a16="http://schemas.microsoft.com/office/drawing/2014/main" id="{64AA5C6A-B540-87A5-091B-FCD9D228CA4E}"/>
              </a:ext>
            </a:extLst>
          </p:cNvPr>
          <p:cNvPicPr>
            <a:picLocks noChangeAspect="1"/>
          </p:cNvPicPr>
          <p:nvPr/>
        </p:nvPicPr>
        <p:blipFill>
          <a:blip r:embed="rId2"/>
          <a:stretch>
            <a:fillRect/>
          </a:stretch>
        </p:blipFill>
        <p:spPr>
          <a:xfrm>
            <a:off x="2286000" y="1805473"/>
            <a:ext cx="13716000" cy="7479620"/>
          </a:xfrm>
          <a:prstGeom prst="rect">
            <a:avLst/>
          </a:prstGeom>
        </p:spPr>
      </p:pic>
    </p:spTree>
    <p:extLst>
      <p:ext uri="{BB962C8B-B14F-4D97-AF65-F5344CB8AC3E}">
        <p14:creationId xmlns:p14="http://schemas.microsoft.com/office/powerpoint/2010/main" val="10364318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8F187-D6C0-CB45-5F61-D8AA75C8F14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AC199B-F55A-5171-5AA6-158322F474D3}"/>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BDB70C62-6C57-5817-B736-91AC30FF2A2B}"/>
              </a:ext>
            </a:extLst>
          </p:cNvPr>
          <p:cNvSpPr>
            <a:spLocks noGrp="1"/>
          </p:cNvSpPr>
          <p:nvPr>
            <p:ph type="title"/>
          </p:nvPr>
        </p:nvSpPr>
        <p:spPr>
          <a:xfrm>
            <a:off x="2286005" y="1001909"/>
            <a:ext cx="13715997" cy="635615"/>
          </a:xfrm>
        </p:spPr>
        <p:txBody>
          <a:bodyPr>
            <a:normAutofit/>
          </a:bodyPr>
          <a:lstStyle/>
          <a:p>
            <a:r>
              <a:rPr lang="en-US" sz="3600" b="1" dirty="0"/>
              <a:t>Incidence Rate Time Trends for all HPV related Cancers</a:t>
            </a:r>
          </a:p>
        </p:txBody>
      </p:sp>
      <p:pic>
        <p:nvPicPr>
          <p:cNvPr id="5" name="Picture 4">
            <a:extLst>
              <a:ext uri="{FF2B5EF4-FFF2-40B4-BE49-F238E27FC236}">
                <a16:creationId xmlns:a16="http://schemas.microsoft.com/office/drawing/2014/main" id="{D9615F6D-3F1B-0261-F48D-D2C450679A57}"/>
              </a:ext>
            </a:extLst>
          </p:cNvPr>
          <p:cNvPicPr>
            <a:picLocks noChangeAspect="1"/>
          </p:cNvPicPr>
          <p:nvPr/>
        </p:nvPicPr>
        <p:blipFill>
          <a:blip r:embed="rId2"/>
          <a:stretch>
            <a:fillRect/>
          </a:stretch>
        </p:blipFill>
        <p:spPr>
          <a:xfrm>
            <a:off x="2286000" y="1833465"/>
            <a:ext cx="13716000" cy="7585788"/>
          </a:xfrm>
          <a:prstGeom prst="rect">
            <a:avLst/>
          </a:prstGeom>
        </p:spPr>
      </p:pic>
    </p:spTree>
    <p:extLst>
      <p:ext uri="{BB962C8B-B14F-4D97-AF65-F5344CB8AC3E}">
        <p14:creationId xmlns:p14="http://schemas.microsoft.com/office/powerpoint/2010/main" val="2523800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5FA24-E94D-7C90-9779-4314E12E0E59}"/>
              </a:ext>
            </a:extLst>
          </p:cNvPr>
          <p:cNvSpPr>
            <a:spLocks noGrp="1"/>
          </p:cNvSpPr>
          <p:nvPr>
            <p:ph type="title"/>
          </p:nvPr>
        </p:nvSpPr>
        <p:spPr/>
        <p:txBody>
          <a:bodyPr/>
          <a:lstStyle/>
          <a:p>
            <a:r>
              <a:rPr lang="en-US" dirty="0"/>
              <a:t>Data: HPV Doses Administered</a:t>
            </a:r>
          </a:p>
        </p:txBody>
      </p:sp>
      <p:sp>
        <p:nvSpPr>
          <p:cNvPr id="3" name="TextBox 2">
            <a:extLst>
              <a:ext uri="{FF2B5EF4-FFF2-40B4-BE49-F238E27FC236}">
                <a16:creationId xmlns:a16="http://schemas.microsoft.com/office/drawing/2014/main" id="{2ABE6788-9357-4EB9-7FDD-1DC894D1263E}"/>
              </a:ext>
            </a:extLst>
          </p:cNvPr>
          <p:cNvSpPr txBox="1"/>
          <p:nvPr/>
        </p:nvSpPr>
        <p:spPr>
          <a:xfrm>
            <a:off x="4285229" y="6014304"/>
            <a:ext cx="9717542" cy="507831"/>
          </a:xfrm>
          <a:prstGeom prst="rect">
            <a:avLst/>
          </a:prstGeom>
          <a:noFill/>
        </p:spPr>
        <p:txBody>
          <a:bodyPr wrap="square">
            <a:spAutoFit/>
          </a:bodyPr>
          <a:lstStyle/>
          <a:p>
            <a:r>
              <a:rPr lang="en-US" sz="2700" b="1" dirty="0">
                <a:latin typeface="Aptos" panose="020B0004020202020204" pitchFamily="34" charset="0"/>
                <a:ea typeface="Aptos" panose="020B0004020202020204" pitchFamily="34" charset="0"/>
                <a:cs typeface="Aptos" panose="020B0004020202020204" pitchFamily="34" charset="0"/>
              </a:rPr>
              <a:t>Note: </a:t>
            </a:r>
            <a:r>
              <a:rPr lang="en-US" sz="2700" dirty="0">
                <a:latin typeface="Aptos" panose="020B0004020202020204" pitchFamily="34" charset="0"/>
                <a:ea typeface="Aptos" panose="020B0004020202020204" pitchFamily="34" charset="0"/>
                <a:cs typeface="Aptos" panose="020B0004020202020204" pitchFamily="34" charset="0"/>
              </a:rPr>
              <a:t>Second</a:t>
            </a:r>
            <a:r>
              <a:rPr lang="en-US" sz="2700" b="1" dirty="0">
                <a:latin typeface="Aptos" panose="020B0004020202020204" pitchFamily="34" charset="0"/>
                <a:ea typeface="Aptos" panose="020B0004020202020204" pitchFamily="34" charset="0"/>
                <a:cs typeface="Aptos" panose="020B0004020202020204" pitchFamily="34" charset="0"/>
              </a:rPr>
              <a:t> </a:t>
            </a:r>
            <a:r>
              <a:rPr lang="en-US" sz="2700" dirty="0">
                <a:latin typeface="Aptos" panose="020B0004020202020204" pitchFamily="34" charset="0"/>
                <a:ea typeface="Aptos" panose="020B0004020202020204" pitchFamily="34" charset="0"/>
                <a:cs typeface="Aptos" panose="020B0004020202020204" pitchFamily="34" charset="0"/>
              </a:rPr>
              <a:t>quarter (April to June) data is available for 2025.</a:t>
            </a:r>
            <a:endParaRPr lang="en-US" sz="2700" dirty="0"/>
          </a:p>
        </p:txBody>
      </p:sp>
    </p:spTree>
    <p:extLst>
      <p:ext uri="{BB962C8B-B14F-4D97-AF65-F5344CB8AC3E}">
        <p14:creationId xmlns:p14="http://schemas.microsoft.com/office/powerpoint/2010/main" val="40953347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B48342-4CB4-E093-6EB9-EF0FBD542F68}"/>
              </a:ext>
            </a:extLst>
          </p:cNvPr>
          <p:cNvSpPr>
            <a:spLocks noGrp="1"/>
          </p:cNvSpPr>
          <p:nvPr>
            <p:ph type="body" sz="quarter" idx="22"/>
          </p:nvPr>
        </p:nvSpPr>
        <p:spPr/>
        <p:txBody>
          <a:bodyPr/>
          <a:lstStyle/>
          <a:p>
            <a:pPr marL="0" indent="0">
              <a:buNone/>
            </a:pPr>
            <a:r>
              <a:rPr lang="en-US" sz="4800" dirty="0"/>
              <a:t>Any Questions or Comments are Welcome</a:t>
            </a:r>
          </a:p>
          <a:p>
            <a:pPr marL="0" indent="0">
              <a:buNone/>
            </a:pPr>
            <a:r>
              <a:rPr lang="en-US" dirty="0">
                <a:solidFill>
                  <a:srgbClr val="0C4A7E"/>
                </a:solidFill>
              </a:rPr>
              <a:t>		Email: </a:t>
            </a:r>
            <a:r>
              <a:rPr lang="en-US" dirty="0">
                <a:solidFill>
                  <a:srgbClr val="0C4A7E"/>
                </a:solidFill>
                <a:hlinkClick r:id="rId2"/>
              </a:rPr>
              <a:t>Mahesh.KeitheriCheteri@doh.wa.gov</a:t>
            </a:r>
            <a:endParaRPr lang="en-US" dirty="0">
              <a:solidFill>
                <a:srgbClr val="0C4A7E"/>
              </a:solidFill>
            </a:endParaRPr>
          </a:p>
          <a:p>
            <a:pPr marL="0" indent="0">
              <a:buNone/>
            </a:pPr>
            <a:endParaRPr lang="en-US" dirty="0">
              <a:solidFill>
                <a:srgbClr val="0C4A7E"/>
              </a:solidFill>
            </a:endParaRPr>
          </a:p>
          <a:p>
            <a:endParaRPr lang="en-US" sz="3000" dirty="0">
              <a:solidFill>
                <a:srgbClr val="0C4A7E"/>
              </a:solidFill>
            </a:endParaRPr>
          </a:p>
          <a:p>
            <a:endParaRPr lang="en-US" dirty="0"/>
          </a:p>
          <a:p>
            <a:endParaRPr lang="en-US" dirty="0"/>
          </a:p>
        </p:txBody>
      </p:sp>
      <p:sp>
        <p:nvSpPr>
          <p:cNvPr id="3" name="Title 2">
            <a:extLst>
              <a:ext uri="{FF2B5EF4-FFF2-40B4-BE49-F238E27FC236}">
                <a16:creationId xmlns:a16="http://schemas.microsoft.com/office/drawing/2014/main" id="{5D2DB57F-EF1B-EE5E-193F-9CA717CF9454}"/>
              </a:ext>
            </a:extLst>
          </p:cNvPr>
          <p:cNvSpPr>
            <a:spLocks noGrp="1"/>
          </p:cNvSpPr>
          <p:nvPr>
            <p:ph type="title"/>
          </p:nvPr>
        </p:nvSpPr>
        <p:spPr/>
        <p:txBody>
          <a:bodyPr>
            <a:normAutofit fontScale="90000"/>
          </a:bodyPr>
          <a:lstStyle/>
          <a:p>
            <a:r>
              <a:rPr lang="en-US" sz="6600" b="1" dirty="0"/>
              <a:t>Thank You</a:t>
            </a:r>
            <a:br>
              <a:rPr lang="en-US" sz="3600" b="1" dirty="0"/>
            </a:br>
            <a:endParaRPr lang="en-US" dirty="0"/>
          </a:p>
        </p:txBody>
      </p:sp>
      <p:pic>
        <p:nvPicPr>
          <p:cNvPr id="4" name="Picture 4" descr="bd00028_">
            <a:extLst>
              <a:ext uri="{FF2B5EF4-FFF2-40B4-BE49-F238E27FC236}">
                <a16:creationId xmlns:a16="http://schemas.microsoft.com/office/drawing/2014/main" id="{5E6D1CC4-DF53-9482-5E63-3356A2D945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3011" y="5274566"/>
            <a:ext cx="418862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3990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77540" y="0"/>
            <a:ext cx="11932920" cy="10287000"/>
            <a:chOff x="0" y="0"/>
            <a:chExt cx="15910560" cy="13716000"/>
          </a:xfrm>
        </p:grpSpPr>
        <p:sp>
          <p:nvSpPr>
            <p:cNvPr id="3" name="Freeform 3"/>
            <p:cNvSpPr/>
            <p:nvPr/>
          </p:nvSpPr>
          <p:spPr>
            <a:xfrm>
              <a:off x="0" y="0"/>
              <a:ext cx="15910561" cy="13716000"/>
            </a:xfrm>
            <a:custGeom>
              <a:avLst/>
              <a:gdLst/>
              <a:ahLst/>
              <a:cxnLst/>
              <a:rect l="l" t="t" r="r" b="b"/>
              <a:pathLst>
                <a:path w="15910561" h="13716000">
                  <a:moveTo>
                    <a:pt x="3924808" y="0"/>
                  </a:moveTo>
                  <a:lnTo>
                    <a:pt x="11985752" y="0"/>
                  </a:lnTo>
                  <a:lnTo>
                    <a:pt x="12080367" y="54483"/>
                  </a:lnTo>
                  <a:cubicBezTo>
                    <a:pt x="14376654" y="1449705"/>
                    <a:pt x="15910561" y="3974719"/>
                    <a:pt x="15910561" y="6858000"/>
                  </a:cubicBezTo>
                  <a:cubicBezTo>
                    <a:pt x="15910561" y="9741281"/>
                    <a:pt x="14376654" y="12266295"/>
                    <a:pt x="12080368" y="13661518"/>
                  </a:cubicBezTo>
                  <a:lnTo>
                    <a:pt x="11985753" y="13716000"/>
                  </a:lnTo>
                  <a:lnTo>
                    <a:pt x="3924808" y="13716000"/>
                  </a:lnTo>
                  <a:lnTo>
                    <a:pt x="3830193" y="13661518"/>
                  </a:lnTo>
                  <a:cubicBezTo>
                    <a:pt x="1533906" y="12266295"/>
                    <a:pt x="0" y="9741281"/>
                    <a:pt x="0" y="6858000"/>
                  </a:cubicBezTo>
                  <a:cubicBezTo>
                    <a:pt x="0" y="3974719"/>
                    <a:pt x="1533906" y="1449705"/>
                    <a:pt x="3830193" y="54483"/>
                  </a:cubicBezTo>
                  <a:close/>
                </a:path>
              </a:pathLst>
            </a:custGeom>
            <a:solidFill>
              <a:srgbClr val="1B7380"/>
            </a:solidFill>
          </p:spPr>
          <p:txBody>
            <a:bodyPr/>
            <a:lstStyle/>
            <a:p>
              <a:endParaRPr lang="en-US"/>
            </a:p>
          </p:txBody>
        </p:sp>
      </p:grpSp>
      <p:grpSp>
        <p:nvGrpSpPr>
          <p:cNvPr id="4" name="Group 4"/>
          <p:cNvGrpSpPr/>
          <p:nvPr/>
        </p:nvGrpSpPr>
        <p:grpSpPr>
          <a:xfrm>
            <a:off x="3833447" y="1953297"/>
            <a:ext cx="10621107" cy="5961186"/>
            <a:chOff x="0" y="0"/>
            <a:chExt cx="14161476" cy="7948248"/>
          </a:xfrm>
        </p:grpSpPr>
        <p:sp>
          <p:nvSpPr>
            <p:cNvPr id="5" name="Freeform 5"/>
            <p:cNvSpPr/>
            <p:nvPr/>
          </p:nvSpPr>
          <p:spPr>
            <a:xfrm>
              <a:off x="0" y="0"/>
              <a:ext cx="14161477" cy="7948248"/>
            </a:xfrm>
            <a:custGeom>
              <a:avLst/>
              <a:gdLst/>
              <a:ahLst/>
              <a:cxnLst/>
              <a:rect l="l" t="t" r="r" b="b"/>
              <a:pathLst>
                <a:path w="14161477" h="7948248">
                  <a:moveTo>
                    <a:pt x="0" y="0"/>
                  </a:moveTo>
                  <a:lnTo>
                    <a:pt x="14161477" y="0"/>
                  </a:lnTo>
                  <a:lnTo>
                    <a:pt x="14161477" y="7948248"/>
                  </a:lnTo>
                  <a:lnTo>
                    <a:pt x="0" y="7948248"/>
                  </a:lnTo>
                  <a:close/>
                </a:path>
              </a:pathLst>
            </a:custGeom>
            <a:solidFill>
              <a:srgbClr val="000000">
                <a:alpha val="0"/>
              </a:srgbClr>
            </a:solidFill>
          </p:spPr>
          <p:txBody>
            <a:bodyPr/>
            <a:lstStyle/>
            <a:p>
              <a:endParaRPr lang="en-US"/>
            </a:p>
          </p:txBody>
        </p:sp>
        <p:sp>
          <p:nvSpPr>
            <p:cNvPr id="6" name="TextBox 6"/>
            <p:cNvSpPr txBox="1"/>
            <p:nvPr/>
          </p:nvSpPr>
          <p:spPr>
            <a:xfrm>
              <a:off x="0" y="9525"/>
              <a:ext cx="14161476" cy="7938723"/>
            </a:xfrm>
            <a:prstGeom prst="rect">
              <a:avLst/>
            </a:prstGeom>
          </p:spPr>
          <p:txBody>
            <a:bodyPr lIns="0" tIns="0" rIns="0" bIns="0" rtlCol="0" anchor="ctr"/>
            <a:lstStyle/>
            <a:p>
              <a:pPr algn="ctr">
                <a:lnSpc>
                  <a:spcPts val="6480"/>
                </a:lnSpc>
              </a:pPr>
              <a:r>
                <a:rPr lang="en-US" sz="6000" b="1">
                  <a:solidFill>
                    <a:srgbClr val="FFFFFF"/>
                  </a:solidFill>
                  <a:latin typeface="Poppins Bold"/>
                  <a:ea typeface="Poppins Bold"/>
                  <a:cs typeface="Poppins Bold"/>
                  <a:sym typeface="Poppins Bold"/>
                </a:rPr>
                <a:t>HPV, Oropharyngeal Cancer &amp; How to Engage Dental Care Professional in this HPV Cancer Prevention</a:t>
              </a:r>
            </a:p>
          </p:txBody>
        </p:sp>
      </p:grpSp>
      <p:sp>
        <p:nvSpPr>
          <p:cNvPr id="7" name="TextBox 7"/>
          <p:cNvSpPr txBox="1"/>
          <p:nvPr/>
        </p:nvSpPr>
        <p:spPr>
          <a:xfrm>
            <a:off x="6187008" y="7790658"/>
            <a:ext cx="5913983" cy="809625"/>
          </a:xfrm>
          <a:prstGeom prst="rect">
            <a:avLst/>
          </a:prstGeom>
        </p:spPr>
        <p:txBody>
          <a:bodyPr lIns="0" tIns="0" rIns="0" bIns="0" rtlCol="0" anchor="t">
            <a:spAutoFit/>
          </a:bodyPr>
          <a:lstStyle/>
          <a:p>
            <a:pPr algn="ctr">
              <a:lnSpc>
                <a:spcPts val="6299"/>
              </a:lnSpc>
            </a:pPr>
            <a:r>
              <a:rPr lang="en-US" sz="4500">
                <a:solidFill>
                  <a:srgbClr val="FFFFFF"/>
                </a:solidFill>
                <a:latin typeface="Poppins"/>
                <a:ea typeface="Poppins"/>
                <a:cs typeface="Poppins"/>
                <a:sym typeface="Poppins"/>
              </a:rPr>
              <a:t>Gary Heyamoto, DDS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5" name="Picture 4" descr="A picture containing text, vector graphics&#10;&#10;Description automatically generated">
            <a:extLst>
              <a:ext uri="{FF2B5EF4-FFF2-40B4-BE49-F238E27FC236}">
                <a16:creationId xmlns:a16="http://schemas.microsoft.com/office/drawing/2014/main" id="{A2946247-6F46-550B-048B-104B8B168E95}"/>
              </a:ext>
            </a:extLst>
          </p:cNvPr>
          <p:cNvPicPr>
            <a:picLocks noChangeAspect="1"/>
          </p:cNvPicPr>
          <p:nvPr/>
        </p:nvPicPr>
        <p:blipFill rotWithShape="1">
          <a:blip r:embed="rId3">
            <a:extLst>
              <a:ext uri="{28A0092B-C50C-407E-A947-70E740481C1C}">
                <a14:useLocalDpi xmlns:a14="http://schemas.microsoft.com/office/drawing/2010/main" val="0"/>
              </a:ext>
            </a:extLst>
          </a:blip>
          <a:srcRect t="-1739" b="1"/>
          <a:stretch/>
        </p:blipFill>
        <p:spPr>
          <a:xfrm>
            <a:off x="1225188" y="1021978"/>
            <a:ext cx="7918812" cy="7106026"/>
          </a:xfrm>
          <a:prstGeom prst="rect">
            <a:avLst/>
          </a:prstGeom>
        </p:spPr>
      </p:pic>
      <p:pic>
        <p:nvPicPr>
          <p:cNvPr id="6" name="Picture 5" descr="Calendar&#10;&#10;Description automatically generated">
            <a:extLst>
              <a:ext uri="{FF2B5EF4-FFF2-40B4-BE49-F238E27FC236}">
                <a16:creationId xmlns:a16="http://schemas.microsoft.com/office/drawing/2014/main" id="{C436B129-C6AE-80FF-0356-97B7C2DF5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7100" y="801364"/>
            <a:ext cx="8346446" cy="6294527"/>
          </a:xfrm>
          <a:prstGeom prst="rect">
            <a:avLst/>
          </a:prstGeom>
        </p:spPr>
      </p:pic>
      <p:pic>
        <p:nvPicPr>
          <p:cNvPr id="7" name="Picture 4" descr="Raven Crowking's Nest: Safe Spaces and X-Cards">
            <a:extLst>
              <a:ext uri="{FF2B5EF4-FFF2-40B4-BE49-F238E27FC236}">
                <a16:creationId xmlns:a16="http://schemas.microsoft.com/office/drawing/2014/main" id="{33EDEEB5-1F5B-0616-AA0E-71E9B0E166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88405" y="1436085"/>
            <a:ext cx="1565453" cy="14838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resentation Alphabets: Red Refrigerator Magnet 2">
            <a:extLst>
              <a:ext uri="{FF2B5EF4-FFF2-40B4-BE49-F238E27FC236}">
                <a16:creationId xmlns:a16="http://schemas.microsoft.com/office/drawing/2014/main" id="{BF26DF0A-8AE2-4BC6-7B99-C4692802C8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6845" y="310232"/>
            <a:ext cx="2736796" cy="32973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6652F71-F174-8CD2-0E76-4C9DB1A7180D}"/>
              </a:ext>
            </a:extLst>
          </p:cNvPr>
          <p:cNvPicPr>
            <a:picLocks noChangeAspect="1"/>
          </p:cNvPicPr>
          <p:nvPr/>
        </p:nvPicPr>
        <p:blipFill>
          <a:blip r:embed="rId7">
            <a:extLst>
              <a:ext uri="{28A0092B-C50C-407E-A947-70E740481C1C}">
                <a14:useLocalDpi xmlns:a14="http://schemas.microsoft.com/office/drawing/2010/main" val="0"/>
              </a:ext>
            </a:extLst>
          </a:blip>
          <a:srcRect r="65652" b="11817"/>
          <a:stretch>
            <a:fillRect/>
          </a:stretch>
        </p:blipFill>
        <p:spPr>
          <a:xfrm flipH="1">
            <a:off x="12190074" y="2508107"/>
            <a:ext cx="5393472" cy="6977530"/>
          </a:xfrm>
          <a:prstGeom prst="rect">
            <a:avLst/>
          </a:prstGeom>
        </p:spPr>
      </p:pic>
      <p:pic>
        <p:nvPicPr>
          <p:cNvPr id="12" name="Picture 11" descr="A couple of people looking at each other&#10;&#10;AI-generated content may be incorrect.">
            <a:extLst>
              <a:ext uri="{FF2B5EF4-FFF2-40B4-BE49-F238E27FC236}">
                <a16:creationId xmlns:a16="http://schemas.microsoft.com/office/drawing/2014/main" id="{CAA3D87B-9DE7-23FF-FFD3-960EB67B51DC}"/>
              </a:ext>
            </a:extLst>
          </p:cNvPr>
          <p:cNvPicPr>
            <a:picLocks noChangeAspect="1"/>
          </p:cNvPicPr>
          <p:nvPr/>
        </p:nvPicPr>
        <p:blipFill>
          <a:blip r:embed="rId8">
            <a:extLst>
              <a:ext uri="{28A0092B-C50C-407E-A947-70E740481C1C}">
                <a14:useLocalDpi xmlns:a14="http://schemas.microsoft.com/office/drawing/2010/main" val="0"/>
              </a:ext>
            </a:extLst>
          </a:blip>
          <a:srcRect l="54463" b="8866"/>
          <a:stretch>
            <a:fillRect/>
          </a:stretch>
        </p:blipFill>
        <p:spPr>
          <a:xfrm>
            <a:off x="9358518" y="5314320"/>
            <a:ext cx="4800153" cy="4171317"/>
          </a:xfrm>
          <a:prstGeom prst="rect">
            <a:avLst/>
          </a:prstGeom>
        </p:spPr>
      </p:pic>
      <p:pic>
        <p:nvPicPr>
          <p:cNvPr id="13" name="Picture 12" descr="A couple of people looking at each other&#10;&#10;AI-generated content may be incorrect.">
            <a:extLst>
              <a:ext uri="{FF2B5EF4-FFF2-40B4-BE49-F238E27FC236}">
                <a16:creationId xmlns:a16="http://schemas.microsoft.com/office/drawing/2014/main" id="{F0EDF133-5F5D-AB40-153C-7E82842DBCEC}"/>
              </a:ext>
            </a:extLst>
          </p:cNvPr>
          <p:cNvPicPr>
            <a:picLocks noChangeAspect="1"/>
          </p:cNvPicPr>
          <p:nvPr/>
        </p:nvPicPr>
        <p:blipFill>
          <a:blip r:embed="rId8">
            <a:extLst>
              <a:ext uri="{28A0092B-C50C-407E-A947-70E740481C1C}">
                <a14:useLocalDpi xmlns:a14="http://schemas.microsoft.com/office/drawing/2010/main" val="0"/>
              </a:ext>
            </a:extLst>
          </a:blip>
          <a:srcRect r="49214" b="4016"/>
          <a:stretch>
            <a:fillRect/>
          </a:stretch>
        </p:blipFill>
        <p:spPr>
          <a:xfrm>
            <a:off x="5933642" y="5143500"/>
            <a:ext cx="5291139" cy="4342137"/>
          </a:xfrm>
          <a:prstGeom prst="rect">
            <a:avLst/>
          </a:prstGeom>
        </p:spPr>
      </p:pic>
    </p:spTree>
    <p:extLst>
      <p:ext uri="{BB962C8B-B14F-4D97-AF65-F5344CB8AC3E}">
        <p14:creationId xmlns:p14="http://schemas.microsoft.com/office/powerpoint/2010/main" val="263533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34149-9A3B-0165-2DA1-D45DBC18C7D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BCC81719-8EA7-3064-7685-E9FA1BC19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75" t="22221" r="27499" b="20000"/>
          <a:stretch>
            <a:fillRect/>
          </a:stretch>
        </p:blipFill>
        <p:spPr bwMode="auto">
          <a:xfrm>
            <a:off x="-57734" y="-15239"/>
            <a:ext cx="18424793" cy="103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a:extLst>
              <a:ext uri="{FF2B5EF4-FFF2-40B4-BE49-F238E27FC236}">
                <a16:creationId xmlns:a16="http://schemas.microsoft.com/office/drawing/2014/main" id="{596A8EC5-4068-BB85-3028-5214043F57D2}"/>
              </a:ext>
            </a:extLst>
          </p:cNvPr>
          <p:cNvSpPr>
            <a:spLocks noChangeArrowheads="1"/>
          </p:cNvSpPr>
          <p:nvPr/>
        </p:nvSpPr>
        <p:spPr bwMode="auto">
          <a:xfrm>
            <a:off x="746885" y="517533"/>
            <a:ext cx="16813464" cy="8687427"/>
          </a:xfrm>
          <a:prstGeom prst="rect">
            <a:avLst/>
          </a:prstGeom>
          <a:solidFill>
            <a:schemeClr val="accent5">
              <a:lumMod val="75000"/>
            </a:schemeClr>
          </a:solidFill>
          <a:ln w="1270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67578">
              <a:spcBef>
                <a:spcPct val="0"/>
              </a:spcBef>
              <a:buNone/>
              <a:defRPr/>
            </a:pPr>
            <a:endParaRPr lang="en-US" altLang="en-US" sz="2700">
              <a:solidFill>
                <a:srgbClr val="FFC000">
                  <a:lumMod val="75000"/>
                </a:srgbClr>
              </a:solidFill>
            </a:endParaRPr>
          </a:p>
        </p:txBody>
      </p:sp>
      <p:sp>
        <p:nvSpPr>
          <p:cNvPr id="47" name="TextBox 46">
            <a:extLst>
              <a:ext uri="{FF2B5EF4-FFF2-40B4-BE49-F238E27FC236}">
                <a16:creationId xmlns:a16="http://schemas.microsoft.com/office/drawing/2014/main" id="{012C0BE5-979E-59E2-3775-C51FE8902DD2}"/>
              </a:ext>
            </a:extLst>
          </p:cNvPr>
          <p:cNvSpPr txBox="1"/>
          <p:nvPr/>
        </p:nvSpPr>
        <p:spPr>
          <a:xfrm>
            <a:off x="746885" y="979880"/>
            <a:ext cx="16813464" cy="1038746"/>
          </a:xfrm>
          <a:prstGeom prst="rect">
            <a:avLst/>
          </a:prstGeom>
          <a:noFill/>
        </p:spPr>
        <p:txBody>
          <a:bodyPr wrap="square" rtlCol="0">
            <a:spAutoFit/>
          </a:bodyPr>
          <a:lstStyle/>
          <a:p>
            <a:pPr algn="ctr" defTabSz="467578"/>
            <a:r>
              <a:rPr lang="en-US" sz="6000" b="1" dirty="0">
                <a:solidFill>
                  <a:srgbClr val="44546A">
                    <a:lumMod val="10000"/>
                    <a:lumOff val="90000"/>
                  </a:srgbClr>
                </a:solidFill>
                <a:effectLst>
                  <a:outerShdw blurRad="38100" dist="38100" dir="2700000" algn="tl">
                    <a:srgbClr val="000000">
                      <a:alpha val="43137"/>
                    </a:srgbClr>
                  </a:outerShdw>
                </a:effectLst>
                <a:latin typeface="Calibri" panose="020F0502020204030204"/>
              </a:rPr>
              <a:t>What Can Dentists Do For HPV Awareness?</a:t>
            </a:r>
          </a:p>
        </p:txBody>
      </p:sp>
      <p:sp>
        <p:nvSpPr>
          <p:cNvPr id="48" name="TextBox 47">
            <a:extLst>
              <a:ext uri="{FF2B5EF4-FFF2-40B4-BE49-F238E27FC236}">
                <a16:creationId xmlns:a16="http://schemas.microsoft.com/office/drawing/2014/main" id="{631AA9BF-48B9-4FD2-0E7D-4B1CC7980C28}"/>
              </a:ext>
            </a:extLst>
          </p:cNvPr>
          <p:cNvSpPr txBox="1"/>
          <p:nvPr/>
        </p:nvSpPr>
        <p:spPr>
          <a:xfrm>
            <a:off x="1542774" y="2709258"/>
            <a:ext cx="15223773" cy="661020"/>
          </a:xfrm>
          <a:prstGeom prst="rect">
            <a:avLst/>
          </a:prstGeom>
          <a:noFill/>
        </p:spPr>
        <p:txBody>
          <a:bodyPr wrap="square" rtlCol="0">
            <a:spAutoFit/>
          </a:bodyPr>
          <a:lstStyle/>
          <a:p>
            <a:pPr defTabSz="467578"/>
            <a:r>
              <a:rPr lang="en-US" sz="3600" b="1" dirty="0">
                <a:solidFill>
                  <a:srgbClr val="FFFF00"/>
                </a:solidFill>
                <a:latin typeface="Calibri" panose="020F0502020204030204"/>
              </a:rPr>
              <a:t>EDUCATE YOURSELF </a:t>
            </a:r>
            <a:r>
              <a:rPr lang="en-US" sz="3600" dirty="0">
                <a:solidFill>
                  <a:prstClr val="white"/>
                </a:solidFill>
                <a:latin typeface="Calibri" panose="020F0502020204030204"/>
              </a:rPr>
              <a:t>on HPV/Vaccine</a:t>
            </a:r>
            <a:r>
              <a:rPr lang="en-US" sz="3600" dirty="0">
                <a:solidFill>
                  <a:prstClr val="black"/>
                </a:solidFill>
                <a:latin typeface="Calibri" panose="020F0502020204030204"/>
              </a:rPr>
              <a:t>.</a:t>
            </a:r>
          </a:p>
        </p:txBody>
      </p:sp>
      <p:sp>
        <p:nvSpPr>
          <p:cNvPr id="49" name="TextBox 48">
            <a:extLst>
              <a:ext uri="{FF2B5EF4-FFF2-40B4-BE49-F238E27FC236}">
                <a16:creationId xmlns:a16="http://schemas.microsoft.com/office/drawing/2014/main" id="{37F93458-7A5C-A96C-DD47-B0998196709E}"/>
              </a:ext>
            </a:extLst>
          </p:cNvPr>
          <p:cNvSpPr txBox="1"/>
          <p:nvPr/>
        </p:nvSpPr>
        <p:spPr>
          <a:xfrm>
            <a:off x="1527296" y="3436799"/>
            <a:ext cx="14395185" cy="1227609"/>
          </a:xfrm>
          <a:prstGeom prst="rect">
            <a:avLst/>
          </a:prstGeom>
          <a:noFill/>
        </p:spPr>
        <p:txBody>
          <a:bodyPr wrap="square" rtlCol="0">
            <a:spAutoFit/>
          </a:bodyPr>
          <a:lstStyle/>
          <a:p>
            <a:pPr defTabSz="467578"/>
            <a:r>
              <a:rPr lang="en-US" sz="3600" b="1" dirty="0">
                <a:solidFill>
                  <a:srgbClr val="FFFF00"/>
                </a:solidFill>
                <a:latin typeface="Calibri" panose="020F0502020204030204"/>
              </a:rPr>
              <a:t>ENGAGE YOUR TEAM  </a:t>
            </a:r>
            <a:r>
              <a:rPr lang="en-US" sz="3600" dirty="0">
                <a:solidFill>
                  <a:prstClr val="white"/>
                </a:solidFill>
                <a:latin typeface="Calibri" panose="020F0502020204030204"/>
              </a:rPr>
              <a:t>Educate your entire team about the  link between 	HPV infection and oropharyngeal cancer. </a:t>
            </a:r>
          </a:p>
        </p:txBody>
      </p:sp>
      <p:sp>
        <p:nvSpPr>
          <p:cNvPr id="50" name="TextBox 49">
            <a:extLst>
              <a:ext uri="{FF2B5EF4-FFF2-40B4-BE49-F238E27FC236}">
                <a16:creationId xmlns:a16="http://schemas.microsoft.com/office/drawing/2014/main" id="{02DBB2C1-6A4B-C296-7B4F-82A9C56BEB6F}"/>
              </a:ext>
            </a:extLst>
          </p:cNvPr>
          <p:cNvSpPr txBox="1"/>
          <p:nvPr/>
        </p:nvSpPr>
        <p:spPr>
          <a:xfrm>
            <a:off x="1527296" y="4736856"/>
            <a:ext cx="16351626" cy="661020"/>
          </a:xfrm>
          <a:prstGeom prst="rect">
            <a:avLst/>
          </a:prstGeom>
          <a:noFill/>
        </p:spPr>
        <p:txBody>
          <a:bodyPr wrap="square" rtlCol="0">
            <a:spAutoFit/>
          </a:bodyPr>
          <a:lstStyle/>
          <a:p>
            <a:pPr defTabSz="467578"/>
            <a:r>
              <a:rPr lang="en-US" sz="3600" b="1" dirty="0">
                <a:solidFill>
                  <a:srgbClr val="FFFF00"/>
                </a:solidFill>
                <a:latin typeface="Calibri" panose="020F0502020204030204"/>
              </a:rPr>
              <a:t>PROVIDE INFORMATION </a:t>
            </a:r>
            <a:r>
              <a:rPr lang="en-US" sz="3600" dirty="0">
                <a:solidFill>
                  <a:prstClr val="white"/>
                </a:solidFill>
                <a:latin typeface="Calibri" panose="020F0502020204030204"/>
              </a:rPr>
              <a:t>via office posters and patient brochures.</a:t>
            </a:r>
          </a:p>
        </p:txBody>
      </p:sp>
      <p:sp>
        <p:nvSpPr>
          <p:cNvPr id="51" name="TextBox 50">
            <a:extLst>
              <a:ext uri="{FF2B5EF4-FFF2-40B4-BE49-F238E27FC236}">
                <a16:creationId xmlns:a16="http://schemas.microsoft.com/office/drawing/2014/main" id="{58FD8961-956A-6E99-7D0A-DE9FA6A6F6C1}"/>
              </a:ext>
            </a:extLst>
          </p:cNvPr>
          <p:cNvSpPr txBox="1"/>
          <p:nvPr/>
        </p:nvSpPr>
        <p:spPr>
          <a:xfrm>
            <a:off x="1512055" y="5502778"/>
            <a:ext cx="16048293" cy="661020"/>
          </a:xfrm>
          <a:prstGeom prst="rect">
            <a:avLst/>
          </a:prstGeom>
          <a:noFill/>
        </p:spPr>
        <p:txBody>
          <a:bodyPr wrap="square" rtlCol="0">
            <a:spAutoFit/>
          </a:bodyPr>
          <a:lstStyle/>
          <a:p>
            <a:pPr defTabSz="467578"/>
            <a:r>
              <a:rPr lang="en-US" sz="3600" b="1" dirty="0">
                <a:solidFill>
                  <a:srgbClr val="FFFF00"/>
                </a:solidFill>
                <a:latin typeface="Calibri" panose="020F0502020204030204"/>
              </a:rPr>
              <a:t>HEALTH HISTORY FORM </a:t>
            </a:r>
            <a:r>
              <a:rPr lang="en-US" sz="3600" b="1" dirty="0">
                <a:solidFill>
                  <a:prstClr val="white"/>
                </a:solidFill>
                <a:latin typeface="Calibri" panose="020F0502020204030204"/>
              </a:rPr>
              <a:t>:  </a:t>
            </a:r>
            <a:r>
              <a:rPr lang="en-US" sz="3600" dirty="0">
                <a:solidFill>
                  <a:prstClr val="white"/>
                </a:solidFill>
                <a:latin typeface="Calibri" panose="020F0502020204030204"/>
              </a:rPr>
              <a:t>Add HPV  questions to your office forms.  </a:t>
            </a:r>
          </a:p>
        </p:txBody>
      </p:sp>
      <p:sp>
        <p:nvSpPr>
          <p:cNvPr id="52" name="TextBox 51">
            <a:extLst>
              <a:ext uri="{FF2B5EF4-FFF2-40B4-BE49-F238E27FC236}">
                <a16:creationId xmlns:a16="http://schemas.microsoft.com/office/drawing/2014/main" id="{2961A8BA-23FE-82FB-0A89-E3D2829E5C0C}"/>
              </a:ext>
            </a:extLst>
          </p:cNvPr>
          <p:cNvSpPr txBox="1"/>
          <p:nvPr/>
        </p:nvSpPr>
        <p:spPr>
          <a:xfrm>
            <a:off x="1527296" y="6294026"/>
            <a:ext cx="15238212" cy="1227609"/>
          </a:xfrm>
          <a:prstGeom prst="rect">
            <a:avLst/>
          </a:prstGeom>
          <a:noFill/>
        </p:spPr>
        <p:txBody>
          <a:bodyPr wrap="square" rtlCol="0">
            <a:spAutoFit/>
          </a:bodyPr>
          <a:lstStyle/>
          <a:p>
            <a:pPr defTabSz="467578"/>
            <a:r>
              <a:rPr lang="en-US" sz="3600" b="1" dirty="0">
                <a:solidFill>
                  <a:srgbClr val="FFFF00"/>
                </a:solidFill>
                <a:latin typeface="Calibri" panose="020F0502020204030204"/>
              </a:rPr>
              <a:t>COLLABORATE</a:t>
            </a:r>
            <a:r>
              <a:rPr lang="en-US" sz="3600" b="1" dirty="0">
                <a:solidFill>
                  <a:prstClr val="white"/>
                </a:solidFill>
                <a:latin typeface="Calibri" panose="020F0502020204030204"/>
              </a:rPr>
              <a:t>  </a:t>
            </a:r>
            <a:r>
              <a:rPr lang="en-US" sz="3600" dirty="0">
                <a:solidFill>
                  <a:prstClr val="white"/>
                </a:solidFill>
                <a:latin typeface="Calibri" panose="020F0502020204030204"/>
              </a:rPr>
              <a:t>Partner with pediatricians and primary care providers as  	well as ENT’s for ease of referral.</a:t>
            </a:r>
          </a:p>
        </p:txBody>
      </p:sp>
      <p:sp>
        <p:nvSpPr>
          <p:cNvPr id="54" name="TextBox 53">
            <a:extLst>
              <a:ext uri="{FF2B5EF4-FFF2-40B4-BE49-F238E27FC236}">
                <a16:creationId xmlns:a16="http://schemas.microsoft.com/office/drawing/2014/main" id="{788D2BEA-D1C0-AC52-FD60-126570A51EA3}"/>
              </a:ext>
            </a:extLst>
          </p:cNvPr>
          <p:cNvSpPr txBox="1"/>
          <p:nvPr/>
        </p:nvSpPr>
        <p:spPr>
          <a:xfrm>
            <a:off x="1512057" y="7461458"/>
            <a:ext cx="14880601" cy="1652550"/>
          </a:xfrm>
          <a:prstGeom prst="rect">
            <a:avLst/>
          </a:prstGeom>
          <a:noFill/>
        </p:spPr>
        <p:txBody>
          <a:bodyPr wrap="square">
            <a:spAutoFit/>
          </a:bodyPr>
          <a:lstStyle/>
          <a:p>
            <a:pPr defTabSz="1386956">
              <a:defRPr/>
            </a:pPr>
            <a:r>
              <a:rPr lang="en-US" sz="3600" b="1" dirty="0">
                <a:solidFill>
                  <a:srgbClr val="FFFF00"/>
                </a:solidFill>
                <a:latin typeface="Calibri" panose="020F0502020204030204"/>
              </a:rPr>
              <a:t>CONDUCT YEARLY ORAL CANCER </a:t>
            </a:r>
            <a:r>
              <a:rPr lang="en-US" sz="3600" dirty="0">
                <a:solidFill>
                  <a:prstClr val="white"/>
                </a:solidFill>
                <a:latin typeface="Calibri" panose="020F0502020204030204"/>
              </a:rPr>
              <a:t>screenings which include	oropharyngeal cancer screening questions.</a:t>
            </a:r>
          </a:p>
          <a:p>
            <a:pPr marL="257174" indent="-257174" defTabSz="1386956">
              <a:buFont typeface="Arial" panose="020B0604020202020204" pitchFamily="34" charset="0"/>
              <a:buChar char="•"/>
              <a:defRPr/>
            </a:pPr>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1887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4"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6F8A5B94-2A48-9B3E-50B7-5DEEE12D3011}"/>
            </a:ext>
          </a:extLst>
        </p:cNvPr>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F8120B3-ACE2-894C-FFAC-F8903D9AAD7B}"/>
              </a:ext>
            </a:extLst>
          </p:cNvPr>
          <p:cNvPicPr>
            <a:picLocks noChangeAspect="1"/>
          </p:cNvPicPr>
          <p:nvPr/>
        </p:nvPicPr>
        <p:blipFill rotWithShape="1">
          <a:blip r:embed="rId3">
            <a:extLst>
              <a:ext uri="{28A0092B-C50C-407E-A947-70E740481C1C}">
                <a14:useLocalDpi xmlns:a14="http://schemas.microsoft.com/office/drawing/2010/main" val="0"/>
              </a:ext>
            </a:extLst>
          </a:blip>
          <a:srcRect r="3093"/>
          <a:stretch/>
        </p:blipFill>
        <p:spPr>
          <a:xfrm>
            <a:off x="1" y="-1215737"/>
            <a:ext cx="18290564" cy="11733188"/>
          </a:xfrm>
          <a:prstGeom prst="rect">
            <a:avLst/>
          </a:prstGeom>
        </p:spPr>
      </p:pic>
      <p:pic>
        <p:nvPicPr>
          <p:cNvPr id="4" name="Picture 3">
            <a:extLst>
              <a:ext uri="{FF2B5EF4-FFF2-40B4-BE49-F238E27FC236}">
                <a16:creationId xmlns:a16="http://schemas.microsoft.com/office/drawing/2014/main" id="{B3638BE9-9F72-E1D0-BA4E-9E319884D474}"/>
              </a:ext>
            </a:extLst>
          </p:cNvPr>
          <p:cNvPicPr>
            <a:picLocks noChangeAspect="1"/>
          </p:cNvPicPr>
          <p:nvPr/>
        </p:nvPicPr>
        <p:blipFill rotWithShape="1">
          <a:blip r:embed="rId4">
            <a:extLst>
              <a:ext uri="{28A0092B-C50C-407E-A947-70E740481C1C}">
                <a14:useLocalDpi xmlns:a14="http://schemas.microsoft.com/office/drawing/2010/main" val="0"/>
              </a:ext>
            </a:extLst>
          </a:blip>
          <a:srcRect l="30914" t="9508" b="5116"/>
          <a:stretch/>
        </p:blipFill>
        <p:spPr>
          <a:xfrm>
            <a:off x="10884763" y="7959437"/>
            <a:ext cx="2298703" cy="1204420"/>
          </a:xfrm>
          <a:prstGeom prst="rect">
            <a:avLst/>
          </a:prstGeom>
        </p:spPr>
      </p:pic>
      <p:pic>
        <p:nvPicPr>
          <p:cNvPr id="5" name="Picture 4" descr="A picture containing dark, night sky&#10;&#10;Description automatically generated">
            <a:extLst>
              <a:ext uri="{FF2B5EF4-FFF2-40B4-BE49-F238E27FC236}">
                <a16:creationId xmlns:a16="http://schemas.microsoft.com/office/drawing/2014/main" id="{FEF6546D-D666-0034-178C-022F3D9CCAA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0130" t="66233" r="33075" b="16473"/>
          <a:stretch/>
        </p:blipFill>
        <p:spPr>
          <a:xfrm rot="289083">
            <a:off x="12189359" y="10069486"/>
            <a:ext cx="289337" cy="205727"/>
          </a:xfrm>
          <a:prstGeom prst="rect">
            <a:avLst/>
          </a:prstGeom>
        </p:spPr>
      </p:pic>
      <p:pic>
        <p:nvPicPr>
          <p:cNvPr id="6" name="Picture 5" descr="A picture containing dark, night sky&#10;&#10;Description automatically generated">
            <a:extLst>
              <a:ext uri="{FF2B5EF4-FFF2-40B4-BE49-F238E27FC236}">
                <a16:creationId xmlns:a16="http://schemas.microsoft.com/office/drawing/2014/main" id="{E9D356AA-3716-43D9-279A-0718989A8E2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5864" t="28709" r="25084" b="33254"/>
          <a:stretch/>
        </p:blipFill>
        <p:spPr>
          <a:xfrm rot="289083">
            <a:off x="12022745" y="8283181"/>
            <a:ext cx="799169" cy="537494"/>
          </a:xfrm>
          <a:prstGeom prst="rect">
            <a:avLst/>
          </a:prstGeom>
        </p:spPr>
      </p:pic>
      <p:pic>
        <p:nvPicPr>
          <p:cNvPr id="7" name="Picture 6" descr="A stack of books&#10;&#10;Description automatically generated">
            <a:extLst>
              <a:ext uri="{FF2B5EF4-FFF2-40B4-BE49-F238E27FC236}">
                <a16:creationId xmlns:a16="http://schemas.microsoft.com/office/drawing/2014/main" id="{CFB98DED-98A6-EA57-AEA3-5024B8676AB7}"/>
              </a:ext>
            </a:extLst>
          </p:cNvPr>
          <p:cNvPicPr>
            <a:picLocks noChangeAspect="1"/>
          </p:cNvPicPr>
          <p:nvPr/>
        </p:nvPicPr>
        <p:blipFill rotWithShape="1">
          <a:blip r:embed="rId7">
            <a:extLst>
              <a:ext uri="{28A0092B-C50C-407E-A947-70E740481C1C}">
                <a14:useLocalDpi xmlns:a14="http://schemas.microsoft.com/office/drawing/2010/main" val="0"/>
              </a:ext>
            </a:extLst>
          </a:blip>
          <a:srcRect b="3052"/>
          <a:stretch/>
        </p:blipFill>
        <p:spPr>
          <a:xfrm>
            <a:off x="0" y="2429855"/>
            <a:ext cx="3491346" cy="7857145"/>
          </a:xfrm>
          <a:prstGeom prst="rect">
            <a:avLst/>
          </a:prstGeom>
        </p:spPr>
      </p:pic>
      <p:sp>
        <p:nvSpPr>
          <p:cNvPr id="8" name="Rectangle 7">
            <a:extLst>
              <a:ext uri="{FF2B5EF4-FFF2-40B4-BE49-F238E27FC236}">
                <a16:creationId xmlns:a16="http://schemas.microsoft.com/office/drawing/2014/main" id="{EA1179D9-9370-D466-BCA6-1654AD817BE1}"/>
              </a:ext>
            </a:extLst>
          </p:cNvPr>
          <p:cNvSpPr/>
          <p:nvPr/>
        </p:nvSpPr>
        <p:spPr>
          <a:xfrm>
            <a:off x="11726141" y="9881755"/>
            <a:ext cx="1356014" cy="405245"/>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7578"/>
            <a:endParaRPr lang="en-US" sz="1841">
              <a:solidFill>
                <a:prstClr val="white"/>
              </a:solidFill>
              <a:latin typeface="Calibri" panose="020F0502020204030204"/>
            </a:endParaRPr>
          </a:p>
        </p:txBody>
      </p:sp>
    </p:spTree>
    <p:extLst>
      <p:ext uri="{BB962C8B-B14F-4D97-AF65-F5344CB8AC3E}">
        <p14:creationId xmlns:p14="http://schemas.microsoft.com/office/powerpoint/2010/main" val="30444400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AC899E88-13DE-FBEA-54D1-F9BA6ECEEA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DF88B6-7C3D-0432-3DDA-F07A92184685}"/>
              </a:ext>
            </a:extLst>
          </p:cNvPr>
          <p:cNvSpPr txBox="1"/>
          <p:nvPr/>
        </p:nvSpPr>
        <p:spPr>
          <a:xfrm>
            <a:off x="-3507253" y="-4576545"/>
            <a:ext cx="25563066" cy="4982899"/>
          </a:xfrm>
          <a:prstGeom prst="rect">
            <a:avLst/>
          </a:prstGeom>
          <a:noFill/>
        </p:spPr>
        <p:txBody>
          <a:bodyPr wrap="square" rtlCol="0">
            <a:spAutoFit/>
          </a:bodyPr>
          <a:lstStyle/>
          <a:p>
            <a:pPr defTabSz="467578"/>
            <a:r>
              <a:rPr lang="en-US" sz="6212" dirty="0">
                <a:solidFill>
                  <a:prstClr val="black"/>
                </a:solidFill>
                <a:latin typeface="Calibri" panose="020F0502020204030204"/>
              </a:rPr>
              <a:t>6 things dentists can do to bring </a:t>
            </a:r>
            <a:r>
              <a:rPr lang="en-US" sz="6212" dirty="0" err="1">
                <a:solidFill>
                  <a:prstClr val="black"/>
                </a:solidFill>
                <a:latin typeface="Calibri" panose="020F0502020204030204"/>
              </a:rPr>
              <a:t>awarenes</a:t>
            </a:r>
            <a:r>
              <a:rPr lang="en-US" sz="6212" dirty="0">
                <a:solidFill>
                  <a:prstClr val="black"/>
                </a:solidFill>
                <a:latin typeface="Calibri" panose="020F0502020204030204"/>
              </a:rPr>
              <a:t>:  posters, </a:t>
            </a:r>
            <a:r>
              <a:rPr lang="en-US" sz="6212" dirty="0" err="1">
                <a:solidFill>
                  <a:prstClr val="black"/>
                </a:solidFill>
                <a:latin typeface="Calibri" panose="020F0502020204030204"/>
              </a:rPr>
              <a:t>Hhistory</a:t>
            </a:r>
            <a:r>
              <a:rPr lang="en-US" sz="6212" dirty="0">
                <a:solidFill>
                  <a:prstClr val="black"/>
                </a:solidFill>
                <a:latin typeface="Calibri" panose="020F0502020204030204"/>
              </a:rPr>
              <a:t>, pamphlets etc.</a:t>
            </a:r>
          </a:p>
          <a:p>
            <a:pPr defTabSz="467578"/>
            <a:endParaRPr lang="en-US" sz="6212" dirty="0">
              <a:solidFill>
                <a:prstClr val="black"/>
              </a:solidFill>
              <a:latin typeface="Calibri" panose="020F0502020204030204"/>
            </a:endParaRPr>
          </a:p>
          <a:p>
            <a:pPr defTabSz="467578"/>
            <a:endParaRPr lang="en-US" sz="6212" dirty="0">
              <a:solidFill>
                <a:prstClr val="black"/>
              </a:solidFill>
              <a:latin typeface="Calibri" panose="020F0502020204030204"/>
            </a:endParaRPr>
          </a:p>
          <a:p>
            <a:pPr defTabSz="467578"/>
            <a:endParaRPr lang="en-US" sz="6212" dirty="0">
              <a:solidFill>
                <a:prstClr val="black"/>
              </a:solidFill>
              <a:latin typeface="Calibri" panose="020F0502020204030204"/>
            </a:endParaRPr>
          </a:p>
          <a:p>
            <a:pPr defTabSz="467578"/>
            <a:endParaRPr lang="en-US" sz="6212"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id="{B9F649D5-4269-F8DA-09C8-F8F80005C2B3}"/>
              </a:ext>
            </a:extLst>
          </p:cNvPr>
          <p:cNvPicPr>
            <a:picLocks noChangeAspect="1"/>
          </p:cNvPicPr>
          <p:nvPr/>
        </p:nvPicPr>
        <p:blipFill rotWithShape="1">
          <a:blip r:embed="rId3"/>
          <a:srcRect l="3349" t="10601" r="59413" b="17117"/>
          <a:stretch/>
        </p:blipFill>
        <p:spPr>
          <a:xfrm>
            <a:off x="1548856" y="413589"/>
            <a:ext cx="15190289" cy="8292862"/>
          </a:xfrm>
          <a:prstGeom prst="rect">
            <a:avLst/>
          </a:prstGeom>
          <a:ln w="28575">
            <a:solidFill>
              <a:schemeClr val="tx1"/>
            </a:solidFill>
          </a:ln>
        </p:spPr>
      </p:pic>
      <p:sp>
        <p:nvSpPr>
          <p:cNvPr id="4" name="Oval 3">
            <a:extLst>
              <a:ext uri="{FF2B5EF4-FFF2-40B4-BE49-F238E27FC236}">
                <a16:creationId xmlns:a16="http://schemas.microsoft.com/office/drawing/2014/main" id="{9E524449-DE08-E33D-74AF-3C4B7BC8BEAC}"/>
              </a:ext>
            </a:extLst>
          </p:cNvPr>
          <p:cNvSpPr/>
          <p:nvPr/>
        </p:nvSpPr>
        <p:spPr>
          <a:xfrm>
            <a:off x="1771343" y="1195474"/>
            <a:ext cx="4939963" cy="25819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78"/>
            <a:endParaRPr lang="en-US" sz="4658">
              <a:solidFill>
                <a:prstClr val="white"/>
              </a:solidFill>
              <a:latin typeface="Calibri" panose="020F0502020204030204"/>
            </a:endParaRPr>
          </a:p>
        </p:txBody>
      </p:sp>
      <p:sp>
        <p:nvSpPr>
          <p:cNvPr id="5" name="Rectangle 4">
            <a:extLst>
              <a:ext uri="{FF2B5EF4-FFF2-40B4-BE49-F238E27FC236}">
                <a16:creationId xmlns:a16="http://schemas.microsoft.com/office/drawing/2014/main" id="{ACFFDEE2-599A-70FB-C933-E4AD7F596089}"/>
              </a:ext>
            </a:extLst>
          </p:cNvPr>
          <p:cNvSpPr/>
          <p:nvPr/>
        </p:nvSpPr>
        <p:spPr>
          <a:xfrm>
            <a:off x="472551" y="8343288"/>
            <a:ext cx="9557733" cy="153012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78"/>
            <a:endParaRPr lang="en-US" sz="4658">
              <a:solidFill>
                <a:prstClr val="white"/>
              </a:solidFill>
              <a:latin typeface="Calibri" panose="020F0502020204030204"/>
            </a:endParaRPr>
          </a:p>
        </p:txBody>
      </p:sp>
      <p:sp>
        <p:nvSpPr>
          <p:cNvPr id="6" name="TextBox 5">
            <a:extLst>
              <a:ext uri="{FF2B5EF4-FFF2-40B4-BE49-F238E27FC236}">
                <a16:creationId xmlns:a16="http://schemas.microsoft.com/office/drawing/2014/main" id="{EA950B0B-8A9D-BDC4-FE6A-55CA74619F0F}"/>
              </a:ext>
            </a:extLst>
          </p:cNvPr>
          <p:cNvSpPr txBox="1"/>
          <p:nvPr/>
        </p:nvSpPr>
        <p:spPr>
          <a:xfrm>
            <a:off x="1096573" y="8566316"/>
            <a:ext cx="9258571" cy="1072060"/>
          </a:xfrm>
          <a:prstGeom prst="rect">
            <a:avLst/>
          </a:prstGeom>
          <a:noFill/>
        </p:spPr>
        <p:txBody>
          <a:bodyPr wrap="square" rtlCol="0">
            <a:spAutoFit/>
          </a:bodyPr>
          <a:lstStyle/>
          <a:p>
            <a:pPr defTabSz="467578"/>
            <a:r>
              <a:rPr lang="en-US" sz="3106" dirty="0" err="1">
                <a:solidFill>
                  <a:prstClr val="black"/>
                </a:solidFill>
                <a:latin typeface="Calibri" panose="020F0502020204030204"/>
              </a:rPr>
              <a:t>Biancarelli</a:t>
            </a:r>
            <a:r>
              <a:rPr lang="en-US" sz="3106" dirty="0">
                <a:solidFill>
                  <a:prstClr val="black"/>
                </a:solidFill>
                <a:latin typeface="Calibri" panose="020F0502020204030204"/>
              </a:rPr>
              <a:t>, The Journal of Pediatrics (2021)</a:t>
            </a:r>
          </a:p>
          <a:p>
            <a:pPr defTabSz="467578"/>
            <a:r>
              <a:rPr lang="en-US" sz="3106" dirty="0">
                <a:solidFill>
                  <a:prstClr val="black"/>
                </a:solidFill>
                <a:latin typeface="Calibri" panose="020F0502020204030204"/>
              </a:rPr>
              <a:t>Casey, Journal of Lower Genital Tract Disease (2021)</a:t>
            </a:r>
          </a:p>
        </p:txBody>
      </p:sp>
      <p:pic>
        <p:nvPicPr>
          <p:cNvPr id="7" name="Picture 6" descr="A picture containing icon&#10;&#10;Description automatically generated">
            <a:extLst>
              <a:ext uri="{FF2B5EF4-FFF2-40B4-BE49-F238E27FC236}">
                <a16:creationId xmlns:a16="http://schemas.microsoft.com/office/drawing/2014/main" id="{B58FC4F3-C222-1975-5F94-30B643143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1416" y="5317701"/>
            <a:ext cx="2754034" cy="2692834"/>
          </a:xfrm>
          <a:prstGeom prst="rect">
            <a:avLst/>
          </a:prstGeom>
        </p:spPr>
      </p:pic>
      <p:sp>
        <p:nvSpPr>
          <p:cNvPr id="8" name="Oval 7">
            <a:extLst>
              <a:ext uri="{FF2B5EF4-FFF2-40B4-BE49-F238E27FC236}">
                <a16:creationId xmlns:a16="http://schemas.microsoft.com/office/drawing/2014/main" id="{3E192990-F20E-D66E-ED15-49EF349E0D16}"/>
              </a:ext>
            </a:extLst>
          </p:cNvPr>
          <p:cNvSpPr/>
          <p:nvPr/>
        </p:nvSpPr>
        <p:spPr>
          <a:xfrm>
            <a:off x="15210758" y="5498846"/>
            <a:ext cx="2489117" cy="233054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78"/>
            <a:endParaRPr lang="en-US" sz="4658">
              <a:solidFill>
                <a:prstClr val="white"/>
              </a:solidFill>
              <a:latin typeface="Calibri" panose="020F0502020204030204"/>
            </a:endParaRPr>
          </a:p>
        </p:txBody>
      </p:sp>
    </p:spTree>
    <p:extLst>
      <p:ext uri="{BB962C8B-B14F-4D97-AF65-F5344CB8AC3E}">
        <p14:creationId xmlns:p14="http://schemas.microsoft.com/office/powerpoint/2010/main" val="36070177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34D0A35D-6777-6CCC-91B3-C761282B1D15}"/>
            </a:ext>
          </a:extLst>
        </p:cNvPr>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14168BA-6A85-1EF8-30A7-E111EE2078E3}"/>
              </a:ext>
            </a:extLst>
          </p:cNvPr>
          <p:cNvPicPr>
            <a:picLocks noChangeAspect="1"/>
          </p:cNvPicPr>
          <p:nvPr/>
        </p:nvPicPr>
        <p:blipFill rotWithShape="1">
          <a:blip r:embed="rId3">
            <a:extLst>
              <a:ext uri="{28A0092B-C50C-407E-A947-70E740481C1C}">
                <a14:useLocalDpi xmlns:a14="http://schemas.microsoft.com/office/drawing/2010/main" val="0"/>
              </a:ext>
            </a:extLst>
          </a:blip>
          <a:srcRect t="3538" r="752"/>
          <a:stretch/>
        </p:blipFill>
        <p:spPr>
          <a:xfrm>
            <a:off x="3185509" y="557074"/>
            <a:ext cx="10248738" cy="6123072"/>
          </a:xfrm>
          <a:prstGeom prst="rect">
            <a:avLst/>
          </a:prstGeom>
        </p:spPr>
      </p:pic>
      <p:pic>
        <p:nvPicPr>
          <p:cNvPr id="6" name="Picture 5">
            <a:extLst>
              <a:ext uri="{FF2B5EF4-FFF2-40B4-BE49-F238E27FC236}">
                <a16:creationId xmlns:a16="http://schemas.microsoft.com/office/drawing/2014/main" id="{8ADFBC56-7250-3949-EAC6-84A12FF990F3}"/>
              </a:ext>
            </a:extLst>
          </p:cNvPr>
          <p:cNvPicPr>
            <a:picLocks noChangeAspect="1"/>
          </p:cNvPicPr>
          <p:nvPr/>
        </p:nvPicPr>
        <p:blipFill rotWithShape="1">
          <a:blip r:embed="rId4"/>
          <a:srcRect l="50000"/>
          <a:stretch/>
        </p:blipFill>
        <p:spPr>
          <a:xfrm>
            <a:off x="3489091" y="968911"/>
            <a:ext cx="9719150" cy="5467022"/>
          </a:xfrm>
          <a:prstGeom prst="rect">
            <a:avLst/>
          </a:prstGeom>
        </p:spPr>
      </p:pic>
      <p:pic>
        <p:nvPicPr>
          <p:cNvPr id="7" name="Picture 6">
            <a:extLst>
              <a:ext uri="{FF2B5EF4-FFF2-40B4-BE49-F238E27FC236}">
                <a16:creationId xmlns:a16="http://schemas.microsoft.com/office/drawing/2014/main" id="{FFBF843D-CB08-AE40-5134-AA6BA262CF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71562"/>
            <a:ext cx="18288000" cy="9215438"/>
          </a:xfrm>
          <a:prstGeom prst="rect">
            <a:avLst/>
          </a:prstGeom>
        </p:spPr>
      </p:pic>
    </p:spTree>
    <p:extLst>
      <p:ext uri="{BB962C8B-B14F-4D97-AF65-F5344CB8AC3E}">
        <p14:creationId xmlns:p14="http://schemas.microsoft.com/office/powerpoint/2010/main" val="26817350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2E8F39A0-9FFB-4A5B-EB96-08F3D515E36F}"/>
            </a:ext>
          </a:extLst>
        </p:cNvPr>
        <p:cNvGrpSpPr/>
        <p:nvPr/>
      </p:nvGrpSpPr>
      <p:grpSpPr>
        <a:xfrm>
          <a:off x="0" y="0"/>
          <a:ext cx="0" cy="0"/>
          <a:chOff x="0" y="0"/>
          <a:chExt cx="0" cy="0"/>
        </a:xfrm>
      </p:grpSpPr>
      <p:pic>
        <p:nvPicPr>
          <p:cNvPr id="11" name="Picture 6" descr="Cervical Health Awareness Month | Scott County, Iowa">
            <a:extLst>
              <a:ext uri="{FF2B5EF4-FFF2-40B4-BE49-F238E27FC236}">
                <a16:creationId xmlns:a16="http://schemas.microsoft.com/office/drawing/2014/main" id="{7C65AA70-FD6A-9E0F-DB8A-0EF22767557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7145" y="1421984"/>
            <a:ext cx="16067781" cy="73999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E56A604-CD2B-6E98-B33A-D53F66A5ED6A}"/>
              </a:ext>
            </a:extLst>
          </p:cNvPr>
          <p:cNvPicPr>
            <a:picLocks noChangeAspect="1"/>
          </p:cNvPicPr>
          <p:nvPr/>
        </p:nvPicPr>
        <p:blipFill rotWithShape="1">
          <a:blip r:embed="rId4"/>
          <a:srcRect l="24506" t="10698" r="10700" b="2791"/>
          <a:stretch/>
        </p:blipFill>
        <p:spPr>
          <a:xfrm>
            <a:off x="7077262" y="1119666"/>
            <a:ext cx="10787918" cy="8047668"/>
          </a:xfrm>
          <a:prstGeom prst="rect">
            <a:avLst/>
          </a:prstGeom>
        </p:spPr>
      </p:pic>
      <p:pic>
        <p:nvPicPr>
          <p:cNvPr id="8" name="Picture 7">
            <a:extLst>
              <a:ext uri="{FF2B5EF4-FFF2-40B4-BE49-F238E27FC236}">
                <a16:creationId xmlns:a16="http://schemas.microsoft.com/office/drawing/2014/main" id="{840A8B00-0F12-B074-8462-943134BB5D0A}"/>
              </a:ext>
            </a:extLst>
          </p:cNvPr>
          <p:cNvPicPr>
            <a:picLocks noChangeAspect="1"/>
          </p:cNvPicPr>
          <p:nvPr/>
        </p:nvPicPr>
        <p:blipFill rotWithShape="1">
          <a:blip r:embed="rId5"/>
          <a:srcRect l="24680" t="10698" r="11048" b="3100"/>
          <a:stretch/>
        </p:blipFill>
        <p:spPr>
          <a:xfrm rot="1617568">
            <a:off x="1225754" y="2007139"/>
            <a:ext cx="10505851" cy="7925722"/>
          </a:xfrm>
          <a:prstGeom prst="rect">
            <a:avLst/>
          </a:prstGeom>
        </p:spPr>
      </p:pic>
      <p:pic>
        <p:nvPicPr>
          <p:cNvPr id="5" name="Picture 2" descr="Request Materials - Disease Prevention and Control, San Francisco  Department of Public Health">
            <a:extLst>
              <a:ext uri="{FF2B5EF4-FFF2-40B4-BE49-F238E27FC236}">
                <a16:creationId xmlns:a16="http://schemas.microsoft.com/office/drawing/2014/main" id="{BB4FF62A-FA10-8441-FDEC-B95070AFF0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49508">
            <a:off x="13104739" y="4270735"/>
            <a:ext cx="3439233" cy="53948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PV Awareness Poster A2">
            <a:extLst>
              <a:ext uri="{FF2B5EF4-FFF2-40B4-BE49-F238E27FC236}">
                <a16:creationId xmlns:a16="http://schemas.microsoft.com/office/drawing/2014/main" id="{236D41B9-4F2E-D94D-16AB-08D9CD3A64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795005">
            <a:off x="1487752" y="3943073"/>
            <a:ext cx="3948115" cy="5584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C949157-3386-450C-4175-CC7E08B38617}"/>
              </a:ext>
            </a:extLst>
          </p:cNvPr>
          <p:cNvPicPr>
            <a:picLocks noChangeAspect="1"/>
          </p:cNvPicPr>
          <p:nvPr/>
        </p:nvPicPr>
        <p:blipFill>
          <a:blip r:embed="rId8"/>
          <a:stretch>
            <a:fillRect/>
          </a:stretch>
        </p:blipFill>
        <p:spPr>
          <a:xfrm rot="20219238">
            <a:off x="8608329" y="1585634"/>
            <a:ext cx="4447582" cy="575941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a:extLst>
              <a:ext uri="{FF2B5EF4-FFF2-40B4-BE49-F238E27FC236}">
                <a16:creationId xmlns:a16="http://schemas.microsoft.com/office/drawing/2014/main" id="{4755240A-8F44-9333-ED42-761B11C40A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44489">
            <a:off x="3663642" y="851084"/>
            <a:ext cx="4359496" cy="56251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 indoor, vending machine&#10;&#10;Description automatically generated">
            <a:extLst>
              <a:ext uri="{FF2B5EF4-FFF2-40B4-BE49-F238E27FC236}">
                <a16:creationId xmlns:a16="http://schemas.microsoft.com/office/drawing/2014/main" id="{6C603BBC-D789-D9AC-1D09-5EE99F7AB1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8330" y="242584"/>
            <a:ext cx="5745173" cy="10044416"/>
          </a:xfrm>
          <a:prstGeom prst="rect">
            <a:avLst/>
          </a:prstGeom>
        </p:spPr>
      </p:pic>
    </p:spTree>
    <p:extLst>
      <p:ext uri="{BB962C8B-B14F-4D97-AF65-F5344CB8AC3E}">
        <p14:creationId xmlns:p14="http://schemas.microsoft.com/office/powerpoint/2010/main" val="101363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CD94F0E3-A3F2-9AE4-E423-66359B28C22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438A57A-D240-45E2-8062-F78405AD9358}"/>
              </a:ext>
            </a:extLst>
          </p:cNvPr>
          <p:cNvSpPr txBox="1">
            <a:spLocks noChangeArrowheads="1"/>
          </p:cNvSpPr>
          <p:nvPr/>
        </p:nvSpPr>
        <p:spPr bwMode="auto">
          <a:xfrm>
            <a:off x="1039957" y="6032285"/>
            <a:ext cx="15510382" cy="73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defTabSz="467578">
              <a:lnSpc>
                <a:spcPct val="100000"/>
              </a:lnSpc>
              <a:spcBef>
                <a:spcPct val="0"/>
              </a:spcBef>
              <a:buNone/>
            </a:pPr>
            <a:r>
              <a:rPr lang="en-US" altLang="en-US" sz="4091" b="1" dirty="0">
                <a:solidFill>
                  <a:prstClr val="white"/>
                </a:solidFill>
              </a:rPr>
              <a:t>What is Human Papillomavirus (HPV) and Oropharyngeal Cancer?</a:t>
            </a:r>
          </a:p>
        </p:txBody>
      </p:sp>
      <p:sp>
        <p:nvSpPr>
          <p:cNvPr id="11" name="TextBox 10">
            <a:extLst>
              <a:ext uri="{FF2B5EF4-FFF2-40B4-BE49-F238E27FC236}">
                <a16:creationId xmlns:a16="http://schemas.microsoft.com/office/drawing/2014/main" id="{70390037-3499-43E9-BF99-958F4964E394}"/>
              </a:ext>
            </a:extLst>
          </p:cNvPr>
          <p:cNvSpPr txBox="1">
            <a:spLocks noChangeArrowheads="1"/>
          </p:cNvSpPr>
          <p:nvPr/>
        </p:nvSpPr>
        <p:spPr bwMode="auto">
          <a:xfrm>
            <a:off x="-3281081" y="-1496356"/>
            <a:ext cx="21111882" cy="73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defTabSz="467578">
              <a:lnSpc>
                <a:spcPct val="100000"/>
              </a:lnSpc>
              <a:spcBef>
                <a:spcPct val="0"/>
              </a:spcBef>
              <a:buNone/>
            </a:pPr>
            <a:r>
              <a:rPr lang="en-US" altLang="en-US" sz="4091" b="1" dirty="0">
                <a:solidFill>
                  <a:prstClr val="white"/>
                </a:solidFill>
              </a:rPr>
              <a:t>How can I lower my risk of giving or getting oral HPV?</a:t>
            </a:r>
          </a:p>
        </p:txBody>
      </p:sp>
      <p:sp>
        <p:nvSpPr>
          <p:cNvPr id="13" name="TextBox 12">
            <a:extLst>
              <a:ext uri="{FF2B5EF4-FFF2-40B4-BE49-F238E27FC236}">
                <a16:creationId xmlns:a16="http://schemas.microsoft.com/office/drawing/2014/main" id="{D71FF8A1-8269-4FA5-9D08-BF3EF0B601FD}"/>
              </a:ext>
            </a:extLst>
          </p:cNvPr>
          <p:cNvSpPr txBox="1">
            <a:spLocks noChangeArrowheads="1"/>
          </p:cNvSpPr>
          <p:nvPr/>
        </p:nvSpPr>
        <p:spPr bwMode="auto">
          <a:xfrm>
            <a:off x="3556935" y="7351066"/>
            <a:ext cx="14273866" cy="73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defTabSz="467578">
              <a:lnSpc>
                <a:spcPct val="100000"/>
              </a:lnSpc>
              <a:spcBef>
                <a:spcPct val="0"/>
              </a:spcBef>
              <a:buNone/>
            </a:pPr>
            <a:r>
              <a:rPr lang="en-US" altLang="en-US" sz="4091" b="1" dirty="0">
                <a:solidFill>
                  <a:prstClr val="white"/>
                </a:solidFill>
              </a:rPr>
              <a:t>What are the signs and symptoms of oropharyngeal cancer?</a:t>
            </a:r>
          </a:p>
        </p:txBody>
      </p:sp>
      <p:sp>
        <p:nvSpPr>
          <p:cNvPr id="14" name="TextBox 13">
            <a:extLst>
              <a:ext uri="{FF2B5EF4-FFF2-40B4-BE49-F238E27FC236}">
                <a16:creationId xmlns:a16="http://schemas.microsoft.com/office/drawing/2014/main" id="{29A6BF27-4EDF-49C3-A560-578759418788}"/>
              </a:ext>
            </a:extLst>
          </p:cNvPr>
          <p:cNvSpPr txBox="1">
            <a:spLocks noChangeArrowheads="1"/>
          </p:cNvSpPr>
          <p:nvPr/>
        </p:nvSpPr>
        <p:spPr bwMode="auto">
          <a:xfrm>
            <a:off x="1208034" y="2183913"/>
            <a:ext cx="8927192" cy="73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defTabSz="467578">
              <a:lnSpc>
                <a:spcPct val="100000"/>
              </a:lnSpc>
              <a:spcBef>
                <a:spcPct val="0"/>
              </a:spcBef>
              <a:buNone/>
            </a:pPr>
            <a:r>
              <a:rPr lang="en-US" altLang="en-US" sz="4091" b="1" dirty="0">
                <a:solidFill>
                  <a:prstClr val="white"/>
                </a:solidFill>
              </a:rPr>
              <a:t>How long are HPV vaccines effective?</a:t>
            </a:r>
          </a:p>
        </p:txBody>
      </p:sp>
      <p:sp>
        <p:nvSpPr>
          <p:cNvPr id="15" name="TextBox 14">
            <a:extLst>
              <a:ext uri="{FF2B5EF4-FFF2-40B4-BE49-F238E27FC236}">
                <a16:creationId xmlns:a16="http://schemas.microsoft.com/office/drawing/2014/main" id="{AD411B03-D4FE-49CC-9D55-2AC1EE80F0C3}"/>
              </a:ext>
            </a:extLst>
          </p:cNvPr>
          <p:cNvSpPr txBox="1">
            <a:spLocks noChangeArrowheads="1"/>
          </p:cNvSpPr>
          <p:nvPr/>
        </p:nvSpPr>
        <p:spPr bwMode="auto">
          <a:xfrm>
            <a:off x="1039956" y="8751770"/>
            <a:ext cx="7634262" cy="73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defTabSz="467578">
              <a:lnSpc>
                <a:spcPct val="100000"/>
              </a:lnSpc>
              <a:spcBef>
                <a:spcPct val="0"/>
              </a:spcBef>
              <a:buNone/>
            </a:pPr>
            <a:r>
              <a:rPr lang="en-US" altLang="en-US" sz="4091" b="1" dirty="0">
                <a:solidFill>
                  <a:prstClr val="white"/>
                </a:solidFill>
              </a:rPr>
              <a:t>How effective are HPV vaccines?</a:t>
            </a:r>
          </a:p>
        </p:txBody>
      </p:sp>
      <p:sp>
        <p:nvSpPr>
          <p:cNvPr id="16" name="TextBox 15">
            <a:extLst>
              <a:ext uri="{FF2B5EF4-FFF2-40B4-BE49-F238E27FC236}">
                <a16:creationId xmlns:a16="http://schemas.microsoft.com/office/drawing/2014/main" id="{F55778FE-C367-4A29-8352-22F1718F64A8}"/>
              </a:ext>
            </a:extLst>
          </p:cNvPr>
          <p:cNvSpPr txBox="1">
            <a:spLocks noChangeArrowheads="1"/>
          </p:cNvSpPr>
          <p:nvPr/>
        </p:nvSpPr>
        <p:spPr bwMode="auto">
          <a:xfrm>
            <a:off x="10390990" y="1022636"/>
            <a:ext cx="5508136" cy="73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defTabSz="467578">
              <a:lnSpc>
                <a:spcPct val="100000"/>
              </a:lnSpc>
              <a:spcBef>
                <a:spcPct val="0"/>
              </a:spcBef>
              <a:buNone/>
            </a:pPr>
            <a:r>
              <a:rPr lang="en-US" altLang="en-US" sz="4091" b="1" dirty="0">
                <a:solidFill>
                  <a:prstClr val="white"/>
                </a:solidFill>
              </a:rPr>
              <a:t>Are HPV vaccines safe?</a:t>
            </a:r>
          </a:p>
        </p:txBody>
      </p:sp>
      <p:sp>
        <p:nvSpPr>
          <p:cNvPr id="4" name="TextBox 3">
            <a:extLst>
              <a:ext uri="{FF2B5EF4-FFF2-40B4-BE49-F238E27FC236}">
                <a16:creationId xmlns:a16="http://schemas.microsoft.com/office/drawing/2014/main" id="{EDF2E60A-CAF9-1C97-0B21-81461A14BACD}"/>
              </a:ext>
            </a:extLst>
          </p:cNvPr>
          <p:cNvSpPr txBox="1"/>
          <p:nvPr/>
        </p:nvSpPr>
        <p:spPr>
          <a:xfrm>
            <a:off x="7400312" y="4709513"/>
            <a:ext cx="7787187" cy="738270"/>
          </a:xfrm>
          <a:prstGeom prst="rect">
            <a:avLst/>
          </a:prstGeom>
          <a:noFill/>
        </p:spPr>
        <p:txBody>
          <a:bodyPr wrap="square">
            <a:spAutoFit/>
          </a:bodyPr>
          <a:lstStyle/>
          <a:p>
            <a:pPr defTabSz="973718"/>
            <a:r>
              <a:rPr lang="en-US" altLang="en-US" sz="4091" b="1" dirty="0">
                <a:solidFill>
                  <a:prstClr val="white"/>
                </a:solidFill>
                <a:latin typeface="Corbel" panose="020B0503020204020204" pitchFamily="34" charset="0"/>
              </a:rPr>
              <a:t>How do people contract HPV?  </a:t>
            </a:r>
          </a:p>
        </p:txBody>
      </p:sp>
      <p:sp>
        <p:nvSpPr>
          <p:cNvPr id="6" name="TextBox 5">
            <a:extLst>
              <a:ext uri="{FF2B5EF4-FFF2-40B4-BE49-F238E27FC236}">
                <a16:creationId xmlns:a16="http://schemas.microsoft.com/office/drawing/2014/main" id="{A7BBCD32-1B54-7B00-3AB6-956C2FD8EF20}"/>
              </a:ext>
            </a:extLst>
          </p:cNvPr>
          <p:cNvSpPr txBox="1"/>
          <p:nvPr/>
        </p:nvSpPr>
        <p:spPr>
          <a:xfrm>
            <a:off x="5105465" y="3308809"/>
            <a:ext cx="12347781" cy="721864"/>
          </a:xfrm>
          <a:prstGeom prst="rect">
            <a:avLst/>
          </a:prstGeom>
          <a:noFill/>
        </p:spPr>
        <p:txBody>
          <a:bodyPr wrap="square">
            <a:spAutoFit/>
          </a:bodyPr>
          <a:lstStyle/>
          <a:p>
            <a:pPr defTabSz="973718"/>
            <a:r>
              <a:rPr lang="en-US" altLang="en-US" sz="4091" b="1" dirty="0">
                <a:solidFill>
                  <a:prstClr val="white"/>
                </a:solidFill>
                <a:latin typeface="Corbel" panose="020B0503020204020204" pitchFamily="34" charset="0"/>
              </a:rPr>
              <a:t>How can I lower my risk of giving or getting oral HPV? </a:t>
            </a:r>
          </a:p>
        </p:txBody>
      </p:sp>
      <p:sp>
        <p:nvSpPr>
          <p:cNvPr id="26" name="Rectangle 25">
            <a:extLst>
              <a:ext uri="{FF2B5EF4-FFF2-40B4-BE49-F238E27FC236}">
                <a16:creationId xmlns:a16="http://schemas.microsoft.com/office/drawing/2014/main" id="{A918CBA0-2905-0F33-6F41-A73C2FBDB05F}"/>
              </a:ext>
            </a:extLst>
          </p:cNvPr>
          <p:cNvSpPr/>
          <p:nvPr/>
        </p:nvSpPr>
        <p:spPr>
          <a:xfrm>
            <a:off x="0" y="0"/>
            <a:ext cx="18288000" cy="1028700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7578"/>
            <a:endParaRPr lang="en-US" sz="1841">
              <a:solidFill>
                <a:prstClr val="white"/>
              </a:solidFill>
              <a:latin typeface="Calibri" panose="020F0502020204030204"/>
            </a:endParaRPr>
          </a:p>
        </p:txBody>
      </p:sp>
      <p:pic>
        <p:nvPicPr>
          <p:cNvPr id="27" name="Picture 26">
            <a:extLst>
              <a:ext uri="{FF2B5EF4-FFF2-40B4-BE49-F238E27FC236}">
                <a16:creationId xmlns:a16="http://schemas.microsoft.com/office/drawing/2014/main" id="{6CE334BD-A316-56E2-127D-BD0F8613DB35}"/>
              </a:ext>
            </a:extLst>
          </p:cNvPr>
          <p:cNvPicPr>
            <a:picLocks noChangeAspect="1"/>
          </p:cNvPicPr>
          <p:nvPr/>
        </p:nvPicPr>
        <p:blipFill>
          <a:blip r:embed="rId3">
            <a:extLst>
              <a:ext uri="{28A0092B-C50C-407E-A947-70E740481C1C}">
                <a14:useLocalDpi xmlns:a14="http://schemas.microsoft.com/office/drawing/2010/main" val="0"/>
              </a:ext>
            </a:extLst>
          </a:blip>
          <a:srcRect l="27679" t="22839" r="17622" b="4259"/>
          <a:stretch>
            <a:fillRect/>
          </a:stretch>
        </p:blipFill>
        <p:spPr bwMode="auto">
          <a:xfrm rot="615479">
            <a:off x="1205216" y="1177881"/>
            <a:ext cx="9854652" cy="738820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C54775F-C25E-5D29-1185-8C44656CF49B}"/>
              </a:ext>
            </a:extLst>
          </p:cNvPr>
          <p:cNvPicPr>
            <a:picLocks noChangeAspect="1"/>
          </p:cNvPicPr>
          <p:nvPr/>
        </p:nvPicPr>
        <p:blipFill>
          <a:blip r:embed="rId4">
            <a:extLst>
              <a:ext uri="{28A0092B-C50C-407E-A947-70E740481C1C}">
                <a14:useLocalDpi xmlns:a14="http://schemas.microsoft.com/office/drawing/2010/main" val="0"/>
              </a:ext>
            </a:extLst>
          </a:blip>
          <a:srcRect l="27676" t="22394" r="17323" b="4074"/>
          <a:stretch>
            <a:fillRect/>
          </a:stretch>
        </p:blipFill>
        <p:spPr bwMode="auto">
          <a:xfrm rot="-502078">
            <a:off x="7870874" y="1290128"/>
            <a:ext cx="9525641" cy="71637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28" descr="Text&#10;&#10;Description automatically generated">
            <a:extLst>
              <a:ext uri="{FF2B5EF4-FFF2-40B4-BE49-F238E27FC236}">
                <a16:creationId xmlns:a16="http://schemas.microsoft.com/office/drawing/2014/main" id="{2440EB8B-C2DB-F4A9-68DD-E054F9603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1283" y="451005"/>
            <a:ext cx="5508136" cy="9384747"/>
          </a:xfrm>
          <a:prstGeom prst="rect">
            <a:avLst/>
          </a:prstGeom>
        </p:spPr>
      </p:pic>
    </p:spTree>
    <p:extLst>
      <p:ext uri="{BB962C8B-B14F-4D97-AF65-F5344CB8AC3E}">
        <p14:creationId xmlns:p14="http://schemas.microsoft.com/office/powerpoint/2010/main" val="281680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D9C3B5FD-9CC3-535F-0076-2A06DC7BCCF4}"/>
            </a:ext>
          </a:extLst>
        </p:cNvPr>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E4B33FF-76A6-8D12-52FD-6B08C6CFCBEE}"/>
              </a:ext>
            </a:extLst>
          </p:cNvPr>
          <p:cNvPicPr>
            <a:picLocks noChangeAspect="1"/>
          </p:cNvPicPr>
          <p:nvPr/>
        </p:nvPicPr>
        <p:blipFill rotWithShape="1">
          <a:blip r:embed="rId3">
            <a:extLst>
              <a:ext uri="{28A0092B-C50C-407E-A947-70E740481C1C}">
                <a14:useLocalDpi xmlns:a14="http://schemas.microsoft.com/office/drawing/2010/main" val="0"/>
              </a:ext>
            </a:extLst>
          </a:blip>
          <a:srcRect t="1148" b="-73"/>
          <a:stretch/>
        </p:blipFill>
        <p:spPr>
          <a:xfrm>
            <a:off x="688699" y="586722"/>
            <a:ext cx="9601633" cy="7693477"/>
          </a:xfrm>
          <a:prstGeom prst="rect">
            <a:avLst/>
          </a:prstGeom>
        </p:spPr>
      </p:pic>
      <p:sp>
        <p:nvSpPr>
          <p:cNvPr id="6" name="Rectangle 5">
            <a:extLst>
              <a:ext uri="{FF2B5EF4-FFF2-40B4-BE49-F238E27FC236}">
                <a16:creationId xmlns:a16="http://schemas.microsoft.com/office/drawing/2014/main" id="{F1120039-B8E9-34BF-620F-17739685654D}"/>
              </a:ext>
            </a:extLst>
          </p:cNvPr>
          <p:cNvSpPr/>
          <p:nvPr/>
        </p:nvSpPr>
        <p:spPr>
          <a:xfrm>
            <a:off x="1271213" y="4746638"/>
            <a:ext cx="7446610" cy="171230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78"/>
            <a:endParaRPr lang="en-US" sz="4658"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95086A10-1F03-AAC3-5DB7-51D8615A59DD}"/>
              </a:ext>
            </a:extLst>
          </p:cNvPr>
          <p:cNvPicPr>
            <a:picLocks noChangeAspect="1"/>
          </p:cNvPicPr>
          <p:nvPr/>
        </p:nvPicPr>
        <p:blipFill rotWithShape="1">
          <a:blip r:embed="rId4"/>
          <a:srcRect l="19116" t="44489" r="51512" b="44378"/>
          <a:stretch/>
        </p:blipFill>
        <p:spPr>
          <a:xfrm>
            <a:off x="1350203" y="4829626"/>
            <a:ext cx="7297416" cy="1546329"/>
          </a:xfrm>
          <a:prstGeom prst="rect">
            <a:avLst/>
          </a:prstGeom>
        </p:spPr>
      </p:pic>
      <p:sp>
        <p:nvSpPr>
          <p:cNvPr id="9" name="TextBox 8">
            <a:extLst>
              <a:ext uri="{FF2B5EF4-FFF2-40B4-BE49-F238E27FC236}">
                <a16:creationId xmlns:a16="http://schemas.microsoft.com/office/drawing/2014/main" id="{C3B62549-2884-913C-1585-B3BD9D54AE20}"/>
              </a:ext>
            </a:extLst>
          </p:cNvPr>
          <p:cNvSpPr txBox="1"/>
          <p:nvPr/>
        </p:nvSpPr>
        <p:spPr>
          <a:xfrm>
            <a:off x="2466057" y="8464547"/>
            <a:ext cx="13072065" cy="847796"/>
          </a:xfrm>
          <a:prstGeom prst="rect">
            <a:avLst/>
          </a:prstGeom>
          <a:noFill/>
        </p:spPr>
        <p:txBody>
          <a:bodyPr wrap="square" rtlCol="0">
            <a:spAutoFit/>
          </a:bodyPr>
          <a:lstStyle/>
          <a:p>
            <a:pPr defTabSz="467578"/>
            <a:r>
              <a:rPr lang="en-US" sz="4909" b="1" dirty="0">
                <a:solidFill>
                  <a:srgbClr val="FFFF00"/>
                </a:solidFill>
                <a:latin typeface="Calibri" panose="020F0502020204030204"/>
              </a:rPr>
              <a:t>Are you current in your well-care physician visits?</a:t>
            </a:r>
          </a:p>
        </p:txBody>
      </p:sp>
      <p:pic>
        <p:nvPicPr>
          <p:cNvPr id="10" name="Picture 9">
            <a:extLst>
              <a:ext uri="{FF2B5EF4-FFF2-40B4-BE49-F238E27FC236}">
                <a16:creationId xmlns:a16="http://schemas.microsoft.com/office/drawing/2014/main" id="{6200D469-7ED6-8F79-EF7F-27E37AB80137}"/>
              </a:ext>
            </a:extLst>
          </p:cNvPr>
          <p:cNvPicPr>
            <a:picLocks noChangeAspect="1"/>
          </p:cNvPicPr>
          <p:nvPr/>
        </p:nvPicPr>
        <p:blipFill rotWithShape="1">
          <a:blip r:embed="rId4"/>
          <a:srcRect l="40016" t="44489" r="52963" b="49980"/>
          <a:stretch/>
        </p:blipFill>
        <p:spPr>
          <a:xfrm>
            <a:off x="6558113" y="4864560"/>
            <a:ext cx="1733617" cy="768250"/>
          </a:xfrm>
          <a:prstGeom prst="rect">
            <a:avLst/>
          </a:prstGeom>
        </p:spPr>
      </p:pic>
      <p:cxnSp>
        <p:nvCxnSpPr>
          <p:cNvPr id="15" name="Straight Connector 14">
            <a:extLst>
              <a:ext uri="{FF2B5EF4-FFF2-40B4-BE49-F238E27FC236}">
                <a16:creationId xmlns:a16="http://schemas.microsoft.com/office/drawing/2014/main" id="{0B8508A2-DD0E-C586-3963-8DE417297871}"/>
              </a:ext>
            </a:extLst>
          </p:cNvPr>
          <p:cNvCxnSpPr>
            <a:cxnSpLocks/>
          </p:cNvCxnSpPr>
          <p:nvPr/>
        </p:nvCxnSpPr>
        <p:spPr>
          <a:xfrm>
            <a:off x="-208925" y="9145093"/>
            <a:ext cx="326335" cy="169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ADC4046-BA01-6D91-F6DB-27B24918CE2C}"/>
              </a:ext>
            </a:extLst>
          </p:cNvPr>
          <p:cNvSpPr txBox="1"/>
          <p:nvPr/>
        </p:nvSpPr>
        <p:spPr>
          <a:xfrm>
            <a:off x="1271213" y="1070285"/>
            <a:ext cx="16409383" cy="5462906"/>
          </a:xfrm>
          <a:prstGeom prst="rect">
            <a:avLst/>
          </a:prstGeom>
          <a:noFill/>
        </p:spPr>
        <p:txBody>
          <a:bodyPr wrap="square" rtlCol="0">
            <a:spAutoFit/>
          </a:bodyPr>
          <a:lstStyle/>
          <a:p>
            <a:pPr algn="ctr" defTabSz="467578"/>
            <a:r>
              <a:rPr lang="en-US" sz="10353" b="1" dirty="0">
                <a:solidFill>
                  <a:srgbClr val="000099"/>
                </a:solidFill>
                <a:latin typeface="Calibri" panose="020F0502020204030204"/>
              </a:rPr>
              <a:t>                	  </a:t>
            </a:r>
            <a:r>
              <a:rPr lang="en-US" sz="8182" b="1" dirty="0">
                <a:solidFill>
                  <a:srgbClr val="000099"/>
                </a:solidFill>
                <a:latin typeface="Calibri" panose="020F0502020204030204"/>
              </a:rPr>
              <a:t>PUT  HPV VACCINE            	    						              QUESTIONS ON      							                   YOUR  MEDICAL </a:t>
            </a:r>
          </a:p>
          <a:p>
            <a:pPr algn="ctr" defTabSz="467578"/>
            <a:r>
              <a:rPr lang="en-US" sz="8182" b="1" dirty="0">
                <a:solidFill>
                  <a:srgbClr val="000099"/>
                </a:solidFill>
                <a:latin typeface="Calibri" panose="020F0502020204030204"/>
              </a:rPr>
              <a:t>																			HISTORY FORMS</a:t>
            </a:r>
          </a:p>
        </p:txBody>
      </p:sp>
    </p:spTree>
    <p:extLst>
      <p:ext uri="{BB962C8B-B14F-4D97-AF65-F5344CB8AC3E}">
        <p14:creationId xmlns:p14="http://schemas.microsoft.com/office/powerpoint/2010/main" val="3768578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6EE2A-4152-638D-14EF-AC30F9527AFD}"/>
              </a:ext>
            </a:extLst>
          </p:cNvPr>
          <p:cNvPicPr>
            <a:picLocks noChangeAspect="1"/>
          </p:cNvPicPr>
          <p:nvPr/>
        </p:nvPicPr>
        <p:blipFill>
          <a:blip r:embed="rId3"/>
          <a:srcRect r="2927" b="5"/>
          <a:stretch>
            <a:fillRect/>
          </a:stretch>
        </p:blipFill>
        <p:spPr>
          <a:xfrm>
            <a:off x="900680" y="507492"/>
            <a:ext cx="16486640" cy="9272016"/>
          </a:xfrm>
          <a:prstGeom prst="rect">
            <a:avLst/>
          </a:prstGeom>
        </p:spPr>
      </p:pic>
      <p:sp>
        <p:nvSpPr>
          <p:cNvPr id="5" name="Rectangle 4">
            <a:extLst>
              <a:ext uri="{FF2B5EF4-FFF2-40B4-BE49-F238E27FC236}">
                <a16:creationId xmlns:a16="http://schemas.microsoft.com/office/drawing/2014/main" id="{AA6730CD-D46A-07DF-02CB-9EFE2FE31D92}"/>
              </a:ext>
            </a:extLst>
          </p:cNvPr>
          <p:cNvSpPr/>
          <p:nvPr/>
        </p:nvSpPr>
        <p:spPr>
          <a:xfrm>
            <a:off x="5731329" y="2922815"/>
            <a:ext cx="3918858" cy="631915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2480051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6ED57F63-CDC6-72F9-6A80-2E3A809B92CE}"/>
            </a:ext>
          </a:extLst>
        </p:cNvPr>
        <p:cNvGrpSpPr/>
        <p:nvPr/>
      </p:nvGrpSpPr>
      <p:grpSpPr>
        <a:xfrm>
          <a:off x="0" y="0"/>
          <a:ext cx="0" cy="0"/>
          <a:chOff x="0" y="0"/>
          <a:chExt cx="0" cy="0"/>
        </a:xfrm>
      </p:grpSpPr>
      <p:pic>
        <p:nvPicPr>
          <p:cNvPr id="3" name="Picture 2" descr="A person holding a computer&#10;&#10;Description automatically generated with low confidence">
            <a:extLst>
              <a:ext uri="{FF2B5EF4-FFF2-40B4-BE49-F238E27FC236}">
                <a16:creationId xmlns:a16="http://schemas.microsoft.com/office/drawing/2014/main" id="{39DBDC28-3287-2A74-D866-3958040EAC78}"/>
              </a:ext>
            </a:extLst>
          </p:cNvPr>
          <p:cNvPicPr>
            <a:picLocks noChangeAspect="1"/>
          </p:cNvPicPr>
          <p:nvPr/>
        </p:nvPicPr>
        <p:blipFill rotWithShape="1">
          <a:blip r:embed="rId3">
            <a:extLst>
              <a:ext uri="{28A0092B-C50C-407E-A947-70E740481C1C}">
                <a14:useLocalDpi xmlns:a14="http://schemas.microsoft.com/office/drawing/2010/main" val="0"/>
              </a:ext>
            </a:extLst>
          </a:blip>
          <a:srcRect r="16823" b="14909"/>
          <a:stretch>
            <a:fillRect/>
          </a:stretch>
        </p:blipFill>
        <p:spPr>
          <a:xfrm>
            <a:off x="4686562" y="1027897"/>
            <a:ext cx="6637220" cy="7706794"/>
          </a:xfrm>
          <a:prstGeom prst="rect">
            <a:avLst/>
          </a:prstGeom>
        </p:spPr>
      </p:pic>
      <p:sp>
        <p:nvSpPr>
          <p:cNvPr id="4" name="TextBox 3">
            <a:extLst>
              <a:ext uri="{FF2B5EF4-FFF2-40B4-BE49-F238E27FC236}">
                <a16:creationId xmlns:a16="http://schemas.microsoft.com/office/drawing/2014/main" id="{3824C0CD-16AE-6156-0672-E2BBD960102C}"/>
              </a:ext>
            </a:extLst>
          </p:cNvPr>
          <p:cNvSpPr txBox="1"/>
          <p:nvPr/>
        </p:nvSpPr>
        <p:spPr>
          <a:xfrm>
            <a:off x="779196" y="438943"/>
            <a:ext cx="10593568" cy="847796"/>
          </a:xfrm>
          <a:prstGeom prst="rect">
            <a:avLst/>
          </a:prstGeom>
          <a:noFill/>
        </p:spPr>
        <p:txBody>
          <a:bodyPr wrap="square" rtlCol="0">
            <a:spAutoFit/>
          </a:bodyPr>
          <a:lstStyle/>
          <a:p>
            <a:pPr defTabSz="467578"/>
            <a:r>
              <a:rPr lang="en-US" sz="4909" b="1" dirty="0">
                <a:solidFill>
                  <a:srgbClr val="FFFF00"/>
                </a:solidFill>
                <a:latin typeface="Calibri" panose="020F0502020204030204"/>
              </a:rPr>
              <a:t>“BE  A  HPV VACCINATION  ADVOCATE" </a:t>
            </a:r>
          </a:p>
        </p:txBody>
      </p:sp>
      <p:pic>
        <p:nvPicPr>
          <p:cNvPr id="5" name="Content Placeholder 5">
            <a:extLst>
              <a:ext uri="{FF2B5EF4-FFF2-40B4-BE49-F238E27FC236}">
                <a16:creationId xmlns:a16="http://schemas.microsoft.com/office/drawing/2014/main" id="{E522F0F7-5EA8-39D6-21F6-33148E4EBFE8}"/>
              </a:ext>
            </a:extLst>
          </p:cNvPr>
          <p:cNvPicPr>
            <a:picLocks noChangeAspect="1"/>
          </p:cNvPicPr>
          <p:nvPr/>
        </p:nvPicPr>
        <p:blipFill rotWithShape="1">
          <a:blip r:embed="rId4">
            <a:extLst>
              <a:ext uri="{28A0092B-C50C-407E-A947-70E740481C1C}">
                <a14:useLocalDpi xmlns:a14="http://schemas.microsoft.com/office/drawing/2010/main" val="0"/>
              </a:ext>
            </a:extLst>
          </a:blip>
          <a:srcRect l="5286" t="6801" r="54189" b="53745"/>
          <a:stretch/>
        </p:blipFill>
        <p:spPr>
          <a:xfrm rot="20564445">
            <a:off x="1160594" y="2071875"/>
            <a:ext cx="4331129" cy="546098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5" descr="Text&#10;&#10;Description automatically generated">
            <a:extLst>
              <a:ext uri="{FF2B5EF4-FFF2-40B4-BE49-F238E27FC236}">
                <a16:creationId xmlns:a16="http://schemas.microsoft.com/office/drawing/2014/main" id="{A5E9A0A9-FE7B-906B-69A9-A9E2187A96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4" r="872" b="10807"/>
          <a:stretch/>
        </p:blipFill>
        <p:spPr>
          <a:xfrm rot="20550914">
            <a:off x="739259" y="2305849"/>
            <a:ext cx="4147551" cy="1801543"/>
          </a:xfrm>
          <a:prstGeom prst="rect">
            <a:avLst/>
          </a:prstGeom>
        </p:spPr>
      </p:pic>
      <p:sp>
        <p:nvSpPr>
          <p:cNvPr id="8" name="Rectangle 7">
            <a:extLst>
              <a:ext uri="{FF2B5EF4-FFF2-40B4-BE49-F238E27FC236}">
                <a16:creationId xmlns:a16="http://schemas.microsoft.com/office/drawing/2014/main" id="{579A5BD1-C83D-3368-840E-D41F944FE7A1}"/>
              </a:ext>
            </a:extLst>
          </p:cNvPr>
          <p:cNvSpPr/>
          <p:nvPr/>
        </p:nvSpPr>
        <p:spPr>
          <a:xfrm rot="20614105">
            <a:off x="1637399" y="4242562"/>
            <a:ext cx="3533295" cy="1615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7578"/>
            <a:endParaRPr lang="en-US" sz="1841">
              <a:solidFill>
                <a:prstClr val="white"/>
              </a:solidFill>
              <a:latin typeface="Calibri" panose="020F0502020204030204"/>
            </a:endParaRPr>
          </a:p>
        </p:txBody>
      </p:sp>
      <p:sp>
        <p:nvSpPr>
          <p:cNvPr id="10" name="TextBox 9">
            <a:extLst>
              <a:ext uri="{FF2B5EF4-FFF2-40B4-BE49-F238E27FC236}">
                <a16:creationId xmlns:a16="http://schemas.microsoft.com/office/drawing/2014/main" id="{99E51CE1-E7E1-604B-5639-FAE8624488A1}"/>
              </a:ext>
            </a:extLst>
          </p:cNvPr>
          <p:cNvSpPr txBox="1"/>
          <p:nvPr/>
        </p:nvSpPr>
        <p:spPr>
          <a:xfrm rot="20560338">
            <a:off x="1842179" y="4260230"/>
            <a:ext cx="3049592" cy="1603003"/>
          </a:xfrm>
          <a:prstGeom prst="rect">
            <a:avLst/>
          </a:prstGeom>
          <a:noFill/>
        </p:spPr>
        <p:txBody>
          <a:bodyPr wrap="square" rtlCol="0">
            <a:spAutoFit/>
          </a:bodyPr>
          <a:lstStyle/>
          <a:p>
            <a:pPr algn="ctr" defTabSz="467578"/>
            <a:r>
              <a:rPr lang="en-US" sz="2454" b="1" i="1" dirty="0">
                <a:solidFill>
                  <a:srgbClr val="0070C0"/>
                </a:solidFill>
                <a:latin typeface="Calibri" panose="020F0502020204030204"/>
              </a:rPr>
              <a:t>Call your doctor to make an appointment for the cancer prevention vaccine.</a:t>
            </a:r>
          </a:p>
        </p:txBody>
      </p:sp>
      <p:sp>
        <p:nvSpPr>
          <p:cNvPr id="17" name="TextBox 16">
            <a:extLst>
              <a:ext uri="{FF2B5EF4-FFF2-40B4-BE49-F238E27FC236}">
                <a16:creationId xmlns:a16="http://schemas.microsoft.com/office/drawing/2014/main" id="{9B33F6AC-3F59-4D42-9B71-83E1A9F27D13}"/>
              </a:ext>
            </a:extLst>
          </p:cNvPr>
          <p:cNvSpPr txBox="1"/>
          <p:nvPr/>
        </p:nvSpPr>
        <p:spPr>
          <a:xfrm>
            <a:off x="11138018" y="1614013"/>
            <a:ext cx="6782663" cy="1792157"/>
          </a:xfrm>
          <a:prstGeom prst="rect">
            <a:avLst/>
          </a:prstGeom>
          <a:noFill/>
        </p:spPr>
        <p:txBody>
          <a:bodyPr wrap="square" rtlCol="0">
            <a:spAutoFit/>
          </a:bodyPr>
          <a:lstStyle/>
          <a:p>
            <a:pPr algn="ctr" defTabSz="467578"/>
            <a:r>
              <a:rPr lang="en-US" sz="5523" b="1" dirty="0">
                <a:solidFill>
                  <a:prstClr val="white"/>
                </a:solidFill>
                <a:latin typeface="Calibri" panose="020F0502020204030204"/>
              </a:rPr>
              <a:t>THE  HPV  VACCINE  IS  </a:t>
            </a:r>
            <a:r>
              <a:rPr lang="en-US" sz="5523" b="1" dirty="0">
                <a:solidFill>
                  <a:srgbClr val="660066"/>
                </a:solidFill>
                <a:latin typeface="Calibri" panose="020F0502020204030204"/>
              </a:rPr>
              <a:t>CANCER  PREVENTION</a:t>
            </a:r>
          </a:p>
        </p:txBody>
      </p:sp>
      <p:sp>
        <p:nvSpPr>
          <p:cNvPr id="11" name="TextBox 10">
            <a:extLst>
              <a:ext uri="{FF2B5EF4-FFF2-40B4-BE49-F238E27FC236}">
                <a16:creationId xmlns:a16="http://schemas.microsoft.com/office/drawing/2014/main" id="{52A9E0A3-7864-43EF-AE7F-9AD2A03295DA}"/>
              </a:ext>
            </a:extLst>
          </p:cNvPr>
          <p:cNvSpPr txBox="1"/>
          <p:nvPr/>
        </p:nvSpPr>
        <p:spPr>
          <a:xfrm>
            <a:off x="1" y="7540939"/>
            <a:ext cx="13073501" cy="2367672"/>
          </a:xfrm>
          <a:prstGeom prst="rect">
            <a:avLst/>
          </a:prstGeom>
          <a:noFill/>
        </p:spPr>
        <p:txBody>
          <a:bodyPr wrap="square" rtlCol="0">
            <a:spAutoFit/>
          </a:bodyPr>
          <a:lstStyle/>
          <a:p>
            <a:pPr defTabSz="467578"/>
            <a:r>
              <a:rPr lang="en-US" sz="10353" b="1" dirty="0">
                <a:solidFill>
                  <a:srgbClr val="ED7D31">
                    <a:lumMod val="60000"/>
                    <a:lumOff val="40000"/>
                  </a:srgbClr>
                </a:solidFill>
                <a:latin typeface="Calibri" panose="020F0502020204030204"/>
              </a:rPr>
              <a:t> </a:t>
            </a:r>
            <a:r>
              <a:rPr lang="en-US" sz="4091" b="1" dirty="0">
                <a:solidFill>
                  <a:srgbClr val="FFFF00"/>
                </a:solidFill>
                <a:latin typeface="Calibri" panose="020F0502020204030204"/>
              </a:rPr>
              <a:t>WRITE  A  PRESCRIPTION  FOR     	</a:t>
            </a:r>
          </a:p>
          <a:p>
            <a:pPr defTabSz="467578"/>
            <a:r>
              <a:rPr lang="en-US" sz="4091" b="1" dirty="0">
                <a:solidFill>
                  <a:srgbClr val="FFFF00"/>
                </a:solidFill>
                <a:latin typeface="Calibri" panose="020F0502020204030204"/>
              </a:rPr>
              <a:t>							A  VACCINE  APPOINTMENT</a:t>
            </a:r>
          </a:p>
        </p:txBody>
      </p:sp>
      <p:pic>
        <p:nvPicPr>
          <p:cNvPr id="12" name="Picture 11" descr="A picture containing indoor&#10;&#10;Description automatically generated">
            <a:extLst>
              <a:ext uri="{FF2B5EF4-FFF2-40B4-BE49-F238E27FC236}">
                <a16:creationId xmlns:a16="http://schemas.microsoft.com/office/drawing/2014/main" id="{19BFA776-B4A0-B24E-8D13-AB16C4848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95821" y="3924950"/>
            <a:ext cx="1939573" cy="3926305"/>
          </a:xfrm>
          <a:prstGeom prst="rect">
            <a:avLst/>
          </a:prstGeom>
        </p:spPr>
      </p:pic>
      <p:pic>
        <p:nvPicPr>
          <p:cNvPr id="13" name="Picture 12" descr="Icon&#10;&#10;Description automatically generated">
            <a:extLst>
              <a:ext uri="{FF2B5EF4-FFF2-40B4-BE49-F238E27FC236}">
                <a16:creationId xmlns:a16="http://schemas.microsoft.com/office/drawing/2014/main" id="{C2E31545-F62B-BFEA-E9A4-2800087613D7}"/>
              </a:ext>
            </a:extLst>
          </p:cNvPr>
          <p:cNvPicPr>
            <a:picLocks noChangeAspect="1"/>
          </p:cNvPicPr>
          <p:nvPr/>
        </p:nvPicPr>
        <p:blipFill rotWithShape="1">
          <a:blip r:embed="rId7">
            <a:extLst>
              <a:ext uri="{28A0092B-C50C-407E-A947-70E740481C1C}">
                <a14:useLocalDpi xmlns:a14="http://schemas.microsoft.com/office/drawing/2010/main" val="0"/>
              </a:ext>
            </a:extLst>
          </a:blip>
          <a:srcRect l="76217" b="86993"/>
          <a:stretch/>
        </p:blipFill>
        <p:spPr>
          <a:xfrm rot="11354736" flipH="1">
            <a:off x="15501590" y="7867785"/>
            <a:ext cx="1267608" cy="526438"/>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371B17A0-1233-0538-A229-DC29F26BC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26666">
            <a:off x="13195117" y="6942025"/>
            <a:ext cx="2016820" cy="2117275"/>
          </a:xfrm>
          <a:prstGeom prst="rect">
            <a:avLst/>
          </a:prstGeom>
        </p:spPr>
      </p:pic>
    </p:spTree>
    <p:extLst>
      <p:ext uri="{BB962C8B-B14F-4D97-AF65-F5344CB8AC3E}">
        <p14:creationId xmlns:p14="http://schemas.microsoft.com/office/powerpoint/2010/main" val="162242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7" grpId="0"/>
      <p:bldP spid="11"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05711EF8-D533-CA72-D810-9A2D62309962}"/>
              </a:ext>
            </a:extLst>
          </p:cNvPr>
          <p:cNvPicPr>
            <a:picLocks noChangeAspect="1"/>
          </p:cNvPicPr>
          <p:nvPr/>
        </p:nvPicPr>
        <p:blipFill rotWithShape="1">
          <a:blip r:embed="rId3">
            <a:extLst>
              <a:ext uri="{28A0092B-C50C-407E-A947-70E740481C1C}">
                <a14:useLocalDpi xmlns:a14="http://schemas.microsoft.com/office/drawing/2010/main" val="0"/>
              </a:ext>
            </a:extLst>
          </a:blip>
          <a:srcRect t="23497" r="13190" b="17674"/>
          <a:stretch/>
        </p:blipFill>
        <p:spPr>
          <a:xfrm>
            <a:off x="1" y="650079"/>
            <a:ext cx="12391473" cy="5038327"/>
          </a:xfrm>
          <a:prstGeom prst="rect">
            <a:avLst/>
          </a:prstGeom>
        </p:spPr>
      </p:pic>
      <p:pic>
        <p:nvPicPr>
          <p:cNvPr id="7" name="Picture 6" descr="A close up of a logo&#10;&#10;Description automatically generated with low confidence">
            <a:extLst>
              <a:ext uri="{FF2B5EF4-FFF2-40B4-BE49-F238E27FC236}">
                <a16:creationId xmlns:a16="http://schemas.microsoft.com/office/drawing/2014/main" id="{55BD5D25-16A4-7D51-3346-FC789491D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1013" y="1499877"/>
            <a:ext cx="2636650" cy="2086960"/>
          </a:xfrm>
          <a:prstGeom prst="rect">
            <a:avLst/>
          </a:prstGeom>
        </p:spPr>
      </p:pic>
      <p:pic>
        <p:nvPicPr>
          <p:cNvPr id="8" name="Picture 7">
            <a:extLst>
              <a:ext uri="{FF2B5EF4-FFF2-40B4-BE49-F238E27FC236}">
                <a16:creationId xmlns:a16="http://schemas.microsoft.com/office/drawing/2014/main" id="{D8D98102-997E-F0AC-8B5D-99B08A6D8CFB}"/>
              </a:ext>
            </a:extLst>
          </p:cNvPr>
          <p:cNvPicPr>
            <a:picLocks noChangeAspect="1"/>
          </p:cNvPicPr>
          <p:nvPr/>
        </p:nvPicPr>
        <p:blipFill rotWithShape="1">
          <a:blip r:embed="rId5">
            <a:extLst>
              <a:ext uri="{28A0092B-C50C-407E-A947-70E740481C1C}">
                <a14:useLocalDpi xmlns:a14="http://schemas.microsoft.com/office/drawing/2010/main" val="0"/>
              </a:ext>
            </a:extLst>
          </a:blip>
          <a:srcRect l="1365"/>
          <a:stretch/>
        </p:blipFill>
        <p:spPr>
          <a:xfrm>
            <a:off x="10599280" y="1716473"/>
            <a:ext cx="7688720" cy="3427027"/>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50C0A16B-36BC-9B7B-A689-E7ECE1B6ABCA}"/>
              </a:ext>
            </a:extLst>
          </p:cNvPr>
          <p:cNvPicPr>
            <a:picLocks noChangeAspect="1"/>
          </p:cNvPicPr>
          <p:nvPr/>
        </p:nvPicPr>
        <p:blipFill rotWithShape="1">
          <a:blip r:embed="rId6">
            <a:extLst>
              <a:ext uri="{28A0092B-C50C-407E-A947-70E740481C1C}">
                <a14:useLocalDpi xmlns:a14="http://schemas.microsoft.com/office/drawing/2010/main" val="0"/>
              </a:ext>
            </a:extLst>
          </a:blip>
          <a:srcRect t="65044" r="8363"/>
          <a:stretch>
            <a:fillRect/>
          </a:stretch>
        </p:blipFill>
        <p:spPr>
          <a:xfrm>
            <a:off x="0" y="6362903"/>
            <a:ext cx="18288000" cy="3924097"/>
          </a:xfrm>
          <a:prstGeom prst="rect">
            <a:avLst/>
          </a:prstGeom>
        </p:spPr>
      </p:pic>
      <p:sp>
        <p:nvSpPr>
          <p:cNvPr id="10" name="Rectangle 9">
            <a:extLst>
              <a:ext uri="{FF2B5EF4-FFF2-40B4-BE49-F238E27FC236}">
                <a16:creationId xmlns:a16="http://schemas.microsoft.com/office/drawing/2014/main" id="{7F1D0103-74E4-0FA5-2466-83DAC5FA0D67}"/>
              </a:ext>
            </a:extLst>
          </p:cNvPr>
          <p:cNvSpPr/>
          <p:nvPr/>
        </p:nvSpPr>
        <p:spPr>
          <a:xfrm>
            <a:off x="6222556" y="5880855"/>
            <a:ext cx="2265107" cy="1026954"/>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7578"/>
            <a:endParaRPr lang="en-US" sz="1841">
              <a:solidFill>
                <a:prstClr val="white"/>
              </a:solidFill>
              <a:latin typeface="Calibri" panose="020F0502020204030204"/>
            </a:endParaRPr>
          </a:p>
        </p:txBody>
      </p:sp>
    </p:spTree>
    <p:extLst>
      <p:ext uri="{BB962C8B-B14F-4D97-AF65-F5344CB8AC3E}">
        <p14:creationId xmlns:p14="http://schemas.microsoft.com/office/powerpoint/2010/main" val="176219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118" name="Picture 117" descr="A cartoon of a doctor&#10;&#10;AI-generated content may be incorrect.">
            <a:extLst>
              <a:ext uri="{FF2B5EF4-FFF2-40B4-BE49-F238E27FC236}">
                <a16:creationId xmlns:a16="http://schemas.microsoft.com/office/drawing/2014/main" id="{8513DF8E-BA1F-B8C4-EAFB-91EF94E37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 y="0"/>
            <a:ext cx="18284754" cy="10287000"/>
          </a:xfrm>
          <a:prstGeom prst="rect">
            <a:avLst/>
          </a:prstGeom>
        </p:spPr>
      </p:pic>
    </p:spTree>
    <p:extLst>
      <p:ext uri="{BB962C8B-B14F-4D97-AF65-F5344CB8AC3E}">
        <p14:creationId xmlns:p14="http://schemas.microsoft.com/office/powerpoint/2010/main" val="29932848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B4384-2E7D-81F8-FDC8-9F19761A8A0B}"/>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A298B7B8-5591-20C2-E06E-34D6C0AC8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75" t="22221" r="27499" b="20000"/>
          <a:stretch>
            <a:fillRect/>
          </a:stretch>
        </p:blipFill>
        <p:spPr bwMode="auto">
          <a:xfrm>
            <a:off x="2" y="-15239"/>
            <a:ext cx="18367058" cy="103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FEAAF70-27A7-0C13-0200-22E944C483FB}"/>
              </a:ext>
            </a:extLst>
          </p:cNvPr>
          <p:cNvSpPr>
            <a:spLocks noChangeArrowheads="1"/>
          </p:cNvSpPr>
          <p:nvPr/>
        </p:nvSpPr>
        <p:spPr bwMode="auto">
          <a:xfrm>
            <a:off x="1257300" y="1714500"/>
            <a:ext cx="15887700" cy="6858000"/>
          </a:xfrm>
          <a:prstGeom prst="rect">
            <a:avLst/>
          </a:prstGeom>
          <a:solidFill>
            <a:schemeClr val="accent5">
              <a:lumMod val="75000"/>
            </a:schemeClr>
          </a:solidFill>
          <a:ln w="1270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67578">
              <a:spcBef>
                <a:spcPct val="0"/>
              </a:spcBef>
              <a:buNone/>
              <a:defRPr/>
            </a:pPr>
            <a:endParaRPr lang="en-US" altLang="en-US" sz="2700">
              <a:solidFill>
                <a:prstClr val="black"/>
              </a:solidFill>
            </a:endParaRPr>
          </a:p>
        </p:txBody>
      </p:sp>
      <p:sp>
        <p:nvSpPr>
          <p:cNvPr id="2" name="Rectangle 1">
            <a:extLst>
              <a:ext uri="{FF2B5EF4-FFF2-40B4-BE49-F238E27FC236}">
                <a16:creationId xmlns:a16="http://schemas.microsoft.com/office/drawing/2014/main" id="{742D89E7-9992-A4C3-C901-A53D333670AA}"/>
              </a:ext>
            </a:extLst>
          </p:cNvPr>
          <p:cNvSpPr>
            <a:spLocks noChangeArrowheads="1"/>
          </p:cNvSpPr>
          <p:nvPr/>
        </p:nvSpPr>
        <p:spPr bwMode="auto">
          <a:xfrm>
            <a:off x="1257300" y="1471434"/>
            <a:ext cx="15887700" cy="7101066"/>
          </a:xfrm>
          <a:prstGeom prst="rect">
            <a:avLst/>
          </a:prstGeom>
          <a:solidFill>
            <a:schemeClr val="accent5">
              <a:lumMod val="75000"/>
            </a:schemeClr>
          </a:solidFill>
          <a:ln w="12700">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67578">
              <a:spcBef>
                <a:spcPct val="0"/>
              </a:spcBef>
              <a:buNone/>
              <a:defRPr/>
            </a:pPr>
            <a:endParaRPr lang="en-US" altLang="en-US" sz="2700">
              <a:solidFill>
                <a:prstClr val="black"/>
              </a:solidFill>
            </a:endParaRPr>
          </a:p>
        </p:txBody>
      </p:sp>
      <p:sp>
        <p:nvSpPr>
          <p:cNvPr id="6" name="TextBox 5">
            <a:extLst>
              <a:ext uri="{FF2B5EF4-FFF2-40B4-BE49-F238E27FC236}">
                <a16:creationId xmlns:a16="http://schemas.microsoft.com/office/drawing/2014/main" id="{A86B8C00-7D04-36B7-15F1-A89405A8CA63}"/>
              </a:ext>
            </a:extLst>
          </p:cNvPr>
          <p:cNvSpPr txBox="1"/>
          <p:nvPr/>
        </p:nvSpPr>
        <p:spPr>
          <a:xfrm>
            <a:off x="1874398" y="3722631"/>
            <a:ext cx="14627639" cy="519373"/>
          </a:xfrm>
          <a:prstGeom prst="rect">
            <a:avLst/>
          </a:prstGeom>
          <a:noFill/>
        </p:spPr>
        <p:txBody>
          <a:bodyPr wrap="square">
            <a:spAutoFit/>
          </a:bodyPr>
          <a:lstStyle/>
          <a:p>
            <a:pPr defTabSz="1371594" eaLnBrk="0" fontAlgn="base" hangingPunct="0">
              <a:spcBef>
                <a:spcPct val="0"/>
              </a:spcBef>
              <a:spcAft>
                <a:spcPct val="0"/>
              </a:spcAft>
            </a:pPr>
            <a:r>
              <a:rPr lang="en-US" altLang="en-US" sz="2700" b="1" dirty="0">
                <a:solidFill>
                  <a:srgbClr val="FFFF00"/>
                </a:solidFill>
                <a:latin typeface="Arial" panose="020B0604020202020204" pitchFamily="34" charset="0"/>
                <a:cs typeface="Arial" panose="020B0604020202020204" pitchFamily="34" charset="0"/>
              </a:rPr>
              <a:t>Here is the link to the full HPV video</a:t>
            </a:r>
            <a:r>
              <a:rPr lang="en-US" altLang="en-US" sz="2700" dirty="0">
                <a:solidFill>
                  <a:srgbClr val="FFFF00"/>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755E1595-84AE-5350-65EE-7A7AB4E81110}"/>
              </a:ext>
            </a:extLst>
          </p:cNvPr>
          <p:cNvSpPr txBox="1"/>
          <p:nvPr/>
        </p:nvSpPr>
        <p:spPr>
          <a:xfrm>
            <a:off x="1874399" y="5143500"/>
            <a:ext cx="15044194" cy="519373"/>
          </a:xfrm>
          <a:prstGeom prst="rect">
            <a:avLst/>
          </a:prstGeom>
          <a:noFill/>
        </p:spPr>
        <p:txBody>
          <a:bodyPr wrap="square">
            <a:spAutoFit/>
          </a:bodyPr>
          <a:lstStyle/>
          <a:p>
            <a:pPr defTabSz="1371594" eaLnBrk="0" fontAlgn="base" hangingPunct="0">
              <a:spcBef>
                <a:spcPct val="0"/>
              </a:spcBef>
              <a:spcAft>
                <a:spcPct val="0"/>
              </a:spcAft>
            </a:pPr>
            <a:r>
              <a:rPr lang="en-US" altLang="en-US" sz="2700" b="1" dirty="0">
                <a:solidFill>
                  <a:srgbClr val="FFFF00"/>
                </a:solidFill>
                <a:latin typeface="Arial" panose="020B0604020202020204" pitchFamily="34" charset="0"/>
                <a:cs typeface="Arial" panose="020B0604020202020204" pitchFamily="34" charset="0"/>
              </a:rPr>
              <a:t>Here is the video for the exam portion only:</a:t>
            </a:r>
          </a:p>
        </p:txBody>
      </p:sp>
      <p:pic>
        <p:nvPicPr>
          <p:cNvPr id="15" name="Picture 14">
            <a:extLst>
              <a:ext uri="{FF2B5EF4-FFF2-40B4-BE49-F238E27FC236}">
                <a16:creationId xmlns:a16="http://schemas.microsoft.com/office/drawing/2014/main" id="{B85DE013-1882-694F-B853-6F14FFF9C4A3}"/>
              </a:ext>
            </a:extLst>
          </p:cNvPr>
          <p:cNvPicPr>
            <a:picLocks noChangeAspect="1"/>
          </p:cNvPicPr>
          <p:nvPr/>
        </p:nvPicPr>
        <p:blipFill>
          <a:blip r:embed="rId4"/>
          <a:srcRect l="9094" t="16667" r="13750" b="6333"/>
          <a:stretch/>
        </p:blipFill>
        <p:spPr>
          <a:xfrm>
            <a:off x="3518706" y="6672713"/>
            <a:ext cx="5169228" cy="2901803"/>
          </a:xfrm>
          <a:prstGeom prst="rect">
            <a:avLst/>
          </a:prstGeom>
          <a:ln w="12700">
            <a:solidFill>
              <a:schemeClr val="bg1"/>
            </a:solidFill>
          </a:ln>
        </p:spPr>
      </p:pic>
      <p:pic>
        <p:nvPicPr>
          <p:cNvPr id="16" name="Picture 15">
            <a:extLst>
              <a:ext uri="{FF2B5EF4-FFF2-40B4-BE49-F238E27FC236}">
                <a16:creationId xmlns:a16="http://schemas.microsoft.com/office/drawing/2014/main" id="{9348C52D-9DD9-6B3F-F9B5-6E047928BA2D}"/>
              </a:ext>
            </a:extLst>
          </p:cNvPr>
          <p:cNvPicPr>
            <a:picLocks noChangeAspect="1"/>
          </p:cNvPicPr>
          <p:nvPr/>
        </p:nvPicPr>
        <p:blipFill>
          <a:blip r:embed="rId5"/>
          <a:srcRect l="9459" t="16667" r="13750" b="6333"/>
          <a:stretch/>
        </p:blipFill>
        <p:spPr>
          <a:xfrm>
            <a:off x="9670851" y="6673297"/>
            <a:ext cx="5169228" cy="2915650"/>
          </a:xfrm>
          <a:prstGeom prst="rect">
            <a:avLst/>
          </a:prstGeom>
          <a:ln w="12700">
            <a:solidFill>
              <a:schemeClr val="bg1"/>
            </a:solidFill>
          </a:ln>
        </p:spPr>
      </p:pic>
      <p:sp>
        <p:nvSpPr>
          <p:cNvPr id="19" name="TextBox 18">
            <a:extLst>
              <a:ext uri="{FF2B5EF4-FFF2-40B4-BE49-F238E27FC236}">
                <a16:creationId xmlns:a16="http://schemas.microsoft.com/office/drawing/2014/main" id="{4E328A22-A800-0A54-B9D3-8FCA060F248C}"/>
              </a:ext>
            </a:extLst>
          </p:cNvPr>
          <p:cNvSpPr txBox="1"/>
          <p:nvPr/>
        </p:nvSpPr>
        <p:spPr>
          <a:xfrm>
            <a:off x="1959536" y="5645090"/>
            <a:ext cx="9442319" cy="609542"/>
          </a:xfrm>
          <a:prstGeom prst="rect">
            <a:avLst/>
          </a:prstGeom>
          <a:noFill/>
        </p:spPr>
        <p:txBody>
          <a:bodyPr wrap="square">
            <a:spAutoFit/>
          </a:bodyPr>
          <a:lstStyle/>
          <a:p>
            <a:pPr defTabSz="467578"/>
            <a:r>
              <a:rPr lang="en-US" sz="3273" b="1" dirty="0">
                <a:solidFill>
                  <a:prstClr val="white"/>
                </a:solidFill>
                <a:latin typeface="Calibri" panose="020F0502020204030204"/>
              </a:rPr>
              <a:t>https://www.youtube.com/watch?v=xsEuRqMkGhg</a:t>
            </a:r>
          </a:p>
        </p:txBody>
      </p:sp>
      <p:sp>
        <p:nvSpPr>
          <p:cNvPr id="21" name="TextBox 20">
            <a:extLst>
              <a:ext uri="{FF2B5EF4-FFF2-40B4-BE49-F238E27FC236}">
                <a16:creationId xmlns:a16="http://schemas.microsoft.com/office/drawing/2014/main" id="{F487634B-F05E-8487-38F8-EE8DC1299A5F}"/>
              </a:ext>
            </a:extLst>
          </p:cNvPr>
          <p:cNvSpPr txBox="1"/>
          <p:nvPr/>
        </p:nvSpPr>
        <p:spPr>
          <a:xfrm>
            <a:off x="1874398" y="4239009"/>
            <a:ext cx="9442319" cy="609542"/>
          </a:xfrm>
          <a:prstGeom prst="rect">
            <a:avLst/>
          </a:prstGeom>
          <a:noFill/>
        </p:spPr>
        <p:txBody>
          <a:bodyPr wrap="square">
            <a:spAutoFit/>
          </a:bodyPr>
          <a:lstStyle/>
          <a:p>
            <a:pPr defTabSz="467578"/>
            <a:r>
              <a:rPr lang="en-US" sz="3273" b="1" dirty="0">
                <a:solidFill>
                  <a:prstClr val="white"/>
                </a:solidFill>
                <a:latin typeface="Calibri" panose="020F0502020204030204"/>
              </a:rPr>
              <a:t>https://www.youtube.com/watch?v=fQUd-ZsIrX4</a:t>
            </a:r>
          </a:p>
        </p:txBody>
      </p:sp>
      <p:sp>
        <p:nvSpPr>
          <p:cNvPr id="22" name="TextBox 21">
            <a:extLst>
              <a:ext uri="{FF2B5EF4-FFF2-40B4-BE49-F238E27FC236}">
                <a16:creationId xmlns:a16="http://schemas.microsoft.com/office/drawing/2014/main" id="{9D45E651-1A92-1D48-42DE-48EC292FE87D}"/>
              </a:ext>
            </a:extLst>
          </p:cNvPr>
          <p:cNvSpPr txBox="1"/>
          <p:nvPr/>
        </p:nvSpPr>
        <p:spPr>
          <a:xfrm>
            <a:off x="1976503" y="2008131"/>
            <a:ext cx="14627639" cy="519373"/>
          </a:xfrm>
          <a:prstGeom prst="rect">
            <a:avLst/>
          </a:prstGeom>
          <a:noFill/>
        </p:spPr>
        <p:txBody>
          <a:bodyPr wrap="square">
            <a:spAutoFit/>
          </a:bodyPr>
          <a:lstStyle/>
          <a:p>
            <a:pPr defTabSz="1371594" eaLnBrk="0" fontAlgn="base" hangingPunct="0">
              <a:spcBef>
                <a:spcPct val="0"/>
              </a:spcBef>
              <a:spcAft>
                <a:spcPct val="0"/>
              </a:spcAft>
            </a:pPr>
            <a:r>
              <a:rPr lang="en-US" altLang="en-US" sz="2700" b="1" dirty="0">
                <a:solidFill>
                  <a:srgbClr val="FFFF00"/>
                </a:solidFill>
                <a:latin typeface="Arial" panose="020B0604020202020204" pitchFamily="34" charset="0"/>
                <a:cs typeface="Arial" panose="020B0604020202020204" pitchFamily="34" charset="0"/>
              </a:rPr>
              <a:t>Here is the link to the Original HPV Awareness Video I made</a:t>
            </a:r>
            <a:r>
              <a:rPr lang="en-US" altLang="en-US" sz="2700" dirty="0">
                <a:solidFill>
                  <a:srgbClr val="FFFF00"/>
                </a:solidFill>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F6EC7727-8652-A8BC-9F86-88C87E1CC510}"/>
              </a:ext>
            </a:extLst>
          </p:cNvPr>
          <p:cNvSpPr txBox="1"/>
          <p:nvPr/>
        </p:nvSpPr>
        <p:spPr>
          <a:xfrm>
            <a:off x="1959536" y="2598575"/>
            <a:ext cx="9442319" cy="609542"/>
          </a:xfrm>
          <a:prstGeom prst="rect">
            <a:avLst/>
          </a:prstGeom>
          <a:noFill/>
        </p:spPr>
        <p:txBody>
          <a:bodyPr wrap="square">
            <a:spAutoFit/>
          </a:bodyPr>
          <a:lstStyle/>
          <a:p>
            <a:pPr defTabSz="467578"/>
            <a:r>
              <a:rPr lang="en-US" sz="3273" b="1" dirty="0">
                <a:solidFill>
                  <a:prstClr val="white"/>
                </a:solidFill>
                <a:latin typeface="Calibri" panose="020F0502020204030204"/>
              </a:rPr>
              <a:t>https://www.youtube.com/watch?v=gthLwHV_DHc</a:t>
            </a:r>
          </a:p>
        </p:txBody>
      </p:sp>
      <p:pic>
        <p:nvPicPr>
          <p:cNvPr id="26" name="Picture 25">
            <a:extLst>
              <a:ext uri="{FF2B5EF4-FFF2-40B4-BE49-F238E27FC236}">
                <a16:creationId xmlns:a16="http://schemas.microsoft.com/office/drawing/2014/main" id="{EBE5A969-BA4B-1904-5B38-6ECA4E506693}"/>
              </a:ext>
            </a:extLst>
          </p:cNvPr>
          <p:cNvPicPr>
            <a:picLocks noChangeAspect="1"/>
          </p:cNvPicPr>
          <p:nvPr/>
        </p:nvPicPr>
        <p:blipFill>
          <a:blip r:embed="rId6"/>
          <a:srcRect l="20015" t="22580" r="27007" b="23900"/>
          <a:stretch>
            <a:fillRect/>
          </a:stretch>
        </p:blipFill>
        <p:spPr>
          <a:xfrm>
            <a:off x="12567847" y="2258168"/>
            <a:ext cx="5154335" cy="2928926"/>
          </a:xfrm>
          <a:prstGeom prst="rect">
            <a:avLst/>
          </a:prstGeom>
          <a:ln w="12700">
            <a:solidFill>
              <a:schemeClr val="bg1"/>
            </a:solidFill>
          </a:ln>
        </p:spPr>
      </p:pic>
    </p:spTree>
    <p:extLst>
      <p:ext uri="{BB962C8B-B14F-4D97-AF65-F5344CB8AC3E}">
        <p14:creationId xmlns:p14="http://schemas.microsoft.com/office/powerpoint/2010/main" val="7853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4654410" cy="10287000"/>
            <a:chOff x="0" y="0"/>
            <a:chExt cx="19539214" cy="13716000"/>
          </a:xfrm>
        </p:grpSpPr>
        <p:sp>
          <p:nvSpPr>
            <p:cNvPr id="3" name="Freeform 3"/>
            <p:cNvSpPr/>
            <p:nvPr/>
          </p:nvSpPr>
          <p:spPr>
            <a:xfrm>
              <a:off x="0" y="0"/>
              <a:ext cx="19539204" cy="13716000"/>
            </a:xfrm>
            <a:custGeom>
              <a:avLst/>
              <a:gdLst/>
              <a:ahLst/>
              <a:cxnLst/>
              <a:rect l="l" t="t" r="r" b="b"/>
              <a:pathLst>
                <a:path w="19539204" h="13716000">
                  <a:moveTo>
                    <a:pt x="0" y="0"/>
                  </a:moveTo>
                  <a:lnTo>
                    <a:pt x="19539204" y="0"/>
                  </a:lnTo>
                  <a:lnTo>
                    <a:pt x="19539204" y="13716000"/>
                  </a:lnTo>
                  <a:lnTo>
                    <a:pt x="0" y="13716000"/>
                  </a:lnTo>
                  <a:close/>
                </a:path>
              </a:pathLst>
            </a:custGeom>
            <a:solidFill>
              <a:srgbClr val="1B7380"/>
            </a:solidFill>
          </p:spPr>
          <p:txBody>
            <a:bodyPr/>
            <a:lstStyle/>
            <a:p>
              <a:endParaRPr lang="en-US"/>
            </a:p>
          </p:txBody>
        </p:sp>
      </p:grpSp>
      <p:grpSp>
        <p:nvGrpSpPr>
          <p:cNvPr id="4" name="Group 4"/>
          <p:cNvGrpSpPr/>
          <p:nvPr/>
        </p:nvGrpSpPr>
        <p:grpSpPr>
          <a:xfrm>
            <a:off x="1927862" y="1513490"/>
            <a:ext cx="13847115" cy="5313068"/>
            <a:chOff x="0" y="0"/>
            <a:chExt cx="18462820" cy="7084090"/>
          </a:xfrm>
        </p:grpSpPr>
        <p:sp>
          <p:nvSpPr>
            <p:cNvPr id="5" name="Freeform 5"/>
            <p:cNvSpPr/>
            <p:nvPr/>
          </p:nvSpPr>
          <p:spPr>
            <a:xfrm>
              <a:off x="0" y="0"/>
              <a:ext cx="18462820" cy="7084090"/>
            </a:xfrm>
            <a:custGeom>
              <a:avLst/>
              <a:gdLst/>
              <a:ahLst/>
              <a:cxnLst/>
              <a:rect l="l" t="t" r="r" b="b"/>
              <a:pathLst>
                <a:path w="18462820" h="7084090">
                  <a:moveTo>
                    <a:pt x="0" y="0"/>
                  </a:moveTo>
                  <a:lnTo>
                    <a:pt x="18462820" y="0"/>
                  </a:lnTo>
                  <a:lnTo>
                    <a:pt x="18462820" y="7084090"/>
                  </a:lnTo>
                  <a:lnTo>
                    <a:pt x="0" y="7084090"/>
                  </a:lnTo>
                  <a:close/>
                </a:path>
              </a:pathLst>
            </a:custGeom>
            <a:solidFill>
              <a:srgbClr val="000000">
                <a:alpha val="0"/>
              </a:srgbClr>
            </a:solidFill>
          </p:spPr>
          <p:txBody>
            <a:bodyPr/>
            <a:lstStyle/>
            <a:p>
              <a:endParaRPr lang="en-US"/>
            </a:p>
          </p:txBody>
        </p:sp>
        <p:sp>
          <p:nvSpPr>
            <p:cNvPr id="6" name="TextBox 6"/>
            <p:cNvSpPr txBox="1"/>
            <p:nvPr/>
          </p:nvSpPr>
          <p:spPr>
            <a:xfrm>
              <a:off x="0" y="9525"/>
              <a:ext cx="18462820" cy="7074565"/>
            </a:xfrm>
            <a:prstGeom prst="rect">
              <a:avLst/>
            </a:prstGeom>
          </p:spPr>
          <p:txBody>
            <a:bodyPr lIns="0" tIns="0" rIns="0" bIns="0" rtlCol="0" anchor="b"/>
            <a:lstStyle/>
            <a:p>
              <a:pPr algn="l">
                <a:lnSpc>
                  <a:spcPts val="6480"/>
                </a:lnSpc>
              </a:pPr>
              <a:r>
                <a:rPr lang="en-US" sz="6000" b="1">
                  <a:solidFill>
                    <a:srgbClr val="FFFFFF"/>
                  </a:solidFill>
                  <a:latin typeface="Poppins Bold"/>
                  <a:ea typeface="Poppins Bold"/>
                  <a:cs typeface="Poppins Bold"/>
                  <a:sym typeface="Poppins Bold"/>
                </a:rPr>
                <a:t>Updates, Upcoming Events, &amp; Wrap-Up</a:t>
              </a:r>
            </a:p>
          </p:txBody>
        </p:sp>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092634" cy="10287000"/>
            <a:chOff x="0" y="0"/>
            <a:chExt cx="8123511" cy="13716000"/>
          </a:xfrm>
        </p:grpSpPr>
        <p:sp>
          <p:nvSpPr>
            <p:cNvPr id="3" name="Freeform 3"/>
            <p:cNvSpPr/>
            <p:nvPr/>
          </p:nvSpPr>
          <p:spPr>
            <a:xfrm>
              <a:off x="0" y="0"/>
              <a:ext cx="8123507" cy="13716000"/>
            </a:xfrm>
            <a:custGeom>
              <a:avLst/>
              <a:gdLst/>
              <a:ahLst/>
              <a:cxnLst/>
              <a:rect l="l" t="t" r="r" b="b"/>
              <a:pathLst>
                <a:path w="8123507" h="13716000">
                  <a:moveTo>
                    <a:pt x="0" y="0"/>
                  </a:moveTo>
                  <a:lnTo>
                    <a:pt x="8123507" y="0"/>
                  </a:lnTo>
                  <a:lnTo>
                    <a:pt x="8123507" y="13716000"/>
                  </a:lnTo>
                  <a:lnTo>
                    <a:pt x="0" y="13716000"/>
                  </a:lnTo>
                  <a:close/>
                </a:path>
              </a:pathLst>
            </a:custGeom>
            <a:solidFill>
              <a:srgbClr val="1B7380"/>
            </a:solidFill>
          </p:spPr>
          <p:txBody>
            <a:bodyPr/>
            <a:lstStyle/>
            <a:p>
              <a:endParaRPr lang="en-US"/>
            </a:p>
          </p:txBody>
        </p:sp>
      </p:grpSp>
      <p:grpSp>
        <p:nvGrpSpPr>
          <p:cNvPr id="4" name="Group 4"/>
          <p:cNvGrpSpPr/>
          <p:nvPr/>
        </p:nvGrpSpPr>
        <p:grpSpPr>
          <a:xfrm>
            <a:off x="646017" y="1849010"/>
            <a:ext cx="4800600" cy="6691744"/>
            <a:chOff x="0" y="0"/>
            <a:chExt cx="6400800" cy="8922326"/>
          </a:xfrm>
        </p:grpSpPr>
        <p:sp>
          <p:nvSpPr>
            <p:cNvPr id="5" name="Freeform 5"/>
            <p:cNvSpPr/>
            <p:nvPr/>
          </p:nvSpPr>
          <p:spPr>
            <a:xfrm>
              <a:off x="0" y="0"/>
              <a:ext cx="6400800" cy="8922326"/>
            </a:xfrm>
            <a:custGeom>
              <a:avLst/>
              <a:gdLst/>
              <a:ahLst/>
              <a:cxnLst/>
              <a:rect l="l" t="t" r="r" b="b"/>
              <a:pathLst>
                <a:path w="6400800" h="8922326">
                  <a:moveTo>
                    <a:pt x="0" y="0"/>
                  </a:moveTo>
                  <a:lnTo>
                    <a:pt x="6400800" y="0"/>
                  </a:lnTo>
                  <a:lnTo>
                    <a:pt x="6400800" y="8922326"/>
                  </a:lnTo>
                  <a:lnTo>
                    <a:pt x="0" y="8922326"/>
                  </a:lnTo>
                  <a:close/>
                </a:path>
              </a:pathLst>
            </a:custGeom>
            <a:solidFill>
              <a:srgbClr val="000000">
                <a:alpha val="0"/>
              </a:srgbClr>
            </a:solidFill>
          </p:spPr>
          <p:txBody>
            <a:bodyPr/>
            <a:lstStyle/>
            <a:p>
              <a:endParaRPr lang="en-US"/>
            </a:p>
          </p:txBody>
        </p:sp>
        <p:sp>
          <p:nvSpPr>
            <p:cNvPr id="6" name="TextBox 6"/>
            <p:cNvSpPr txBox="1"/>
            <p:nvPr/>
          </p:nvSpPr>
          <p:spPr>
            <a:xfrm>
              <a:off x="0" y="9525"/>
              <a:ext cx="6400800" cy="8912801"/>
            </a:xfrm>
            <a:prstGeom prst="rect">
              <a:avLst/>
            </a:prstGeom>
          </p:spPr>
          <p:txBody>
            <a:bodyPr lIns="0" tIns="0" rIns="0" bIns="0" rtlCol="0" anchor="ctr"/>
            <a:lstStyle/>
            <a:p>
              <a:pPr algn="l">
                <a:lnSpc>
                  <a:spcPts val="6480"/>
                </a:lnSpc>
              </a:pPr>
              <a:r>
                <a:rPr lang="en-US" sz="6000" b="1">
                  <a:solidFill>
                    <a:srgbClr val="FFFFFF"/>
                  </a:solidFill>
                  <a:latin typeface="Poppins Bold"/>
                  <a:ea typeface="Poppins Bold"/>
                  <a:cs typeface="Poppins Bold"/>
                  <a:sym typeface="Poppins Bold"/>
                </a:rPr>
                <a:t>Upcoming Events</a:t>
              </a:r>
            </a:p>
          </p:txBody>
        </p:sp>
      </p:grpSp>
      <p:grpSp>
        <p:nvGrpSpPr>
          <p:cNvPr id="7" name="Group 7"/>
          <p:cNvGrpSpPr/>
          <p:nvPr/>
        </p:nvGrpSpPr>
        <p:grpSpPr>
          <a:xfrm>
            <a:off x="6843128" y="1849010"/>
            <a:ext cx="11087995" cy="8007850"/>
            <a:chOff x="0" y="0"/>
            <a:chExt cx="14783993" cy="10677133"/>
          </a:xfrm>
        </p:grpSpPr>
        <p:sp>
          <p:nvSpPr>
            <p:cNvPr id="8" name="Freeform 8"/>
            <p:cNvSpPr/>
            <p:nvPr/>
          </p:nvSpPr>
          <p:spPr>
            <a:xfrm>
              <a:off x="2780931" y="0"/>
              <a:ext cx="12003063" cy="10397653"/>
            </a:xfrm>
            <a:custGeom>
              <a:avLst/>
              <a:gdLst/>
              <a:ahLst/>
              <a:cxnLst/>
              <a:rect l="l" t="t" r="r" b="b"/>
              <a:pathLst>
                <a:path w="12003063" h="10397653">
                  <a:moveTo>
                    <a:pt x="0" y="0"/>
                  </a:moveTo>
                  <a:lnTo>
                    <a:pt x="12003062" y="0"/>
                  </a:lnTo>
                  <a:lnTo>
                    <a:pt x="12003062" y="10397653"/>
                  </a:lnTo>
                  <a:lnTo>
                    <a:pt x="0" y="10397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3497799" y="4371876"/>
              <a:ext cx="3580461" cy="1859491"/>
            </a:xfrm>
            <a:prstGeom prst="rect">
              <a:avLst/>
            </a:prstGeom>
          </p:spPr>
          <p:txBody>
            <a:bodyPr lIns="0" tIns="0" rIns="0" bIns="0" rtlCol="0" anchor="t">
              <a:spAutoFit/>
            </a:bodyPr>
            <a:lstStyle/>
            <a:p>
              <a:pPr algn="ctr">
                <a:lnSpc>
                  <a:spcPts val="2800"/>
                </a:lnSpc>
              </a:pPr>
              <a:r>
                <a:rPr lang="en-US" sz="2000">
                  <a:solidFill>
                    <a:srgbClr val="000000"/>
                  </a:solidFill>
                  <a:latin typeface="Oxygen"/>
                  <a:ea typeface="Oxygen"/>
                  <a:cs typeface="Oxygen"/>
                  <a:sym typeface="Oxygen"/>
                </a:rPr>
                <a:t>The Panoramic Center at Pacific Tower, 1200 12th Ave South, Seattle, WA 98144 </a:t>
              </a:r>
            </a:p>
          </p:txBody>
        </p:sp>
        <p:sp>
          <p:nvSpPr>
            <p:cNvPr id="10" name="TextBox 10"/>
            <p:cNvSpPr txBox="1"/>
            <p:nvPr/>
          </p:nvSpPr>
          <p:spPr>
            <a:xfrm>
              <a:off x="9194664" y="8516097"/>
              <a:ext cx="3081178" cy="1653540"/>
            </a:xfrm>
            <a:prstGeom prst="rect">
              <a:avLst/>
            </a:prstGeom>
          </p:spPr>
          <p:txBody>
            <a:bodyPr lIns="0" tIns="0" rIns="0" bIns="0" rtlCol="0" anchor="t">
              <a:spAutoFit/>
            </a:bodyPr>
            <a:lstStyle/>
            <a:p>
              <a:pPr algn="ctr">
                <a:lnSpc>
                  <a:spcPts val="2519"/>
                </a:lnSpc>
              </a:pPr>
              <a:r>
                <a:rPr lang="en-US" sz="1799">
                  <a:solidFill>
                    <a:srgbClr val="000000"/>
                  </a:solidFill>
                  <a:latin typeface="Oxygen"/>
                  <a:ea typeface="Oxygen"/>
                  <a:cs typeface="Oxygen"/>
                  <a:sym typeface="Oxygen"/>
                </a:rPr>
                <a:t>Fred Hutch Peninsula Clinic, 19917 7th Ave NE Ste 100, Poulsbo, WA 98370</a:t>
              </a:r>
            </a:p>
          </p:txBody>
        </p:sp>
        <p:sp>
          <p:nvSpPr>
            <p:cNvPr id="11" name="TextBox 11"/>
            <p:cNvSpPr txBox="1"/>
            <p:nvPr/>
          </p:nvSpPr>
          <p:spPr>
            <a:xfrm>
              <a:off x="11022036" y="5921695"/>
              <a:ext cx="3296163" cy="1653540"/>
            </a:xfrm>
            <a:prstGeom prst="rect">
              <a:avLst/>
            </a:prstGeom>
          </p:spPr>
          <p:txBody>
            <a:bodyPr lIns="0" tIns="0" rIns="0" bIns="0" rtlCol="0" anchor="t">
              <a:spAutoFit/>
            </a:bodyPr>
            <a:lstStyle/>
            <a:p>
              <a:pPr algn="ctr">
                <a:lnSpc>
                  <a:spcPts val="2520"/>
                </a:lnSpc>
              </a:pPr>
              <a:r>
                <a:rPr lang="en-US" sz="1800">
                  <a:solidFill>
                    <a:srgbClr val="000000"/>
                  </a:solidFill>
                  <a:latin typeface="Oxygen"/>
                  <a:ea typeface="Oxygen"/>
                  <a:cs typeface="Oxygen"/>
                  <a:sym typeface="Oxygen"/>
                </a:rPr>
                <a:t>Washington State University, 240 Ott Rd, Allen Center, Room 201, Pullman, WA 99164</a:t>
              </a:r>
            </a:p>
          </p:txBody>
        </p:sp>
        <p:sp>
          <p:nvSpPr>
            <p:cNvPr id="12" name="TextBox 12"/>
            <p:cNvSpPr txBox="1"/>
            <p:nvPr/>
          </p:nvSpPr>
          <p:spPr>
            <a:xfrm>
              <a:off x="11022036" y="2961295"/>
              <a:ext cx="3296163" cy="1234440"/>
            </a:xfrm>
            <a:prstGeom prst="rect">
              <a:avLst/>
            </a:prstGeom>
          </p:spPr>
          <p:txBody>
            <a:bodyPr lIns="0" tIns="0" rIns="0" bIns="0" rtlCol="0" anchor="t">
              <a:spAutoFit/>
            </a:bodyPr>
            <a:lstStyle/>
            <a:p>
              <a:pPr algn="ctr">
                <a:lnSpc>
                  <a:spcPts val="2520"/>
                </a:lnSpc>
              </a:pPr>
              <a:r>
                <a:rPr lang="en-US" sz="1800">
                  <a:solidFill>
                    <a:srgbClr val="000000"/>
                  </a:solidFill>
                  <a:latin typeface="Oxygen"/>
                  <a:ea typeface="Oxygen"/>
                  <a:cs typeface="Oxygen"/>
                  <a:sym typeface="Oxygen"/>
                </a:rPr>
                <a:t>Fred Hutch Sunnyside, 320 N. 16th Street, Sunnyside, WA</a:t>
              </a:r>
            </a:p>
          </p:txBody>
        </p:sp>
        <p:sp>
          <p:nvSpPr>
            <p:cNvPr id="13" name="TextBox 13"/>
            <p:cNvSpPr txBox="1"/>
            <p:nvPr/>
          </p:nvSpPr>
          <p:spPr>
            <a:xfrm>
              <a:off x="9194664" y="226861"/>
              <a:ext cx="3475454" cy="1234440"/>
            </a:xfrm>
            <a:prstGeom prst="rect">
              <a:avLst/>
            </a:prstGeom>
          </p:spPr>
          <p:txBody>
            <a:bodyPr lIns="0" tIns="0" rIns="0" bIns="0" rtlCol="0" anchor="t">
              <a:spAutoFit/>
            </a:bodyPr>
            <a:lstStyle/>
            <a:p>
              <a:pPr algn="ctr">
                <a:lnSpc>
                  <a:spcPts val="2520"/>
                </a:lnSpc>
              </a:pPr>
              <a:r>
                <a:rPr lang="en-US" sz="1800">
                  <a:solidFill>
                    <a:srgbClr val="000000"/>
                  </a:solidFill>
                  <a:latin typeface="Oxygen"/>
                  <a:ea typeface="Oxygen"/>
                  <a:cs typeface="Oxygen"/>
                  <a:sym typeface="Oxygen"/>
                </a:rPr>
                <a:t>The Scott Morris Center, 12 N Sheridan St, Spokane, WA 99202</a:t>
              </a:r>
            </a:p>
          </p:txBody>
        </p:sp>
        <p:sp>
          <p:nvSpPr>
            <p:cNvPr id="14" name="TextBox 14"/>
            <p:cNvSpPr txBox="1"/>
            <p:nvPr/>
          </p:nvSpPr>
          <p:spPr>
            <a:xfrm>
              <a:off x="7649363" y="861438"/>
              <a:ext cx="1449255" cy="510611"/>
            </a:xfrm>
            <a:prstGeom prst="rect">
              <a:avLst/>
            </a:prstGeom>
          </p:spPr>
          <p:txBody>
            <a:bodyPr lIns="0" tIns="0" rIns="0" bIns="0" rtlCol="0" anchor="t">
              <a:spAutoFit/>
            </a:bodyPr>
            <a:lstStyle/>
            <a:p>
              <a:pPr algn="ctr">
                <a:lnSpc>
                  <a:spcPts val="2799"/>
                </a:lnSpc>
              </a:pPr>
              <a:r>
                <a:rPr lang="en-US" sz="1999" b="1">
                  <a:solidFill>
                    <a:srgbClr val="000000"/>
                  </a:solidFill>
                  <a:latin typeface="Oxygen Bold"/>
                  <a:ea typeface="Oxygen Bold"/>
                  <a:cs typeface="Oxygen Bold"/>
                  <a:sym typeface="Oxygen Bold"/>
                </a:rPr>
                <a:t>Spokane</a:t>
              </a:r>
            </a:p>
          </p:txBody>
        </p:sp>
        <p:sp>
          <p:nvSpPr>
            <p:cNvPr id="15" name="TextBox 15"/>
            <p:cNvSpPr txBox="1"/>
            <p:nvPr/>
          </p:nvSpPr>
          <p:spPr>
            <a:xfrm>
              <a:off x="9262148" y="3380395"/>
              <a:ext cx="1750909" cy="672116"/>
            </a:xfrm>
            <a:prstGeom prst="rect">
              <a:avLst/>
            </a:prstGeom>
          </p:spPr>
          <p:txBody>
            <a:bodyPr lIns="0" tIns="0" rIns="0" bIns="0" rtlCol="0" anchor="t">
              <a:spAutoFit/>
            </a:bodyPr>
            <a:lstStyle/>
            <a:p>
              <a:pPr algn="ctr">
                <a:lnSpc>
                  <a:spcPts val="2799"/>
                </a:lnSpc>
              </a:pPr>
              <a:r>
                <a:rPr lang="en-US" sz="1999" b="1">
                  <a:solidFill>
                    <a:srgbClr val="000000"/>
                  </a:solidFill>
                  <a:latin typeface="Oxygen Bold"/>
                  <a:ea typeface="Oxygen Bold"/>
                  <a:cs typeface="Oxygen Bold"/>
                  <a:sym typeface="Oxygen Bold"/>
                </a:rPr>
                <a:t>Sunnyside</a:t>
              </a:r>
            </a:p>
          </p:txBody>
        </p:sp>
        <p:sp>
          <p:nvSpPr>
            <p:cNvPr id="16" name="TextBox 16"/>
            <p:cNvSpPr txBox="1"/>
            <p:nvPr/>
          </p:nvSpPr>
          <p:spPr>
            <a:xfrm>
              <a:off x="9381396" y="6518927"/>
              <a:ext cx="1453909" cy="588935"/>
            </a:xfrm>
            <a:prstGeom prst="rect">
              <a:avLst/>
            </a:prstGeom>
          </p:spPr>
          <p:txBody>
            <a:bodyPr lIns="0" tIns="0" rIns="0" bIns="0" rtlCol="0" anchor="t">
              <a:spAutoFit/>
            </a:bodyPr>
            <a:lstStyle/>
            <a:p>
              <a:pPr algn="ctr">
                <a:lnSpc>
                  <a:spcPts val="2799"/>
                </a:lnSpc>
              </a:pPr>
              <a:r>
                <a:rPr lang="en-US" sz="1999" b="1">
                  <a:solidFill>
                    <a:srgbClr val="000000"/>
                  </a:solidFill>
                  <a:latin typeface="Oxygen Bold"/>
                  <a:ea typeface="Oxygen Bold"/>
                  <a:cs typeface="Oxygen Bold"/>
                  <a:sym typeface="Oxygen Bold"/>
                </a:rPr>
                <a:t>Pullman</a:t>
              </a:r>
            </a:p>
          </p:txBody>
        </p:sp>
        <p:sp>
          <p:nvSpPr>
            <p:cNvPr id="17" name="TextBox 17"/>
            <p:cNvSpPr txBox="1"/>
            <p:nvPr/>
          </p:nvSpPr>
          <p:spPr>
            <a:xfrm>
              <a:off x="7600813" y="9019762"/>
              <a:ext cx="1414397" cy="603901"/>
            </a:xfrm>
            <a:prstGeom prst="rect">
              <a:avLst/>
            </a:prstGeom>
          </p:spPr>
          <p:txBody>
            <a:bodyPr lIns="0" tIns="0" rIns="0" bIns="0" rtlCol="0" anchor="t">
              <a:spAutoFit/>
            </a:bodyPr>
            <a:lstStyle/>
            <a:p>
              <a:pPr algn="ctr">
                <a:lnSpc>
                  <a:spcPts val="2799"/>
                </a:lnSpc>
              </a:pPr>
              <a:r>
                <a:rPr lang="en-US" sz="1999" b="1">
                  <a:solidFill>
                    <a:srgbClr val="000000"/>
                  </a:solidFill>
                  <a:latin typeface="Oxygen Bold"/>
                  <a:ea typeface="Oxygen Bold"/>
                  <a:cs typeface="Oxygen Bold"/>
                  <a:sym typeface="Oxygen Bold"/>
                </a:rPr>
                <a:t>Poulsbo</a:t>
              </a:r>
            </a:p>
          </p:txBody>
        </p:sp>
        <p:sp>
          <p:nvSpPr>
            <p:cNvPr id="18" name="TextBox 18"/>
            <p:cNvSpPr txBox="1"/>
            <p:nvPr/>
          </p:nvSpPr>
          <p:spPr>
            <a:xfrm>
              <a:off x="4619624" y="3697403"/>
              <a:ext cx="1336812" cy="550933"/>
            </a:xfrm>
            <a:prstGeom prst="rect">
              <a:avLst/>
            </a:prstGeom>
          </p:spPr>
          <p:txBody>
            <a:bodyPr lIns="0" tIns="0" rIns="0" bIns="0" rtlCol="0" anchor="t">
              <a:spAutoFit/>
            </a:bodyPr>
            <a:lstStyle/>
            <a:p>
              <a:pPr algn="ctr">
                <a:lnSpc>
                  <a:spcPts val="3079"/>
                </a:lnSpc>
              </a:pPr>
              <a:r>
                <a:rPr lang="en-US" sz="2199" b="1">
                  <a:solidFill>
                    <a:srgbClr val="000000"/>
                  </a:solidFill>
                  <a:latin typeface="Oxygen Bold"/>
                  <a:ea typeface="Oxygen Bold"/>
                  <a:cs typeface="Oxygen Bold"/>
                  <a:sym typeface="Oxygen Bold"/>
                </a:rPr>
                <a:t>Seattle</a:t>
              </a:r>
            </a:p>
          </p:txBody>
        </p:sp>
        <p:sp>
          <p:nvSpPr>
            <p:cNvPr id="19" name="AutoShape 19"/>
            <p:cNvSpPr/>
            <p:nvPr/>
          </p:nvSpPr>
          <p:spPr>
            <a:xfrm flipH="1">
              <a:off x="5168226" y="7620064"/>
              <a:ext cx="2213839" cy="2148002"/>
            </a:xfrm>
            <a:prstGeom prst="line">
              <a:avLst/>
            </a:prstGeom>
            <a:ln w="50800" cap="flat">
              <a:solidFill>
                <a:srgbClr val="1B7380">
                  <a:alpha val="69804"/>
                </a:srgbClr>
              </a:solidFill>
              <a:prstDash val="sysDot"/>
              <a:headEnd type="none" w="sm" len="sm"/>
              <a:tailEnd type="arrow" w="med" len="sm"/>
            </a:ln>
          </p:spPr>
          <p:txBody>
            <a:bodyPr/>
            <a:lstStyle/>
            <a:p>
              <a:endParaRPr lang="en-US"/>
            </a:p>
          </p:txBody>
        </p:sp>
        <p:grpSp>
          <p:nvGrpSpPr>
            <p:cNvPr id="20" name="Group 20"/>
            <p:cNvGrpSpPr/>
            <p:nvPr/>
          </p:nvGrpSpPr>
          <p:grpSpPr>
            <a:xfrm>
              <a:off x="0" y="8858997"/>
              <a:ext cx="5168226" cy="1818136"/>
              <a:chOff x="0" y="0"/>
              <a:chExt cx="1020884" cy="359138"/>
            </a:xfrm>
          </p:grpSpPr>
          <p:sp>
            <p:nvSpPr>
              <p:cNvPr id="21" name="Freeform 21"/>
              <p:cNvSpPr/>
              <p:nvPr/>
            </p:nvSpPr>
            <p:spPr>
              <a:xfrm>
                <a:off x="0" y="0"/>
                <a:ext cx="1020884" cy="359138"/>
              </a:xfrm>
              <a:custGeom>
                <a:avLst/>
                <a:gdLst/>
                <a:ahLst/>
                <a:cxnLst/>
                <a:rect l="l" t="t" r="r" b="b"/>
                <a:pathLst>
                  <a:path w="1020884" h="359138">
                    <a:moveTo>
                      <a:pt x="817684" y="0"/>
                    </a:moveTo>
                    <a:cubicBezTo>
                      <a:pt x="929908" y="0"/>
                      <a:pt x="1020884" y="80396"/>
                      <a:pt x="1020884" y="179569"/>
                    </a:cubicBezTo>
                    <a:cubicBezTo>
                      <a:pt x="1020884" y="278742"/>
                      <a:pt x="929908" y="359138"/>
                      <a:pt x="817684" y="359138"/>
                    </a:cubicBezTo>
                    <a:lnTo>
                      <a:pt x="203200" y="359138"/>
                    </a:lnTo>
                    <a:cubicBezTo>
                      <a:pt x="90976" y="359138"/>
                      <a:pt x="0" y="278742"/>
                      <a:pt x="0" y="179569"/>
                    </a:cubicBezTo>
                    <a:cubicBezTo>
                      <a:pt x="0" y="80396"/>
                      <a:pt x="90976" y="0"/>
                      <a:pt x="203200" y="0"/>
                    </a:cubicBezTo>
                    <a:close/>
                  </a:path>
                </a:pathLst>
              </a:custGeom>
              <a:solidFill>
                <a:srgbClr val="000000"/>
              </a:solidFill>
            </p:spPr>
            <p:txBody>
              <a:bodyPr/>
              <a:lstStyle/>
              <a:p>
                <a:endParaRPr lang="en-US"/>
              </a:p>
            </p:txBody>
          </p:sp>
          <p:sp>
            <p:nvSpPr>
              <p:cNvPr id="22" name="TextBox 22"/>
              <p:cNvSpPr txBox="1"/>
              <p:nvPr/>
            </p:nvSpPr>
            <p:spPr>
              <a:xfrm>
                <a:off x="0" y="-38100"/>
                <a:ext cx="1020884" cy="397238"/>
              </a:xfrm>
              <a:prstGeom prst="rect">
                <a:avLst/>
              </a:prstGeom>
            </p:spPr>
            <p:txBody>
              <a:bodyPr lIns="50800" tIns="50800" rIns="50800" bIns="50800" rtlCol="0" anchor="ctr"/>
              <a:lstStyle/>
              <a:p>
                <a:pPr algn="ctr">
                  <a:lnSpc>
                    <a:spcPts val="2799"/>
                  </a:lnSpc>
                </a:pPr>
                <a:endParaRPr/>
              </a:p>
            </p:txBody>
          </p:sp>
        </p:grpSp>
        <p:sp>
          <p:nvSpPr>
            <p:cNvPr id="23" name="TextBox 23"/>
            <p:cNvSpPr txBox="1"/>
            <p:nvPr/>
          </p:nvSpPr>
          <p:spPr>
            <a:xfrm>
              <a:off x="544984" y="9058982"/>
              <a:ext cx="4078259" cy="1380067"/>
            </a:xfrm>
            <a:prstGeom prst="rect">
              <a:avLst/>
            </a:prstGeom>
          </p:spPr>
          <p:txBody>
            <a:bodyPr lIns="0" tIns="0" rIns="0" bIns="0" rtlCol="0" anchor="t">
              <a:spAutoFit/>
            </a:bodyPr>
            <a:lstStyle/>
            <a:p>
              <a:pPr algn="ctr">
                <a:lnSpc>
                  <a:spcPts val="2799"/>
                </a:lnSpc>
              </a:pPr>
              <a:r>
                <a:rPr lang="en-US" sz="1999">
                  <a:solidFill>
                    <a:srgbClr val="FFFFFF"/>
                  </a:solidFill>
                  <a:latin typeface="Oxygen"/>
                  <a:ea typeface="Oxygen"/>
                  <a:cs typeface="Oxygen"/>
                  <a:sym typeface="Oxygen"/>
                </a:rPr>
                <a:t>Can’t make it in-person? Virtual is always an option!</a:t>
              </a:r>
            </a:p>
          </p:txBody>
        </p:sp>
      </p:grpSp>
      <p:grpSp>
        <p:nvGrpSpPr>
          <p:cNvPr id="24" name="Group 24"/>
          <p:cNvGrpSpPr/>
          <p:nvPr/>
        </p:nvGrpSpPr>
        <p:grpSpPr>
          <a:xfrm>
            <a:off x="6446322" y="838669"/>
            <a:ext cx="4610856" cy="3552063"/>
            <a:chOff x="0" y="0"/>
            <a:chExt cx="6147808" cy="4736084"/>
          </a:xfrm>
        </p:grpSpPr>
        <p:sp>
          <p:nvSpPr>
            <p:cNvPr id="25" name="Freeform 25"/>
            <p:cNvSpPr/>
            <p:nvPr/>
          </p:nvSpPr>
          <p:spPr>
            <a:xfrm>
              <a:off x="0" y="0"/>
              <a:ext cx="6147808" cy="4736084"/>
            </a:xfrm>
            <a:custGeom>
              <a:avLst/>
              <a:gdLst/>
              <a:ahLst/>
              <a:cxnLst/>
              <a:rect l="l" t="t" r="r" b="b"/>
              <a:pathLst>
                <a:path w="6147808" h="4736084">
                  <a:moveTo>
                    <a:pt x="0" y="0"/>
                  </a:moveTo>
                  <a:lnTo>
                    <a:pt x="6147808" y="0"/>
                  </a:lnTo>
                  <a:lnTo>
                    <a:pt x="6147808" y="4736084"/>
                  </a:lnTo>
                  <a:lnTo>
                    <a:pt x="0" y="4736084"/>
                  </a:lnTo>
                  <a:close/>
                </a:path>
              </a:pathLst>
            </a:custGeom>
            <a:solidFill>
              <a:srgbClr val="000000">
                <a:alpha val="0"/>
              </a:srgbClr>
            </a:solidFill>
          </p:spPr>
          <p:txBody>
            <a:bodyPr/>
            <a:lstStyle/>
            <a:p>
              <a:endParaRPr lang="en-US"/>
            </a:p>
          </p:txBody>
        </p:sp>
        <p:sp>
          <p:nvSpPr>
            <p:cNvPr id="26" name="TextBox 26"/>
            <p:cNvSpPr txBox="1"/>
            <p:nvPr/>
          </p:nvSpPr>
          <p:spPr>
            <a:xfrm>
              <a:off x="0" y="9525"/>
              <a:ext cx="6147808" cy="4726559"/>
            </a:xfrm>
            <a:prstGeom prst="rect">
              <a:avLst/>
            </a:prstGeom>
          </p:spPr>
          <p:txBody>
            <a:bodyPr lIns="0" tIns="0" rIns="0" bIns="0" rtlCol="0" anchor="b"/>
            <a:lstStyle/>
            <a:p>
              <a:pPr algn="l">
                <a:lnSpc>
                  <a:spcPts val="4860"/>
                </a:lnSpc>
              </a:pPr>
              <a:r>
                <a:rPr lang="en-US" sz="4500">
                  <a:solidFill>
                    <a:srgbClr val="1B7380"/>
                  </a:solidFill>
                  <a:latin typeface="Poppins"/>
                  <a:ea typeface="Poppins"/>
                  <a:cs typeface="Poppins"/>
                  <a:sym typeface="Poppins"/>
                </a:rPr>
                <a:t>Cancer Action Plan of Washington - October 30, 2025</a:t>
              </a:r>
            </a:p>
          </p:txBody>
        </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334811" cy="10287000"/>
            <a:chOff x="0" y="0"/>
            <a:chExt cx="7113082" cy="13716000"/>
          </a:xfrm>
        </p:grpSpPr>
        <p:sp>
          <p:nvSpPr>
            <p:cNvPr id="3" name="Freeform 3"/>
            <p:cNvSpPr/>
            <p:nvPr/>
          </p:nvSpPr>
          <p:spPr>
            <a:xfrm>
              <a:off x="0" y="0"/>
              <a:ext cx="7113078" cy="13716000"/>
            </a:xfrm>
            <a:custGeom>
              <a:avLst/>
              <a:gdLst/>
              <a:ahLst/>
              <a:cxnLst/>
              <a:rect l="l" t="t" r="r" b="b"/>
              <a:pathLst>
                <a:path w="7113078" h="13716000">
                  <a:moveTo>
                    <a:pt x="0" y="0"/>
                  </a:moveTo>
                  <a:lnTo>
                    <a:pt x="7113078" y="0"/>
                  </a:lnTo>
                  <a:lnTo>
                    <a:pt x="7113078" y="13716000"/>
                  </a:lnTo>
                  <a:lnTo>
                    <a:pt x="0" y="13716000"/>
                  </a:lnTo>
                  <a:close/>
                </a:path>
              </a:pathLst>
            </a:custGeom>
            <a:solidFill>
              <a:srgbClr val="1B7380"/>
            </a:solidFill>
          </p:spPr>
          <p:txBody>
            <a:bodyPr/>
            <a:lstStyle/>
            <a:p>
              <a:endParaRPr lang="en-US"/>
            </a:p>
          </p:txBody>
        </p:sp>
      </p:grpSp>
      <p:grpSp>
        <p:nvGrpSpPr>
          <p:cNvPr id="4" name="Group 4"/>
          <p:cNvGrpSpPr/>
          <p:nvPr/>
        </p:nvGrpSpPr>
        <p:grpSpPr>
          <a:xfrm>
            <a:off x="775008" y="1315755"/>
            <a:ext cx="3784796" cy="6691744"/>
            <a:chOff x="0" y="0"/>
            <a:chExt cx="5046395" cy="8922326"/>
          </a:xfrm>
        </p:grpSpPr>
        <p:sp>
          <p:nvSpPr>
            <p:cNvPr id="5" name="Freeform 5"/>
            <p:cNvSpPr/>
            <p:nvPr/>
          </p:nvSpPr>
          <p:spPr>
            <a:xfrm>
              <a:off x="0" y="0"/>
              <a:ext cx="5046395" cy="8922326"/>
            </a:xfrm>
            <a:custGeom>
              <a:avLst/>
              <a:gdLst/>
              <a:ahLst/>
              <a:cxnLst/>
              <a:rect l="l" t="t" r="r" b="b"/>
              <a:pathLst>
                <a:path w="5046395" h="8922326">
                  <a:moveTo>
                    <a:pt x="0" y="0"/>
                  </a:moveTo>
                  <a:lnTo>
                    <a:pt x="5046395" y="0"/>
                  </a:lnTo>
                  <a:lnTo>
                    <a:pt x="5046395" y="8922326"/>
                  </a:lnTo>
                  <a:lnTo>
                    <a:pt x="0" y="8922326"/>
                  </a:lnTo>
                  <a:close/>
                </a:path>
              </a:pathLst>
            </a:custGeom>
            <a:solidFill>
              <a:srgbClr val="000000">
                <a:alpha val="0"/>
              </a:srgbClr>
            </a:solidFill>
          </p:spPr>
          <p:txBody>
            <a:bodyPr/>
            <a:lstStyle/>
            <a:p>
              <a:endParaRPr lang="en-US"/>
            </a:p>
          </p:txBody>
        </p:sp>
        <p:sp>
          <p:nvSpPr>
            <p:cNvPr id="6" name="TextBox 6"/>
            <p:cNvSpPr txBox="1"/>
            <p:nvPr/>
          </p:nvSpPr>
          <p:spPr>
            <a:xfrm>
              <a:off x="0" y="9525"/>
              <a:ext cx="5046395" cy="8912801"/>
            </a:xfrm>
            <a:prstGeom prst="rect">
              <a:avLst/>
            </a:prstGeom>
          </p:spPr>
          <p:txBody>
            <a:bodyPr lIns="0" tIns="0" rIns="0" bIns="0" rtlCol="0" anchor="ctr"/>
            <a:lstStyle/>
            <a:p>
              <a:pPr algn="l">
                <a:lnSpc>
                  <a:spcPts val="6480"/>
                </a:lnSpc>
              </a:pPr>
              <a:r>
                <a:rPr lang="en-US" sz="6000" b="1">
                  <a:solidFill>
                    <a:srgbClr val="FFFFFF"/>
                  </a:solidFill>
                  <a:latin typeface="Poppins Bold"/>
                  <a:ea typeface="Poppins Bold"/>
                  <a:cs typeface="Poppins Bold"/>
                  <a:sym typeface="Poppins Bold"/>
                </a:rPr>
                <a:t>Wrap Up</a:t>
              </a:r>
            </a:p>
          </p:txBody>
        </p:sp>
      </p:grpSp>
      <p:grpSp>
        <p:nvGrpSpPr>
          <p:cNvPr id="7" name="Group 7"/>
          <p:cNvGrpSpPr/>
          <p:nvPr/>
        </p:nvGrpSpPr>
        <p:grpSpPr>
          <a:xfrm>
            <a:off x="6145816" y="2742852"/>
            <a:ext cx="11113484" cy="5892989"/>
            <a:chOff x="0" y="0"/>
            <a:chExt cx="14817979" cy="7857319"/>
          </a:xfrm>
        </p:grpSpPr>
        <p:grpSp>
          <p:nvGrpSpPr>
            <p:cNvPr id="8" name="Group 8"/>
            <p:cNvGrpSpPr/>
            <p:nvPr/>
          </p:nvGrpSpPr>
          <p:grpSpPr>
            <a:xfrm>
              <a:off x="0" y="0"/>
              <a:ext cx="9878653" cy="2142453"/>
              <a:chOff x="0" y="0"/>
              <a:chExt cx="2208660" cy="479008"/>
            </a:xfrm>
          </p:grpSpPr>
          <p:sp>
            <p:nvSpPr>
              <p:cNvPr id="9" name="Freeform 9"/>
              <p:cNvSpPr/>
              <p:nvPr/>
            </p:nvSpPr>
            <p:spPr>
              <a:xfrm>
                <a:off x="0" y="0"/>
                <a:ext cx="2208660" cy="479008"/>
              </a:xfrm>
              <a:custGeom>
                <a:avLst/>
                <a:gdLst/>
                <a:ahLst/>
                <a:cxnLst/>
                <a:rect l="l" t="t" r="r" b="b"/>
                <a:pathLst>
                  <a:path w="2208660" h="479008">
                    <a:moveTo>
                      <a:pt x="23097" y="0"/>
                    </a:moveTo>
                    <a:lnTo>
                      <a:pt x="2185563" y="0"/>
                    </a:lnTo>
                    <a:cubicBezTo>
                      <a:pt x="2198319" y="0"/>
                      <a:pt x="2208660" y="10341"/>
                      <a:pt x="2208660" y="23097"/>
                    </a:cubicBezTo>
                    <a:lnTo>
                      <a:pt x="2208660" y="455911"/>
                    </a:lnTo>
                    <a:cubicBezTo>
                      <a:pt x="2208660" y="468667"/>
                      <a:pt x="2198319" y="479008"/>
                      <a:pt x="2185563" y="479008"/>
                    </a:cubicBezTo>
                    <a:lnTo>
                      <a:pt x="23097" y="479008"/>
                    </a:lnTo>
                    <a:cubicBezTo>
                      <a:pt x="10341" y="479008"/>
                      <a:pt x="0" y="468667"/>
                      <a:pt x="0" y="455911"/>
                    </a:cubicBezTo>
                    <a:lnTo>
                      <a:pt x="0" y="23097"/>
                    </a:lnTo>
                    <a:cubicBezTo>
                      <a:pt x="0" y="10341"/>
                      <a:pt x="10341" y="0"/>
                      <a:pt x="23097" y="0"/>
                    </a:cubicBezTo>
                    <a:close/>
                  </a:path>
                </a:pathLst>
              </a:custGeom>
              <a:solidFill>
                <a:srgbClr val="D7F6F7"/>
              </a:solidFill>
              <a:ln w="76200" cap="rnd">
                <a:solidFill>
                  <a:srgbClr val="D7F6F7"/>
                </a:solidFill>
                <a:prstDash val="solid"/>
                <a:round/>
              </a:ln>
            </p:spPr>
            <p:txBody>
              <a:bodyPr/>
              <a:lstStyle/>
              <a:p>
                <a:endParaRPr lang="en-US"/>
              </a:p>
            </p:txBody>
          </p:sp>
          <p:sp>
            <p:nvSpPr>
              <p:cNvPr id="10" name="TextBox 10"/>
              <p:cNvSpPr txBox="1"/>
              <p:nvPr/>
            </p:nvSpPr>
            <p:spPr>
              <a:xfrm>
                <a:off x="0" y="-57150"/>
                <a:ext cx="2208660" cy="536158"/>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368879" y="592860"/>
              <a:ext cx="9140895" cy="956733"/>
            </a:xfrm>
            <a:prstGeom prst="rect">
              <a:avLst/>
            </a:prstGeom>
          </p:spPr>
          <p:txBody>
            <a:bodyPr lIns="0" tIns="0" rIns="0" bIns="0" rtlCol="0" anchor="t">
              <a:spAutoFit/>
            </a:bodyPr>
            <a:lstStyle/>
            <a:p>
              <a:pPr algn="ctr">
                <a:lnSpc>
                  <a:spcPts val="2749"/>
                </a:lnSpc>
              </a:pPr>
              <a:r>
                <a:rPr lang="en-US" sz="2499">
                  <a:solidFill>
                    <a:srgbClr val="000000"/>
                  </a:solidFill>
                  <a:latin typeface="Poppins"/>
                  <a:ea typeface="Poppins"/>
                  <a:cs typeface="Poppins"/>
                  <a:sym typeface="Poppins"/>
                </a:rPr>
                <a:t>Spring Quarter Meeting (2.5 hrs.)</a:t>
              </a:r>
            </a:p>
            <a:p>
              <a:pPr algn="ctr">
                <a:lnSpc>
                  <a:spcPts val="2749"/>
                </a:lnSpc>
              </a:pPr>
              <a:r>
                <a:rPr lang="en-US" sz="2499">
                  <a:solidFill>
                    <a:srgbClr val="000000"/>
                  </a:solidFill>
                  <a:latin typeface="Poppins"/>
                  <a:ea typeface="Poppins"/>
                  <a:cs typeface="Poppins"/>
                  <a:sym typeface="Poppins"/>
                </a:rPr>
                <a:t>February 27, 2026, 8:00 am - 10:30 am</a:t>
              </a:r>
            </a:p>
          </p:txBody>
        </p:sp>
        <p:grpSp>
          <p:nvGrpSpPr>
            <p:cNvPr id="12" name="Group 12"/>
            <p:cNvGrpSpPr/>
            <p:nvPr/>
          </p:nvGrpSpPr>
          <p:grpSpPr>
            <a:xfrm>
              <a:off x="4939326" y="2558366"/>
              <a:ext cx="9878653" cy="2474831"/>
              <a:chOff x="0" y="0"/>
              <a:chExt cx="2546144" cy="637868"/>
            </a:xfrm>
          </p:grpSpPr>
          <p:sp>
            <p:nvSpPr>
              <p:cNvPr id="13" name="Freeform 13"/>
              <p:cNvSpPr/>
              <p:nvPr/>
            </p:nvSpPr>
            <p:spPr>
              <a:xfrm>
                <a:off x="0" y="0"/>
                <a:ext cx="2546144" cy="637868"/>
              </a:xfrm>
              <a:custGeom>
                <a:avLst/>
                <a:gdLst/>
                <a:ahLst/>
                <a:cxnLst/>
                <a:rect l="l" t="t" r="r" b="b"/>
                <a:pathLst>
                  <a:path w="2546144" h="637868">
                    <a:moveTo>
                      <a:pt x="23097" y="0"/>
                    </a:moveTo>
                    <a:lnTo>
                      <a:pt x="2523047" y="0"/>
                    </a:lnTo>
                    <a:cubicBezTo>
                      <a:pt x="2535803" y="0"/>
                      <a:pt x="2546144" y="10341"/>
                      <a:pt x="2546144" y="23097"/>
                    </a:cubicBezTo>
                    <a:lnTo>
                      <a:pt x="2546144" y="614771"/>
                    </a:lnTo>
                    <a:cubicBezTo>
                      <a:pt x="2546144" y="627527"/>
                      <a:pt x="2535803" y="637868"/>
                      <a:pt x="2523047" y="637868"/>
                    </a:cubicBezTo>
                    <a:lnTo>
                      <a:pt x="23097" y="637868"/>
                    </a:lnTo>
                    <a:cubicBezTo>
                      <a:pt x="10341" y="637868"/>
                      <a:pt x="0" y="627527"/>
                      <a:pt x="0" y="614771"/>
                    </a:cubicBezTo>
                    <a:lnTo>
                      <a:pt x="0" y="23097"/>
                    </a:lnTo>
                    <a:cubicBezTo>
                      <a:pt x="0" y="10341"/>
                      <a:pt x="10341" y="0"/>
                      <a:pt x="23097" y="0"/>
                    </a:cubicBezTo>
                    <a:close/>
                  </a:path>
                </a:pathLst>
              </a:custGeom>
              <a:solidFill>
                <a:srgbClr val="4AAAAD"/>
              </a:solidFill>
              <a:ln w="76200" cap="rnd">
                <a:solidFill>
                  <a:srgbClr val="4AAAAD"/>
                </a:solidFill>
                <a:prstDash val="solid"/>
                <a:round/>
              </a:ln>
            </p:spPr>
            <p:txBody>
              <a:bodyPr/>
              <a:lstStyle/>
              <a:p>
                <a:endParaRPr lang="en-US"/>
              </a:p>
            </p:txBody>
          </p:sp>
          <p:sp>
            <p:nvSpPr>
              <p:cNvPr id="14" name="TextBox 14"/>
              <p:cNvSpPr txBox="1"/>
              <p:nvPr/>
            </p:nvSpPr>
            <p:spPr>
              <a:xfrm>
                <a:off x="0" y="-57150"/>
                <a:ext cx="2546144" cy="695018"/>
              </a:xfrm>
              <a:prstGeom prst="rect">
                <a:avLst/>
              </a:prstGeom>
            </p:spPr>
            <p:txBody>
              <a:bodyPr lIns="44067" tIns="44067" rIns="44067" bIns="44067" rtlCol="0" anchor="ctr"/>
              <a:lstStyle/>
              <a:p>
                <a:pPr algn="ctr">
                  <a:lnSpc>
                    <a:spcPts val="2659"/>
                  </a:lnSpc>
                  <a:spcBef>
                    <a:spcPct val="0"/>
                  </a:spcBef>
                </a:pPr>
                <a:endParaRPr/>
              </a:p>
            </p:txBody>
          </p:sp>
        </p:grpSp>
        <p:sp>
          <p:nvSpPr>
            <p:cNvPr id="15" name="TextBox 15"/>
            <p:cNvSpPr txBox="1"/>
            <p:nvPr/>
          </p:nvSpPr>
          <p:spPr>
            <a:xfrm>
              <a:off x="5183279" y="3200863"/>
              <a:ext cx="9390748" cy="956733"/>
            </a:xfrm>
            <a:prstGeom prst="rect">
              <a:avLst/>
            </a:prstGeom>
          </p:spPr>
          <p:txBody>
            <a:bodyPr lIns="0" tIns="0" rIns="0" bIns="0" rtlCol="0" anchor="t">
              <a:spAutoFit/>
            </a:bodyPr>
            <a:lstStyle/>
            <a:p>
              <a:pPr algn="ctr">
                <a:lnSpc>
                  <a:spcPts val="2749"/>
                </a:lnSpc>
              </a:pPr>
              <a:r>
                <a:rPr lang="en-US" sz="2499">
                  <a:solidFill>
                    <a:srgbClr val="000000"/>
                  </a:solidFill>
                  <a:latin typeface="Poppins"/>
                  <a:ea typeface="Poppins"/>
                  <a:cs typeface="Poppins"/>
                  <a:sym typeface="Poppins"/>
                </a:rPr>
                <a:t>Annual Roundtable (4 hrs.)</a:t>
              </a:r>
            </a:p>
            <a:p>
              <a:pPr algn="ctr">
                <a:lnSpc>
                  <a:spcPts val="2749"/>
                </a:lnSpc>
              </a:pPr>
              <a:r>
                <a:rPr lang="en-US" sz="2499">
                  <a:solidFill>
                    <a:srgbClr val="000000"/>
                  </a:solidFill>
                  <a:latin typeface="Poppins"/>
                  <a:ea typeface="Poppins"/>
                  <a:cs typeface="Poppins"/>
                  <a:sym typeface="Poppins"/>
                </a:rPr>
                <a:t>May 8, 2026, 8:00am- 12:00 pm</a:t>
              </a:r>
            </a:p>
          </p:txBody>
        </p:sp>
        <p:grpSp>
          <p:nvGrpSpPr>
            <p:cNvPr id="16" name="Group 16"/>
            <p:cNvGrpSpPr/>
            <p:nvPr/>
          </p:nvGrpSpPr>
          <p:grpSpPr>
            <a:xfrm>
              <a:off x="149348" y="5677076"/>
              <a:ext cx="9878653" cy="2180243"/>
              <a:chOff x="0" y="0"/>
              <a:chExt cx="2009404" cy="443480"/>
            </a:xfrm>
          </p:grpSpPr>
          <p:sp>
            <p:nvSpPr>
              <p:cNvPr id="17" name="Freeform 17"/>
              <p:cNvSpPr/>
              <p:nvPr/>
            </p:nvSpPr>
            <p:spPr>
              <a:xfrm>
                <a:off x="0" y="0"/>
                <a:ext cx="2009404" cy="443480"/>
              </a:xfrm>
              <a:custGeom>
                <a:avLst/>
                <a:gdLst/>
                <a:ahLst/>
                <a:cxnLst/>
                <a:rect l="l" t="t" r="r" b="b"/>
                <a:pathLst>
                  <a:path w="2009404" h="443480">
                    <a:moveTo>
                      <a:pt x="23097" y="0"/>
                    </a:moveTo>
                    <a:lnTo>
                      <a:pt x="1986307" y="0"/>
                    </a:lnTo>
                    <a:cubicBezTo>
                      <a:pt x="1999063" y="0"/>
                      <a:pt x="2009404" y="10341"/>
                      <a:pt x="2009404" y="23097"/>
                    </a:cubicBezTo>
                    <a:lnTo>
                      <a:pt x="2009404" y="420383"/>
                    </a:lnTo>
                    <a:cubicBezTo>
                      <a:pt x="2009404" y="433139"/>
                      <a:pt x="1999063" y="443480"/>
                      <a:pt x="1986307" y="443480"/>
                    </a:cubicBezTo>
                    <a:lnTo>
                      <a:pt x="23097" y="443480"/>
                    </a:lnTo>
                    <a:cubicBezTo>
                      <a:pt x="10341" y="443480"/>
                      <a:pt x="0" y="433139"/>
                      <a:pt x="0" y="420383"/>
                    </a:cubicBezTo>
                    <a:lnTo>
                      <a:pt x="0" y="23097"/>
                    </a:lnTo>
                    <a:cubicBezTo>
                      <a:pt x="0" y="10341"/>
                      <a:pt x="10341" y="0"/>
                      <a:pt x="23097" y="0"/>
                    </a:cubicBezTo>
                    <a:close/>
                  </a:path>
                </a:pathLst>
              </a:custGeom>
              <a:solidFill>
                <a:srgbClr val="83B2B4"/>
              </a:solidFill>
              <a:ln w="76200" cap="rnd">
                <a:solidFill>
                  <a:srgbClr val="83B2B4"/>
                </a:solidFill>
                <a:prstDash val="solid"/>
                <a:round/>
              </a:ln>
            </p:spPr>
            <p:txBody>
              <a:bodyPr/>
              <a:lstStyle/>
              <a:p>
                <a:endParaRPr lang="en-US"/>
              </a:p>
            </p:txBody>
          </p:sp>
          <p:sp>
            <p:nvSpPr>
              <p:cNvPr id="18" name="TextBox 18"/>
              <p:cNvSpPr txBox="1"/>
              <p:nvPr/>
            </p:nvSpPr>
            <p:spPr>
              <a:xfrm>
                <a:off x="0" y="-57150"/>
                <a:ext cx="2009404" cy="500630"/>
              </a:xfrm>
              <a:prstGeom prst="rect">
                <a:avLst/>
              </a:prstGeom>
            </p:spPr>
            <p:txBody>
              <a:bodyPr lIns="55837" tIns="55837" rIns="55837" bIns="55837" rtlCol="0" anchor="ctr"/>
              <a:lstStyle/>
              <a:p>
                <a:pPr algn="ctr">
                  <a:lnSpc>
                    <a:spcPts val="2660"/>
                  </a:lnSpc>
                  <a:spcBef>
                    <a:spcPct val="0"/>
                  </a:spcBef>
                </a:pPr>
                <a:endParaRPr/>
              </a:p>
            </p:txBody>
          </p:sp>
        </p:grpSp>
        <p:sp>
          <p:nvSpPr>
            <p:cNvPr id="19" name="TextBox 19"/>
            <p:cNvSpPr txBox="1"/>
            <p:nvPr/>
          </p:nvSpPr>
          <p:spPr>
            <a:xfrm>
              <a:off x="947397" y="6179420"/>
              <a:ext cx="7894259" cy="956733"/>
            </a:xfrm>
            <a:prstGeom prst="rect">
              <a:avLst/>
            </a:prstGeom>
          </p:spPr>
          <p:txBody>
            <a:bodyPr lIns="0" tIns="0" rIns="0" bIns="0" rtlCol="0" anchor="t">
              <a:spAutoFit/>
            </a:bodyPr>
            <a:lstStyle/>
            <a:p>
              <a:pPr algn="ctr">
                <a:lnSpc>
                  <a:spcPts val="2749"/>
                </a:lnSpc>
              </a:pPr>
              <a:r>
                <a:rPr lang="en-US" sz="2499">
                  <a:solidFill>
                    <a:srgbClr val="000000"/>
                  </a:solidFill>
                  <a:latin typeface="Poppins"/>
                  <a:ea typeface="Poppins"/>
                  <a:cs typeface="Poppins"/>
                  <a:sym typeface="Poppins"/>
                </a:rPr>
                <a:t>Fall Quarter Meeting (2.5 hrs.)</a:t>
              </a:r>
            </a:p>
            <a:p>
              <a:pPr algn="ctr">
                <a:lnSpc>
                  <a:spcPts val="2749"/>
                </a:lnSpc>
              </a:pPr>
              <a:r>
                <a:rPr lang="en-US" sz="2499">
                  <a:solidFill>
                    <a:srgbClr val="000000"/>
                  </a:solidFill>
                  <a:latin typeface="Poppins"/>
                  <a:ea typeface="Poppins"/>
                  <a:cs typeface="Poppins"/>
                  <a:sym typeface="Poppins"/>
                </a:rPr>
                <a:t>October 9, 2026, 8:00 am – 10:30 am</a:t>
              </a:r>
            </a:p>
          </p:txBody>
        </p:sp>
      </p:grpSp>
      <p:grpSp>
        <p:nvGrpSpPr>
          <p:cNvPr id="20" name="Group 20"/>
          <p:cNvGrpSpPr>
            <a:grpSpLocks noChangeAspect="1"/>
          </p:cNvGrpSpPr>
          <p:nvPr/>
        </p:nvGrpSpPr>
        <p:grpSpPr>
          <a:xfrm>
            <a:off x="15327745" y="225734"/>
            <a:ext cx="2734520" cy="2696006"/>
            <a:chOff x="0" y="0"/>
            <a:chExt cx="4328536" cy="4267570"/>
          </a:xfrm>
        </p:grpSpPr>
        <p:sp>
          <p:nvSpPr>
            <p:cNvPr id="21" name="Freeform 21"/>
            <p:cNvSpPr/>
            <p:nvPr/>
          </p:nvSpPr>
          <p:spPr>
            <a:xfrm>
              <a:off x="0" y="0"/>
              <a:ext cx="4328541" cy="4267581"/>
            </a:xfrm>
            <a:custGeom>
              <a:avLst/>
              <a:gdLst/>
              <a:ahLst/>
              <a:cxnLst/>
              <a:rect l="l" t="t" r="r" b="b"/>
              <a:pathLst>
                <a:path w="4328541" h="4267581">
                  <a:moveTo>
                    <a:pt x="0" y="0"/>
                  </a:moveTo>
                  <a:lnTo>
                    <a:pt x="4328541" y="0"/>
                  </a:lnTo>
                  <a:lnTo>
                    <a:pt x="4328541" y="4267581"/>
                  </a:lnTo>
                  <a:lnTo>
                    <a:pt x="0" y="4267581"/>
                  </a:lnTo>
                  <a:lnTo>
                    <a:pt x="0" y="0"/>
                  </a:lnTo>
                  <a:close/>
                </a:path>
              </a:pathLst>
            </a:custGeom>
            <a:blipFill>
              <a:blip r:embed="rId3"/>
              <a:stretch>
                <a:fillRect/>
              </a:stretch>
            </a:blipFill>
          </p:spPr>
          <p:txBody>
            <a:bodyPr/>
            <a:lstStyle/>
            <a:p>
              <a:endParaRPr lang="en-US"/>
            </a:p>
          </p:txBody>
        </p:sp>
      </p:grpSp>
      <p:grpSp>
        <p:nvGrpSpPr>
          <p:cNvPr id="22" name="Group 22"/>
          <p:cNvGrpSpPr/>
          <p:nvPr/>
        </p:nvGrpSpPr>
        <p:grpSpPr>
          <a:xfrm>
            <a:off x="5913092" y="163611"/>
            <a:ext cx="7867878" cy="2304288"/>
            <a:chOff x="0" y="0"/>
            <a:chExt cx="10490504" cy="3072384"/>
          </a:xfrm>
        </p:grpSpPr>
        <p:sp>
          <p:nvSpPr>
            <p:cNvPr id="23" name="Freeform 23"/>
            <p:cNvSpPr/>
            <p:nvPr/>
          </p:nvSpPr>
          <p:spPr>
            <a:xfrm>
              <a:off x="0" y="0"/>
              <a:ext cx="10490505" cy="3072384"/>
            </a:xfrm>
            <a:custGeom>
              <a:avLst/>
              <a:gdLst/>
              <a:ahLst/>
              <a:cxnLst/>
              <a:rect l="l" t="t" r="r" b="b"/>
              <a:pathLst>
                <a:path w="10490505" h="3072384">
                  <a:moveTo>
                    <a:pt x="0" y="0"/>
                  </a:moveTo>
                  <a:lnTo>
                    <a:pt x="10490505" y="0"/>
                  </a:lnTo>
                  <a:lnTo>
                    <a:pt x="10490505" y="3072384"/>
                  </a:lnTo>
                  <a:lnTo>
                    <a:pt x="0" y="3072384"/>
                  </a:lnTo>
                  <a:close/>
                </a:path>
              </a:pathLst>
            </a:custGeom>
            <a:solidFill>
              <a:srgbClr val="000000">
                <a:alpha val="0"/>
              </a:srgbClr>
            </a:solidFill>
          </p:spPr>
          <p:txBody>
            <a:bodyPr/>
            <a:lstStyle/>
            <a:p>
              <a:endParaRPr lang="en-US"/>
            </a:p>
          </p:txBody>
        </p:sp>
        <p:sp>
          <p:nvSpPr>
            <p:cNvPr id="24" name="TextBox 24"/>
            <p:cNvSpPr txBox="1"/>
            <p:nvPr/>
          </p:nvSpPr>
          <p:spPr>
            <a:xfrm>
              <a:off x="0" y="9525"/>
              <a:ext cx="10490504" cy="3062859"/>
            </a:xfrm>
            <a:prstGeom prst="rect">
              <a:avLst/>
            </a:prstGeom>
          </p:spPr>
          <p:txBody>
            <a:bodyPr lIns="0" tIns="0" rIns="0" bIns="0" rtlCol="0" anchor="b"/>
            <a:lstStyle/>
            <a:p>
              <a:pPr algn="ctr">
                <a:lnSpc>
                  <a:spcPts val="6480"/>
                </a:lnSpc>
              </a:pPr>
              <a:r>
                <a:rPr lang="en-US" sz="6000">
                  <a:solidFill>
                    <a:srgbClr val="1B7380"/>
                  </a:solidFill>
                  <a:latin typeface="Poppins"/>
                  <a:ea typeface="Poppins"/>
                  <a:cs typeface="Poppins"/>
                  <a:sym typeface="Poppins"/>
                </a:rPr>
                <a:t>2026 Meetings</a:t>
              </a:r>
            </a:p>
          </p:txBody>
        </p:sp>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32806" y="2649123"/>
            <a:ext cx="14744700" cy="3129534"/>
            <a:chOff x="0" y="0"/>
            <a:chExt cx="19659600" cy="4172712"/>
          </a:xfrm>
        </p:grpSpPr>
        <p:sp>
          <p:nvSpPr>
            <p:cNvPr id="3" name="Freeform 3"/>
            <p:cNvSpPr/>
            <p:nvPr/>
          </p:nvSpPr>
          <p:spPr>
            <a:xfrm>
              <a:off x="0" y="0"/>
              <a:ext cx="19659600" cy="4172712"/>
            </a:xfrm>
            <a:custGeom>
              <a:avLst/>
              <a:gdLst/>
              <a:ahLst/>
              <a:cxnLst/>
              <a:rect l="l" t="t" r="r" b="b"/>
              <a:pathLst>
                <a:path w="19659600" h="4172712">
                  <a:moveTo>
                    <a:pt x="0" y="0"/>
                  </a:moveTo>
                  <a:lnTo>
                    <a:pt x="19659600" y="0"/>
                  </a:lnTo>
                  <a:lnTo>
                    <a:pt x="19659600" y="4172712"/>
                  </a:lnTo>
                  <a:lnTo>
                    <a:pt x="0" y="4172712"/>
                  </a:lnTo>
                  <a:close/>
                </a:path>
              </a:pathLst>
            </a:custGeom>
            <a:solidFill>
              <a:srgbClr val="000000">
                <a:alpha val="0"/>
              </a:srgbClr>
            </a:solidFill>
          </p:spPr>
          <p:txBody>
            <a:bodyPr/>
            <a:lstStyle/>
            <a:p>
              <a:endParaRPr lang="en-US"/>
            </a:p>
          </p:txBody>
        </p:sp>
        <p:sp>
          <p:nvSpPr>
            <p:cNvPr id="4" name="TextBox 4"/>
            <p:cNvSpPr txBox="1"/>
            <p:nvPr/>
          </p:nvSpPr>
          <p:spPr>
            <a:xfrm>
              <a:off x="0" y="9525"/>
              <a:ext cx="19659600" cy="4163187"/>
            </a:xfrm>
            <a:prstGeom prst="rect">
              <a:avLst/>
            </a:prstGeom>
          </p:spPr>
          <p:txBody>
            <a:bodyPr lIns="0" tIns="0" rIns="0" bIns="0" rtlCol="0" anchor="b"/>
            <a:lstStyle/>
            <a:p>
              <a:pPr algn="ctr">
                <a:lnSpc>
                  <a:spcPts val="6480"/>
                </a:lnSpc>
              </a:pPr>
              <a:r>
                <a:rPr lang="en-US" sz="6000">
                  <a:solidFill>
                    <a:srgbClr val="1B7380"/>
                  </a:solidFill>
                  <a:latin typeface="Poppins"/>
                  <a:ea typeface="Poppins"/>
                  <a:cs typeface="Poppins"/>
                  <a:sym typeface="Poppins"/>
                </a:rPr>
                <a:t>Thank you for doing your part to prevent HPV Cancers!</a:t>
              </a:r>
            </a:p>
            <a:p>
              <a:pPr algn="ctr">
                <a:lnSpc>
                  <a:spcPts val="6480"/>
                </a:lnSpc>
              </a:pPr>
              <a:endParaRPr lang="en-US" sz="6000">
                <a:solidFill>
                  <a:srgbClr val="1B7380"/>
                </a:solidFill>
                <a:latin typeface="Poppins"/>
                <a:ea typeface="Poppins"/>
                <a:cs typeface="Poppins"/>
                <a:sym typeface="Poppins"/>
              </a:endParaRPr>
            </a:p>
          </p:txBody>
        </p:sp>
      </p:grpSp>
      <p:grpSp>
        <p:nvGrpSpPr>
          <p:cNvPr id="5" name="Group 5"/>
          <p:cNvGrpSpPr>
            <a:grpSpLocks noChangeAspect="1"/>
          </p:cNvGrpSpPr>
          <p:nvPr/>
        </p:nvGrpSpPr>
        <p:grpSpPr>
          <a:xfrm>
            <a:off x="5427980" y="5143500"/>
            <a:ext cx="7432039" cy="3883239"/>
            <a:chOff x="0" y="0"/>
            <a:chExt cx="9909386" cy="5177652"/>
          </a:xfrm>
        </p:grpSpPr>
        <p:sp>
          <p:nvSpPr>
            <p:cNvPr id="6" name="Freeform 6"/>
            <p:cNvSpPr/>
            <p:nvPr/>
          </p:nvSpPr>
          <p:spPr>
            <a:xfrm>
              <a:off x="0" y="0"/>
              <a:ext cx="9909429" cy="5177663"/>
            </a:xfrm>
            <a:custGeom>
              <a:avLst/>
              <a:gdLst/>
              <a:ahLst/>
              <a:cxnLst/>
              <a:rect l="l" t="t" r="r" b="b"/>
              <a:pathLst>
                <a:path w="9909429" h="5177663">
                  <a:moveTo>
                    <a:pt x="0" y="0"/>
                  </a:moveTo>
                  <a:lnTo>
                    <a:pt x="9909429" y="0"/>
                  </a:lnTo>
                  <a:lnTo>
                    <a:pt x="9909429" y="5177663"/>
                  </a:lnTo>
                  <a:lnTo>
                    <a:pt x="0" y="5177663"/>
                  </a:lnTo>
                  <a:lnTo>
                    <a:pt x="0" y="0"/>
                  </a:lnTo>
                  <a:close/>
                </a:path>
              </a:pathLst>
            </a:custGeom>
            <a:blipFill>
              <a:blip r:embed="rId3"/>
              <a:stretch>
                <a:fillRect l="-8" r="-7"/>
              </a:stretch>
            </a:blipFill>
          </p:spPr>
          <p:txBody>
            <a:bodyPr/>
            <a:lstStyle/>
            <a:p>
              <a:endParaRPr lang="en-US"/>
            </a:p>
          </p:txBody>
        </p:sp>
      </p:grpSp>
      <p:grpSp>
        <p:nvGrpSpPr>
          <p:cNvPr id="7" name="Group 7"/>
          <p:cNvGrpSpPr>
            <a:grpSpLocks noChangeAspect="1"/>
          </p:cNvGrpSpPr>
          <p:nvPr/>
        </p:nvGrpSpPr>
        <p:grpSpPr>
          <a:xfrm>
            <a:off x="15652181" y="203082"/>
            <a:ext cx="2250651" cy="2225218"/>
            <a:chOff x="0" y="0"/>
            <a:chExt cx="3000868" cy="2966958"/>
          </a:xfrm>
        </p:grpSpPr>
        <p:sp>
          <p:nvSpPr>
            <p:cNvPr id="8" name="Freeform 8"/>
            <p:cNvSpPr/>
            <p:nvPr/>
          </p:nvSpPr>
          <p:spPr>
            <a:xfrm>
              <a:off x="0" y="0"/>
              <a:ext cx="3000883" cy="2966974"/>
            </a:xfrm>
            <a:custGeom>
              <a:avLst/>
              <a:gdLst/>
              <a:ahLst/>
              <a:cxnLst/>
              <a:rect l="l" t="t" r="r" b="b"/>
              <a:pathLst>
                <a:path w="3000883" h="2966974">
                  <a:moveTo>
                    <a:pt x="0" y="0"/>
                  </a:moveTo>
                  <a:lnTo>
                    <a:pt x="3000883" y="0"/>
                  </a:lnTo>
                  <a:lnTo>
                    <a:pt x="3000883" y="2966974"/>
                  </a:lnTo>
                  <a:lnTo>
                    <a:pt x="0" y="2966974"/>
                  </a:lnTo>
                  <a:lnTo>
                    <a:pt x="0" y="0"/>
                  </a:lnTo>
                  <a:close/>
                </a:path>
              </a:pathLst>
            </a:custGeom>
            <a:blipFill>
              <a:blip r:embed="rId4"/>
              <a:stretch>
                <a:fillRect/>
              </a:stretch>
            </a:blipFill>
          </p:spPr>
          <p:txBody>
            <a:bodyPr/>
            <a:lstStyle/>
            <a:p>
              <a:endParaRPr lang="en-US"/>
            </a:p>
          </p:txBody>
        </p:sp>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6BB5E-F9C6-DE62-B261-C8BA640DEF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7BEABF1-0CEA-D214-F866-C3122058FD88}"/>
              </a:ext>
            </a:extLst>
          </p:cNvPr>
          <p:cNvPicPr>
            <a:picLocks noChangeAspect="1"/>
          </p:cNvPicPr>
          <p:nvPr/>
        </p:nvPicPr>
        <p:blipFill>
          <a:blip r:embed="rId3"/>
          <a:srcRect l="660" r="2267" b="5"/>
          <a:stretch>
            <a:fillRect/>
          </a:stretch>
        </p:blipFill>
        <p:spPr>
          <a:xfrm>
            <a:off x="900680" y="507492"/>
            <a:ext cx="16486640" cy="9272016"/>
          </a:xfrm>
          <a:prstGeom prst="rect">
            <a:avLst/>
          </a:prstGeom>
        </p:spPr>
      </p:pic>
      <p:sp>
        <p:nvSpPr>
          <p:cNvPr id="4" name="Rectangle 3">
            <a:extLst>
              <a:ext uri="{FF2B5EF4-FFF2-40B4-BE49-F238E27FC236}">
                <a16:creationId xmlns:a16="http://schemas.microsoft.com/office/drawing/2014/main" id="{40FDAE0C-0010-F009-DDA0-5078E944A2B5}"/>
              </a:ext>
            </a:extLst>
          </p:cNvPr>
          <p:cNvSpPr/>
          <p:nvPr/>
        </p:nvSpPr>
        <p:spPr>
          <a:xfrm>
            <a:off x="5600700" y="2906486"/>
            <a:ext cx="3984171" cy="631915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547977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76566-6000-8BEC-AECE-2E409B2513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87F49E-9087-09E8-5C8B-6D95E84F86C4}"/>
              </a:ext>
            </a:extLst>
          </p:cNvPr>
          <p:cNvPicPr>
            <a:picLocks noChangeAspect="1"/>
          </p:cNvPicPr>
          <p:nvPr/>
        </p:nvPicPr>
        <p:blipFill>
          <a:blip r:embed="rId3"/>
          <a:stretch>
            <a:fillRect/>
          </a:stretch>
        </p:blipFill>
        <p:spPr>
          <a:xfrm>
            <a:off x="507599" y="686003"/>
            <a:ext cx="17272802" cy="8914995"/>
          </a:xfrm>
          <a:prstGeom prst="rect">
            <a:avLst/>
          </a:prstGeom>
        </p:spPr>
      </p:pic>
      <p:sp>
        <p:nvSpPr>
          <p:cNvPr id="4" name="Rectangle 3">
            <a:extLst>
              <a:ext uri="{FF2B5EF4-FFF2-40B4-BE49-F238E27FC236}">
                <a16:creationId xmlns:a16="http://schemas.microsoft.com/office/drawing/2014/main" id="{71CC62D3-8E69-C391-E736-0803F222EFBB}"/>
              </a:ext>
            </a:extLst>
          </p:cNvPr>
          <p:cNvSpPr/>
          <p:nvPr/>
        </p:nvSpPr>
        <p:spPr>
          <a:xfrm>
            <a:off x="5292350" y="2772391"/>
            <a:ext cx="4054931" cy="631915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544065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0DA21-6E08-8D36-0493-5F70504A2F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C0CC5-EA58-04A1-5668-1A47FDD39A6C}"/>
              </a:ext>
            </a:extLst>
          </p:cNvPr>
          <p:cNvSpPr>
            <a:spLocks noGrp="1"/>
          </p:cNvSpPr>
          <p:nvPr>
            <p:ph type="title"/>
          </p:nvPr>
        </p:nvSpPr>
        <p:spPr/>
        <p:txBody>
          <a:bodyPr/>
          <a:lstStyle/>
          <a:p>
            <a:r>
              <a:rPr lang="en-US" dirty="0"/>
              <a:t>Data: HPV Coverage Rates</a:t>
            </a:r>
          </a:p>
        </p:txBody>
      </p:sp>
    </p:spTree>
    <p:extLst>
      <p:ext uri="{BB962C8B-B14F-4D97-AF65-F5344CB8AC3E}">
        <p14:creationId xmlns:p14="http://schemas.microsoft.com/office/powerpoint/2010/main" val="3976017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7CEBC-1707-EA49-70F1-A94530396E68}"/>
              </a:ext>
            </a:extLst>
          </p:cNvPr>
          <p:cNvPicPr>
            <a:picLocks noChangeAspect="1"/>
          </p:cNvPicPr>
          <p:nvPr/>
        </p:nvPicPr>
        <p:blipFill>
          <a:blip r:embed="rId3"/>
          <a:stretch>
            <a:fillRect/>
          </a:stretch>
        </p:blipFill>
        <p:spPr>
          <a:xfrm>
            <a:off x="255486" y="1104138"/>
            <a:ext cx="17777028" cy="8078724"/>
          </a:xfrm>
          <a:prstGeom prst="rect">
            <a:avLst/>
          </a:prstGeom>
        </p:spPr>
      </p:pic>
      <p:sp>
        <p:nvSpPr>
          <p:cNvPr id="5" name="Rectangle 4">
            <a:extLst>
              <a:ext uri="{FF2B5EF4-FFF2-40B4-BE49-F238E27FC236}">
                <a16:creationId xmlns:a16="http://schemas.microsoft.com/office/drawing/2014/main" id="{B848BE73-22AB-C6BD-754C-F3F2FA7E483D}"/>
              </a:ext>
            </a:extLst>
          </p:cNvPr>
          <p:cNvSpPr/>
          <p:nvPr/>
        </p:nvSpPr>
        <p:spPr>
          <a:xfrm>
            <a:off x="16546614" y="2849336"/>
            <a:ext cx="1485900" cy="57313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Star: 5 Points 7">
            <a:extLst>
              <a:ext uri="{FF2B5EF4-FFF2-40B4-BE49-F238E27FC236}">
                <a16:creationId xmlns:a16="http://schemas.microsoft.com/office/drawing/2014/main" id="{337C2BF2-B024-4FC4-25C4-0AF369141C9A}"/>
              </a:ext>
            </a:extLst>
          </p:cNvPr>
          <p:cNvSpPr/>
          <p:nvPr/>
        </p:nvSpPr>
        <p:spPr>
          <a:xfrm>
            <a:off x="2122713" y="2506434"/>
            <a:ext cx="1485900" cy="1232808"/>
          </a:xfrm>
          <a:prstGeom prst="star5">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Smiley Face 8">
            <a:extLst>
              <a:ext uri="{FF2B5EF4-FFF2-40B4-BE49-F238E27FC236}">
                <a16:creationId xmlns:a16="http://schemas.microsoft.com/office/drawing/2014/main" id="{F943CF7C-91B8-D21C-6E1A-60E8CF82650D}"/>
              </a:ext>
            </a:extLst>
          </p:cNvPr>
          <p:cNvSpPr/>
          <p:nvPr/>
        </p:nvSpPr>
        <p:spPr>
          <a:xfrm>
            <a:off x="16769444" y="6678386"/>
            <a:ext cx="1061357" cy="963386"/>
          </a:xfrm>
          <a:prstGeom prst="smileyFac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945237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76EA2-D139-3683-AFC0-043C726BA0E5}"/>
              </a:ext>
            </a:extLst>
          </p:cNvPr>
          <p:cNvSpPr/>
          <p:nvPr/>
        </p:nvSpPr>
        <p:spPr>
          <a:xfrm>
            <a:off x="16230600" y="2743200"/>
            <a:ext cx="1485900" cy="592727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a:extLst>
              <a:ext uri="{FF2B5EF4-FFF2-40B4-BE49-F238E27FC236}">
                <a16:creationId xmlns:a16="http://schemas.microsoft.com/office/drawing/2014/main" id="{ADE4DDFD-0B8B-5900-7F40-36654E3ECEAC}"/>
              </a:ext>
            </a:extLst>
          </p:cNvPr>
          <p:cNvPicPr>
            <a:picLocks noChangeAspect="1"/>
          </p:cNvPicPr>
          <p:nvPr/>
        </p:nvPicPr>
        <p:blipFill>
          <a:blip r:embed="rId3"/>
          <a:stretch>
            <a:fillRect/>
          </a:stretch>
        </p:blipFill>
        <p:spPr>
          <a:xfrm>
            <a:off x="701946" y="1104138"/>
            <a:ext cx="16884108" cy="8078724"/>
          </a:xfrm>
          <a:prstGeom prst="rect">
            <a:avLst/>
          </a:prstGeom>
        </p:spPr>
      </p:pic>
      <p:sp>
        <p:nvSpPr>
          <p:cNvPr id="7" name="Rectangle 6">
            <a:extLst>
              <a:ext uri="{FF2B5EF4-FFF2-40B4-BE49-F238E27FC236}">
                <a16:creationId xmlns:a16="http://schemas.microsoft.com/office/drawing/2014/main" id="{3E084253-73AA-0CE0-8215-48350DEFD15E}"/>
              </a:ext>
            </a:extLst>
          </p:cNvPr>
          <p:cNvSpPr/>
          <p:nvPr/>
        </p:nvSpPr>
        <p:spPr>
          <a:xfrm>
            <a:off x="16165377" y="2743200"/>
            <a:ext cx="1485900" cy="57313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10592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36D140-6178-5F47-C47F-6CC301D76E85}"/>
              </a:ext>
            </a:extLst>
          </p:cNvPr>
          <p:cNvPicPr>
            <a:picLocks noChangeAspect="1"/>
          </p:cNvPicPr>
          <p:nvPr/>
        </p:nvPicPr>
        <p:blipFill>
          <a:blip r:embed="rId3"/>
          <a:stretch>
            <a:fillRect/>
          </a:stretch>
        </p:blipFill>
        <p:spPr>
          <a:xfrm>
            <a:off x="561612" y="1101502"/>
            <a:ext cx="17164776" cy="8083997"/>
          </a:xfrm>
          <a:prstGeom prst="rect">
            <a:avLst/>
          </a:prstGeom>
        </p:spPr>
      </p:pic>
      <p:sp>
        <p:nvSpPr>
          <p:cNvPr id="4" name="Rectangle 3">
            <a:extLst>
              <a:ext uri="{FF2B5EF4-FFF2-40B4-BE49-F238E27FC236}">
                <a16:creationId xmlns:a16="http://schemas.microsoft.com/office/drawing/2014/main" id="{69DFB576-2C3C-6DFE-60E1-443BA5DDA0E5}"/>
              </a:ext>
            </a:extLst>
          </p:cNvPr>
          <p:cNvSpPr/>
          <p:nvPr/>
        </p:nvSpPr>
        <p:spPr>
          <a:xfrm>
            <a:off x="16305803" y="2774684"/>
            <a:ext cx="1420586" cy="58782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Rectangle 2">
            <a:extLst>
              <a:ext uri="{FF2B5EF4-FFF2-40B4-BE49-F238E27FC236}">
                <a16:creationId xmlns:a16="http://schemas.microsoft.com/office/drawing/2014/main" id="{CD0F920D-F8E3-9354-F10E-16F069F2F28A}"/>
              </a:ext>
            </a:extLst>
          </p:cNvPr>
          <p:cNvSpPr/>
          <p:nvPr/>
        </p:nvSpPr>
        <p:spPr>
          <a:xfrm>
            <a:off x="2343149" y="2514601"/>
            <a:ext cx="1420586" cy="58782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TextBox 4">
            <a:extLst>
              <a:ext uri="{FF2B5EF4-FFF2-40B4-BE49-F238E27FC236}">
                <a16:creationId xmlns:a16="http://schemas.microsoft.com/office/drawing/2014/main" id="{3978D22C-A5FE-2BB3-B466-287D42F20BFA}"/>
              </a:ext>
            </a:extLst>
          </p:cNvPr>
          <p:cNvSpPr txBox="1"/>
          <p:nvPr/>
        </p:nvSpPr>
        <p:spPr>
          <a:xfrm>
            <a:off x="1812469" y="1960602"/>
            <a:ext cx="2481944" cy="507831"/>
          </a:xfrm>
          <a:prstGeom prst="rect">
            <a:avLst/>
          </a:prstGeom>
          <a:noFill/>
        </p:spPr>
        <p:txBody>
          <a:bodyPr wrap="square" rtlCol="0">
            <a:spAutoFit/>
          </a:bodyPr>
          <a:lstStyle/>
          <a:p>
            <a:r>
              <a:rPr lang="en-US" sz="2700" dirty="0"/>
              <a:t>Pre-pandemic</a:t>
            </a:r>
          </a:p>
        </p:txBody>
      </p:sp>
    </p:spTree>
    <p:extLst>
      <p:ext uri="{BB962C8B-B14F-4D97-AF65-F5344CB8AC3E}">
        <p14:creationId xmlns:p14="http://schemas.microsoft.com/office/powerpoint/2010/main" val="3690375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BDE717-2E75-8D3F-3933-50278F9A33F1}"/>
              </a:ext>
            </a:extLst>
          </p:cNvPr>
          <p:cNvSpPr>
            <a:spLocks noGrp="1"/>
          </p:cNvSpPr>
          <p:nvPr>
            <p:ph type="title"/>
          </p:nvPr>
        </p:nvSpPr>
        <p:spPr/>
        <p:txBody>
          <a:bodyPr>
            <a:normAutofit fontScale="90000"/>
          </a:bodyPr>
          <a:lstStyle/>
          <a:p>
            <a:r>
              <a:rPr lang="en-US" dirty="0"/>
              <a:t>DOH HPV Immunization Data Dashboard</a:t>
            </a:r>
          </a:p>
        </p:txBody>
      </p:sp>
      <p:sp>
        <p:nvSpPr>
          <p:cNvPr id="5" name="TextBox 4">
            <a:extLst>
              <a:ext uri="{FF2B5EF4-FFF2-40B4-BE49-F238E27FC236}">
                <a16:creationId xmlns:a16="http://schemas.microsoft.com/office/drawing/2014/main" id="{46B253FE-64FA-EB1F-E6DB-560DCE21C184}"/>
              </a:ext>
            </a:extLst>
          </p:cNvPr>
          <p:cNvSpPr txBox="1"/>
          <p:nvPr/>
        </p:nvSpPr>
        <p:spPr>
          <a:xfrm>
            <a:off x="1810694" y="8999040"/>
            <a:ext cx="14666613" cy="507831"/>
          </a:xfrm>
          <a:prstGeom prst="rect">
            <a:avLst/>
          </a:prstGeom>
          <a:noFill/>
        </p:spPr>
        <p:txBody>
          <a:bodyPr wrap="square">
            <a:spAutoFit/>
          </a:bodyPr>
          <a:lstStyle/>
          <a:p>
            <a:r>
              <a:rPr lang="en-US" sz="2700" dirty="0">
                <a:hlinkClick r:id="rId3"/>
              </a:rPr>
              <a:t>Source: Immunization Measures by County Dashboard | Washington State Department of Health</a:t>
            </a:r>
            <a:endParaRPr lang="en-US" sz="2700" dirty="0"/>
          </a:p>
        </p:txBody>
      </p:sp>
      <p:pic>
        <p:nvPicPr>
          <p:cNvPr id="7" name="Picture 6">
            <a:extLst>
              <a:ext uri="{FF2B5EF4-FFF2-40B4-BE49-F238E27FC236}">
                <a16:creationId xmlns:a16="http://schemas.microsoft.com/office/drawing/2014/main" id="{2E2FB6C7-230B-EFB3-0D9D-2A3BB88E4844}"/>
              </a:ext>
            </a:extLst>
          </p:cNvPr>
          <p:cNvPicPr>
            <a:picLocks noChangeAspect="1"/>
          </p:cNvPicPr>
          <p:nvPr/>
        </p:nvPicPr>
        <p:blipFill>
          <a:blip r:embed="rId4"/>
          <a:stretch>
            <a:fillRect/>
          </a:stretch>
        </p:blipFill>
        <p:spPr>
          <a:xfrm>
            <a:off x="4582625" y="2083311"/>
            <a:ext cx="9700875" cy="6915729"/>
          </a:xfrm>
          <a:prstGeom prst="rect">
            <a:avLst/>
          </a:prstGeom>
        </p:spPr>
      </p:pic>
    </p:spTree>
    <p:extLst>
      <p:ext uri="{BB962C8B-B14F-4D97-AF65-F5344CB8AC3E}">
        <p14:creationId xmlns:p14="http://schemas.microsoft.com/office/powerpoint/2010/main" val="3224738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4528"/>
            <a:ext cx="15773400" cy="1988344"/>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4" name="TextBox 4"/>
            <p:cNvSpPr txBox="1"/>
            <p:nvPr/>
          </p:nvSpPr>
          <p:spPr>
            <a:xfrm>
              <a:off x="0" y="9525"/>
              <a:ext cx="21031200" cy="2641601"/>
            </a:xfrm>
            <a:prstGeom prst="rect">
              <a:avLst/>
            </a:prstGeom>
          </p:spPr>
          <p:txBody>
            <a:bodyPr lIns="0" tIns="0" rIns="0" bIns="0" rtlCol="0" anchor="ctr"/>
            <a:lstStyle/>
            <a:p>
              <a:pPr algn="l">
                <a:lnSpc>
                  <a:spcPts val="6480"/>
                </a:lnSpc>
              </a:pPr>
              <a:r>
                <a:rPr lang="en-US" sz="6000" dirty="0">
                  <a:solidFill>
                    <a:srgbClr val="1B7380"/>
                  </a:solidFill>
                  <a:latin typeface="Poppins"/>
                  <a:ea typeface="Poppins"/>
                  <a:cs typeface="Poppins"/>
                  <a:sym typeface="Poppins"/>
                </a:rPr>
                <a:t>Agenda</a:t>
              </a:r>
            </a:p>
          </p:txBody>
        </p:sp>
      </p:grpSp>
      <p:sp>
        <p:nvSpPr>
          <p:cNvPr id="5" name="TextBox 5"/>
          <p:cNvSpPr txBox="1"/>
          <p:nvPr/>
        </p:nvSpPr>
        <p:spPr>
          <a:xfrm>
            <a:off x="1028700" y="1927622"/>
            <a:ext cx="15207176" cy="7604760"/>
          </a:xfrm>
          <a:prstGeom prst="rect">
            <a:avLst/>
          </a:prstGeom>
        </p:spPr>
        <p:txBody>
          <a:bodyPr lIns="0" tIns="0" rIns="0" bIns="0" rtlCol="0" anchor="t">
            <a:spAutoFit/>
          </a:bodyPr>
          <a:lstStyle/>
          <a:p>
            <a:pPr marL="542925" lvl="1" indent="-271462" algn="l">
              <a:lnSpc>
                <a:spcPts val="4320"/>
              </a:lnSpc>
              <a:buFont typeface="Arial"/>
              <a:buChar char="•"/>
            </a:pPr>
            <a:r>
              <a:rPr lang="en-US" sz="3000">
                <a:solidFill>
                  <a:srgbClr val="000000"/>
                </a:solidFill>
                <a:latin typeface="Poppins"/>
                <a:ea typeface="Poppins"/>
                <a:cs typeface="Poppins"/>
                <a:sym typeface="Poppins"/>
              </a:rPr>
              <a:t>Welcome &amp; Housekeeping</a:t>
            </a:r>
          </a:p>
          <a:p>
            <a:pPr marL="542925" lvl="1" indent="-271462" algn="l">
              <a:lnSpc>
                <a:spcPts val="4320"/>
              </a:lnSpc>
              <a:buFont typeface="Arial"/>
              <a:buChar char="•"/>
            </a:pPr>
            <a:r>
              <a:rPr lang="en-US" sz="3000">
                <a:solidFill>
                  <a:srgbClr val="000000"/>
                </a:solidFill>
                <a:latin typeface="Poppins"/>
                <a:ea typeface="Poppins"/>
                <a:cs typeface="Poppins"/>
                <a:sym typeface="Poppins"/>
              </a:rPr>
              <a:t>Data Update: WA State Immunization Data</a:t>
            </a:r>
          </a:p>
          <a:p>
            <a:pPr marL="542925" lvl="1" indent="-271462" algn="l">
              <a:lnSpc>
                <a:spcPts val="4320"/>
              </a:lnSpc>
              <a:buFont typeface="Arial"/>
              <a:buChar char="•"/>
            </a:pPr>
            <a:r>
              <a:rPr lang="en-US" sz="3000">
                <a:solidFill>
                  <a:srgbClr val="000000"/>
                </a:solidFill>
                <a:latin typeface="Poppins"/>
                <a:ea typeface="Poppins"/>
                <a:cs typeface="Poppins"/>
                <a:sym typeface="Poppins"/>
              </a:rPr>
              <a:t>Cervical Cancer Self-Sampling Testing Presentation with Courtnee Van Ord from the National Cervical Cancer Roundtable</a:t>
            </a:r>
          </a:p>
          <a:p>
            <a:pPr marL="542925" lvl="1" indent="-271462" algn="l">
              <a:lnSpc>
                <a:spcPts val="4320"/>
              </a:lnSpc>
              <a:buFont typeface="Arial"/>
              <a:buChar char="•"/>
            </a:pPr>
            <a:r>
              <a:rPr lang="en-US" sz="3000">
                <a:solidFill>
                  <a:srgbClr val="000000"/>
                </a:solidFill>
                <a:latin typeface="Poppins"/>
                <a:ea typeface="Poppins"/>
                <a:cs typeface="Poppins"/>
                <a:sym typeface="Poppins"/>
              </a:rPr>
              <a:t>Immunize WA Awards Announcement</a:t>
            </a:r>
          </a:p>
          <a:p>
            <a:pPr marL="542925" lvl="1" indent="-271462" algn="l">
              <a:lnSpc>
                <a:spcPts val="4320"/>
              </a:lnSpc>
              <a:buFont typeface="Arial"/>
              <a:buChar char="•"/>
            </a:pPr>
            <a:r>
              <a:rPr lang="en-US" sz="3000">
                <a:solidFill>
                  <a:srgbClr val="000000"/>
                </a:solidFill>
                <a:latin typeface="Poppins"/>
                <a:ea typeface="Poppins"/>
                <a:cs typeface="Poppins"/>
                <a:sym typeface="Poppins"/>
              </a:rPr>
              <a:t>Poll Questions</a:t>
            </a:r>
          </a:p>
          <a:p>
            <a:pPr marL="542925" lvl="1" indent="-271462" algn="l">
              <a:lnSpc>
                <a:spcPts val="4320"/>
              </a:lnSpc>
              <a:buFont typeface="Arial"/>
              <a:buChar char="•"/>
            </a:pPr>
            <a:r>
              <a:rPr lang="en-US" sz="3000">
                <a:solidFill>
                  <a:srgbClr val="000000"/>
                </a:solidFill>
                <a:latin typeface="Poppins"/>
                <a:ea typeface="Poppins"/>
                <a:cs typeface="Poppins"/>
                <a:sym typeface="Poppins"/>
              </a:rPr>
              <a:t>Survivor Story </a:t>
            </a:r>
          </a:p>
          <a:p>
            <a:pPr marL="542925" lvl="1" indent="-271462" algn="l">
              <a:lnSpc>
                <a:spcPts val="4320"/>
              </a:lnSpc>
              <a:buFont typeface="Arial"/>
              <a:buChar char="•"/>
            </a:pPr>
            <a:r>
              <a:rPr lang="en-US" sz="3000">
                <a:solidFill>
                  <a:srgbClr val="000000"/>
                </a:solidFill>
                <a:latin typeface="Poppins"/>
                <a:ea typeface="Poppins"/>
                <a:cs typeface="Poppins"/>
                <a:sym typeface="Poppins"/>
              </a:rPr>
              <a:t>BREAK</a:t>
            </a:r>
          </a:p>
          <a:p>
            <a:pPr marL="542925" lvl="1" indent="-271462" algn="l">
              <a:lnSpc>
                <a:spcPts val="4320"/>
              </a:lnSpc>
              <a:buFont typeface="Arial"/>
              <a:buChar char="•"/>
            </a:pPr>
            <a:r>
              <a:rPr lang="en-US" sz="3000">
                <a:solidFill>
                  <a:srgbClr val="000000"/>
                </a:solidFill>
                <a:latin typeface="Poppins"/>
                <a:ea typeface="Poppins"/>
                <a:cs typeface="Poppins"/>
                <a:sym typeface="Poppins"/>
              </a:rPr>
              <a:t>HPV Vaccine Provider Survey Update</a:t>
            </a:r>
          </a:p>
          <a:p>
            <a:pPr marL="542925" lvl="1" indent="-271462" algn="l">
              <a:lnSpc>
                <a:spcPts val="4320"/>
              </a:lnSpc>
              <a:buFont typeface="Arial"/>
              <a:buChar char="•"/>
            </a:pPr>
            <a:r>
              <a:rPr lang="en-US" sz="3000">
                <a:solidFill>
                  <a:srgbClr val="000000"/>
                </a:solidFill>
                <a:latin typeface="Poppins"/>
                <a:ea typeface="Poppins"/>
                <a:cs typeface="Poppins"/>
                <a:sym typeface="Poppins"/>
              </a:rPr>
              <a:t>Data Update: WA State HPV-Related Cancer Burden </a:t>
            </a:r>
          </a:p>
          <a:p>
            <a:pPr marL="542925" lvl="1" indent="-271462" algn="l">
              <a:lnSpc>
                <a:spcPts val="4320"/>
              </a:lnSpc>
              <a:buFont typeface="Arial"/>
              <a:buChar char="•"/>
            </a:pPr>
            <a:r>
              <a:rPr lang="en-US" sz="3000">
                <a:solidFill>
                  <a:srgbClr val="000000"/>
                </a:solidFill>
                <a:latin typeface="Poppins"/>
                <a:ea typeface="Poppins"/>
                <a:cs typeface="Poppins"/>
                <a:sym typeface="Poppins"/>
              </a:rPr>
              <a:t>HPV, Oropharyngeal Cancer &amp; How to Engage Dental Care Professional in HPV Cancer Prevention </a:t>
            </a:r>
          </a:p>
          <a:p>
            <a:pPr marL="542925" lvl="1" indent="-271462" algn="l">
              <a:lnSpc>
                <a:spcPts val="4320"/>
              </a:lnSpc>
              <a:buFont typeface="Arial"/>
              <a:buChar char="•"/>
            </a:pPr>
            <a:r>
              <a:rPr lang="en-US" sz="3000">
                <a:solidFill>
                  <a:srgbClr val="000000"/>
                </a:solidFill>
                <a:latin typeface="Poppins"/>
                <a:ea typeface="Poppins"/>
                <a:cs typeface="Poppins"/>
                <a:sym typeface="Poppins"/>
              </a:rPr>
              <a:t>Updates &amp; Upcoming Events</a:t>
            </a:r>
          </a:p>
          <a:p>
            <a:pPr marL="542925" lvl="1" indent="-271462" algn="l">
              <a:lnSpc>
                <a:spcPts val="4320"/>
              </a:lnSpc>
              <a:buFont typeface="Arial"/>
              <a:buChar char="•"/>
            </a:pPr>
            <a:r>
              <a:rPr lang="en-US" sz="3000">
                <a:solidFill>
                  <a:srgbClr val="000000"/>
                </a:solidFill>
                <a:latin typeface="Poppins"/>
                <a:ea typeface="Poppins"/>
                <a:cs typeface="Poppins"/>
                <a:sym typeface="Poppins"/>
              </a:rPr>
              <a:t>Wrap Up</a:t>
            </a:r>
          </a:p>
        </p:txBody>
      </p:sp>
      <p:grpSp>
        <p:nvGrpSpPr>
          <p:cNvPr id="6" name="Group 6"/>
          <p:cNvGrpSpPr>
            <a:grpSpLocks noChangeAspect="1"/>
          </p:cNvGrpSpPr>
          <p:nvPr/>
        </p:nvGrpSpPr>
        <p:grpSpPr>
          <a:xfrm>
            <a:off x="13916328" y="7983582"/>
            <a:ext cx="4182741" cy="2185122"/>
            <a:chOff x="0" y="0"/>
            <a:chExt cx="5576988" cy="2913496"/>
          </a:xfrm>
        </p:grpSpPr>
        <p:sp>
          <p:nvSpPr>
            <p:cNvPr id="7" name="Freeform 7"/>
            <p:cNvSpPr/>
            <p:nvPr/>
          </p:nvSpPr>
          <p:spPr>
            <a:xfrm>
              <a:off x="0" y="0"/>
              <a:ext cx="5576951" cy="2913507"/>
            </a:xfrm>
            <a:custGeom>
              <a:avLst/>
              <a:gdLst/>
              <a:ahLst/>
              <a:cxnLst/>
              <a:rect l="l" t="t" r="r" b="b"/>
              <a:pathLst>
                <a:path w="5576951" h="2913507">
                  <a:moveTo>
                    <a:pt x="0" y="0"/>
                  </a:moveTo>
                  <a:lnTo>
                    <a:pt x="5576951" y="0"/>
                  </a:lnTo>
                  <a:lnTo>
                    <a:pt x="5576951" y="2913507"/>
                  </a:lnTo>
                  <a:lnTo>
                    <a:pt x="0" y="2913507"/>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1A8127-62DF-1E84-49A7-80F7F33B9ACE}"/>
              </a:ext>
            </a:extLst>
          </p:cNvPr>
          <p:cNvSpPr>
            <a:spLocks noGrp="1"/>
          </p:cNvSpPr>
          <p:nvPr>
            <p:ph type="body" sz="quarter" idx="22"/>
          </p:nvPr>
        </p:nvSpPr>
        <p:spPr>
          <a:xfrm>
            <a:off x="1469027" y="8552993"/>
            <a:ext cx="15349946" cy="1601942"/>
          </a:xfrm>
        </p:spPr>
        <p:txBody>
          <a:bodyPr/>
          <a:lstStyle/>
          <a:p>
            <a:pPr algn="ctr"/>
            <a:r>
              <a:rPr lang="en-US" dirty="0"/>
              <a:t>Four new routine mailings will begin in 2026 for ages 7 to 10. The age 9 and 10 letters will emphasize HPV vaccination.</a:t>
            </a:r>
          </a:p>
        </p:txBody>
      </p:sp>
      <p:sp>
        <p:nvSpPr>
          <p:cNvPr id="3" name="Title 2">
            <a:extLst>
              <a:ext uri="{FF2B5EF4-FFF2-40B4-BE49-F238E27FC236}">
                <a16:creationId xmlns:a16="http://schemas.microsoft.com/office/drawing/2014/main" id="{66506E93-68AB-62B4-4179-8FA75DA59A12}"/>
              </a:ext>
            </a:extLst>
          </p:cNvPr>
          <p:cNvSpPr>
            <a:spLocks noGrp="1"/>
          </p:cNvSpPr>
          <p:nvPr>
            <p:ph type="title"/>
          </p:nvPr>
        </p:nvSpPr>
        <p:spPr/>
        <p:txBody>
          <a:bodyPr>
            <a:normAutofit fontScale="90000"/>
          </a:bodyPr>
          <a:lstStyle/>
          <a:p>
            <a:r>
              <a:rPr lang="en-US"/>
              <a:t>What’s Ahead for HPV at DOH?</a:t>
            </a:r>
            <a:endParaRPr lang="en-US" dirty="0"/>
          </a:p>
        </p:txBody>
      </p:sp>
      <p:pic>
        <p:nvPicPr>
          <p:cNvPr id="5" name="Picture 4">
            <a:extLst>
              <a:ext uri="{FF2B5EF4-FFF2-40B4-BE49-F238E27FC236}">
                <a16:creationId xmlns:a16="http://schemas.microsoft.com/office/drawing/2014/main" id="{9501746B-7408-F272-A022-7C17A04F8497}"/>
              </a:ext>
            </a:extLst>
          </p:cNvPr>
          <p:cNvPicPr>
            <a:picLocks noChangeAspect="1"/>
          </p:cNvPicPr>
          <p:nvPr/>
        </p:nvPicPr>
        <p:blipFill>
          <a:blip r:embed="rId3"/>
          <a:stretch>
            <a:fillRect/>
          </a:stretch>
        </p:blipFill>
        <p:spPr>
          <a:xfrm>
            <a:off x="3442914" y="1976231"/>
            <a:ext cx="11402169" cy="6334538"/>
          </a:xfrm>
          <a:prstGeom prst="rect">
            <a:avLst/>
          </a:prstGeom>
        </p:spPr>
      </p:pic>
    </p:spTree>
    <p:extLst>
      <p:ext uri="{BB962C8B-B14F-4D97-AF65-F5344CB8AC3E}">
        <p14:creationId xmlns:p14="http://schemas.microsoft.com/office/powerpoint/2010/main" val="3759879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4E261A-6965-8D0E-C848-60A28045191D}"/>
              </a:ext>
            </a:extLst>
          </p:cNvPr>
          <p:cNvSpPr>
            <a:spLocks noGrp="1"/>
          </p:cNvSpPr>
          <p:nvPr>
            <p:ph type="body" sz="quarter" idx="22"/>
          </p:nvPr>
        </p:nvSpPr>
        <p:spPr/>
        <p:txBody>
          <a:bodyPr/>
          <a:lstStyle/>
          <a:p>
            <a:r>
              <a:rPr lang="en-US" b="1" dirty="0"/>
              <a:t>List of DOH webpages where you can find HPV information:</a:t>
            </a:r>
          </a:p>
          <a:p>
            <a:pPr marL="514350" indent="-514350">
              <a:buFont typeface="Arial" panose="020B0604020202020204" pitchFamily="34" charset="0"/>
              <a:buChar char="•"/>
            </a:pPr>
            <a:r>
              <a:rPr lang="en-US" sz="3000" dirty="0">
                <a:hlinkClick r:id="rId2"/>
              </a:rPr>
              <a:t>Human Papillomavirus (HPV) Information Health Care Providers | Washington State Department of Health</a:t>
            </a:r>
            <a:endParaRPr lang="en-US" sz="3000" dirty="0"/>
          </a:p>
          <a:p>
            <a:pPr marL="514350" indent="-514350">
              <a:buFont typeface="Arial" panose="020B0604020202020204" pitchFamily="34" charset="0"/>
              <a:buChar char="•"/>
            </a:pPr>
            <a:r>
              <a:rPr lang="en-US" sz="3000" dirty="0">
                <a:hlinkClick r:id="rId3"/>
              </a:rPr>
              <a:t>Human Papillomavirus (HPV) Vaccine at Age Nine | Washington State Department of Health</a:t>
            </a:r>
            <a:endParaRPr lang="en-US" sz="3000" dirty="0"/>
          </a:p>
          <a:p>
            <a:pPr marL="514350" indent="-514350">
              <a:buFont typeface="Arial" panose="020B0604020202020204" pitchFamily="34" charset="0"/>
              <a:buChar char="•"/>
            </a:pPr>
            <a:r>
              <a:rPr lang="en-US" sz="3000" dirty="0">
                <a:hlinkClick r:id="rId4"/>
              </a:rPr>
              <a:t>Human Papillomavirus (HPV) | Washington State Department of Health</a:t>
            </a:r>
            <a:endParaRPr lang="en-US" sz="3000" dirty="0"/>
          </a:p>
          <a:p>
            <a:pPr marL="514350" indent="-514350">
              <a:buFont typeface="Arial" panose="020B0604020202020204" pitchFamily="34" charset="0"/>
              <a:buChar char="•"/>
            </a:pPr>
            <a:r>
              <a:rPr lang="en-US" sz="3000" dirty="0">
                <a:hlinkClick r:id="rId5"/>
              </a:rPr>
              <a:t>Plain Talk About Immunizations | Washington State Department of Health</a:t>
            </a:r>
            <a:endParaRPr lang="en-US" sz="3000" dirty="0"/>
          </a:p>
          <a:p>
            <a:pPr marL="514350" indent="-514350">
              <a:buFont typeface="Arial" panose="020B0604020202020204" pitchFamily="34" charset="0"/>
              <a:buChar char="•"/>
            </a:pPr>
            <a:r>
              <a:rPr lang="en-US" sz="3000" dirty="0">
                <a:hlinkClick r:id="rId6"/>
              </a:rPr>
              <a:t>For Preteens and Teens (7-18 Years) | Washington State Department of Health</a:t>
            </a:r>
            <a:endParaRPr lang="en-US" sz="3000" dirty="0"/>
          </a:p>
          <a:p>
            <a:pPr marL="514350" indent="-514350">
              <a:buFont typeface="Arial" panose="020B0604020202020204" pitchFamily="34" charset="0"/>
              <a:buChar char="•"/>
            </a:pPr>
            <a:r>
              <a:rPr lang="en-US" sz="3000" dirty="0">
                <a:hlinkClick r:id="rId7"/>
              </a:rPr>
              <a:t>For College Students and Administrators | Washington State Department of Health</a:t>
            </a:r>
            <a:endParaRPr lang="en-US" sz="3000" dirty="0"/>
          </a:p>
          <a:p>
            <a:pPr marL="514350" indent="-514350">
              <a:buFont typeface="Arial" panose="020B0604020202020204" pitchFamily="34" charset="0"/>
              <a:buChar char="•"/>
            </a:pPr>
            <a:r>
              <a:rPr lang="en-US" sz="3000" dirty="0">
                <a:hlinkClick r:id="rId8"/>
              </a:rPr>
              <a:t>Vaccine Stories | Washington State Department of Health</a:t>
            </a:r>
            <a:endParaRPr lang="en-US" sz="3000" dirty="0"/>
          </a:p>
          <a:p>
            <a:pPr marL="514350" indent="-514350">
              <a:buFont typeface="Arial" panose="020B0604020202020204" pitchFamily="34" charset="0"/>
              <a:buChar char="•"/>
            </a:pPr>
            <a:r>
              <a:rPr lang="en-US" sz="3000" dirty="0">
                <a:hlinkClick r:id="rId9"/>
              </a:rPr>
              <a:t>Immunization Measures by County Dashboard | Washington State Department of Health</a:t>
            </a:r>
            <a:endParaRPr lang="en-US" sz="3000" dirty="0"/>
          </a:p>
        </p:txBody>
      </p:sp>
      <p:sp>
        <p:nvSpPr>
          <p:cNvPr id="3" name="Title 2">
            <a:extLst>
              <a:ext uri="{FF2B5EF4-FFF2-40B4-BE49-F238E27FC236}">
                <a16:creationId xmlns:a16="http://schemas.microsoft.com/office/drawing/2014/main" id="{ED168904-93C9-A896-AB25-81F66DCC55E0}"/>
              </a:ext>
            </a:extLst>
          </p:cNvPr>
          <p:cNvSpPr>
            <a:spLocks noGrp="1"/>
          </p:cNvSpPr>
          <p:nvPr>
            <p:ph type="title"/>
          </p:nvPr>
        </p:nvSpPr>
        <p:spPr/>
        <p:txBody>
          <a:bodyPr>
            <a:normAutofit fontScale="90000"/>
          </a:bodyPr>
          <a:lstStyle/>
          <a:p>
            <a:r>
              <a:rPr lang="en-US" dirty="0"/>
              <a:t>DOH HPV Resources</a:t>
            </a:r>
          </a:p>
        </p:txBody>
      </p:sp>
    </p:spTree>
    <p:extLst>
      <p:ext uri="{BB962C8B-B14F-4D97-AF65-F5344CB8AC3E}">
        <p14:creationId xmlns:p14="http://schemas.microsoft.com/office/powerpoint/2010/main" val="2935760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B14DC0-002E-AB00-67FC-657FA8E0CBD2}"/>
              </a:ext>
            </a:extLst>
          </p:cNvPr>
          <p:cNvSpPr txBox="1"/>
          <p:nvPr/>
        </p:nvSpPr>
        <p:spPr>
          <a:xfrm>
            <a:off x="11959730" y="8500733"/>
            <a:ext cx="5151474" cy="507831"/>
          </a:xfrm>
          <a:prstGeom prst="rect">
            <a:avLst/>
          </a:prstGeom>
          <a:solidFill>
            <a:srgbClr val="156082"/>
          </a:solidFill>
        </p:spPr>
        <p:txBody>
          <a:bodyPr wrap="square" rtlCol="0">
            <a:spAutoFit/>
          </a:bodyPr>
          <a:lstStyle/>
          <a:p>
            <a:r>
              <a:rPr lang="en-US" sz="2700" dirty="0">
                <a:solidFill>
                  <a:schemeClr val="bg1"/>
                </a:solidFill>
              </a:rPr>
              <a:t>doh.information@doh.wa.gov</a:t>
            </a:r>
          </a:p>
        </p:txBody>
      </p:sp>
    </p:spTree>
    <p:extLst>
      <p:ext uri="{BB962C8B-B14F-4D97-AF65-F5344CB8AC3E}">
        <p14:creationId xmlns:p14="http://schemas.microsoft.com/office/powerpoint/2010/main" val="3342397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68C4B4-E002-E254-3A85-B58E8588A11A}"/>
              </a:ext>
            </a:extLst>
          </p:cNvPr>
          <p:cNvSpPr>
            <a:spLocks noGrp="1"/>
          </p:cNvSpPr>
          <p:nvPr>
            <p:ph type="title"/>
          </p:nvPr>
        </p:nvSpPr>
        <p:spPr>
          <a:xfrm>
            <a:off x="460014" y="3225753"/>
            <a:ext cx="12790932" cy="3818013"/>
          </a:xfrm>
        </p:spPr>
        <p:txBody>
          <a:bodyPr/>
          <a:lstStyle/>
          <a:p>
            <a:r>
              <a:rPr lang="en-US">
                <a:latin typeface="Poppins"/>
                <a:cs typeface="Poppins"/>
              </a:rPr>
              <a:t>HPV Self-collection  Testing for Cervical Cancer Screening</a:t>
            </a:r>
          </a:p>
        </p:txBody>
      </p:sp>
    </p:spTree>
    <p:extLst>
      <p:ext uri="{BB962C8B-B14F-4D97-AF65-F5344CB8AC3E}">
        <p14:creationId xmlns:p14="http://schemas.microsoft.com/office/powerpoint/2010/main" val="1221375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a:extLst>
              <a:ext uri="{FF2B5EF4-FFF2-40B4-BE49-F238E27FC236}">
                <a16:creationId xmlns:a16="http://schemas.microsoft.com/office/drawing/2014/main" id="{B7A2EC26-B507-1538-99C1-E7592B1A8D42}"/>
              </a:ext>
            </a:extLst>
          </p:cNvPr>
          <p:cNvSpPr txBox="1">
            <a:spLocks/>
          </p:cNvSpPr>
          <p:nvPr/>
        </p:nvSpPr>
        <p:spPr>
          <a:xfrm>
            <a:off x="17261586" y="9831642"/>
            <a:ext cx="797814" cy="184666"/>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1200" b="0" i="0" u="none" strike="noStrike" kern="1200" cap="none" spc="0" normalizeH="0" baseline="0" noProof="0">
                <a:ln>
                  <a:noFill/>
                </a:ln>
                <a:solidFill>
                  <a:prstClr val="black"/>
                </a:solidFill>
                <a:effectLst/>
                <a:uLnTx/>
                <a:uFillTx/>
                <a:latin typeface="Poppins" pitchFamily="2" charset="77"/>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22" name="Rectangle 21">
            <a:extLst>
              <a:ext uri="{FF2B5EF4-FFF2-40B4-BE49-F238E27FC236}">
                <a16:creationId xmlns:a16="http://schemas.microsoft.com/office/drawing/2014/main" id="{29B95C27-E5C0-3B41-142E-76B99969D13E}"/>
              </a:ext>
            </a:extLst>
          </p:cNvPr>
          <p:cNvSpPr/>
          <p:nvPr/>
        </p:nvSpPr>
        <p:spPr>
          <a:xfrm>
            <a:off x="3352231" y="3066364"/>
            <a:ext cx="12111074" cy="1353362"/>
          </a:xfrm>
          <a:prstGeom prst="rect">
            <a:avLst/>
          </a:prstGeom>
          <a:solidFill>
            <a:srgbClr val="4B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2746F8"/>
              </a:solidFill>
              <a:effectLst/>
              <a:uLnTx/>
              <a:uFillTx/>
              <a:latin typeface="Source Sans Pro" panose="020B0503030403020204" pitchFamily="34" charset="0"/>
              <a:ea typeface="+mn-ea"/>
              <a:cs typeface="+mn-cs"/>
            </a:endParaRPr>
          </a:p>
        </p:txBody>
      </p:sp>
      <p:sp>
        <p:nvSpPr>
          <p:cNvPr id="24" name="Rectangle 23">
            <a:extLst>
              <a:ext uri="{FF2B5EF4-FFF2-40B4-BE49-F238E27FC236}">
                <a16:creationId xmlns:a16="http://schemas.microsoft.com/office/drawing/2014/main" id="{F1804DEB-40F3-F318-5D8F-8FD7FE9DBFC0}"/>
              </a:ext>
            </a:extLst>
          </p:cNvPr>
          <p:cNvSpPr/>
          <p:nvPr/>
        </p:nvSpPr>
        <p:spPr>
          <a:xfrm>
            <a:off x="2694455" y="4541726"/>
            <a:ext cx="12768849" cy="1353362"/>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2746F8"/>
              </a:solidFill>
              <a:effectLst/>
              <a:uLnTx/>
              <a:uFillTx/>
              <a:latin typeface="Source Sans Pro" panose="020B0503030403020204" pitchFamily="34" charset="0"/>
              <a:ea typeface="+mn-ea"/>
              <a:cs typeface="+mn-cs"/>
            </a:endParaRPr>
          </a:p>
        </p:txBody>
      </p:sp>
      <p:sp>
        <p:nvSpPr>
          <p:cNvPr id="25" name="Rectangle 17">
            <a:extLst>
              <a:ext uri="{FF2B5EF4-FFF2-40B4-BE49-F238E27FC236}">
                <a16:creationId xmlns:a16="http://schemas.microsoft.com/office/drawing/2014/main" id="{34E5CB7B-0BFD-8B7F-369E-5DAA5FB530CD}"/>
              </a:ext>
            </a:extLst>
          </p:cNvPr>
          <p:cNvSpPr/>
          <p:nvPr/>
        </p:nvSpPr>
        <p:spPr>
          <a:xfrm>
            <a:off x="2395004" y="3066368"/>
            <a:ext cx="1791674" cy="1353371"/>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007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Source Sans Pro" panose="020B0503030403020204" pitchFamily="34" charset="0"/>
              <a:ea typeface="+mn-ea"/>
              <a:cs typeface="+mn-cs"/>
            </a:endParaRPr>
          </a:p>
        </p:txBody>
      </p:sp>
      <p:sp>
        <p:nvSpPr>
          <p:cNvPr id="26" name="Rectangle 17">
            <a:extLst>
              <a:ext uri="{FF2B5EF4-FFF2-40B4-BE49-F238E27FC236}">
                <a16:creationId xmlns:a16="http://schemas.microsoft.com/office/drawing/2014/main" id="{B3D8B4FF-42F4-F2E5-91A4-8982FF510F94}"/>
              </a:ext>
            </a:extLst>
          </p:cNvPr>
          <p:cNvSpPr/>
          <p:nvPr/>
        </p:nvSpPr>
        <p:spPr>
          <a:xfrm>
            <a:off x="2395004" y="4542827"/>
            <a:ext cx="1791674" cy="1353371"/>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50000"/>
                  <a:lumOff val="50000"/>
                </a:prstClr>
              </a:solidFill>
              <a:effectLst/>
              <a:uLnTx/>
              <a:uFillTx/>
              <a:latin typeface="Source Sans Pro" panose="020B0503030403020204" pitchFamily="34" charset="0"/>
              <a:ea typeface="+mn-ea"/>
              <a:cs typeface="+mn-cs"/>
            </a:endParaRPr>
          </a:p>
        </p:txBody>
      </p:sp>
      <p:sp>
        <p:nvSpPr>
          <p:cNvPr id="30" name="TextBox 29">
            <a:extLst>
              <a:ext uri="{FF2B5EF4-FFF2-40B4-BE49-F238E27FC236}">
                <a16:creationId xmlns:a16="http://schemas.microsoft.com/office/drawing/2014/main" id="{F2180FA1-DDB8-2B11-0C0D-9C4C33B27580}"/>
              </a:ext>
            </a:extLst>
          </p:cNvPr>
          <p:cNvSpPr txBox="1"/>
          <p:nvPr/>
        </p:nvSpPr>
        <p:spPr>
          <a:xfrm>
            <a:off x="2694455" y="3286016"/>
            <a:ext cx="7742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Poppins" pitchFamily="2" charset="77"/>
                <a:ea typeface="+mn-ea"/>
                <a:cs typeface="Poppins" pitchFamily="2" charset="77"/>
              </a:rPr>
              <a:t>1</a:t>
            </a:r>
          </a:p>
        </p:txBody>
      </p:sp>
      <p:sp>
        <p:nvSpPr>
          <p:cNvPr id="31" name="TextBox 30">
            <a:extLst>
              <a:ext uri="{FF2B5EF4-FFF2-40B4-BE49-F238E27FC236}">
                <a16:creationId xmlns:a16="http://schemas.microsoft.com/office/drawing/2014/main" id="{DB252FF1-D29C-1DC6-2EDF-62419FD9D7C8}"/>
              </a:ext>
            </a:extLst>
          </p:cNvPr>
          <p:cNvSpPr txBox="1"/>
          <p:nvPr/>
        </p:nvSpPr>
        <p:spPr>
          <a:xfrm>
            <a:off x="2694455" y="4755410"/>
            <a:ext cx="7742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Poppins" pitchFamily="2" charset="77"/>
                <a:ea typeface="+mn-ea"/>
                <a:cs typeface="Poppins" pitchFamily="2" charset="77"/>
              </a:rPr>
              <a:t>2</a:t>
            </a:r>
          </a:p>
        </p:txBody>
      </p:sp>
      <p:sp>
        <p:nvSpPr>
          <p:cNvPr id="35" name="TextBox 34">
            <a:extLst>
              <a:ext uri="{FF2B5EF4-FFF2-40B4-BE49-F238E27FC236}">
                <a16:creationId xmlns:a16="http://schemas.microsoft.com/office/drawing/2014/main" id="{DF8DAAF8-3E1E-DF79-C575-77433F10E107}"/>
              </a:ext>
            </a:extLst>
          </p:cNvPr>
          <p:cNvSpPr txBox="1"/>
          <p:nvPr/>
        </p:nvSpPr>
        <p:spPr>
          <a:xfrm>
            <a:off x="4347228" y="4779459"/>
            <a:ext cx="9829800" cy="877163"/>
          </a:xfrm>
          <a:prstGeom prst="rect">
            <a:avLst/>
          </a:prstGeom>
          <a:noFill/>
        </p:spPr>
        <p:txBody>
          <a:bodyPr wrap="square" lIns="137160" tIns="68580" rIns="137160" bIns="6858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3666A"/>
                </a:solidFill>
                <a:effectLst/>
                <a:uLnTx/>
                <a:uFillTx/>
                <a:latin typeface="Poppins"/>
                <a:ea typeface="Source Sans Pro"/>
                <a:cs typeface="Poppins"/>
              </a:rPr>
              <a:t>HPV Self-collection Testing: </a:t>
            </a:r>
            <a:r>
              <a:rPr kumimoji="0" lang="en-US" sz="2400" b="0" i="0" u="none" strike="noStrike" kern="1200" cap="none" spc="0" normalizeH="0" baseline="0" noProof="0">
                <a:ln>
                  <a:noFill/>
                </a:ln>
                <a:solidFill>
                  <a:srgbClr val="63666A"/>
                </a:solidFill>
                <a:effectLst/>
                <a:uLnTx/>
                <a:uFillTx/>
                <a:latin typeface="Poppins"/>
                <a:ea typeface="Source Sans Pro"/>
                <a:cs typeface="Poppins"/>
              </a:rPr>
              <a:t>Who, what, where, when, why, </a:t>
            </a:r>
            <a:br>
              <a:rPr kumimoji="0" lang="en-US" sz="2400" b="0" i="0" u="none" strike="noStrike" kern="1200" cap="none" spc="0" normalizeH="0" baseline="0" noProof="0">
                <a:ln>
                  <a:noFill/>
                </a:ln>
                <a:solidFill>
                  <a:srgbClr val="63666A"/>
                </a:solidFill>
                <a:effectLst/>
                <a:uLnTx/>
                <a:uFillTx/>
                <a:latin typeface="Poppins"/>
                <a:ea typeface="Source Sans Pro"/>
                <a:cs typeface="Poppins"/>
              </a:rPr>
            </a:br>
            <a:r>
              <a:rPr kumimoji="0" lang="en-US" sz="2400" b="0" i="0" u="none" strike="noStrike" kern="1200" cap="none" spc="0" normalizeH="0" baseline="0" noProof="0">
                <a:ln>
                  <a:noFill/>
                </a:ln>
                <a:solidFill>
                  <a:srgbClr val="63666A"/>
                </a:solidFill>
                <a:effectLst/>
                <a:uLnTx/>
                <a:uFillTx/>
                <a:latin typeface="Poppins"/>
                <a:ea typeface="Source Sans Pro"/>
                <a:cs typeface="Poppins"/>
              </a:rPr>
              <a:t>and how</a:t>
            </a:r>
          </a:p>
        </p:txBody>
      </p:sp>
      <p:sp>
        <p:nvSpPr>
          <p:cNvPr id="36" name="TextBox 35">
            <a:extLst>
              <a:ext uri="{FF2B5EF4-FFF2-40B4-BE49-F238E27FC236}">
                <a16:creationId xmlns:a16="http://schemas.microsoft.com/office/drawing/2014/main" id="{521D3672-BF66-C9B6-3FDF-CF6B1AD6F1D3}"/>
              </a:ext>
            </a:extLst>
          </p:cNvPr>
          <p:cNvSpPr txBox="1"/>
          <p:nvPr/>
        </p:nvSpPr>
        <p:spPr>
          <a:xfrm>
            <a:off x="4347228" y="6484762"/>
            <a:ext cx="9829800" cy="507831"/>
          </a:xfrm>
          <a:prstGeom prst="rect">
            <a:avLst/>
          </a:prstGeom>
          <a:noFill/>
        </p:spPr>
        <p:txBody>
          <a:bodyPr wrap="square" lIns="137160" tIns="68580" rIns="137160" bIns="6858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oppins"/>
                <a:ea typeface="Source Sans Pro"/>
                <a:cs typeface="Poppins"/>
              </a:rPr>
              <a:t>Putting HPV Self-collection Testing into Practice</a:t>
            </a:r>
            <a:endParaRPr kumimoji="0" lang="en-US" sz="2400" b="0" i="0" u="none" strike="noStrike" kern="1200" cap="none" spc="0" normalizeH="0" baseline="0" noProof="0" dirty="0">
              <a:ln>
                <a:noFill/>
              </a:ln>
              <a:solidFill>
                <a:prstClr val="white"/>
              </a:solidFill>
              <a:effectLst/>
              <a:uLnTx/>
              <a:uFillTx/>
              <a:latin typeface="Poppins"/>
              <a:ea typeface="Source Sans Pro"/>
              <a:cs typeface="Poppins"/>
            </a:endParaRPr>
          </a:p>
        </p:txBody>
      </p:sp>
      <p:sp>
        <p:nvSpPr>
          <p:cNvPr id="39" name="TextBox 38">
            <a:extLst>
              <a:ext uri="{FF2B5EF4-FFF2-40B4-BE49-F238E27FC236}">
                <a16:creationId xmlns:a16="http://schemas.microsoft.com/office/drawing/2014/main" id="{3175A67B-DBB8-4D67-9ECC-C4D67FD6478A}"/>
              </a:ext>
            </a:extLst>
          </p:cNvPr>
          <p:cNvSpPr txBox="1"/>
          <p:nvPr/>
        </p:nvSpPr>
        <p:spPr>
          <a:xfrm>
            <a:off x="4347228" y="3334475"/>
            <a:ext cx="9829800" cy="877163"/>
          </a:xfrm>
          <a:prstGeom prst="rect">
            <a:avLst/>
          </a:prstGeom>
          <a:noFill/>
        </p:spPr>
        <p:txBody>
          <a:bodyPr wrap="square" lIns="137160" tIns="68580" rIns="137160" bIns="6858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Poppins"/>
                <a:ea typeface="Source Sans Pro"/>
                <a:cs typeface="Poppins"/>
              </a:rPr>
              <a:t>Background: </a:t>
            </a:r>
            <a:r>
              <a:rPr kumimoji="0" lang="en-US" sz="2400" b="0" i="0" u="none" strike="noStrike" kern="1200" cap="none" spc="0" normalizeH="0" baseline="0" noProof="0">
                <a:ln>
                  <a:noFill/>
                </a:ln>
                <a:solidFill>
                  <a:prstClr val="white"/>
                </a:solidFill>
                <a:effectLst/>
                <a:uLnTx/>
                <a:uFillTx/>
                <a:latin typeface="Poppins"/>
                <a:ea typeface="Source Sans Pro"/>
                <a:cs typeface="Poppins"/>
              </a:rPr>
              <a:t>Cervical cancer screening and impact of social drivers of health</a:t>
            </a:r>
            <a:endParaRPr kumimoji="0" lang="en-US" sz="2400" b="0" i="0" u="none" strike="noStrike" kern="1200" cap="none" spc="0" normalizeH="0" baseline="0" noProof="0">
              <a:ln>
                <a:noFill/>
              </a:ln>
              <a:solidFill>
                <a:prstClr val="white"/>
              </a:solidFill>
              <a:effectLst/>
              <a:uLnTx/>
              <a:uFillTx/>
              <a:latin typeface="Poppins" panose="00000500000000000000" pitchFamily="2" charset="0"/>
              <a:ea typeface="Source Sans Pro" panose="020B0503030403020204" pitchFamily="34" charset="0"/>
              <a:cs typeface="Poppins" panose="00000500000000000000" pitchFamily="2" charset="0"/>
            </a:endParaRPr>
          </a:p>
        </p:txBody>
      </p:sp>
      <p:sp>
        <p:nvSpPr>
          <p:cNvPr id="3" name="TextBox 2">
            <a:extLst>
              <a:ext uri="{FF2B5EF4-FFF2-40B4-BE49-F238E27FC236}">
                <a16:creationId xmlns:a16="http://schemas.microsoft.com/office/drawing/2014/main" id="{6D95CD6A-A7A8-3031-FEAA-57D1EDCF3736}"/>
              </a:ext>
            </a:extLst>
          </p:cNvPr>
          <p:cNvSpPr txBox="1"/>
          <p:nvPr/>
        </p:nvSpPr>
        <p:spPr>
          <a:xfrm>
            <a:off x="602415" y="671314"/>
            <a:ext cx="12487716" cy="692497"/>
          </a:xfrm>
          <a:prstGeom prst="rect">
            <a:avLst/>
          </a:prstGeom>
          <a:noFill/>
        </p:spPr>
        <p:txBody>
          <a:bodyPr wrap="square"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800" b="1" i="0" u="none" strike="noStrike" kern="1200" cap="none" spc="0" normalizeH="0" baseline="0" noProof="0">
                <a:ln>
                  <a:noFill/>
                </a:ln>
                <a:solidFill>
                  <a:srgbClr val="012069"/>
                </a:solidFill>
                <a:effectLst/>
                <a:uLnTx/>
                <a:uFillTx/>
                <a:latin typeface="Poppins" pitchFamily="2" charset="77"/>
                <a:ea typeface="+mn-ea"/>
                <a:cs typeface="Poppins" pitchFamily="2" charset="77"/>
              </a:rPr>
              <a:t>Presentation Topics</a:t>
            </a:r>
          </a:p>
        </p:txBody>
      </p:sp>
    </p:spTree>
    <p:extLst>
      <p:ext uri="{BB962C8B-B14F-4D97-AF65-F5344CB8AC3E}">
        <p14:creationId xmlns:p14="http://schemas.microsoft.com/office/powerpoint/2010/main" val="4210386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2AF0E0-D46B-64DA-778A-0CE9E8F32190}"/>
              </a:ext>
            </a:extLst>
          </p:cNvPr>
          <p:cNvSpPr>
            <a:spLocks noGrp="1"/>
          </p:cNvSpPr>
          <p:nvPr>
            <p:ph type="sldNum" sz="quarter" idx="4"/>
          </p:nvPr>
        </p:nvSpPr>
        <p:spPr/>
        <p:txBody>
          <a:bodyPr/>
          <a:lstStyle/>
          <a:p>
            <a:fld id="{9091AC62-753B-3240-A76B-ED140B7F97AA}" type="slidenum">
              <a:rPr lang="en-US" smtClean="0"/>
              <a:pPr/>
              <a:t>25</a:t>
            </a:fld>
            <a:endParaRPr lang="en-US"/>
          </a:p>
        </p:txBody>
      </p:sp>
      <p:sp>
        <p:nvSpPr>
          <p:cNvPr id="7" name="Text Placeholder 6">
            <a:extLst>
              <a:ext uri="{FF2B5EF4-FFF2-40B4-BE49-F238E27FC236}">
                <a16:creationId xmlns:a16="http://schemas.microsoft.com/office/drawing/2014/main" id="{77EA1AFA-EB4B-30FA-81F8-77DB984FED94}"/>
              </a:ext>
            </a:extLst>
          </p:cNvPr>
          <p:cNvSpPr>
            <a:spLocks noGrp="1"/>
          </p:cNvSpPr>
          <p:nvPr>
            <p:ph type="body" sz="quarter" idx="13"/>
          </p:nvPr>
        </p:nvSpPr>
        <p:spPr>
          <a:xfrm>
            <a:off x="7731497" y="4384429"/>
            <a:ext cx="5960066" cy="1002506"/>
          </a:xfrm>
        </p:spPr>
        <p:txBody>
          <a:bodyPr/>
          <a:lstStyle/>
          <a:p>
            <a:r>
              <a:rPr lang="en-US" sz="7200" b="1">
                <a:solidFill>
                  <a:srgbClr val="012169"/>
                </a:solidFill>
                <a:latin typeface="Poppins"/>
                <a:cs typeface="Poppins"/>
              </a:rPr>
              <a:t>Background</a:t>
            </a:r>
            <a:endParaRPr lang="en-US" sz="7200" b="1">
              <a:solidFill>
                <a:srgbClr val="012169"/>
              </a:solidFill>
            </a:endParaRPr>
          </a:p>
        </p:txBody>
      </p:sp>
    </p:spTree>
    <p:extLst>
      <p:ext uri="{BB962C8B-B14F-4D97-AF65-F5344CB8AC3E}">
        <p14:creationId xmlns:p14="http://schemas.microsoft.com/office/powerpoint/2010/main" val="3399834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4F08D-4204-89FE-CB50-8DFA0D4FDC99}"/>
              </a:ext>
            </a:extLst>
          </p:cNvPr>
          <p:cNvSpPr txBox="1"/>
          <p:nvPr/>
        </p:nvSpPr>
        <p:spPr>
          <a:xfrm>
            <a:off x="298407" y="604967"/>
            <a:ext cx="17989593" cy="877163"/>
          </a:xfrm>
          <a:prstGeom prst="rect">
            <a:avLst/>
          </a:prstGeom>
          <a:noFill/>
        </p:spPr>
        <p:txBody>
          <a:bodyPr wrap="square" lIns="137160" tIns="68580" rIns="137160" bIns="68580" rtlCol="0" anchor="t">
            <a:spAutoFit/>
          </a:bodyPr>
          <a:lstStyle/>
          <a:p>
            <a:pPr defTabSz="685800"/>
            <a:r>
              <a:rPr lang="en-US" sz="4800" b="1">
                <a:solidFill>
                  <a:srgbClr val="012069"/>
                </a:solidFill>
                <a:latin typeface="Poppins"/>
                <a:cs typeface="Poppins"/>
              </a:rPr>
              <a:t>Cervical Cancer in the United States</a:t>
            </a:r>
            <a:endParaRPr lang="en-US" sz="4800">
              <a:solidFill>
                <a:srgbClr val="012069"/>
              </a:solidFill>
              <a:latin typeface="Calibri" panose="020F0502020204030204"/>
            </a:endParaRPr>
          </a:p>
        </p:txBody>
      </p:sp>
      <p:sp>
        <p:nvSpPr>
          <p:cNvPr id="5" name="TextBox 4">
            <a:extLst>
              <a:ext uri="{FF2B5EF4-FFF2-40B4-BE49-F238E27FC236}">
                <a16:creationId xmlns:a16="http://schemas.microsoft.com/office/drawing/2014/main" id="{4A699E5F-63EC-1234-AD0D-62D5D9EBA1E1}"/>
              </a:ext>
            </a:extLst>
          </p:cNvPr>
          <p:cNvSpPr txBox="1"/>
          <p:nvPr/>
        </p:nvSpPr>
        <p:spPr>
          <a:xfrm>
            <a:off x="12052013" y="3790557"/>
            <a:ext cx="5734235" cy="2631490"/>
          </a:xfrm>
          <a:prstGeom prst="rect">
            <a:avLst/>
          </a:prstGeom>
          <a:solidFill>
            <a:srgbClr val="012069"/>
          </a:solidFill>
        </p:spPr>
        <p:txBody>
          <a:bodyPr wrap="square" lIns="137160" tIns="68580" rIns="137160" bIns="68580" rtlCol="0" anchor="t">
            <a:spAutoFit/>
          </a:bodyPr>
          <a:lstStyle/>
          <a:p>
            <a:pPr algn="ctr" defTabSz="685800"/>
            <a:br>
              <a:rPr lang="en-US" sz="2700" b="1">
                <a:solidFill>
                  <a:prstClr val="black"/>
                </a:solidFill>
                <a:latin typeface="Poppins" panose="00000500000000000000" pitchFamily="2" charset="0"/>
                <a:cs typeface="Poppins" panose="00000500000000000000" pitchFamily="2" charset="0"/>
              </a:rPr>
            </a:br>
            <a:r>
              <a:rPr lang="en-US" sz="2700" b="1">
                <a:solidFill>
                  <a:prstClr val="white"/>
                </a:solidFill>
                <a:latin typeface="Poppins"/>
                <a:cs typeface="Poppins"/>
              </a:rPr>
              <a:t>Almost all cases of cervical cancer are caused by</a:t>
            </a:r>
            <a:br>
              <a:rPr lang="en-US" sz="2700" b="1">
                <a:solidFill>
                  <a:prstClr val="black"/>
                </a:solidFill>
                <a:latin typeface="Poppins" panose="00000500000000000000" pitchFamily="2" charset="0"/>
                <a:cs typeface="Poppins" panose="00000500000000000000" pitchFamily="2" charset="0"/>
              </a:rPr>
            </a:br>
            <a:r>
              <a:rPr lang="en-US" sz="2700" b="1">
                <a:solidFill>
                  <a:prstClr val="white"/>
                </a:solidFill>
                <a:latin typeface="Poppins"/>
                <a:cs typeface="Poppins"/>
              </a:rPr>
              <a:t> high-risk types of human papillomavirus (HPV)</a:t>
            </a:r>
            <a:br>
              <a:rPr lang="en-US" sz="2700" b="1">
                <a:solidFill>
                  <a:prstClr val="black"/>
                </a:solidFill>
                <a:latin typeface="Poppins" panose="00000500000000000000" pitchFamily="2" charset="0"/>
                <a:cs typeface="Poppins" panose="00000500000000000000" pitchFamily="2" charset="0"/>
              </a:rPr>
            </a:br>
            <a:endParaRPr lang="en-US" sz="2700" b="1">
              <a:solidFill>
                <a:prstClr val="white"/>
              </a:solidFill>
              <a:latin typeface="Poppins" panose="00000500000000000000" pitchFamily="2" charset="0"/>
              <a:cs typeface="Poppins" panose="00000500000000000000" pitchFamily="2" charset="0"/>
            </a:endParaRPr>
          </a:p>
        </p:txBody>
      </p:sp>
      <p:sp>
        <p:nvSpPr>
          <p:cNvPr id="41" name="TextBox 40">
            <a:extLst>
              <a:ext uri="{FF2B5EF4-FFF2-40B4-BE49-F238E27FC236}">
                <a16:creationId xmlns:a16="http://schemas.microsoft.com/office/drawing/2014/main" id="{99758F03-6FA0-06D4-E354-B9E4646DEA35}"/>
              </a:ext>
            </a:extLst>
          </p:cNvPr>
          <p:cNvSpPr txBox="1"/>
          <p:nvPr/>
        </p:nvSpPr>
        <p:spPr>
          <a:xfrm>
            <a:off x="139523" y="9355850"/>
            <a:ext cx="11962590" cy="369332"/>
          </a:xfrm>
          <a:prstGeom prst="rect">
            <a:avLst/>
          </a:prstGeom>
          <a:noFill/>
        </p:spPr>
        <p:txBody>
          <a:bodyPr wrap="square">
            <a:spAutoFit/>
          </a:bodyPr>
          <a:lstStyle/>
          <a:p>
            <a:pPr algn="ctr" defTabSz="685800"/>
            <a:r>
              <a:rPr lang="en-US">
                <a:solidFill>
                  <a:prstClr val="black"/>
                </a:solidFill>
                <a:latin typeface="Poppins" pitchFamily="2" charset="77"/>
                <a:cs typeface="Poppins" pitchFamily="2" charset="77"/>
              </a:rPr>
              <a:t>*Average annual rate per 100,000, age adjusted to the 2000 US standard population</a:t>
            </a:r>
            <a:endParaRPr lang="en-US">
              <a:solidFill>
                <a:prstClr val="black"/>
              </a:solidFill>
              <a:latin typeface="Poppins"/>
              <a:cs typeface="Poppins"/>
            </a:endParaRPr>
          </a:p>
        </p:txBody>
      </p:sp>
      <p:grpSp>
        <p:nvGrpSpPr>
          <p:cNvPr id="46" name="Group 45">
            <a:extLst>
              <a:ext uri="{FF2B5EF4-FFF2-40B4-BE49-F238E27FC236}">
                <a16:creationId xmlns:a16="http://schemas.microsoft.com/office/drawing/2014/main" id="{5B535F9A-1B56-F6A2-29E0-D077D9CADF76}"/>
              </a:ext>
            </a:extLst>
          </p:cNvPr>
          <p:cNvGrpSpPr/>
          <p:nvPr/>
        </p:nvGrpSpPr>
        <p:grpSpPr>
          <a:xfrm>
            <a:off x="1213700" y="2112883"/>
            <a:ext cx="11304873" cy="6822971"/>
            <a:chOff x="417247" y="1024834"/>
            <a:chExt cx="7840867" cy="5364776"/>
          </a:xfrm>
        </p:grpSpPr>
        <p:sp>
          <p:nvSpPr>
            <p:cNvPr id="32" name="TextBox 31">
              <a:extLst>
                <a:ext uri="{FF2B5EF4-FFF2-40B4-BE49-F238E27FC236}">
                  <a16:creationId xmlns:a16="http://schemas.microsoft.com/office/drawing/2014/main" id="{E12FFCB6-AEB9-1905-85BA-70612E413392}"/>
                </a:ext>
              </a:extLst>
            </p:cNvPr>
            <p:cNvSpPr txBox="1"/>
            <p:nvPr/>
          </p:nvSpPr>
          <p:spPr>
            <a:xfrm>
              <a:off x="2951028" y="1599761"/>
              <a:ext cx="5307086" cy="580798"/>
            </a:xfrm>
            <a:prstGeom prst="rect">
              <a:avLst/>
            </a:prstGeom>
            <a:noFill/>
          </p:spPr>
          <p:txBody>
            <a:bodyPr wrap="square">
              <a:spAutoFit/>
            </a:bodyPr>
            <a:lstStyle/>
            <a:p>
              <a:pPr defTabSz="685800"/>
              <a:r>
                <a:rPr lang="en-US" sz="4200" b="1">
                  <a:solidFill>
                    <a:prstClr val="black"/>
                  </a:solidFill>
                  <a:latin typeface="Poppins" panose="00000500000000000000" pitchFamily="2" charset="0"/>
                  <a:cs typeface="Poppins" panose="00000500000000000000" pitchFamily="2" charset="0"/>
                </a:rPr>
                <a:t>Incidence*</a:t>
              </a:r>
              <a:endParaRPr lang="en-US" sz="4200">
                <a:solidFill>
                  <a:prstClr val="black"/>
                </a:solidFill>
                <a:latin typeface="Poppins" panose="00000500000000000000" pitchFamily="2" charset="0"/>
                <a:cs typeface="Poppins" panose="00000500000000000000" pitchFamily="2" charset="0"/>
              </a:endParaRPr>
            </a:p>
          </p:txBody>
        </p:sp>
        <p:sp>
          <p:nvSpPr>
            <p:cNvPr id="33" name="TextBox 32">
              <a:extLst>
                <a:ext uri="{FF2B5EF4-FFF2-40B4-BE49-F238E27FC236}">
                  <a16:creationId xmlns:a16="http://schemas.microsoft.com/office/drawing/2014/main" id="{6B7E59A3-935E-F1EF-4B6D-01C6909383E6}"/>
                </a:ext>
              </a:extLst>
            </p:cNvPr>
            <p:cNvSpPr txBox="1"/>
            <p:nvPr/>
          </p:nvSpPr>
          <p:spPr>
            <a:xfrm>
              <a:off x="2951028" y="3403944"/>
              <a:ext cx="5307086" cy="580798"/>
            </a:xfrm>
            <a:prstGeom prst="rect">
              <a:avLst/>
            </a:prstGeom>
            <a:noFill/>
          </p:spPr>
          <p:txBody>
            <a:bodyPr wrap="square">
              <a:spAutoFit/>
            </a:bodyPr>
            <a:lstStyle/>
            <a:p>
              <a:pPr defTabSz="685800"/>
              <a:r>
                <a:rPr lang="en-US" sz="4200" b="1">
                  <a:solidFill>
                    <a:prstClr val="black"/>
                  </a:solidFill>
                  <a:latin typeface="Poppins" panose="00000500000000000000" pitchFamily="2" charset="0"/>
                  <a:cs typeface="Poppins" panose="00000500000000000000" pitchFamily="2" charset="0"/>
                </a:rPr>
                <a:t>Mortality*</a:t>
              </a:r>
              <a:endParaRPr lang="en-US" sz="4200">
                <a:solidFill>
                  <a:prstClr val="black"/>
                </a:solidFill>
                <a:latin typeface="Poppins" panose="00000500000000000000" pitchFamily="2" charset="0"/>
                <a:cs typeface="Poppins" panose="00000500000000000000" pitchFamily="2" charset="0"/>
              </a:endParaRPr>
            </a:p>
          </p:txBody>
        </p:sp>
        <p:grpSp>
          <p:nvGrpSpPr>
            <p:cNvPr id="45" name="Group 44">
              <a:extLst>
                <a:ext uri="{FF2B5EF4-FFF2-40B4-BE49-F238E27FC236}">
                  <a16:creationId xmlns:a16="http://schemas.microsoft.com/office/drawing/2014/main" id="{015E2092-9F01-93FC-45F0-173105EE6372}"/>
                </a:ext>
              </a:extLst>
            </p:cNvPr>
            <p:cNvGrpSpPr/>
            <p:nvPr/>
          </p:nvGrpSpPr>
          <p:grpSpPr>
            <a:xfrm>
              <a:off x="417247" y="1024834"/>
              <a:ext cx="6752808" cy="5364776"/>
              <a:chOff x="417247" y="1024834"/>
              <a:chExt cx="6752808" cy="5364776"/>
            </a:xfrm>
          </p:grpSpPr>
          <p:grpSp>
            <p:nvGrpSpPr>
              <p:cNvPr id="23" name="Group 22">
                <a:extLst>
                  <a:ext uri="{FF2B5EF4-FFF2-40B4-BE49-F238E27FC236}">
                    <a16:creationId xmlns:a16="http://schemas.microsoft.com/office/drawing/2014/main" id="{3993568D-5368-8FC2-BF9A-F0D23DBE1ED9}"/>
                  </a:ext>
                </a:extLst>
              </p:cNvPr>
              <p:cNvGrpSpPr/>
              <p:nvPr/>
            </p:nvGrpSpPr>
            <p:grpSpPr>
              <a:xfrm>
                <a:off x="417248" y="1024834"/>
                <a:ext cx="1846981" cy="1667465"/>
                <a:chOff x="838164" y="960789"/>
                <a:chExt cx="1846981" cy="1667465"/>
              </a:xfrm>
              <a:solidFill>
                <a:srgbClr val="002060"/>
              </a:solidFill>
            </p:grpSpPr>
            <p:sp>
              <p:nvSpPr>
                <p:cNvPr id="12" name="Rectangle: Rounded Corners 11">
                  <a:extLst>
                    <a:ext uri="{FF2B5EF4-FFF2-40B4-BE49-F238E27FC236}">
                      <a16:creationId xmlns:a16="http://schemas.microsoft.com/office/drawing/2014/main" id="{9BB03DF2-4E94-EFC1-B471-0BF06F099988}"/>
                    </a:ext>
                  </a:extLst>
                </p:cNvPr>
                <p:cNvSpPr/>
                <p:nvPr/>
              </p:nvSpPr>
              <p:spPr>
                <a:xfrm>
                  <a:off x="838164" y="960789"/>
                  <a:ext cx="1846981" cy="1667465"/>
                </a:xfrm>
                <a:prstGeom prst="roundRect">
                  <a:avLst/>
                </a:prstGeom>
                <a:solidFill>
                  <a:srgbClr val="0074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21" name="TextBox 20">
                  <a:extLst>
                    <a:ext uri="{FF2B5EF4-FFF2-40B4-BE49-F238E27FC236}">
                      <a16:creationId xmlns:a16="http://schemas.microsoft.com/office/drawing/2014/main" id="{CD4B56D7-1141-94A3-B934-D603104BCC8A}"/>
                    </a:ext>
                  </a:extLst>
                </p:cNvPr>
                <p:cNvSpPr txBox="1"/>
                <p:nvPr/>
              </p:nvSpPr>
              <p:spPr>
                <a:xfrm>
                  <a:off x="1075689" y="1487767"/>
                  <a:ext cx="1371927" cy="798597"/>
                </a:xfrm>
                <a:prstGeom prst="rect">
                  <a:avLst/>
                </a:prstGeom>
                <a:solidFill>
                  <a:srgbClr val="007481"/>
                </a:solidFill>
              </p:spPr>
              <p:txBody>
                <a:bodyPr wrap="square">
                  <a:spAutoFit/>
                </a:bodyPr>
                <a:lstStyle/>
                <a:p>
                  <a:pPr algn="ctr" defTabSz="685800"/>
                  <a:r>
                    <a:rPr lang="en-US" sz="6000" b="1">
                      <a:solidFill>
                        <a:prstClr val="white"/>
                      </a:solidFill>
                      <a:latin typeface="Poppins" panose="00000500000000000000" pitchFamily="2" charset="0"/>
                      <a:cs typeface="Poppins" panose="00000500000000000000" pitchFamily="2" charset="0"/>
                    </a:rPr>
                    <a:t>7.6</a:t>
                  </a:r>
                  <a:endParaRPr lang="en-US" sz="6000">
                    <a:solidFill>
                      <a:prstClr val="white"/>
                    </a:solidFill>
                    <a:latin typeface="Poppins" panose="00000500000000000000" pitchFamily="2" charset="0"/>
                    <a:cs typeface="Poppins" panose="00000500000000000000" pitchFamily="2" charset="0"/>
                  </a:endParaRPr>
                </a:p>
              </p:txBody>
            </p:sp>
          </p:grpSp>
          <p:sp>
            <p:nvSpPr>
              <p:cNvPr id="27" name="Rectangle: Rounded Corners 26">
                <a:extLst>
                  <a:ext uri="{FF2B5EF4-FFF2-40B4-BE49-F238E27FC236}">
                    <a16:creationId xmlns:a16="http://schemas.microsoft.com/office/drawing/2014/main" id="{850CAE12-72C0-40EE-B229-A0490B65DA64}"/>
                  </a:ext>
                </a:extLst>
              </p:cNvPr>
              <p:cNvSpPr/>
              <p:nvPr/>
            </p:nvSpPr>
            <p:spPr>
              <a:xfrm>
                <a:off x="417247" y="2831821"/>
                <a:ext cx="1846981" cy="1667465"/>
              </a:xfrm>
              <a:prstGeom prst="roundRect">
                <a:avLst/>
              </a:prstGeom>
              <a:solidFill>
                <a:srgbClr val="0074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29" name="TextBox 28">
                <a:extLst>
                  <a:ext uri="{FF2B5EF4-FFF2-40B4-BE49-F238E27FC236}">
                    <a16:creationId xmlns:a16="http://schemas.microsoft.com/office/drawing/2014/main" id="{C2EEFD9E-EBC4-F750-5A88-642FBD095F3A}"/>
                  </a:ext>
                </a:extLst>
              </p:cNvPr>
              <p:cNvSpPr txBox="1"/>
              <p:nvPr/>
            </p:nvSpPr>
            <p:spPr>
              <a:xfrm>
                <a:off x="654772" y="3311610"/>
                <a:ext cx="1371927" cy="798597"/>
              </a:xfrm>
              <a:prstGeom prst="rect">
                <a:avLst/>
              </a:prstGeom>
              <a:noFill/>
            </p:spPr>
            <p:txBody>
              <a:bodyPr wrap="square">
                <a:spAutoFit/>
              </a:bodyPr>
              <a:lstStyle/>
              <a:p>
                <a:pPr algn="ctr" defTabSz="685800"/>
                <a:r>
                  <a:rPr lang="en-US" sz="6000" b="1">
                    <a:solidFill>
                      <a:prstClr val="white"/>
                    </a:solidFill>
                    <a:latin typeface="Poppins" panose="00000500000000000000" pitchFamily="2" charset="0"/>
                    <a:cs typeface="Poppins" panose="00000500000000000000" pitchFamily="2" charset="0"/>
                  </a:rPr>
                  <a:t>2.2</a:t>
                </a:r>
                <a:endParaRPr lang="en-US" sz="6000">
                  <a:solidFill>
                    <a:prstClr val="white"/>
                  </a:solidFill>
                  <a:latin typeface="Poppins" panose="00000500000000000000" pitchFamily="2" charset="0"/>
                  <a:cs typeface="Poppins" panose="00000500000000000000" pitchFamily="2" charset="0"/>
                </a:endParaRPr>
              </a:p>
            </p:txBody>
          </p:sp>
          <p:sp>
            <p:nvSpPr>
              <p:cNvPr id="30" name="Rectangle: Rounded Corners 29">
                <a:extLst>
                  <a:ext uri="{FF2B5EF4-FFF2-40B4-BE49-F238E27FC236}">
                    <a16:creationId xmlns:a16="http://schemas.microsoft.com/office/drawing/2014/main" id="{CC84DEAB-DB19-7484-0746-4696485655B3}"/>
                  </a:ext>
                </a:extLst>
              </p:cNvPr>
              <p:cNvSpPr/>
              <p:nvPr/>
            </p:nvSpPr>
            <p:spPr>
              <a:xfrm>
                <a:off x="417247" y="4709736"/>
                <a:ext cx="1846981" cy="1667465"/>
              </a:xfrm>
              <a:prstGeom prst="roundRect">
                <a:avLst/>
              </a:prstGeom>
              <a:solidFill>
                <a:srgbClr val="0074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34" name="TextBox 33">
                <a:extLst>
                  <a:ext uri="{FF2B5EF4-FFF2-40B4-BE49-F238E27FC236}">
                    <a16:creationId xmlns:a16="http://schemas.microsoft.com/office/drawing/2014/main" id="{6A3C76E2-E80E-04CF-A4B7-EA53A3897CE7}"/>
                  </a:ext>
                </a:extLst>
              </p:cNvPr>
              <p:cNvSpPr txBox="1"/>
              <p:nvPr/>
            </p:nvSpPr>
            <p:spPr>
              <a:xfrm>
                <a:off x="2560078" y="5251897"/>
                <a:ext cx="3699790" cy="580798"/>
              </a:xfrm>
              <a:prstGeom prst="rect">
                <a:avLst/>
              </a:prstGeom>
              <a:noFill/>
            </p:spPr>
            <p:txBody>
              <a:bodyPr wrap="square">
                <a:spAutoFit/>
              </a:bodyPr>
              <a:lstStyle/>
              <a:p>
                <a:pPr defTabSz="685800"/>
                <a:r>
                  <a:rPr lang="en-US" sz="4200" b="1">
                    <a:solidFill>
                      <a:prstClr val="black"/>
                    </a:solidFill>
                    <a:latin typeface="Poppins" panose="00000500000000000000" pitchFamily="2" charset="0"/>
                    <a:cs typeface="Poppins" panose="00000500000000000000" pitchFamily="2" charset="0"/>
                  </a:rPr>
                  <a:t>2025 Estimates</a:t>
                </a:r>
                <a:endParaRPr lang="en-US" sz="4200">
                  <a:solidFill>
                    <a:prstClr val="black"/>
                  </a:solidFill>
                  <a:latin typeface="Poppins" panose="00000500000000000000" pitchFamily="2" charset="0"/>
                  <a:cs typeface="Poppins" panose="00000500000000000000" pitchFamily="2" charset="0"/>
                </a:endParaRPr>
              </a:p>
            </p:txBody>
          </p:sp>
          <p:sp>
            <p:nvSpPr>
              <p:cNvPr id="35" name="Rectangle: Rounded Corners 34">
                <a:extLst>
                  <a:ext uri="{FF2B5EF4-FFF2-40B4-BE49-F238E27FC236}">
                    <a16:creationId xmlns:a16="http://schemas.microsoft.com/office/drawing/2014/main" id="{53D3905E-6FB3-671F-0DC7-9CE7E635108E}"/>
                  </a:ext>
                </a:extLst>
              </p:cNvPr>
              <p:cNvSpPr/>
              <p:nvPr/>
            </p:nvSpPr>
            <p:spPr>
              <a:xfrm>
                <a:off x="417247" y="1024834"/>
                <a:ext cx="6752808" cy="166746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36" name="Rectangle: Rounded Corners 35">
                <a:extLst>
                  <a:ext uri="{FF2B5EF4-FFF2-40B4-BE49-F238E27FC236}">
                    <a16:creationId xmlns:a16="http://schemas.microsoft.com/office/drawing/2014/main" id="{D004267A-1A37-4E97-7C36-7E4BCD63AF0F}"/>
                  </a:ext>
                </a:extLst>
              </p:cNvPr>
              <p:cNvSpPr/>
              <p:nvPr/>
            </p:nvSpPr>
            <p:spPr>
              <a:xfrm>
                <a:off x="417247" y="2831821"/>
                <a:ext cx="6752808" cy="166746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00672F23-09A1-FC8D-9A91-282A82734791}"/>
                  </a:ext>
                </a:extLst>
              </p:cNvPr>
              <p:cNvSpPr/>
              <p:nvPr/>
            </p:nvSpPr>
            <p:spPr>
              <a:xfrm>
                <a:off x="417247" y="4722145"/>
                <a:ext cx="6752808" cy="166746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pic>
            <p:nvPicPr>
              <p:cNvPr id="39" name="Graphic 38" descr="Hospital outline">
                <a:extLst>
                  <a:ext uri="{FF2B5EF4-FFF2-40B4-BE49-F238E27FC236}">
                    <a16:creationId xmlns:a16="http://schemas.microsoft.com/office/drawing/2014/main" id="{C593A6B8-5528-921D-F1E5-72B0E04A98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1987" y="2913904"/>
                <a:ext cx="1473585" cy="1473585"/>
              </a:xfrm>
              <a:prstGeom prst="rect">
                <a:avLst/>
              </a:prstGeom>
            </p:spPr>
          </p:pic>
          <p:pic>
            <p:nvPicPr>
              <p:cNvPr id="40" name="Picture 39" descr="A picture containing circle, graphics, colorfulness, pattern&#10;&#10;Description automatically generated">
                <a:extLst>
                  <a:ext uri="{FF2B5EF4-FFF2-40B4-BE49-F238E27FC236}">
                    <a16:creationId xmlns:a16="http://schemas.microsoft.com/office/drawing/2014/main" id="{6635BCDC-B74F-E039-AFD3-AE309A76CC4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912561" y="5099133"/>
                <a:ext cx="995427" cy="1006247"/>
              </a:xfrm>
              <a:prstGeom prst="rect">
                <a:avLst/>
              </a:prstGeom>
              <a:ln>
                <a:solidFill>
                  <a:srgbClr val="012069"/>
                </a:solidFill>
              </a:ln>
            </p:spPr>
          </p:pic>
          <p:grpSp>
            <p:nvGrpSpPr>
              <p:cNvPr id="44" name="Group 43">
                <a:extLst>
                  <a:ext uri="{FF2B5EF4-FFF2-40B4-BE49-F238E27FC236}">
                    <a16:creationId xmlns:a16="http://schemas.microsoft.com/office/drawing/2014/main" id="{4C73AA47-F601-05EA-3EA7-B70753BC104B}"/>
                  </a:ext>
                </a:extLst>
              </p:cNvPr>
              <p:cNvGrpSpPr/>
              <p:nvPr/>
            </p:nvGrpSpPr>
            <p:grpSpPr>
              <a:xfrm>
                <a:off x="654771" y="5035574"/>
                <a:ext cx="1371927" cy="1192722"/>
                <a:chOff x="654771" y="5035574"/>
                <a:chExt cx="1371927" cy="1192722"/>
              </a:xfrm>
            </p:grpSpPr>
            <p:sp>
              <p:nvSpPr>
                <p:cNvPr id="31" name="TextBox 30">
                  <a:extLst>
                    <a:ext uri="{FF2B5EF4-FFF2-40B4-BE49-F238E27FC236}">
                      <a16:creationId xmlns:a16="http://schemas.microsoft.com/office/drawing/2014/main" id="{281D2BA6-49A3-6FBA-5E5B-B00CEE019559}"/>
                    </a:ext>
                  </a:extLst>
                </p:cNvPr>
                <p:cNvSpPr txBox="1"/>
                <p:nvPr/>
              </p:nvSpPr>
              <p:spPr>
                <a:xfrm>
                  <a:off x="654771" y="5035574"/>
                  <a:ext cx="1371927" cy="508198"/>
                </a:xfrm>
                <a:prstGeom prst="rect">
                  <a:avLst/>
                </a:prstGeom>
                <a:noFill/>
              </p:spPr>
              <p:txBody>
                <a:bodyPr wrap="square">
                  <a:spAutoFit/>
                </a:bodyPr>
                <a:lstStyle/>
                <a:p>
                  <a:pPr algn="ctr" defTabSz="685800"/>
                  <a:r>
                    <a:rPr lang="en-US" sz="3600" b="1">
                      <a:solidFill>
                        <a:prstClr val="white"/>
                      </a:solidFill>
                      <a:latin typeface="Poppins" panose="00000500000000000000" pitchFamily="2" charset="0"/>
                      <a:cs typeface="Poppins" panose="00000500000000000000" pitchFamily="2" charset="0"/>
                    </a:rPr>
                    <a:t>13,360</a:t>
                  </a:r>
                  <a:endParaRPr lang="en-US" sz="3600">
                    <a:solidFill>
                      <a:prstClr val="white"/>
                    </a:solidFill>
                    <a:latin typeface="Poppins" panose="00000500000000000000" pitchFamily="2" charset="0"/>
                    <a:cs typeface="Poppins" panose="00000500000000000000" pitchFamily="2" charset="0"/>
                  </a:endParaRPr>
                </a:p>
              </p:txBody>
            </p:sp>
            <p:sp>
              <p:nvSpPr>
                <p:cNvPr id="42" name="TextBox 41">
                  <a:extLst>
                    <a:ext uri="{FF2B5EF4-FFF2-40B4-BE49-F238E27FC236}">
                      <a16:creationId xmlns:a16="http://schemas.microsoft.com/office/drawing/2014/main" id="{D83B7F97-1552-0713-A3E0-516EE1739D25}"/>
                    </a:ext>
                  </a:extLst>
                </p:cNvPr>
                <p:cNvSpPr txBox="1"/>
                <p:nvPr/>
              </p:nvSpPr>
              <p:spPr>
                <a:xfrm>
                  <a:off x="654771" y="5720098"/>
                  <a:ext cx="1371927" cy="508198"/>
                </a:xfrm>
                <a:prstGeom prst="rect">
                  <a:avLst/>
                </a:prstGeom>
                <a:noFill/>
              </p:spPr>
              <p:txBody>
                <a:bodyPr wrap="square">
                  <a:spAutoFit/>
                </a:bodyPr>
                <a:lstStyle/>
                <a:p>
                  <a:pPr algn="ctr" defTabSz="685800"/>
                  <a:r>
                    <a:rPr lang="en-US" sz="3600" b="1">
                      <a:solidFill>
                        <a:prstClr val="white"/>
                      </a:solidFill>
                      <a:latin typeface="Poppins" panose="00000500000000000000" pitchFamily="2" charset="0"/>
                      <a:cs typeface="Poppins" panose="00000500000000000000" pitchFamily="2" charset="0"/>
                    </a:rPr>
                    <a:t>4,320</a:t>
                  </a:r>
                  <a:endParaRPr lang="en-US" sz="3600">
                    <a:solidFill>
                      <a:prstClr val="white"/>
                    </a:solidFill>
                    <a:latin typeface="Poppins" panose="00000500000000000000" pitchFamily="2" charset="0"/>
                    <a:cs typeface="Poppins" panose="00000500000000000000" pitchFamily="2" charset="0"/>
                  </a:endParaRPr>
                </a:p>
              </p:txBody>
            </p:sp>
            <p:sp>
              <p:nvSpPr>
                <p:cNvPr id="43" name="Rectangle 42">
                  <a:extLst>
                    <a:ext uri="{FF2B5EF4-FFF2-40B4-BE49-F238E27FC236}">
                      <a16:creationId xmlns:a16="http://schemas.microsoft.com/office/drawing/2014/main" id="{79238C4B-B7F5-2DEC-8C7A-8BBAEAF9D019}"/>
                    </a:ext>
                  </a:extLst>
                </p:cNvPr>
                <p:cNvSpPr/>
                <p:nvPr/>
              </p:nvSpPr>
              <p:spPr>
                <a:xfrm>
                  <a:off x="654771" y="5550189"/>
                  <a:ext cx="1345929" cy="914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grpSp>
        </p:grpSp>
      </p:grpSp>
      <p:pic>
        <p:nvPicPr>
          <p:cNvPr id="2" name="Graphic 1" descr="Female with solid fill">
            <a:extLst>
              <a:ext uri="{FF2B5EF4-FFF2-40B4-BE49-F238E27FC236}">
                <a16:creationId xmlns:a16="http://schemas.microsoft.com/office/drawing/2014/main" id="{C64BFFF0-91D4-EC9E-D313-D7208BD899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36185" y="2284074"/>
            <a:ext cx="1838295" cy="1838295"/>
          </a:xfrm>
          <a:prstGeom prst="rect">
            <a:avLst/>
          </a:prstGeom>
        </p:spPr>
      </p:pic>
      <p:sp>
        <p:nvSpPr>
          <p:cNvPr id="7" name="TextBox 6">
            <a:extLst>
              <a:ext uri="{FF2B5EF4-FFF2-40B4-BE49-F238E27FC236}">
                <a16:creationId xmlns:a16="http://schemas.microsoft.com/office/drawing/2014/main" id="{8D2DFFCB-09A6-6D6E-5AA1-F34DFDDF3E1D}"/>
              </a:ext>
            </a:extLst>
          </p:cNvPr>
          <p:cNvSpPr txBox="1"/>
          <p:nvPr/>
        </p:nvSpPr>
        <p:spPr>
          <a:xfrm>
            <a:off x="11670126" y="8292119"/>
            <a:ext cx="3961857" cy="1384995"/>
          </a:xfrm>
          <a:prstGeom prst="rect">
            <a:avLst/>
          </a:prstGeom>
          <a:solidFill>
            <a:schemeClr val="bg1"/>
          </a:solidFill>
        </p:spPr>
        <p:txBody>
          <a:bodyPr wrap="square" lIns="137160" tIns="68580" rIns="137160" bIns="68580" rtlCol="0" anchor="t">
            <a:spAutoFit/>
          </a:bodyPr>
          <a:lstStyle/>
          <a:p>
            <a:pPr defTabSz="685800"/>
            <a:r>
              <a:rPr lang="en-US" sz="2700" b="1" i="1">
                <a:solidFill>
                  <a:srgbClr val="012069"/>
                </a:solidFill>
                <a:latin typeface="Poppins"/>
                <a:cs typeface="Poppins"/>
              </a:rPr>
              <a:t>Pulled from</a:t>
            </a:r>
          </a:p>
          <a:p>
            <a:pPr defTabSz="685800"/>
            <a:r>
              <a:rPr lang="en-US" sz="2700" b="1" i="1">
                <a:solidFill>
                  <a:srgbClr val="012069"/>
                </a:solidFill>
                <a:latin typeface="Poppins"/>
                <a:cs typeface="Poppins"/>
              </a:rPr>
              <a:t>Cancer Facts and Figures 2025</a:t>
            </a:r>
            <a:r>
              <a:rPr lang="en-US" sz="2700" b="1">
                <a:solidFill>
                  <a:srgbClr val="012069"/>
                </a:solidFill>
                <a:latin typeface="Poppins"/>
                <a:cs typeface="Poppins"/>
              </a:rPr>
              <a:t> </a:t>
            </a:r>
            <a:r>
              <a:rPr lang="en-US" sz="2700" b="1">
                <a:solidFill>
                  <a:srgbClr val="012069"/>
                </a:solidFill>
                <a:latin typeface="Poppins"/>
                <a:cs typeface="Poppins"/>
                <a:sym typeface="Wingdings" panose="05000000000000000000" pitchFamily="2" charset="2"/>
              </a:rPr>
              <a:t></a:t>
            </a:r>
            <a:endParaRPr lang="en-US" sz="2700" b="1">
              <a:solidFill>
                <a:srgbClr val="012069"/>
              </a:solidFill>
              <a:latin typeface="Poppins"/>
              <a:cs typeface="Poppins"/>
            </a:endParaRPr>
          </a:p>
        </p:txBody>
      </p:sp>
      <p:sp>
        <p:nvSpPr>
          <p:cNvPr id="3" name="TextBox 2">
            <a:extLst>
              <a:ext uri="{FF2B5EF4-FFF2-40B4-BE49-F238E27FC236}">
                <a16:creationId xmlns:a16="http://schemas.microsoft.com/office/drawing/2014/main" id="{B7E8B25E-B38B-72C7-AAC8-1CCE11963E29}"/>
              </a:ext>
            </a:extLst>
          </p:cNvPr>
          <p:cNvSpPr txBox="1"/>
          <p:nvPr/>
        </p:nvSpPr>
        <p:spPr>
          <a:xfrm>
            <a:off x="6036965" y="8132428"/>
            <a:ext cx="1218603" cy="346249"/>
          </a:xfrm>
          <a:prstGeom prst="rect">
            <a:avLst/>
          </a:prstGeom>
          <a:noFill/>
        </p:spPr>
        <p:txBody>
          <a:bodyPr wrap="none" rtlCol="0">
            <a:spAutoFit/>
          </a:bodyPr>
          <a:lstStyle/>
          <a:p>
            <a:pPr defTabSz="685800"/>
            <a:r>
              <a:rPr lang="en-US" sz="1650">
                <a:solidFill>
                  <a:prstClr val="black"/>
                </a:solidFill>
                <a:latin typeface="Poppins" panose="00000500000000000000" pitchFamily="2" charset="0"/>
                <a:cs typeface="Poppins" panose="00000500000000000000" pitchFamily="2" charset="0"/>
              </a:rPr>
              <a:t>incidence</a:t>
            </a:r>
          </a:p>
        </p:txBody>
      </p:sp>
      <p:sp>
        <p:nvSpPr>
          <p:cNvPr id="8" name="TextBox 7">
            <a:extLst>
              <a:ext uri="{FF2B5EF4-FFF2-40B4-BE49-F238E27FC236}">
                <a16:creationId xmlns:a16="http://schemas.microsoft.com/office/drawing/2014/main" id="{A2F14C09-A473-D96A-6A5F-1DE72FA2A630}"/>
              </a:ext>
            </a:extLst>
          </p:cNvPr>
          <p:cNvSpPr txBox="1"/>
          <p:nvPr/>
        </p:nvSpPr>
        <p:spPr>
          <a:xfrm>
            <a:off x="6069252" y="8501759"/>
            <a:ext cx="1133644" cy="346249"/>
          </a:xfrm>
          <a:prstGeom prst="rect">
            <a:avLst/>
          </a:prstGeom>
          <a:noFill/>
        </p:spPr>
        <p:txBody>
          <a:bodyPr wrap="none" rtlCol="0">
            <a:spAutoFit/>
          </a:bodyPr>
          <a:lstStyle/>
          <a:p>
            <a:pPr defTabSz="685800"/>
            <a:r>
              <a:rPr lang="en-US" sz="1650">
                <a:solidFill>
                  <a:prstClr val="black"/>
                </a:solidFill>
                <a:latin typeface="Poppins" panose="00000500000000000000" pitchFamily="2" charset="0"/>
                <a:cs typeface="Poppins" panose="00000500000000000000" pitchFamily="2" charset="0"/>
              </a:rPr>
              <a:t>mortality</a:t>
            </a:r>
          </a:p>
        </p:txBody>
      </p:sp>
      <p:cxnSp>
        <p:nvCxnSpPr>
          <p:cNvPr id="10" name="Straight Connector 9">
            <a:extLst>
              <a:ext uri="{FF2B5EF4-FFF2-40B4-BE49-F238E27FC236}">
                <a16:creationId xmlns:a16="http://schemas.microsoft.com/office/drawing/2014/main" id="{79322C5F-7C79-E5C7-1DB4-55D481708DA1}"/>
              </a:ext>
            </a:extLst>
          </p:cNvPr>
          <p:cNvCxnSpPr>
            <a:cxnSpLocks/>
          </p:cNvCxnSpPr>
          <p:nvPr/>
        </p:nvCxnSpPr>
        <p:spPr>
          <a:xfrm>
            <a:off x="6061955" y="8506107"/>
            <a:ext cx="1296108" cy="0"/>
          </a:xfrm>
          <a:prstGeom prst="line">
            <a:avLst/>
          </a:prstGeom>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3E51BDE-8B29-5A99-5D27-5E674AADD2F2}"/>
              </a:ext>
            </a:extLst>
          </p:cNvPr>
          <p:cNvSpPr txBox="1"/>
          <p:nvPr/>
        </p:nvSpPr>
        <p:spPr>
          <a:xfrm>
            <a:off x="2114551" y="-1409701"/>
            <a:ext cx="184731" cy="507831"/>
          </a:xfrm>
          <a:prstGeom prst="rect">
            <a:avLst/>
          </a:prstGeom>
          <a:noFill/>
        </p:spPr>
        <p:txBody>
          <a:bodyPr wrap="none" rtlCol="0">
            <a:spAutoFit/>
          </a:bodyPr>
          <a:lstStyle/>
          <a:p>
            <a:pPr defTabSz="685800"/>
            <a:endParaRPr lang="en-US" sz="2700">
              <a:solidFill>
                <a:prstClr val="black"/>
              </a:solidFill>
              <a:latin typeface="Calibri" panose="020F0502020204030204"/>
            </a:endParaRPr>
          </a:p>
        </p:txBody>
      </p:sp>
      <p:pic>
        <p:nvPicPr>
          <p:cNvPr id="13" name="Picture 12" descr="A qr code with a white background&#10;&#10;Description automatically generated">
            <a:extLst>
              <a:ext uri="{FF2B5EF4-FFF2-40B4-BE49-F238E27FC236}">
                <a16:creationId xmlns:a16="http://schemas.microsoft.com/office/drawing/2014/main" id="{8F5D01FE-82AC-D460-1D6D-5B397189DF52}"/>
              </a:ext>
            </a:extLst>
          </p:cNvPr>
          <p:cNvPicPr>
            <a:picLocks noChangeAspect="1"/>
          </p:cNvPicPr>
          <p:nvPr/>
        </p:nvPicPr>
        <p:blipFill>
          <a:blip r:embed="rId9"/>
          <a:stretch>
            <a:fillRect/>
          </a:stretch>
        </p:blipFill>
        <p:spPr>
          <a:xfrm>
            <a:off x="15064791" y="7254582"/>
            <a:ext cx="2822649" cy="2822649"/>
          </a:xfrm>
          <a:prstGeom prst="rect">
            <a:avLst/>
          </a:prstGeom>
        </p:spPr>
      </p:pic>
    </p:spTree>
    <p:extLst>
      <p:ext uri="{BB962C8B-B14F-4D97-AF65-F5344CB8AC3E}">
        <p14:creationId xmlns:p14="http://schemas.microsoft.com/office/powerpoint/2010/main" val="3566914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various health issues&#10;&#10;Description automatically generated with medium confidence">
            <a:extLst>
              <a:ext uri="{FF2B5EF4-FFF2-40B4-BE49-F238E27FC236}">
                <a16:creationId xmlns:a16="http://schemas.microsoft.com/office/drawing/2014/main" id="{8CCA73B2-66BB-75B9-C5BA-7402BD0E83CE}"/>
              </a:ext>
            </a:extLst>
          </p:cNvPr>
          <p:cNvPicPr>
            <a:picLocks noChangeAspect="1"/>
          </p:cNvPicPr>
          <p:nvPr/>
        </p:nvPicPr>
        <p:blipFill>
          <a:blip r:embed="rId3"/>
          <a:srcRect l="14722" r="10791"/>
          <a:stretch/>
        </p:blipFill>
        <p:spPr>
          <a:xfrm>
            <a:off x="673295" y="2235872"/>
            <a:ext cx="10661457" cy="8051129"/>
          </a:xfrm>
          <a:prstGeom prst="rect">
            <a:avLst/>
          </a:prstGeom>
        </p:spPr>
      </p:pic>
      <p:sp>
        <p:nvSpPr>
          <p:cNvPr id="22" name="TextBox 21">
            <a:extLst>
              <a:ext uri="{FF2B5EF4-FFF2-40B4-BE49-F238E27FC236}">
                <a16:creationId xmlns:a16="http://schemas.microsoft.com/office/drawing/2014/main" id="{0EAB16A9-0362-6749-C59C-751E3E2E09CE}"/>
              </a:ext>
            </a:extLst>
          </p:cNvPr>
          <p:cNvSpPr txBox="1"/>
          <p:nvPr/>
        </p:nvSpPr>
        <p:spPr>
          <a:xfrm>
            <a:off x="324854" y="218706"/>
            <a:ext cx="13641500" cy="2354491"/>
          </a:xfrm>
          <a:prstGeom prst="rect">
            <a:avLst/>
          </a:prstGeom>
          <a:noFill/>
        </p:spPr>
        <p:txBody>
          <a:bodyPr wrap="square" lIns="137160" tIns="68580" rIns="137160" bIns="68580" rtlCol="0" anchor="t">
            <a:spAutoFit/>
          </a:bodyPr>
          <a:lstStyle/>
          <a:p>
            <a:pPr defTabSz="685800"/>
            <a:r>
              <a:rPr lang="en-US" sz="4800" b="1">
                <a:solidFill>
                  <a:srgbClr val="012069"/>
                </a:solidFill>
                <a:latin typeface="Poppins"/>
                <a:cs typeface="Poppins"/>
              </a:rPr>
              <a:t>Health-related Social Needs and Social Drivers of Health (</a:t>
            </a:r>
            <a:r>
              <a:rPr lang="en-US" sz="4800" b="1" err="1">
                <a:solidFill>
                  <a:srgbClr val="012069"/>
                </a:solidFill>
                <a:latin typeface="Poppins"/>
                <a:cs typeface="Poppins"/>
              </a:rPr>
              <a:t>SDoH</a:t>
            </a:r>
            <a:r>
              <a:rPr lang="en-US" sz="4800" b="1">
                <a:solidFill>
                  <a:srgbClr val="012069"/>
                </a:solidFill>
                <a:latin typeface="Poppins"/>
                <a:cs typeface="Poppins"/>
              </a:rPr>
              <a:t>) Contribute to Health Disparities</a:t>
            </a:r>
          </a:p>
        </p:txBody>
      </p:sp>
      <p:sp>
        <p:nvSpPr>
          <p:cNvPr id="27" name="TextBox 26">
            <a:extLst>
              <a:ext uri="{FF2B5EF4-FFF2-40B4-BE49-F238E27FC236}">
                <a16:creationId xmlns:a16="http://schemas.microsoft.com/office/drawing/2014/main" id="{54C775B4-5C20-FB99-B28A-316F7FA74D36}"/>
              </a:ext>
            </a:extLst>
          </p:cNvPr>
          <p:cNvSpPr txBox="1"/>
          <p:nvPr/>
        </p:nvSpPr>
        <p:spPr>
          <a:xfrm>
            <a:off x="12216627" y="3391673"/>
            <a:ext cx="5217105" cy="3831818"/>
          </a:xfrm>
          <a:prstGeom prst="rect">
            <a:avLst/>
          </a:prstGeom>
          <a:noFill/>
        </p:spPr>
        <p:txBody>
          <a:bodyPr wrap="square" lIns="137160" tIns="68580" rIns="137160" bIns="68580" rtlCol="0" anchor="t">
            <a:spAutoFit/>
          </a:bodyPr>
          <a:lstStyle/>
          <a:p>
            <a:pPr algn="ctr" defTabSz="685800"/>
            <a:r>
              <a:rPr lang="en-US" sz="3000">
                <a:solidFill>
                  <a:srgbClr val="4BAEB6"/>
                </a:solidFill>
                <a:latin typeface="Poppins"/>
                <a:cs typeface="Poppins"/>
              </a:rPr>
              <a:t>People who do not have access to the resources that </a:t>
            </a:r>
            <a:r>
              <a:rPr lang="en-US" sz="3000" b="1">
                <a:solidFill>
                  <a:srgbClr val="4BAEB6"/>
                </a:solidFill>
                <a:latin typeface="Poppins"/>
                <a:cs typeface="Poppins"/>
              </a:rPr>
              <a:t>protect</a:t>
            </a:r>
            <a:r>
              <a:rPr lang="en-US" sz="3000">
                <a:solidFill>
                  <a:srgbClr val="4BAEB6"/>
                </a:solidFill>
                <a:latin typeface="Poppins"/>
                <a:cs typeface="Poppins"/>
              </a:rPr>
              <a:t>, </a:t>
            </a:r>
            <a:r>
              <a:rPr lang="en-US" sz="3000" b="1">
                <a:solidFill>
                  <a:srgbClr val="4BAEB6"/>
                </a:solidFill>
                <a:latin typeface="Poppins"/>
                <a:cs typeface="Poppins"/>
              </a:rPr>
              <a:t>improve</a:t>
            </a:r>
            <a:r>
              <a:rPr lang="en-US" sz="3000">
                <a:solidFill>
                  <a:srgbClr val="4BAEB6"/>
                </a:solidFill>
                <a:latin typeface="Poppins"/>
                <a:cs typeface="Poppins"/>
              </a:rPr>
              <a:t>, and </a:t>
            </a:r>
            <a:r>
              <a:rPr lang="en-US" sz="3000" b="1">
                <a:solidFill>
                  <a:srgbClr val="4BAEB6"/>
                </a:solidFill>
                <a:latin typeface="Poppins"/>
                <a:cs typeface="Poppins"/>
              </a:rPr>
              <a:t>maintain good quality of life</a:t>
            </a:r>
            <a:r>
              <a:rPr lang="en-US" sz="3000">
                <a:solidFill>
                  <a:srgbClr val="4BAEB6"/>
                </a:solidFill>
                <a:latin typeface="Poppins"/>
                <a:cs typeface="Poppins"/>
              </a:rPr>
              <a:t> can cause them to experience unfair and </a:t>
            </a:r>
            <a:r>
              <a:rPr lang="en-US" sz="3000" b="1">
                <a:solidFill>
                  <a:srgbClr val="4BAEB6"/>
                </a:solidFill>
                <a:latin typeface="Poppins"/>
                <a:cs typeface="Poppins"/>
              </a:rPr>
              <a:t>unjust cancer disparities. </a:t>
            </a:r>
          </a:p>
        </p:txBody>
      </p:sp>
      <p:pic>
        <p:nvPicPr>
          <p:cNvPr id="4" name="Picture 3">
            <a:extLst>
              <a:ext uri="{FF2B5EF4-FFF2-40B4-BE49-F238E27FC236}">
                <a16:creationId xmlns:a16="http://schemas.microsoft.com/office/drawing/2014/main" id="{D0E91CC7-2F80-4CF9-226C-D9E532C5985D}"/>
              </a:ext>
            </a:extLst>
          </p:cNvPr>
          <p:cNvPicPr>
            <a:picLocks noChangeAspect="1"/>
          </p:cNvPicPr>
          <p:nvPr/>
        </p:nvPicPr>
        <p:blipFill>
          <a:blip r:embed="rId4"/>
          <a:stretch>
            <a:fillRect/>
          </a:stretch>
        </p:blipFill>
        <p:spPr>
          <a:xfrm>
            <a:off x="15880949" y="7882169"/>
            <a:ext cx="2207766" cy="2182463"/>
          </a:xfrm>
          <a:prstGeom prst="rect">
            <a:avLst/>
          </a:prstGeom>
        </p:spPr>
      </p:pic>
      <p:sp>
        <p:nvSpPr>
          <p:cNvPr id="5" name="TextBox 4">
            <a:extLst>
              <a:ext uri="{FF2B5EF4-FFF2-40B4-BE49-F238E27FC236}">
                <a16:creationId xmlns:a16="http://schemas.microsoft.com/office/drawing/2014/main" id="{F6314E6D-2A84-4E66-83D9-D4CE10026EF3}"/>
              </a:ext>
            </a:extLst>
          </p:cNvPr>
          <p:cNvSpPr txBox="1"/>
          <p:nvPr/>
        </p:nvSpPr>
        <p:spPr>
          <a:xfrm>
            <a:off x="11982451" y="8696530"/>
            <a:ext cx="3962330" cy="1107996"/>
          </a:xfrm>
          <a:prstGeom prst="rect">
            <a:avLst/>
          </a:prstGeom>
          <a:noFill/>
        </p:spPr>
        <p:txBody>
          <a:bodyPr wrap="square" lIns="137160" tIns="68580" rIns="137160" bIns="68580" rtlCol="0" anchor="t">
            <a:spAutoFit/>
          </a:bodyPr>
          <a:lstStyle/>
          <a:p>
            <a:pPr defTabSz="685800"/>
            <a:r>
              <a:rPr lang="en-US" sz="2100" b="1">
                <a:solidFill>
                  <a:srgbClr val="012069"/>
                </a:solidFill>
                <a:latin typeface="Poppins"/>
                <a:cs typeface="Poppins"/>
              </a:rPr>
              <a:t>Learn more about health equity and cancer disparities</a:t>
            </a:r>
            <a:r>
              <a:rPr lang="en-US" sz="2100" b="1">
                <a:solidFill>
                  <a:srgbClr val="012069"/>
                </a:solidFill>
                <a:latin typeface="Poppins"/>
                <a:cs typeface="Poppins"/>
                <a:sym typeface="Wingdings" panose="05000000000000000000" pitchFamily="2" charset="2"/>
              </a:rPr>
              <a:t></a:t>
            </a:r>
            <a:endParaRPr lang="en-US" sz="2100" b="1">
              <a:solidFill>
                <a:srgbClr val="012069"/>
              </a:solidFill>
              <a:latin typeface="Poppins"/>
              <a:cs typeface="Poppins"/>
            </a:endParaRPr>
          </a:p>
        </p:txBody>
      </p:sp>
    </p:spTree>
    <p:extLst>
      <p:ext uri="{BB962C8B-B14F-4D97-AF65-F5344CB8AC3E}">
        <p14:creationId xmlns:p14="http://schemas.microsoft.com/office/powerpoint/2010/main" val="753611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26D572-FADD-F48C-9255-86063ADBFFB7}"/>
              </a:ext>
            </a:extLst>
          </p:cNvPr>
          <p:cNvSpPr txBox="1"/>
          <p:nvPr/>
        </p:nvSpPr>
        <p:spPr>
          <a:xfrm>
            <a:off x="135149" y="324075"/>
            <a:ext cx="12933152" cy="1569660"/>
          </a:xfrm>
          <a:prstGeom prst="rect">
            <a:avLst/>
          </a:prstGeom>
          <a:noFill/>
        </p:spPr>
        <p:txBody>
          <a:bodyPr wrap="square" rtlCol="0">
            <a:spAutoFit/>
          </a:bodyPr>
          <a:lstStyle/>
          <a:p>
            <a:pPr defTabSz="685800"/>
            <a:r>
              <a:rPr lang="en-US" sz="4800" b="1">
                <a:solidFill>
                  <a:srgbClr val="012069"/>
                </a:solidFill>
                <a:latin typeface="Poppins" pitchFamily="2" charset="77"/>
                <a:cs typeface="Poppins" pitchFamily="2" charset="77"/>
              </a:rPr>
              <a:t>Impact of SDOH: </a:t>
            </a:r>
            <a:br>
              <a:rPr lang="en-US" sz="4800" b="1">
                <a:solidFill>
                  <a:srgbClr val="012069"/>
                </a:solidFill>
                <a:latin typeface="Poppins" pitchFamily="2" charset="77"/>
                <a:cs typeface="Poppins" pitchFamily="2" charset="77"/>
              </a:rPr>
            </a:br>
            <a:r>
              <a:rPr lang="en-US" sz="4800" b="1">
                <a:solidFill>
                  <a:srgbClr val="012069"/>
                </a:solidFill>
                <a:latin typeface="Poppins" pitchFamily="2" charset="77"/>
                <a:cs typeface="Poppins" pitchFamily="2" charset="77"/>
              </a:rPr>
              <a:t>Cervical Cancer Screening (cont.)</a:t>
            </a:r>
            <a:endParaRPr lang="en-US" sz="4800" b="1">
              <a:solidFill>
                <a:srgbClr val="012069"/>
              </a:solidFill>
              <a:highlight>
                <a:srgbClr val="FFFF00"/>
              </a:highlight>
              <a:latin typeface="Poppins" pitchFamily="2" charset="77"/>
              <a:cs typeface="Poppins" pitchFamily="2" charset="77"/>
            </a:endParaRPr>
          </a:p>
        </p:txBody>
      </p:sp>
      <p:sp>
        <p:nvSpPr>
          <p:cNvPr id="4" name="TextBox 3">
            <a:extLst>
              <a:ext uri="{FF2B5EF4-FFF2-40B4-BE49-F238E27FC236}">
                <a16:creationId xmlns:a16="http://schemas.microsoft.com/office/drawing/2014/main" id="{EF032D0F-1350-E205-A9C3-DC47CDF6C81E}"/>
              </a:ext>
            </a:extLst>
          </p:cNvPr>
          <p:cNvSpPr txBox="1"/>
          <p:nvPr/>
        </p:nvSpPr>
        <p:spPr>
          <a:xfrm>
            <a:off x="135149" y="1835556"/>
            <a:ext cx="12771521" cy="830997"/>
          </a:xfrm>
          <a:prstGeom prst="rect">
            <a:avLst/>
          </a:prstGeom>
          <a:noFill/>
        </p:spPr>
        <p:txBody>
          <a:bodyPr wrap="square" lIns="137160" tIns="68580" rIns="137160" bIns="68580" rtlCol="0" anchor="t">
            <a:spAutoFit/>
          </a:bodyPr>
          <a:lstStyle/>
          <a:p>
            <a:pPr defTabSz="685800"/>
            <a:r>
              <a:rPr lang="en-US" sz="2400" b="1">
                <a:solidFill>
                  <a:srgbClr val="4BAEB6"/>
                </a:solidFill>
                <a:latin typeface="Poppins"/>
                <a:cs typeface="Poppins"/>
              </a:rPr>
              <a:t>Cervical Cancer Screening %, United States, 2021</a:t>
            </a:r>
            <a:endParaRPr lang="en-US" sz="2400">
              <a:solidFill>
                <a:srgbClr val="4BAEB6"/>
              </a:solidFill>
              <a:latin typeface="Source Sans Pro" panose="020B0503030403020204" pitchFamily="34" charset="0"/>
              <a:ea typeface="Source Sans Pro" panose="020B0503030403020204" pitchFamily="34" charset="0"/>
              <a:cs typeface="Poppins" pitchFamily="2" charset="77"/>
            </a:endParaRPr>
          </a:p>
          <a:p>
            <a:pPr defTabSz="685800"/>
            <a:endParaRPr lang="en-US" sz="2100">
              <a:solidFill>
                <a:prstClr val="black"/>
              </a:solidFill>
              <a:latin typeface="Source Sans Pro" panose="020B0503030403020204" pitchFamily="34" charset="0"/>
              <a:ea typeface="Source Sans Pro" panose="020B0503030403020204" pitchFamily="34" charset="0"/>
              <a:cs typeface="Poppins" pitchFamily="2" charset="77"/>
            </a:endParaRPr>
          </a:p>
        </p:txBody>
      </p:sp>
      <p:sp>
        <p:nvSpPr>
          <p:cNvPr id="15" name="TextBox 14">
            <a:extLst>
              <a:ext uri="{FF2B5EF4-FFF2-40B4-BE49-F238E27FC236}">
                <a16:creationId xmlns:a16="http://schemas.microsoft.com/office/drawing/2014/main" id="{5D72615B-0AA6-B145-1C71-5E57E5811DE0}"/>
              </a:ext>
            </a:extLst>
          </p:cNvPr>
          <p:cNvSpPr txBox="1"/>
          <p:nvPr/>
        </p:nvSpPr>
        <p:spPr>
          <a:xfrm rot="16200000">
            <a:off x="3470068" y="5071519"/>
            <a:ext cx="2652649" cy="461665"/>
          </a:xfrm>
          <a:prstGeom prst="rect">
            <a:avLst/>
          </a:prstGeom>
          <a:noFill/>
        </p:spPr>
        <p:txBody>
          <a:bodyPr wrap="none" lIns="137160" tIns="68580" rIns="137160" bIns="68580" rtlCol="0" anchor="t">
            <a:spAutoFit/>
          </a:bodyPr>
          <a:lstStyle/>
          <a:p>
            <a:pPr defTabSz="685800"/>
            <a:r>
              <a:rPr lang="en-US" sz="2100" dirty="0">
                <a:solidFill>
                  <a:srgbClr val="A5A5A5">
                    <a:lumMod val="50000"/>
                  </a:srgbClr>
                </a:solidFill>
                <a:latin typeface="Poppins"/>
                <a:cs typeface="Poppins"/>
              </a:rPr>
              <a:t>Percent Screened</a:t>
            </a:r>
          </a:p>
        </p:txBody>
      </p:sp>
      <p:grpSp>
        <p:nvGrpSpPr>
          <p:cNvPr id="29" name="Group 28">
            <a:extLst>
              <a:ext uri="{FF2B5EF4-FFF2-40B4-BE49-F238E27FC236}">
                <a16:creationId xmlns:a16="http://schemas.microsoft.com/office/drawing/2014/main" id="{204B828F-26B6-35FF-0EA3-3FE7283CD81B}"/>
              </a:ext>
            </a:extLst>
          </p:cNvPr>
          <p:cNvGrpSpPr/>
          <p:nvPr/>
        </p:nvGrpSpPr>
        <p:grpSpPr>
          <a:xfrm>
            <a:off x="5122636" y="2565323"/>
            <a:ext cx="9733277" cy="7057502"/>
            <a:chOff x="1083298" y="2350750"/>
            <a:chExt cx="3661296" cy="3770473"/>
          </a:xfrm>
        </p:grpSpPr>
        <p:sp>
          <p:nvSpPr>
            <p:cNvPr id="24" name="TextBox 23">
              <a:extLst>
                <a:ext uri="{FF2B5EF4-FFF2-40B4-BE49-F238E27FC236}">
                  <a16:creationId xmlns:a16="http://schemas.microsoft.com/office/drawing/2014/main" id="{013E2CBA-06BB-4B78-5E31-29955A5C64BF}"/>
                </a:ext>
              </a:extLst>
            </p:cNvPr>
            <p:cNvSpPr txBox="1"/>
            <p:nvPr/>
          </p:nvSpPr>
          <p:spPr>
            <a:xfrm>
              <a:off x="1391414" y="2350750"/>
              <a:ext cx="3333727" cy="271309"/>
            </a:xfrm>
            <a:prstGeom prst="rect">
              <a:avLst/>
            </a:prstGeom>
            <a:noFill/>
          </p:spPr>
          <p:txBody>
            <a:bodyPr wrap="square">
              <a:spAutoFit/>
            </a:bodyPr>
            <a:lstStyle/>
            <a:p>
              <a:pPr algn="ctr" defTabSz="685800" fontAlgn="base"/>
              <a:r>
                <a:rPr lang="en-US" sz="2700" b="1">
                  <a:solidFill>
                    <a:srgbClr val="007481"/>
                  </a:solidFill>
                  <a:latin typeface="Poppins" panose="00000500000000000000" pitchFamily="2" charset="0"/>
                  <a:cs typeface="Poppins" panose="00000500000000000000" pitchFamily="2" charset="0"/>
                </a:rPr>
                <a:t>Family Income Level </a:t>
              </a:r>
              <a:endParaRPr lang="en-US" b="1">
                <a:solidFill>
                  <a:srgbClr val="007481"/>
                </a:solidFill>
                <a:latin typeface="Poppins" panose="00000500000000000000" pitchFamily="2" charset="0"/>
                <a:cs typeface="Poppins" panose="00000500000000000000" pitchFamily="2" charset="0"/>
              </a:endParaRPr>
            </a:p>
          </p:txBody>
        </p:sp>
        <p:graphicFrame>
          <p:nvGraphicFramePr>
            <p:cNvPr id="28" name="Chart 27">
              <a:extLst>
                <a:ext uri="{FF2B5EF4-FFF2-40B4-BE49-F238E27FC236}">
                  <a16:creationId xmlns:a16="http://schemas.microsoft.com/office/drawing/2014/main" id="{2BC6CD23-D010-006C-FDE4-18AB57EF67A6}"/>
                </a:ext>
              </a:extLst>
            </p:cNvPr>
            <p:cNvGraphicFramePr/>
            <p:nvPr/>
          </p:nvGraphicFramePr>
          <p:xfrm>
            <a:off x="1083298" y="2725778"/>
            <a:ext cx="3661296" cy="3395445"/>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5F9963CA-CE5E-4B12-BCAB-53ACE2AFF00D}"/>
                </a:ext>
              </a:extLst>
            </p:cNvPr>
            <p:cNvSpPr txBox="1"/>
            <p:nvPr/>
          </p:nvSpPr>
          <p:spPr>
            <a:xfrm>
              <a:off x="2278407" y="4168450"/>
              <a:ext cx="198504" cy="178817"/>
            </a:xfrm>
            <a:prstGeom prst="rect">
              <a:avLst/>
            </a:prstGeom>
            <a:noFill/>
          </p:spPr>
          <p:txBody>
            <a:bodyPr wrap="none" rtlCol="0">
              <a:spAutoFit/>
            </a:bodyPr>
            <a:lstStyle/>
            <a:p>
              <a:pPr defTabSz="685800"/>
              <a:r>
                <a:rPr lang="en-US" sz="1575">
                  <a:solidFill>
                    <a:prstClr val="black"/>
                  </a:solidFill>
                  <a:latin typeface="Poppins" panose="00000500000000000000" pitchFamily="2" charset="0"/>
                  <a:cs typeface="Poppins" panose="00000500000000000000" pitchFamily="2" charset="0"/>
                </a:rPr>
                <a:t>71.4</a:t>
              </a:r>
            </a:p>
          </p:txBody>
        </p:sp>
        <p:sp>
          <p:nvSpPr>
            <p:cNvPr id="25" name="TextBox 24">
              <a:extLst>
                <a:ext uri="{FF2B5EF4-FFF2-40B4-BE49-F238E27FC236}">
                  <a16:creationId xmlns:a16="http://schemas.microsoft.com/office/drawing/2014/main" id="{CCE09FE1-875B-26F8-EF7B-4DB56F6CF5C9}"/>
                </a:ext>
              </a:extLst>
            </p:cNvPr>
            <p:cNvSpPr txBox="1"/>
            <p:nvPr/>
          </p:nvSpPr>
          <p:spPr>
            <a:xfrm>
              <a:off x="2952774" y="3682274"/>
              <a:ext cx="159310" cy="178817"/>
            </a:xfrm>
            <a:prstGeom prst="rect">
              <a:avLst/>
            </a:prstGeom>
            <a:noFill/>
          </p:spPr>
          <p:txBody>
            <a:bodyPr wrap="none" rtlCol="0">
              <a:spAutoFit/>
            </a:bodyPr>
            <a:lstStyle/>
            <a:p>
              <a:pPr defTabSz="685800"/>
              <a:r>
                <a:rPr lang="en-US" sz="1575">
                  <a:solidFill>
                    <a:prstClr val="black"/>
                  </a:solidFill>
                  <a:latin typeface="Poppins" panose="00000500000000000000" pitchFamily="2" charset="0"/>
                  <a:cs typeface="Poppins" panose="00000500000000000000" pitchFamily="2" charset="0"/>
                </a:rPr>
                <a:t>78</a:t>
              </a:r>
            </a:p>
          </p:txBody>
        </p:sp>
        <p:sp>
          <p:nvSpPr>
            <p:cNvPr id="26" name="TextBox 25">
              <a:extLst>
                <a:ext uri="{FF2B5EF4-FFF2-40B4-BE49-F238E27FC236}">
                  <a16:creationId xmlns:a16="http://schemas.microsoft.com/office/drawing/2014/main" id="{9CA48F0F-C4B6-8FBA-F70D-9052CF07A15D}"/>
                </a:ext>
              </a:extLst>
            </p:cNvPr>
            <p:cNvSpPr txBox="1"/>
            <p:nvPr/>
          </p:nvSpPr>
          <p:spPr>
            <a:xfrm>
              <a:off x="3532723" y="3176775"/>
              <a:ext cx="224433" cy="178817"/>
            </a:xfrm>
            <a:prstGeom prst="rect">
              <a:avLst/>
            </a:prstGeom>
            <a:noFill/>
          </p:spPr>
          <p:txBody>
            <a:bodyPr wrap="none" rtlCol="0">
              <a:spAutoFit/>
            </a:bodyPr>
            <a:lstStyle/>
            <a:p>
              <a:pPr defTabSz="685800"/>
              <a:r>
                <a:rPr lang="en-US" sz="1575">
                  <a:solidFill>
                    <a:prstClr val="black"/>
                  </a:solidFill>
                  <a:latin typeface="Poppins" panose="00000500000000000000" pitchFamily="2" charset="0"/>
                  <a:cs typeface="Poppins" panose="00000500000000000000" pitchFamily="2" charset="0"/>
                </a:rPr>
                <a:t>84.2</a:t>
              </a:r>
            </a:p>
          </p:txBody>
        </p:sp>
      </p:grpSp>
      <p:sp>
        <p:nvSpPr>
          <p:cNvPr id="9" name="Rectangle 8">
            <a:extLst>
              <a:ext uri="{FF2B5EF4-FFF2-40B4-BE49-F238E27FC236}">
                <a16:creationId xmlns:a16="http://schemas.microsoft.com/office/drawing/2014/main" id="{72A9379F-AEB1-1C86-0486-CDA648214E49}"/>
              </a:ext>
            </a:extLst>
          </p:cNvPr>
          <p:cNvSpPr/>
          <p:nvPr/>
        </p:nvSpPr>
        <p:spPr>
          <a:xfrm>
            <a:off x="8028460" y="5299433"/>
            <a:ext cx="1280795" cy="218101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2" name="TextBox 1">
            <a:extLst>
              <a:ext uri="{FF2B5EF4-FFF2-40B4-BE49-F238E27FC236}">
                <a16:creationId xmlns:a16="http://schemas.microsoft.com/office/drawing/2014/main" id="{7ABA5D3A-769F-A628-73BC-C278E6BC87C8}"/>
              </a:ext>
            </a:extLst>
          </p:cNvPr>
          <p:cNvSpPr txBox="1"/>
          <p:nvPr/>
        </p:nvSpPr>
        <p:spPr>
          <a:xfrm>
            <a:off x="267596" y="9787196"/>
            <a:ext cx="13618544" cy="346249"/>
          </a:xfrm>
          <a:prstGeom prst="rect">
            <a:avLst/>
          </a:prstGeom>
          <a:noFill/>
        </p:spPr>
        <p:txBody>
          <a:bodyPr wrap="square" lIns="137160" tIns="68580" rIns="137160" bIns="68580" anchor="t">
            <a:spAutoFit/>
          </a:bodyPr>
          <a:lstStyle/>
          <a:p>
            <a:pPr defTabSz="685800"/>
            <a:r>
              <a:rPr lang="en-US" sz="1350" i="1">
                <a:solidFill>
                  <a:prstClr val="black"/>
                </a:solidFill>
                <a:latin typeface="Poppins Medium"/>
                <a:cs typeface="Poppins Medium"/>
              </a:rPr>
              <a:t>Source: https://acsjournals.onlinelibrary.wiley.com/doi/epdf/10.3322/caac.21703</a:t>
            </a:r>
            <a:endParaRPr lang="en-US" sz="1350" i="1">
              <a:solidFill>
                <a:prstClr val="black"/>
              </a:solidFill>
              <a:latin typeface="Poppins Medium"/>
              <a:ea typeface="Calibri"/>
              <a:cs typeface="Poppins Medium"/>
            </a:endParaRPr>
          </a:p>
        </p:txBody>
      </p:sp>
    </p:spTree>
    <p:extLst>
      <p:ext uri="{BB962C8B-B14F-4D97-AF65-F5344CB8AC3E}">
        <p14:creationId xmlns:p14="http://schemas.microsoft.com/office/powerpoint/2010/main" val="25614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26D572-FADD-F48C-9255-86063ADBFFB7}"/>
              </a:ext>
            </a:extLst>
          </p:cNvPr>
          <p:cNvSpPr txBox="1"/>
          <p:nvPr/>
        </p:nvSpPr>
        <p:spPr>
          <a:xfrm>
            <a:off x="342901" y="377516"/>
            <a:ext cx="17367584" cy="1569660"/>
          </a:xfrm>
          <a:prstGeom prst="rect">
            <a:avLst/>
          </a:prstGeom>
          <a:noFill/>
        </p:spPr>
        <p:txBody>
          <a:bodyPr wrap="square" rtlCol="0">
            <a:spAutoFit/>
          </a:bodyPr>
          <a:lstStyle/>
          <a:p>
            <a:pPr defTabSz="685800"/>
            <a:r>
              <a:rPr lang="en-US" sz="4800" b="1" dirty="0">
                <a:solidFill>
                  <a:srgbClr val="012069"/>
                </a:solidFill>
                <a:latin typeface="Poppins" pitchFamily="2" charset="77"/>
                <a:cs typeface="Poppins" pitchFamily="2" charset="77"/>
              </a:rPr>
              <a:t>Impact of SDOH: </a:t>
            </a:r>
            <a:br>
              <a:rPr lang="en-US" sz="4800" b="1" dirty="0">
                <a:solidFill>
                  <a:srgbClr val="012069"/>
                </a:solidFill>
                <a:latin typeface="Poppins" pitchFamily="2" charset="77"/>
                <a:cs typeface="Poppins" pitchFamily="2" charset="77"/>
              </a:rPr>
            </a:br>
            <a:r>
              <a:rPr lang="en-US" sz="4800" b="1" dirty="0">
                <a:solidFill>
                  <a:srgbClr val="012069"/>
                </a:solidFill>
                <a:latin typeface="Poppins" pitchFamily="2" charset="77"/>
                <a:cs typeface="Poppins" pitchFamily="2" charset="77"/>
              </a:rPr>
              <a:t>Cervical Cancer Screening (cont.)</a:t>
            </a:r>
            <a:endParaRPr lang="en-US" sz="4800" b="1" dirty="0">
              <a:solidFill>
                <a:srgbClr val="012069"/>
              </a:solidFill>
              <a:highlight>
                <a:srgbClr val="FFFF00"/>
              </a:highlight>
              <a:latin typeface="Poppins" pitchFamily="2" charset="77"/>
              <a:cs typeface="Poppins" pitchFamily="2" charset="77"/>
            </a:endParaRPr>
          </a:p>
        </p:txBody>
      </p:sp>
      <p:sp>
        <p:nvSpPr>
          <p:cNvPr id="4" name="TextBox 3">
            <a:extLst>
              <a:ext uri="{FF2B5EF4-FFF2-40B4-BE49-F238E27FC236}">
                <a16:creationId xmlns:a16="http://schemas.microsoft.com/office/drawing/2014/main" id="{EF032D0F-1350-E205-A9C3-DC47CDF6C81E}"/>
              </a:ext>
            </a:extLst>
          </p:cNvPr>
          <p:cNvSpPr txBox="1"/>
          <p:nvPr/>
        </p:nvSpPr>
        <p:spPr>
          <a:xfrm>
            <a:off x="342901" y="1951545"/>
            <a:ext cx="12771521" cy="830997"/>
          </a:xfrm>
          <a:prstGeom prst="rect">
            <a:avLst/>
          </a:prstGeom>
          <a:noFill/>
        </p:spPr>
        <p:txBody>
          <a:bodyPr wrap="square" lIns="137160" tIns="68580" rIns="137160" bIns="68580" rtlCol="0" anchor="t">
            <a:spAutoFit/>
          </a:bodyPr>
          <a:lstStyle/>
          <a:p>
            <a:pPr defTabSz="685800"/>
            <a:r>
              <a:rPr lang="en-US" sz="2400" b="1">
                <a:solidFill>
                  <a:srgbClr val="4BAEB6"/>
                </a:solidFill>
                <a:latin typeface="Poppins"/>
                <a:cs typeface="Poppins"/>
              </a:rPr>
              <a:t>Cervical Cancer Screening %, United States, 2021</a:t>
            </a:r>
            <a:endParaRPr lang="en-US" sz="2400">
              <a:solidFill>
                <a:srgbClr val="4BAEB6"/>
              </a:solidFill>
              <a:latin typeface="Source Sans Pro" panose="020B0503030403020204" pitchFamily="34" charset="0"/>
              <a:ea typeface="Source Sans Pro" panose="020B0503030403020204" pitchFamily="34" charset="0"/>
              <a:cs typeface="Poppins" pitchFamily="2" charset="77"/>
            </a:endParaRPr>
          </a:p>
          <a:p>
            <a:pPr defTabSz="685800"/>
            <a:endParaRPr lang="en-US" sz="2100">
              <a:solidFill>
                <a:prstClr val="black"/>
              </a:solidFill>
              <a:latin typeface="Source Sans Pro" panose="020B0503030403020204" pitchFamily="34" charset="0"/>
              <a:ea typeface="Source Sans Pro" panose="020B0503030403020204" pitchFamily="34" charset="0"/>
              <a:cs typeface="Poppins" pitchFamily="2" charset="77"/>
            </a:endParaRPr>
          </a:p>
        </p:txBody>
      </p:sp>
      <p:grpSp>
        <p:nvGrpSpPr>
          <p:cNvPr id="33" name="Group 32">
            <a:extLst>
              <a:ext uri="{FF2B5EF4-FFF2-40B4-BE49-F238E27FC236}">
                <a16:creationId xmlns:a16="http://schemas.microsoft.com/office/drawing/2014/main" id="{5B9EE943-C37F-C629-4929-C478183846A0}"/>
              </a:ext>
            </a:extLst>
          </p:cNvPr>
          <p:cNvGrpSpPr/>
          <p:nvPr/>
        </p:nvGrpSpPr>
        <p:grpSpPr>
          <a:xfrm>
            <a:off x="5647538" y="3225431"/>
            <a:ext cx="7466883" cy="5794167"/>
            <a:chOff x="5875903" y="1043629"/>
            <a:chExt cx="4528386" cy="3452650"/>
          </a:xfrm>
        </p:grpSpPr>
        <p:graphicFrame>
          <p:nvGraphicFramePr>
            <p:cNvPr id="8" name="Chart 7">
              <a:extLst>
                <a:ext uri="{FF2B5EF4-FFF2-40B4-BE49-F238E27FC236}">
                  <a16:creationId xmlns:a16="http://schemas.microsoft.com/office/drawing/2014/main" id="{B9E51086-9115-0761-19A5-5DADC839162C}"/>
                </a:ext>
              </a:extLst>
            </p:cNvPr>
            <p:cNvGraphicFramePr/>
            <p:nvPr/>
          </p:nvGraphicFramePr>
          <p:xfrm>
            <a:off x="6096000" y="1786945"/>
            <a:ext cx="4308289" cy="270933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0135999-6E41-E5C5-22B0-A7046379FA44}"/>
                </a:ext>
              </a:extLst>
            </p:cNvPr>
            <p:cNvSpPr txBox="1"/>
            <p:nvPr/>
          </p:nvSpPr>
          <p:spPr>
            <a:xfrm>
              <a:off x="6179636" y="1043629"/>
              <a:ext cx="3333727" cy="302608"/>
            </a:xfrm>
            <a:prstGeom prst="rect">
              <a:avLst/>
            </a:prstGeom>
            <a:noFill/>
          </p:spPr>
          <p:txBody>
            <a:bodyPr wrap="square">
              <a:spAutoFit/>
            </a:bodyPr>
            <a:lstStyle/>
            <a:p>
              <a:pPr algn="ctr" defTabSz="685800" fontAlgn="base"/>
              <a:r>
                <a:rPr lang="en-US" sz="2700" b="1">
                  <a:solidFill>
                    <a:srgbClr val="007481"/>
                  </a:solidFill>
                  <a:latin typeface="Poppins" panose="00000500000000000000" pitchFamily="2" charset="0"/>
                  <a:cs typeface="Poppins" panose="00000500000000000000" pitchFamily="2" charset="0"/>
                </a:rPr>
                <a:t>Insurance Status</a:t>
              </a:r>
              <a:endParaRPr lang="en-US" b="1">
                <a:solidFill>
                  <a:srgbClr val="007481"/>
                </a:solidFill>
                <a:latin typeface="Poppins" panose="00000500000000000000" pitchFamily="2" charset="0"/>
                <a:cs typeface="Poppins" panose="00000500000000000000" pitchFamily="2" charset="0"/>
              </a:endParaRPr>
            </a:p>
          </p:txBody>
        </p:sp>
        <p:sp>
          <p:nvSpPr>
            <p:cNvPr id="20" name="TextBox 19">
              <a:extLst>
                <a:ext uri="{FF2B5EF4-FFF2-40B4-BE49-F238E27FC236}">
                  <a16:creationId xmlns:a16="http://schemas.microsoft.com/office/drawing/2014/main" id="{0D3D530B-8166-02D9-EAE1-57E89889E703}"/>
                </a:ext>
              </a:extLst>
            </p:cNvPr>
            <p:cNvSpPr txBox="1"/>
            <p:nvPr/>
          </p:nvSpPr>
          <p:spPr>
            <a:xfrm rot="16200000">
              <a:off x="5314721" y="2672867"/>
              <a:ext cx="1374347" cy="251984"/>
            </a:xfrm>
            <a:prstGeom prst="rect">
              <a:avLst/>
            </a:prstGeom>
            <a:noFill/>
          </p:spPr>
          <p:txBody>
            <a:bodyPr wrap="none" lIns="137160" tIns="68580" rIns="137160" bIns="68580" rtlCol="0" anchor="t">
              <a:spAutoFit/>
            </a:bodyPr>
            <a:lstStyle/>
            <a:p>
              <a:pPr algn="ctr" defTabSz="685800"/>
              <a:r>
                <a:rPr lang="en-US">
                  <a:solidFill>
                    <a:srgbClr val="A5A5A5">
                      <a:lumMod val="50000"/>
                    </a:srgbClr>
                  </a:solidFill>
                  <a:latin typeface="Poppins" panose="00000500000000000000" pitchFamily="2" charset="0"/>
                  <a:cs typeface="Poppins" panose="00000500000000000000" pitchFamily="2" charset="0"/>
                </a:rPr>
                <a:t>Percent Screened</a:t>
              </a:r>
              <a:endParaRPr lang="en-US" sz="2700">
                <a:solidFill>
                  <a:prstClr val="black"/>
                </a:solidFill>
                <a:latin typeface="Calibri" panose="020F0502020204030204"/>
              </a:endParaRPr>
            </a:p>
          </p:txBody>
        </p:sp>
        <p:sp>
          <p:nvSpPr>
            <p:cNvPr id="30" name="TextBox 29">
              <a:extLst>
                <a:ext uri="{FF2B5EF4-FFF2-40B4-BE49-F238E27FC236}">
                  <a16:creationId xmlns:a16="http://schemas.microsoft.com/office/drawing/2014/main" id="{B5F48548-4DAB-36E8-2C32-7EC7B077A48D}"/>
                </a:ext>
              </a:extLst>
            </p:cNvPr>
            <p:cNvSpPr txBox="1"/>
            <p:nvPr/>
          </p:nvSpPr>
          <p:spPr>
            <a:xfrm>
              <a:off x="7293048" y="3120549"/>
              <a:ext cx="368644" cy="199446"/>
            </a:xfrm>
            <a:prstGeom prst="rect">
              <a:avLst/>
            </a:prstGeom>
            <a:noFill/>
          </p:spPr>
          <p:txBody>
            <a:bodyPr wrap="none" rtlCol="0">
              <a:spAutoFit/>
            </a:bodyPr>
            <a:lstStyle/>
            <a:p>
              <a:pPr defTabSz="685800"/>
              <a:r>
                <a:rPr lang="en-US" sz="1575">
                  <a:solidFill>
                    <a:prstClr val="black"/>
                  </a:solidFill>
                  <a:latin typeface="Poppins" panose="00000500000000000000" pitchFamily="2" charset="0"/>
                  <a:cs typeface="Poppins" panose="00000500000000000000" pitchFamily="2" charset="0"/>
                </a:rPr>
                <a:t>64.9</a:t>
              </a:r>
            </a:p>
          </p:txBody>
        </p:sp>
        <p:sp>
          <p:nvSpPr>
            <p:cNvPr id="31" name="TextBox 30">
              <a:extLst>
                <a:ext uri="{FF2B5EF4-FFF2-40B4-BE49-F238E27FC236}">
                  <a16:creationId xmlns:a16="http://schemas.microsoft.com/office/drawing/2014/main" id="{BD49EF90-31FF-DA3B-70BB-2B0484AE381E}"/>
                </a:ext>
              </a:extLst>
            </p:cNvPr>
            <p:cNvSpPr txBox="1"/>
            <p:nvPr/>
          </p:nvSpPr>
          <p:spPr>
            <a:xfrm>
              <a:off x="8093691" y="2179284"/>
              <a:ext cx="228652" cy="199446"/>
            </a:xfrm>
            <a:prstGeom prst="rect">
              <a:avLst/>
            </a:prstGeom>
            <a:noFill/>
          </p:spPr>
          <p:txBody>
            <a:bodyPr wrap="none" rtlCol="0">
              <a:spAutoFit/>
            </a:bodyPr>
            <a:lstStyle/>
            <a:p>
              <a:pPr defTabSz="685800"/>
              <a:r>
                <a:rPr lang="en-US" sz="1575">
                  <a:solidFill>
                    <a:prstClr val="black"/>
                  </a:solidFill>
                  <a:latin typeface="Poppins" panose="00000500000000000000" pitchFamily="2" charset="0"/>
                  <a:cs typeface="Poppins" panose="00000500000000000000" pitchFamily="2" charset="0"/>
                </a:rPr>
                <a:t>81</a:t>
              </a:r>
            </a:p>
          </p:txBody>
        </p:sp>
        <p:sp>
          <p:nvSpPr>
            <p:cNvPr id="32" name="TextBox 31">
              <a:extLst>
                <a:ext uri="{FF2B5EF4-FFF2-40B4-BE49-F238E27FC236}">
                  <a16:creationId xmlns:a16="http://schemas.microsoft.com/office/drawing/2014/main" id="{EB1088E9-ABB9-5501-DD1E-00F6B7A08552}"/>
                </a:ext>
              </a:extLst>
            </p:cNvPr>
            <p:cNvSpPr txBox="1"/>
            <p:nvPr/>
          </p:nvSpPr>
          <p:spPr>
            <a:xfrm>
              <a:off x="8756743" y="1861565"/>
              <a:ext cx="369616" cy="199446"/>
            </a:xfrm>
            <a:prstGeom prst="rect">
              <a:avLst/>
            </a:prstGeom>
            <a:noFill/>
          </p:spPr>
          <p:txBody>
            <a:bodyPr wrap="none" rtlCol="0">
              <a:spAutoFit/>
            </a:bodyPr>
            <a:lstStyle/>
            <a:p>
              <a:pPr defTabSz="685800"/>
              <a:r>
                <a:rPr lang="en-US" sz="1575">
                  <a:solidFill>
                    <a:prstClr val="black"/>
                  </a:solidFill>
                  <a:latin typeface="Poppins" panose="00000500000000000000" pitchFamily="2" charset="0"/>
                  <a:cs typeface="Poppins" panose="00000500000000000000" pitchFamily="2" charset="0"/>
                </a:rPr>
                <a:t>86.5</a:t>
              </a:r>
            </a:p>
          </p:txBody>
        </p:sp>
      </p:grpSp>
      <p:sp>
        <p:nvSpPr>
          <p:cNvPr id="13" name="Rectangle 12">
            <a:extLst>
              <a:ext uri="{FF2B5EF4-FFF2-40B4-BE49-F238E27FC236}">
                <a16:creationId xmlns:a16="http://schemas.microsoft.com/office/drawing/2014/main" id="{76BB38C1-B9B8-30FE-3E96-06F36136098F}"/>
              </a:ext>
            </a:extLst>
          </p:cNvPr>
          <p:cNvSpPr/>
          <p:nvPr/>
        </p:nvSpPr>
        <p:spPr>
          <a:xfrm>
            <a:off x="7619734" y="5144209"/>
            <a:ext cx="1404734" cy="24441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2" name="TextBox 1">
            <a:extLst>
              <a:ext uri="{FF2B5EF4-FFF2-40B4-BE49-F238E27FC236}">
                <a16:creationId xmlns:a16="http://schemas.microsoft.com/office/drawing/2014/main" id="{D16BF127-422E-2CFE-D943-347EBAC96838}"/>
              </a:ext>
            </a:extLst>
          </p:cNvPr>
          <p:cNvSpPr txBox="1"/>
          <p:nvPr/>
        </p:nvSpPr>
        <p:spPr>
          <a:xfrm>
            <a:off x="267596" y="9787196"/>
            <a:ext cx="13618544" cy="346249"/>
          </a:xfrm>
          <a:prstGeom prst="rect">
            <a:avLst/>
          </a:prstGeom>
          <a:noFill/>
        </p:spPr>
        <p:txBody>
          <a:bodyPr wrap="square" lIns="137160" tIns="68580" rIns="137160" bIns="68580" anchor="t">
            <a:spAutoFit/>
          </a:bodyPr>
          <a:lstStyle/>
          <a:p>
            <a:pPr defTabSz="685800"/>
            <a:r>
              <a:rPr lang="en-US" sz="1350" i="1">
                <a:solidFill>
                  <a:prstClr val="black"/>
                </a:solidFill>
                <a:latin typeface="Poppins Medium"/>
                <a:cs typeface="Poppins Medium"/>
              </a:rPr>
              <a:t>Source: https://acsjournals.onlinelibrary.wiley.com/doi/epdf/10.3322/caac.21703</a:t>
            </a:r>
          </a:p>
        </p:txBody>
      </p:sp>
    </p:spTree>
    <p:extLst>
      <p:ext uri="{BB962C8B-B14F-4D97-AF65-F5344CB8AC3E}">
        <p14:creationId xmlns:p14="http://schemas.microsoft.com/office/powerpoint/2010/main" val="229196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7112E3-E810-BC07-CF29-400CB10F5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28" name="Rectangle 102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rgbClr val="1B7380"/>
                </a:solidFill>
                <a:latin typeface="Poppins" panose="00000500000000000000" pitchFamily="2" charset="0"/>
                <a:ea typeface="+mj-ea"/>
                <a:cs typeface="Poppins" panose="00000500000000000000" pitchFamily="2" charset="0"/>
                <a:sym typeface="Poppins"/>
              </a:rPr>
              <a:t>Land Acknowledgement</a:t>
            </a: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970B-B317-7EC8-912C-9E3FD707A7F0}"/>
              </a:ext>
            </a:extLst>
          </p:cNvPr>
          <p:cNvSpPr>
            <a:spLocks noGrp="1"/>
          </p:cNvSpPr>
          <p:nvPr>
            <p:ph type="title"/>
          </p:nvPr>
        </p:nvSpPr>
        <p:spPr>
          <a:xfrm>
            <a:off x="427192" y="539700"/>
            <a:ext cx="16953023" cy="776919"/>
          </a:xfrm>
        </p:spPr>
        <p:txBody>
          <a:bodyPr/>
          <a:lstStyle/>
          <a:p>
            <a:r>
              <a:rPr lang="en-US" sz="4200" b="1" dirty="0">
                <a:solidFill>
                  <a:srgbClr val="012069"/>
                </a:solidFill>
                <a:latin typeface="Poppins" pitchFamily="2" charset="77"/>
                <a:ea typeface="+mn-ea"/>
                <a:cs typeface="Poppins" pitchFamily="2" charset="77"/>
              </a:rPr>
              <a:t>Cervical Cancer in Washington at a Glance</a:t>
            </a:r>
          </a:p>
        </p:txBody>
      </p:sp>
      <p:sp>
        <p:nvSpPr>
          <p:cNvPr id="6" name="TextBox 5">
            <a:extLst>
              <a:ext uri="{FF2B5EF4-FFF2-40B4-BE49-F238E27FC236}">
                <a16:creationId xmlns:a16="http://schemas.microsoft.com/office/drawing/2014/main" id="{FD641152-E655-DF80-6C6B-482AD9A6214B}"/>
              </a:ext>
            </a:extLst>
          </p:cNvPr>
          <p:cNvSpPr txBox="1"/>
          <p:nvPr/>
        </p:nvSpPr>
        <p:spPr>
          <a:xfrm>
            <a:off x="427192" y="9506199"/>
            <a:ext cx="3964547" cy="369332"/>
          </a:xfrm>
          <a:prstGeom prst="rect">
            <a:avLst/>
          </a:prstGeom>
          <a:noFill/>
        </p:spPr>
        <p:txBody>
          <a:bodyPr wrap="none" rtlCol="0">
            <a:spAutoFit/>
          </a:bodyPr>
          <a:lstStyle/>
          <a:p>
            <a:pPr defTabSz="685800">
              <a:defRPr/>
            </a:pPr>
            <a:r>
              <a:rPr lang="en-US" dirty="0">
                <a:solidFill>
                  <a:prstClr val="black"/>
                </a:solidFill>
                <a:latin typeface="Source Sans Pro" panose="020B0503030403020204" pitchFamily="34" charset="0"/>
              </a:rPr>
              <a:t>SOURCE: </a:t>
            </a:r>
            <a:r>
              <a:rPr lang="en-US" dirty="0">
                <a:solidFill>
                  <a:prstClr val="black"/>
                </a:solidFill>
                <a:latin typeface="Source Sans Pro" panose="020B0503030403020204" pitchFamily="34" charset="0"/>
                <a:hlinkClick r:id="rId4"/>
              </a:rPr>
              <a:t>Cancer Statistics Center</a:t>
            </a:r>
            <a:r>
              <a:rPr lang="en-US" dirty="0">
                <a:solidFill>
                  <a:prstClr val="black"/>
                </a:solidFill>
                <a:latin typeface="Source Sans Pro" panose="020B0503030403020204" pitchFamily="34" charset="0"/>
              </a:rPr>
              <a:t>, 2025</a:t>
            </a:r>
          </a:p>
        </p:txBody>
      </p:sp>
      <p:pic>
        <p:nvPicPr>
          <p:cNvPr id="5" name="Picture 4">
            <a:extLst>
              <a:ext uri="{FF2B5EF4-FFF2-40B4-BE49-F238E27FC236}">
                <a16:creationId xmlns:a16="http://schemas.microsoft.com/office/drawing/2014/main" id="{8D10CD76-F6F7-DDCC-3B9F-B834D9FC5A8A}"/>
              </a:ext>
            </a:extLst>
          </p:cNvPr>
          <p:cNvPicPr>
            <a:picLocks noChangeAspect="1"/>
          </p:cNvPicPr>
          <p:nvPr/>
        </p:nvPicPr>
        <p:blipFill>
          <a:blip r:embed="rId5"/>
          <a:stretch>
            <a:fillRect/>
          </a:stretch>
        </p:blipFill>
        <p:spPr>
          <a:xfrm>
            <a:off x="1570576" y="1852438"/>
            <a:ext cx="14188235" cy="7359044"/>
          </a:xfrm>
          <a:prstGeom prst="rect">
            <a:avLst/>
          </a:prstGeom>
        </p:spPr>
      </p:pic>
    </p:spTree>
    <p:extLst>
      <p:ext uri="{BB962C8B-B14F-4D97-AF65-F5344CB8AC3E}">
        <p14:creationId xmlns:p14="http://schemas.microsoft.com/office/powerpoint/2010/main" val="2073748699"/>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1B5D1-90EE-1D51-0FBF-911A5948CAB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A57585D-4AF2-659F-9ED6-9E1AB938B7A8}"/>
              </a:ext>
            </a:extLst>
          </p:cNvPr>
          <p:cNvSpPr txBox="1"/>
          <p:nvPr/>
        </p:nvSpPr>
        <p:spPr>
          <a:xfrm>
            <a:off x="414534" y="9262624"/>
            <a:ext cx="12392574" cy="877163"/>
          </a:xfrm>
          <a:prstGeom prst="rect">
            <a:avLst/>
          </a:prstGeom>
          <a:solidFill>
            <a:schemeClr val="bg1"/>
          </a:solidFill>
        </p:spPr>
        <p:txBody>
          <a:bodyPr wrap="square" lIns="137160" tIns="68580" rIns="137160" bIns="68580" rtlCol="0" anchor="t">
            <a:spAutoFit/>
          </a:bodyPr>
          <a:lstStyle/>
          <a:p>
            <a:pPr defTabSz="685800"/>
            <a:r>
              <a:rPr lang="en-US" sz="2400" b="1">
                <a:solidFill>
                  <a:srgbClr val="4BAEB6"/>
                </a:solidFill>
                <a:latin typeface="Poppins"/>
                <a:cs typeface="Poppins"/>
              </a:rPr>
              <a:t>USPSTF Guidelines are currently being drafted to include self-collection testing and will be finalized in the coming months.</a:t>
            </a:r>
          </a:p>
        </p:txBody>
      </p:sp>
      <p:sp>
        <p:nvSpPr>
          <p:cNvPr id="2" name="Rectangle 1">
            <a:extLst>
              <a:ext uri="{FF2B5EF4-FFF2-40B4-BE49-F238E27FC236}">
                <a16:creationId xmlns:a16="http://schemas.microsoft.com/office/drawing/2014/main" id="{5CA4A058-D72C-4981-6442-9F9557AB3B47}"/>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defTabSz="685800"/>
            <a:endParaRPr lang="en-US" sz="2700">
              <a:solidFill>
                <a:prstClr val="black"/>
              </a:solidFill>
              <a:latin typeface="Calibri" panose="020F0502020204030204"/>
            </a:endParaRPr>
          </a:p>
        </p:txBody>
      </p:sp>
      <p:pic>
        <p:nvPicPr>
          <p:cNvPr id="8" name="Picture 7">
            <a:extLst>
              <a:ext uri="{FF2B5EF4-FFF2-40B4-BE49-F238E27FC236}">
                <a16:creationId xmlns:a16="http://schemas.microsoft.com/office/drawing/2014/main" id="{51835306-5B63-BA3E-9B78-C818F38EF841}"/>
              </a:ext>
            </a:extLst>
          </p:cNvPr>
          <p:cNvPicPr>
            <a:picLocks noChangeAspect="1"/>
          </p:cNvPicPr>
          <p:nvPr/>
        </p:nvPicPr>
        <p:blipFill>
          <a:blip r:embed="rId3"/>
          <a:stretch>
            <a:fillRect/>
          </a:stretch>
        </p:blipFill>
        <p:spPr>
          <a:xfrm>
            <a:off x="16507140" y="8638557"/>
            <a:ext cx="1366326" cy="1311957"/>
          </a:xfrm>
          <a:prstGeom prst="rect">
            <a:avLst/>
          </a:prstGeom>
        </p:spPr>
      </p:pic>
      <p:sp>
        <p:nvSpPr>
          <p:cNvPr id="9" name="TextBox 8">
            <a:extLst>
              <a:ext uri="{FF2B5EF4-FFF2-40B4-BE49-F238E27FC236}">
                <a16:creationId xmlns:a16="http://schemas.microsoft.com/office/drawing/2014/main" id="{A5137866-F8B5-F36F-689A-C78B56456B50}"/>
              </a:ext>
            </a:extLst>
          </p:cNvPr>
          <p:cNvSpPr txBox="1"/>
          <p:nvPr/>
        </p:nvSpPr>
        <p:spPr>
          <a:xfrm>
            <a:off x="13266616" y="9255472"/>
            <a:ext cx="3240527" cy="646331"/>
          </a:xfrm>
          <a:prstGeom prst="rect">
            <a:avLst/>
          </a:prstGeom>
          <a:noFill/>
        </p:spPr>
        <p:txBody>
          <a:bodyPr wrap="square" rtlCol="0">
            <a:spAutoFit/>
          </a:bodyPr>
          <a:lstStyle/>
          <a:p>
            <a:pPr defTabSz="685800"/>
            <a:r>
              <a:rPr lang="en-US" b="1">
                <a:solidFill>
                  <a:srgbClr val="012069"/>
                </a:solidFill>
                <a:latin typeface="Poppins" panose="00000500000000000000" pitchFamily="2" charset="0"/>
                <a:cs typeface="Poppins" panose="00000500000000000000" pitchFamily="2" charset="0"/>
              </a:rPr>
              <a:t>ACS cervical cancer screening guidelines </a:t>
            </a:r>
            <a:r>
              <a:rPr lang="en-US" i="1">
                <a:solidFill>
                  <a:srgbClr val="012069"/>
                </a:solidFill>
                <a:latin typeface="Poppins" panose="00000500000000000000" pitchFamily="2" charset="0"/>
                <a:cs typeface="Poppins" panose="00000500000000000000" pitchFamily="2" charset="0"/>
                <a:sym typeface="Wingdings" panose="05000000000000000000" pitchFamily="2" charset="2"/>
              </a:rPr>
              <a:t> </a:t>
            </a:r>
            <a:endParaRPr lang="en-US" i="1">
              <a:solidFill>
                <a:srgbClr val="012069"/>
              </a:solidFill>
              <a:latin typeface="Poppins" panose="00000500000000000000" pitchFamily="2" charset="0"/>
              <a:cs typeface="Poppins" panose="00000500000000000000" pitchFamily="2" charset="0"/>
            </a:endParaRPr>
          </a:p>
        </p:txBody>
      </p:sp>
      <p:sp>
        <p:nvSpPr>
          <p:cNvPr id="7" name="Rectangle 6">
            <a:extLst>
              <a:ext uri="{FF2B5EF4-FFF2-40B4-BE49-F238E27FC236}">
                <a16:creationId xmlns:a16="http://schemas.microsoft.com/office/drawing/2014/main" id="{81308015-89C1-0628-AFAE-AEE4F625C7C0}"/>
              </a:ext>
            </a:extLst>
          </p:cNvPr>
          <p:cNvSpPr/>
          <p:nvPr/>
        </p:nvSpPr>
        <p:spPr>
          <a:xfrm>
            <a:off x="13623543" y="355849"/>
            <a:ext cx="4277625" cy="1254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pic>
        <p:nvPicPr>
          <p:cNvPr id="3" name="Picture 2" descr="A table with text and images&#10;&#10;Description automatically generated">
            <a:extLst>
              <a:ext uri="{FF2B5EF4-FFF2-40B4-BE49-F238E27FC236}">
                <a16:creationId xmlns:a16="http://schemas.microsoft.com/office/drawing/2014/main" id="{9113B290-74E9-0777-67E5-AEFB05C38D9E}"/>
              </a:ext>
            </a:extLst>
          </p:cNvPr>
          <p:cNvPicPr>
            <a:picLocks noChangeAspect="1"/>
          </p:cNvPicPr>
          <p:nvPr/>
        </p:nvPicPr>
        <p:blipFill>
          <a:blip r:embed="rId4"/>
          <a:stretch>
            <a:fillRect/>
          </a:stretch>
        </p:blipFill>
        <p:spPr>
          <a:xfrm>
            <a:off x="734399" y="56045"/>
            <a:ext cx="16835304" cy="8565056"/>
          </a:xfrm>
          <a:prstGeom prst="rect">
            <a:avLst/>
          </a:prstGeom>
        </p:spPr>
      </p:pic>
    </p:spTree>
    <p:extLst>
      <p:ext uri="{BB962C8B-B14F-4D97-AF65-F5344CB8AC3E}">
        <p14:creationId xmlns:p14="http://schemas.microsoft.com/office/powerpoint/2010/main" val="2295671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EA320842-C2C1-A0B3-DEFA-94BC438E9C1B}"/>
              </a:ext>
            </a:extLst>
          </p:cNvPr>
          <p:cNvCxnSpPr>
            <a:cxnSpLocks/>
          </p:cNvCxnSpPr>
          <p:nvPr/>
        </p:nvCxnSpPr>
        <p:spPr>
          <a:xfrm>
            <a:off x="1176501" y="3817643"/>
            <a:ext cx="9509163" cy="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B26D572-FADD-F48C-9255-86063ADBFFB7}"/>
              </a:ext>
            </a:extLst>
          </p:cNvPr>
          <p:cNvSpPr txBox="1"/>
          <p:nvPr/>
        </p:nvSpPr>
        <p:spPr>
          <a:xfrm>
            <a:off x="246545" y="565777"/>
            <a:ext cx="16701701" cy="830997"/>
          </a:xfrm>
          <a:prstGeom prst="rect">
            <a:avLst/>
          </a:prstGeom>
          <a:noFill/>
        </p:spPr>
        <p:txBody>
          <a:bodyPr wrap="square" rtlCol="0">
            <a:spAutoFit/>
          </a:bodyPr>
          <a:lstStyle/>
          <a:p>
            <a:pPr defTabSz="685800"/>
            <a:r>
              <a:rPr lang="en-US" sz="4800" b="1">
                <a:solidFill>
                  <a:srgbClr val="012069"/>
                </a:solidFill>
                <a:latin typeface="Poppins" pitchFamily="2" charset="77"/>
                <a:cs typeface="Poppins" pitchFamily="2" charset="77"/>
              </a:rPr>
              <a:t>Cervical Cancer Screening Tests</a:t>
            </a:r>
          </a:p>
        </p:txBody>
      </p:sp>
      <p:sp>
        <p:nvSpPr>
          <p:cNvPr id="37" name="TextBox 36">
            <a:extLst>
              <a:ext uri="{FF2B5EF4-FFF2-40B4-BE49-F238E27FC236}">
                <a16:creationId xmlns:a16="http://schemas.microsoft.com/office/drawing/2014/main" id="{CCA662BF-BFBF-7A91-2A92-DEDD3A09685A}"/>
              </a:ext>
            </a:extLst>
          </p:cNvPr>
          <p:cNvSpPr txBox="1"/>
          <p:nvPr/>
        </p:nvSpPr>
        <p:spPr>
          <a:xfrm>
            <a:off x="669013" y="4410213"/>
            <a:ext cx="2498897" cy="830997"/>
          </a:xfrm>
          <a:prstGeom prst="rect">
            <a:avLst/>
          </a:prstGeom>
          <a:noFill/>
        </p:spPr>
        <p:txBody>
          <a:bodyPr wrap="square" lIns="137160" tIns="68580" rIns="137160" bIns="68580" anchor="t">
            <a:spAutoFit/>
          </a:bodyPr>
          <a:lstStyle/>
          <a:p>
            <a:pPr defTabSz="685800"/>
            <a:r>
              <a:rPr lang="en-US" sz="2400" b="1">
                <a:solidFill>
                  <a:srgbClr val="012069"/>
                </a:solidFill>
                <a:latin typeface="Poppins"/>
                <a:cs typeface="Poppins"/>
              </a:rPr>
              <a:t>Pap Test</a:t>
            </a:r>
          </a:p>
          <a:p>
            <a:pPr marL="428625" indent="-428625" defTabSz="685800">
              <a:buFont typeface="Arial" panose="020B0604020202020204" pitchFamily="34" charset="0"/>
              <a:buChar char="•"/>
            </a:pPr>
            <a:r>
              <a:rPr lang="en-US" sz="2100">
                <a:solidFill>
                  <a:prstClr val="black"/>
                </a:solidFill>
                <a:latin typeface="Poppins"/>
                <a:cs typeface="Poppins"/>
              </a:rPr>
              <a:t>Cytology</a:t>
            </a:r>
            <a:endParaRPr lang="en-US" sz="2100">
              <a:solidFill>
                <a:prstClr val="black"/>
              </a:solidFill>
              <a:latin typeface="Poppins" pitchFamily="2" charset="77"/>
              <a:cs typeface="Poppins" pitchFamily="2" charset="77"/>
            </a:endParaRPr>
          </a:p>
        </p:txBody>
      </p:sp>
      <p:sp>
        <p:nvSpPr>
          <p:cNvPr id="38" name="TextBox 37">
            <a:extLst>
              <a:ext uri="{FF2B5EF4-FFF2-40B4-BE49-F238E27FC236}">
                <a16:creationId xmlns:a16="http://schemas.microsoft.com/office/drawing/2014/main" id="{168EE551-0999-C305-0871-14DC4B844D1B}"/>
              </a:ext>
            </a:extLst>
          </p:cNvPr>
          <p:cNvSpPr txBox="1"/>
          <p:nvPr/>
        </p:nvSpPr>
        <p:spPr>
          <a:xfrm>
            <a:off x="3539450" y="4315852"/>
            <a:ext cx="2498897" cy="2077492"/>
          </a:xfrm>
          <a:prstGeom prst="rect">
            <a:avLst/>
          </a:prstGeom>
          <a:noFill/>
        </p:spPr>
        <p:txBody>
          <a:bodyPr wrap="square">
            <a:spAutoFit/>
          </a:bodyPr>
          <a:lstStyle/>
          <a:p>
            <a:pPr defTabSz="685800"/>
            <a:r>
              <a:rPr lang="en-US" sz="2400" b="1">
                <a:solidFill>
                  <a:srgbClr val="012069"/>
                </a:solidFill>
                <a:latin typeface="Poppins" pitchFamily="2" charset="77"/>
                <a:cs typeface="Poppins" pitchFamily="2" charset="77"/>
              </a:rPr>
              <a:t>Co-test</a:t>
            </a:r>
          </a:p>
          <a:p>
            <a:pPr marL="428625" indent="-428625" defTabSz="685800">
              <a:buFont typeface="Arial" panose="020B0604020202020204" pitchFamily="34" charset="0"/>
              <a:buChar char="•"/>
            </a:pPr>
            <a:r>
              <a:rPr lang="en-US" sz="2100">
                <a:solidFill>
                  <a:prstClr val="black"/>
                </a:solidFill>
                <a:latin typeface="Poppins" panose="00000500000000000000" pitchFamily="2" charset="0"/>
                <a:cs typeface="Poppins" panose="00000500000000000000" pitchFamily="2" charset="0"/>
              </a:rPr>
              <a:t>Cytology + HPV DNA test</a:t>
            </a:r>
          </a:p>
          <a:p>
            <a:pPr marL="428625" indent="-428625" defTabSz="685800">
              <a:buFont typeface="Arial" panose="020B0604020202020204" pitchFamily="34" charset="0"/>
              <a:buChar char="•"/>
            </a:pPr>
            <a:r>
              <a:rPr lang="en-US" sz="2100">
                <a:solidFill>
                  <a:prstClr val="black"/>
                </a:solidFill>
                <a:latin typeface="Poppins" panose="00000500000000000000" pitchFamily="2" charset="0"/>
                <a:cs typeface="Poppins" panose="00000500000000000000" pitchFamily="2" charset="0"/>
              </a:rPr>
              <a:t>8 tests FDA- approved with cytology</a:t>
            </a:r>
          </a:p>
        </p:txBody>
      </p:sp>
      <p:sp>
        <p:nvSpPr>
          <p:cNvPr id="42" name="TextBox 41">
            <a:extLst>
              <a:ext uri="{FF2B5EF4-FFF2-40B4-BE49-F238E27FC236}">
                <a16:creationId xmlns:a16="http://schemas.microsoft.com/office/drawing/2014/main" id="{3386368D-7629-2690-72D9-B6BFA4AAD55C}"/>
              </a:ext>
            </a:extLst>
          </p:cNvPr>
          <p:cNvSpPr txBox="1"/>
          <p:nvPr/>
        </p:nvSpPr>
        <p:spPr>
          <a:xfrm>
            <a:off x="9452863" y="4270683"/>
            <a:ext cx="3243638" cy="2492990"/>
          </a:xfrm>
          <a:prstGeom prst="rect">
            <a:avLst/>
          </a:prstGeom>
          <a:noFill/>
        </p:spPr>
        <p:txBody>
          <a:bodyPr wrap="square" lIns="137160" tIns="68580" rIns="137160" bIns="68580" anchor="t">
            <a:spAutoFit/>
          </a:bodyPr>
          <a:lstStyle/>
          <a:p>
            <a:pPr defTabSz="685800"/>
            <a:r>
              <a:rPr lang="en-US" sz="2400" b="1">
                <a:solidFill>
                  <a:srgbClr val="012069"/>
                </a:solidFill>
                <a:latin typeface="Poppins"/>
                <a:cs typeface="Poppins"/>
              </a:rPr>
              <a:t>Self-collection HPV Testing</a:t>
            </a:r>
          </a:p>
          <a:p>
            <a:pPr marL="428625" indent="-428625" defTabSz="685800">
              <a:buFont typeface="Arial" panose="020B0604020202020204" pitchFamily="34" charset="0"/>
              <a:buChar char="•"/>
            </a:pPr>
            <a:r>
              <a:rPr lang="en-US" sz="2100">
                <a:solidFill>
                  <a:prstClr val="black"/>
                </a:solidFill>
                <a:latin typeface="Poppins"/>
                <a:cs typeface="Poppins"/>
              </a:rPr>
              <a:t>HPV DNA test</a:t>
            </a:r>
          </a:p>
          <a:p>
            <a:pPr marL="428625" indent="-428625" defTabSz="685800">
              <a:buFont typeface="Arial" panose="020B0604020202020204" pitchFamily="34" charset="0"/>
              <a:buChar char="•"/>
            </a:pPr>
            <a:r>
              <a:rPr lang="en-US" sz="2100">
                <a:solidFill>
                  <a:prstClr val="black"/>
                </a:solidFill>
                <a:latin typeface="Poppins"/>
                <a:cs typeface="Poppins"/>
              </a:rPr>
              <a:t>Patient-collected sample in clinical setting</a:t>
            </a:r>
          </a:p>
          <a:p>
            <a:pPr marL="428625" indent="-428625" defTabSz="685800">
              <a:buFont typeface="Arial" panose="020B0604020202020204" pitchFamily="34" charset="0"/>
              <a:buChar char="•"/>
            </a:pPr>
            <a:endParaRPr lang="en-US" sz="2100">
              <a:solidFill>
                <a:prstClr val="black"/>
              </a:solidFill>
              <a:latin typeface="Poppins" pitchFamily="2" charset="77"/>
              <a:cs typeface="Poppins" pitchFamily="2" charset="77"/>
            </a:endParaRPr>
          </a:p>
        </p:txBody>
      </p:sp>
      <p:sp>
        <p:nvSpPr>
          <p:cNvPr id="43" name="TextBox 42">
            <a:extLst>
              <a:ext uri="{FF2B5EF4-FFF2-40B4-BE49-F238E27FC236}">
                <a16:creationId xmlns:a16="http://schemas.microsoft.com/office/drawing/2014/main" id="{D631C3B1-6AF3-3DC6-1ECB-976FAA80FE5A}"/>
              </a:ext>
            </a:extLst>
          </p:cNvPr>
          <p:cNvSpPr txBox="1"/>
          <p:nvPr/>
        </p:nvSpPr>
        <p:spPr>
          <a:xfrm>
            <a:off x="6161243" y="4293767"/>
            <a:ext cx="3018155" cy="1800493"/>
          </a:xfrm>
          <a:prstGeom prst="rect">
            <a:avLst/>
          </a:prstGeom>
          <a:noFill/>
        </p:spPr>
        <p:txBody>
          <a:bodyPr wrap="square" lIns="137160" tIns="68580" rIns="137160" bIns="68580" anchor="t">
            <a:spAutoFit/>
          </a:bodyPr>
          <a:lstStyle/>
          <a:p>
            <a:pPr defTabSz="685800"/>
            <a:r>
              <a:rPr lang="en-US" sz="2400" b="1">
                <a:solidFill>
                  <a:srgbClr val="012069"/>
                </a:solidFill>
                <a:latin typeface="Poppins"/>
                <a:cs typeface="Poppins"/>
              </a:rPr>
              <a:t>Primary HPV test</a:t>
            </a:r>
          </a:p>
          <a:p>
            <a:pPr marL="428625" indent="-428625" defTabSz="685800">
              <a:buFont typeface="Arial" panose="020B0604020202020204" pitchFamily="34" charset="0"/>
              <a:buChar char="•"/>
            </a:pPr>
            <a:r>
              <a:rPr lang="en-US" sz="2100">
                <a:solidFill>
                  <a:prstClr val="black"/>
                </a:solidFill>
                <a:latin typeface="Poppins"/>
                <a:cs typeface="Poppins"/>
              </a:rPr>
              <a:t>HPV DNA test </a:t>
            </a:r>
          </a:p>
          <a:p>
            <a:pPr marL="428625" indent="-428625" defTabSz="685800">
              <a:buFont typeface="Arial" panose="020B0604020202020204" pitchFamily="34" charset="0"/>
              <a:buChar char="•"/>
            </a:pPr>
            <a:r>
              <a:rPr lang="en-US" sz="2100">
                <a:solidFill>
                  <a:prstClr val="black"/>
                </a:solidFill>
                <a:latin typeface="Poppins"/>
                <a:cs typeface="Poppins"/>
              </a:rPr>
              <a:t>Clinician-collected sample</a:t>
            </a:r>
          </a:p>
          <a:p>
            <a:pPr marL="428625" indent="-428625" defTabSz="685800">
              <a:buFont typeface="Arial" panose="020B0604020202020204" pitchFamily="34" charset="0"/>
              <a:buChar char="•"/>
            </a:pPr>
            <a:endParaRPr lang="en-US" sz="2100">
              <a:solidFill>
                <a:prstClr val="black"/>
              </a:solidFill>
              <a:latin typeface="Poppins" pitchFamily="2" charset="77"/>
              <a:cs typeface="Poppins" pitchFamily="2" charset="77"/>
            </a:endParaRPr>
          </a:p>
        </p:txBody>
      </p:sp>
      <p:sp>
        <p:nvSpPr>
          <p:cNvPr id="9" name="Oval 8">
            <a:extLst>
              <a:ext uri="{FF2B5EF4-FFF2-40B4-BE49-F238E27FC236}">
                <a16:creationId xmlns:a16="http://schemas.microsoft.com/office/drawing/2014/main" id="{D62EF3EC-3B05-27A0-4FD3-7483F0C16D1D}"/>
              </a:ext>
            </a:extLst>
          </p:cNvPr>
          <p:cNvSpPr/>
          <p:nvPr/>
        </p:nvSpPr>
        <p:spPr>
          <a:xfrm>
            <a:off x="1018256" y="3295363"/>
            <a:ext cx="940301" cy="933713"/>
          </a:xfrm>
          <a:prstGeom prst="ellipse">
            <a:avLst/>
          </a:prstGeom>
          <a:solidFill>
            <a:srgbClr val="0074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1" name="Oval 10">
            <a:extLst>
              <a:ext uri="{FF2B5EF4-FFF2-40B4-BE49-F238E27FC236}">
                <a16:creationId xmlns:a16="http://schemas.microsoft.com/office/drawing/2014/main" id="{214799C9-B33F-E35F-9343-ADA2BD0341B7}"/>
              </a:ext>
            </a:extLst>
          </p:cNvPr>
          <p:cNvSpPr/>
          <p:nvPr/>
        </p:nvSpPr>
        <p:spPr>
          <a:xfrm>
            <a:off x="3957812" y="3219394"/>
            <a:ext cx="940301" cy="933713"/>
          </a:xfrm>
          <a:prstGeom prst="ellipse">
            <a:avLst/>
          </a:prstGeom>
          <a:solidFill>
            <a:srgbClr val="0074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7" name="Oval 16">
            <a:extLst>
              <a:ext uri="{FF2B5EF4-FFF2-40B4-BE49-F238E27FC236}">
                <a16:creationId xmlns:a16="http://schemas.microsoft.com/office/drawing/2014/main" id="{44BA10C8-903D-0363-0122-6C1F0988D0A9}"/>
              </a:ext>
            </a:extLst>
          </p:cNvPr>
          <p:cNvSpPr/>
          <p:nvPr/>
        </p:nvSpPr>
        <p:spPr>
          <a:xfrm>
            <a:off x="6897368" y="3251314"/>
            <a:ext cx="940301" cy="933713"/>
          </a:xfrm>
          <a:prstGeom prst="ellipse">
            <a:avLst/>
          </a:prstGeom>
          <a:solidFill>
            <a:srgbClr val="0074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id="{FFA4ED0C-8AB8-13FC-58F9-61D35A523861}"/>
              </a:ext>
            </a:extLst>
          </p:cNvPr>
          <p:cNvSpPr/>
          <p:nvPr/>
        </p:nvSpPr>
        <p:spPr>
          <a:xfrm>
            <a:off x="10040245" y="3248222"/>
            <a:ext cx="940301" cy="933713"/>
          </a:xfrm>
          <a:prstGeom prst="ellipse">
            <a:avLst/>
          </a:prstGeom>
          <a:solidFill>
            <a:srgbClr val="0074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pic>
        <p:nvPicPr>
          <p:cNvPr id="4" name="Graphic 3" descr="Microscope with solid fill">
            <a:extLst>
              <a:ext uri="{FF2B5EF4-FFF2-40B4-BE49-F238E27FC236}">
                <a16:creationId xmlns:a16="http://schemas.microsoft.com/office/drawing/2014/main" id="{D78C38AD-0647-6864-688F-5A8FC7264A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7037" y="3451799"/>
            <a:ext cx="538880" cy="538880"/>
          </a:xfrm>
          <a:prstGeom prst="rect">
            <a:avLst/>
          </a:prstGeom>
        </p:spPr>
      </p:pic>
      <p:pic>
        <p:nvPicPr>
          <p:cNvPr id="7" name="Graphic 6" descr="DNA with solid fill">
            <a:extLst>
              <a:ext uri="{FF2B5EF4-FFF2-40B4-BE49-F238E27FC236}">
                <a16:creationId xmlns:a16="http://schemas.microsoft.com/office/drawing/2014/main" id="{32836DEE-2605-4102-9689-A35C6467D0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3524" y="3483773"/>
            <a:ext cx="468792" cy="468792"/>
          </a:xfrm>
          <a:prstGeom prst="rect">
            <a:avLst/>
          </a:prstGeom>
        </p:spPr>
      </p:pic>
      <p:pic>
        <p:nvPicPr>
          <p:cNvPr id="8" name="Graphic 7" descr="Microscope with solid fill">
            <a:extLst>
              <a:ext uri="{FF2B5EF4-FFF2-40B4-BE49-F238E27FC236}">
                <a16:creationId xmlns:a16="http://schemas.microsoft.com/office/drawing/2014/main" id="{AFCA2DAC-039D-4E60-8276-1788CC7319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0237" y="3423224"/>
            <a:ext cx="538880" cy="538880"/>
          </a:xfrm>
          <a:prstGeom prst="rect">
            <a:avLst/>
          </a:prstGeom>
        </p:spPr>
      </p:pic>
      <p:pic>
        <p:nvPicPr>
          <p:cNvPr id="10" name="Graphic 9" descr="DNA with solid fill">
            <a:extLst>
              <a:ext uri="{FF2B5EF4-FFF2-40B4-BE49-F238E27FC236}">
                <a16:creationId xmlns:a16="http://schemas.microsoft.com/office/drawing/2014/main" id="{E05C5ECC-F825-DF09-E027-135FF31FA7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0524" y="3437543"/>
            <a:ext cx="619797" cy="619797"/>
          </a:xfrm>
          <a:prstGeom prst="rect">
            <a:avLst/>
          </a:prstGeom>
        </p:spPr>
      </p:pic>
      <p:pic>
        <p:nvPicPr>
          <p:cNvPr id="13" name="Graphic 12" descr="Female Profile with solid fill">
            <a:extLst>
              <a:ext uri="{FF2B5EF4-FFF2-40B4-BE49-F238E27FC236}">
                <a16:creationId xmlns:a16="http://schemas.microsoft.com/office/drawing/2014/main" id="{4162287F-9E11-82CC-A9BA-09ECF2EA7F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23587" y="3448090"/>
            <a:ext cx="584297" cy="584297"/>
          </a:xfrm>
          <a:prstGeom prst="rect">
            <a:avLst/>
          </a:prstGeom>
        </p:spPr>
      </p:pic>
      <p:cxnSp>
        <p:nvCxnSpPr>
          <p:cNvPr id="14" name="Straight Connector 13">
            <a:extLst>
              <a:ext uri="{FF2B5EF4-FFF2-40B4-BE49-F238E27FC236}">
                <a16:creationId xmlns:a16="http://schemas.microsoft.com/office/drawing/2014/main" id="{9EBD91D4-12AF-FB94-6184-507088A09163}"/>
              </a:ext>
            </a:extLst>
          </p:cNvPr>
          <p:cNvCxnSpPr>
            <a:cxnSpLocks/>
          </p:cNvCxnSpPr>
          <p:nvPr/>
        </p:nvCxnSpPr>
        <p:spPr>
          <a:xfrm>
            <a:off x="1466179" y="6801246"/>
            <a:ext cx="3386138" cy="0"/>
          </a:xfrm>
          <a:prstGeom prst="line">
            <a:avLst/>
          </a:prstGeom>
          <a:ln w="28575">
            <a:solidFill>
              <a:srgbClr val="4BAEB6"/>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4866C7-27B5-FE8A-5644-7BB4EF1CC102}"/>
              </a:ext>
            </a:extLst>
          </p:cNvPr>
          <p:cNvSpPr txBox="1"/>
          <p:nvPr/>
        </p:nvSpPr>
        <p:spPr>
          <a:xfrm>
            <a:off x="2086152" y="7089823"/>
            <a:ext cx="2307042" cy="507831"/>
          </a:xfrm>
          <a:prstGeom prst="rect">
            <a:avLst/>
          </a:prstGeom>
          <a:noFill/>
        </p:spPr>
        <p:txBody>
          <a:bodyPr wrap="none" rtlCol="0">
            <a:spAutoFit/>
          </a:bodyPr>
          <a:lstStyle/>
          <a:p>
            <a:pPr defTabSz="685800"/>
            <a:r>
              <a:rPr lang="en-US" sz="2700" b="1">
                <a:solidFill>
                  <a:srgbClr val="007481"/>
                </a:solidFill>
                <a:latin typeface="Poppins" panose="00000500000000000000" pitchFamily="2" charset="0"/>
                <a:cs typeface="Poppins" panose="00000500000000000000" pitchFamily="2" charset="0"/>
              </a:rPr>
              <a:t>Phasing out</a:t>
            </a:r>
          </a:p>
        </p:txBody>
      </p:sp>
      <p:sp>
        <p:nvSpPr>
          <p:cNvPr id="20" name="TextBox 19">
            <a:extLst>
              <a:ext uri="{FF2B5EF4-FFF2-40B4-BE49-F238E27FC236}">
                <a16:creationId xmlns:a16="http://schemas.microsoft.com/office/drawing/2014/main" id="{94C572D3-F7FA-ABDE-DD3B-E5E362EA5070}"/>
              </a:ext>
            </a:extLst>
          </p:cNvPr>
          <p:cNvSpPr txBox="1"/>
          <p:nvPr/>
        </p:nvSpPr>
        <p:spPr>
          <a:xfrm>
            <a:off x="10008377" y="2614331"/>
            <a:ext cx="1093569" cy="507831"/>
          </a:xfrm>
          <a:prstGeom prst="rect">
            <a:avLst/>
          </a:prstGeom>
          <a:noFill/>
        </p:spPr>
        <p:txBody>
          <a:bodyPr wrap="none" rtlCol="0">
            <a:spAutoFit/>
          </a:bodyPr>
          <a:lstStyle/>
          <a:p>
            <a:pPr defTabSz="685800"/>
            <a:r>
              <a:rPr lang="en-US" sz="2700" b="1">
                <a:solidFill>
                  <a:srgbClr val="2646F8"/>
                </a:solidFill>
                <a:latin typeface="Poppins" panose="00000500000000000000" pitchFamily="2" charset="0"/>
                <a:cs typeface="Poppins" panose="00000500000000000000" pitchFamily="2" charset="0"/>
              </a:rPr>
              <a:t>New!</a:t>
            </a:r>
          </a:p>
        </p:txBody>
      </p:sp>
      <p:sp>
        <p:nvSpPr>
          <p:cNvPr id="21" name="TextBox 20">
            <a:extLst>
              <a:ext uri="{FF2B5EF4-FFF2-40B4-BE49-F238E27FC236}">
                <a16:creationId xmlns:a16="http://schemas.microsoft.com/office/drawing/2014/main" id="{AA2446BA-877D-F292-4FAC-61E0527216FB}"/>
              </a:ext>
            </a:extLst>
          </p:cNvPr>
          <p:cNvSpPr txBox="1"/>
          <p:nvPr/>
        </p:nvSpPr>
        <p:spPr>
          <a:xfrm>
            <a:off x="13289351" y="3457873"/>
            <a:ext cx="4433670" cy="3416320"/>
          </a:xfrm>
          <a:prstGeom prst="rect">
            <a:avLst/>
          </a:prstGeom>
          <a:noFill/>
        </p:spPr>
        <p:txBody>
          <a:bodyPr wrap="square" rtlCol="0">
            <a:spAutoFit/>
          </a:bodyPr>
          <a:lstStyle/>
          <a:p>
            <a:pPr algn="ctr" defTabSz="685800"/>
            <a:endParaRPr lang="en-US" sz="2700" b="1">
              <a:solidFill>
                <a:srgbClr val="002060"/>
              </a:solidFill>
              <a:latin typeface="Poppins" panose="00000500000000000000" pitchFamily="2" charset="0"/>
              <a:cs typeface="Poppins" panose="00000500000000000000" pitchFamily="2" charset="0"/>
            </a:endParaRPr>
          </a:p>
          <a:p>
            <a:pPr algn="ctr" defTabSz="685800"/>
            <a:r>
              <a:rPr lang="en-US" sz="2700" b="1">
                <a:solidFill>
                  <a:srgbClr val="4BAEB6"/>
                </a:solidFill>
                <a:latin typeface="Poppins" panose="00000500000000000000" pitchFamily="2" charset="0"/>
                <a:cs typeface="Poppins" panose="00000500000000000000" pitchFamily="2" charset="0"/>
              </a:rPr>
              <a:t>If options are limited, clinicians should encourage their patients to get screened with whatever tests they have access to.</a:t>
            </a:r>
          </a:p>
        </p:txBody>
      </p:sp>
      <p:pic>
        <p:nvPicPr>
          <p:cNvPr id="22" name="Picture 21">
            <a:extLst>
              <a:ext uri="{FF2B5EF4-FFF2-40B4-BE49-F238E27FC236}">
                <a16:creationId xmlns:a16="http://schemas.microsoft.com/office/drawing/2014/main" id="{0BE8300E-1E31-5772-4BAA-BA0C34E9A639}"/>
              </a:ext>
            </a:extLst>
          </p:cNvPr>
          <p:cNvPicPr>
            <a:picLocks noChangeAspect="1"/>
          </p:cNvPicPr>
          <p:nvPr/>
        </p:nvPicPr>
        <p:blipFill>
          <a:blip r:embed="rId9"/>
          <a:stretch>
            <a:fillRect/>
          </a:stretch>
        </p:blipFill>
        <p:spPr>
          <a:xfrm>
            <a:off x="15087068" y="7702264"/>
            <a:ext cx="2319782" cy="2267060"/>
          </a:xfrm>
          <a:prstGeom prst="rect">
            <a:avLst/>
          </a:prstGeom>
        </p:spPr>
      </p:pic>
      <p:sp>
        <p:nvSpPr>
          <p:cNvPr id="23" name="TextBox 22">
            <a:extLst>
              <a:ext uri="{FF2B5EF4-FFF2-40B4-BE49-F238E27FC236}">
                <a16:creationId xmlns:a16="http://schemas.microsoft.com/office/drawing/2014/main" id="{B4ABC2B9-7CAA-171F-F8B0-EF83E3F08482}"/>
              </a:ext>
            </a:extLst>
          </p:cNvPr>
          <p:cNvSpPr txBox="1"/>
          <p:nvPr/>
        </p:nvSpPr>
        <p:spPr>
          <a:xfrm>
            <a:off x="12257051" y="8362181"/>
            <a:ext cx="2836394" cy="738664"/>
          </a:xfrm>
          <a:prstGeom prst="rect">
            <a:avLst/>
          </a:prstGeom>
          <a:solidFill>
            <a:schemeClr val="bg1"/>
          </a:solidFill>
        </p:spPr>
        <p:txBody>
          <a:bodyPr wrap="square" rtlCol="0">
            <a:spAutoFit/>
          </a:bodyPr>
          <a:lstStyle/>
          <a:p>
            <a:pPr defTabSz="685800"/>
            <a:r>
              <a:rPr lang="en-US" sz="2100" b="1">
                <a:solidFill>
                  <a:srgbClr val="012069"/>
                </a:solidFill>
                <a:latin typeface="Poppins" panose="00000500000000000000" pitchFamily="2" charset="0"/>
                <a:cs typeface="Poppins" panose="00000500000000000000" pitchFamily="2" charset="0"/>
              </a:rPr>
              <a:t>Learn more about HPV testing </a:t>
            </a:r>
            <a:r>
              <a:rPr lang="en-US" sz="2100" b="1">
                <a:solidFill>
                  <a:srgbClr val="012069"/>
                </a:solidFill>
                <a:latin typeface="Poppins" panose="00000500000000000000" pitchFamily="2" charset="0"/>
                <a:cs typeface="Poppins" panose="00000500000000000000" pitchFamily="2" charset="0"/>
                <a:sym typeface="Wingdings" panose="05000000000000000000" pitchFamily="2" charset="2"/>
              </a:rPr>
              <a:t></a:t>
            </a:r>
            <a:endParaRPr lang="en-US" sz="2100" b="1">
              <a:solidFill>
                <a:srgbClr val="012069"/>
              </a:solidFill>
              <a:latin typeface="Poppins" panose="00000500000000000000" pitchFamily="2" charset="0"/>
              <a:cs typeface="Poppins" panose="00000500000000000000" pitchFamily="2" charset="0"/>
            </a:endParaRPr>
          </a:p>
        </p:txBody>
      </p:sp>
      <p:cxnSp>
        <p:nvCxnSpPr>
          <p:cNvPr id="24" name="Straight Connector 23">
            <a:extLst>
              <a:ext uri="{FF2B5EF4-FFF2-40B4-BE49-F238E27FC236}">
                <a16:creationId xmlns:a16="http://schemas.microsoft.com/office/drawing/2014/main" id="{791CF944-BDB9-4FFF-9BC4-815F817BBC93}"/>
              </a:ext>
            </a:extLst>
          </p:cNvPr>
          <p:cNvCxnSpPr>
            <a:cxnSpLocks/>
          </p:cNvCxnSpPr>
          <p:nvPr/>
        </p:nvCxnSpPr>
        <p:spPr>
          <a:xfrm>
            <a:off x="6436210" y="6801246"/>
            <a:ext cx="5659568" cy="0"/>
          </a:xfrm>
          <a:prstGeom prst="line">
            <a:avLst/>
          </a:prstGeom>
          <a:ln w="28575">
            <a:solidFill>
              <a:srgbClr val="4BAEB6"/>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336E809-AC78-C183-81F7-7DD8381CE35A}"/>
              </a:ext>
            </a:extLst>
          </p:cNvPr>
          <p:cNvSpPr txBox="1"/>
          <p:nvPr/>
        </p:nvSpPr>
        <p:spPr>
          <a:xfrm>
            <a:off x="7717308" y="7071758"/>
            <a:ext cx="2669320" cy="507831"/>
          </a:xfrm>
          <a:prstGeom prst="rect">
            <a:avLst/>
          </a:prstGeom>
          <a:noFill/>
        </p:spPr>
        <p:txBody>
          <a:bodyPr wrap="none" rtlCol="0">
            <a:spAutoFit/>
          </a:bodyPr>
          <a:lstStyle/>
          <a:p>
            <a:pPr defTabSz="685800"/>
            <a:r>
              <a:rPr lang="en-US" sz="2700" b="1">
                <a:solidFill>
                  <a:srgbClr val="007481"/>
                </a:solidFill>
                <a:latin typeface="Poppins" panose="00000500000000000000" pitchFamily="2" charset="0"/>
                <a:cs typeface="Poppins" panose="00000500000000000000" pitchFamily="2" charset="0"/>
              </a:rPr>
              <a:t>ACS preferred</a:t>
            </a:r>
          </a:p>
        </p:txBody>
      </p:sp>
    </p:spTree>
    <p:extLst>
      <p:ext uri="{BB962C8B-B14F-4D97-AF65-F5344CB8AC3E}">
        <p14:creationId xmlns:p14="http://schemas.microsoft.com/office/powerpoint/2010/main" val="3634739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2AF0E0-D46B-64DA-778A-0CE9E8F32190}"/>
              </a:ext>
            </a:extLst>
          </p:cNvPr>
          <p:cNvSpPr>
            <a:spLocks noGrp="1"/>
          </p:cNvSpPr>
          <p:nvPr>
            <p:ph type="sldNum" sz="quarter" idx="4"/>
          </p:nvPr>
        </p:nvSpPr>
        <p:spPr/>
        <p:txBody>
          <a:bodyPr/>
          <a:lstStyle/>
          <a:p>
            <a:pPr defTabSz="685800"/>
            <a:fld id="{9091AC62-753B-3240-A76B-ED140B7F97AA}" type="slidenum">
              <a:rPr lang="en-US">
                <a:solidFill>
                  <a:prstClr val="white"/>
                </a:solidFill>
              </a:rPr>
              <a:pPr defTabSz="685800"/>
              <a:t>33</a:t>
            </a:fld>
            <a:endParaRPr lang="en-US">
              <a:solidFill>
                <a:prstClr val="white"/>
              </a:solidFill>
            </a:endParaRPr>
          </a:p>
        </p:txBody>
      </p:sp>
      <p:sp>
        <p:nvSpPr>
          <p:cNvPr id="7" name="Text Placeholder 6">
            <a:extLst>
              <a:ext uri="{FF2B5EF4-FFF2-40B4-BE49-F238E27FC236}">
                <a16:creationId xmlns:a16="http://schemas.microsoft.com/office/drawing/2014/main" id="{77EA1AFA-EB4B-30FA-81F8-77DB984FED94}"/>
              </a:ext>
            </a:extLst>
          </p:cNvPr>
          <p:cNvSpPr>
            <a:spLocks noGrp="1"/>
          </p:cNvSpPr>
          <p:nvPr>
            <p:ph type="body" sz="quarter" idx="13"/>
          </p:nvPr>
        </p:nvSpPr>
        <p:spPr>
          <a:xfrm>
            <a:off x="6197138" y="4047126"/>
            <a:ext cx="11841480" cy="2432778"/>
          </a:xfrm>
        </p:spPr>
        <p:txBody>
          <a:bodyPr/>
          <a:lstStyle/>
          <a:p>
            <a:r>
              <a:rPr lang="en-US" sz="6600" b="1">
                <a:solidFill>
                  <a:srgbClr val="012169"/>
                </a:solidFill>
                <a:latin typeface="Poppins"/>
                <a:cs typeface="Poppins"/>
              </a:rPr>
              <a:t>HPV Self-Collection Testing</a:t>
            </a:r>
            <a:endParaRPr lang="en-US" sz="6600" b="1">
              <a:solidFill>
                <a:srgbClr val="012169"/>
              </a:solidFill>
            </a:endParaRPr>
          </a:p>
        </p:txBody>
      </p:sp>
    </p:spTree>
    <p:extLst>
      <p:ext uri="{BB962C8B-B14F-4D97-AF65-F5344CB8AC3E}">
        <p14:creationId xmlns:p14="http://schemas.microsoft.com/office/powerpoint/2010/main" val="361116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213C948-9878-377F-5389-988D3AF7A418}"/>
              </a:ext>
            </a:extLst>
          </p:cNvPr>
          <p:cNvSpPr txBox="1">
            <a:spLocks/>
          </p:cNvSpPr>
          <p:nvPr/>
        </p:nvSpPr>
        <p:spPr>
          <a:xfrm>
            <a:off x="17261586" y="9831642"/>
            <a:ext cx="797814" cy="184666"/>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9091AC62-753B-3240-A76B-ED140B7F97AA}" type="slidenum">
              <a:rPr lang="en-US" sz="1200">
                <a:solidFill>
                  <a:prstClr val="black"/>
                </a:solidFill>
              </a:rPr>
              <a:pPr defTabSz="685800">
                <a:defRPr/>
              </a:pPr>
              <a:t>34</a:t>
            </a:fld>
            <a:endParaRPr lang="en-US" sz="1200">
              <a:solidFill>
                <a:prstClr val="black"/>
              </a:solidFill>
            </a:endParaRPr>
          </a:p>
        </p:txBody>
      </p:sp>
      <p:sp>
        <p:nvSpPr>
          <p:cNvPr id="3" name="TextBox 2">
            <a:extLst>
              <a:ext uri="{FF2B5EF4-FFF2-40B4-BE49-F238E27FC236}">
                <a16:creationId xmlns:a16="http://schemas.microsoft.com/office/drawing/2014/main" id="{35C52D6B-D55C-EFFF-4EBB-A59BC2E68ED1}"/>
              </a:ext>
            </a:extLst>
          </p:cNvPr>
          <p:cNvSpPr txBox="1"/>
          <p:nvPr/>
        </p:nvSpPr>
        <p:spPr>
          <a:xfrm>
            <a:off x="638616" y="788149"/>
            <a:ext cx="12487716" cy="692497"/>
          </a:xfrm>
          <a:prstGeom prst="rect">
            <a:avLst/>
          </a:prstGeom>
          <a:noFill/>
        </p:spPr>
        <p:txBody>
          <a:bodyPr wrap="square" lIns="0" tIns="0" rIns="0" bIns="0" rtlCol="0" anchor="t">
            <a:spAutoFit/>
          </a:bodyPr>
          <a:lstStyle/>
          <a:p>
            <a:pPr defTabSz="685800">
              <a:lnSpc>
                <a:spcPts val="5400"/>
              </a:lnSpc>
            </a:pPr>
            <a:r>
              <a:rPr lang="en-US" sz="4800" b="1">
                <a:solidFill>
                  <a:srgbClr val="012069"/>
                </a:solidFill>
                <a:latin typeface="Poppins"/>
                <a:cs typeface="Poppins"/>
              </a:rPr>
              <a:t>What is HPV self-collection testing?</a:t>
            </a:r>
          </a:p>
        </p:txBody>
      </p:sp>
      <p:graphicFrame>
        <p:nvGraphicFramePr>
          <p:cNvPr id="4" name="Diagram 3">
            <a:extLst>
              <a:ext uri="{FF2B5EF4-FFF2-40B4-BE49-F238E27FC236}">
                <a16:creationId xmlns:a16="http://schemas.microsoft.com/office/drawing/2014/main" id="{81FE120E-493B-8091-9BE1-30D396E89EDE}"/>
              </a:ext>
            </a:extLst>
          </p:cNvPr>
          <p:cNvGraphicFramePr/>
          <p:nvPr/>
        </p:nvGraphicFramePr>
        <p:xfrm>
          <a:off x="638616" y="1773875"/>
          <a:ext cx="16353984" cy="812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5776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3332C-AAAB-D61E-440A-F04FD4FD2129}"/>
            </a:ext>
          </a:extLst>
        </p:cNvPr>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DE4F0946-01D8-F616-8802-E85331AA2907}"/>
              </a:ext>
            </a:extLst>
          </p:cNvPr>
          <p:cNvSpPr txBox="1">
            <a:spLocks/>
          </p:cNvSpPr>
          <p:nvPr/>
        </p:nvSpPr>
        <p:spPr>
          <a:xfrm>
            <a:off x="17261586" y="9831642"/>
            <a:ext cx="797814" cy="184666"/>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9091AC62-753B-3240-A76B-ED140B7F97AA}" type="slidenum">
              <a:rPr lang="en-US" sz="1200">
                <a:solidFill>
                  <a:prstClr val="black"/>
                </a:solidFill>
              </a:rPr>
              <a:pPr defTabSz="685800">
                <a:defRPr/>
              </a:pPr>
              <a:t>35</a:t>
            </a:fld>
            <a:endParaRPr lang="en-US" sz="1200">
              <a:solidFill>
                <a:prstClr val="black"/>
              </a:solidFill>
            </a:endParaRPr>
          </a:p>
        </p:txBody>
      </p:sp>
      <p:sp>
        <p:nvSpPr>
          <p:cNvPr id="5" name="TextBox 4">
            <a:extLst>
              <a:ext uri="{FF2B5EF4-FFF2-40B4-BE49-F238E27FC236}">
                <a16:creationId xmlns:a16="http://schemas.microsoft.com/office/drawing/2014/main" id="{67635F0D-CEB2-2773-E0BA-083943E5F354}"/>
              </a:ext>
            </a:extLst>
          </p:cNvPr>
          <p:cNvSpPr txBox="1"/>
          <p:nvPr/>
        </p:nvSpPr>
        <p:spPr>
          <a:xfrm>
            <a:off x="598887" y="501981"/>
            <a:ext cx="14705454" cy="1384995"/>
          </a:xfrm>
          <a:prstGeom prst="rect">
            <a:avLst/>
          </a:prstGeom>
          <a:noFill/>
        </p:spPr>
        <p:txBody>
          <a:bodyPr wrap="square" lIns="0" tIns="0" rIns="0" bIns="0" rtlCol="0" anchor="t">
            <a:spAutoFit/>
          </a:bodyPr>
          <a:lstStyle/>
          <a:p>
            <a:pPr defTabSz="685800">
              <a:lnSpc>
                <a:spcPts val="5400"/>
              </a:lnSpc>
            </a:pPr>
            <a:r>
              <a:rPr lang="en-US" sz="4800" b="1">
                <a:solidFill>
                  <a:srgbClr val="012069"/>
                </a:solidFill>
                <a:latin typeface="Poppins" pitchFamily="2" charset="77"/>
                <a:cs typeface="Poppins" pitchFamily="2" charset="77"/>
              </a:rPr>
              <a:t>Which self-collection tests are </a:t>
            </a:r>
            <a:br>
              <a:rPr lang="en-US" sz="4800" b="1">
                <a:solidFill>
                  <a:srgbClr val="012069"/>
                </a:solidFill>
                <a:latin typeface="Poppins" pitchFamily="2" charset="77"/>
                <a:cs typeface="Poppins" pitchFamily="2" charset="77"/>
              </a:rPr>
            </a:br>
            <a:r>
              <a:rPr lang="en-US" sz="4800" b="1">
                <a:solidFill>
                  <a:srgbClr val="012069"/>
                </a:solidFill>
                <a:latin typeface="Poppins" pitchFamily="2" charset="77"/>
                <a:cs typeface="Poppins" pitchFamily="2" charset="77"/>
              </a:rPr>
              <a:t>FDA-approved for primary HPV screening?</a:t>
            </a:r>
          </a:p>
        </p:txBody>
      </p:sp>
      <p:sp>
        <p:nvSpPr>
          <p:cNvPr id="2" name="Rectangle: Rounded Corners 1">
            <a:extLst>
              <a:ext uri="{FF2B5EF4-FFF2-40B4-BE49-F238E27FC236}">
                <a16:creationId xmlns:a16="http://schemas.microsoft.com/office/drawing/2014/main" id="{091F48F2-1716-2A78-5249-BE5D60E83C2C}"/>
              </a:ext>
            </a:extLst>
          </p:cNvPr>
          <p:cNvSpPr/>
          <p:nvPr/>
        </p:nvSpPr>
        <p:spPr>
          <a:xfrm>
            <a:off x="3025311" y="3312849"/>
            <a:ext cx="5431536" cy="2002536"/>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defTabSz="685800"/>
            <a:r>
              <a:rPr lang="en-US" sz="2700" dirty="0">
                <a:solidFill>
                  <a:prstClr val="white"/>
                </a:solidFill>
                <a:latin typeface="Poppins"/>
                <a:cs typeface="Poppins"/>
              </a:rPr>
              <a:t>Roche</a:t>
            </a:r>
            <a:r>
              <a:rPr lang="en-US" sz="2700" b="1" dirty="0">
                <a:solidFill>
                  <a:prstClr val="white"/>
                </a:solidFill>
                <a:latin typeface="Poppins"/>
                <a:cs typeface="Poppins"/>
              </a:rPr>
              <a:t> </a:t>
            </a:r>
          </a:p>
          <a:p>
            <a:pPr algn="ctr" defTabSz="685800"/>
            <a:r>
              <a:rPr lang="en-US" sz="2700" b="1" dirty="0" err="1">
                <a:solidFill>
                  <a:prstClr val="white"/>
                </a:solidFill>
                <a:latin typeface="Poppins"/>
                <a:cs typeface="Poppins"/>
              </a:rPr>
              <a:t>cobas</a:t>
            </a:r>
            <a:r>
              <a:rPr lang="en-US" sz="2700" b="1" dirty="0">
                <a:solidFill>
                  <a:prstClr val="white"/>
                </a:solidFill>
                <a:latin typeface="Poppins"/>
                <a:cs typeface="Poppins"/>
              </a:rPr>
              <a:t>®</a:t>
            </a:r>
          </a:p>
          <a:p>
            <a:pPr algn="ctr" defTabSz="685800"/>
            <a:r>
              <a:rPr lang="en-US" sz="2700" dirty="0">
                <a:solidFill>
                  <a:prstClr val="white"/>
                </a:solidFill>
                <a:latin typeface="Poppins"/>
                <a:cs typeface="Poppins"/>
              </a:rPr>
              <a:t>with Copan 522C.80 swab or Evalyn Brush</a:t>
            </a:r>
            <a:endParaRPr lang="en-US" sz="2700" dirty="0">
              <a:solidFill>
                <a:prstClr val="white"/>
              </a:solidFill>
              <a:latin typeface="Poppins" panose="00000500000000000000" pitchFamily="2" charset="0"/>
              <a:cs typeface="Poppins" panose="00000500000000000000" pitchFamily="2" charset="0"/>
            </a:endParaRPr>
          </a:p>
        </p:txBody>
      </p:sp>
      <p:sp>
        <p:nvSpPr>
          <p:cNvPr id="4" name="Rectangle: Rounded Corners 3">
            <a:extLst>
              <a:ext uri="{FF2B5EF4-FFF2-40B4-BE49-F238E27FC236}">
                <a16:creationId xmlns:a16="http://schemas.microsoft.com/office/drawing/2014/main" id="{5583454F-4478-FBE2-EE64-080CF95F892B}"/>
              </a:ext>
            </a:extLst>
          </p:cNvPr>
          <p:cNvSpPr/>
          <p:nvPr/>
        </p:nvSpPr>
        <p:spPr>
          <a:xfrm>
            <a:off x="3025311" y="5632766"/>
            <a:ext cx="5431536" cy="2002536"/>
          </a:xfrm>
          <a:prstGeom prst="roundRect">
            <a:avLst/>
          </a:prstGeom>
          <a:solidFill>
            <a:srgbClr val="00748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defTabSz="685800"/>
            <a:r>
              <a:rPr lang="en-US" sz="2700" dirty="0">
                <a:solidFill>
                  <a:prstClr val="white"/>
                </a:solidFill>
                <a:latin typeface="Poppins"/>
                <a:cs typeface="Poppins"/>
              </a:rPr>
              <a:t>BD </a:t>
            </a:r>
          </a:p>
          <a:p>
            <a:pPr algn="ctr" defTabSz="685800"/>
            <a:r>
              <a:rPr lang="en-US" sz="2700" b="1" dirty="0" err="1">
                <a:solidFill>
                  <a:prstClr val="white"/>
                </a:solidFill>
                <a:latin typeface="Poppins"/>
                <a:cs typeface="Poppins"/>
              </a:rPr>
              <a:t>Onclarity</a:t>
            </a:r>
            <a:r>
              <a:rPr lang="en-US" sz="2700" b="1" dirty="0">
                <a:solidFill>
                  <a:prstClr val="white"/>
                </a:solidFill>
                <a:latin typeface="Poppins"/>
                <a:cs typeface="Poppins"/>
              </a:rPr>
              <a:t>™</a:t>
            </a:r>
            <a:br>
              <a:rPr lang="en-US" sz="2700" b="1" dirty="0">
                <a:solidFill>
                  <a:prstClr val="white"/>
                </a:solidFill>
                <a:latin typeface="Poppins" panose="00000500000000000000" pitchFamily="2" charset="0"/>
                <a:cs typeface="Poppins" panose="00000500000000000000" pitchFamily="2" charset="0"/>
              </a:rPr>
            </a:br>
            <a:r>
              <a:rPr lang="en-US" sz="2700" dirty="0">
                <a:solidFill>
                  <a:prstClr val="white"/>
                </a:solidFill>
                <a:latin typeface="Poppins"/>
                <a:cs typeface="Poppins"/>
              </a:rPr>
              <a:t>with Copan 522C.80 swab</a:t>
            </a:r>
          </a:p>
        </p:txBody>
      </p:sp>
      <p:sp>
        <p:nvSpPr>
          <p:cNvPr id="3" name="Rectangle: Rounded Corners 2">
            <a:extLst>
              <a:ext uri="{FF2B5EF4-FFF2-40B4-BE49-F238E27FC236}">
                <a16:creationId xmlns:a16="http://schemas.microsoft.com/office/drawing/2014/main" id="{1F6BFF8A-B940-8C9C-1234-373E4590EECC}"/>
              </a:ext>
            </a:extLst>
          </p:cNvPr>
          <p:cNvSpPr/>
          <p:nvPr/>
        </p:nvSpPr>
        <p:spPr>
          <a:xfrm>
            <a:off x="8651702" y="5632766"/>
            <a:ext cx="5431536" cy="2002536"/>
          </a:xfrm>
          <a:prstGeom prst="roundRect">
            <a:avLst/>
          </a:prstGeom>
          <a:solidFill>
            <a:srgbClr val="4BAEB6"/>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defTabSz="685800"/>
            <a:r>
              <a:rPr lang="en-US" sz="2700" dirty="0">
                <a:solidFill>
                  <a:prstClr val="white"/>
                </a:solidFill>
                <a:latin typeface="Poppins"/>
                <a:cs typeface="Poppins"/>
              </a:rPr>
              <a:t>Teal Health </a:t>
            </a:r>
          </a:p>
          <a:p>
            <a:pPr algn="ctr" defTabSz="685800"/>
            <a:r>
              <a:rPr lang="en-US" sz="2700" b="1" dirty="0">
                <a:solidFill>
                  <a:prstClr val="white"/>
                </a:solidFill>
                <a:latin typeface="Poppins"/>
                <a:cs typeface="Poppins"/>
              </a:rPr>
              <a:t>Teal Wand™</a:t>
            </a:r>
          </a:p>
          <a:p>
            <a:pPr algn="ctr" defTabSz="685800"/>
            <a:r>
              <a:rPr lang="en-US" sz="2250" i="1" dirty="0">
                <a:solidFill>
                  <a:prstClr val="white"/>
                </a:solidFill>
                <a:latin typeface="Poppins"/>
                <a:cs typeface="Poppins"/>
              </a:rPr>
              <a:t>*in CA, NY, FL</a:t>
            </a:r>
          </a:p>
        </p:txBody>
      </p:sp>
      <p:sp>
        <p:nvSpPr>
          <p:cNvPr id="7" name="Rectangle: Rounded Corners 6">
            <a:extLst>
              <a:ext uri="{FF2B5EF4-FFF2-40B4-BE49-F238E27FC236}">
                <a16:creationId xmlns:a16="http://schemas.microsoft.com/office/drawing/2014/main" id="{1468765F-8F2A-EB52-2FEF-C96772F6E9AF}"/>
              </a:ext>
            </a:extLst>
          </p:cNvPr>
          <p:cNvSpPr/>
          <p:nvPr/>
        </p:nvSpPr>
        <p:spPr>
          <a:xfrm>
            <a:off x="8651702" y="3312849"/>
            <a:ext cx="5431536" cy="2002536"/>
          </a:xfrm>
          <a:prstGeom prst="round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defTabSz="685800"/>
            <a:r>
              <a:rPr lang="en-US" sz="2700" dirty="0">
                <a:solidFill>
                  <a:prstClr val="white"/>
                </a:solidFill>
                <a:latin typeface="Poppins"/>
                <a:cs typeface="Poppins"/>
              </a:rPr>
              <a:t>Abbott </a:t>
            </a:r>
            <a:br>
              <a:rPr lang="en-US" sz="2700" b="1" dirty="0">
                <a:solidFill>
                  <a:prstClr val="white"/>
                </a:solidFill>
                <a:latin typeface="Poppins" panose="00000500000000000000" pitchFamily="2" charset="0"/>
                <a:cs typeface="Poppins" panose="00000500000000000000" pitchFamily="2" charset="0"/>
              </a:rPr>
            </a:br>
            <a:r>
              <a:rPr lang="en-US" sz="2700" b="1" dirty="0" err="1">
                <a:solidFill>
                  <a:prstClr val="white"/>
                </a:solidFill>
                <a:latin typeface="Poppins"/>
                <a:cs typeface="Poppins"/>
              </a:rPr>
              <a:t>Alinity</a:t>
            </a:r>
            <a:r>
              <a:rPr lang="en-US" sz="2700" b="1" dirty="0">
                <a:solidFill>
                  <a:prstClr val="white"/>
                </a:solidFill>
                <a:latin typeface="Poppins"/>
                <a:cs typeface="Poppins"/>
              </a:rPr>
              <a:t> M</a:t>
            </a:r>
          </a:p>
          <a:p>
            <a:pPr algn="ctr" defTabSz="685800"/>
            <a:r>
              <a:rPr lang="en-US" sz="2700" dirty="0">
                <a:solidFill>
                  <a:prstClr val="white"/>
                </a:solidFill>
                <a:latin typeface="Poppins"/>
                <a:cs typeface="Poppins"/>
              </a:rPr>
              <a:t>with </a:t>
            </a:r>
            <a:r>
              <a:rPr lang="en-US" sz="2700" dirty="0" err="1">
                <a:solidFill>
                  <a:prstClr val="white"/>
                </a:solidFill>
                <a:latin typeface="Poppins"/>
                <a:cs typeface="Poppins"/>
              </a:rPr>
              <a:t>simpli</a:t>
            </a:r>
            <a:r>
              <a:rPr lang="en-US" sz="2700" dirty="0">
                <a:solidFill>
                  <a:prstClr val="white"/>
                </a:solidFill>
                <a:latin typeface="Poppins"/>
                <a:cs typeface="Poppins"/>
              </a:rPr>
              <a:t>-Collect ™ or Evalyn Brush</a:t>
            </a:r>
            <a:endParaRPr lang="en-US" sz="2700" dirty="0">
              <a:solidFill>
                <a:srgbClr val="FF0000"/>
              </a:solidFill>
              <a:highlight>
                <a:srgbClr val="FFFF00"/>
              </a:highlight>
              <a:latin typeface="Poppins"/>
              <a:cs typeface="Poppins"/>
            </a:endParaRPr>
          </a:p>
        </p:txBody>
      </p:sp>
    </p:spTree>
    <p:extLst>
      <p:ext uri="{BB962C8B-B14F-4D97-AF65-F5344CB8AC3E}">
        <p14:creationId xmlns:p14="http://schemas.microsoft.com/office/powerpoint/2010/main" val="3301813611"/>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213C948-9878-377F-5389-988D3AF7A418}"/>
              </a:ext>
            </a:extLst>
          </p:cNvPr>
          <p:cNvSpPr txBox="1">
            <a:spLocks/>
          </p:cNvSpPr>
          <p:nvPr/>
        </p:nvSpPr>
        <p:spPr>
          <a:xfrm>
            <a:off x="17261586" y="9831642"/>
            <a:ext cx="797814" cy="184666"/>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9091AC62-753B-3240-A76B-ED140B7F97AA}" type="slidenum">
              <a:rPr lang="en-US" sz="1200">
                <a:solidFill>
                  <a:prstClr val="black"/>
                </a:solidFill>
              </a:rPr>
              <a:pPr defTabSz="685800">
                <a:defRPr/>
              </a:pPr>
              <a:t>36</a:t>
            </a:fld>
            <a:endParaRPr lang="en-US" sz="1200">
              <a:solidFill>
                <a:prstClr val="black"/>
              </a:solidFill>
            </a:endParaRPr>
          </a:p>
        </p:txBody>
      </p:sp>
      <p:sp>
        <p:nvSpPr>
          <p:cNvPr id="3" name="TextBox 2">
            <a:extLst>
              <a:ext uri="{FF2B5EF4-FFF2-40B4-BE49-F238E27FC236}">
                <a16:creationId xmlns:a16="http://schemas.microsoft.com/office/drawing/2014/main" id="{35C52D6B-D55C-EFFF-4EBB-A59BC2E68ED1}"/>
              </a:ext>
            </a:extLst>
          </p:cNvPr>
          <p:cNvSpPr txBox="1"/>
          <p:nvPr/>
        </p:nvSpPr>
        <p:spPr>
          <a:xfrm>
            <a:off x="653855" y="676333"/>
            <a:ext cx="13018832" cy="1384995"/>
          </a:xfrm>
          <a:prstGeom prst="rect">
            <a:avLst/>
          </a:prstGeom>
          <a:noFill/>
        </p:spPr>
        <p:txBody>
          <a:bodyPr wrap="square" lIns="0" tIns="0" rIns="0" bIns="0" rtlCol="0" anchor="t">
            <a:spAutoFit/>
          </a:bodyPr>
          <a:lstStyle/>
          <a:p>
            <a:pPr defTabSz="685800">
              <a:lnSpc>
                <a:spcPts val="5400"/>
              </a:lnSpc>
            </a:pPr>
            <a:r>
              <a:rPr lang="en-US" sz="4800" b="1">
                <a:solidFill>
                  <a:srgbClr val="012069"/>
                </a:solidFill>
                <a:latin typeface="Poppins"/>
                <a:cs typeface="Poppins"/>
              </a:rPr>
              <a:t>Who is eligible for HPV </a:t>
            </a:r>
            <a:endParaRPr lang="en-US" sz="2700">
              <a:solidFill>
                <a:prstClr val="black"/>
              </a:solidFill>
              <a:latin typeface="Calibri" panose="020F0502020204030204"/>
            </a:endParaRPr>
          </a:p>
          <a:p>
            <a:pPr defTabSz="685800">
              <a:lnSpc>
                <a:spcPts val="5400"/>
              </a:lnSpc>
            </a:pPr>
            <a:r>
              <a:rPr lang="en-US" sz="4800" b="1">
                <a:solidFill>
                  <a:srgbClr val="012069"/>
                </a:solidFill>
                <a:latin typeface="Poppins"/>
                <a:cs typeface="Poppins"/>
              </a:rPr>
              <a:t>self-collection testing?</a:t>
            </a:r>
            <a:endParaRPr lang="en-US" sz="2700">
              <a:solidFill>
                <a:prstClr val="black"/>
              </a:solidFill>
              <a:latin typeface="Calibri" panose="020F0502020204030204"/>
            </a:endParaRPr>
          </a:p>
        </p:txBody>
      </p:sp>
      <p:sp>
        <p:nvSpPr>
          <p:cNvPr id="5" name="TextBox 4">
            <a:extLst>
              <a:ext uri="{FF2B5EF4-FFF2-40B4-BE49-F238E27FC236}">
                <a16:creationId xmlns:a16="http://schemas.microsoft.com/office/drawing/2014/main" id="{3360E127-C965-498C-8BFE-A3A7CD125DF0}"/>
              </a:ext>
            </a:extLst>
          </p:cNvPr>
          <p:cNvSpPr txBox="1"/>
          <p:nvPr/>
        </p:nvSpPr>
        <p:spPr>
          <a:xfrm>
            <a:off x="495038" y="2622307"/>
            <a:ext cx="8802078" cy="3416320"/>
          </a:xfrm>
          <a:prstGeom prst="rect">
            <a:avLst/>
          </a:prstGeom>
          <a:noFill/>
        </p:spPr>
        <p:txBody>
          <a:bodyPr wrap="square" lIns="0" tIns="0" rIns="0" bIns="0" rtlCol="0">
            <a:spAutoFit/>
          </a:bodyPr>
          <a:lstStyle/>
          <a:p>
            <a:pPr defTabSz="685800"/>
            <a:endParaRPr lang="en-US" sz="3000">
              <a:solidFill>
                <a:prstClr val="black"/>
              </a:solidFill>
              <a:latin typeface="Poppins" panose="00000500000000000000" pitchFamily="2" charset="0"/>
              <a:ea typeface="Source Sans Pro" panose="020B0503030403020204" pitchFamily="34" charset="0"/>
              <a:cs typeface="Poppins" panose="00000500000000000000" pitchFamily="2" charset="0"/>
            </a:endParaRPr>
          </a:p>
          <a:p>
            <a:pPr marL="514350" indent="-514350" defTabSz="685800">
              <a:buFont typeface="Arial" panose="020B0604020202020204" pitchFamily="34" charset="0"/>
              <a:buChar char="•"/>
            </a:pPr>
            <a:endParaRPr lang="en-US" sz="2400">
              <a:solidFill>
                <a:prstClr val="black"/>
              </a:solidFill>
              <a:latin typeface="Poppins" panose="00000500000000000000" pitchFamily="2" charset="0"/>
              <a:cs typeface="Poppins" panose="00000500000000000000" pitchFamily="2" charset="0"/>
            </a:endParaRPr>
          </a:p>
          <a:p>
            <a:pPr marL="514350" indent="-514350" defTabSz="685800">
              <a:buFont typeface="Arial" panose="020B0604020202020204" pitchFamily="34" charset="0"/>
              <a:buChar char="•"/>
            </a:pPr>
            <a:r>
              <a:rPr lang="en-US" sz="2400">
                <a:solidFill>
                  <a:prstClr val="black"/>
                </a:solidFill>
                <a:latin typeface="Poppins" panose="00000500000000000000" pitchFamily="2" charset="0"/>
                <a:cs typeface="Poppins" panose="00000500000000000000" pitchFamily="2" charset="0"/>
              </a:rPr>
              <a:t>Barrier to speculum exam</a:t>
            </a:r>
          </a:p>
          <a:p>
            <a:pPr marL="514350" indent="-514350" defTabSz="685800">
              <a:buFont typeface="Arial" panose="020B0604020202020204" pitchFamily="34" charset="0"/>
              <a:buChar char="•"/>
            </a:pPr>
            <a:r>
              <a:rPr lang="en-US" sz="2400">
                <a:solidFill>
                  <a:prstClr val="black"/>
                </a:solidFill>
                <a:latin typeface="Poppins" panose="00000500000000000000" pitchFamily="2" charset="0"/>
                <a:cs typeface="Poppins" panose="00000500000000000000" pitchFamily="2" charset="0"/>
              </a:rPr>
              <a:t>Must be eligible for primary HPV testing</a:t>
            </a:r>
          </a:p>
          <a:p>
            <a:pPr marL="514350" indent="-514350" defTabSz="685800">
              <a:buFont typeface="Arial" panose="020B0604020202020204" pitchFamily="34" charset="0"/>
              <a:buChar char="•"/>
            </a:pPr>
            <a:r>
              <a:rPr lang="en-US" sz="2400">
                <a:solidFill>
                  <a:prstClr val="black"/>
                </a:solidFill>
                <a:latin typeface="Poppins" panose="00000500000000000000" pitchFamily="2" charset="0"/>
                <a:cs typeface="Poppins" panose="00000500000000000000" pitchFamily="2" charset="0"/>
              </a:rPr>
              <a:t>Asymptomatic (not to be used for diagnostic testing if Abnormal bleeding, pelvic pain, vaginal discharge)</a:t>
            </a:r>
          </a:p>
          <a:p>
            <a:pPr marL="514350" indent="-514350" defTabSz="685800">
              <a:buFont typeface="Arial" panose="020B0604020202020204" pitchFamily="34" charset="0"/>
              <a:buChar char="•"/>
            </a:pPr>
            <a:r>
              <a:rPr lang="en-US" sz="2400">
                <a:solidFill>
                  <a:prstClr val="black"/>
                </a:solidFill>
                <a:latin typeface="Poppins" panose="00000500000000000000" pitchFamily="2" charset="0"/>
                <a:cs typeface="Poppins" panose="00000500000000000000" pitchFamily="2" charset="0"/>
              </a:rPr>
              <a:t>Patients should not be actively experiencing menstrual bleeding or have used a vaginal product within 2 days. </a:t>
            </a:r>
          </a:p>
        </p:txBody>
      </p:sp>
      <p:pic>
        <p:nvPicPr>
          <p:cNvPr id="6" name="Picture 5" descr="Lesbian couple at the park">
            <a:extLst>
              <a:ext uri="{FF2B5EF4-FFF2-40B4-BE49-F238E27FC236}">
                <a16:creationId xmlns:a16="http://schemas.microsoft.com/office/drawing/2014/main" id="{571D8A6B-A232-B28A-7671-9C7C5BF4BAEA}"/>
              </a:ext>
            </a:extLst>
          </p:cNvPr>
          <p:cNvPicPr>
            <a:picLocks noChangeAspect="1"/>
          </p:cNvPicPr>
          <p:nvPr/>
        </p:nvPicPr>
        <p:blipFill rotWithShape="1">
          <a:blip r:embed="rId3"/>
          <a:srcRect l="20689" t="12725" r="6970" b="-635"/>
          <a:stretch/>
        </p:blipFill>
        <p:spPr>
          <a:xfrm>
            <a:off x="9680712" y="2320940"/>
            <a:ext cx="6964647" cy="5645120"/>
          </a:xfrm>
          <a:prstGeom prst="rect">
            <a:avLst/>
          </a:prstGeom>
        </p:spPr>
      </p:pic>
      <p:sp>
        <p:nvSpPr>
          <p:cNvPr id="4" name="Text Placeholder 11">
            <a:extLst>
              <a:ext uri="{FF2B5EF4-FFF2-40B4-BE49-F238E27FC236}">
                <a16:creationId xmlns:a16="http://schemas.microsoft.com/office/drawing/2014/main" id="{276EB909-4917-3C95-99D4-0DA4F26A1EFB}"/>
              </a:ext>
            </a:extLst>
          </p:cNvPr>
          <p:cNvSpPr txBox="1">
            <a:spLocks/>
          </p:cNvSpPr>
          <p:nvPr/>
        </p:nvSpPr>
        <p:spPr>
          <a:xfrm>
            <a:off x="336406" y="2838876"/>
            <a:ext cx="7736681" cy="12358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3000" b="1">
                <a:solidFill>
                  <a:srgbClr val="4BAEB6"/>
                </a:solidFill>
                <a:latin typeface="Poppins" panose="00000500000000000000" pitchFamily="2" charset="0"/>
                <a:cs typeface="Poppins" panose="00000500000000000000" pitchFamily="2" charset="0"/>
              </a:rPr>
              <a:t>Eligible</a:t>
            </a:r>
          </a:p>
        </p:txBody>
      </p:sp>
      <p:sp>
        <p:nvSpPr>
          <p:cNvPr id="7" name="TextBox 6">
            <a:extLst>
              <a:ext uri="{FF2B5EF4-FFF2-40B4-BE49-F238E27FC236}">
                <a16:creationId xmlns:a16="http://schemas.microsoft.com/office/drawing/2014/main" id="{458B17C0-52D4-7503-AEF8-8781059795EE}"/>
              </a:ext>
            </a:extLst>
          </p:cNvPr>
          <p:cNvSpPr txBox="1"/>
          <p:nvPr/>
        </p:nvSpPr>
        <p:spPr>
          <a:xfrm>
            <a:off x="478091" y="6322989"/>
            <a:ext cx="8802078" cy="2677656"/>
          </a:xfrm>
          <a:prstGeom prst="rect">
            <a:avLst/>
          </a:prstGeom>
          <a:noFill/>
        </p:spPr>
        <p:txBody>
          <a:bodyPr wrap="square" lIns="0" tIns="0" rIns="0" bIns="0" rtlCol="0">
            <a:spAutoFit/>
          </a:bodyPr>
          <a:lstStyle/>
          <a:p>
            <a:pPr defTabSz="685800"/>
            <a:endParaRPr lang="en-US" sz="3000">
              <a:solidFill>
                <a:prstClr val="black"/>
              </a:solidFill>
              <a:latin typeface="Poppins" panose="00000500000000000000" pitchFamily="2" charset="0"/>
              <a:ea typeface="Source Sans Pro" panose="020B0503030403020204" pitchFamily="34" charset="0"/>
              <a:cs typeface="Poppins" panose="00000500000000000000" pitchFamily="2" charset="0"/>
            </a:endParaRPr>
          </a:p>
          <a:p>
            <a:pPr marL="514350" indent="-514350" defTabSz="685800">
              <a:buFont typeface="Arial" panose="020B0604020202020204" pitchFamily="34" charset="0"/>
              <a:buChar char="•"/>
            </a:pPr>
            <a:endParaRPr lang="en-US" sz="2400">
              <a:solidFill>
                <a:prstClr val="black"/>
              </a:solidFill>
              <a:latin typeface="Poppins" panose="00000500000000000000" pitchFamily="2" charset="0"/>
              <a:cs typeface="Poppins" panose="00000500000000000000" pitchFamily="2" charset="0"/>
            </a:endParaRPr>
          </a:p>
          <a:p>
            <a:pPr marL="514350" indent="-514350" defTabSz="685800">
              <a:buFont typeface="Arial" panose="020B0604020202020204" pitchFamily="34" charset="0"/>
              <a:buChar char="•"/>
            </a:pPr>
            <a:r>
              <a:rPr lang="en-US" sz="2400">
                <a:solidFill>
                  <a:prstClr val="black"/>
                </a:solidFill>
                <a:latin typeface="Poppins" panose="00000500000000000000" pitchFamily="2" charset="0"/>
                <a:cs typeface="Poppins" panose="00000500000000000000" pitchFamily="2" charset="0"/>
              </a:rPr>
              <a:t>History of cervical cancer</a:t>
            </a:r>
          </a:p>
          <a:p>
            <a:pPr marL="514350" indent="-514350" defTabSz="685800">
              <a:buFont typeface="Arial" panose="020B0604020202020204" pitchFamily="34" charset="0"/>
              <a:buChar char="•"/>
            </a:pPr>
            <a:r>
              <a:rPr lang="en-US" sz="2400">
                <a:solidFill>
                  <a:prstClr val="black"/>
                </a:solidFill>
                <a:latin typeface="Poppins" panose="00000500000000000000" pitchFamily="2" charset="0"/>
                <a:cs typeface="Poppins" panose="00000500000000000000" pitchFamily="2" charset="0"/>
              </a:rPr>
              <a:t>HIV+ or other immunosuppression</a:t>
            </a:r>
          </a:p>
          <a:p>
            <a:pPr marL="514350" indent="-514350" defTabSz="685800">
              <a:buFont typeface="Arial" panose="020B0604020202020204" pitchFamily="34" charset="0"/>
              <a:buChar char="•"/>
            </a:pPr>
            <a:r>
              <a:rPr lang="en-US" sz="2400">
                <a:solidFill>
                  <a:prstClr val="black"/>
                </a:solidFill>
                <a:latin typeface="Poppins" panose="00000500000000000000" pitchFamily="2" charset="0"/>
                <a:cs typeface="Poppins" panose="00000500000000000000" pitchFamily="2" charset="0"/>
              </a:rPr>
              <a:t>History of in utero DES exposure</a:t>
            </a:r>
          </a:p>
          <a:p>
            <a:pPr marL="514350" indent="-514350" defTabSz="685800">
              <a:buFont typeface="Arial" panose="020B0604020202020204" pitchFamily="34" charset="0"/>
              <a:buChar char="•"/>
            </a:pPr>
            <a:r>
              <a:rPr lang="en-US" sz="2400">
                <a:solidFill>
                  <a:prstClr val="black"/>
                </a:solidFill>
                <a:latin typeface="Poppins" panose="00000500000000000000" pitchFamily="2" charset="0"/>
                <a:cs typeface="Poppins" panose="00000500000000000000" pitchFamily="2" charset="0"/>
              </a:rPr>
              <a:t>If 21 to 29 years old </a:t>
            </a:r>
          </a:p>
          <a:p>
            <a:pPr marL="514350" indent="-514350" defTabSz="685800">
              <a:buFont typeface="Arial" panose="020B0604020202020204" pitchFamily="34" charset="0"/>
              <a:buChar char="•"/>
            </a:pPr>
            <a:r>
              <a:rPr lang="en-US" sz="2400">
                <a:solidFill>
                  <a:prstClr val="black"/>
                </a:solidFill>
                <a:latin typeface="Poppins" panose="00000500000000000000" pitchFamily="2" charset="0"/>
                <a:cs typeface="Poppins" panose="00000500000000000000" pitchFamily="2" charset="0"/>
              </a:rPr>
              <a:t>If the patient has Medicare insurance</a:t>
            </a:r>
          </a:p>
        </p:txBody>
      </p:sp>
      <p:sp>
        <p:nvSpPr>
          <p:cNvPr id="8" name="Text Placeholder 11">
            <a:extLst>
              <a:ext uri="{FF2B5EF4-FFF2-40B4-BE49-F238E27FC236}">
                <a16:creationId xmlns:a16="http://schemas.microsoft.com/office/drawing/2014/main" id="{B151A6A6-BA8D-3ABE-634F-11A5E288555B}"/>
              </a:ext>
            </a:extLst>
          </p:cNvPr>
          <p:cNvSpPr txBox="1">
            <a:spLocks/>
          </p:cNvSpPr>
          <p:nvPr/>
        </p:nvSpPr>
        <p:spPr>
          <a:xfrm>
            <a:off x="336407" y="6584447"/>
            <a:ext cx="7736681" cy="12358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3000" b="1">
                <a:solidFill>
                  <a:srgbClr val="4BAEB6"/>
                </a:solidFill>
                <a:latin typeface="Poppins" panose="00000500000000000000" pitchFamily="2" charset="0"/>
                <a:cs typeface="Poppins" panose="00000500000000000000" pitchFamily="2" charset="0"/>
              </a:rPr>
              <a:t>Not eligible</a:t>
            </a:r>
          </a:p>
        </p:txBody>
      </p:sp>
      <p:sp>
        <p:nvSpPr>
          <p:cNvPr id="9" name="TextBox 8">
            <a:extLst>
              <a:ext uri="{FF2B5EF4-FFF2-40B4-BE49-F238E27FC236}">
                <a16:creationId xmlns:a16="http://schemas.microsoft.com/office/drawing/2014/main" id="{7F718215-A31E-3C4B-BE99-EA888719B4EB}"/>
              </a:ext>
            </a:extLst>
          </p:cNvPr>
          <p:cNvSpPr txBox="1"/>
          <p:nvPr/>
        </p:nvSpPr>
        <p:spPr>
          <a:xfrm>
            <a:off x="653855" y="9610669"/>
            <a:ext cx="7425819" cy="346249"/>
          </a:xfrm>
          <a:prstGeom prst="rect">
            <a:avLst/>
          </a:prstGeom>
          <a:noFill/>
        </p:spPr>
        <p:txBody>
          <a:bodyPr wrap="square" lIns="137160" tIns="68580" rIns="137160" bIns="68580" rtlCol="0" anchor="t">
            <a:spAutoFit/>
          </a:bodyPr>
          <a:lstStyle/>
          <a:p>
            <a:pPr defTabSz="685800"/>
            <a:r>
              <a:rPr lang="en-US" sz="1350" i="1">
                <a:solidFill>
                  <a:prstClr val="black"/>
                </a:solidFill>
                <a:latin typeface="Poppins Medium"/>
                <a:ea typeface="Source Sans Pro"/>
                <a:cs typeface="Poppins Medium"/>
              </a:rPr>
              <a:t>Source: ACS NRTCC Preparing for Self-Collection: Clinician Communication Guide</a:t>
            </a:r>
          </a:p>
        </p:txBody>
      </p:sp>
    </p:spTree>
    <p:extLst>
      <p:ext uri="{BB962C8B-B14F-4D97-AF65-F5344CB8AC3E}">
        <p14:creationId xmlns:p14="http://schemas.microsoft.com/office/powerpoint/2010/main" val="4028683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213C948-9878-377F-5389-988D3AF7A418}"/>
              </a:ext>
            </a:extLst>
          </p:cNvPr>
          <p:cNvSpPr txBox="1">
            <a:spLocks/>
          </p:cNvSpPr>
          <p:nvPr/>
        </p:nvSpPr>
        <p:spPr>
          <a:xfrm>
            <a:off x="17261586" y="9831642"/>
            <a:ext cx="797814" cy="184666"/>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9091AC62-753B-3240-A76B-ED140B7F97AA}" type="slidenum">
              <a:rPr lang="en-US" sz="1200">
                <a:solidFill>
                  <a:prstClr val="black"/>
                </a:solidFill>
              </a:rPr>
              <a:pPr defTabSz="685800">
                <a:defRPr/>
              </a:pPr>
              <a:t>37</a:t>
            </a:fld>
            <a:endParaRPr lang="en-US" sz="1200">
              <a:solidFill>
                <a:prstClr val="black"/>
              </a:solidFill>
            </a:endParaRPr>
          </a:p>
        </p:txBody>
      </p:sp>
      <p:sp>
        <p:nvSpPr>
          <p:cNvPr id="3" name="TextBox 2">
            <a:extLst>
              <a:ext uri="{FF2B5EF4-FFF2-40B4-BE49-F238E27FC236}">
                <a16:creationId xmlns:a16="http://schemas.microsoft.com/office/drawing/2014/main" id="{35C52D6B-D55C-EFFF-4EBB-A59BC2E68ED1}"/>
              </a:ext>
            </a:extLst>
          </p:cNvPr>
          <p:cNvSpPr txBox="1"/>
          <p:nvPr/>
        </p:nvSpPr>
        <p:spPr>
          <a:xfrm>
            <a:off x="580127" y="628860"/>
            <a:ext cx="10576919" cy="1384995"/>
          </a:xfrm>
          <a:prstGeom prst="rect">
            <a:avLst/>
          </a:prstGeom>
          <a:noFill/>
        </p:spPr>
        <p:txBody>
          <a:bodyPr wrap="square" lIns="0" tIns="0" rIns="0" bIns="0" rtlCol="0" anchor="t">
            <a:spAutoFit/>
          </a:bodyPr>
          <a:lstStyle/>
          <a:p>
            <a:pPr defTabSz="685800">
              <a:lnSpc>
                <a:spcPts val="5400"/>
              </a:lnSpc>
            </a:pPr>
            <a:r>
              <a:rPr lang="en-US" sz="4800" b="1">
                <a:solidFill>
                  <a:srgbClr val="012069"/>
                </a:solidFill>
                <a:latin typeface="Poppins"/>
                <a:cs typeface="Poppins"/>
              </a:rPr>
              <a:t>What are potential benefits of HPV self-collection testing?</a:t>
            </a:r>
          </a:p>
        </p:txBody>
      </p:sp>
      <p:sp>
        <p:nvSpPr>
          <p:cNvPr id="10" name="Rectangle 9">
            <a:extLst>
              <a:ext uri="{FF2B5EF4-FFF2-40B4-BE49-F238E27FC236}">
                <a16:creationId xmlns:a16="http://schemas.microsoft.com/office/drawing/2014/main" id="{146E7618-AA73-A7B3-280C-2FF4913D98EB}"/>
              </a:ext>
            </a:extLst>
          </p:cNvPr>
          <p:cNvSpPr/>
          <p:nvPr/>
        </p:nvSpPr>
        <p:spPr>
          <a:xfrm>
            <a:off x="2342736" y="2236762"/>
            <a:ext cx="14550804" cy="2258519"/>
          </a:xfrm>
          <a:prstGeom prst="rect">
            <a:avLst/>
          </a:prstGeom>
          <a:solidFill>
            <a:srgbClr val="0074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grpSp>
        <p:nvGrpSpPr>
          <p:cNvPr id="16" name="Group 15">
            <a:extLst>
              <a:ext uri="{FF2B5EF4-FFF2-40B4-BE49-F238E27FC236}">
                <a16:creationId xmlns:a16="http://schemas.microsoft.com/office/drawing/2014/main" id="{66FC3780-7680-6231-4308-76168D6D37DC}"/>
              </a:ext>
            </a:extLst>
          </p:cNvPr>
          <p:cNvGrpSpPr/>
          <p:nvPr/>
        </p:nvGrpSpPr>
        <p:grpSpPr>
          <a:xfrm>
            <a:off x="1194228" y="2236762"/>
            <a:ext cx="15699312" cy="7433541"/>
            <a:chOff x="796152" y="1491174"/>
            <a:chExt cx="10466208" cy="4955694"/>
          </a:xfrm>
        </p:grpSpPr>
        <p:sp>
          <p:nvSpPr>
            <p:cNvPr id="7" name="Oval 6">
              <a:extLst>
                <a:ext uri="{FF2B5EF4-FFF2-40B4-BE49-F238E27FC236}">
                  <a16:creationId xmlns:a16="http://schemas.microsoft.com/office/drawing/2014/main" id="{D5FC316B-6EFE-4767-6BA6-34D4987DD07A}"/>
                </a:ext>
              </a:extLst>
            </p:cNvPr>
            <p:cNvSpPr/>
            <p:nvPr/>
          </p:nvSpPr>
          <p:spPr>
            <a:xfrm>
              <a:off x="822960" y="1491174"/>
              <a:ext cx="1531344" cy="1505679"/>
            </a:xfrm>
            <a:prstGeom prst="ellipse">
              <a:avLst/>
            </a:prstGeom>
            <a:solidFill>
              <a:srgbClr val="0074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8" name="Oval 7">
              <a:extLst>
                <a:ext uri="{FF2B5EF4-FFF2-40B4-BE49-F238E27FC236}">
                  <a16:creationId xmlns:a16="http://schemas.microsoft.com/office/drawing/2014/main" id="{F33683E8-88B6-68F3-73D4-F99A67B3A2E3}"/>
                </a:ext>
              </a:extLst>
            </p:cNvPr>
            <p:cNvSpPr/>
            <p:nvPr/>
          </p:nvSpPr>
          <p:spPr>
            <a:xfrm>
              <a:off x="796152" y="3202680"/>
              <a:ext cx="1531344" cy="1505679"/>
            </a:xfrm>
            <a:prstGeom prst="ellipse">
              <a:avLst/>
            </a:prstGeom>
            <a:solidFill>
              <a:srgbClr val="6266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9" name="Oval 8">
              <a:extLst>
                <a:ext uri="{FF2B5EF4-FFF2-40B4-BE49-F238E27FC236}">
                  <a16:creationId xmlns:a16="http://schemas.microsoft.com/office/drawing/2014/main" id="{0BA73503-259E-86E8-21FC-1DAEF0559D60}"/>
                </a:ext>
              </a:extLst>
            </p:cNvPr>
            <p:cNvSpPr/>
            <p:nvPr/>
          </p:nvSpPr>
          <p:spPr>
            <a:xfrm>
              <a:off x="796152" y="4941189"/>
              <a:ext cx="1531344" cy="1505679"/>
            </a:xfrm>
            <a:prstGeom prst="ellipse">
              <a:avLst/>
            </a:prstGeom>
            <a:solidFill>
              <a:srgbClr val="4BA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1" name="Rectangle 10">
              <a:extLst>
                <a:ext uri="{FF2B5EF4-FFF2-40B4-BE49-F238E27FC236}">
                  <a16:creationId xmlns:a16="http://schemas.microsoft.com/office/drawing/2014/main" id="{C0685C70-9B27-91A7-657A-F7138626E4C3}"/>
                </a:ext>
              </a:extLst>
            </p:cNvPr>
            <p:cNvSpPr/>
            <p:nvPr/>
          </p:nvSpPr>
          <p:spPr>
            <a:xfrm>
              <a:off x="1561824" y="3202680"/>
              <a:ext cx="9700536" cy="1505679"/>
            </a:xfrm>
            <a:prstGeom prst="rect">
              <a:avLst/>
            </a:prstGeom>
            <a:solidFill>
              <a:srgbClr val="6266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2" name="Rectangle 11">
              <a:extLst>
                <a:ext uri="{FF2B5EF4-FFF2-40B4-BE49-F238E27FC236}">
                  <a16:creationId xmlns:a16="http://schemas.microsoft.com/office/drawing/2014/main" id="{0643972E-2C2D-25C8-BE4A-3771F0C4CBB4}"/>
                </a:ext>
              </a:extLst>
            </p:cNvPr>
            <p:cNvSpPr/>
            <p:nvPr/>
          </p:nvSpPr>
          <p:spPr>
            <a:xfrm>
              <a:off x="1561824" y="4941188"/>
              <a:ext cx="9700536" cy="1505679"/>
            </a:xfrm>
            <a:prstGeom prst="rect">
              <a:avLst/>
            </a:prstGeom>
            <a:solidFill>
              <a:srgbClr val="4BA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3" name="TextBox 12">
              <a:extLst>
                <a:ext uri="{FF2B5EF4-FFF2-40B4-BE49-F238E27FC236}">
                  <a16:creationId xmlns:a16="http://schemas.microsoft.com/office/drawing/2014/main" id="{1D0D5F2A-29B5-4C87-0EE0-19540BED0810}"/>
                </a:ext>
              </a:extLst>
            </p:cNvPr>
            <p:cNvSpPr txBox="1"/>
            <p:nvPr/>
          </p:nvSpPr>
          <p:spPr>
            <a:xfrm>
              <a:off x="2129652" y="1667585"/>
              <a:ext cx="8598449" cy="1015663"/>
            </a:xfrm>
            <a:prstGeom prst="rect">
              <a:avLst/>
            </a:prstGeom>
            <a:noFill/>
          </p:spPr>
          <p:txBody>
            <a:bodyPr wrap="square" lIns="137160" tIns="68580" rIns="137160" bIns="68580" rtlCol="0" anchor="t">
              <a:spAutoFit/>
            </a:bodyPr>
            <a:lstStyle/>
            <a:p>
              <a:pPr defTabSz="685800"/>
              <a:r>
                <a:rPr lang="en-US" sz="3000">
                  <a:solidFill>
                    <a:prstClr val="white"/>
                  </a:solidFill>
                  <a:latin typeface="Poppins"/>
                  <a:ea typeface="Source Sans Pro"/>
                  <a:cs typeface="Poppins"/>
                </a:rPr>
                <a:t>HPV self-collected screening is more sensitive and accurate than the Pap test alone and about as accurate as clinician-collected HPV testing. </a:t>
              </a:r>
            </a:p>
          </p:txBody>
        </p:sp>
        <p:sp>
          <p:nvSpPr>
            <p:cNvPr id="14" name="TextBox 13">
              <a:extLst>
                <a:ext uri="{FF2B5EF4-FFF2-40B4-BE49-F238E27FC236}">
                  <a16:creationId xmlns:a16="http://schemas.microsoft.com/office/drawing/2014/main" id="{E235A7CE-17D3-E37F-D015-519CB3C3CDAE}"/>
                </a:ext>
              </a:extLst>
            </p:cNvPr>
            <p:cNvSpPr txBox="1"/>
            <p:nvPr/>
          </p:nvSpPr>
          <p:spPr>
            <a:xfrm>
              <a:off x="2129652" y="3447687"/>
              <a:ext cx="8957724" cy="1015663"/>
            </a:xfrm>
            <a:prstGeom prst="rect">
              <a:avLst/>
            </a:prstGeom>
            <a:noFill/>
          </p:spPr>
          <p:txBody>
            <a:bodyPr wrap="square" lIns="137160" tIns="68580" rIns="137160" bIns="68580" rtlCol="0" anchor="t">
              <a:spAutoFit/>
            </a:bodyPr>
            <a:lstStyle/>
            <a:p>
              <a:pPr defTabSz="685800"/>
              <a:r>
                <a:rPr lang="en-US" sz="3000">
                  <a:solidFill>
                    <a:prstClr val="white"/>
                  </a:solidFill>
                  <a:latin typeface="Poppins"/>
                  <a:cs typeface="Poppins"/>
                </a:rPr>
                <a:t>It may be more appealing to patients with limited mobility, history of sexual trauma, gender diversity, medical mistrust, or discomfort with speculum exams.</a:t>
              </a:r>
            </a:p>
          </p:txBody>
        </p:sp>
        <p:sp>
          <p:nvSpPr>
            <p:cNvPr id="15" name="TextBox 14">
              <a:extLst>
                <a:ext uri="{FF2B5EF4-FFF2-40B4-BE49-F238E27FC236}">
                  <a16:creationId xmlns:a16="http://schemas.microsoft.com/office/drawing/2014/main" id="{A42115D0-8FCE-C91C-2FA4-A6D179E32989}"/>
                </a:ext>
              </a:extLst>
            </p:cNvPr>
            <p:cNvSpPr txBox="1"/>
            <p:nvPr/>
          </p:nvSpPr>
          <p:spPr>
            <a:xfrm>
              <a:off x="2129652" y="5330183"/>
              <a:ext cx="8957724" cy="677109"/>
            </a:xfrm>
            <a:prstGeom prst="rect">
              <a:avLst/>
            </a:prstGeom>
            <a:noFill/>
          </p:spPr>
          <p:txBody>
            <a:bodyPr wrap="square" rtlCol="0">
              <a:spAutoFit/>
            </a:bodyPr>
            <a:lstStyle/>
            <a:p>
              <a:pPr defTabSz="685800"/>
              <a:r>
                <a:rPr lang="en-US" sz="3000">
                  <a:solidFill>
                    <a:prstClr val="white"/>
                  </a:solidFill>
                  <a:latin typeface="Poppins" panose="00000500000000000000" pitchFamily="2" charset="0"/>
                  <a:ea typeface="Source Sans Pro" panose="020B0503030403020204" pitchFamily="34" charset="0"/>
                  <a:cs typeface="Poppins" panose="00000500000000000000" pitchFamily="2" charset="0"/>
                </a:rPr>
                <a:t>Clinicians who offer in-clinic self-collection do not need to do a speculum exam, freeing up time to address other patient concerns. </a:t>
              </a:r>
            </a:p>
          </p:txBody>
        </p:sp>
      </p:grpSp>
      <p:pic>
        <p:nvPicPr>
          <p:cNvPr id="18" name="Graphic 17" descr="Clipboard Checked with solid fill">
            <a:extLst>
              <a:ext uri="{FF2B5EF4-FFF2-40B4-BE49-F238E27FC236}">
                <a16:creationId xmlns:a16="http://schemas.microsoft.com/office/drawing/2014/main" id="{FA95AE13-1114-96F9-6D1C-BF3294CBF9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6936" y="2610969"/>
            <a:ext cx="1371600" cy="1371600"/>
          </a:xfrm>
          <a:prstGeom prst="rect">
            <a:avLst/>
          </a:prstGeom>
        </p:spPr>
      </p:pic>
      <p:pic>
        <p:nvPicPr>
          <p:cNvPr id="20" name="Graphic 19" descr="Clock with solid fill">
            <a:extLst>
              <a:ext uri="{FF2B5EF4-FFF2-40B4-BE49-F238E27FC236}">
                <a16:creationId xmlns:a16="http://schemas.microsoft.com/office/drawing/2014/main" id="{A5A1ABAD-099D-ED44-9C76-BA1CF695E9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6936" y="7840389"/>
            <a:ext cx="1371600" cy="1371600"/>
          </a:xfrm>
          <a:prstGeom prst="rect">
            <a:avLst/>
          </a:prstGeom>
        </p:spPr>
      </p:pic>
      <p:pic>
        <p:nvPicPr>
          <p:cNvPr id="22" name="Graphic 21" descr="Care outline">
            <a:extLst>
              <a:ext uri="{FF2B5EF4-FFF2-40B4-BE49-F238E27FC236}">
                <a16:creationId xmlns:a16="http://schemas.microsoft.com/office/drawing/2014/main" id="{42DD0D40-B46B-ACCB-C718-DBF6525C33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0402" y="5065644"/>
            <a:ext cx="1371600" cy="1371600"/>
          </a:xfrm>
          <a:prstGeom prst="rect">
            <a:avLst/>
          </a:prstGeom>
        </p:spPr>
      </p:pic>
      <p:sp>
        <p:nvSpPr>
          <p:cNvPr id="4" name="TextBox 3">
            <a:extLst>
              <a:ext uri="{FF2B5EF4-FFF2-40B4-BE49-F238E27FC236}">
                <a16:creationId xmlns:a16="http://schemas.microsoft.com/office/drawing/2014/main" id="{D9DDF0B2-5A28-4234-DFCD-F6FC31C4DE46}"/>
              </a:ext>
            </a:extLst>
          </p:cNvPr>
          <p:cNvSpPr txBox="1"/>
          <p:nvPr/>
        </p:nvSpPr>
        <p:spPr>
          <a:xfrm>
            <a:off x="580127" y="9908042"/>
            <a:ext cx="13861745" cy="346249"/>
          </a:xfrm>
          <a:prstGeom prst="rect">
            <a:avLst/>
          </a:prstGeom>
          <a:noFill/>
        </p:spPr>
        <p:txBody>
          <a:bodyPr wrap="square" lIns="137160" tIns="68580" rIns="137160" bIns="68580" rtlCol="0" anchor="t">
            <a:spAutoFit/>
          </a:bodyPr>
          <a:lstStyle/>
          <a:p>
            <a:pPr defTabSz="685800"/>
            <a:r>
              <a:rPr lang="en-US" sz="1350" i="1">
                <a:solidFill>
                  <a:prstClr val="black"/>
                </a:solidFill>
                <a:latin typeface="Poppins Medium"/>
                <a:cs typeface="Poppins Medium"/>
              </a:rPr>
              <a:t>Source: American Cancer Society National Roundtable on Cervical Cancer Preparing for Self-collection: Clinician Communication Guide </a:t>
            </a:r>
          </a:p>
        </p:txBody>
      </p:sp>
    </p:spTree>
    <p:extLst>
      <p:ext uri="{BB962C8B-B14F-4D97-AF65-F5344CB8AC3E}">
        <p14:creationId xmlns:p14="http://schemas.microsoft.com/office/powerpoint/2010/main" val="2504424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213C948-9878-377F-5389-988D3AF7A418}"/>
              </a:ext>
            </a:extLst>
          </p:cNvPr>
          <p:cNvSpPr txBox="1">
            <a:spLocks/>
          </p:cNvSpPr>
          <p:nvPr/>
        </p:nvSpPr>
        <p:spPr>
          <a:xfrm>
            <a:off x="17261586" y="9831642"/>
            <a:ext cx="797814" cy="184666"/>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9091AC62-753B-3240-A76B-ED140B7F97AA}" type="slidenum">
              <a:rPr lang="en-US" sz="1200">
                <a:solidFill>
                  <a:prstClr val="black"/>
                </a:solidFill>
              </a:rPr>
              <a:pPr defTabSz="685800">
                <a:defRPr/>
              </a:pPr>
              <a:t>38</a:t>
            </a:fld>
            <a:endParaRPr lang="en-US" sz="1200">
              <a:solidFill>
                <a:prstClr val="black"/>
              </a:solidFill>
            </a:endParaRPr>
          </a:p>
        </p:txBody>
      </p:sp>
      <p:sp>
        <p:nvSpPr>
          <p:cNvPr id="3" name="TextBox 2">
            <a:extLst>
              <a:ext uri="{FF2B5EF4-FFF2-40B4-BE49-F238E27FC236}">
                <a16:creationId xmlns:a16="http://schemas.microsoft.com/office/drawing/2014/main" id="{35C52D6B-D55C-EFFF-4EBB-A59BC2E68ED1}"/>
              </a:ext>
            </a:extLst>
          </p:cNvPr>
          <p:cNvSpPr txBox="1"/>
          <p:nvPr/>
        </p:nvSpPr>
        <p:spPr>
          <a:xfrm>
            <a:off x="822960" y="556260"/>
            <a:ext cx="11705685" cy="1384995"/>
          </a:xfrm>
          <a:prstGeom prst="rect">
            <a:avLst/>
          </a:prstGeom>
          <a:noFill/>
        </p:spPr>
        <p:txBody>
          <a:bodyPr wrap="square" lIns="0" tIns="0" rIns="0" bIns="0" rtlCol="0" anchor="t">
            <a:spAutoFit/>
          </a:bodyPr>
          <a:lstStyle/>
          <a:p>
            <a:pPr defTabSz="685800">
              <a:lnSpc>
                <a:spcPts val="5400"/>
              </a:lnSpc>
            </a:pPr>
            <a:r>
              <a:rPr lang="en-US" sz="4800" b="1">
                <a:solidFill>
                  <a:srgbClr val="012069"/>
                </a:solidFill>
                <a:latin typeface="Poppins"/>
                <a:cs typeface="Poppins"/>
              </a:rPr>
              <a:t>What should patients know before choosing self-collection?</a:t>
            </a:r>
          </a:p>
        </p:txBody>
      </p:sp>
      <p:pic>
        <p:nvPicPr>
          <p:cNvPr id="17" name="Graphic 16" descr="Microscope with solid fill">
            <a:extLst>
              <a:ext uri="{FF2B5EF4-FFF2-40B4-BE49-F238E27FC236}">
                <a16:creationId xmlns:a16="http://schemas.microsoft.com/office/drawing/2014/main" id="{D3B996ED-73DD-51C3-B21D-C1550CAC59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854" y="7694082"/>
            <a:ext cx="1371600" cy="1371600"/>
          </a:xfrm>
          <a:prstGeom prst="rect">
            <a:avLst/>
          </a:prstGeom>
        </p:spPr>
      </p:pic>
      <p:grpSp>
        <p:nvGrpSpPr>
          <p:cNvPr id="4" name="Group 3">
            <a:extLst>
              <a:ext uri="{FF2B5EF4-FFF2-40B4-BE49-F238E27FC236}">
                <a16:creationId xmlns:a16="http://schemas.microsoft.com/office/drawing/2014/main" id="{FD074E64-08BE-E8E3-372E-C0DDA0837C93}"/>
              </a:ext>
            </a:extLst>
          </p:cNvPr>
          <p:cNvGrpSpPr/>
          <p:nvPr/>
        </p:nvGrpSpPr>
        <p:grpSpPr>
          <a:xfrm>
            <a:off x="324197" y="4859387"/>
            <a:ext cx="15699312" cy="2374202"/>
            <a:chOff x="796152" y="3315823"/>
            <a:chExt cx="10466208" cy="1582801"/>
          </a:xfrm>
        </p:grpSpPr>
        <p:sp>
          <p:nvSpPr>
            <p:cNvPr id="8" name="Oval 7">
              <a:extLst>
                <a:ext uri="{FF2B5EF4-FFF2-40B4-BE49-F238E27FC236}">
                  <a16:creationId xmlns:a16="http://schemas.microsoft.com/office/drawing/2014/main" id="{F33683E8-88B6-68F3-73D4-F99A67B3A2E3}"/>
                </a:ext>
              </a:extLst>
            </p:cNvPr>
            <p:cNvSpPr/>
            <p:nvPr/>
          </p:nvSpPr>
          <p:spPr>
            <a:xfrm>
              <a:off x="796152" y="3315823"/>
              <a:ext cx="1531344" cy="1582801"/>
            </a:xfrm>
            <a:prstGeom prst="ellipse">
              <a:avLst/>
            </a:prstGeom>
            <a:solidFill>
              <a:srgbClr val="6366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1" name="Rectangle 10">
              <a:extLst>
                <a:ext uri="{FF2B5EF4-FFF2-40B4-BE49-F238E27FC236}">
                  <a16:creationId xmlns:a16="http://schemas.microsoft.com/office/drawing/2014/main" id="{C0685C70-9B27-91A7-657A-F7138626E4C3}"/>
                </a:ext>
              </a:extLst>
            </p:cNvPr>
            <p:cNvSpPr/>
            <p:nvPr/>
          </p:nvSpPr>
          <p:spPr>
            <a:xfrm>
              <a:off x="1561824" y="3315823"/>
              <a:ext cx="9700536" cy="1582801"/>
            </a:xfrm>
            <a:prstGeom prst="rect">
              <a:avLst/>
            </a:prstGeom>
            <a:solidFill>
              <a:srgbClr val="6366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grpSp>
      <p:pic>
        <p:nvPicPr>
          <p:cNvPr id="28" name="Picture 27">
            <a:extLst>
              <a:ext uri="{FF2B5EF4-FFF2-40B4-BE49-F238E27FC236}">
                <a16:creationId xmlns:a16="http://schemas.microsoft.com/office/drawing/2014/main" id="{0AAE94CB-4F40-B039-111C-DA8D1FE6AC1B}"/>
              </a:ext>
            </a:extLst>
          </p:cNvPr>
          <p:cNvPicPr>
            <a:picLocks noChangeAspect="1"/>
          </p:cNvPicPr>
          <p:nvPr/>
        </p:nvPicPr>
        <p:blipFill>
          <a:blip r:embed="rId5"/>
          <a:stretch>
            <a:fillRect/>
          </a:stretch>
        </p:blipFill>
        <p:spPr>
          <a:xfrm>
            <a:off x="16292440" y="8120828"/>
            <a:ext cx="1653170" cy="1615598"/>
          </a:xfrm>
          <a:prstGeom prst="rect">
            <a:avLst/>
          </a:prstGeom>
        </p:spPr>
      </p:pic>
      <p:sp>
        <p:nvSpPr>
          <p:cNvPr id="29" name="TextBox 28">
            <a:extLst>
              <a:ext uri="{FF2B5EF4-FFF2-40B4-BE49-F238E27FC236}">
                <a16:creationId xmlns:a16="http://schemas.microsoft.com/office/drawing/2014/main" id="{240E396D-DB96-02AF-4F87-112317AE5A8C}"/>
              </a:ext>
            </a:extLst>
          </p:cNvPr>
          <p:cNvSpPr txBox="1"/>
          <p:nvPr/>
        </p:nvSpPr>
        <p:spPr>
          <a:xfrm>
            <a:off x="16162207" y="5786002"/>
            <a:ext cx="2078717" cy="1754326"/>
          </a:xfrm>
          <a:prstGeom prst="rect">
            <a:avLst/>
          </a:prstGeom>
          <a:solidFill>
            <a:schemeClr val="bg1"/>
          </a:solidFill>
        </p:spPr>
        <p:txBody>
          <a:bodyPr wrap="square" rtlCol="0">
            <a:spAutoFit/>
          </a:bodyPr>
          <a:lstStyle/>
          <a:p>
            <a:pPr defTabSz="685800"/>
            <a:r>
              <a:rPr lang="en-US" sz="2700" b="1">
                <a:solidFill>
                  <a:srgbClr val="012069"/>
                </a:solidFill>
                <a:latin typeface="Poppins" panose="00000500000000000000" pitchFamily="2" charset="0"/>
                <a:cs typeface="Poppins" panose="00000500000000000000" pitchFamily="2" charset="0"/>
              </a:rPr>
              <a:t>Learn more about HPV testing</a:t>
            </a:r>
          </a:p>
        </p:txBody>
      </p:sp>
      <p:grpSp>
        <p:nvGrpSpPr>
          <p:cNvPr id="6" name="Group 5">
            <a:extLst>
              <a:ext uri="{FF2B5EF4-FFF2-40B4-BE49-F238E27FC236}">
                <a16:creationId xmlns:a16="http://schemas.microsoft.com/office/drawing/2014/main" id="{F92759F9-040A-A1EF-B899-8DD3E935BEC8}"/>
              </a:ext>
            </a:extLst>
          </p:cNvPr>
          <p:cNvGrpSpPr/>
          <p:nvPr/>
        </p:nvGrpSpPr>
        <p:grpSpPr>
          <a:xfrm>
            <a:off x="393546" y="2196762"/>
            <a:ext cx="15699312" cy="4340495"/>
            <a:chOff x="796152" y="3315823"/>
            <a:chExt cx="10466208" cy="2893663"/>
          </a:xfrm>
        </p:grpSpPr>
        <p:sp>
          <p:nvSpPr>
            <p:cNvPr id="7" name="Oval 6">
              <a:extLst>
                <a:ext uri="{FF2B5EF4-FFF2-40B4-BE49-F238E27FC236}">
                  <a16:creationId xmlns:a16="http://schemas.microsoft.com/office/drawing/2014/main" id="{B4F4ED2B-0240-E03B-86AC-018E98F1C4B3}"/>
                </a:ext>
              </a:extLst>
            </p:cNvPr>
            <p:cNvSpPr/>
            <p:nvPr/>
          </p:nvSpPr>
          <p:spPr>
            <a:xfrm>
              <a:off x="796152" y="3315823"/>
              <a:ext cx="1531344" cy="1582801"/>
            </a:xfrm>
            <a:prstGeom prst="ellipse">
              <a:avLst/>
            </a:prstGeom>
            <a:solidFill>
              <a:srgbClr val="0074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9" name="Rectangle 8">
              <a:extLst>
                <a:ext uri="{FF2B5EF4-FFF2-40B4-BE49-F238E27FC236}">
                  <a16:creationId xmlns:a16="http://schemas.microsoft.com/office/drawing/2014/main" id="{20E1F29A-AEB0-A0E2-B2F5-44C06FEEFFB5}"/>
                </a:ext>
              </a:extLst>
            </p:cNvPr>
            <p:cNvSpPr/>
            <p:nvPr/>
          </p:nvSpPr>
          <p:spPr>
            <a:xfrm>
              <a:off x="1561824" y="3315823"/>
              <a:ext cx="9700536" cy="1582801"/>
            </a:xfrm>
            <a:prstGeom prst="rect">
              <a:avLst/>
            </a:prstGeom>
            <a:solidFill>
              <a:srgbClr val="0074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0" name="TextBox 9">
              <a:extLst>
                <a:ext uri="{FF2B5EF4-FFF2-40B4-BE49-F238E27FC236}">
                  <a16:creationId xmlns:a16="http://schemas.microsoft.com/office/drawing/2014/main" id="{80B645A5-9C37-4082-344B-CBE3D09BBD32}"/>
                </a:ext>
              </a:extLst>
            </p:cNvPr>
            <p:cNvSpPr txBox="1"/>
            <p:nvPr/>
          </p:nvSpPr>
          <p:spPr>
            <a:xfrm>
              <a:off x="2248756" y="5532377"/>
              <a:ext cx="8830269" cy="677109"/>
            </a:xfrm>
            <a:prstGeom prst="rect">
              <a:avLst/>
            </a:prstGeom>
            <a:noFill/>
          </p:spPr>
          <p:txBody>
            <a:bodyPr wrap="square" rtlCol="0">
              <a:spAutoFit/>
            </a:bodyPr>
            <a:lstStyle/>
            <a:p>
              <a:pPr defTabSz="685800"/>
              <a:r>
                <a:rPr lang="en-US" sz="3000">
                  <a:solidFill>
                    <a:prstClr val="white"/>
                  </a:solidFill>
                  <a:latin typeface="Poppins" panose="00000500000000000000" pitchFamily="2" charset="0"/>
                  <a:cs typeface="Poppins" panose="00000500000000000000" pitchFamily="2" charset="0"/>
                </a:rPr>
                <a:t>If patient receives a positive result for HPV 16 or HPV 18, they must be referred for colposcopy (speculum exam included).</a:t>
              </a:r>
              <a:endParaRPr lang="en-US" sz="3000">
                <a:solidFill>
                  <a:prstClr val="white"/>
                </a:solidFill>
                <a:latin typeface="Calibri" panose="020F0502020204030204"/>
              </a:endParaRPr>
            </a:p>
          </p:txBody>
        </p:sp>
      </p:grpSp>
      <p:pic>
        <p:nvPicPr>
          <p:cNvPr id="5" name="Graphic 4" descr="Warning with solid fill">
            <a:extLst>
              <a:ext uri="{FF2B5EF4-FFF2-40B4-BE49-F238E27FC236}">
                <a16:creationId xmlns:a16="http://schemas.microsoft.com/office/drawing/2014/main" id="{DE7448C5-D8A6-7B14-9A9A-965BFD6D00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6502" y="5257752"/>
            <a:ext cx="1371600" cy="1371600"/>
          </a:xfrm>
          <a:prstGeom prst="rect">
            <a:avLst/>
          </a:prstGeom>
        </p:spPr>
      </p:pic>
      <p:sp>
        <p:nvSpPr>
          <p:cNvPr id="12" name="Oval 11">
            <a:extLst>
              <a:ext uri="{FF2B5EF4-FFF2-40B4-BE49-F238E27FC236}">
                <a16:creationId xmlns:a16="http://schemas.microsoft.com/office/drawing/2014/main" id="{7CB38D0E-3652-8E9E-89CD-69F169922036}"/>
              </a:ext>
            </a:extLst>
          </p:cNvPr>
          <p:cNvSpPr/>
          <p:nvPr/>
        </p:nvSpPr>
        <p:spPr>
          <a:xfrm>
            <a:off x="342392" y="7555967"/>
            <a:ext cx="2297016" cy="2374202"/>
          </a:xfrm>
          <a:prstGeom prst="ellipse">
            <a:avLst/>
          </a:prstGeom>
          <a:solidFill>
            <a:srgbClr val="4BA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3" name="Rectangle 12">
            <a:extLst>
              <a:ext uri="{FF2B5EF4-FFF2-40B4-BE49-F238E27FC236}">
                <a16:creationId xmlns:a16="http://schemas.microsoft.com/office/drawing/2014/main" id="{A58663E5-D920-F41B-3CCE-C843860FEFAF}"/>
              </a:ext>
            </a:extLst>
          </p:cNvPr>
          <p:cNvSpPr/>
          <p:nvPr/>
        </p:nvSpPr>
        <p:spPr>
          <a:xfrm>
            <a:off x="1490900" y="7555967"/>
            <a:ext cx="14550804" cy="2374202"/>
          </a:xfrm>
          <a:prstGeom prst="rect">
            <a:avLst/>
          </a:prstGeom>
          <a:solidFill>
            <a:srgbClr val="4BA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pic>
        <p:nvPicPr>
          <p:cNvPr id="15" name="Graphic 14" descr="Add with solid fill">
            <a:extLst>
              <a:ext uri="{FF2B5EF4-FFF2-40B4-BE49-F238E27FC236}">
                <a16:creationId xmlns:a16="http://schemas.microsoft.com/office/drawing/2014/main" id="{8210E433-0D35-ABA8-48A5-DB390493B0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2720" y="2634321"/>
            <a:ext cx="1371600" cy="1371600"/>
          </a:xfrm>
          <a:prstGeom prst="rect">
            <a:avLst/>
          </a:prstGeom>
        </p:spPr>
      </p:pic>
      <p:sp>
        <p:nvSpPr>
          <p:cNvPr id="16" name="TextBox 15">
            <a:extLst>
              <a:ext uri="{FF2B5EF4-FFF2-40B4-BE49-F238E27FC236}">
                <a16:creationId xmlns:a16="http://schemas.microsoft.com/office/drawing/2014/main" id="{7FA374D2-231C-E6E2-7968-75DA328A8FA2}"/>
              </a:ext>
            </a:extLst>
          </p:cNvPr>
          <p:cNvSpPr txBox="1"/>
          <p:nvPr/>
        </p:nvSpPr>
        <p:spPr>
          <a:xfrm>
            <a:off x="2581683" y="3020039"/>
            <a:ext cx="12847320" cy="553998"/>
          </a:xfrm>
          <a:prstGeom prst="rect">
            <a:avLst/>
          </a:prstGeom>
          <a:noFill/>
        </p:spPr>
        <p:txBody>
          <a:bodyPr wrap="square" rtlCol="0">
            <a:spAutoFit/>
          </a:bodyPr>
          <a:lstStyle/>
          <a:p>
            <a:pPr defTabSz="685800"/>
            <a:r>
              <a:rPr lang="en-US" sz="3000">
                <a:solidFill>
                  <a:prstClr val="white"/>
                </a:solidFill>
                <a:latin typeface="Poppins" panose="00000500000000000000" pitchFamily="2" charset="0"/>
                <a:cs typeface="Poppins" panose="00000500000000000000" pitchFamily="2" charset="0"/>
              </a:rPr>
              <a:t>About 1 in 10 patients will receive a positive result.</a:t>
            </a:r>
            <a:endParaRPr lang="en-US" sz="3000">
              <a:solidFill>
                <a:prstClr val="white"/>
              </a:solidFill>
              <a:latin typeface="Calibri" panose="020F0502020204030204"/>
            </a:endParaRPr>
          </a:p>
        </p:txBody>
      </p:sp>
      <p:sp>
        <p:nvSpPr>
          <p:cNvPr id="18" name="TextBox 17">
            <a:extLst>
              <a:ext uri="{FF2B5EF4-FFF2-40B4-BE49-F238E27FC236}">
                <a16:creationId xmlns:a16="http://schemas.microsoft.com/office/drawing/2014/main" id="{EC0BF242-AB0A-F423-465C-471EEC7A603C}"/>
              </a:ext>
            </a:extLst>
          </p:cNvPr>
          <p:cNvSpPr txBox="1"/>
          <p:nvPr/>
        </p:nvSpPr>
        <p:spPr>
          <a:xfrm>
            <a:off x="2521298" y="7750487"/>
            <a:ext cx="13245404" cy="1938992"/>
          </a:xfrm>
          <a:prstGeom prst="rect">
            <a:avLst/>
          </a:prstGeom>
          <a:noFill/>
        </p:spPr>
        <p:txBody>
          <a:bodyPr wrap="square" rtlCol="0">
            <a:spAutoFit/>
          </a:bodyPr>
          <a:lstStyle/>
          <a:p>
            <a:pPr defTabSz="685800"/>
            <a:r>
              <a:rPr lang="en-US" sz="3000">
                <a:solidFill>
                  <a:prstClr val="white"/>
                </a:solidFill>
                <a:latin typeface="Poppins" panose="00000500000000000000" pitchFamily="2" charset="0"/>
                <a:cs typeface="Poppins" panose="00000500000000000000" pitchFamily="2" charset="0"/>
              </a:rPr>
              <a:t>If the patient receives a positive result for other HPV (not 16 or 18) using Roche, or if they have HPV types grouped as 45, 33/58, 31, 52/35/39/68, or 51 using BD, the patient must return for a speculum exam for dual-stain or cytology testing.</a:t>
            </a:r>
            <a:endParaRPr lang="en-US" sz="3000">
              <a:solidFill>
                <a:prstClr val="white"/>
              </a:solidFill>
              <a:latin typeface="Calibri" panose="020F0502020204030204"/>
            </a:endParaRPr>
          </a:p>
        </p:txBody>
      </p:sp>
      <p:pic>
        <p:nvPicPr>
          <p:cNvPr id="20" name="Graphic 19" descr="Warning outline">
            <a:extLst>
              <a:ext uri="{FF2B5EF4-FFF2-40B4-BE49-F238E27FC236}">
                <a16:creationId xmlns:a16="http://schemas.microsoft.com/office/drawing/2014/main" id="{D554EA89-5DA6-7B22-4A49-9D558EC30A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5276" y="7949588"/>
            <a:ext cx="1371600" cy="1371600"/>
          </a:xfrm>
          <a:prstGeom prst="rect">
            <a:avLst/>
          </a:prstGeom>
        </p:spPr>
      </p:pic>
    </p:spTree>
    <p:extLst>
      <p:ext uri="{BB962C8B-B14F-4D97-AF65-F5344CB8AC3E}">
        <p14:creationId xmlns:p14="http://schemas.microsoft.com/office/powerpoint/2010/main" val="1263953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213C948-9878-377F-5389-988D3AF7A418}"/>
              </a:ext>
            </a:extLst>
          </p:cNvPr>
          <p:cNvSpPr txBox="1">
            <a:spLocks/>
          </p:cNvSpPr>
          <p:nvPr/>
        </p:nvSpPr>
        <p:spPr>
          <a:xfrm>
            <a:off x="17261586" y="9831642"/>
            <a:ext cx="797814" cy="184666"/>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9091AC62-753B-3240-A76B-ED140B7F97AA}" type="slidenum">
              <a:rPr lang="en-US" sz="1200">
                <a:solidFill>
                  <a:prstClr val="black"/>
                </a:solidFill>
              </a:rPr>
              <a:pPr defTabSz="685800">
                <a:defRPr/>
              </a:pPr>
              <a:t>39</a:t>
            </a:fld>
            <a:endParaRPr lang="en-US" sz="1200">
              <a:solidFill>
                <a:prstClr val="black"/>
              </a:solidFill>
            </a:endParaRPr>
          </a:p>
        </p:txBody>
      </p:sp>
      <p:sp>
        <p:nvSpPr>
          <p:cNvPr id="3" name="TextBox 2">
            <a:extLst>
              <a:ext uri="{FF2B5EF4-FFF2-40B4-BE49-F238E27FC236}">
                <a16:creationId xmlns:a16="http://schemas.microsoft.com/office/drawing/2014/main" id="{35C52D6B-D55C-EFFF-4EBB-A59BC2E68ED1}"/>
              </a:ext>
            </a:extLst>
          </p:cNvPr>
          <p:cNvSpPr txBox="1"/>
          <p:nvPr/>
        </p:nvSpPr>
        <p:spPr>
          <a:xfrm>
            <a:off x="845677" y="461133"/>
            <a:ext cx="11232593" cy="1384995"/>
          </a:xfrm>
          <a:prstGeom prst="rect">
            <a:avLst/>
          </a:prstGeom>
          <a:noFill/>
        </p:spPr>
        <p:txBody>
          <a:bodyPr wrap="square" lIns="0" tIns="0" rIns="0" bIns="0" rtlCol="0" anchor="t">
            <a:spAutoFit/>
          </a:bodyPr>
          <a:lstStyle/>
          <a:p>
            <a:pPr defTabSz="685800">
              <a:lnSpc>
                <a:spcPts val="5400"/>
              </a:lnSpc>
            </a:pPr>
            <a:r>
              <a:rPr lang="en-US" sz="4800" b="1">
                <a:solidFill>
                  <a:srgbClr val="012069"/>
                </a:solidFill>
                <a:latin typeface="Poppins"/>
                <a:cs typeface="Poppins"/>
              </a:rPr>
              <a:t>How does self-collection compare to clinician collection?</a:t>
            </a:r>
          </a:p>
        </p:txBody>
      </p:sp>
      <p:graphicFrame>
        <p:nvGraphicFramePr>
          <p:cNvPr id="4" name="Table 3">
            <a:extLst>
              <a:ext uri="{FF2B5EF4-FFF2-40B4-BE49-F238E27FC236}">
                <a16:creationId xmlns:a16="http://schemas.microsoft.com/office/drawing/2014/main" id="{F42C68C0-C55E-6309-DB66-D4BF5B3D14C8}"/>
              </a:ext>
            </a:extLst>
          </p:cNvPr>
          <p:cNvGraphicFramePr>
            <a:graphicFrameLocks noGrp="1"/>
          </p:cNvGraphicFramePr>
          <p:nvPr/>
        </p:nvGraphicFramePr>
        <p:xfrm>
          <a:off x="845676" y="2244890"/>
          <a:ext cx="15759337" cy="7399020"/>
        </p:xfrm>
        <a:graphic>
          <a:graphicData uri="http://schemas.openxmlformats.org/drawingml/2006/table">
            <a:tbl>
              <a:tblPr firstRow="1" bandRow="1">
                <a:tableStyleId>{5C22544A-7EE6-4342-B048-85BDC9FD1C3A}</a:tableStyleId>
              </a:tblPr>
              <a:tblGrid>
                <a:gridCol w="4878743">
                  <a:extLst>
                    <a:ext uri="{9D8B030D-6E8A-4147-A177-3AD203B41FA5}">
                      <a16:colId xmlns:a16="http://schemas.microsoft.com/office/drawing/2014/main" val="3229808297"/>
                    </a:ext>
                  </a:extLst>
                </a:gridCol>
                <a:gridCol w="5526002">
                  <a:extLst>
                    <a:ext uri="{9D8B030D-6E8A-4147-A177-3AD203B41FA5}">
                      <a16:colId xmlns:a16="http://schemas.microsoft.com/office/drawing/2014/main" val="3930446550"/>
                    </a:ext>
                  </a:extLst>
                </a:gridCol>
                <a:gridCol w="5354592">
                  <a:extLst>
                    <a:ext uri="{9D8B030D-6E8A-4147-A177-3AD203B41FA5}">
                      <a16:colId xmlns:a16="http://schemas.microsoft.com/office/drawing/2014/main" val="2143607418"/>
                    </a:ext>
                  </a:extLst>
                </a:gridCol>
              </a:tblGrid>
              <a:tr h="556260">
                <a:tc>
                  <a:txBody>
                    <a:bodyPr/>
                    <a:lstStyle/>
                    <a:p>
                      <a:endParaRPr lang="en-US" sz="2400">
                        <a:latin typeface="Poppins" panose="00000500000000000000" pitchFamily="2" charset="0"/>
                        <a:cs typeface="Poppins" panose="00000500000000000000" pitchFamily="2" charset="0"/>
                      </a:endParaRPr>
                    </a:p>
                  </a:txBody>
                  <a:tcPr marL="137160" marR="137160" marT="68580" marB="68580">
                    <a:solidFill>
                      <a:srgbClr val="007481"/>
                    </a:solidFill>
                  </a:tcPr>
                </a:tc>
                <a:tc>
                  <a:txBody>
                    <a:bodyPr/>
                    <a:lstStyle/>
                    <a:p>
                      <a:r>
                        <a:rPr lang="en-US" sz="2400">
                          <a:latin typeface="Poppins"/>
                          <a:cs typeface="Poppins"/>
                        </a:rPr>
                        <a:t>Clinician-collected </a:t>
                      </a:r>
                    </a:p>
                  </a:txBody>
                  <a:tcPr marL="137160" marR="137160" marT="68580" marB="68580">
                    <a:solidFill>
                      <a:srgbClr val="007481"/>
                    </a:solidFill>
                  </a:tcPr>
                </a:tc>
                <a:tc>
                  <a:txBody>
                    <a:bodyPr/>
                    <a:lstStyle/>
                    <a:p>
                      <a:r>
                        <a:rPr lang="en-US" sz="2400">
                          <a:latin typeface="Poppins"/>
                          <a:cs typeface="Poppins"/>
                        </a:rPr>
                        <a:t>Self-collection</a:t>
                      </a:r>
                    </a:p>
                  </a:txBody>
                  <a:tcPr marL="137160" marR="137160" marT="68580" marB="68580">
                    <a:solidFill>
                      <a:srgbClr val="007481"/>
                    </a:solidFill>
                  </a:tcPr>
                </a:tc>
                <a:extLst>
                  <a:ext uri="{0D108BD9-81ED-4DB2-BD59-A6C34878D82A}">
                    <a16:rowId xmlns:a16="http://schemas.microsoft.com/office/drawing/2014/main" val="912891115"/>
                  </a:ext>
                </a:extLst>
              </a:tr>
              <a:tr h="556260">
                <a:tc>
                  <a:txBody>
                    <a:bodyPr/>
                    <a:lstStyle/>
                    <a:p>
                      <a:r>
                        <a:rPr lang="en-US" sz="2300" b="0">
                          <a:latin typeface="Poppins Medium"/>
                          <a:cs typeface="Poppins Medium"/>
                        </a:rPr>
                        <a:t>Who takes the sample?</a:t>
                      </a:r>
                    </a:p>
                  </a:txBody>
                  <a:tcPr marL="137160" marR="137160" marT="68580" marB="68580">
                    <a:solidFill>
                      <a:srgbClr val="F6F6F6"/>
                    </a:solidFill>
                  </a:tcPr>
                </a:tc>
                <a:tc>
                  <a:txBody>
                    <a:bodyPr/>
                    <a:lstStyle/>
                    <a:p>
                      <a:r>
                        <a:rPr lang="en-US" sz="2300">
                          <a:latin typeface="Poppins"/>
                          <a:cs typeface="Poppins"/>
                        </a:rPr>
                        <a:t>Clinician</a:t>
                      </a:r>
                    </a:p>
                  </a:txBody>
                  <a:tcPr marL="137160" marR="137160" marT="68580" marB="68580">
                    <a:solidFill>
                      <a:srgbClr val="F6F6F6"/>
                    </a:solidFill>
                  </a:tcPr>
                </a:tc>
                <a:tc>
                  <a:txBody>
                    <a:bodyPr/>
                    <a:lstStyle/>
                    <a:p>
                      <a:r>
                        <a:rPr lang="en-US" sz="2300">
                          <a:latin typeface="Poppins"/>
                          <a:cs typeface="Poppins"/>
                        </a:rPr>
                        <a:t>Patient (in-clinic)</a:t>
                      </a:r>
                    </a:p>
                  </a:txBody>
                  <a:tcPr marL="137160" marR="137160" marT="68580" marB="68580">
                    <a:solidFill>
                      <a:srgbClr val="F6F6F6"/>
                    </a:solidFill>
                  </a:tcPr>
                </a:tc>
                <a:extLst>
                  <a:ext uri="{0D108BD9-81ED-4DB2-BD59-A6C34878D82A}">
                    <a16:rowId xmlns:a16="http://schemas.microsoft.com/office/drawing/2014/main" val="3244234343"/>
                  </a:ext>
                </a:extLst>
              </a:tr>
              <a:tr h="822960">
                <a:tc>
                  <a:txBody>
                    <a:bodyPr/>
                    <a:lstStyle/>
                    <a:p>
                      <a:r>
                        <a:rPr lang="en-US" sz="2300" b="0">
                          <a:latin typeface="Poppins Medium"/>
                          <a:cs typeface="Poppins Medium"/>
                        </a:rPr>
                        <a:t>Where is the sample taken from?</a:t>
                      </a:r>
                    </a:p>
                  </a:txBody>
                  <a:tcPr marL="137160" marR="137160" marT="68580" marB="68580">
                    <a:solidFill>
                      <a:srgbClr val="4BAEB6">
                        <a:alpha val="19842"/>
                      </a:srgbClr>
                    </a:solidFill>
                  </a:tcPr>
                </a:tc>
                <a:tc>
                  <a:txBody>
                    <a:bodyPr/>
                    <a:lstStyle/>
                    <a:p>
                      <a:r>
                        <a:rPr lang="en-US" sz="2300">
                          <a:latin typeface="Poppins"/>
                          <a:cs typeface="Poppins"/>
                        </a:rPr>
                        <a:t>Cervix</a:t>
                      </a:r>
                    </a:p>
                  </a:txBody>
                  <a:tcPr marL="137160" marR="137160" marT="68580" marB="68580">
                    <a:solidFill>
                      <a:srgbClr val="4BAEB6">
                        <a:alpha val="20000"/>
                      </a:srgbClr>
                    </a:solidFill>
                  </a:tcPr>
                </a:tc>
                <a:tc>
                  <a:txBody>
                    <a:bodyPr/>
                    <a:lstStyle/>
                    <a:p>
                      <a:r>
                        <a:rPr lang="en-US" sz="2300">
                          <a:latin typeface="Poppins"/>
                          <a:cs typeface="Poppins"/>
                        </a:rPr>
                        <a:t>Vagina</a:t>
                      </a:r>
                    </a:p>
                  </a:txBody>
                  <a:tcPr marL="137160" marR="137160" marT="68580" marB="68580">
                    <a:solidFill>
                      <a:srgbClr val="4BAEB6">
                        <a:alpha val="20000"/>
                      </a:srgbClr>
                    </a:solidFill>
                  </a:tcPr>
                </a:tc>
                <a:extLst>
                  <a:ext uri="{0D108BD9-81ED-4DB2-BD59-A6C34878D82A}">
                    <a16:rowId xmlns:a16="http://schemas.microsoft.com/office/drawing/2014/main" val="4081235807"/>
                  </a:ext>
                </a:extLst>
              </a:tr>
              <a:tr h="556260">
                <a:tc>
                  <a:txBody>
                    <a:bodyPr/>
                    <a:lstStyle/>
                    <a:p>
                      <a:r>
                        <a:rPr lang="en-US" sz="2300" b="0">
                          <a:latin typeface="Poppins Medium"/>
                          <a:cs typeface="Poppins Medium"/>
                        </a:rPr>
                        <a:t>Is a speculum used?</a:t>
                      </a:r>
                    </a:p>
                  </a:txBody>
                  <a:tcPr marL="137160" marR="137160" marT="68580" marB="68580">
                    <a:solidFill>
                      <a:srgbClr val="F6F6F6"/>
                    </a:solidFill>
                  </a:tcPr>
                </a:tc>
                <a:tc>
                  <a:txBody>
                    <a:bodyPr/>
                    <a:lstStyle/>
                    <a:p>
                      <a:r>
                        <a:rPr lang="en-US" sz="2300">
                          <a:latin typeface="Poppins"/>
                          <a:cs typeface="Poppins"/>
                        </a:rPr>
                        <a:t>Yes</a:t>
                      </a:r>
                    </a:p>
                  </a:txBody>
                  <a:tcPr marL="137160" marR="137160" marT="68580" marB="68580">
                    <a:solidFill>
                      <a:srgbClr val="F6F6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a:latin typeface="Poppins"/>
                          <a:cs typeface="Poppins"/>
                        </a:rPr>
                        <a:t>No</a:t>
                      </a:r>
                    </a:p>
                  </a:txBody>
                  <a:tcPr marL="137160" marR="137160" marT="68580" marB="68580">
                    <a:solidFill>
                      <a:srgbClr val="F6F6F6"/>
                    </a:solidFill>
                  </a:tcPr>
                </a:tc>
                <a:extLst>
                  <a:ext uri="{0D108BD9-81ED-4DB2-BD59-A6C34878D82A}">
                    <a16:rowId xmlns:a16="http://schemas.microsoft.com/office/drawing/2014/main" val="2006372120"/>
                  </a:ext>
                </a:extLst>
              </a:tr>
              <a:tr h="822960">
                <a:tc>
                  <a:txBody>
                    <a:bodyPr/>
                    <a:lstStyle/>
                    <a:p>
                      <a:r>
                        <a:rPr lang="en-US" sz="2300" b="0">
                          <a:latin typeface="Poppins Medium"/>
                          <a:cs typeface="Poppins Medium"/>
                        </a:rPr>
                        <a:t>What lab test is run?</a:t>
                      </a:r>
                    </a:p>
                  </a:txBody>
                  <a:tcPr marL="137160" marR="137160" marT="68580" marB="68580">
                    <a:solidFill>
                      <a:srgbClr val="4BAEB6">
                        <a:alpha val="20000"/>
                      </a:srgbClr>
                    </a:solidFill>
                  </a:tcPr>
                </a:tc>
                <a:tc>
                  <a:txBody>
                    <a:bodyPr/>
                    <a:lstStyle/>
                    <a:p>
                      <a:r>
                        <a:rPr lang="en-US" sz="2300">
                          <a:latin typeface="Poppins"/>
                          <a:cs typeface="Poppins"/>
                        </a:rPr>
                        <a:t>PCR to detect HPV DNA/HPV genotyping</a:t>
                      </a:r>
                    </a:p>
                  </a:txBody>
                  <a:tcPr marL="137160" marR="137160" marT="68580" marB="68580">
                    <a:solidFill>
                      <a:srgbClr val="4BAEB6">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a:latin typeface="Poppins"/>
                          <a:cs typeface="Poppins"/>
                        </a:rPr>
                        <a:t>PCR to detect HPV DNA/ HPV genotyping</a:t>
                      </a:r>
                    </a:p>
                  </a:txBody>
                  <a:tcPr marL="137160" marR="137160" marT="68580" marB="68580">
                    <a:solidFill>
                      <a:srgbClr val="4BAEB6">
                        <a:alpha val="20000"/>
                      </a:srgbClr>
                    </a:solidFill>
                  </a:tcPr>
                </a:tc>
                <a:extLst>
                  <a:ext uri="{0D108BD9-81ED-4DB2-BD59-A6C34878D82A}">
                    <a16:rowId xmlns:a16="http://schemas.microsoft.com/office/drawing/2014/main" val="483109128"/>
                  </a:ext>
                </a:extLst>
              </a:tr>
              <a:tr h="822960">
                <a:tc>
                  <a:txBody>
                    <a:bodyPr/>
                    <a:lstStyle/>
                    <a:p>
                      <a:r>
                        <a:rPr lang="en-US" sz="2300" b="0">
                          <a:latin typeface="Poppins Medium"/>
                          <a:cs typeface="Poppins Medium"/>
                        </a:rPr>
                        <a:t>What other tests can be run on the sample?</a:t>
                      </a:r>
                    </a:p>
                  </a:txBody>
                  <a:tcPr marL="137160" marR="137160" marT="68580" marB="68580">
                    <a:solidFill>
                      <a:srgbClr val="F6F6F6"/>
                    </a:solidFill>
                  </a:tcPr>
                </a:tc>
                <a:tc>
                  <a:txBody>
                    <a:bodyPr/>
                    <a:lstStyle/>
                    <a:p>
                      <a:r>
                        <a:rPr lang="en-US" sz="2300">
                          <a:latin typeface="Poppins"/>
                          <a:cs typeface="Poppins"/>
                        </a:rPr>
                        <a:t>Pap/cytology, dual stain</a:t>
                      </a:r>
                    </a:p>
                  </a:txBody>
                  <a:tcPr marL="137160" marR="137160" marT="68580" marB="68580">
                    <a:solidFill>
                      <a:srgbClr val="F6F6F6"/>
                    </a:solidFill>
                  </a:tcPr>
                </a:tc>
                <a:tc>
                  <a:txBody>
                    <a:bodyPr/>
                    <a:lstStyle/>
                    <a:p>
                      <a:r>
                        <a:rPr lang="en-US" sz="2300">
                          <a:latin typeface="Poppins"/>
                          <a:cs typeface="Poppins"/>
                        </a:rPr>
                        <a:t>None</a:t>
                      </a:r>
                    </a:p>
                  </a:txBody>
                  <a:tcPr marL="137160" marR="137160" marT="68580" marB="68580">
                    <a:solidFill>
                      <a:srgbClr val="F6F6F6"/>
                    </a:solidFill>
                  </a:tcPr>
                </a:tc>
                <a:extLst>
                  <a:ext uri="{0D108BD9-81ED-4DB2-BD59-A6C34878D82A}">
                    <a16:rowId xmlns:a16="http://schemas.microsoft.com/office/drawing/2014/main" val="4005441868"/>
                  </a:ext>
                </a:extLst>
              </a:tr>
              <a:tr h="1508760">
                <a:tc>
                  <a:txBody>
                    <a:bodyPr/>
                    <a:lstStyle/>
                    <a:p>
                      <a:r>
                        <a:rPr lang="en-US" sz="2300" b="0">
                          <a:latin typeface="Poppins Medium"/>
                          <a:cs typeface="Poppins Medium"/>
                        </a:rPr>
                        <a:t>Next steps if HPV+?</a:t>
                      </a:r>
                    </a:p>
                  </a:txBody>
                  <a:tcPr marL="137160" marR="137160" marT="68580" marB="68580">
                    <a:solidFill>
                      <a:srgbClr val="4BAEB6">
                        <a:alpha val="20000"/>
                      </a:srgbClr>
                    </a:solidFill>
                  </a:tcPr>
                </a:tc>
                <a:tc>
                  <a:txBody>
                    <a:bodyPr/>
                    <a:lstStyle/>
                    <a:p>
                      <a:r>
                        <a:rPr lang="en-US" sz="2300">
                          <a:latin typeface="Poppins"/>
                          <a:cs typeface="Poppins"/>
                        </a:rPr>
                        <a:t>Patient will need to return only if colposcopy is required</a:t>
                      </a:r>
                    </a:p>
                  </a:txBody>
                  <a:tcPr marL="137160" marR="137160" marT="68580" marB="68580">
                    <a:solidFill>
                      <a:srgbClr val="4BAEB6">
                        <a:alpha val="20000"/>
                      </a:srgbClr>
                    </a:solidFill>
                  </a:tcPr>
                </a:tc>
                <a:tc>
                  <a:txBody>
                    <a:bodyPr/>
                    <a:lstStyle/>
                    <a:p>
                      <a:r>
                        <a:rPr lang="en-US" sz="2300">
                          <a:latin typeface="Poppins"/>
                          <a:cs typeface="Poppins"/>
                        </a:rPr>
                        <a:t>Patient will need to return. If HPV16/18+, for colposcopy. </a:t>
                      </a:r>
                      <a:br>
                        <a:rPr lang="en-US" sz="2300">
                          <a:latin typeface="Poppins"/>
                          <a:cs typeface="Poppins"/>
                        </a:rPr>
                      </a:br>
                      <a:r>
                        <a:rPr lang="en-US" sz="2300">
                          <a:latin typeface="Poppins"/>
                          <a:cs typeface="Poppins"/>
                        </a:rPr>
                        <a:t>If positive for other HPV+, for Pap </a:t>
                      </a:r>
                      <a:br>
                        <a:rPr lang="en-US" sz="2300">
                          <a:latin typeface="Poppins"/>
                          <a:cs typeface="Poppins"/>
                        </a:rPr>
                      </a:br>
                      <a:r>
                        <a:rPr lang="en-US" sz="2300">
                          <a:latin typeface="Poppins"/>
                          <a:cs typeface="Poppins"/>
                        </a:rPr>
                        <a:t>or dual stain</a:t>
                      </a:r>
                    </a:p>
                  </a:txBody>
                  <a:tcPr marL="137160" marR="137160" marT="68580" marB="68580">
                    <a:solidFill>
                      <a:srgbClr val="4BAEB6">
                        <a:alpha val="20000"/>
                      </a:srgbClr>
                    </a:solidFill>
                  </a:tcPr>
                </a:tc>
                <a:extLst>
                  <a:ext uri="{0D108BD9-81ED-4DB2-BD59-A6C34878D82A}">
                    <a16:rowId xmlns:a16="http://schemas.microsoft.com/office/drawing/2014/main" val="2765672315"/>
                  </a:ext>
                </a:extLst>
              </a:tr>
              <a:tr h="822960">
                <a:tc>
                  <a:txBody>
                    <a:bodyPr/>
                    <a:lstStyle/>
                    <a:p>
                      <a:r>
                        <a:rPr lang="en-US" sz="2300" b="0">
                          <a:latin typeface="Poppins Medium"/>
                          <a:cs typeface="Poppins Medium"/>
                        </a:rPr>
                        <a:t>How often should screening occur if HPV-?</a:t>
                      </a:r>
                    </a:p>
                  </a:txBody>
                  <a:tcPr marL="137160" marR="137160" marT="68580" marB="68580">
                    <a:solidFill>
                      <a:srgbClr val="F6F6F6"/>
                    </a:solidFill>
                  </a:tcPr>
                </a:tc>
                <a:tc>
                  <a:txBody>
                    <a:bodyPr/>
                    <a:lstStyle/>
                    <a:p>
                      <a:r>
                        <a:rPr lang="en-US" sz="2300">
                          <a:latin typeface="Poppins"/>
                          <a:cs typeface="Poppins"/>
                        </a:rPr>
                        <a:t>Every 5 years</a:t>
                      </a:r>
                    </a:p>
                  </a:txBody>
                  <a:tcPr marL="137160" marR="137160" marT="68580" marB="68580">
                    <a:solidFill>
                      <a:srgbClr val="F6F6F6"/>
                    </a:solidFill>
                  </a:tcPr>
                </a:tc>
                <a:tc>
                  <a:txBody>
                    <a:bodyPr/>
                    <a:lstStyle/>
                    <a:p>
                      <a:r>
                        <a:rPr lang="en-US" sz="2300">
                          <a:latin typeface="Poppins"/>
                          <a:cs typeface="Poppins"/>
                        </a:rPr>
                        <a:t>Every 3-5 years</a:t>
                      </a:r>
                    </a:p>
                  </a:txBody>
                  <a:tcPr marL="137160" marR="137160" marT="68580" marB="68580">
                    <a:solidFill>
                      <a:srgbClr val="F6F6F6"/>
                    </a:solidFill>
                  </a:tcPr>
                </a:tc>
                <a:extLst>
                  <a:ext uri="{0D108BD9-81ED-4DB2-BD59-A6C34878D82A}">
                    <a16:rowId xmlns:a16="http://schemas.microsoft.com/office/drawing/2014/main" val="4027924573"/>
                  </a:ext>
                </a:extLst>
              </a:tr>
              <a:tr h="822960">
                <a:tc>
                  <a:txBody>
                    <a:bodyPr/>
                    <a:lstStyle/>
                    <a:p>
                      <a:r>
                        <a:rPr lang="en-US" sz="2300" b="0">
                          <a:latin typeface="Poppins Medium"/>
                          <a:cs typeface="Poppins Medium"/>
                        </a:rPr>
                        <a:t>Is it more accurate than Pap testing alone?</a:t>
                      </a:r>
                    </a:p>
                  </a:txBody>
                  <a:tcPr marL="137160" marR="137160" marT="68580" marB="68580">
                    <a:solidFill>
                      <a:srgbClr val="4BAEB6">
                        <a:alpha val="20000"/>
                      </a:srgbClr>
                    </a:solidFill>
                  </a:tcPr>
                </a:tc>
                <a:tc>
                  <a:txBody>
                    <a:bodyPr/>
                    <a:lstStyle/>
                    <a:p>
                      <a:r>
                        <a:rPr lang="en-US" sz="2300">
                          <a:latin typeface="Poppins"/>
                          <a:cs typeface="Poppins"/>
                        </a:rPr>
                        <a:t>Yes</a:t>
                      </a:r>
                    </a:p>
                  </a:txBody>
                  <a:tcPr marL="137160" marR="137160" marT="68580" marB="68580">
                    <a:solidFill>
                      <a:srgbClr val="4BAEB6">
                        <a:alpha val="20000"/>
                      </a:srgbClr>
                    </a:solidFill>
                  </a:tcPr>
                </a:tc>
                <a:tc>
                  <a:txBody>
                    <a:bodyPr/>
                    <a:lstStyle/>
                    <a:p>
                      <a:r>
                        <a:rPr lang="en-US" sz="2300">
                          <a:latin typeface="Poppins"/>
                          <a:cs typeface="Poppins"/>
                        </a:rPr>
                        <a:t>Yes</a:t>
                      </a:r>
                    </a:p>
                  </a:txBody>
                  <a:tcPr marL="137160" marR="137160" marT="68580" marB="68580">
                    <a:solidFill>
                      <a:srgbClr val="4BAEB6">
                        <a:alpha val="20000"/>
                      </a:srgbClr>
                    </a:solidFill>
                  </a:tcPr>
                </a:tc>
                <a:extLst>
                  <a:ext uri="{0D108BD9-81ED-4DB2-BD59-A6C34878D82A}">
                    <a16:rowId xmlns:a16="http://schemas.microsoft.com/office/drawing/2014/main" val="1594517103"/>
                  </a:ext>
                </a:extLst>
              </a:tr>
            </a:tbl>
          </a:graphicData>
        </a:graphic>
      </p:graphicFrame>
    </p:spTree>
    <p:extLst>
      <p:ext uri="{BB962C8B-B14F-4D97-AF65-F5344CB8AC3E}">
        <p14:creationId xmlns:p14="http://schemas.microsoft.com/office/powerpoint/2010/main" val="250986938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92691" y="1143000"/>
            <a:ext cx="10095309" cy="10095309"/>
            <a:chOff x="0" y="0"/>
            <a:chExt cx="6350000" cy="6350000"/>
          </a:xfrm>
        </p:grpSpPr>
        <p:sp>
          <p:nvSpPr>
            <p:cNvPr id="3" name="Freeform 3"/>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a:stretch>
                <a:fillRect r="-49812"/>
              </a:stretch>
            </a:blipFill>
          </p:spPr>
          <p:txBody>
            <a:bodyPr/>
            <a:lstStyle/>
            <a:p>
              <a:endParaRPr lang="en-US"/>
            </a:p>
          </p:txBody>
        </p:sp>
      </p:grpSp>
      <p:sp>
        <p:nvSpPr>
          <p:cNvPr id="4" name="TextBox 4"/>
          <p:cNvSpPr txBox="1"/>
          <p:nvPr/>
        </p:nvSpPr>
        <p:spPr>
          <a:xfrm>
            <a:off x="1790855" y="2906415"/>
            <a:ext cx="11739496" cy="1076326"/>
          </a:xfrm>
          <a:prstGeom prst="rect">
            <a:avLst/>
          </a:prstGeom>
        </p:spPr>
        <p:txBody>
          <a:bodyPr lIns="0" tIns="0" rIns="0" bIns="0" rtlCol="0" anchor="t">
            <a:spAutoFit/>
          </a:bodyPr>
          <a:lstStyle/>
          <a:p>
            <a:pPr algn="ctr">
              <a:lnSpc>
                <a:spcPts val="8399"/>
              </a:lnSpc>
            </a:pPr>
            <a:r>
              <a:rPr lang="en-US" sz="5999" b="1">
                <a:solidFill>
                  <a:srgbClr val="1B7380"/>
                </a:solidFill>
                <a:latin typeface="Poppins Bold"/>
                <a:ea typeface="Poppins Bold"/>
                <a:cs typeface="Poppins Bold"/>
                <a:sym typeface="Poppins Bold"/>
              </a:rPr>
              <a:t>Welcome &amp; Introductions</a:t>
            </a:r>
          </a:p>
        </p:txBody>
      </p:sp>
      <p:sp>
        <p:nvSpPr>
          <p:cNvPr id="5" name="TextBox 5"/>
          <p:cNvSpPr txBox="1"/>
          <p:nvPr/>
        </p:nvSpPr>
        <p:spPr>
          <a:xfrm>
            <a:off x="3274252" y="4375150"/>
            <a:ext cx="8320110" cy="2127250"/>
          </a:xfrm>
          <a:prstGeom prst="rect">
            <a:avLst/>
          </a:prstGeom>
        </p:spPr>
        <p:txBody>
          <a:bodyPr lIns="0" tIns="0" rIns="0" bIns="0" rtlCol="0" anchor="t">
            <a:spAutoFit/>
          </a:bodyPr>
          <a:lstStyle/>
          <a:p>
            <a:pPr algn="ctr">
              <a:lnSpc>
                <a:spcPts val="5599"/>
              </a:lnSpc>
            </a:pPr>
            <a:r>
              <a:rPr lang="en-US" sz="3999" spc="47">
                <a:solidFill>
                  <a:srgbClr val="1D252D"/>
                </a:solidFill>
                <a:latin typeface="Poppins"/>
                <a:ea typeface="Poppins"/>
                <a:cs typeface="Poppins"/>
                <a:sym typeface="Poppins"/>
              </a:rPr>
              <a:t>Please introduce yourself by typing in the chat your </a:t>
            </a:r>
            <a:r>
              <a:rPr lang="en-US" sz="3999" b="1" spc="47">
                <a:solidFill>
                  <a:srgbClr val="1D252D"/>
                </a:solidFill>
                <a:latin typeface="Poppins Bold"/>
                <a:ea typeface="Poppins Bold"/>
                <a:cs typeface="Poppins Bold"/>
                <a:sym typeface="Poppins Bold"/>
              </a:rPr>
              <a:t>Name, Organization and Title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A960D-EE49-9C05-8759-A7FC472FB07A}"/>
            </a:ext>
          </a:extLst>
        </p:cNvPr>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9662170-8D04-9D9A-E71F-9FE5681D4FEB}"/>
              </a:ext>
            </a:extLst>
          </p:cNvPr>
          <p:cNvSpPr txBox="1">
            <a:spLocks/>
          </p:cNvSpPr>
          <p:nvPr/>
        </p:nvSpPr>
        <p:spPr>
          <a:xfrm>
            <a:off x="17261586" y="9831642"/>
            <a:ext cx="797814" cy="184666"/>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9091AC62-753B-3240-A76B-ED140B7F97AA}" type="slidenum">
              <a:rPr lang="en-US" sz="1200">
                <a:solidFill>
                  <a:prstClr val="black"/>
                </a:solidFill>
              </a:rPr>
              <a:pPr defTabSz="685800">
                <a:defRPr/>
              </a:pPr>
              <a:t>40</a:t>
            </a:fld>
            <a:endParaRPr lang="en-US" sz="1200">
              <a:solidFill>
                <a:prstClr val="black"/>
              </a:solidFill>
            </a:endParaRPr>
          </a:p>
        </p:txBody>
      </p:sp>
      <p:sp>
        <p:nvSpPr>
          <p:cNvPr id="6" name="TextBox 5">
            <a:extLst>
              <a:ext uri="{FF2B5EF4-FFF2-40B4-BE49-F238E27FC236}">
                <a16:creationId xmlns:a16="http://schemas.microsoft.com/office/drawing/2014/main" id="{2658B786-F2DE-74A7-4CD4-14841B94DE14}"/>
              </a:ext>
            </a:extLst>
          </p:cNvPr>
          <p:cNvSpPr txBox="1"/>
          <p:nvPr/>
        </p:nvSpPr>
        <p:spPr>
          <a:xfrm>
            <a:off x="2434025" y="2034830"/>
            <a:ext cx="12487716" cy="1246495"/>
          </a:xfrm>
          <a:prstGeom prst="rect">
            <a:avLst/>
          </a:prstGeom>
          <a:noFill/>
        </p:spPr>
        <p:txBody>
          <a:bodyPr wrap="square" rtlCol="0">
            <a:spAutoFit/>
          </a:bodyPr>
          <a:lstStyle/>
          <a:p>
            <a:pPr defTabSz="685800"/>
            <a:r>
              <a:rPr lang="en-US" sz="2700" b="1" dirty="0">
                <a:solidFill>
                  <a:srgbClr val="4BAEB6"/>
                </a:solidFill>
                <a:latin typeface="Source Sans Pro" panose="020B0503030403020204" pitchFamily="34" charset="0"/>
                <a:ea typeface="Source Sans Pro" panose="020B0503030403020204" pitchFamily="34" charset="0"/>
                <a:cs typeface="Poppins" pitchFamily="2" charset="77"/>
              </a:rPr>
              <a:t>SDOH impact cervical cancer screening uptake.</a:t>
            </a:r>
          </a:p>
          <a:p>
            <a:pPr defTabSz="685800"/>
            <a:r>
              <a:rPr lang="en-US" sz="2400" dirty="0">
                <a:solidFill>
                  <a:prstClr val="black"/>
                </a:solidFill>
                <a:latin typeface="Source Sans Pro" panose="020B0503030403020204" pitchFamily="34" charset="0"/>
                <a:ea typeface="Source Sans Pro" panose="020B0503030403020204" pitchFamily="34" charset="0"/>
                <a:cs typeface="Poppins" pitchFamily="2" charset="77"/>
              </a:rPr>
              <a:t>Current screening rates are lower in people who are minoritized, low-income, LGBTQ+, and recent immigrants. Members of these groups are at the highest risk for cervical cancer. </a:t>
            </a:r>
          </a:p>
        </p:txBody>
      </p:sp>
      <p:sp>
        <p:nvSpPr>
          <p:cNvPr id="7" name="TextBox 6">
            <a:extLst>
              <a:ext uri="{FF2B5EF4-FFF2-40B4-BE49-F238E27FC236}">
                <a16:creationId xmlns:a16="http://schemas.microsoft.com/office/drawing/2014/main" id="{9A69F2E0-5007-03BE-01A8-84FD0C60B275}"/>
              </a:ext>
            </a:extLst>
          </p:cNvPr>
          <p:cNvSpPr txBox="1"/>
          <p:nvPr/>
        </p:nvSpPr>
        <p:spPr>
          <a:xfrm>
            <a:off x="2434025" y="3544007"/>
            <a:ext cx="13259967" cy="1292662"/>
          </a:xfrm>
          <a:prstGeom prst="rect">
            <a:avLst/>
          </a:prstGeom>
          <a:noFill/>
        </p:spPr>
        <p:txBody>
          <a:bodyPr wrap="square" lIns="137160" tIns="68580" rIns="137160" bIns="68580" rtlCol="0" anchor="t">
            <a:spAutoFit/>
          </a:bodyPr>
          <a:lstStyle/>
          <a:p>
            <a:pPr defTabSz="685800"/>
            <a:r>
              <a:rPr lang="en-US" sz="2700" b="1" dirty="0">
                <a:solidFill>
                  <a:srgbClr val="4BAEB6"/>
                </a:solidFill>
                <a:latin typeface="Source Sans Pro"/>
                <a:ea typeface="Source Sans Pro"/>
                <a:cs typeface="Poppins"/>
              </a:rPr>
              <a:t>HPV Self-collection testing is a new screening option.</a:t>
            </a:r>
          </a:p>
          <a:p>
            <a:pPr defTabSz="685800"/>
            <a:r>
              <a:rPr lang="en-US" sz="2400" dirty="0">
                <a:solidFill>
                  <a:prstClr val="black"/>
                </a:solidFill>
                <a:latin typeface="Calibri" panose="020F0502020204030204"/>
              </a:rPr>
              <a:t>An advantage of self-collection is that it may be more acceptable to patients with limited mobility, history of sexual trauma, gender diversity, medical mistrust, or discomfort with speculum exams.</a:t>
            </a:r>
            <a:endParaRPr lang="en-US" sz="2400" dirty="0">
              <a:solidFill>
                <a:prstClr val="black"/>
              </a:solidFill>
              <a:latin typeface="Source Sans Pro" panose="020B0503030403020204" pitchFamily="34" charset="0"/>
              <a:ea typeface="Source Sans Pro" panose="020B0503030403020204" pitchFamily="34" charset="0"/>
              <a:cs typeface="Poppins" pitchFamily="2" charset="77"/>
            </a:endParaRPr>
          </a:p>
        </p:txBody>
      </p:sp>
      <p:sp>
        <p:nvSpPr>
          <p:cNvPr id="8" name="TextBox 7">
            <a:extLst>
              <a:ext uri="{FF2B5EF4-FFF2-40B4-BE49-F238E27FC236}">
                <a16:creationId xmlns:a16="http://schemas.microsoft.com/office/drawing/2014/main" id="{E20F3C32-9116-F7A9-18AD-1EB544CF5CFC}"/>
              </a:ext>
            </a:extLst>
          </p:cNvPr>
          <p:cNvSpPr txBox="1"/>
          <p:nvPr/>
        </p:nvSpPr>
        <p:spPr>
          <a:xfrm>
            <a:off x="2434025" y="4969826"/>
            <a:ext cx="14482376" cy="923330"/>
          </a:xfrm>
          <a:prstGeom prst="rect">
            <a:avLst/>
          </a:prstGeom>
          <a:noFill/>
        </p:spPr>
        <p:txBody>
          <a:bodyPr wrap="square" lIns="137160" tIns="68580" rIns="137160" bIns="68580" rtlCol="0" anchor="t">
            <a:spAutoFit/>
          </a:bodyPr>
          <a:lstStyle/>
          <a:p>
            <a:pPr defTabSz="685800"/>
            <a:r>
              <a:rPr lang="en-US" sz="2700" b="1" dirty="0">
                <a:solidFill>
                  <a:srgbClr val="4BAEB6"/>
                </a:solidFill>
                <a:latin typeface="Source Sans Pro"/>
                <a:ea typeface="Source Sans Pro"/>
                <a:cs typeface="Poppins"/>
              </a:rPr>
              <a:t>HPV Self-collection testing should be repeated after 3 years if result is negative.</a:t>
            </a:r>
          </a:p>
          <a:p>
            <a:pPr defTabSz="685800"/>
            <a:r>
              <a:rPr lang="en-US" sz="2400" dirty="0">
                <a:solidFill>
                  <a:prstClr val="black"/>
                </a:solidFill>
                <a:latin typeface="Source Sans Pro"/>
                <a:ea typeface="Source Sans Pro"/>
                <a:cs typeface="Poppins"/>
              </a:rPr>
              <a:t>This is expected to increase to five years after more research is done.*  </a:t>
            </a:r>
          </a:p>
        </p:txBody>
      </p:sp>
      <p:sp>
        <p:nvSpPr>
          <p:cNvPr id="9" name="TextBox 8">
            <a:extLst>
              <a:ext uri="{FF2B5EF4-FFF2-40B4-BE49-F238E27FC236}">
                <a16:creationId xmlns:a16="http://schemas.microsoft.com/office/drawing/2014/main" id="{C41A082A-BFB0-23C3-7B13-0C951904424C}"/>
              </a:ext>
            </a:extLst>
          </p:cNvPr>
          <p:cNvSpPr txBox="1"/>
          <p:nvPr/>
        </p:nvSpPr>
        <p:spPr>
          <a:xfrm>
            <a:off x="2434025" y="6311562"/>
            <a:ext cx="14482376" cy="923330"/>
          </a:xfrm>
          <a:prstGeom prst="rect">
            <a:avLst/>
          </a:prstGeom>
          <a:noFill/>
        </p:spPr>
        <p:txBody>
          <a:bodyPr wrap="square" lIns="137160" tIns="68580" rIns="137160" bIns="68580" rtlCol="0" anchor="t">
            <a:spAutoFit/>
          </a:bodyPr>
          <a:lstStyle/>
          <a:p>
            <a:pPr defTabSz="685800"/>
            <a:r>
              <a:rPr lang="en-US" sz="2700" b="1" dirty="0">
                <a:solidFill>
                  <a:srgbClr val="4BAEB6"/>
                </a:solidFill>
                <a:latin typeface="Source Sans Pro"/>
                <a:ea typeface="Source Sans Pro"/>
                <a:cs typeface="Poppins"/>
              </a:rPr>
              <a:t>Patients must return for follow-up if the HPV self-collection testing result is positive.</a:t>
            </a:r>
          </a:p>
          <a:p>
            <a:pPr defTabSz="685800"/>
            <a:r>
              <a:rPr lang="en-US" sz="2400" dirty="0">
                <a:solidFill>
                  <a:prstClr val="black"/>
                </a:solidFill>
                <a:latin typeface="Source Sans Pro"/>
                <a:ea typeface="Source Sans Pro"/>
                <a:cs typeface="Poppins"/>
              </a:rPr>
              <a:t>About 1 in 10 results is expected to be positive. </a:t>
            </a:r>
          </a:p>
        </p:txBody>
      </p:sp>
      <p:sp>
        <p:nvSpPr>
          <p:cNvPr id="10" name="TextBox 9">
            <a:extLst>
              <a:ext uri="{FF2B5EF4-FFF2-40B4-BE49-F238E27FC236}">
                <a16:creationId xmlns:a16="http://schemas.microsoft.com/office/drawing/2014/main" id="{E7E0B91A-D0AC-254A-EFB5-6DB25FDB6423}"/>
              </a:ext>
            </a:extLst>
          </p:cNvPr>
          <p:cNvSpPr txBox="1"/>
          <p:nvPr/>
        </p:nvSpPr>
        <p:spPr>
          <a:xfrm>
            <a:off x="1088264" y="1965840"/>
            <a:ext cx="774261" cy="923330"/>
          </a:xfrm>
          <a:prstGeom prst="rect">
            <a:avLst/>
          </a:prstGeom>
          <a:noFill/>
        </p:spPr>
        <p:txBody>
          <a:bodyPr wrap="square" rtlCol="0">
            <a:spAutoFit/>
          </a:bodyPr>
          <a:lstStyle/>
          <a:p>
            <a:pPr algn="ctr" defTabSz="685800"/>
            <a:r>
              <a:rPr lang="en-US" sz="5400">
                <a:solidFill>
                  <a:srgbClr val="007481"/>
                </a:solidFill>
                <a:latin typeface="Poppins Light" pitchFamily="2" charset="77"/>
                <a:cs typeface="Poppins Light" pitchFamily="2" charset="77"/>
              </a:rPr>
              <a:t>1</a:t>
            </a:r>
          </a:p>
        </p:txBody>
      </p:sp>
      <p:sp>
        <p:nvSpPr>
          <p:cNvPr id="11" name="TextBox 10">
            <a:extLst>
              <a:ext uri="{FF2B5EF4-FFF2-40B4-BE49-F238E27FC236}">
                <a16:creationId xmlns:a16="http://schemas.microsoft.com/office/drawing/2014/main" id="{9DD485AB-A32E-CC89-92D1-00157F67ACB7}"/>
              </a:ext>
            </a:extLst>
          </p:cNvPr>
          <p:cNvSpPr txBox="1"/>
          <p:nvPr/>
        </p:nvSpPr>
        <p:spPr>
          <a:xfrm>
            <a:off x="1088264" y="3489764"/>
            <a:ext cx="774261" cy="923330"/>
          </a:xfrm>
          <a:prstGeom prst="rect">
            <a:avLst/>
          </a:prstGeom>
          <a:noFill/>
        </p:spPr>
        <p:txBody>
          <a:bodyPr wrap="square" rtlCol="0">
            <a:spAutoFit/>
          </a:bodyPr>
          <a:lstStyle/>
          <a:p>
            <a:pPr algn="ctr" defTabSz="685800"/>
            <a:r>
              <a:rPr lang="en-US" sz="5400">
                <a:solidFill>
                  <a:srgbClr val="007481"/>
                </a:solidFill>
                <a:latin typeface="Poppins Light" pitchFamily="2" charset="77"/>
                <a:cs typeface="Poppins Light" pitchFamily="2" charset="77"/>
              </a:rPr>
              <a:t>2</a:t>
            </a:r>
          </a:p>
        </p:txBody>
      </p:sp>
      <p:sp>
        <p:nvSpPr>
          <p:cNvPr id="12" name="TextBox 11">
            <a:extLst>
              <a:ext uri="{FF2B5EF4-FFF2-40B4-BE49-F238E27FC236}">
                <a16:creationId xmlns:a16="http://schemas.microsoft.com/office/drawing/2014/main" id="{DF0F1989-8C02-50CA-2909-0A2A5B22BCEE}"/>
              </a:ext>
            </a:extLst>
          </p:cNvPr>
          <p:cNvSpPr txBox="1"/>
          <p:nvPr/>
        </p:nvSpPr>
        <p:spPr>
          <a:xfrm>
            <a:off x="1088264" y="4975692"/>
            <a:ext cx="774261" cy="923330"/>
          </a:xfrm>
          <a:prstGeom prst="rect">
            <a:avLst/>
          </a:prstGeom>
          <a:noFill/>
        </p:spPr>
        <p:txBody>
          <a:bodyPr wrap="square" rtlCol="0">
            <a:spAutoFit/>
          </a:bodyPr>
          <a:lstStyle/>
          <a:p>
            <a:pPr algn="ctr" defTabSz="685800"/>
            <a:r>
              <a:rPr lang="en-US" sz="5400">
                <a:solidFill>
                  <a:srgbClr val="007481"/>
                </a:solidFill>
                <a:latin typeface="Poppins Light" pitchFamily="2" charset="77"/>
                <a:cs typeface="Poppins Light" pitchFamily="2" charset="77"/>
              </a:rPr>
              <a:t>3</a:t>
            </a:r>
          </a:p>
        </p:txBody>
      </p:sp>
      <p:sp>
        <p:nvSpPr>
          <p:cNvPr id="13" name="TextBox 12">
            <a:extLst>
              <a:ext uri="{FF2B5EF4-FFF2-40B4-BE49-F238E27FC236}">
                <a16:creationId xmlns:a16="http://schemas.microsoft.com/office/drawing/2014/main" id="{92ACE73B-6484-9DA5-301A-B1AF4CD63776}"/>
              </a:ext>
            </a:extLst>
          </p:cNvPr>
          <p:cNvSpPr txBox="1"/>
          <p:nvPr/>
        </p:nvSpPr>
        <p:spPr>
          <a:xfrm>
            <a:off x="1087314" y="6219696"/>
            <a:ext cx="774261" cy="923330"/>
          </a:xfrm>
          <a:prstGeom prst="rect">
            <a:avLst/>
          </a:prstGeom>
          <a:noFill/>
        </p:spPr>
        <p:txBody>
          <a:bodyPr wrap="square" rtlCol="0">
            <a:spAutoFit/>
          </a:bodyPr>
          <a:lstStyle/>
          <a:p>
            <a:pPr algn="ctr" defTabSz="685800"/>
            <a:r>
              <a:rPr lang="en-US" sz="5400">
                <a:solidFill>
                  <a:srgbClr val="007481"/>
                </a:solidFill>
                <a:latin typeface="Poppins Light" pitchFamily="2" charset="77"/>
                <a:cs typeface="Poppins Light" pitchFamily="2" charset="77"/>
              </a:rPr>
              <a:t>4</a:t>
            </a:r>
          </a:p>
        </p:txBody>
      </p:sp>
      <p:sp>
        <p:nvSpPr>
          <p:cNvPr id="14" name="TextBox 13">
            <a:extLst>
              <a:ext uri="{FF2B5EF4-FFF2-40B4-BE49-F238E27FC236}">
                <a16:creationId xmlns:a16="http://schemas.microsoft.com/office/drawing/2014/main" id="{37C421D3-506A-D41E-CCA9-847F2BD0F796}"/>
              </a:ext>
            </a:extLst>
          </p:cNvPr>
          <p:cNvSpPr txBox="1"/>
          <p:nvPr/>
        </p:nvSpPr>
        <p:spPr>
          <a:xfrm>
            <a:off x="1087314" y="7375526"/>
            <a:ext cx="774261" cy="923330"/>
          </a:xfrm>
          <a:prstGeom prst="rect">
            <a:avLst/>
          </a:prstGeom>
          <a:noFill/>
        </p:spPr>
        <p:txBody>
          <a:bodyPr wrap="square" rtlCol="0">
            <a:spAutoFit/>
          </a:bodyPr>
          <a:lstStyle/>
          <a:p>
            <a:pPr algn="ctr" defTabSz="685800"/>
            <a:r>
              <a:rPr lang="en-US" sz="5400">
                <a:solidFill>
                  <a:srgbClr val="007481"/>
                </a:solidFill>
                <a:latin typeface="Poppins Light" pitchFamily="2" charset="77"/>
                <a:cs typeface="Poppins Light" pitchFamily="2" charset="77"/>
              </a:rPr>
              <a:t>5</a:t>
            </a:r>
          </a:p>
        </p:txBody>
      </p:sp>
      <p:sp>
        <p:nvSpPr>
          <p:cNvPr id="15" name="TextBox 14">
            <a:extLst>
              <a:ext uri="{FF2B5EF4-FFF2-40B4-BE49-F238E27FC236}">
                <a16:creationId xmlns:a16="http://schemas.microsoft.com/office/drawing/2014/main" id="{B8F0CFAB-D212-8CDE-39DA-D962F6ED495E}"/>
              </a:ext>
            </a:extLst>
          </p:cNvPr>
          <p:cNvSpPr txBox="1"/>
          <p:nvPr/>
        </p:nvSpPr>
        <p:spPr>
          <a:xfrm>
            <a:off x="2434025" y="7453048"/>
            <a:ext cx="13815626" cy="923330"/>
          </a:xfrm>
          <a:prstGeom prst="rect">
            <a:avLst/>
          </a:prstGeom>
          <a:noFill/>
        </p:spPr>
        <p:txBody>
          <a:bodyPr wrap="square" lIns="137160" tIns="68580" rIns="137160" bIns="68580" rtlCol="0" anchor="t">
            <a:spAutoFit/>
          </a:bodyPr>
          <a:lstStyle/>
          <a:p>
            <a:pPr defTabSz="685800"/>
            <a:r>
              <a:rPr lang="en-US" sz="2700" b="1" dirty="0">
                <a:solidFill>
                  <a:srgbClr val="4BAEB6"/>
                </a:solidFill>
                <a:latin typeface="Source Sans Pro"/>
                <a:ea typeface="Source Sans Pro"/>
                <a:cs typeface="Poppins"/>
              </a:rPr>
              <a:t>HPV Self-collection testing is primary HPV testing.</a:t>
            </a:r>
          </a:p>
          <a:p>
            <a:pPr defTabSz="685800"/>
            <a:r>
              <a:rPr lang="en-US" sz="2400" dirty="0">
                <a:solidFill>
                  <a:prstClr val="black"/>
                </a:solidFill>
                <a:latin typeface="Source Sans Pro"/>
                <a:ea typeface="Source Sans Pro"/>
                <a:cs typeface="Poppins"/>
              </a:rPr>
              <a:t>It is expected to be covered by insurance and the CPT codes and ICD-10 codes are not expected to change.</a:t>
            </a:r>
          </a:p>
        </p:txBody>
      </p:sp>
      <p:sp>
        <p:nvSpPr>
          <p:cNvPr id="16" name="TextBox 15">
            <a:extLst>
              <a:ext uri="{FF2B5EF4-FFF2-40B4-BE49-F238E27FC236}">
                <a16:creationId xmlns:a16="http://schemas.microsoft.com/office/drawing/2014/main" id="{2A9923E2-CFAD-B531-DE93-585F9063C205}"/>
              </a:ext>
            </a:extLst>
          </p:cNvPr>
          <p:cNvSpPr txBox="1"/>
          <p:nvPr/>
        </p:nvSpPr>
        <p:spPr>
          <a:xfrm>
            <a:off x="876300" y="604493"/>
            <a:ext cx="12487716" cy="692497"/>
          </a:xfrm>
          <a:prstGeom prst="rect">
            <a:avLst/>
          </a:prstGeom>
          <a:noFill/>
        </p:spPr>
        <p:txBody>
          <a:bodyPr wrap="square" lIns="0" tIns="0" rIns="0" bIns="0" rtlCol="0" anchor="t">
            <a:spAutoFit/>
          </a:bodyPr>
          <a:lstStyle/>
          <a:p>
            <a:pPr defTabSz="685800">
              <a:lnSpc>
                <a:spcPts val="5400"/>
              </a:lnSpc>
            </a:pPr>
            <a:r>
              <a:rPr lang="en-US" sz="4800" b="1">
                <a:solidFill>
                  <a:srgbClr val="012069"/>
                </a:solidFill>
                <a:latin typeface="Poppins" pitchFamily="2" charset="77"/>
                <a:cs typeface="Poppins" pitchFamily="2" charset="77"/>
              </a:rPr>
              <a:t>Key Takeaways</a:t>
            </a:r>
          </a:p>
        </p:txBody>
      </p:sp>
      <p:sp>
        <p:nvSpPr>
          <p:cNvPr id="3" name="TextBox 2">
            <a:extLst>
              <a:ext uri="{FF2B5EF4-FFF2-40B4-BE49-F238E27FC236}">
                <a16:creationId xmlns:a16="http://schemas.microsoft.com/office/drawing/2014/main" id="{33A25C33-94B0-AAC6-41E7-F582384C6292}"/>
              </a:ext>
            </a:extLst>
          </p:cNvPr>
          <p:cNvSpPr txBox="1"/>
          <p:nvPr/>
        </p:nvSpPr>
        <p:spPr>
          <a:xfrm>
            <a:off x="1311077" y="9409247"/>
            <a:ext cx="9146406" cy="346249"/>
          </a:xfrm>
          <a:prstGeom prst="rect">
            <a:avLst/>
          </a:prstGeom>
          <a:noFill/>
        </p:spPr>
        <p:txBody>
          <a:bodyPr wrap="square" lIns="137160" tIns="68580" rIns="137160" bIns="68580" anchor="t">
            <a:spAutoFit/>
          </a:bodyPr>
          <a:lstStyle/>
          <a:p>
            <a:pPr defTabSz="685800"/>
            <a:r>
              <a:rPr lang="en-US" sz="1350" i="1">
                <a:solidFill>
                  <a:prstClr val="black"/>
                </a:solidFill>
                <a:latin typeface="Poppins Medium"/>
                <a:ea typeface="Source Sans Pro"/>
                <a:cs typeface="Poppins"/>
              </a:rPr>
              <a:t>*USPSTF draft recommends five years for women aged 30-65.</a:t>
            </a:r>
            <a:endParaRPr lang="en-US" sz="1350">
              <a:solidFill>
                <a:prstClr val="black"/>
              </a:solidFill>
              <a:latin typeface="Poppins Medium"/>
              <a:ea typeface="Calibri"/>
              <a:cs typeface="Calibri"/>
            </a:endParaRPr>
          </a:p>
        </p:txBody>
      </p:sp>
    </p:spTree>
    <p:extLst>
      <p:ext uri="{BB962C8B-B14F-4D97-AF65-F5344CB8AC3E}">
        <p14:creationId xmlns:p14="http://schemas.microsoft.com/office/powerpoint/2010/main" val="796928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cord&#10;&#10;AI-generated content may be incorrect.">
            <a:extLst>
              <a:ext uri="{FF2B5EF4-FFF2-40B4-BE49-F238E27FC236}">
                <a16:creationId xmlns:a16="http://schemas.microsoft.com/office/drawing/2014/main" id="{2762BC10-2EDC-88A8-82AA-6FCC69BC15C8}"/>
              </a:ext>
            </a:extLst>
          </p:cNvPr>
          <p:cNvPicPr>
            <a:picLocks noChangeAspect="1"/>
          </p:cNvPicPr>
          <p:nvPr/>
        </p:nvPicPr>
        <p:blipFill>
          <a:blip r:embed="rId2"/>
          <a:stretch>
            <a:fillRect/>
          </a:stretch>
        </p:blipFill>
        <p:spPr>
          <a:xfrm>
            <a:off x="4389005" y="3031663"/>
            <a:ext cx="3958170" cy="5123873"/>
          </a:xfrm>
          <a:prstGeom prst="rect">
            <a:avLst/>
          </a:prstGeom>
          <a:ln>
            <a:noFill/>
          </a:ln>
          <a:effectLst>
            <a:outerShdw blurRad="292100" dist="139700" dir="2700000" algn="tl" rotWithShape="0">
              <a:srgbClr val="333333">
                <a:alpha val="65000"/>
              </a:srgbClr>
            </a:outerShdw>
          </a:effectLst>
        </p:spPr>
      </p:pic>
      <p:sp>
        <p:nvSpPr>
          <p:cNvPr id="5" name="Slide Number Placeholder 3">
            <a:extLst>
              <a:ext uri="{FF2B5EF4-FFF2-40B4-BE49-F238E27FC236}">
                <a16:creationId xmlns:a16="http://schemas.microsoft.com/office/drawing/2014/main" id="{06F5B7FD-DF14-66DD-C4C3-1B75D38CA2D6}"/>
              </a:ext>
            </a:extLst>
          </p:cNvPr>
          <p:cNvSpPr txBox="1">
            <a:spLocks/>
          </p:cNvSpPr>
          <p:nvPr/>
        </p:nvSpPr>
        <p:spPr>
          <a:xfrm>
            <a:off x="17261586" y="9831642"/>
            <a:ext cx="797814" cy="184666"/>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9091AC62-753B-3240-A76B-ED140B7F97AA}" type="slidenum">
              <a:rPr lang="en-US" sz="1200">
                <a:solidFill>
                  <a:prstClr val="black"/>
                </a:solidFill>
              </a:rPr>
              <a:pPr defTabSz="685800">
                <a:defRPr/>
              </a:pPr>
              <a:t>41</a:t>
            </a:fld>
            <a:endParaRPr lang="en-US" sz="1200">
              <a:solidFill>
                <a:prstClr val="black"/>
              </a:solidFill>
            </a:endParaRPr>
          </a:p>
        </p:txBody>
      </p:sp>
      <p:sp>
        <p:nvSpPr>
          <p:cNvPr id="16" name="TextBox 15">
            <a:extLst>
              <a:ext uri="{FF2B5EF4-FFF2-40B4-BE49-F238E27FC236}">
                <a16:creationId xmlns:a16="http://schemas.microsoft.com/office/drawing/2014/main" id="{CBC6F1EB-C971-CB53-3451-194BFCE211A9}"/>
              </a:ext>
            </a:extLst>
          </p:cNvPr>
          <p:cNvSpPr txBox="1"/>
          <p:nvPr/>
        </p:nvSpPr>
        <p:spPr>
          <a:xfrm>
            <a:off x="441638" y="443507"/>
            <a:ext cx="12487716" cy="1384995"/>
          </a:xfrm>
          <a:prstGeom prst="rect">
            <a:avLst/>
          </a:prstGeom>
          <a:noFill/>
        </p:spPr>
        <p:txBody>
          <a:bodyPr wrap="square" lIns="0" tIns="0" rIns="0" bIns="0" rtlCol="0" anchor="t">
            <a:spAutoFit/>
          </a:bodyPr>
          <a:lstStyle/>
          <a:p>
            <a:pPr defTabSz="685800">
              <a:lnSpc>
                <a:spcPts val="5400"/>
              </a:lnSpc>
            </a:pPr>
            <a:r>
              <a:rPr lang="en-US" sz="4800" b="1">
                <a:solidFill>
                  <a:srgbClr val="012069"/>
                </a:solidFill>
                <a:latin typeface="Poppins"/>
                <a:cs typeface="Poppins"/>
              </a:rPr>
              <a:t>ACS National Roundtable on Cervical Cancer Self-collection Resources</a:t>
            </a:r>
            <a:endParaRPr lang="en-US" sz="2700">
              <a:solidFill>
                <a:prstClr val="black"/>
              </a:solidFill>
              <a:latin typeface="Calibri" panose="020F0502020204030204"/>
            </a:endParaRPr>
          </a:p>
        </p:txBody>
      </p:sp>
      <p:pic>
        <p:nvPicPr>
          <p:cNvPr id="2" name="Picture 1">
            <a:extLst>
              <a:ext uri="{FF2B5EF4-FFF2-40B4-BE49-F238E27FC236}">
                <a16:creationId xmlns:a16="http://schemas.microsoft.com/office/drawing/2014/main" id="{9BC3A599-CE15-EBC8-9A30-8C1FFE301094}"/>
              </a:ext>
            </a:extLst>
          </p:cNvPr>
          <p:cNvPicPr>
            <a:picLocks noChangeAspect="1"/>
          </p:cNvPicPr>
          <p:nvPr/>
        </p:nvPicPr>
        <p:blipFill>
          <a:blip r:embed="rId3"/>
          <a:stretch>
            <a:fillRect/>
          </a:stretch>
        </p:blipFill>
        <p:spPr>
          <a:xfrm>
            <a:off x="1378861" y="2269662"/>
            <a:ext cx="3958169" cy="512387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1136AEC-0F53-D4C3-D113-DCF71E64BA88}"/>
              </a:ext>
            </a:extLst>
          </p:cNvPr>
          <p:cNvSpPr txBox="1"/>
          <p:nvPr/>
        </p:nvSpPr>
        <p:spPr>
          <a:xfrm>
            <a:off x="370277" y="8488392"/>
            <a:ext cx="8924924" cy="461665"/>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685800"/>
            <a:r>
              <a:rPr lang="en-US" sz="2100" b="1">
                <a:solidFill>
                  <a:srgbClr val="012069"/>
                </a:solidFill>
                <a:latin typeface="Poppins"/>
              </a:rPr>
              <a:t>Preparing for Self-collection: Clinician Communication Guide</a:t>
            </a:r>
            <a:endParaRPr lang="en-US" sz="2700">
              <a:solidFill>
                <a:prstClr val="black"/>
              </a:solidFill>
              <a:latin typeface="Calibri" panose="020F0502020204030204"/>
            </a:endParaRPr>
          </a:p>
        </p:txBody>
      </p:sp>
      <p:sp>
        <p:nvSpPr>
          <p:cNvPr id="6" name="TextBox 5">
            <a:extLst>
              <a:ext uri="{FF2B5EF4-FFF2-40B4-BE49-F238E27FC236}">
                <a16:creationId xmlns:a16="http://schemas.microsoft.com/office/drawing/2014/main" id="{D79A5DA1-7722-E70A-5FCB-71F6B16861F3}"/>
              </a:ext>
            </a:extLst>
          </p:cNvPr>
          <p:cNvSpPr txBox="1"/>
          <p:nvPr/>
        </p:nvSpPr>
        <p:spPr>
          <a:xfrm>
            <a:off x="9547226" y="1897919"/>
            <a:ext cx="8512173" cy="461665"/>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685800"/>
            <a:r>
              <a:rPr lang="en-US" sz="2100" b="1">
                <a:solidFill>
                  <a:srgbClr val="012069"/>
                </a:solidFill>
                <a:latin typeface="Poppins"/>
              </a:rPr>
              <a:t>Cervical Cancer Screening with the HPV Self-collection Test</a:t>
            </a:r>
            <a:endParaRPr lang="en-US" sz="2700">
              <a:solidFill>
                <a:prstClr val="black"/>
              </a:solidFill>
              <a:latin typeface="Calibri" panose="020F0502020204030204"/>
            </a:endParaRPr>
          </a:p>
        </p:txBody>
      </p:sp>
      <p:pic>
        <p:nvPicPr>
          <p:cNvPr id="8" name="Graphic 7" descr="Line arrow: Counter-clockwise curve with solid fill">
            <a:extLst>
              <a:ext uri="{FF2B5EF4-FFF2-40B4-BE49-F238E27FC236}">
                <a16:creationId xmlns:a16="http://schemas.microsoft.com/office/drawing/2014/main" id="{9FA26EB7-D6AC-0BBA-0C72-50908FF11B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60000" flipH="1">
            <a:off x="360752" y="7569500"/>
            <a:ext cx="1085850" cy="1006476"/>
          </a:xfrm>
          <a:prstGeom prst="rect">
            <a:avLst/>
          </a:prstGeom>
        </p:spPr>
      </p:pic>
      <p:pic>
        <p:nvPicPr>
          <p:cNvPr id="9" name="Graphic 8" descr="Line arrow: Counter-clockwise curve with solid fill">
            <a:extLst>
              <a:ext uri="{FF2B5EF4-FFF2-40B4-BE49-F238E27FC236}">
                <a16:creationId xmlns:a16="http://schemas.microsoft.com/office/drawing/2014/main" id="{669925AB-B980-4D7F-B3D1-0E90FD02A7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600000" flipH="1">
            <a:off x="16716864" y="2183910"/>
            <a:ext cx="1085850" cy="1006476"/>
          </a:xfrm>
          <a:prstGeom prst="rect">
            <a:avLst/>
          </a:prstGeom>
        </p:spPr>
      </p:pic>
      <p:pic>
        <p:nvPicPr>
          <p:cNvPr id="10" name="Picture 9" descr="A screenshot of a test&#10;&#10;AI-generated content may be incorrect.">
            <a:extLst>
              <a:ext uri="{FF2B5EF4-FFF2-40B4-BE49-F238E27FC236}">
                <a16:creationId xmlns:a16="http://schemas.microsoft.com/office/drawing/2014/main" id="{0CAB3D9C-C14B-4AA0-515D-5DE3744C72ED}"/>
              </a:ext>
            </a:extLst>
          </p:cNvPr>
          <p:cNvPicPr>
            <a:picLocks noChangeAspect="1"/>
          </p:cNvPicPr>
          <p:nvPr/>
        </p:nvPicPr>
        <p:blipFill>
          <a:blip r:embed="rId6"/>
          <a:stretch>
            <a:fillRect/>
          </a:stretch>
        </p:blipFill>
        <p:spPr>
          <a:xfrm>
            <a:off x="13049536" y="3459134"/>
            <a:ext cx="3936059" cy="5174747"/>
          </a:xfrm>
          <a:prstGeom prst="rect">
            <a:avLst/>
          </a:prstGeom>
          <a:ln>
            <a:noFill/>
          </a:ln>
          <a:effectLst>
            <a:outerShdw blurRad="292100" dist="139700" dir="2700000" algn="tl" rotWithShape="0">
              <a:srgbClr val="333333">
                <a:alpha val="65000"/>
              </a:srgbClr>
            </a:outerShdw>
          </a:effectLst>
        </p:spPr>
      </p:pic>
      <p:pic>
        <p:nvPicPr>
          <p:cNvPr id="7" name="Picture 6" descr="A close-up of a paper&#10;&#10;AI-generated content may be incorrect.">
            <a:extLst>
              <a:ext uri="{FF2B5EF4-FFF2-40B4-BE49-F238E27FC236}">
                <a16:creationId xmlns:a16="http://schemas.microsoft.com/office/drawing/2014/main" id="{33B193A5-3BC2-78F6-C794-EC5389F21E70}"/>
              </a:ext>
            </a:extLst>
          </p:cNvPr>
          <p:cNvPicPr>
            <a:picLocks noChangeAspect="1"/>
          </p:cNvPicPr>
          <p:nvPr/>
        </p:nvPicPr>
        <p:blipFill>
          <a:blip r:embed="rId7"/>
          <a:stretch>
            <a:fillRect/>
          </a:stretch>
        </p:blipFill>
        <p:spPr>
          <a:xfrm>
            <a:off x="10395884" y="2477327"/>
            <a:ext cx="3953324" cy="5174747"/>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F4CAFE9F-3FB9-8027-A386-0AA1D0F84BF7}"/>
              </a:ext>
            </a:extLst>
          </p:cNvPr>
          <p:cNvSpPr txBox="1"/>
          <p:nvPr/>
        </p:nvSpPr>
        <p:spPr>
          <a:xfrm>
            <a:off x="12952562" y="9135374"/>
            <a:ext cx="2777706" cy="784830"/>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685800"/>
            <a:r>
              <a:rPr lang="en-US" sz="2100" b="1">
                <a:solidFill>
                  <a:srgbClr val="012069"/>
                </a:solidFill>
                <a:latin typeface="Poppins"/>
              </a:rPr>
              <a:t>Check out Resource Center </a:t>
            </a:r>
            <a:endParaRPr lang="en-US" sz="2100" b="1">
              <a:solidFill>
                <a:srgbClr val="012069"/>
              </a:solidFill>
              <a:latin typeface="Poppins"/>
              <a:ea typeface="Calibri" panose="020F0502020204030204"/>
              <a:cs typeface="Poppins"/>
            </a:endParaRPr>
          </a:p>
        </p:txBody>
      </p:sp>
      <p:pic>
        <p:nvPicPr>
          <p:cNvPr id="13" name="Picture 12" descr="A qr code with a few squares&#10;&#10;AI-generated content may be incorrect.">
            <a:extLst>
              <a:ext uri="{FF2B5EF4-FFF2-40B4-BE49-F238E27FC236}">
                <a16:creationId xmlns:a16="http://schemas.microsoft.com/office/drawing/2014/main" id="{2AE882DA-7D47-EA01-7709-23DF414E313B}"/>
              </a:ext>
            </a:extLst>
          </p:cNvPr>
          <p:cNvPicPr>
            <a:picLocks noChangeAspect="1"/>
          </p:cNvPicPr>
          <p:nvPr/>
        </p:nvPicPr>
        <p:blipFill>
          <a:blip r:embed="rId8"/>
          <a:stretch>
            <a:fillRect/>
          </a:stretch>
        </p:blipFill>
        <p:spPr>
          <a:xfrm>
            <a:off x="10858500" y="8302923"/>
            <a:ext cx="1833114" cy="1833114"/>
          </a:xfrm>
          <a:prstGeom prst="rect">
            <a:avLst/>
          </a:prstGeom>
        </p:spPr>
      </p:pic>
    </p:spTree>
    <p:extLst>
      <p:ext uri="{BB962C8B-B14F-4D97-AF65-F5344CB8AC3E}">
        <p14:creationId xmlns:p14="http://schemas.microsoft.com/office/powerpoint/2010/main" val="2706529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B2752-50E4-AE14-94CF-73CD8EFC8D08}"/>
            </a:ext>
          </a:extLst>
        </p:cNvPr>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38F0C274-6A01-3FD4-A2EE-FC8E163DF516}"/>
              </a:ext>
            </a:extLst>
          </p:cNvPr>
          <p:cNvSpPr txBox="1">
            <a:spLocks/>
          </p:cNvSpPr>
          <p:nvPr/>
        </p:nvSpPr>
        <p:spPr>
          <a:xfrm>
            <a:off x="17261586" y="9831642"/>
            <a:ext cx="797814" cy="184666"/>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9091AC62-753B-3240-A76B-ED140B7F97AA}" type="slidenum">
              <a:rPr lang="en-US" sz="1200">
                <a:solidFill>
                  <a:prstClr val="black"/>
                </a:solidFill>
              </a:rPr>
              <a:pPr defTabSz="685800">
                <a:defRPr/>
              </a:pPr>
              <a:t>42</a:t>
            </a:fld>
            <a:endParaRPr lang="en-US" sz="1200">
              <a:solidFill>
                <a:prstClr val="black"/>
              </a:solidFill>
            </a:endParaRPr>
          </a:p>
        </p:txBody>
      </p:sp>
      <p:sp>
        <p:nvSpPr>
          <p:cNvPr id="2" name="Title 1">
            <a:extLst>
              <a:ext uri="{FF2B5EF4-FFF2-40B4-BE49-F238E27FC236}">
                <a16:creationId xmlns:a16="http://schemas.microsoft.com/office/drawing/2014/main" id="{0C3C2ED9-7B41-D235-85CA-BF9EF2ED8A0B}"/>
              </a:ext>
            </a:extLst>
          </p:cNvPr>
          <p:cNvSpPr txBox="1">
            <a:spLocks/>
          </p:cNvSpPr>
          <p:nvPr/>
        </p:nvSpPr>
        <p:spPr>
          <a:xfrm>
            <a:off x="323219" y="201674"/>
            <a:ext cx="16953021" cy="94464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600" b="1" kern="1200">
                <a:solidFill>
                  <a:srgbClr val="2746F8"/>
                </a:solidFill>
                <a:latin typeface="Poppins" pitchFamily="2" charset="77"/>
                <a:ea typeface="+mj-ea"/>
                <a:cs typeface="Poppins" pitchFamily="2" charset="77"/>
              </a:defRPr>
            </a:lvl1pPr>
          </a:lstStyle>
          <a:p>
            <a:pPr defTabSz="1371600"/>
            <a:r>
              <a:rPr lang="en-US" sz="4800" dirty="0">
                <a:solidFill>
                  <a:srgbClr val="012069"/>
                </a:solidFill>
                <a:latin typeface="Poppins"/>
                <a:cs typeface="Poppins"/>
              </a:rPr>
              <a:t>Self-collection Webinar Series</a:t>
            </a:r>
            <a:endParaRPr lang="en-US" sz="9900">
              <a:solidFill>
                <a:srgbClr val="012069"/>
              </a:solidFill>
            </a:endParaRPr>
          </a:p>
        </p:txBody>
      </p:sp>
      <p:sp>
        <p:nvSpPr>
          <p:cNvPr id="9" name="TextBox 8">
            <a:extLst>
              <a:ext uri="{FF2B5EF4-FFF2-40B4-BE49-F238E27FC236}">
                <a16:creationId xmlns:a16="http://schemas.microsoft.com/office/drawing/2014/main" id="{80E7203E-5CA4-7E57-3519-EF846E80CBBA}"/>
              </a:ext>
            </a:extLst>
          </p:cNvPr>
          <p:cNvSpPr txBox="1"/>
          <p:nvPr/>
        </p:nvSpPr>
        <p:spPr>
          <a:xfrm>
            <a:off x="9581356" y="2254708"/>
            <a:ext cx="8079785" cy="383181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defTabSz="685800"/>
            <a:r>
              <a:rPr lang="en-US" sz="2400" b="1" dirty="0">
                <a:solidFill>
                  <a:srgbClr val="012069"/>
                </a:solidFill>
                <a:latin typeface="Poppins"/>
                <a:ea typeface="Calibri"/>
                <a:cs typeface="Poppins"/>
              </a:rPr>
              <a:t>Target: FQHCs and Safety Net Health Systems</a:t>
            </a:r>
            <a:endParaRPr lang="en-US" sz="2400" dirty="0">
              <a:solidFill>
                <a:srgbClr val="000000"/>
              </a:solidFill>
              <a:latin typeface="Poppins"/>
              <a:ea typeface="Calibri"/>
              <a:cs typeface="Poppins"/>
            </a:endParaRPr>
          </a:p>
          <a:p>
            <a:pPr defTabSz="685800"/>
            <a:endParaRPr lang="en-US" sz="2400" b="1" i="1" dirty="0">
              <a:solidFill>
                <a:srgbClr val="008592"/>
              </a:solidFill>
              <a:latin typeface="Poppins"/>
              <a:ea typeface="Calibri"/>
              <a:cs typeface="Calibri"/>
            </a:endParaRPr>
          </a:p>
          <a:p>
            <a:pPr defTabSz="685800"/>
            <a:r>
              <a:rPr lang="en-US" sz="2400" b="1" i="1" dirty="0">
                <a:solidFill>
                  <a:srgbClr val="008592"/>
                </a:solidFill>
                <a:latin typeface="Poppins"/>
                <a:ea typeface="Calibri"/>
                <a:cs typeface="Calibri"/>
              </a:rPr>
              <a:t>Session 1 | Thursday, October 30:  </a:t>
            </a:r>
            <a:endParaRPr lang="en-US" sz="2400" dirty="0">
              <a:solidFill>
                <a:prstClr val="black"/>
              </a:solidFill>
              <a:latin typeface="Calibri" panose="020F0502020204030204"/>
              <a:ea typeface="Calibri"/>
              <a:cs typeface="Calibri"/>
            </a:endParaRPr>
          </a:p>
          <a:p>
            <a:pPr defTabSz="685800"/>
            <a:r>
              <a:rPr lang="en-US" sz="2400" b="1" dirty="0">
                <a:solidFill>
                  <a:prstClr val="black"/>
                </a:solidFill>
                <a:latin typeface="Poppins"/>
                <a:ea typeface="Calibri"/>
                <a:cs typeface="Calibri"/>
              </a:rPr>
              <a:t>Landscape of HPV Self-collection Testing  </a:t>
            </a:r>
            <a:endParaRPr lang="en-US" sz="2400" dirty="0">
              <a:solidFill>
                <a:prstClr val="black"/>
              </a:solidFill>
              <a:latin typeface="Calibri" panose="020F0502020204030204"/>
              <a:ea typeface="Calibri" panose="020F0502020204030204"/>
              <a:cs typeface="Calibri" panose="020F0502020204030204"/>
            </a:endParaRPr>
          </a:p>
          <a:p>
            <a:pPr defTabSz="685800"/>
            <a:endParaRPr lang="en-US" sz="2400" b="1" i="1" dirty="0">
              <a:solidFill>
                <a:srgbClr val="008592"/>
              </a:solidFill>
              <a:latin typeface="Poppins"/>
              <a:ea typeface="Calibri"/>
              <a:cs typeface="Calibri"/>
            </a:endParaRPr>
          </a:p>
          <a:p>
            <a:pPr defTabSz="685800"/>
            <a:r>
              <a:rPr lang="en-US" sz="2400" b="1" i="1" dirty="0">
                <a:solidFill>
                  <a:srgbClr val="008592"/>
                </a:solidFill>
                <a:latin typeface="Poppins"/>
                <a:ea typeface="Calibri"/>
                <a:cs typeface="Calibri"/>
              </a:rPr>
              <a:t>Session 2 | Thursday, December 4:</a:t>
            </a:r>
            <a:r>
              <a:rPr lang="en-US" sz="2400" b="1" i="1" dirty="0">
                <a:solidFill>
                  <a:prstClr val="black"/>
                </a:solidFill>
                <a:latin typeface="Poppins"/>
                <a:ea typeface="Calibri"/>
                <a:cs typeface="Calibri"/>
              </a:rPr>
              <a:t> </a:t>
            </a:r>
            <a:endParaRPr lang="en-US" sz="2400" b="1" dirty="0">
              <a:solidFill>
                <a:prstClr val="black"/>
              </a:solidFill>
              <a:latin typeface="Poppins"/>
              <a:ea typeface="Calibri"/>
              <a:cs typeface="Calibri"/>
            </a:endParaRPr>
          </a:p>
          <a:p>
            <a:pPr defTabSz="685800"/>
            <a:r>
              <a:rPr lang="en-US" sz="2400" b="1" dirty="0">
                <a:solidFill>
                  <a:prstClr val="black"/>
                </a:solidFill>
                <a:latin typeface="Poppins"/>
                <a:ea typeface="Calibri"/>
                <a:cs typeface="Calibri"/>
              </a:rPr>
              <a:t>System Readiness &amp; Tracking </a:t>
            </a:r>
            <a:endParaRPr lang="en-US" sz="2400" b="1">
              <a:solidFill>
                <a:srgbClr val="000000"/>
              </a:solidFill>
              <a:latin typeface="Poppins"/>
              <a:ea typeface="Calibri"/>
              <a:cs typeface="Calibri"/>
            </a:endParaRPr>
          </a:p>
          <a:p>
            <a:pPr defTabSz="685800"/>
            <a:endParaRPr lang="en-US" sz="2400" b="1" i="1" dirty="0">
              <a:solidFill>
                <a:srgbClr val="008592"/>
              </a:solidFill>
              <a:latin typeface="Poppins"/>
              <a:ea typeface="Calibri"/>
              <a:cs typeface="Calibri"/>
            </a:endParaRPr>
          </a:p>
          <a:p>
            <a:pPr defTabSz="685800"/>
            <a:r>
              <a:rPr lang="en-US" sz="2400" b="1" i="1" dirty="0">
                <a:solidFill>
                  <a:srgbClr val="008592"/>
                </a:solidFill>
                <a:latin typeface="Poppins"/>
                <a:ea typeface="Calibri"/>
                <a:cs typeface="Calibri"/>
              </a:rPr>
              <a:t>Session 3 | Thursday, January 15: </a:t>
            </a:r>
            <a:endParaRPr lang="en-US" sz="2400" b="1">
              <a:solidFill>
                <a:prstClr val="black"/>
              </a:solidFill>
              <a:latin typeface="Poppins"/>
              <a:ea typeface="Calibri"/>
              <a:cs typeface="Poppins"/>
            </a:endParaRPr>
          </a:p>
          <a:p>
            <a:pPr defTabSz="685800"/>
            <a:r>
              <a:rPr lang="en-US" sz="2400" b="1" dirty="0">
                <a:solidFill>
                  <a:prstClr val="black"/>
                </a:solidFill>
                <a:latin typeface="Poppins"/>
                <a:ea typeface="Calibri"/>
                <a:cs typeface="Calibri"/>
              </a:rPr>
              <a:t>Implementation</a:t>
            </a:r>
            <a:endParaRPr lang="en-US" sz="2400" b="1" dirty="0">
              <a:solidFill>
                <a:prstClr val="black"/>
              </a:solidFill>
              <a:latin typeface="Poppins"/>
              <a:cs typeface="Poppins"/>
            </a:endParaRPr>
          </a:p>
        </p:txBody>
      </p:sp>
      <p:pic>
        <p:nvPicPr>
          <p:cNvPr id="11" name="Picture 10" descr="A qr code with a few squares&#10;&#10;AI-generated content may be incorrect.">
            <a:extLst>
              <a:ext uri="{FF2B5EF4-FFF2-40B4-BE49-F238E27FC236}">
                <a16:creationId xmlns:a16="http://schemas.microsoft.com/office/drawing/2014/main" id="{F86A939A-94BA-3CFA-1CA5-98642E3184CF}"/>
              </a:ext>
            </a:extLst>
          </p:cNvPr>
          <p:cNvPicPr>
            <a:picLocks noChangeAspect="1"/>
          </p:cNvPicPr>
          <p:nvPr/>
        </p:nvPicPr>
        <p:blipFill>
          <a:blip r:embed="rId3"/>
          <a:stretch>
            <a:fillRect/>
          </a:stretch>
        </p:blipFill>
        <p:spPr>
          <a:xfrm>
            <a:off x="9144001" y="6937375"/>
            <a:ext cx="2889251" cy="2889251"/>
          </a:xfrm>
          <a:prstGeom prst="rect">
            <a:avLst/>
          </a:prstGeom>
        </p:spPr>
      </p:pic>
      <p:sp>
        <p:nvSpPr>
          <p:cNvPr id="14" name="TextBox 13">
            <a:extLst>
              <a:ext uri="{FF2B5EF4-FFF2-40B4-BE49-F238E27FC236}">
                <a16:creationId xmlns:a16="http://schemas.microsoft.com/office/drawing/2014/main" id="{D8B3254F-F818-F780-7B21-01011311D0BC}"/>
              </a:ext>
            </a:extLst>
          </p:cNvPr>
          <p:cNvSpPr txBox="1"/>
          <p:nvPr/>
        </p:nvSpPr>
        <p:spPr>
          <a:xfrm>
            <a:off x="12039600" y="8039100"/>
            <a:ext cx="4749801" cy="1107996"/>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685800"/>
            <a:r>
              <a:rPr lang="en-US" sz="2100" b="1" dirty="0">
                <a:solidFill>
                  <a:srgbClr val="012069"/>
                </a:solidFill>
                <a:latin typeface="Poppins"/>
              </a:rPr>
              <a:t>Scan the QR or visit the Upcoming Webinar Page at cervicalroundtable.org</a:t>
            </a:r>
            <a:endParaRPr lang="en-US" sz="2700" dirty="0" err="1">
              <a:solidFill>
                <a:prstClr val="black"/>
              </a:solidFill>
              <a:latin typeface="Calibri" panose="020F0502020204030204"/>
              <a:hlinkClick r:id="rId4">
                <a:extLst>
                  <a:ext uri="{A12FA001-AC4F-418D-AE19-62706E023703}">
                    <ahyp:hlinkClr xmlns:ahyp="http://schemas.microsoft.com/office/drawing/2018/hyperlinkcolor" val="tx"/>
                  </a:ext>
                </a:extLst>
              </a:hlinkClick>
            </a:endParaRPr>
          </a:p>
        </p:txBody>
      </p:sp>
      <p:pic>
        <p:nvPicPr>
          <p:cNvPr id="3" name="Picture 2" descr="A poster of a landscape&#10;&#10;AI-generated content may be incorrect.">
            <a:extLst>
              <a:ext uri="{FF2B5EF4-FFF2-40B4-BE49-F238E27FC236}">
                <a16:creationId xmlns:a16="http://schemas.microsoft.com/office/drawing/2014/main" id="{2C0B3E73-BF42-29E5-C479-A25C1545DAC1}"/>
              </a:ext>
            </a:extLst>
          </p:cNvPr>
          <p:cNvPicPr>
            <a:picLocks noChangeAspect="1"/>
          </p:cNvPicPr>
          <p:nvPr/>
        </p:nvPicPr>
        <p:blipFill>
          <a:blip r:embed="rId5"/>
          <a:stretch>
            <a:fillRect/>
          </a:stretch>
        </p:blipFill>
        <p:spPr>
          <a:xfrm>
            <a:off x="557032" y="1519178"/>
            <a:ext cx="8116748" cy="8131215"/>
          </a:xfrm>
          <a:prstGeom prst="rect">
            <a:avLst/>
          </a:prstGeom>
        </p:spPr>
      </p:pic>
    </p:spTree>
    <p:extLst>
      <p:ext uri="{BB962C8B-B14F-4D97-AF65-F5344CB8AC3E}">
        <p14:creationId xmlns:p14="http://schemas.microsoft.com/office/powerpoint/2010/main" val="2379231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4B2B44-43C4-E20C-0D46-47549E139831}"/>
              </a:ext>
            </a:extLst>
          </p:cNvPr>
          <p:cNvSpPr/>
          <p:nvPr/>
        </p:nvSpPr>
        <p:spPr>
          <a:xfrm>
            <a:off x="0" y="0"/>
            <a:ext cx="18288000" cy="10287000"/>
          </a:xfrm>
          <a:prstGeom prst="rect">
            <a:avLst/>
          </a:prstGeom>
          <a:solidFill>
            <a:srgbClr val="0074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Source Sans Pro" panose="020B0503030403020204" pitchFamily="34" charset="0"/>
            </a:endParaRPr>
          </a:p>
        </p:txBody>
      </p:sp>
      <p:sp>
        <p:nvSpPr>
          <p:cNvPr id="3" name="Title 1">
            <a:extLst>
              <a:ext uri="{FF2B5EF4-FFF2-40B4-BE49-F238E27FC236}">
                <a16:creationId xmlns:a16="http://schemas.microsoft.com/office/drawing/2014/main" id="{CF0707D0-267E-2F25-F700-E2BA45FD60C7}"/>
              </a:ext>
            </a:extLst>
          </p:cNvPr>
          <p:cNvSpPr txBox="1">
            <a:spLocks/>
          </p:cNvSpPr>
          <p:nvPr/>
        </p:nvSpPr>
        <p:spPr>
          <a:xfrm>
            <a:off x="1006863" y="3771900"/>
            <a:ext cx="15249717" cy="2743200"/>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371600">
              <a:lnSpc>
                <a:spcPts val="13530"/>
              </a:lnSpc>
            </a:pPr>
            <a:r>
              <a:rPr lang="en-US" sz="14400" b="1">
                <a:solidFill>
                  <a:prstClr val="white"/>
                </a:solidFill>
                <a:latin typeface="Poppins"/>
                <a:cs typeface="Poppins"/>
              </a:rPr>
              <a:t>Questions</a:t>
            </a:r>
          </a:p>
        </p:txBody>
      </p:sp>
      <p:sp>
        <p:nvSpPr>
          <p:cNvPr id="2" name="Slide Number Placeholder 1">
            <a:extLst>
              <a:ext uri="{FF2B5EF4-FFF2-40B4-BE49-F238E27FC236}">
                <a16:creationId xmlns:a16="http://schemas.microsoft.com/office/drawing/2014/main" id="{A054D274-D22F-C513-66E9-DF15C18B3A73}"/>
              </a:ext>
            </a:extLst>
          </p:cNvPr>
          <p:cNvSpPr>
            <a:spLocks noGrp="1"/>
          </p:cNvSpPr>
          <p:nvPr>
            <p:ph type="sldNum" sz="quarter" idx="4"/>
          </p:nvPr>
        </p:nvSpPr>
        <p:spPr/>
        <p:txBody>
          <a:bodyPr/>
          <a:lstStyle/>
          <a:p>
            <a:pPr defTabSz="685800"/>
            <a:fld id="{9091AC62-753B-3240-A76B-ED140B7F97AA}" type="slidenum">
              <a:rPr lang="en-US">
                <a:solidFill>
                  <a:srgbClr val="FFFFFF"/>
                </a:solidFill>
              </a:rPr>
              <a:pPr defTabSz="685800"/>
              <a:t>43</a:t>
            </a:fld>
            <a:endParaRPr lang="en-US">
              <a:solidFill>
                <a:srgbClr val="FFFFFF"/>
              </a:solidFill>
            </a:endParaRPr>
          </a:p>
        </p:txBody>
      </p:sp>
      <p:pic>
        <p:nvPicPr>
          <p:cNvPr id="7" name="Picture 6" descr="A black and white logo&#10;&#10;Description automatically generated">
            <a:extLst>
              <a:ext uri="{FF2B5EF4-FFF2-40B4-BE49-F238E27FC236}">
                <a16:creationId xmlns:a16="http://schemas.microsoft.com/office/drawing/2014/main" id="{89E99ACA-1142-F844-B902-525D962BE188}"/>
              </a:ext>
            </a:extLst>
          </p:cNvPr>
          <p:cNvPicPr>
            <a:picLocks noChangeAspect="1"/>
          </p:cNvPicPr>
          <p:nvPr/>
        </p:nvPicPr>
        <p:blipFill>
          <a:blip r:embed="rId2"/>
          <a:stretch>
            <a:fillRect/>
          </a:stretch>
        </p:blipFill>
        <p:spPr>
          <a:xfrm>
            <a:off x="12573000" y="604928"/>
            <a:ext cx="5253486" cy="1351668"/>
          </a:xfrm>
          <a:prstGeom prst="rect">
            <a:avLst/>
          </a:prstGeom>
        </p:spPr>
      </p:pic>
    </p:spTree>
    <p:extLst>
      <p:ext uri="{BB962C8B-B14F-4D97-AF65-F5344CB8AC3E}">
        <p14:creationId xmlns:p14="http://schemas.microsoft.com/office/powerpoint/2010/main" val="578417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48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p:txBody>
          <a:bodyPr lIns="0" tIns="0" rIns="0" bIns="0" anchor="ctr" anchorCtr="0">
            <a:noAutofit/>
          </a:bodyPr>
          <a:lstStyle/>
          <a:p>
            <a:pPr algn="l">
              <a:lnSpc>
                <a:spcPct val="100000"/>
              </a:lnSpc>
            </a:pPr>
            <a:r>
              <a:rPr lang="en-US" sz="20700"/>
              <a:t>Thank You</a:t>
            </a:r>
          </a:p>
        </p:txBody>
      </p:sp>
      <p:sp>
        <p:nvSpPr>
          <p:cNvPr id="3" name="Slide Number Placeholder 2">
            <a:extLst>
              <a:ext uri="{FF2B5EF4-FFF2-40B4-BE49-F238E27FC236}">
                <a16:creationId xmlns:a16="http://schemas.microsoft.com/office/drawing/2014/main" id="{F550D420-DF99-0CDD-D2C8-FD5C129A2702}"/>
              </a:ext>
            </a:extLst>
          </p:cNvPr>
          <p:cNvSpPr>
            <a:spLocks noGrp="1"/>
          </p:cNvSpPr>
          <p:nvPr>
            <p:ph type="sldNum" sz="quarter" idx="4"/>
          </p:nvPr>
        </p:nvSpPr>
        <p:spPr/>
        <p:txBody>
          <a:bodyPr/>
          <a:lstStyle/>
          <a:p>
            <a:pPr defTabSz="685800"/>
            <a:fld id="{9091AC62-753B-3240-A76B-ED140B7F97AA}" type="slidenum">
              <a:rPr lang="en-US">
                <a:solidFill>
                  <a:srgbClr val="FFFFFF"/>
                </a:solidFill>
              </a:rPr>
              <a:pPr defTabSz="685800"/>
              <a:t>44</a:t>
            </a:fld>
            <a:endParaRPr lang="en-US">
              <a:solidFill>
                <a:srgbClr val="FFFFFF"/>
              </a:solidFill>
            </a:endParaRPr>
          </a:p>
        </p:txBody>
      </p:sp>
      <p:sp>
        <p:nvSpPr>
          <p:cNvPr id="5" name="TextBox 4">
            <a:extLst>
              <a:ext uri="{FF2B5EF4-FFF2-40B4-BE49-F238E27FC236}">
                <a16:creationId xmlns:a16="http://schemas.microsoft.com/office/drawing/2014/main" id="{23C88C8A-9D94-DE7E-A413-C72EEB05158B}"/>
              </a:ext>
            </a:extLst>
          </p:cNvPr>
          <p:cNvSpPr txBox="1"/>
          <p:nvPr/>
        </p:nvSpPr>
        <p:spPr>
          <a:xfrm>
            <a:off x="228600" y="9577726"/>
            <a:ext cx="6572250" cy="461665"/>
          </a:xfrm>
          <a:prstGeom prst="rect">
            <a:avLst/>
          </a:prstGeom>
          <a:noFill/>
        </p:spPr>
        <p:txBody>
          <a:bodyPr wrap="square" rtlCol="0">
            <a:spAutoFit/>
          </a:bodyPr>
          <a:lstStyle/>
          <a:p>
            <a:pPr defTabSz="685800"/>
            <a:r>
              <a:rPr lang="en-US" sz="1200">
                <a:solidFill>
                  <a:prstClr val="white"/>
                </a:solidFill>
                <a:latin typeface="Source Sans Pro" panose="020B0503030403020204" pitchFamily="34" charset="77"/>
              </a:rPr>
              <a:t>©2024, American Cancer Society, Inc. Rev. 08/24 </a:t>
            </a:r>
            <a:br>
              <a:rPr lang="en-US" sz="1200">
                <a:solidFill>
                  <a:prstClr val="white"/>
                </a:solidFill>
                <a:latin typeface="Source Sans Pro" panose="020B0503030403020204" pitchFamily="34" charset="77"/>
              </a:rPr>
            </a:br>
            <a:r>
              <a:rPr lang="en-US" sz="1200">
                <a:solidFill>
                  <a:prstClr val="white"/>
                </a:solidFill>
                <a:latin typeface="Source Sans Pro" panose="020B0503030403020204" pitchFamily="34" charset="77"/>
              </a:rPr>
              <a:t>Models used for illustrative purposes only</a:t>
            </a:r>
          </a:p>
        </p:txBody>
      </p:sp>
      <p:pic>
        <p:nvPicPr>
          <p:cNvPr id="4" name="Picture 3" descr="A black and white logo&#10;&#10;Description automatically generated">
            <a:extLst>
              <a:ext uri="{FF2B5EF4-FFF2-40B4-BE49-F238E27FC236}">
                <a16:creationId xmlns:a16="http://schemas.microsoft.com/office/drawing/2014/main" id="{6913DC23-9C21-698E-AF02-7EF078F98532}"/>
              </a:ext>
            </a:extLst>
          </p:cNvPr>
          <p:cNvPicPr>
            <a:picLocks noChangeAspect="1"/>
          </p:cNvPicPr>
          <p:nvPr/>
        </p:nvPicPr>
        <p:blipFill>
          <a:blip r:embed="rId2"/>
          <a:stretch>
            <a:fillRect/>
          </a:stretch>
        </p:blipFill>
        <p:spPr>
          <a:xfrm>
            <a:off x="12573000" y="604928"/>
            <a:ext cx="5253486" cy="1351668"/>
          </a:xfrm>
          <a:prstGeom prst="rect">
            <a:avLst/>
          </a:prstGeom>
        </p:spPr>
      </p:pic>
    </p:spTree>
    <p:extLst>
      <p:ext uri="{BB962C8B-B14F-4D97-AF65-F5344CB8AC3E}">
        <p14:creationId xmlns:p14="http://schemas.microsoft.com/office/powerpoint/2010/main" val="2020119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E752EC-F84D-DA4A-962A-F4BACD341262}"/>
              </a:ext>
            </a:extLst>
          </p:cNvPr>
          <p:cNvSpPr txBox="1"/>
          <p:nvPr/>
        </p:nvSpPr>
        <p:spPr>
          <a:xfrm>
            <a:off x="342901" y="1814063"/>
            <a:ext cx="17157701" cy="8663910"/>
          </a:xfrm>
          <a:prstGeom prst="rect">
            <a:avLst/>
          </a:prstGeom>
          <a:noFill/>
        </p:spPr>
        <p:txBody>
          <a:bodyPr wrap="square" lIns="0" tIns="0" rIns="0" bIns="0" rtlCol="0" anchor="t">
            <a:spAutoFit/>
          </a:bodyPr>
          <a:lstStyle/>
          <a:p>
            <a:pPr marL="342900" indent="-342900" defTabSz="685800">
              <a:buFontTx/>
              <a:buAutoNum type="arabicPeriod"/>
            </a:pPr>
            <a:r>
              <a:rPr lang="en-US">
                <a:solidFill>
                  <a:srgbClr val="212121"/>
                </a:solidFill>
                <a:highlight>
                  <a:srgbClr val="FFFFFF"/>
                </a:highlight>
                <a:latin typeface="Calibri" panose="020F0502020204030204"/>
                <a:ea typeface="Calibri" panose="020F0502020204030204"/>
                <a:cs typeface="Calibri" panose="020F0502020204030204"/>
              </a:rPr>
              <a:t>Siegel RL, Giaquinto AN, Jemal A. Cancer statistics, 2024. </a:t>
            </a:r>
            <a:r>
              <a:rPr lang="en-US" i="1">
                <a:solidFill>
                  <a:srgbClr val="212121"/>
                </a:solidFill>
                <a:highlight>
                  <a:srgbClr val="FFFFFF"/>
                </a:highlight>
                <a:latin typeface="Calibri" panose="020F0502020204030204"/>
                <a:ea typeface="Calibri" panose="020F0502020204030204"/>
                <a:cs typeface="Calibri" panose="020F0502020204030204"/>
              </a:rPr>
              <a:t>CA Cancer J Clin. </a:t>
            </a:r>
            <a:r>
              <a:rPr lang="en-US">
                <a:solidFill>
                  <a:srgbClr val="212121"/>
                </a:solidFill>
                <a:highlight>
                  <a:srgbClr val="FFFFFF"/>
                </a:highlight>
                <a:latin typeface="Calibri" panose="020F0502020204030204"/>
                <a:ea typeface="Calibri" panose="020F0502020204030204"/>
                <a:cs typeface="Calibri" panose="020F0502020204030204"/>
              </a:rPr>
              <a:t>2024;74(1):12-49. doi:10.3322/caac.21820</a:t>
            </a:r>
            <a:r>
              <a:rPr lang="en-US">
                <a:solidFill>
                  <a:srgbClr val="212121"/>
                </a:solidFill>
                <a:highlight>
                  <a:srgbClr val="FFFFFF"/>
                </a:highlight>
                <a:latin typeface="Arial"/>
                <a:cs typeface="Arial"/>
              </a:rPr>
              <a:t> </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a:solidFill>
                  <a:srgbClr val="212121"/>
                </a:solidFill>
                <a:highlight>
                  <a:srgbClr val="FFFFFF"/>
                </a:highlight>
                <a:latin typeface="Calibri" panose="020F0502020204030204"/>
                <a:ea typeface="Calibri" panose="020F0502020204030204"/>
                <a:cs typeface="Calibri" panose="020F0502020204030204"/>
              </a:rPr>
              <a:t>Islami F, Guerra CE, Minihan A, et al. American Cancer Society's report on the status of cancer disparities in the United States, 2021. </a:t>
            </a:r>
            <a:r>
              <a:rPr lang="en-US" i="1">
                <a:solidFill>
                  <a:srgbClr val="212121"/>
                </a:solidFill>
                <a:highlight>
                  <a:srgbClr val="FFFFFF"/>
                </a:highlight>
                <a:latin typeface="Calibri" panose="020F0502020204030204"/>
                <a:ea typeface="Calibri" panose="020F0502020204030204"/>
                <a:cs typeface="Calibri" panose="020F0502020204030204"/>
              </a:rPr>
              <a:t>CA Cancer J Clin</a:t>
            </a:r>
            <a:r>
              <a:rPr lang="en-US">
                <a:solidFill>
                  <a:srgbClr val="212121"/>
                </a:solidFill>
                <a:highlight>
                  <a:srgbClr val="FFFFFF"/>
                </a:highlight>
                <a:latin typeface="Calibri" panose="020F0502020204030204"/>
                <a:ea typeface="Calibri" panose="020F0502020204030204"/>
                <a:cs typeface="Calibri" panose="020F0502020204030204"/>
              </a:rPr>
              <a:t>. 2022;72(2):112-143. doi:10.3322/caac.21703</a:t>
            </a:r>
            <a:endParaRPr lang="en-US" sz="2700">
              <a:solidFill>
                <a:srgbClr val="212121"/>
              </a:solidFill>
              <a:latin typeface="Calibri" panose="020F0502020204030204"/>
              <a:ea typeface="Calibri" panose="020F0502020204030204"/>
              <a:cs typeface="Calibri" panose="020F0502020204030204"/>
            </a:endParaRPr>
          </a:p>
          <a:p>
            <a:pPr marL="342900" indent="-342900" defTabSz="685800">
              <a:buFontTx/>
              <a:buAutoNum type="arabicPeriod"/>
            </a:pPr>
            <a:r>
              <a:rPr lang="en-US" err="1">
                <a:solidFill>
                  <a:srgbClr val="212121"/>
                </a:solidFill>
                <a:highlight>
                  <a:srgbClr val="FFFFFF"/>
                </a:highlight>
                <a:latin typeface="Calibri" panose="020F0502020204030204"/>
                <a:ea typeface="Calibri" panose="020F0502020204030204"/>
                <a:cs typeface="Calibri" panose="020F0502020204030204"/>
              </a:rPr>
              <a:t>Fontham</a:t>
            </a:r>
            <a:r>
              <a:rPr lang="en-US">
                <a:solidFill>
                  <a:srgbClr val="212121"/>
                </a:solidFill>
                <a:highlight>
                  <a:srgbClr val="FFFFFF"/>
                </a:highlight>
                <a:latin typeface="Calibri" panose="020F0502020204030204"/>
                <a:ea typeface="Calibri" panose="020F0502020204030204"/>
                <a:cs typeface="Calibri" panose="020F0502020204030204"/>
              </a:rPr>
              <a:t> ETH, Wolf AMD, Church TR, et al. Cervical cancer screening for individuals at average risk: 2020 guideline update from the American Cancer Society. </a:t>
            </a:r>
            <a:r>
              <a:rPr lang="en-US" i="1">
                <a:solidFill>
                  <a:srgbClr val="212121"/>
                </a:solidFill>
                <a:highlight>
                  <a:srgbClr val="FFFFFF"/>
                </a:highlight>
                <a:latin typeface="Calibri" panose="020F0502020204030204"/>
                <a:ea typeface="Calibri" panose="020F0502020204030204"/>
                <a:cs typeface="Calibri" panose="020F0502020204030204"/>
              </a:rPr>
              <a:t>CA Cancer J Clin. </a:t>
            </a:r>
            <a:r>
              <a:rPr lang="en-US">
                <a:solidFill>
                  <a:srgbClr val="212121"/>
                </a:solidFill>
                <a:highlight>
                  <a:srgbClr val="FFFFFF"/>
                </a:highlight>
                <a:latin typeface="Calibri" panose="020F0502020204030204"/>
                <a:ea typeface="Calibri" panose="020F0502020204030204"/>
                <a:cs typeface="Calibri" panose="020F0502020204030204"/>
              </a:rPr>
              <a:t>2020;70(5):321-346. doi:10.3322/caac.21628</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a:solidFill>
                  <a:srgbClr val="212121"/>
                </a:solidFill>
                <a:highlight>
                  <a:srgbClr val="FFFFFF"/>
                </a:highlight>
                <a:latin typeface="Calibri" panose="020F0502020204030204"/>
                <a:ea typeface="Calibri" panose="020F0502020204030204"/>
                <a:cs typeface="Calibri" panose="020F0502020204030204"/>
              </a:rPr>
              <a:t>FDA. BD </a:t>
            </a:r>
            <a:r>
              <a:rPr lang="en-US" err="1">
                <a:solidFill>
                  <a:srgbClr val="212121"/>
                </a:solidFill>
                <a:highlight>
                  <a:srgbClr val="FFFFFF"/>
                </a:highlight>
                <a:latin typeface="Calibri" panose="020F0502020204030204"/>
                <a:ea typeface="Calibri" panose="020F0502020204030204"/>
                <a:cs typeface="Calibri" panose="020F0502020204030204"/>
              </a:rPr>
              <a:t>Onclarity</a:t>
            </a:r>
            <a:r>
              <a:rPr lang="en-US">
                <a:solidFill>
                  <a:srgbClr val="212121"/>
                </a:solidFill>
                <a:highlight>
                  <a:srgbClr val="FFFFFF"/>
                </a:highlight>
                <a:latin typeface="Calibri" panose="020F0502020204030204"/>
                <a:ea typeface="Calibri" panose="020F0502020204030204"/>
                <a:cs typeface="Calibri" panose="020F0502020204030204"/>
              </a:rPr>
              <a:t> HPV Assay. Premarket approval. Accessed August 14, 2024. </a:t>
            </a:r>
            <a:r>
              <a:rPr lang="en-US">
                <a:solidFill>
                  <a:srgbClr val="212121"/>
                </a:solidFill>
                <a:highlight>
                  <a:srgbClr val="FFFFFF"/>
                </a:highlight>
                <a:latin typeface="Calibri" panose="020F0502020204030204"/>
                <a:ea typeface="Calibri" panose="020F0502020204030204"/>
                <a:cs typeface="Calibri" panose="020F0502020204030204"/>
                <a:hlinkClick r:id="rId3"/>
              </a:rPr>
              <a:t>https://www.accessdata.fda.gov/scripts/cdrh/cfdocs/cfpma/pma.cfm?ID=P160037S017</a:t>
            </a:r>
            <a:r>
              <a:rPr lang="en-US">
                <a:solidFill>
                  <a:srgbClr val="212121"/>
                </a:solidFill>
                <a:highlight>
                  <a:srgbClr val="FFFFFF"/>
                </a:highlight>
                <a:latin typeface="Arial"/>
                <a:cs typeface="Arial"/>
              </a:rPr>
              <a:t> </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a:solidFill>
                  <a:srgbClr val="212121"/>
                </a:solidFill>
                <a:highlight>
                  <a:srgbClr val="FFFFFF"/>
                </a:highlight>
                <a:latin typeface="Calibri" panose="020F0502020204030204"/>
                <a:ea typeface="Calibri" panose="020F0502020204030204"/>
                <a:cs typeface="Calibri" panose="020F0502020204030204"/>
              </a:rPr>
              <a:t>FDA. </a:t>
            </a:r>
            <a:r>
              <a:rPr lang="en-US" err="1">
                <a:solidFill>
                  <a:srgbClr val="212121"/>
                </a:solidFill>
                <a:highlight>
                  <a:srgbClr val="FFFFFF"/>
                </a:highlight>
                <a:latin typeface="Calibri" panose="020F0502020204030204"/>
                <a:ea typeface="Calibri" panose="020F0502020204030204"/>
                <a:cs typeface="Calibri" panose="020F0502020204030204"/>
              </a:rPr>
              <a:t>cobas</a:t>
            </a:r>
            <a:r>
              <a:rPr lang="en-US">
                <a:solidFill>
                  <a:srgbClr val="212121"/>
                </a:solidFill>
                <a:highlight>
                  <a:srgbClr val="FFFFFF"/>
                </a:highlight>
                <a:latin typeface="Calibri" panose="020F0502020204030204"/>
                <a:ea typeface="Calibri" panose="020F0502020204030204"/>
                <a:cs typeface="Calibri" panose="020F0502020204030204"/>
              </a:rPr>
              <a:t> HPV. Premarket approval. Accessed August 14, 2024. </a:t>
            </a:r>
            <a:r>
              <a:rPr lang="en-US">
                <a:solidFill>
                  <a:srgbClr val="212121"/>
                </a:solidFill>
                <a:highlight>
                  <a:srgbClr val="FFFFFF"/>
                </a:highlight>
                <a:latin typeface="Calibri" panose="020F0502020204030204"/>
                <a:ea typeface="Calibri" panose="020F0502020204030204"/>
                <a:cs typeface="Calibri" panose="020F0502020204030204"/>
                <a:hlinkClick r:id="rId4"/>
              </a:rPr>
              <a:t>https://www.accessdata.fda.gov/scripts/cdrh/cfdocs/cfpma/pma.cfm?ID=P190028S009</a:t>
            </a:r>
            <a:r>
              <a:rPr lang="en-US">
                <a:solidFill>
                  <a:srgbClr val="212121"/>
                </a:solidFill>
                <a:highlight>
                  <a:srgbClr val="FFFFFF"/>
                </a:highlight>
                <a:latin typeface="Calibri" panose="020F0502020204030204"/>
                <a:ea typeface="Calibri" panose="020F0502020204030204"/>
                <a:cs typeface="Calibri" panose="020F0502020204030204"/>
              </a:rPr>
              <a:t> </a:t>
            </a:r>
            <a:r>
              <a:rPr lang="en-US">
                <a:solidFill>
                  <a:srgbClr val="212121"/>
                </a:solidFill>
                <a:highlight>
                  <a:srgbClr val="FFFFFF"/>
                </a:highlight>
                <a:latin typeface="Arial"/>
                <a:cs typeface="Arial"/>
              </a:rPr>
              <a:t> </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a:solidFill>
                  <a:srgbClr val="212121"/>
                </a:solidFill>
                <a:highlight>
                  <a:srgbClr val="FFFFFF"/>
                </a:highlight>
                <a:latin typeface="Calibri" panose="020F0502020204030204"/>
                <a:ea typeface="Calibri" panose="020F0502020204030204"/>
                <a:cs typeface="Calibri" panose="020F0502020204030204"/>
              </a:rPr>
              <a:t>Cuzick J, Clavel C, Petry KU, et al. Overview of the European and North American studies on HPV testing in primary cervical cancer screening. International journal of cancer. 2006 Sep 1;119(5):1095-101.</a:t>
            </a:r>
          </a:p>
          <a:p>
            <a:pPr marL="342900" indent="-342900" defTabSz="685800">
              <a:buFontTx/>
              <a:buAutoNum type="arabicPeriod"/>
            </a:pPr>
            <a:r>
              <a:rPr lang="en-US" err="1">
                <a:solidFill>
                  <a:srgbClr val="212121"/>
                </a:solidFill>
                <a:highlight>
                  <a:srgbClr val="FFFFFF"/>
                </a:highlight>
                <a:latin typeface="Calibri" panose="020F0502020204030204"/>
                <a:ea typeface="Calibri" panose="020F0502020204030204"/>
                <a:cs typeface="Calibri" panose="020F0502020204030204"/>
              </a:rPr>
              <a:t>Arbyn</a:t>
            </a:r>
            <a:r>
              <a:rPr lang="en-US">
                <a:solidFill>
                  <a:srgbClr val="212121"/>
                </a:solidFill>
                <a:highlight>
                  <a:srgbClr val="FFFFFF"/>
                </a:highlight>
                <a:latin typeface="Calibri" panose="020F0502020204030204"/>
                <a:ea typeface="Calibri" panose="020F0502020204030204"/>
                <a:cs typeface="Calibri" panose="020F0502020204030204"/>
              </a:rPr>
              <a:t> M, Smith SB, Temin S, Sultana F, Castle P; Collaboration on Self-Sampling and HPV Testing. Detecting cervical precancer and reaching </a:t>
            </a:r>
            <a:r>
              <a:rPr lang="en-US" err="1">
                <a:solidFill>
                  <a:srgbClr val="212121"/>
                </a:solidFill>
                <a:highlight>
                  <a:srgbClr val="FFFFFF"/>
                </a:highlight>
                <a:latin typeface="Calibri" panose="020F0502020204030204"/>
                <a:ea typeface="Calibri" panose="020F0502020204030204"/>
                <a:cs typeface="Calibri" panose="020F0502020204030204"/>
              </a:rPr>
              <a:t>underscreened</a:t>
            </a:r>
            <a:r>
              <a:rPr lang="en-US">
                <a:solidFill>
                  <a:srgbClr val="212121"/>
                </a:solidFill>
                <a:highlight>
                  <a:srgbClr val="FFFFFF"/>
                </a:highlight>
                <a:latin typeface="Calibri" panose="020F0502020204030204"/>
                <a:ea typeface="Calibri" panose="020F0502020204030204"/>
                <a:cs typeface="Calibri" panose="020F0502020204030204"/>
              </a:rPr>
              <a:t> women by using HPV testing on self samples: Updated meta-analyses. </a:t>
            </a:r>
            <a:r>
              <a:rPr lang="en-US" i="1">
                <a:solidFill>
                  <a:srgbClr val="212121"/>
                </a:solidFill>
                <a:highlight>
                  <a:srgbClr val="FFFFFF"/>
                </a:highlight>
                <a:latin typeface="Calibri" panose="020F0502020204030204"/>
                <a:ea typeface="Calibri" panose="020F0502020204030204"/>
                <a:cs typeface="Calibri" panose="020F0502020204030204"/>
              </a:rPr>
              <a:t>BMJ</a:t>
            </a:r>
            <a:r>
              <a:rPr lang="en-US">
                <a:solidFill>
                  <a:srgbClr val="212121"/>
                </a:solidFill>
                <a:highlight>
                  <a:srgbClr val="FFFFFF"/>
                </a:highlight>
                <a:latin typeface="Calibri" panose="020F0502020204030204"/>
                <a:ea typeface="Calibri" panose="020F0502020204030204"/>
                <a:cs typeface="Calibri" panose="020F0502020204030204"/>
              </a:rPr>
              <a:t>. 2018;363:k4823. doi:10.1136/bmj.k4823.</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err="1">
                <a:solidFill>
                  <a:srgbClr val="212121"/>
                </a:solidFill>
                <a:highlight>
                  <a:srgbClr val="FFFFFF"/>
                </a:highlight>
                <a:latin typeface="Calibri" panose="020F0502020204030204"/>
                <a:ea typeface="Calibri" panose="020F0502020204030204"/>
                <a:cs typeface="Calibri" panose="020F0502020204030204"/>
              </a:rPr>
              <a:t>Arbyn</a:t>
            </a:r>
            <a:r>
              <a:rPr lang="en-US">
                <a:solidFill>
                  <a:srgbClr val="212121"/>
                </a:solidFill>
                <a:highlight>
                  <a:srgbClr val="FFFFFF"/>
                </a:highlight>
                <a:latin typeface="Calibri" panose="020F0502020204030204"/>
                <a:ea typeface="Calibri" panose="020F0502020204030204"/>
                <a:cs typeface="Calibri" panose="020F0502020204030204"/>
              </a:rPr>
              <a:t> M, </a:t>
            </a:r>
            <a:r>
              <a:rPr lang="en-US" err="1">
                <a:solidFill>
                  <a:srgbClr val="212121"/>
                </a:solidFill>
                <a:highlight>
                  <a:srgbClr val="FFFFFF"/>
                </a:highlight>
                <a:latin typeface="Calibri" panose="020F0502020204030204"/>
                <a:ea typeface="Calibri" panose="020F0502020204030204"/>
                <a:cs typeface="Calibri" panose="020F0502020204030204"/>
              </a:rPr>
              <a:t>Verdoodt</a:t>
            </a:r>
            <a:r>
              <a:rPr lang="en-US">
                <a:solidFill>
                  <a:srgbClr val="212121"/>
                </a:solidFill>
                <a:highlight>
                  <a:srgbClr val="FFFFFF"/>
                </a:highlight>
                <a:latin typeface="Calibri" panose="020F0502020204030204"/>
                <a:ea typeface="Calibri" panose="020F0502020204030204"/>
                <a:cs typeface="Calibri" panose="020F0502020204030204"/>
              </a:rPr>
              <a:t> F, Snijders PJ, et al. Accuracy of human papillomavirus testing on self-collected versus clinician-collected samples: a meta-analysis. </a:t>
            </a:r>
            <a:r>
              <a:rPr lang="en-US" i="1">
                <a:solidFill>
                  <a:srgbClr val="212121"/>
                </a:solidFill>
                <a:highlight>
                  <a:srgbClr val="FFFFFF"/>
                </a:highlight>
                <a:latin typeface="Calibri" panose="020F0502020204030204"/>
                <a:ea typeface="Calibri" panose="020F0502020204030204"/>
                <a:cs typeface="Calibri" panose="020F0502020204030204"/>
              </a:rPr>
              <a:t>Lancet Oncol. </a:t>
            </a:r>
            <a:r>
              <a:rPr lang="en-US">
                <a:solidFill>
                  <a:srgbClr val="212121"/>
                </a:solidFill>
                <a:highlight>
                  <a:srgbClr val="FFFFFF"/>
                </a:highlight>
                <a:latin typeface="Calibri" panose="020F0502020204030204"/>
                <a:ea typeface="Calibri" panose="020F0502020204030204"/>
                <a:cs typeface="Calibri" panose="020F0502020204030204"/>
              </a:rPr>
              <a:t>2014;15(2):172-83. doi:10.1016/S1470-2045(13)70570-9</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err="1">
                <a:solidFill>
                  <a:srgbClr val="212121"/>
                </a:solidFill>
                <a:highlight>
                  <a:srgbClr val="FFFFFF"/>
                </a:highlight>
                <a:latin typeface="Calibri" panose="020F0502020204030204"/>
                <a:ea typeface="Calibri" panose="020F0502020204030204"/>
                <a:cs typeface="Calibri" panose="020F0502020204030204"/>
              </a:rPr>
              <a:t>Arbyn</a:t>
            </a:r>
            <a:r>
              <a:rPr lang="en-US">
                <a:solidFill>
                  <a:srgbClr val="212121"/>
                </a:solidFill>
                <a:highlight>
                  <a:srgbClr val="FFFFFF"/>
                </a:highlight>
                <a:latin typeface="Calibri" panose="020F0502020204030204"/>
                <a:ea typeface="Calibri" panose="020F0502020204030204"/>
                <a:cs typeface="Calibri" panose="020F0502020204030204"/>
              </a:rPr>
              <a:t> M, Castle PE, Schiffman M, </a:t>
            </a:r>
            <a:r>
              <a:rPr lang="en-US" err="1">
                <a:solidFill>
                  <a:srgbClr val="212121"/>
                </a:solidFill>
                <a:highlight>
                  <a:srgbClr val="FFFFFF"/>
                </a:highlight>
                <a:latin typeface="Calibri" panose="020F0502020204030204"/>
                <a:ea typeface="Calibri" panose="020F0502020204030204"/>
                <a:cs typeface="Calibri" panose="020F0502020204030204"/>
              </a:rPr>
              <a:t>Wentzensen</a:t>
            </a:r>
            <a:r>
              <a:rPr lang="en-US">
                <a:solidFill>
                  <a:srgbClr val="212121"/>
                </a:solidFill>
                <a:highlight>
                  <a:srgbClr val="FFFFFF"/>
                </a:highlight>
                <a:latin typeface="Calibri" panose="020F0502020204030204"/>
                <a:ea typeface="Calibri" panose="020F0502020204030204"/>
                <a:cs typeface="Calibri" panose="020F0502020204030204"/>
              </a:rPr>
              <a:t> N, Heckman-Stoddard B, Sahasrabuddhe VV. Meta-analysis of agreement/concordance statistics in studies comparing self- vs clinician-collected samples for HPV testing in cervical cancer screening. </a:t>
            </a:r>
            <a:r>
              <a:rPr lang="en-US" i="1">
                <a:solidFill>
                  <a:srgbClr val="212121"/>
                </a:solidFill>
                <a:highlight>
                  <a:srgbClr val="FFFFFF"/>
                </a:highlight>
                <a:latin typeface="Calibri" panose="020F0502020204030204"/>
                <a:ea typeface="Calibri" panose="020F0502020204030204"/>
                <a:cs typeface="Calibri" panose="020F0502020204030204"/>
              </a:rPr>
              <a:t>Int J Cancer. </a:t>
            </a:r>
            <a:r>
              <a:rPr lang="en-US">
                <a:solidFill>
                  <a:srgbClr val="212121"/>
                </a:solidFill>
                <a:highlight>
                  <a:srgbClr val="FFFFFF"/>
                </a:highlight>
                <a:latin typeface="Calibri" panose="020F0502020204030204"/>
                <a:ea typeface="Calibri" panose="020F0502020204030204"/>
                <a:cs typeface="Calibri" panose="020F0502020204030204"/>
              </a:rPr>
              <a:t>2022;151(2):308-312. doi:10.1002/ijc.33967.</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a:solidFill>
                  <a:srgbClr val="212121"/>
                </a:solidFill>
                <a:highlight>
                  <a:srgbClr val="FFFFFF"/>
                </a:highlight>
                <a:latin typeface="Calibri" panose="020F0502020204030204"/>
                <a:ea typeface="Calibri" panose="020F0502020204030204"/>
                <a:cs typeface="Calibri" panose="020F0502020204030204"/>
              </a:rPr>
              <a:t>American Cancer Society. HPV testing. Updated June 3, 2024. Accessed August 14, 2024. </a:t>
            </a:r>
            <a:r>
              <a:rPr lang="en-US">
                <a:solidFill>
                  <a:srgbClr val="212121"/>
                </a:solidFill>
                <a:highlight>
                  <a:srgbClr val="FFFFFF"/>
                </a:highlight>
                <a:latin typeface="Calibri" panose="020F0502020204030204"/>
                <a:ea typeface="Calibri" panose="020F0502020204030204"/>
                <a:cs typeface="Calibri" panose="020F0502020204030204"/>
                <a:hlinkClick r:id="rId5"/>
              </a:rPr>
              <a:t>https://www.cancer.org/cancer/risk-prevention/hpv/hpv-and-hpv-testing.html</a:t>
            </a:r>
            <a:r>
              <a:rPr lang="en-US">
                <a:solidFill>
                  <a:srgbClr val="212121"/>
                </a:solidFill>
                <a:highlight>
                  <a:srgbClr val="FFFFFF"/>
                </a:highlight>
                <a:latin typeface="Arial"/>
                <a:cs typeface="Arial"/>
              </a:rPr>
              <a:t> </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a:solidFill>
                  <a:srgbClr val="212121"/>
                </a:solidFill>
                <a:highlight>
                  <a:srgbClr val="FFFFFF"/>
                </a:highlight>
                <a:latin typeface="Calibri" panose="020F0502020204030204"/>
                <a:ea typeface="Calibri" panose="020F0502020204030204"/>
                <a:cs typeface="Calibri" panose="020F0502020204030204"/>
              </a:rPr>
              <a:t>National Cancer Institute Division of Cancer Prevention. NCI Cervical Cancer ‘Last Mile’ Initiative. Accessed August 14, 2024. </a:t>
            </a:r>
            <a:r>
              <a:rPr lang="en-US">
                <a:solidFill>
                  <a:srgbClr val="212121"/>
                </a:solidFill>
                <a:highlight>
                  <a:srgbClr val="FFFFFF"/>
                </a:highlight>
                <a:latin typeface="Calibri" panose="020F0502020204030204"/>
                <a:ea typeface="Calibri" panose="020F0502020204030204"/>
                <a:cs typeface="Calibri" panose="020F0502020204030204"/>
                <a:hlinkClick r:id="rId6"/>
              </a:rPr>
              <a:t>https://prevention.cancer.gov/major-programs/nci-cervical-cancer-last-mile-initiative#about</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a:solidFill>
                  <a:srgbClr val="212121"/>
                </a:solidFill>
                <a:highlight>
                  <a:srgbClr val="FFFFFF"/>
                </a:highlight>
                <a:latin typeface="Calibri" panose="020F0502020204030204"/>
                <a:ea typeface="Calibri" panose="020F0502020204030204"/>
                <a:cs typeface="Calibri" panose="020F0502020204030204"/>
              </a:rPr>
              <a:t>Becton, Dickinson and Company. Self-Collection with the BD </a:t>
            </a:r>
            <a:r>
              <a:rPr lang="en-US" err="1">
                <a:solidFill>
                  <a:srgbClr val="212121"/>
                </a:solidFill>
                <a:highlight>
                  <a:srgbClr val="FFFFFF"/>
                </a:highlight>
                <a:latin typeface="Calibri" panose="020F0502020204030204"/>
                <a:ea typeface="Calibri" panose="020F0502020204030204"/>
                <a:cs typeface="Calibri" panose="020F0502020204030204"/>
              </a:rPr>
              <a:t>Onclarity</a:t>
            </a:r>
            <a:r>
              <a:rPr lang="en-US">
                <a:solidFill>
                  <a:srgbClr val="212121"/>
                </a:solidFill>
                <a:highlight>
                  <a:srgbClr val="FFFFFF"/>
                </a:highlight>
                <a:latin typeface="Calibri" panose="020F0502020204030204"/>
                <a:ea typeface="Calibri" panose="020F0502020204030204"/>
                <a:cs typeface="Calibri" panose="020F0502020204030204"/>
              </a:rPr>
              <a:t>™ HPV Assay.</a:t>
            </a:r>
            <a:r>
              <a:rPr lang="en-US" i="1">
                <a:solidFill>
                  <a:srgbClr val="212121"/>
                </a:solidFill>
                <a:highlight>
                  <a:srgbClr val="FFFFFF"/>
                </a:highlight>
                <a:latin typeface="Calibri" panose="020F0502020204030204"/>
                <a:ea typeface="Calibri" panose="020F0502020204030204"/>
                <a:cs typeface="Calibri" panose="020F0502020204030204"/>
              </a:rPr>
              <a:t> </a:t>
            </a:r>
            <a:r>
              <a:rPr lang="en-US">
                <a:solidFill>
                  <a:srgbClr val="212121"/>
                </a:solidFill>
                <a:highlight>
                  <a:srgbClr val="FFFFFF"/>
                </a:highlight>
                <a:latin typeface="Calibri" panose="020F0502020204030204"/>
                <a:ea typeface="Calibri" panose="020F0502020204030204"/>
                <a:cs typeface="Calibri" panose="020F0502020204030204"/>
              </a:rPr>
              <a:t>Accessed August 14, 2024. </a:t>
            </a:r>
            <a:r>
              <a:rPr lang="en-US">
                <a:solidFill>
                  <a:srgbClr val="212121"/>
                </a:solidFill>
                <a:highlight>
                  <a:srgbClr val="FFFFFF"/>
                </a:highlight>
                <a:latin typeface="Calibri" panose="020F0502020204030204"/>
                <a:ea typeface="Calibri" panose="020F0502020204030204"/>
                <a:cs typeface="Calibri" panose="020F0502020204030204"/>
                <a:hlinkClick r:id="rId7"/>
              </a:rPr>
              <a:t>https://static.bd.com/documents/eifu/ZMG_500077590_EN_A_01.pdf</a:t>
            </a:r>
            <a:r>
              <a:rPr lang="en-US">
                <a:solidFill>
                  <a:srgbClr val="212121"/>
                </a:solidFill>
                <a:highlight>
                  <a:srgbClr val="FFFFFF"/>
                </a:highlight>
                <a:latin typeface="Arial"/>
                <a:cs typeface="Arial"/>
              </a:rPr>
              <a:t> </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a:solidFill>
                  <a:srgbClr val="212121"/>
                </a:solidFill>
                <a:highlight>
                  <a:srgbClr val="FFFFFF"/>
                </a:highlight>
                <a:latin typeface="Calibri" panose="020F0502020204030204"/>
                <a:ea typeface="Calibri" panose="020F0502020204030204"/>
                <a:cs typeface="Calibri" panose="020F0502020204030204"/>
              </a:rPr>
              <a:t>Provider Workgroup 2024. American Cancer Society National Roundtable on Cervical Cancer. Primary HPV Screening Provider Needs.</a:t>
            </a:r>
            <a:r>
              <a:rPr lang="en-US" i="1">
                <a:solidFill>
                  <a:srgbClr val="212121"/>
                </a:solidFill>
                <a:highlight>
                  <a:srgbClr val="FFFFFF"/>
                </a:highlight>
                <a:latin typeface="Calibri" panose="020F0502020204030204"/>
                <a:ea typeface="Calibri" panose="020F0502020204030204"/>
                <a:cs typeface="Calibri" panose="020F0502020204030204"/>
              </a:rPr>
              <a:t> </a:t>
            </a:r>
            <a:r>
              <a:rPr lang="en-US">
                <a:solidFill>
                  <a:srgbClr val="212121"/>
                </a:solidFill>
                <a:highlight>
                  <a:srgbClr val="FFFFFF"/>
                </a:highlight>
                <a:latin typeface="Calibri" panose="020F0502020204030204"/>
                <a:ea typeface="Calibri" panose="020F0502020204030204"/>
                <a:cs typeface="Calibri" panose="020F0502020204030204"/>
              </a:rPr>
              <a:t>Accessed August 14, 2024. </a:t>
            </a:r>
            <a:r>
              <a:rPr lang="en-US">
                <a:solidFill>
                  <a:srgbClr val="212121"/>
                </a:solidFill>
                <a:highlight>
                  <a:srgbClr val="FFFFFF"/>
                </a:highlight>
                <a:latin typeface="Calibri" panose="020F0502020204030204"/>
                <a:ea typeface="Calibri" panose="020F0502020204030204"/>
                <a:cs typeface="Calibri" panose="020F0502020204030204"/>
                <a:hlinkClick r:id="rId8"/>
              </a:rPr>
              <a:t>https://docs.google.com/presentation/d/10d0UaDyM7ba8KS3SzDlZJKlPFEJwFA3V/edit#slide=id.p1</a:t>
            </a:r>
            <a:r>
              <a:rPr lang="en-US">
                <a:solidFill>
                  <a:srgbClr val="212121"/>
                </a:solidFill>
                <a:highlight>
                  <a:srgbClr val="FFFFFF"/>
                </a:highlight>
                <a:latin typeface="Arial"/>
                <a:cs typeface="Arial"/>
              </a:rPr>
              <a:t> </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a:solidFill>
                  <a:srgbClr val="212121"/>
                </a:solidFill>
                <a:highlight>
                  <a:srgbClr val="FFFFFF"/>
                </a:highlight>
                <a:latin typeface="Calibri" panose="020F0502020204030204"/>
                <a:ea typeface="Calibri" panose="020F0502020204030204"/>
                <a:cs typeface="Calibri" panose="020F0502020204030204"/>
              </a:rPr>
              <a:t>Polman NJ, </a:t>
            </a:r>
            <a:r>
              <a:rPr lang="en-US" err="1">
                <a:solidFill>
                  <a:srgbClr val="212121"/>
                </a:solidFill>
                <a:highlight>
                  <a:srgbClr val="FFFFFF"/>
                </a:highlight>
                <a:latin typeface="Calibri" panose="020F0502020204030204"/>
                <a:ea typeface="Calibri" panose="020F0502020204030204"/>
                <a:cs typeface="Calibri" panose="020F0502020204030204"/>
              </a:rPr>
              <a:t>Ebisch</a:t>
            </a:r>
            <a:r>
              <a:rPr lang="en-US">
                <a:solidFill>
                  <a:srgbClr val="212121"/>
                </a:solidFill>
                <a:highlight>
                  <a:srgbClr val="FFFFFF"/>
                </a:highlight>
                <a:latin typeface="Calibri" panose="020F0502020204030204"/>
                <a:ea typeface="Calibri" panose="020F0502020204030204"/>
                <a:cs typeface="Calibri" panose="020F0502020204030204"/>
              </a:rPr>
              <a:t> RMF, Heideman DAM, et al. Performance of human papillomavirus testing on self-collected versus clinician-collected samples for the detection of cervical intraepithelial neoplasia of grade 2 or worse: A </a:t>
            </a:r>
            <a:r>
              <a:rPr lang="en-US" err="1">
                <a:solidFill>
                  <a:srgbClr val="212121"/>
                </a:solidFill>
                <a:highlight>
                  <a:srgbClr val="FFFFFF"/>
                </a:highlight>
                <a:latin typeface="Calibri" panose="020F0502020204030204"/>
                <a:ea typeface="Calibri" panose="020F0502020204030204"/>
                <a:cs typeface="Calibri" panose="020F0502020204030204"/>
              </a:rPr>
              <a:t>randomised</a:t>
            </a:r>
            <a:r>
              <a:rPr lang="en-US">
                <a:solidFill>
                  <a:srgbClr val="212121"/>
                </a:solidFill>
                <a:highlight>
                  <a:srgbClr val="FFFFFF"/>
                </a:highlight>
                <a:latin typeface="Calibri" panose="020F0502020204030204"/>
                <a:ea typeface="Calibri" panose="020F0502020204030204"/>
                <a:cs typeface="Calibri" panose="020F0502020204030204"/>
              </a:rPr>
              <a:t>, paired screen-positive, non-inferiority trial. </a:t>
            </a:r>
            <a:r>
              <a:rPr lang="en-US" i="1">
                <a:solidFill>
                  <a:srgbClr val="212121"/>
                </a:solidFill>
                <a:highlight>
                  <a:srgbClr val="FFFFFF"/>
                </a:highlight>
                <a:latin typeface="Calibri" panose="020F0502020204030204"/>
                <a:ea typeface="Calibri" panose="020F0502020204030204"/>
                <a:cs typeface="Calibri" panose="020F0502020204030204"/>
              </a:rPr>
              <a:t>Lancet Oncol. </a:t>
            </a:r>
            <a:r>
              <a:rPr lang="en-US">
                <a:solidFill>
                  <a:srgbClr val="212121"/>
                </a:solidFill>
                <a:highlight>
                  <a:srgbClr val="FFFFFF"/>
                </a:highlight>
                <a:latin typeface="Calibri" panose="020F0502020204030204"/>
                <a:ea typeface="Calibri" panose="020F0502020204030204"/>
                <a:cs typeface="Calibri" panose="020F0502020204030204"/>
              </a:rPr>
              <a:t>2019;20(2):229-238. doi:10.1016/S1470-2045(18)30763-0 </a:t>
            </a:r>
            <a:r>
              <a:rPr lang="en-US">
                <a:solidFill>
                  <a:srgbClr val="212121"/>
                </a:solidFill>
                <a:highlight>
                  <a:srgbClr val="FFFFFF"/>
                </a:highlight>
                <a:latin typeface="Arial"/>
                <a:cs typeface="Arial"/>
              </a:rPr>
              <a:t> </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a:solidFill>
                  <a:srgbClr val="212121"/>
                </a:solidFill>
                <a:highlight>
                  <a:srgbClr val="FFFFFF"/>
                </a:highlight>
                <a:latin typeface="Calibri" panose="020F0502020204030204"/>
                <a:ea typeface="Calibri" panose="020F0502020204030204"/>
                <a:cs typeface="Calibri" panose="020F0502020204030204"/>
              </a:rPr>
              <a:t>American Cancer Society National Roundtable on Cervical Cancer. Preparing for Self-collection: Clinician Communication Guide</a:t>
            </a:r>
            <a:r>
              <a:rPr lang="en-US">
                <a:solidFill>
                  <a:srgbClr val="212121"/>
                </a:solidFill>
                <a:latin typeface="Calibri" panose="020F0502020204030204"/>
                <a:ea typeface="Calibri" panose="020F0502020204030204"/>
                <a:cs typeface="Calibri" panose="020F0502020204030204"/>
              </a:rPr>
              <a:t>. Available soon.</a:t>
            </a:r>
            <a:endParaRPr lang="en-US" sz="2700">
              <a:solidFill>
                <a:prstClr val="black"/>
              </a:solidFill>
              <a:latin typeface="Calibri" panose="020F0502020204030204"/>
              <a:ea typeface="Calibri" panose="020F0502020204030204"/>
              <a:cs typeface="Calibri" panose="020F0502020204030204"/>
            </a:endParaRPr>
          </a:p>
          <a:p>
            <a:pPr marL="342900" indent="-342900" defTabSz="685800">
              <a:buFontTx/>
              <a:buAutoNum type="arabicPeriod"/>
            </a:pPr>
            <a:r>
              <a:rPr lang="en-US">
                <a:solidFill>
                  <a:srgbClr val="212121"/>
                </a:solidFill>
                <a:latin typeface="Calibri"/>
                <a:ea typeface="Calibri"/>
                <a:cs typeface="Calibri"/>
              </a:rPr>
              <a:t>American Cancer Society National Roundtable on Cervical Cancer. Primary HPV Screening for Cervical Cancer Screening: Technical Guide for Coding and Billing. November 2023.</a:t>
            </a:r>
          </a:p>
          <a:p>
            <a:pPr marL="428625" indent="-428625" defTabSz="685800">
              <a:spcBef>
                <a:spcPts val="300"/>
              </a:spcBef>
              <a:spcAft>
                <a:spcPts val="300"/>
              </a:spcAft>
              <a:buFontTx/>
              <a:buAutoNum type="arabicPeriod"/>
            </a:pPr>
            <a:endParaRPr lang="en-US">
              <a:solidFill>
                <a:srgbClr val="212121"/>
              </a:solidFill>
              <a:highlight>
                <a:srgbClr val="FFFFFF"/>
              </a:highlight>
              <a:latin typeface="Segoe UI" panose="020B0502040204020203" pitchFamily="34" charset="0"/>
              <a:cs typeface="Segoe UI" panose="020B0502040204020203" pitchFamily="34" charset="0"/>
            </a:endParaRPr>
          </a:p>
          <a:p>
            <a:pPr marL="428625" indent="-428625" defTabSz="685800">
              <a:buFontTx/>
              <a:buAutoNum type="arabicPeriod"/>
            </a:pPr>
            <a:endParaRPr lang="en-US">
              <a:solidFill>
                <a:srgbClr val="212121"/>
              </a:solidFill>
              <a:highlight>
                <a:srgbClr val="FFFFFF"/>
              </a:highlight>
              <a:latin typeface="Segoe UI" panose="020B0502040204020203" pitchFamily="34" charset="0"/>
              <a:cs typeface="Segoe UI" panose="020B0502040204020203" pitchFamily="34" charset="0"/>
            </a:endParaRPr>
          </a:p>
          <a:p>
            <a:pPr marL="428625" indent="-428625" defTabSz="685800">
              <a:buFontTx/>
              <a:buAutoNum type="arabicPeriod"/>
            </a:pPr>
            <a:endParaRPr lang="en-US">
              <a:solidFill>
                <a:srgbClr val="212121"/>
              </a:solidFill>
              <a:highlight>
                <a:srgbClr val="FFFFFF"/>
              </a:highlight>
              <a:latin typeface="Segoe UI" panose="020B0502040204020203" pitchFamily="34" charset="0"/>
              <a:cs typeface="Segoe UI" panose="020B0502040204020203" pitchFamily="34" charset="0"/>
            </a:endParaRPr>
          </a:p>
          <a:p>
            <a:pPr marL="428625" indent="-428625" defTabSz="685800">
              <a:buFontTx/>
              <a:buAutoNum type="arabicPeriod"/>
            </a:pPr>
            <a:endParaRPr lang="en-US" i="1">
              <a:solidFill>
                <a:srgbClr val="212121"/>
              </a:solidFill>
              <a:highlight>
                <a:srgbClr val="FFFFFF"/>
              </a:highlight>
              <a:latin typeface="Segoe UI" panose="020B0502040204020203" pitchFamily="34" charset="0"/>
              <a:cs typeface="Segoe UI" panose="020B0502040204020203" pitchFamily="34" charset="0"/>
            </a:endParaRPr>
          </a:p>
          <a:p>
            <a:pPr marL="428625" indent="-428625" defTabSz="685800">
              <a:buFontTx/>
              <a:buAutoNum type="arabicPeriod"/>
            </a:pPr>
            <a:endParaRPr lang="en-US" i="1">
              <a:solidFill>
                <a:prstClr val="black"/>
              </a:solidFill>
              <a:latin typeface="Segoe UI" panose="020B0502040204020203" pitchFamily="34" charset="0"/>
              <a:cs typeface="Segoe UI" panose="020B0502040204020203" pitchFamily="34" charset="0"/>
              <a:hlinkClick r:id="rId9"/>
            </a:endParaRPr>
          </a:p>
        </p:txBody>
      </p:sp>
      <p:sp>
        <p:nvSpPr>
          <p:cNvPr id="3" name="Slide Number Placeholder 3">
            <a:extLst>
              <a:ext uri="{FF2B5EF4-FFF2-40B4-BE49-F238E27FC236}">
                <a16:creationId xmlns:a16="http://schemas.microsoft.com/office/drawing/2014/main" id="{42FA97C7-E4B5-22B1-5C04-813A578D4BF6}"/>
              </a:ext>
            </a:extLst>
          </p:cNvPr>
          <p:cNvSpPr txBox="1">
            <a:spLocks/>
          </p:cNvSpPr>
          <p:nvPr/>
        </p:nvSpPr>
        <p:spPr>
          <a:xfrm>
            <a:off x="17261586" y="9831642"/>
            <a:ext cx="797814" cy="184666"/>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9091AC62-753B-3240-A76B-ED140B7F97AA}" type="slidenum">
              <a:rPr lang="en-US" sz="1200">
                <a:solidFill>
                  <a:prstClr val="black"/>
                </a:solidFill>
              </a:rPr>
              <a:pPr defTabSz="685800">
                <a:defRPr/>
              </a:pPr>
              <a:t>45</a:t>
            </a:fld>
            <a:endParaRPr lang="en-US" sz="1200">
              <a:solidFill>
                <a:prstClr val="black"/>
              </a:solidFill>
            </a:endParaRPr>
          </a:p>
        </p:txBody>
      </p:sp>
      <p:sp>
        <p:nvSpPr>
          <p:cNvPr id="4" name="TextBox 3">
            <a:extLst>
              <a:ext uri="{FF2B5EF4-FFF2-40B4-BE49-F238E27FC236}">
                <a16:creationId xmlns:a16="http://schemas.microsoft.com/office/drawing/2014/main" id="{AA566B5B-D0E7-B120-C9EF-F30ECBD3A77B}"/>
              </a:ext>
            </a:extLst>
          </p:cNvPr>
          <p:cNvSpPr txBox="1"/>
          <p:nvPr/>
        </p:nvSpPr>
        <p:spPr>
          <a:xfrm>
            <a:off x="342900" y="616699"/>
            <a:ext cx="12487716" cy="692497"/>
          </a:xfrm>
          <a:prstGeom prst="rect">
            <a:avLst/>
          </a:prstGeom>
          <a:noFill/>
        </p:spPr>
        <p:txBody>
          <a:bodyPr wrap="square" lIns="0" tIns="0" rIns="0" bIns="0" rtlCol="0" anchor="t">
            <a:spAutoFit/>
          </a:bodyPr>
          <a:lstStyle/>
          <a:p>
            <a:pPr defTabSz="685800">
              <a:lnSpc>
                <a:spcPts val="5400"/>
              </a:lnSpc>
            </a:pPr>
            <a:r>
              <a:rPr lang="en-US" sz="4800" b="1">
                <a:solidFill>
                  <a:srgbClr val="012069"/>
                </a:solidFill>
                <a:latin typeface="Poppins" pitchFamily="2" charset="77"/>
                <a:cs typeface="Poppins" pitchFamily="2" charset="77"/>
              </a:rPr>
              <a:t>References </a:t>
            </a:r>
          </a:p>
        </p:txBody>
      </p:sp>
    </p:spTree>
    <p:extLst>
      <p:ext uri="{BB962C8B-B14F-4D97-AF65-F5344CB8AC3E}">
        <p14:creationId xmlns:p14="http://schemas.microsoft.com/office/powerpoint/2010/main" val="494133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938686" y="8765075"/>
            <a:ext cx="7293950" cy="708528"/>
          </a:xfrm>
        </p:spPr>
        <p:txBody>
          <a:bodyPr>
            <a:normAutofit/>
          </a:bodyPr>
          <a:lstStyle/>
          <a:p>
            <a:r>
              <a:rPr lang="en-US" sz="2700" dirty="0"/>
              <a:t>Office of Immunization Child Profile</a:t>
            </a:r>
          </a:p>
        </p:txBody>
      </p:sp>
      <p:sp>
        <p:nvSpPr>
          <p:cNvPr id="3" name="Text Placeholder 2"/>
          <p:cNvSpPr>
            <a:spLocks noGrp="1"/>
          </p:cNvSpPr>
          <p:nvPr>
            <p:ph type="body" sz="quarter" idx="10"/>
          </p:nvPr>
        </p:nvSpPr>
        <p:spPr>
          <a:xfrm>
            <a:off x="7046259" y="8225936"/>
            <a:ext cx="8807823" cy="750528"/>
          </a:xfrm>
        </p:spPr>
        <p:txBody>
          <a:bodyPr>
            <a:normAutofit fontScale="92500" lnSpcReduction="10000"/>
          </a:bodyPr>
          <a:lstStyle/>
          <a:p>
            <a:r>
              <a:rPr lang="en-US" sz="2400" b="1" dirty="0"/>
              <a:t> Immunize Washington  and Immunization Quality Improvement for Providers (IQIP)</a:t>
            </a:r>
          </a:p>
        </p:txBody>
      </p:sp>
      <p:pic>
        <p:nvPicPr>
          <p:cNvPr id="1026" name="Picture 2" descr="Washington State Department of Health">
            <a:extLst>
              <a:ext uri="{FF2B5EF4-FFF2-40B4-BE49-F238E27FC236}">
                <a16:creationId xmlns:a16="http://schemas.microsoft.com/office/drawing/2014/main" id="{5720E570-6A23-B441-C5A6-A83825659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918" y="7600645"/>
            <a:ext cx="4429125" cy="23288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F59C915-E177-0412-5730-696B3259F4AF}"/>
              </a:ext>
            </a:extLst>
          </p:cNvPr>
          <p:cNvPicPr>
            <a:picLocks noChangeAspect="1"/>
          </p:cNvPicPr>
          <p:nvPr/>
        </p:nvPicPr>
        <p:blipFill>
          <a:blip r:embed="rId4"/>
          <a:stretch>
            <a:fillRect/>
          </a:stretch>
        </p:blipFill>
        <p:spPr>
          <a:xfrm>
            <a:off x="0" y="2"/>
            <a:ext cx="18288000" cy="7428044"/>
          </a:xfrm>
          <a:prstGeom prst="rect">
            <a:avLst/>
          </a:prstGeom>
        </p:spPr>
      </p:pic>
    </p:spTree>
    <p:extLst>
      <p:ext uri="{BB962C8B-B14F-4D97-AF65-F5344CB8AC3E}">
        <p14:creationId xmlns:p14="http://schemas.microsoft.com/office/powerpoint/2010/main" val="1474023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p:cNvSpPr>
            <a:spLocks noGrp="1"/>
          </p:cNvSpPr>
          <p:nvPr>
            <p:ph type="ctrTitle"/>
          </p:nvPr>
        </p:nvSpPr>
        <p:spPr>
          <a:xfrm>
            <a:off x="958322" y="1005327"/>
            <a:ext cx="16364460" cy="1598754"/>
          </a:xfrm>
        </p:spPr>
        <p:txBody>
          <a:bodyPr anchor="ctr">
            <a:normAutofit/>
          </a:bodyPr>
          <a:lstStyle/>
          <a:p>
            <a:br>
              <a:rPr lang="en-US" sz="2550"/>
            </a:br>
            <a:br>
              <a:rPr lang="en-US" sz="2550"/>
            </a:br>
            <a:br>
              <a:rPr lang="en-US" sz="2550"/>
            </a:br>
            <a:endParaRPr lang="en-US" sz="2550"/>
          </a:p>
        </p:txBody>
      </p:sp>
      <p:sp>
        <p:nvSpPr>
          <p:cNvPr id="3" name="Subtitle 2"/>
          <p:cNvSpPr>
            <a:spLocks noGrp="1"/>
          </p:cNvSpPr>
          <p:nvPr>
            <p:ph type="subTitle" idx="1"/>
          </p:nvPr>
        </p:nvSpPr>
        <p:spPr>
          <a:xfrm>
            <a:off x="958322" y="2777072"/>
            <a:ext cx="16364465" cy="828989"/>
          </a:xfrm>
        </p:spPr>
        <p:txBody>
          <a:bodyPr anchor="ctr">
            <a:normAutofit/>
          </a:bodyPr>
          <a:lstStyle/>
          <a:p>
            <a:r>
              <a:rPr lang="en-US" dirty="0"/>
              <a:t>Immunize WA Awards 2025</a:t>
            </a:r>
          </a:p>
        </p:txBody>
      </p:sp>
      <p:sp>
        <p:nvSpPr>
          <p:cNvPr id="5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4064" y="2700132"/>
            <a:ext cx="8115300" cy="27432"/>
          </a:xfrm>
          <a:custGeom>
            <a:avLst/>
            <a:gdLst>
              <a:gd name="connsiteX0" fmla="*/ 0 w 8115300"/>
              <a:gd name="connsiteY0" fmla="*/ 0 h 27432"/>
              <a:gd name="connsiteX1" fmla="*/ 432816 w 8115300"/>
              <a:gd name="connsiteY1" fmla="*/ 0 h 27432"/>
              <a:gd name="connsiteX2" fmla="*/ 1190244 w 8115300"/>
              <a:gd name="connsiteY2" fmla="*/ 0 h 27432"/>
              <a:gd name="connsiteX3" fmla="*/ 1623060 w 8115300"/>
              <a:gd name="connsiteY3" fmla="*/ 0 h 27432"/>
              <a:gd name="connsiteX4" fmla="*/ 2218182 w 8115300"/>
              <a:gd name="connsiteY4" fmla="*/ 0 h 27432"/>
              <a:gd name="connsiteX5" fmla="*/ 3056763 w 8115300"/>
              <a:gd name="connsiteY5" fmla="*/ 0 h 27432"/>
              <a:gd name="connsiteX6" fmla="*/ 3733038 w 8115300"/>
              <a:gd name="connsiteY6" fmla="*/ 0 h 27432"/>
              <a:gd name="connsiteX7" fmla="*/ 4490466 w 8115300"/>
              <a:gd name="connsiteY7" fmla="*/ 0 h 27432"/>
              <a:gd name="connsiteX8" fmla="*/ 5085588 w 8115300"/>
              <a:gd name="connsiteY8" fmla="*/ 0 h 27432"/>
              <a:gd name="connsiteX9" fmla="*/ 5761863 w 8115300"/>
              <a:gd name="connsiteY9" fmla="*/ 0 h 27432"/>
              <a:gd name="connsiteX10" fmla="*/ 6600444 w 8115300"/>
              <a:gd name="connsiteY10" fmla="*/ 0 h 27432"/>
              <a:gd name="connsiteX11" fmla="*/ 7114413 w 8115300"/>
              <a:gd name="connsiteY11" fmla="*/ 0 h 27432"/>
              <a:gd name="connsiteX12" fmla="*/ 8115300 w 8115300"/>
              <a:gd name="connsiteY12" fmla="*/ 0 h 27432"/>
              <a:gd name="connsiteX13" fmla="*/ 8115300 w 8115300"/>
              <a:gd name="connsiteY13" fmla="*/ 27432 h 27432"/>
              <a:gd name="connsiteX14" fmla="*/ 7520178 w 8115300"/>
              <a:gd name="connsiteY14" fmla="*/ 27432 h 27432"/>
              <a:gd name="connsiteX15" fmla="*/ 7087362 w 8115300"/>
              <a:gd name="connsiteY15" fmla="*/ 27432 h 27432"/>
              <a:gd name="connsiteX16" fmla="*/ 6411087 w 8115300"/>
              <a:gd name="connsiteY16" fmla="*/ 27432 h 27432"/>
              <a:gd name="connsiteX17" fmla="*/ 5897118 w 8115300"/>
              <a:gd name="connsiteY17" fmla="*/ 27432 h 27432"/>
              <a:gd name="connsiteX18" fmla="*/ 5220843 w 8115300"/>
              <a:gd name="connsiteY18" fmla="*/ 27432 h 27432"/>
              <a:gd name="connsiteX19" fmla="*/ 4544568 w 8115300"/>
              <a:gd name="connsiteY19" fmla="*/ 27432 h 27432"/>
              <a:gd name="connsiteX20" fmla="*/ 3868293 w 8115300"/>
              <a:gd name="connsiteY20" fmla="*/ 27432 h 27432"/>
              <a:gd name="connsiteX21" fmla="*/ 3192018 w 8115300"/>
              <a:gd name="connsiteY21" fmla="*/ 27432 h 27432"/>
              <a:gd name="connsiteX22" fmla="*/ 2596896 w 8115300"/>
              <a:gd name="connsiteY22" fmla="*/ 27432 h 27432"/>
              <a:gd name="connsiteX23" fmla="*/ 1839468 w 8115300"/>
              <a:gd name="connsiteY23" fmla="*/ 27432 h 27432"/>
              <a:gd name="connsiteX24" fmla="*/ 1163193 w 8115300"/>
              <a:gd name="connsiteY24" fmla="*/ 27432 h 27432"/>
              <a:gd name="connsiteX25" fmla="*/ 0 w 8115300"/>
              <a:gd name="connsiteY25" fmla="*/ 27432 h 27432"/>
              <a:gd name="connsiteX26" fmla="*/ 0 w 8115300"/>
              <a:gd name="connsiteY2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15300" h="27432" fill="none" extrusionOk="0">
                <a:moveTo>
                  <a:pt x="0" y="0"/>
                </a:moveTo>
                <a:cubicBezTo>
                  <a:pt x="190010" y="894"/>
                  <a:pt x="220703" y="16712"/>
                  <a:pt x="432816" y="0"/>
                </a:cubicBezTo>
                <a:cubicBezTo>
                  <a:pt x="644929" y="-16712"/>
                  <a:pt x="925351" y="-2130"/>
                  <a:pt x="1190244" y="0"/>
                </a:cubicBezTo>
                <a:cubicBezTo>
                  <a:pt x="1455137" y="2130"/>
                  <a:pt x="1428691" y="10242"/>
                  <a:pt x="1623060" y="0"/>
                </a:cubicBezTo>
                <a:cubicBezTo>
                  <a:pt x="1817429" y="-10242"/>
                  <a:pt x="1970637" y="26101"/>
                  <a:pt x="2218182" y="0"/>
                </a:cubicBezTo>
                <a:cubicBezTo>
                  <a:pt x="2465727" y="-26101"/>
                  <a:pt x="2697424" y="-37662"/>
                  <a:pt x="3056763" y="0"/>
                </a:cubicBezTo>
                <a:cubicBezTo>
                  <a:pt x="3416102" y="37662"/>
                  <a:pt x="3593057" y="5679"/>
                  <a:pt x="3733038" y="0"/>
                </a:cubicBezTo>
                <a:cubicBezTo>
                  <a:pt x="3873019" y="-5679"/>
                  <a:pt x="4227702" y="-17899"/>
                  <a:pt x="4490466" y="0"/>
                </a:cubicBezTo>
                <a:cubicBezTo>
                  <a:pt x="4753230" y="17899"/>
                  <a:pt x="4954916" y="-7629"/>
                  <a:pt x="5085588" y="0"/>
                </a:cubicBezTo>
                <a:cubicBezTo>
                  <a:pt x="5216260" y="7629"/>
                  <a:pt x="5443283" y="13568"/>
                  <a:pt x="5761863" y="0"/>
                </a:cubicBezTo>
                <a:cubicBezTo>
                  <a:pt x="6080443" y="-13568"/>
                  <a:pt x="6414913" y="34176"/>
                  <a:pt x="6600444" y="0"/>
                </a:cubicBezTo>
                <a:cubicBezTo>
                  <a:pt x="6785975" y="-34176"/>
                  <a:pt x="6979908" y="24439"/>
                  <a:pt x="7114413" y="0"/>
                </a:cubicBezTo>
                <a:cubicBezTo>
                  <a:pt x="7248918" y="-24439"/>
                  <a:pt x="7753242" y="49243"/>
                  <a:pt x="8115300" y="0"/>
                </a:cubicBezTo>
                <a:cubicBezTo>
                  <a:pt x="8114711" y="10802"/>
                  <a:pt x="8114630" y="18406"/>
                  <a:pt x="8115300" y="27432"/>
                </a:cubicBezTo>
                <a:cubicBezTo>
                  <a:pt x="7919968" y="56537"/>
                  <a:pt x="7815832" y="29302"/>
                  <a:pt x="7520178" y="27432"/>
                </a:cubicBezTo>
                <a:cubicBezTo>
                  <a:pt x="7224524" y="25562"/>
                  <a:pt x="7237397" y="41582"/>
                  <a:pt x="7087362" y="27432"/>
                </a:cubicBezTo>
                <a:cubicBezTo>
                  <a:pt x="6937327" y="13282"/>
                  <a:pt x="6666361" y="21099"/>
                  <a:pt x="6411087" y="27432"/>
                </a:cubicBezTo>
                <a:cubicBezTo>
                  <a:pt x="6155814" y="33765"/>
                  <a:pt x="6076699" y="29106"/>
                  <a:pt x="5897118" y="27432"/>
                </a:cubicBezTo>
                <a:cubicBezTo>
                  <a:pt x="5717537" y="25758"/>
                  <a:pt x="5480643" y="60140"/>
                  <a:pt x="5220843" y="27432"/>
                </a:cubicBezTo>
                <a:cubicBezTo>
                  <a:pt x="4961043" y="-5276"/>
                  <a:pt x="4741983" y="10261"/>
                  <a:pt x="4544568" y="27432"/>
                </a:cubicBezTo>
                <a:cubicBezTo>
                  <a:pt x="4347154" y="44603"/>
                  <a:pt x="4107592" y="3653"/>
                  <a:pt x="3868293" y="27432"/>
                </a:cubicBezTo>
                <a:cubicBezTo>
                  <a:pt x="3628995" y="51211"/>
                  <a:pt x="3474283" y="17408"/>
                  <a:pt x="3192018" y="27432"/>
                </a:cubicBezTo>
                <a:cubicBezTo>
                  <a:pt x="2909754" y="37456"/>
                  <a:pt x="2798966" y="32872"/>
                  <a:pt x="2596896" y="27432"/>
                </a:cubicBezTo>
                <a:cubicBezTo>
                  <a:pt x="2394826" y="21992"/>
                  <a:pt x="2025585" y="38694"/>
                  <a:pt x="1839468" y="27432"/>
                </a:cubicBezTo>
                <a:cubicBezTo>
                  <a:pt x="1653351" y="16170"/>
                  <a:pt x="1444068" y="17283"/>
                  <a:pt x="1163193" y="27432"/>
                </a:cubicBezTo>
                <a:cubicBezTo>
                  <a:pt x="882319" y="37581"/>
                  <a:pt x="259987" y="69926"/>
                  <a:pt x="0" y="27432"/>
                </a:cubicBezTo>
                <a:cubicBezTo>
                  <a:pt x="586" y="19291"/>
                  <a:pt x="-218" y="13009"/>
                  <a:pt x="0" y="0"/>
                </a:cubicBezTo>
                <a:close/>
              </a:path>
              <a:path w="8115300" h="27432" stroke="0" extrusionOk="0">
                <a:moveTo>
                  <a:pt x="0" y="0"/>
                </a:moveTo>
                <a:cubicBezTo>
                  <a:pt x="246921" y="20773"/>
                  <a:pt x="378767" y="-16956"/>
                  <a:pt x="595122" y="0"/>
                </a:cubicBezTo>
                <a:cubicBezTo>
                  <a:pt x="811477" y="16956"/>
                  <a:pt x="846257" y="-13061"/>
                  <a:pt x="1027938" y="0"/>
                </a:cubicBezTo>
                <a:cubicBezTo>
                  <a:pt x="1209619" y="13061"/>
                  <a:pt x="1578503" y="7172"/>
                  <a:pt x="1866519" y="0"/>
                </a:cubicBezTo>
                <a:cubicBezTo>
                  <a:pt x="2154535" y="-7172"/>
                  <a:pt x="2226239" y="7373"/>
                  <a:pt x="2461641" y="0"/>
                </a:cubicBezTo>
                <a:cubicBezTo>
                  <a:pt x="2697043" y="-7373"/>
                  <a:pt x="2901650" y="-10054"/>
                  <a:pt x="3056763" y="0"/>
                </a:cubicBezTo>
                <a:cubicBezTo>
                  <a:pt x="3211876" y="10054"/>
                  <a:pt x="3585194" y="26991"/>
                  <a:pt x="3895344" y="0"/>
                </a:cubicBezTo>
                <a:cubicBezTo>
                  <a:pt x="4205494" y="-26991"/>
                  <a:pt x="4295029" y="18672"/>
                  <a:pt x="4409313" y="0"/>
                </a:cubicBezTo>
                <a:cubicBezTo>
                  <a:pt x="4523597" y="-18672"/>
                  <a:pt x="4956843" y="3306"/>
                  <a:pt x="5247894" y="0"/>
                </a:cubicBezTo>
                <a:cubicBezTo>
                  <a:pt x="5538945" y="-3306"/>
                  <a:pt x="5725486" y="41316"/>
                  <a:pt x="6086475" y="0"/>
                </a:cubicBezTo>
                <a:cubicBezTo>
                  <a:pt x="6447464" y="-41316"/>
                  <a:pt x="6467270" y="-130"/>
                  <a:pt x="6762750" y="0"/>
                </a:cubicBezTo>
                <a:cubicBezTo>
                  <a:pt x="7058230" y="130"/>
                  <a:pt x="7713814" y="14357"/>
                  <a:pt x="8115300" y="0"/>
                </a:cubicBezTo>
                <a:cubicBezTo>
                  <a:pt x="8113940" y="10164"/>
                  <a:pt x="8115383" y="19377"/>
                  <a:pt x="8115300" y="27432"/>
                </a:cubicBezTo>
                <a:cubicBezTo>
                  <a:pt x="7951056" y="30523"/>
                  <a:pt x="7778080" y="21630"/>
                  <a:pt x="7682484" y="27432"/>
                </a:cubicBezTo>
                <a:cubicBezTo>
                  <a:pt x="7586888" y="33234"/>
                  <a:pt x="7123604" y="-3715"/>
                  <a:pt x="6843903" y="27432"/>
                </a:cubicBezTo>
                <a:cubicBezTo>
                  <a:pt x="6564202" y="58579"/>
                  <a:pt x="6499708" y="46045"/>
                  <a:pt x="6329934" y="27432"/>
                </a:cubicBezTo>
                <a:cubicBezTo>
                  <a:pt x="6160160" y="8819"/>
                  <a:pt x="5847230" y="12305"/>
                  <a:pt x="5653659" y="27432"/>
                </a:cubicBezTo>
                <a:cubicBezTo>
                  <a:pt x="5460088" y="42559"/>
                  <a:pt x="5091368" y="49579"/>
                  <a:pt x="4815078" y="27432"/>
                </a:cubicBezTo>
                <a:cubicBezTo>
                  <a:pt x="4538788" y="5285"/>
                  <a:pt x="4312121" y="56408"/>
                  <a:pt x="4138803" y="27432"/>
                </a:cubicBezTo>
                <a:cubicBezTo>
                  <a:pt x="3965485" y="-1544"/>
                  <a:pt x="3850471" y="37054"/>
                  <a:pt x="3705987" y="27432"/>
                </a:cubicBezTo>
                <a:cubicBezTo>
                  <a:pt x="3561503" y="17810"/>
                  <a:pt x="3428606" y="6693"/>
                  <a:pt x="3192018" y="27432"/>
                </a:cubicBezTo>
                <a:cubicBezTo>
                  <a:pt x="2955430" y="48171"/>
                  <a:pt x="2708142" y="29499"/>
                  <a:pt x="2353437" y="27432"/>
                </a:cubicBezTo>
                <a:cubicBezTo>
                  <a:pt x="1998732" y="25365"/>
                  <a:pt x="1984171" y="39554"/>
                  <a:pt x="1677162" y="27432"/>
                </a:cubicBezTo>
                <a:cubicBezTo>
                  <a:pt x="1370153" y="15310"/>
                  <a:pt x="1367960" y="5957"/>
                  <a:pt x="1163193" y="27432"/>
                </a:cubicBezTo>
                <a:cubicBezTo>
                  <a:pt x="958426" y="48907"/>
                  <a:pt x="303607" y="-7538"/>
                  <a:pt x="0" y="27432"/>
                </a:cubicBezTo>
                <a:cubicBezTo>
                  <a:pt x="-383" y="21019"/>
                  <a:pt x="-503" y="1243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6" name="Picture 5" descr="A purple circle with a circle and text&#10;&#10;Description automatically generated">
            <a:extLst>
              <a:ext uri="{FF2B5EF4-FFF2-40B4-BE49-F238E27FC236}">
                <a16:creationId xmlns:a16="http://schemas.microsoft.com/office/drawing/2014/main" id="{418E9711-5906-1675-38AF-D349694202C9}"/>
              </a:ext>
            </a:extLst>
          </p:cNvPr>
          <p:cNvPicPr>
            <a:picLocks noChangeAspect="1"/>
          </p:cNvPicPr>
          <p:nvPr/>
        </p:nvPicPr>
        <p:blipFill>
          <a:blip r:embed="rId2"/>
          <a:stretch>
            <a:fillRect/>
          </a:stretch>
        </p:blipFill>
        <p:spPr>
          <a:xfrm>
            <a:off x="5925312" y="3811125"/>
            <a:ext cx="5637276" cy="5144013"/>
          </a:xfrm>
          <a:prstGeom prst="rect">
            <a:avLst/>
          </a:prstGeom>
        </p:spPr>
      </p:pic>
      <p:pic>
        <p:nvPicPr>
          <p:cNvPr id="5" name="Picture 4" descr="A logo with people and trees&#10;&#10;Description automatically generated">
            <a:extLst>
              <a:ext uri="{FF2B5EF4-FFF2-40B4-BE49-F238E27FC236}">
                <a16:creationId xmlns:a16="http://schemas.microsoft.com/office/drawing/2014/main" id="{7496D23F-273D-C3B5-99AC-E0D0761E5076}"/>
              </a:ext>
            </a:extLst>
          </p:cNvPr>
          <p:cNvPicPr>
            <a:picLocks noChangeAspect="1"/>
          </p:cNvPicPr>
          <p:nvPr/>
        </p:nvPicPr>
        <p:blipFill>
          <a:blip r:embed="rId3"/>
          <a:stretch>
            <a:fillRect/>
          </a:stretch>
        </p:blipFill>
        <p:spPr>
          <a:xfrm>
            <a:off x="533400" y="4658715"/>
            <a:ext cx="5637276" cy="2818638"/>
          </a:xfrm>
          <a:prstGeom prst="rect">
            <a:avLst/>
          </a:prstGeom>
        </p:spPr>
      </p:pic>
      <p:pic>
        <p:nvPicPr>
          <p:cNvPr id="7" name="Picture 6">
            <a:extLst>
              <a:ext uri="{FF2B5EF4-FFF2-40B4-BE49-F238E27FC236}">
                <a16:creationId xmlns:a16="http://schemas.microsoft.com/office/drawing/2014/main" id="{E64C41FB-FA9E-0CE5-6BB0-5F13F61166B1}"/>
              </a:ext>
            </a:extLst>
          </p:cNvPr>
          <p:cNvPicPr>
            <a:picLocks noChangeAspect="1"/>
          </p:cNvPicPr>
          <p:nvPr/>
        </p:nvPicPr>
        <p:blipFill>
          <a:blip r:embed="rId4"/>
          <a:stretch>
            <a:fillRect/>
          </a:stretch>
        </p:blipFill>
        <p:spPr>
          <a:xfrm>
            <a:off x="11562589" y="3606060"/>
            <a:ext cx="6519152" cy="5186289"/>
          </a:xfrm>
          <a:prstGeom prst="rect">
            <a:avLst/>
          </a:prstGeom>
        </p:spPr>
      </p:pic>
    </p:spTree>
    <p:extLst>
      <p:ext uri="{BB962C8B-B14F-4D97-AF65-F5344CB8AC3E}">
        <p14:creationId xmlns:p14="http://schemas.microsoft.com/office/powerpoint/2010/main" val="4089841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8" name="Rectangle 2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8287997" cy="236393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0" name="Rectangle 2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93286" y="0"/>
            <a:ext cx="6094715" cy="236461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2" name="Rectangle 3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61666" y="-7961667"/>
            <a:ext cx="2364669" cy="18288003"/>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6AE3981C-C807-B1D0-78D4-B71B368BED66}"/>
              </a:ext>
            </a:extLst>
          </p:cNvPr>
          <p:cNvSpPr>
            <a:spLocks noGrp="1"/>
          </p:cNvSpPr>
          <p:nvPr>
            <p:ph type="title"/>
          </p:nvPr>
        </p:nvSpPr>
        <p:spPr>
          <a:xfrm>
            <a:off x="2057396" y="523298"/>
            <a:ext cx="15066035" cy="1316594"/>
          </a:xfrm>
        </p:spPr>
        <p:txBody>
          <a:bodyPr anchor="ctr">
            <a:normAutofit/>
          </a:bodyPr>
          <a:lstStyle/>
          <a:p>
            <a:r>
              <a:rPr lang="en-US" sz="6000">
                <a:solidFill>
                  <a:srgbClr val="FFFFFF"/>
                </a:solidFill>
              </a:rPr>
              <a:t>Immunize WA Goals</a:t>
            </a:r>
          </a:p>
        </p:txBody>
      </p:sp>
      <p:graphicFrame>
        <p:nvGraphicFramePr>
          <p:cNvPr id="7" name="Content Placeholder 4">
            <a:extLst>
              <a:ext uri="{FF2B5EF4-FFF2-40B4-BE49-F238E27FC236}">
                <a16:creationId xmlns:a16="http://schemas.microsoft.com/office/drawing/2014/main" id="{82527A84-E951-6302-9EB7-2E3F3BA7186C}"/>
              </a:ext>
            </a:extLst>
          </p:cNvPr>
          <p:cNvGraphicFramePr>
            <a:graphicFrameLocks noGrp="1"/>
          </p:cNvGraphicFramePr>
          <p:nvPr>
            <p:ph idx="1"/>
          </p:nvPr>
        </p:nvGraphicFramePr>
        <p:xfrm>
          <a:off x="966085" y="3168869"/>
          <a:ext cx="16391744" cy="6289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4187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able&#10;&#10;AI-generated content may be incorrect.">
            <a:extLst>
              <a:ext uri="{FF2B5EF4-FFF2-40B4-BE49-F238E27FC236}">
                <a16:creationId xmlns:a16="http://schemas.microsoft.com/office/drawing/2014/main" id="{E4A420F4-3340-E44B-1540-BADC00C701CF}"/>
              </a:ext>
            </a:extLst>
          </p:cNvPr>
          <p:cNvPicPr>
            <a:picLocks noChangeAspect="1"/>
          </p:cNvPicPr>
          <p:nvPr/>
        </p:nvPicPr>
        <p:blipFill>
          <a:blip r:embed="rId2"/>
          <a:srcRect b="332"/>
          <a:stretch>
            <a:fillRect/>
          </a:stretch>
        </p:blipFill>
        <p:spPr>
          <a:xfrm>
            <a:off x="3866858" y="1557598"/>
            <a:ext cx="10089366" cy="7567031"/>
          </a:xfrm>
          <a:prstGeom prst="rect">
            <a:avLst/>
          </a:prstGeom>
          <a:noFill/>
          <a:effectLst/>
        </p:spPr>
      </p:pic>
      <p:sp>
        <p:nvSpPr>
          <p:cNvPr id="15" name="Text Placeholder 14">
            <a:extLst>
              <a:ext uri="{FF2B5EF4-FFF2-40B4-BE49-F238E27FC236}">
                <a16:creationId xmlns:a16="http://schemas.microsoft.com/office/drawing/2014/main" id="{7B5D8A4D-B59F-1AE1-3790-31C3DAC2268B}"/>
              </a:ext>
            </a:extLst>
          </p:cNvPr>
          <p:cNvSpPr>
            <a:spLocks noGrp="1"/>
          </p:cNvSpPr>
          <p:nvPr>
            <p:ph type="body" sz="quarter" idx="21"/>
          </p:nvPr>
        </p:nvSpPr>
        <p:spPr>
          <a:xfrm>
            <a:off x="2286000" y="348715"/>
            <a:ext cx="13715997" cy="999641"/>
          </a:xfrm>
        </p:spPr>
        <p:txBody>
          <a:bodyPr/>
          <a:lstStyle/>
          <a:p>
            <a:r>
              <a:rPr lang="en-US" b="1" dirty="0"/>
              <a:t>IQIP/ Immunize WA Coverage Levels</a:t>
            </a:r>
          </a:p>
        </p:txBody>
      </p:sp>
    </p:spTree>
    <p:extLst>
      <p:ext uri="{BB962C8B-B14F-4D97-AF65-F5344CB8AC3E}">
        <p14:creationId xmlns:p14="http://schemas.microsoft.com/office/powerpoint/2010/main" val="4013538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822960"/>
            <a:ext cx="15252192" cy="1769364"/>
            <a:chOff x="0" y="0"/>
            <a:chExt cx="20336256" cy="2359152"/>
          </a:xfrm>
        </p:grpSpPr>
        <p:sp>
          <p:nvSpPr>
            <p:cNvPr id="3" name="Freeform 3"/>
            <p:cNvSpPr/>
            <p:nvPr/>
          </p:nvSpPr>
          <p:spPr>
            <a:xfrm>
              <a:off x="0" y="0"/>
              <a:ext cx="20336256" cy="2359152"/>
            </a:xfrm>
            <a:custGeom>
              <a:avLst/>
              <a:gdLst/>
              <a:ahLst/>
              <a:cxnLst/>
              <a:rect l="l" t="t" r="r" b="b"/>
              <a:pathLst>
                <a:path w="20336256" h="2359152">
                  <a:moveTo>
                    <a:pt x="0" y="0"/>
                  </a:moveTo>
                  <a:lnTo>
                    <a:pt x="20336256" y="0"/>
                  </a:lnTo>
                  <a:lnTo>
                    <a:pt x="20336256" y="2359152"/>
                  </a:lnTo>
                  <a:lnTo>
                    <a:pt x="0" y="2359152"/>
                  </a:lnTo>
                  <a:close/>
                </a:path>
              </a:pathLst>
            </a:custGeom>
            <a:solidFill>
              <a:srgbClr val="000000">
                <a:alpha val="0"/>
              </a:srgbClr>
            </a:solidFill>
          </p:spPr>
          <p:txBody>
            <a:bodyPr/>
            <a:lstStyle/>
            <a:p>
              <a:endParaRPr lang="en-US"/>
            </a:p>
          </p:txBody>
        </p:sp>
        <p:sp>
          <p:nvSpPr>
            <p:cNvPr id="4" name="TextBox 4"/>
            <p:cNvSpPr txBox="1"/>
            <p:nvPr/>
          </p:nvSpPr>
          <p:spPr>
            <a:xfrm>
              <a:off x="0" y="9525"/>
              <a:ext cx="20336256" cy="2349627"/>
            </a:xfrm>
            <a:prstGeom prst="rect">
              <a:avLst/>
            </a:prstGeom>
          </p:spPr>
          <p:txBody>
            <a:bodyPr lIns="0" tIns="0" rIns="0" bIns="0" rtlCol="0" anchor="ctr"/>
            <a:lstStyle/>
            <a:p>
              <a:pPr algn="l">
                <a:lnSpc>
                  <a:spcPts val="6480"/>
                </a:lnSpc>
              </a:pPr>
              <a:r>
                <a:rPr lang="en-US" sz="6000" b="1">
                  <a:solidFill>
                    <a:srgbClr val="1B7380"/>
                  </a:solidFill>
                  <a:latin typeface="Poppins Bold"/>
                  <a:ea typeface="Poppins Bold"/>
                  <a:cs typeface="Poppins Bold"/>
                  <a:sym typeface="Poppins Bold"/>
                </a:rPr>
                <a:t>Housekeeping</a:t>
              </a:r>
            </a:p>
          </p:txBody>
        </p:sp>
      </p:grpSp>
      <p:grpSp>
        <p:nvGrpSpPr>
          <p:cNvPr id="5" name="Group 5"/>
          <p:cNvGrpSpPr/>
          <p:nvPr/>
        </p:nvGrpSpPr>
        <p:grpSpPr>
          <a:xfrm>
            <a:off x="-107777" y="7899119"/>
            <a:ext cx="19098585" cy="2387881"/>
            <a:chOff x="0" y="0"/>
            <a:chExt cx="5030080" cy="628907"/>
          </a:xfrm>
        </p:grpSpPr>
        <p:sp>
          <p:nvSpPr>
            <p:cNvPr id="6" name="Freeform 6"/>
            <p:cNvSpPr/>
            <p:nvPr/>
          </p:nvSpPr>
          <p:spPr>
            <a:xfrm>
              <a:off x="0" y="0"/>
              <a:ext cx="5030080" cy="628907"/>
            </a:xfrm>
            <a:custGeom>
              <a:avLst/>
              <a:gdLst/>
              <a:ahLst/>
              <a:cxnLst/>
              <a:rect l="l" t="t" r="r" b="b"/>
              <a:pathLst>
                <a:path w="5030080" h="628907">
                  <a:moveTo>
                    <a:pt x="0" y="0"/>
                  </a:moveTo>
                  <a:lnTo>
                    <a:pt x="5030080" y="0"/>
                  </a:lnTo>
                  <a:lnTo>
                    <a:pt x="5030080" y="628907"/>
                  </a:lnTo>
                  <a:lnTo>
                    <a:pt x="0" y="628907"/>
                  </a:lnTo>
                  <a:close/>
                </a:path>
              </a:pathLst>
            </a:custGeom>
            <a:solidFill>
              <a:srgbClr val="1B7380"/>
            </a:solidFill>
          </p:spPr>
          <p:txBody>
            <a:bodyPr/>
            <a:lstStyle/>
            <a:p>
              <a:endParaRPr lang="en-US">
                <a:solidFill>
                  <a:srgbClr val="1B7380"/>
                </a:solidFill>
              </a:endParaRPr>
            </a:p>
          </p:txBody>
        </p:sp>
        <p:sp>
          <p:nvSpPr>
            <p:cNvPr id="7" name="TextBox 7"/>
            <p:cNvSpPr txBox="1"/>
            <p:nvPr/>
          </p:nvSpPr>
          <p:spPr>
            <a:xfrm>
              <a:off x="0" y="-38100"/>
              <a:ext cx="5030080" cy="667007"/>
            </a:xfrm>
            <a:prstGeom prst="rect">
              <a:avLst/>
            </a:prstGeom>
          </p:spPr>
          <p:txBody>
            <a:bodyPr lIns="50800" tIns="50800" rIns="50800" bIns="50800" rtlCol="0" anchor="ctr"/>
            <a:lstStyle/>
            <a:p>
              <a:pPr algn="ctr">
                <a:lnSpc>
                  <a:spcPts val="2659"/>
                </a:lnSpc>
                <a:spcBef>
                  <a:spcPct val="0"/>
                </a:spcBef>
              </a:pPr>
              <a:endParaRPr>
                <a:solidFill>
                  <a:srgbClr val="1B7380"/>
                </a:solidFill>
              </a:endParaRPr>
            </a:p>
          </p:txBody>
        </p:sp>
      </p:grpSp>
      <p:grpSp>
        <p:nvGrpSpPr>
          <p:cNvPr id="8" name="Group 8"/>
          <p:cNvGrpSpPr>
            <a:grpSpLocks noChangeAspect="1"/>
          </p:cNvGrpSpPr>
          <p:nvPr/>
        </p:nvGrpSpPr>
        <p:grpSpPr>
          <a:xfrm>
            <a:off x="15553480" y="0"/>
            <a:ext cx="2734520" cy="2696006"/>
            <a:chOff x="0" y="0"/>
            <a:chExt cx="4328536" cy="4267570"/>
          </a:xfrm>
        </p:grpSpPr>
        <p:sp>
          <p:nvSpPr>
            <p:cNvPr id="9" name="Freeform 9"/>
            <p:cNvSpPr/>
            <p:nvPr/>
          </p:nvSpPr>
          <p:spPr>
            <a:xfrm>
              <a:off x="0" y="0"/>
              <a:ext cx="4328541" cy="4267581"/>
            </a:xfrm>
            <a:custGeom>
              <a:avLst/>
              <a:gdLst/>
              <a:ahLst/>
              <a:cxnLst/>
              <a:rect l="l" t="t" r="r" b="b"/>
              <a:pathLst>
                <a:path w="4328541" h="4267581">
                  <a:moveTo>
                    <a:pt x="0" y="0"/>
                  </a:moveTo>
                  <a:lnTo>
                    <a:pt x="4328541" y="0"/>
                  </a:lnTo>
                  <a:lnTo>
                    <a:pt x="4328541" y="4267581"/>
                  </a:lnTo>
                  <a:lnTo>
                    <a:pt x="0" y="4267581"/>
                  </a:lnTo>
                  <a:lnTo>
                    <a:pt x="0" y="0"/>
                  </a:lnTo>
                  <a:close/>
                </a:path>
              </a:pathLst>
            </a:custGeom>
            <a:blipFill>
              <a:blip r:embed="rId3"/>
              <a:stretch>
                <a:fillRect/>
              </a:stretch>
            </a:blipFill>
          </p:spPr>
          <p:txBody>
            <a:bodyPr/>
            <a:lstStyle/>
            <a:p>
              <a:endParaRPr lang="en-US"/>
            </a:p>
          </p:txBody>
        </p:sp>
      </p:grpSp>
      <p:sp>
        <p:nvSpPr>
          <p:cNvPr id="10" name="TextBox 10"/>
          <p:cNvSpPr txBox="1"/>
          <p:nvPr/>
        </p:nvSpPr>
        <p:spPr>
          <a:xfrm>
            <a:off x="1028700" y="2601849"/>
            <a:ext cx="15069312" cy="3722370"/>
          </a:xfrm>
          <a:prstGeom prst="rect">
            <a:avLst/>
          </a:prstGeom>
        </p:spPr>
        <p:txBody>
          <a:bodyPr lIns="0" tIns="0" rIns="0" bIns="0" rtlCol="0" anchor="t">
            <a:spAutoFit/>
          </a:bodyPr>
          <a:lstStyle/>
          <a:p>
            <a:pPr marL="647700" lvl="1" indent="-323850" algn="l">
              <a:lnSpc>
                <a:spcPts val="3240"/>
              </a:lnSpc>
              <a:buFont typeface="Arial"/>
              <a:buChar char="•"/>
            </a:pPr>
            <a:r>
              <a:rPr lang="en-US" sz="3000">
                <a:solidFill>
                  <a:srgbClr val="000000"/>
                </a:solidFill>
                <a:latin typeface="Poppins"/>
                <a:ea typeface="Poppins"/>
                <a:cs typeface="Poppins"/>
                <a:sym typeface="Poppins"/>
              </a:rPr>
              <a:t>We will be recording this webinar so you can find it and all the resources referenced today on the WithinReach website. You will receive a follow up email with links to the material covered once it is available. </a:t>
            </a:r>
          </a:p>
          <a:p>
            <a:pPr algn="l">
              <a:lnSpc>
                <a:spcPts val="3240"/>
              </a:lnSpc>
            </a:pPr>
            <a:endParaRPr lang="en-US" sz="3000">
              <a:solidFill>
                <a:srgbClr val="000000"/>
              </a:solidFill>
              <a:latin typeface="Poppins"/>
              <a:ea typeface="Poppins"/>
              <a:cs typeface="Poppins"/>
              <a:sym typeface="Poppins"/>
            </a:endParaRPr>
          </a:p>
          <a:p>
            <a:pPr marL="647700" lvl="1" indent="-323850" algn="l">
              <a:lnSpc>
                <a:spcPts val="3240"/>
              </a:lnSpc>
              <a:buFont typeface="Arial"/>
              <a:buChar char="•"/>
            </a:pPr>
            <a:r>
              <a:rPr lang="en-US" sz="3000">
                <a:solidFill>
                  <a:srgbClr val="000000"/>
                </a:solidFill>
                <a:latin typeface="Poppins"/>
                <a:ea typeface="Poppins"/>
                <a:cs typeface="Poppins"/>
                <a:sym typeface="Poppins"/>
              </a:rPr>
              <a:t>While the focus is absolutely on HPV vaccination – we are also looking at adolescent immunizations collectively as they are all significantly impacted by pandemic, too narrow a focus on just HPV can create missed opportunities and the actions steps we are going to be discussing can increase rates and protection against many vaccine preventable disease.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485900" y="1371601"/>
          <a:ext cx="15201900" cy="74532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5200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useBgFill="1">
        <p:nvSpPr>
          <p:cNvPr id="7" name="Rectangle 6">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30" y="457204"/>
            <a:ext cx="16646024" cy="2359724"/>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EC3A7FBB-5B3C-4CA4-BFA8-430177CDA516}"/>
              </a:ext>
            </a:extLst>
          </p:cNvPr>
          <p:cNvSpPr>
            <a:spLocks noGrp="1"/>
          </p:cNvSpPr>
          <p:nvPr>
            <p:ph type="ctrTitle"/>
          </p:nvPr>
        </p:nvSpPr>
        <p:spPr>
          <a:xfrm>
            <a:off x="1352535" y="608363"/>
            <a:ext cx="9645621" cy="2057400"/>
          </a:xfrm>
        </p:spPr>
        <p:txBody>
          <a:bodyPr anchor="ctr">
            <a:normAutofit/>
          </a:bodyPr>
          <a:lstStyle/>
          <a:p>
            <a:pPr algn="l"/>
            <a:r>
              <a:rPr lang="en-US" sz="6000"/>
              <a:t>Childhood Series 2021-2025</a:t>
            </a:r>
          </a:p>
        </p:txBody>
      </p:sp>
      <p:sp>
        <p:nvSpPr>
          <p:cNvPr id="3" name="Subtitle 2">
            <a:extLst>
              <a:ext uri="{FF2B5EF4-FFF2-40B4-BE49-F238E27FC236}">
                <a16:creationId xmlns:a16="http://schemas.microsoft.com/office/drawing/2014/main" id="{BF58FE12-69CE-412C-93B1-FBF4F92A5130}"/>
              </a:ext>
            </a:extLst>
          </p:cNvPr>
          <p:cNvSpPr>
            <a:spLocks noGrp="1"/>
          </p:cNvSpPr>
          <p:nvPr>
            <p:ph type="subTitle" idx="1"/>
          </p:nvPr>
        </p:nvSpPr>
        <p:spPr>
          <a:xfrm>
            <a:off x="11887194" y="748048"/>
            <a:ext cx="4340073" cy="1778030"/>
          </a:xfrm>
        </p:spPr>
        <p:txBody>
          <a:bodyPr anchor="ctr">
            <a:normAutofit/>
          </a:bodyPr>
          <a:lstStyle/>
          <a:p>
            <a:pPr marL="514350" indent="-514350" algn="l">
              <a:buFont typeface="Arial" panose="020B0604020202020204" pitchFamily="34" charset="0"/>
              <a:buChar char="•"/>
            </a:pPr>
            <a:r>
              <a:rPr lang="en-US" sz="2100"/>
              <a:t>2021 awards moved from the 4313314 series to HEDIS Combo 10 measure</a:t>
            </a:r>
          </a:p>
          <a:p>
            <a:pPr marL="514350" indent="-514350" algn="l">
              <a:buFont typeface="Arial" panose="020B0604020202020204" pitchFamily="34" charset="0"/>
              <a:buChar char="•"/>
            </a:pPr>
            <a:r>
              <a:rPr lang="en-US" sz="2100"/>
              <a:t>2022 Bronze Award measure introduced</a:t>
            </a:r>
          </a:p>
          <a:p>
            <a:pPr marL="514350" indent="-514350" algn="l">
              <a:buFont typeface="Arial" panose="020B0604020202020204" pitchFamily="34" charset="0"/>
              <a:buChar char="•"/>
            </a:pPr>
            <a:endParaRPr lang="en-US" sz="2100"/>
          </a:p>
        </p:txBody>
      </p:sp>
      <p:sp>
        <p:nvSpPr>
          <p:cNvPr id="8" name="Rectangle 7">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2176" y="1146637"/>
            <a:ext cx="192024" cy="980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5" name="Rectangle 1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89048" y="1600896"/>
            <a:ext cx="1532187"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aphicFrame>
        <p:nvGraphicFramePr>
          <p:cNvPr id="4" name="Chart 3"/>
          <p:cNvGraphicFramePr/>
          <p:nvPr/>
        </p:nvGraphicFramePr>
        <p:xfrm>
          <a:off x="823588" y="3136643"/>
          <a:ext cx="16646024" cy="63093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5581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useBgFill="1">
        <p:nvSpPr>
          <p:cNvPr id="7" name="Rectangle 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423" y="332510"/>
            <a:ext cx="12577155" cy="1998951"/>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EC3A7FBB-5B3C-4CA4-BFA8-430177CDA516}"/>
              </a:ext>
            </a:extLst>
          </p:cNvPr>
          <p:cNvSpPr>
            <a:spLocks noGrp="1"/>
          </p:cNvSpPr>
          <p:nvPr>
            <p:ph type="ctrTitle"/>
          </p:nvPr>
        </p:nvSpPr>
        <p:spPr>
          <a:xfrm>
            <a:off x="3154682" y="465515"/>
            <a:ext cx="11978639" cy="1303235"/>
          </a:xfrm>
        </p:spPr>
        <p:txBody>
          <a:bodyPr anchor="ctr">
            <a:normAutofit/>
          </a:bodyPr>
          <a:lstStyle/>
          <a:p>
            <a:r>
              <a:rPr lang="en-US" sz="6000"/>
              <a:t>Adolescent Series 2021-2025</a:t>
            </a:r>
          </a:p>
        </p:txBody>
      </p:sp>
      <p:sp>
        <p:nvSpPr>
          <p:cNvPr id="8" name="Rectangle: Rounded Corners 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4665" y="1817111"/>
            <a:ext cx="10838670" cy="10287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 name="Subtitle 2">
            <a:extLst>
              <a:ext uri="{FF2B5EF4-FFF2-40B4-BE49-F238E27FC236}">
                <a16:creationId xmlns:a16="http://schemas.microsoft.com/office/drawing/2014/main" id="{BF58FE12-69CE-412C-93B1-FBF4F92A5130}"/>
              </a:ext>
            </a:extLst>
          </p:cNvPr>
          <p:cNvSpPr>
            <a:spLocks noGrp="1"/>
          </p:cNvSpPr>
          <p:nvPr>
            <p:ph type="subTitle" idx="1"/>
          </p:nvPr>
        </p:nvSpPr>
        <p:spPr>
          <a:xfrm>
            <a:off x="3923607" y="1895711"/>
            <a:ext cx="10440786" cy="897774"/>
          </a:xfrm>
        </p:spPr>
        <p:txBody>
          <a:bodyPr anchor="ctr">
            <a:normAutofit/>
          </a:bodyPr>
          <a:lstStyle/>
          <a:p>
            <a:endParaRPr lang="en-US" sz="3000">
              <a:solidFill>
                <a:schemeClr val="bg1"/>
              </a:solidFill>
            </a:endParaRPr>
          </a:p>
          <a:p>
            <a:pPr marL="514350" indent="-514350">
              <a:buFont typeface="Arial" panose="020B0604020202020204" pitchFamily="34" charset="0"/>
              <a:buChar char="•"/>
            </a:pPr>
            <a:endParaRPr lang="en-US" sz="3000">
              <a:solidFill>
                <a:schemeClr val="bg1"/>
              </a:solidFill>
            </a:endParaRPr>
          </a:p>
        </p:txBody>
      </p:sp>
      <p:graphicFrame>
        <p:nvGraphicFramePr>
          <p:cNvPr id="4" name="Chart 3"/>
          <p:cNvGraphicFramePr/>
          <p:nvPr/>
        </p:nvGraphicFramePr>
        <p:xfrm>
          <a:off x="578358" y="3209226"/>
          <a:ext cx="17131284" cy="61447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4206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77629"/>
            <a:ext cx="18288000" cy="1104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EC3A7FBB-5B3C-4CA4-BFA8-430177CDA516}"/>
              </a:ext>
            </a:extLst>
          </p:cNvPr>
          <p:cNvSpPr>
            <a:spLocks noGrp="1"/>
          </p:cNvSpPr>
          <p:nvPr>
            <p:ph type="ctrTitle"/>
          </p:nvPr>
        </p:nvSpPr>
        <p:spPr>
          <a:xfrm>
            <a:off x="834799" y="965201"/>
            <a:ext cx="16816388" cy="1117254"/>
          </a:xfrm>
        </p:spPr>
        <p:txBody>
          <a:bodyPr vert="horz" lIns="137160" tIns="68580" rIns="137160" bIns="68580" rtlCol="0" anchor="ctr">
            <a:normAutofit/>
          </a:bodyPr>
          <a:lstStyle/>
          <a:p>
            <a:r>
              <a:rPr lang="en-US" sz="4800" dirty="0">
                <a:solidFill>
                  <a:schemeClr val="bg1"/>
                </a:solidFill>
              </a:rPr>
              <a:t>HPV Cancer Prevention Immunize WA 2025</a:t>
            </a:r>
          </a:p>
        </p:txBody>
      </p:sp>
      <p:graphicFrame>
        <p:nvGraphicFramePr>
          <p:cNvPr id="4" name="Chart 3"/>
          <p:cNvGraphicFramePr/>
          <p:nvPr/>
        </p:nvGraphicFramePr>
        <p:xfrm>
          <a:off x="965201" y="2512841"/>
          <a:ext cx="16357599" cy="65912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1844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7DBCE-3BA2-310F-9639-C2F4A7758351}"/>
              </a:ext>
            </a:extLst>
          </p:cNvPr>
          <p:cNvSpPr>
            <a:spLocks noGrp="1"/>
          </p:cNvSpPr>
          <p:nvPr>
            <p:ph type="title"/>
          </p:nvPr>
        </p:nvSpPr>
        <p:spPr/>
        <p:txBody>
          <a:bodyPr>
            <a:normAutofit/>
          </a:bodyPr>
          <a:lstStyle/>
          <a:p>
            <a:r>
              <a:rPr lang="en-US" dirty="0"/>
              <a:t>Washington State IQIP Program</a:t>
            </a:r>
            <a:br>
              <a:rPr lang="en-US" dirty="0"/>
            </a:br>
            <a:r>
              <a:rPr lang="en-US" sz="3488" dirty="0"/>
              <a:t>Immunization Quality Improvement for Providers</a:t>
            </a:r>
          </a:p>
        </p:txBody>
      </p:sp>
      <p:sp>
        <p:nvSpPr>
          <p:cNvPr id="5" name="Text Placeholder 4">
            <a:extLst>
              <a:ext uri="{FF2B5EF4-FFF2-40B4-BE49-F238E27FC236}">
                <a16:creationId xmlns:a16="http://schemas.microsoft.com/office/drawing/2014/main" id="{6D30E3E7-0E5D-A9F0-D62E-B453E0F39D92}"/>
              </a:ext>
            </a:extLst>
          </p:cNvPr>
          <p:cNvSpPr>
            <a:spLocks noGrp="1"/>
          </p:cNvSpPr>
          <p:nvPr>
            <p:ph type="body" idx="1"/>
          </p:nvPr>
        </p:nvSpPr>
        <p:spPr/>
        <p:txBody>
          <a:bodyPr anchor="ctr"/>
          <a:lstStyle/>
          <a:p>
            <a:r>
              <a:rPr lang="en-US" dirty="0"/>
              <a:t>Benefits</a:t>
            </a:r>
          </a:p>
        </p:txBody>
      </p:sp>
      <p:sp>
        <p:nvSpPr>
          <p:cNvPr id="6" name="Content Placeholder 5">
            <a:extLst>
              <a:ext uri="{FF2B5EF4-FFF2-40B4-BE49-F238E27FC236}">
                <a16:creationId xmlns:a16="http://schemas.microsoft.com/office/drawing/2014/main" id="{2459FA39-558F-4529-4165-9813B4414357}"/>
              </a:ext>
            </a:extLst>
          </p:cNvPr>
          <p:cNvSpPr>
            <a:spLocks noGrp="1"/>
          </p:cNvSpPr>
          <p:nvPr>
            <p:ph sz="half" idx="2"/>
          </p:nvPr>
        </p:nvSpPr>
        <p:spPr/>
        <p:txBody>
          <a:bodyPr>
            <a:normAutofit fontScale="70000" lnSpcReduction="20000"/>
          </a:bodyPr>
          <a:lstStyle/>
          <a:p>
            <a:r>
              <a:rPr lang="en-US" dirty="0"/>
              <a:t>Tailored support</a:t>
            </a:r>
          </a:p>
          <a:p>
            <a:r>
              <a:rPr lang="en-US" dirty="0"/>
              <a:t>Increase vaccine uptake</a:t>
            </a:r>
          </a:p>
          <a:p>
            <a:r>
              <a:rPr lang="en-US" dirty="0"/>
              <a:t>Improve vaccination workflow</a:t>
            </a:r>
          </a:p>
          <a:p>
            <a:r>
              <a:rPr lang="en-US" dirty="0"/>
              <a:t>Individualized training (IIS)</a:t>
            </a:r>
          </a:p>
          <a:p>
            <a:r>
              <a:rPr lang="en-US" dirty="0"/>
              <a:t>Technical assistance</a:t>
            </a:r>
          </a:p>
          <a:p>
            <a:r>
              <a:rPr lang="en-US" dirty="0"/>
              <a:t>CE, CNE, CME available for HPV Vax @ 9 Strategy</a:t>
            </a:r>
          </a:p>
          <a:p>
            <a:pPr marL="0" indent="0">
              <a:buNone/>
            </a:pPr>
            <a:endParaRPr lang="en-US" dirty="0"/>
          </a:p>
          <a:p>
            <a:pPr marL="0" indent="0">
              <a:buNone/>
            </a:pPr>
            <a:r>
              <a:rPr lang="en-US" b="1" i="1" dirty="0"/>
              <a:t>Flexibility! </a:t>
            </a:r>
          </a:p>
          <a:p>
            <a:r>
              <a:rPr lang="en-US" dirty="0"/>
              <a:t>You choose the strategies, goals, and pace*</a:t>
            </a:r>
          </a:p>
          <a:p>
            <a:r>
              <a:rPr lang="en-US" dirty="0"/>
              <a:t>2 visits &amp; 2 brief check-ins over 12 months</a:t>
            </a:r>
          </a:p>
          <a:p>
            <a:endParaRPr lang="en-US" dirty="0"/>
          </a:p>
        </p:txBody>
      </p:sp>
      <p:sp>
        <p:nvSpPr>
          <p:cNvPr id="7" name="Text Placeholder 6">
            <a:extLst>
              <a:ext uri="{FF2B5EF4-FFF2-40B4-BE49-F238E27FC236}">
                <a16:creationId xmlns:a16="http://schemas.microsoft.com/office/drawing/2014/main" id="{229DF092-0314-01F4-5F9F-054DFA152D30}"/>
              </a:ext>
            </a:extLst>
          </p:cNvPr>
          <p:cNvSpPr>
            <a:spLocks noGrp="1"/>
          </p:cNvSpPr>
          <p:nvPr>
            <p:ph type="body" sz="quarter" idx="3"/>
          </p:nvPr>
        </p:nvSpPr>
        <p:spPr/>
        <p:txBody>
          <a:bodyPr anchor="ctr"/>
          <a:lstStyle/>
          <a:p>
            <a:r>
              <a:rPr lang="en-US" dirty="0"/>
              <a:t>Evidence-based strategies</a:t>
            </a:r>
          </a:p>
        </p:txBody>
      </p:sp>
      <p:sp>
        <p:nvSpPr>
          <p:cNvPr id="8" name="Content Placeholder 7">
            <a:extLst>
              <a:ext uri="{FF2B5EF4-FFF2-40B4-BE49-F238E27FC236}">
                <a16:creationId xmlns:a16="http://schemas.microsoft.com/office/drawing/2014/main" id="{F982B763-3818-9836-DCB7-58B1E0FC5E05}"/>
              </a:ext>
            </a:extLst>
          </p:cNvPr>
          <p:cNvSpPr>
            <a:spLocks noGrp="1"/>
          </p:cNvSpPr>
          <p:nvPr>
            <p:ph sz="quarter" idx="4"/>
          </p:nvPr>
        </p:nvSpPr>
        <p:spPr>
          <a:xfrm>
            <a:off x="9254730" y="3521479"/>
            <a:ext cx="6515100" cy="4145162"/>
          </a:xfrm>
        </p:spPr>
        <p:txBody>
          <a:bodyPr>
            <a:normAutofit fontScale="70000" lnSpcReduction="20000"/>
          </a:bodyPr>
          <a:lstStyle/>
          <a:p>
            <a:r>
              <a:rPr lang="en-US" dirty="0"/>
              <a:t>Facilitate return for vaccination</a:t>
            </a:r>
          </a:p>
          <a:p>
            <a:r>
              <a:rPr lang="en-US" dirty="0"/>
              <a:t>Leverage WAIIS to improve workflows</a:t>
            </a:r>
          </a:p>
          <a:p>
            <a:r>
              <a:rPr lang="en-US" dirty="0"/>
              <a:t>Give strong vaccine recommendations</a:t>
            </a:r>
          </a:p>
          <a:p>
            <a:r>
              <a:rPr lang="en-US" dirty="0"/>
              <a:t>Strengthen vaccine communications</a:t>
            </a:r>
          </a:p>
          <a:p>
            <a:r>
              <a:rPr lang="en-US" dirty="0"/>
              <a:t>HPV vaccination at age 9</a:t>
            </a:r>
          </a:p>
        </p:txBody>
      </p:sp>
      <p:sp>
        <p:nvSpPr>
          <p:cNvPr id="4" name="Slide Number Placeholder 3">
            <a:extLst>
              <a:ext uri="{FF2B5EF4-FFF2-40B4-BE49-F238E27FC236}">
                <a16:creationId xmlns:a16="http://schemas.microsoft.com/office/drawing/2014/main" id="{F2353788-7C55-61E7-5675-35ACED95A6F0}"/>
              </a:ext>
            </a:extLst>
          </p:cNvPr>
          <p:cNvSpPr>
            <a:spLocks noGrp="1"/>
          </p:cNvSpPr>
          <p:nvPr>
            <p:ph type="sldNum" sz="quarter" idx="12"/>
          </p:nvPr>
        </p:nvSpPr>
        <p:spPr/>
        <p:txBody>
          <a:bodyPr/>
          <a:lstStyle/>
          <a:p>
            <a:pPr defTabSz="1028700">
              <a:defRPr/>
            </a:pPr>
            <a:fld id="{A5F3E05C-B80F-3242-91B6-824D1205F21C}" type="slidenum">
              <a:rPr lang="en-US" sz="1350">
                <a:solidFill>
                  <a:srgbClr val="000000">
                    <a:tint val="82000"/>
                  </a:srgbClr>
                </a:solidFill>
                <a:latin typeface="Segoe UI"/>
              </a:rPr>
              <a:pPr defTabSz="1028700">
                <a:defRPr/>
              </a:pPr>
              <a:t>54</a:t>
            </a:fld>
            <a:endParaRPr lang="en-US" sz="1350" dirty="0">
              <a:solidFill>
                <a:srgbClr val="000000">
                  <a:tint val="82000"/>
                </a:srgbClr>
              </a:solidFill>
              <a:latin typeface="Segoe UI"/>
            </a:endParaRPr>
          </a:p>
        </p:txBody>
      </p:sp>
      <p:pic>
        <p:nvPicPr>
          <p:cNvPr id="3" name="Picture 2">
            <a:extLst>
              <a:ext uri="{FF2B5EF4-FFF2-40B4-BE49-F238E27FC236}">
                <a16:creationId xmlns:a16="http://schemas.microsoft.com/office/drawing/2014/main" id="{33EE4BE2-EAF8-C945-4159-ED1CF6103CFA}"/>
              </a:ext>
            </a:extLst>
          </p:cNvPr>
          <p:cNvPicPr>
            <a:picLocks noChangeAspect="1"/>
          </p:cNvPicPr>
          <p:nvPr/>
        </p:nvPicPr>
        <p:blipFill>
          <a:blip r:embed="rId3"/>
          <a:stretch>
            <a:fillRect/>
          </a:stretch>
        </p:blipFill>
        <p:spPr>
          <a:xfrm>
            <a:off x="11168773" y="7062790"/>
            <a:ext cx="2687018" cy="2471738"/>
          </a:xfrm>
          <a:prstGeom prst="rect">
            <a:avLst/>
          </a:prstGeom>
        </p:spPr>
      </p:pic>
    </p:spTree>
    <p:extLst>
      <p:ext uri="{BB962C8B-B14F-4D97-AF65-F5344CB8AC3E}">
        <p14:creationId xmlns:p14="http://schemas.microsoft.com/office/powerpoint/2010/main" val="2630194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44D503-93B2-4BD8-A3AF-4B5139B0B146}"/>
              </a:ext>
            </a:extLst>
          </p:cNvPr>
          <p:cNvSpPr>
            <a:spLocks noGrp="1"/>
          </p:cNvSpPr>
          <p:nvPr>
            <p:ph type="body" sz="quarter" idx="21"/>
          </p:nvPr>
        </p:nvSpPr>
        <p:spPr/>
        <p:txBody>
          <a:bodyPr/>
          <a:lstStyle/>
          <a:p>
            <a:r>
              <a:rPr lang="en-US" b="1" dirty="0"/>
              <a:t>Strategies and Action Items</a:t>
            </a:r>
          </a:p>
        </p:txBody>
      </p:sp>
      <p:sp>
        <p:nvSpPr>
          <p:cNvPr id="10" name="Rectangle 9">
            <a:extLst>
              <a:ext uri="{FF2B5EF4-FFF2-40B4-BE49-F238E27FC236}">
                <a16:creationId xmlns:a16="http://schemas.microsoft.com/office/drawing/2014/main" id="{A76F20A2-188F-3E6F-7D02-FFC8B7D9C80C}"/>
              </a:ext>
            </a:extLst>
          </p:cNvPr>
          <p:cNvSpPr/>
          <p:nvPr/>
        </p:nvSpPr>
        <p:spPr>
          <a:xfrm>
            <a:off x="4251069" y="8467130"/>
            <a:ext cx="10050720" cy="607286"/>
          </a:xfrm>
          <a:prstGeom prst="rect">
            <a:avLst/>
          </a:prstGeom>
          <a:solidFill>
            <a:schemeClr val="accent5">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1" name="Graphic 10" descr="Needle with solid fill">
            <a:extLst>
              <a:ext uri="{FF2B5EF4-FFF2-40B4-BE49-F238E27FC236}">
                <a16:creationId xmlns:a16="http://schemas.microsoft.com/office/drawing/2014/main" id="{10E23C62-E8B0-0504-E406-1B53EC4770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92142" y="8235746"/>
            <a:ext cx="1070049" cy="1070049"/>
          </a:xfrm>
          <a:prstGeom prst="rect">
            <a:avLst/>
          </a:prstGeom>
        </p:spPr>
      </p:pic>
      <p:sp>
        <p:nvSpPr>
          <p:cNvPr id="12" name="TextBox 11">
            <a:extLst>
              <a:ext uri="{FF2B5EF4-FFF2-40B4-BE49-F238E27FC236}">
                <a16:creationId xmlns:a16="http://schemas.microsoft.com/office/drawing/2014/main" id="{C446019B-2E73-A5FA-ED31-4637D8976213}"/>
              </a:ext>
            </a:extLst>
          </p:cNvPr>
          <p:cNvSpPr txBox="1"/>
          <p:nvPr/>
        </p:nvSpPr>
        <p:spPr>
          <a:xfrm>
            <a:off x="4251069" y="8436063"/>
            <a:ext cx="9893556" cy="623248"/>
          </a:xfrm>
          <a:prstGeom prst="rect">
            <a:avLst/>
          </a:prstGeom>
          <a:noFill/>
        </p:spPr>
        <p:txBody>
          <a:bodyPr wrap="square" rtlCol="0">
            <a:spAutoFit/>
          </a:bodyPr>
          <a:lstStyle/>
          <a:p>
            <a:pPr defTabSz="1371600"/>
            <a:r>
              <a:rPr lang="en-US" sz="3450" dirty="0">
                <a:solidFill>
                  <a:srgbClr val="002060"/>
                </a:solidFill>
                <a:latin typeface="Calibri" panose="020F0502020204030204"/>
              </a:rPr>
              <a:t>Recommend HPV vaccination series starting at age 9. </a:t>
            </a:r>
          </a:p>
        </p:txBody>
      </p:sp>
      <p:pic>
        <p:nvPicPr>
          <p:cNvPr id="4" name="Picture 3">
            <a:extLst>
              <a:ext uri="{FF2B5EF4-FFF2-40B4-BE49-F238E27FC236}">
                <a16:creationId xmlns:a16="http://schemas.microsoft.com/office/drawing/2014/main" id="{B2640DBD-92CF-220E-BC3F-317011E18408}"/>
              </a:ext>
            </a:extLst>
          </p:cNvPr>
          <p:cNvPicPr>
            <a:picLocks noChangeAspect="1"/>
          </p:cNvPicPr>
          <p:nvPr/>
        </p:nvPicPr>
        <p:blipFill>
          <a:blip r:embed="rId5"/>
          <a:stretch>
            <a:fillRect/>
          </a:stretch>
        </p:blipFill>
        <p:spPr>
          <a:xfrm>
            <a:off x="2992142" y="4572000"/>
            <a:ext cx="11601450" cy="3429000"/>
          </a:xfrm>
          <a:prstGeom prst="rect">
            <a:avLst/>
          </a:prstGeom>
        </p:spPr>
      </p:pic>
      <p:sp>
        <p:nvSpPr>
          <p:cNvPr id="5" name="TextBox 4">
            <a:extLst>
              <a:ext uri="{FF2B5EF4-FFF2-40B4-BE49-F238E27FC236}">
                <a16:creationId xmlns:a16="http://schemas.microsoft.com/office/drawing/2014/main" id="{7E3861BA-4341-01FF-BB7E-C9B30BFD03B7}"/>
              </a:ext>
            </a:extLst>
          </p:cNvPr>
          <p:cNvSpPr txBox="1"/>
          <p:nvPr/>
        </p:nvSpPr>
        <p:spPr>
          <a:xfrm>
            <a:off x="3527168" y="2383584"/>
            <a:ext cx="10192871" cy="623248"/>
          </a:xfrm>
          <a:prstGeom prst="rect">
            <a:avLst/>
          </a:prstGeom>
          <a:noFill/>
        </p:spPr>
        <p:txBody>
          <a:bodyPr wrap="square" rtlCol="0">
            <a:spAutoFit/>
          </a:bodyPr>
          <a:lstStyle/>
          <a:p>
            <a:pPr algn="ctr" defTabSz="1371600"/>
            <a:r>
              <a:rPr lang="en-US" sz="3450" b="1" dirty="0">
                <a:solidFill>
                  <a:srgbClr val="C00000"/>
                </a:solidFill>
                <a:latin typeface="Calibri" panose="020F0502020204030204"/>
              </a:rPr>
              <a:t>IQIP Core Strategies</a:t>
            </a:r>
          </a:p>
        </p:txBody>
      </p:sp>
      <p:sp>
        <p:nvSpPr>
          <p:cNvPr id="7" name="Rectangle 6">
            <a:extLst>
              <a:ext uri="{FF2B5EF4-FFF2-40B4-BE49-F238E27FC236}">
                <a16:creationId xmlns:a16="http://schemas.microsoft.com/office/drawing/2014/main" id="{0CDCA3AE-496F-9548-D7E0-C261C523BB3E}"/>
              </a:ext>
            </a:extLst>
          </p:cNvPr>
          <p:cNvSpPr/>
          <p:nvPr/>
        </p:nvSpPr>
        <p:spPr>
          <a:xfrm>
            <a:off x="4341911" y="3833296"/>
            <a:ext cx="10050720" cy="607286"/>
          </a:xfrm>
          <a:prstGeom prst="rect">
            <a:avLst/>
          </a:prstGeom>
          <a:solidFill>
            <a:srgbClr val="00B0F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13" name="Picture 12">
            <a:extLst>
              <a:ext uri="{FF2B5EF4-FFF2-40B4-BE49-F238E27FC236}">
                <a16:creationId xmlns:a16="http://schemas.microsoft.com/office/drawing/2014/main" id="{A6AE7C82-4197-A9AE-716D-2A98C7F3F9D8}"/>
              </a:ext>
            </a:extLst>
          </p:cNvPr>
          <p:cNvPicPr>
            <a:picLocks noChangeAspect="1"/>
          </p:cNvPicPr>
          <p:nvPr/>
        </p:nvPicPr>
        <p:blipFill>
          <a:blip r:embed="rId6"/>
          <a:stretch>
            <a:fillRect/>
          </a:stretch>
        </p:blipFill>
        <p:spPr>
          <a:xfrm>
            <a:off x="3082983" y="3574723"/>
            <a:ext cx="1168086" cy="997280"/>
          </a:xfrm>
          <a:prstGeom prst="rect">
            <a:avLst/>
          </a:prstGeom>
        </p:spPr>
      </p:pic>
      <p:sp>
        <p:nvSpPr>
          <p:cNvPr id="15" name="TextBox 14">
            <a:extLst>
              <a:ext uri="{FF2B5EF4-FFF2-40B4-BE49-F238E27FC236}">
                <a16:creationId xmlns:a16="http://schemas.microsoft.com/office/drawing/2014/main" id="{E6B53C99-D793-E120-85A7-CB95CDE33F21}"/>
              </a:ext>
            </a:extLst>
          </p:cNvPr>
          <p:cNvSpPr txBox="1"/>
          <p:nvPr/>
        </p:nvSpPr>
        <p:spPr>
          <a:xfrm>
            <a:off x="4341913" y="3842646"/>
            <a:ext cx="8313035" cy="507831"/>
          </a:xfrm>
          <a:prstGeom prst="rect">
            <a:avLst/>
          </a:prstGeom>
          <a:noFill/>
        </p:spPr>
        <p:txBody>
          <a:bodyPr wrap="square">
            <a:spAutoFit/>
          </a:bodyPr>
          <a:lstStyle/>
          <a:p>
            <a:pPr defTabSz="1371600"/>
            <a:r>
              <a:rPr lang="en-US" sz="2700" dirty="0">
                <a:solidFill>
                  <a:srgbClr val="002060"/>
                </a:solidFill>
                <a:latin typeface="Calibri" panose="020F0502020204030204"/>
              </a:rPr>
              <a:t>Facilitate return to clinic for vaccination. </a:t>
            </a:r>
          </a:p>
        </p:txBody>
      </p:sp>
    </p:spTree>
    <p:extLst>
      <p:ext uri="{BB962C8B-B14F-4D97-AF65-F5344CB8AC3E}">
        <p14:creationId xmlns:p14="http://schemas.microsoft.com/office/powerpoint/2010/main" val="40770778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12076-0A66-0AD1-F024-A375BF3F252E}"/>
              </a:ext>
            </a:extLst>
          </p:cNvPr>
          <p:cNvPicPr>
            <a:picLocks noChangeAspect="1"/>
          </p:cNvPicPr>
          <p:nvPr/>
        </p:nvPicPr>
        <p:blipFill>
          <a:blip r:embed="rId2"/>
          <a:stretch>
            <a:fillRect/>
          </a:stretch>
        </p:blipFill>
        <p:spPr>
          <a:xfrm>
            <a:off x="9608791" y="2414425"/>
            <a:ext cx="8343812" cy="5458151"/>
          </a:xfrm>
          <a:prstGeom prst="rect">
            <a:avLst/>
          </a:prstGeom>
        </p:spPr>
      </p:pic>
      <p:sp>
        <p:nvSpPr>
          <p:cNvPr id="4" name="TextBox 3">
            <a:extLst>
              <a:ext uri="{FF2B5EF4-FFF2-40B4-BE49-F238E27FC236}">
                <a16:creationId xmlns:a16="http://schemas.microsoft.com/office/drawing/2014/main" id="{331165B8-5888-E50C-9DD2-0C0D769797E4}"/>
              </a:ext>
            </a:extLst>
          </p:cNvPr>
          <p:cNvSpPr txBox="1"/>
          <p:nvPr/>
        </p:nvSpPr>
        <p:spPr>
          <a:xfrm>
            <a:off x="3200401" y="1159329"/>
            <a:ext cx="2481944" cy="923330"/>
          </a:xfrm>
          <a:prstGeom prst="rect">
            <a:avLst/>
          </a:prstGeom>
          <a:noFill/>
        </p:spPr>
        <p:txBody>
          <a:bodyPr wrap="square" rtlCol="0">
            <a:spAutoFit/>
          </a:bodyPr>
          <a:lstStyle/>
          <a:p>
            <a:pPr defTabSz="1371600"/>
            <a:r>
              <a:rPr lang="en-US" sz="2700" b="1" dirty="0">
                <a:solidFill>
                  <a:prstClr val="black"/>
                </a:solidFill>
                <a:latin typeface="Calibri" panose="020F0502020204030204"/>
              </a:rPr>
              <a:t>2025 Award Period</a:t>
            </a:r>
          </a:p>
        </p:txBody>
      </p:sp>
      <p:sp>
        <p:nvSpPr>
          <p:cNvPr id="6" name="TextBox 5">
            <a:extLst>
              <a:ext uri="{FF2B5EF4-FFF2-40B4-BE49-F238E27FC236}">
                <a16:creationId xmlns:a16="http://schemas.microsoft.com/office/drawing/2014/main" id="{7B2A707B-7DB8-CE76-BECE-57E0C6CD71AF}"/>
              </a:ext>
            </a:extLst>
          </p:cNvPr>
          <p:cNvSpPr txBox="1"/>
          <p:nvPr/>
        </p:nvSpPr>
        <p:spPr>
          <a:xfrm>
            <a:off x="13111843" y="1159329"/>
            <a:ext cx="2481944" cy="507831"/>
          </a:xfrm>
          <a:prstGeom prst="rect">
            <a:avLst/>
          </a:prstGeom>
          <a:noFill/>
        </p:spPr>
        <p:txBody>
          <a:bodyPr wrap="square" rtlCol="0">
            <a:spAutoFit/>
          </a:bodyPr>
          <a:lstStyle/>
          <a:p>
            <a:pPr defTabSz="1371600"/>
            <a:r>
              <a:rPr lang="en-US" sz="2700" b="1" dirty="0">
                <a:solidFill>
                  <a:prstClr val="black"/>
                </a:solidFill>
                <a:latin typeface="Calibri" panose="020F0502020204030204"/>
              </a:rPr>
              <a:t>Oct 1, 2025</a:t>
            </a:r>
          </a:p>
        </p:txBody>
      </p:sp>
      <p:pic>
        <p:nvPicPr>
          <p:cNvPr id="10" name="Picture 9">
            <a:extLst>
              <a:ext uri="{FF2B5EF4-FFF2-40B4-BE49-F238E27FC236}">
                <a16:creationId xmlns:a16="http://schemas.microsoft.com/office/drawing/2014/main" id="{215BE5EF-8AD2-B956-15C9-FCB38C3D43A3}"/>
              </a:ext>
            </a:extLst>
          </p:cNvPr>
          <p:cNvPicPr>
            <a:picLocks noChangeAspect="1"/>
          </p:cNvPicPr>
          <p:nvPr/>
        </p:nvPicPr>
        <p:blipFill>
          <a:blip r:embed="rId3"/>
          <a:stretch>
            <a:fillRect/>
          </a:stretch>
        </p:blipFill>
        <p:spPr>
          <a:xfrm>
            <a:off x="753983" y="2414425"/>
            <a:ext cx="7925232" cy="5458151"/>
          </a:xfrm>
          <a:prstGeom prst="rect">
            <a:avLst/>
          </a:prstGeom>
        </p:spPr>
      </p:pic>
    </p:spTree>
    <p:extLst>
      <p:ext uri="{BB962C8B-B14F-4D97-AF65-F5344CB8AC3E}">
        <p14:creationId xmlns:p14="http://schemas.microsoft.com/office/powerpoint/2010/main" val="3661054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ED0E5B-CB62-A64B-2212-F924E56CF0FB}"/>
              </a:ext>
            </a:extLst>
          </p:cNvPr>
          <p:cNvPicPr>
            <a:picLocks noChangeAspect="1"/>
          </p:cNvPicPr>
          <p:nvPr/>
        </p:nvPicPr>
        <p:blipFill>
          <a:blip r:embed="rId2"/>
          <a:stretch>
            <a:fillRect/>
          </a:stretch>
        </p:blipFill>
        <p:spPr>
          <a:xfrm>
            <a:off x="3628847" y="1714500"/>
            <a:ext cx="11234652" cy="7414869"/>
          </a:xfrm>
          <a:prstGeom prst="rect">
            <a:avLst/>
          </a:prstGeom>
          <a:noFill/>
        </p:spPr>
      </p:pic>
      <p:sp>
        <p:nvSpPr>
          <p:cNvPr id="3" name="Text Placeholder 2">
            <a:extLst>
              <a:ext uri="{FF2B5EF4-FFF2-40B4-BE49-F238E27FC236}">
                <a16:creationId xmlns:a16="http://schemas.microsoft.com/office/drawing/2014/main" id="{4BEE4034-10D2-8177-89F5-CC96DC36BA33}"/>
              </a:ext>
            </a:extLst>
          </p:cNvPr>
          <p:cNvSpPr>
            <a:spLocks noGrp="1"/>
          </p:cNvSpPr>
          <p:nvPr>
            <p:ph type="body" sz="quarter" idx="12"/>
          </p:nvPr>
        </p:nvSpPr>
        <p:spPr>
          <a:xfrm>
            <a:off x="4116878" y="424544"/>
            <a:ext cx="11234652" cy="797427"/>
          </a:xfrm>
        </p:spPr>
        <p:txBody>
          <a:bodyPr>
            <a:normAutofit/>
          </a:bodyPr>
          <a:lstStyle/>
          <a:p>
            <a:pPr algn="ctr"/>
            <a:r>
              <a:rPr lang="en-US" sz="4800" dirty="0"/>
              <a:t>Alternate QI Credit</a:t>
            </a:r>
          </a:p>
        </p:txBody>
      </p:sp>
    </p:spTree>
    <p:extLst>
      <p:ext uri="{BB962C8B-B14F-4D97-AF65-F5344CB8AC3E}">
        <p14:creationId xmlns:p14="http://schemas.microsoft.com/office/powerpoint/2010/main" val="3753023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E17389-1EE1-BA43-3C4B-10645AEBABD5}"/>
              </a:ext>
            </a:extLst>
          </p:cNvPr>
          <p:cNvSpPr>
            <a:spLocks noGrp="1"/>
          </p:cNvSpPr>
          <p:nvPr>
            <p:ph type="title"/>
          </p:nvPr>
        </p:nvSpPr>
        <p:spPr/>
        <p:txBody>
          <a:bodyPr/>
          <a:lstStyle/>
          <a:p>
            <a:pPr algn="ctr"/>
            <a:r>
              <a:rPr lang="en-US" b="1" dirty="0"/>
              <a:t>2026 Award Timeline</a:t>
            </a:r>
            <a:br>
              <a:rPr lang="en-US" dirty="0"/>
            </a:br>
            <a:endParaRPr lang="en-US" dirty="0"/>
          </a:p>
        </p:txBody>
      </p:sp>
      <p:sp>
        <p:nvSpPr>
          <p:cNvPr id="5" name="Content Placeholder 4">
            <a:extLst>
              <a:ext uri="{FF2B5EF4-FFF2-40B4-BE49-F238E27FC236}">
                <a16:creationId xmlns:a16="http://schemas.microsoft.com/office/drawing/2014/main" id="{FCB26EBD-55F0-635C-8DA8-015C70EE76BC}"/>
              </a:ext>
            </a:extLst>
          </p:cNvPr>
          <p:cNvSpPr>
            <a:spLocks noGrp="1"/>
          </p:cNvSpPr>
          <p:nvPr>
            <p:ph idx="1"/>
          </p:nvPr>
        </p:nvSpPr>
        <p:spPr/>
        <p:txBody>
          <a:bodyPr/>
          <a:lstStyle/>
          <a:p>
            <a:r>
              <a:rPr lang="en-US" dirty="0"/>
              <a:t>June 1, 2026 - Clinic </a:t>
            </a:r>
            <a:r>
              <a:rPr lang="en-US"/>
              <a:t>nomination opens</a:t>
            </a:r>
            <a:endParaRPr lang="en-US" dirty="0"/>
          </a:p>
          <a:p>
            <a:r>
              <a:rPr lang="en-US" dirty="0"/>
              <a:t>July 15, 2026 - Nominations Close</a:t>
            </a:r>
          </a:p>
          <a:p>
            <a:r>
              <a:rPr lang="en-US" dirty="0"/>
              <a:t>3</a:t>
            </a:r>
            <a:r>
              <a:rPr lang="en-US" baseline="30000" dirty="0"/>
              <a:t>rd</a:t>
            </a:r>
            <a:r>
              <a:rPr lang="en-US" dirty="0"/>
              <a:t> Week in August Award Announced in recognition of NIAM (Date TBD)</a:t>
            </a:r>
          </a:p>
        </p:txBody>
      </p:sp>
      <p:sp>
        <p:nvSpPr>
          <p:cNvPr id="6" name="Text Placeholder 5">
            <a:extLst>
              <a:ext uri="{FF2B5EF4-FFF2-40B4-BE49-F238E27FC236}">
                <a16:creationId xmlns:a16="http://schemas.microsoft.com/office/drawing/2014/main" id="{852BEEC3-2F1B-FFDA-77AC-5CC31812E77E}"/>
              </a:ext>
            </a:extLst>
          </p:cNvPr>
          <p:cNvSpPr>
            <a:spLocks noGrp="1"/>
          </p:cNvSpPr>
          <p:nvPr>
            <p:ph type="body" sz="half" idx="2"/>
          </p:nvPr>
        </p:nvSpPr>
        <p:spPr/>
        <p:txBody>
          <a:bodyPr/>
          <a:lstStyle/>
          <a:p>
            <a:endParaRPr lang="en-US" dirty="0"/>
          </a:p>
        </p:txBody>
      </p:sp>
      <p:pic>
        <p:nvPicPr>
          <p:cNvPr id="8" name="Picture 7">
            <a:extLst>
              <a:ext uri="{FF2B5EF4-FFF2-40B4-BE49-F238E27FC236}">
                <a16:creationId xmlns:a16="http://schemas.microsoft.com/office/drawing/2014/main" id="{21898A7F-B4A2-4999-786D-C6548F194013}"/>
              </a:ext>
            </a:extLst>
          </p:cNvPr>
          <p:cNvPicPr>
            <a:picLocks noChangeAspect="1"/>
          </p:cNvPicPr>
          <p:nvPr/>
        </p:nvPicPr>
        <p:blipFill>
          <a:blip r:embed="rId2"/>
          <a:stretch>
            <a:fillRect/>
          </a:stretch>
        </p:blipFill>
        <p:spPr>
          <a:xfrm>
            <a:off x="868681" y="2736176"/>
            <a:ext cx="6431282" cy="6324659"/>
          </a:xfrm>
          <a:prstGeom prst="rect">
            <a:avLst/>
          </a:prstGeom>
        </p:spPr>
      </p:pic>
    </p:spTree>
    <p:extLst>
      <p:ext uri="{BB962C8B-B14F-4D97-AF65-F5344CB8AC3E}">
        <p14:creationId xmlns:p14="http://schemas.microsoft.com/office/powerpoint/2010/main" val="854379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pic>
        <p:nvPicPr>
          <p:cNvPr id="6" name="Content Placeholder 5" descr="A close up of some fruit&#10;&#10;AI-generated content may be incorrect.">
            <a:extLst>
              <a:ext uri="{FF2B5EF4-FFF2-40B4-BE49-F238E27FC236}">
                <a16:creationId xmlns:a16="http://schemas.microsoft.com/office/drawing/2014/main" id="{F1C2B5C5-6608-7187-CF5F-DAE9156C5D13}"/>
              </a:ext>
            </a:extLst>
          </p:cNvPr>
          <p:cNvPicPr>
            <a:picLocks noGrp="1" noChangeAspect="1"/>
          </p:cNvPicPr>
          <p:nvPr>
            <p:ph idx="1"/>
          </p:nvPr>
        </p:nvPicPr>
        <p:blipFill>
          <a:blip r:embed="rId2"/>
          <a:srcRect t="11263" b="2875"/>
          <a:stretch>
            <a:fillRect/>
          </a:stretch>
        </p:blipFill>
        <p:spPr>
          <a:xfrm>
            <a:off x="-228600" y="0"/>
            <a:ext cx="18745200" cy="10351157"/>
          </a:xfrm>
          <a:prstGeom prst="rect">
            <a:avLst/>
          </a:prstGeom>
        </p:spPr>
      </p:pic>
    </p:spTree>
    <p:extLst>
      <p:ext uri="{BB962C8B-B14F-4D97-AF65-F5344CB8AC3E}">
        <p14:creationId xmlns:p14="http://schemas.microsoft.com/office/powerpoint/2010/main" val="1848950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3352" y="822960"/>
            <a:ext cx="15252192" cy="1769364"/>
            <a:chOff x="0" y="0"/>
            <a:chExt cx="20336256" cy="2359152"/>
          </a:xfrm>
        </p:grpSpPr>
        <p:sp>
          <p:nvSpPr>
            <p:cNvPr id="3" name="Freeform 3"/>
            <p:cNvSpPr/>
            <p:nvPr/>
          </p:nvSpPr>
          <p:spPr>
            <a:xfrm>
              <a:off x="0" y="0"/>
              <a:ext cx="20336256" cy="2359152"/>
            </a:xfrm>
            <a:custGeom>
              <a:avLst/>
              <a:gdLst/>
              <a:ahLst/>
              <a:cxnLst/>
              <a:rect l="l" t="t" r="r" b="b"/>
              <a:pathLst>
                <a:path w="20336256" h="2359152">
                  <a:moveTo>
                    <a:pt x="0" y="0"/>
                  </a:moveTo>
                  <a:lnTo>
                    <a:pt x="20336256" y="0"/>
                  </a:lnTo>
                  <a:lnTo>
                    <a:pt x="20336256" y="2359152"/>
                  </a:lnTo>
                  <a:lnTo>
                    <a:pt x="0" y="2359152"/>
                  </a:lnTo>
                  <a:close/>
                </a:path>
              </a:pathLst>
            </a:custGeom>
            <a:solidFill>
              <a:srgbClr val="000000">
                <a:alpha val="0"/>
              </a:srgbClr>
            </a:solidFill>
          </p:spPr>
          <p:txBody>
            <a:bodyPr/>
            <a:lstStyle/>
            <a:p>
              <a:endParaRPr lang="en-US"/>
            </a:p>
          </p:txBody>
        </p:sp>
        <p:sp>
          <p:nvSpPr>
            <p:cNvPr id="4" name="TextBox 4"/>
            <p:cNvSpPr txBox="1"/>
            <p:nvPr/>
          </p:nvSpPr>
          <p:spPr>
            <a:xfrm>
              <a:off x="0" y="9525"/>
              <a:ext cx="20336256" cy="2349627"/>
            </a:xfrm>
            <a:prstGeom prst="rect">
              <a:avLst/>
            </a:prstGeom>
          </p:spPr>
          <p:txBody>
            <a:bodyPr lIns="0" tIns="0" rIns="0" bIns="0" rtlCol="0" anchor="ctr"/>
            <a:lstStyle/>
            <a:p>
              <a:pPr algn="l">
                <a:lnSpc>
                  <a:spcPts val="6480"/>
                </a:lnSpc>
              </a:pPr>
              <a:r>
                <a:rPr lang="en-US" sz="6000" b="1">
                  <a:solidFill>
                    <a:srgbClr val="1B7380"/>
                  </a:solidFill>
                  <a:latin typeface="Poppins Bold"/>
                  <a:ea typeface="Poppins Bold"/>
                  <a:cs typeface="Poppins Bold"/>
                  <a:sym typeface="Poppins Bold"/>
                </a:rPr>
                <a:t>Code of Conduct</a:t>
              </a:r>
            </a:p>
          </p:txBody>
        </p:sp>
      </p:grpSp>
      <p:sp>
        <p:nvSpPr>
          <p:cNvPr id="5" name="TextBox 5"/>
          <p:cNvSpPr txBox="1"/>
          <p:nvPr/>
        </p:nvSpPr>
        <p:spPr>
          <a:xfrm>
            <a:off x="1673352" y="2794603"/>
            <a:ext cx="15069312" cy="4951095"/>
          </a:xfrm>
          <a:prstGeom prst="rect">
            <a:avLst/>
          </a:prstGeom>
        </p:spPr>
        <p:txBody>
          <a:bodyPr lIns="0" tIns="0" rIns="0" bIns="0" rtlCol="0" anchor="t">
            <a:spAutoFit/>
          </a:bodyPr>
          <a:lstStyle/>
          <a:p>
            <a:pPr algn="l">
              <a:lnSpc>
                <a:spcPts val="3240"/>
              </a:lnSpc>
            </a:pPr>
            <a:r>
              <a:rPr lang="en-US" sz="3000">
                <a:solidFill>
                  <a:srgbClr val="000000"/>
                </a:solidFill>
                <a:latin typeface="Poppins"/>
                <a:ea typeface="Poppins"/>
                <a:cs typeface="Poppins"/>
                <a:sym typeface="Poppins"/>
              </a:rPr>
              <a:t>A friendly reminder that the HPV Taskforce invites all who attend today to help us create a safe, positive experience for everyone. Members and participants agree to support our mission and strengthen HPV prevention efforts in Washington State based on evidence-based guidance from the Advisory Committee on Immunization Practices (ACIP).</a:t>
            </a:r>
          </a:p>
          <a:p>
            <a:pPr algn="l">
              <a:lnSpc>
                <a:spcPts val="3240"/>
              </a:lnSpc>
            </a:pPr>
            <a:endParaRPr lang="en-US" sz="3000">
              <a:solidFill>
                <a:srgbClr val="000000"/>
              </a:solidFill>
              <a:latin typeface="Poppins"/>
              <a:ea typeface="Poppins"/>
              <a:cs typeface="Poppins"/>
              <a:sym typeface="Poppins"/>
            </a:endParaRPr>
          </a:p>
          <a:p>
            <a:pPr algn="l">
              <a:lnSpc>
                <a:spcPts val="3240"/>
              </a:lnSpc>
            </a:pPr>
            <a:r>
              <a:rPr lang="en-US" sz="3000">
                <a:solidFill>
                  <a:srgbClr val="000000"/>
                </a:solidFill>
                <a:latin typeface="Poppins"/>
                <a:ea typeface="Poppins"/>
                <a:cs typeface="Poppins"/>
                <a:sym typeface="Poppins"/>
              </a:rPr>
              <a:t>If you are subjected to an unacceptable behavior, notice that someone else is being subjected to unacceptable behavior, or have any other concerns, please notify any of the HPV Task Force planning team members as soon as possible. All reports will remain completely confidential.</a:t>
            </a:r>
          </a:p>
          <a:p>
            <a:pPr algn="l">
              <a:lnSpc>
                <a:spcPts val="3240"/>
              </a:lnSpc>
            </a:pPr>
            <a:endParaRPr lang="en-US" sz="3000">
              <a:solidFill>
                <a:srgbClr val="000000"/>
              </a:solidFill>
              <a:latin typeface="Poppins"/>
              <a:ea typeface="Poppins"/>
              <a:cs typeface="Poppins"/>
              <a:sym typeface="Poppins"/>
            </a:endParaRPr>
          </a:p>
          <a:p>
            <a:pPr algn="l">
              <a:lnSpc>
                <a:spcPts val="3240"/>
              </a:lnSpc>
            </a:pPr>
            <a:r>
              <a:rPr lang="en-US" sz="3000">
                <a:solidFill>
                  <a:srgbClr val="000000"/>
                </a:solidFill>
                <a:latin typeface="Poppins"/>
                <a:ea typeface="Poppins"/>
                <a:cs typeface="Poppins"/>
                <a:sym typeface="Poppins"/>
              </a:rPr>
              <a:t>See the chat for more details.</a:t>
            </a:r>
          </a:p>
        </p:txBody>
      </p:sp>
      <p:grpSp>
        <p:nvGrpSpPr>
          <p:cNvPr id="6" name="Group 6"/>
          <p:cNvGrpSpPr>
            <a:grpSpLocks noChangeAspect="1"/>
          </p:cNvGrpSpPr>
          <p:nvPr/>
        </p:nvGrpSpPr>
        <p:grpSpPr>
          <a:xfrm>
            <a:off x="15553480" y="0"/>
            <a:ext cx="2734520" cy="2696006"/>
            <a:chOff x="0" y="0"/>
            <a:chExt cx="4328536" cy="4267570"/>
          </a:xfrm>
        </p:grpSpPr>
        <p:sp>
          <p:nvSpPr>
            <p:cNvPr id="7" name="Freeform 7"/>
            <p:cNvSpPr/>
            <p:nvPr/>
          </p:nvSpPr>
          <p:spPr>
            <a:xfrm>
              <a:off x="0" y="0"/>
              <a:ext cx="4328541" cy="4267581"/>
            </a:xfrm>
            <a:custGeom>
              <a:avLst/>
              <a:gdLst/>
              <a:ahLst/>
              <a:cxnLst/>
              <a:rect l="l" t="t" r="r" b="b"/>
              <a:pathLst>
                <a:path w="4328541" h="4267581">
                  <a:moveTo>
                    <a:pt x="0" y="0"/>
                  </a:moveTo>
                  <a:lnTo>
                    <a:pt x="4328541" y="0"/>
                  </a:lnTo>
                  <a:lnTo>
                    <a:pt x="4328541" y="4267581"/>
                  </a:lnTo>
                  <a:lnTo>
                    <a:pt x="0" y="4267581"/>
                  </a:lnTo>
                  <a:lnTo>
                    <a:pt x="0" y="0"/>
                  </a:lnTo>
                  <a:close/>
                </a:path>
              </a:pathLst>
            </a:custGeom>
            <a:blipFill>
              <a:blip r:embed="rId3"/>
              <a:stretch>
                <a:fillRect/>
              </a:stretch>
            </a:blipFill>
          </p:spPr>
          <p:txBody>
            <a:bodyPr/>
            <a:lstStyle/>
            <a:p>
              <a:endParaRPr lang="en-US"/>
            </a:p>
          </p:txBody>
        </p:sp>
      </p:grpSp>
      <p:grpSp>
        <p:nvGrpSpPr>
          <p:cNvPr id="8" name="Group 8"/>
          <p:cNvGrpSpPr/>
          <p:nvPr/>
        </p:nvGrpSpPr>
        <p:grpSpPr>
          <a:xfrm>
            <a:off x="44623" y="8051519"/>
            <a:ext cx="19098585" cy="2387881"/>
            <a:chOff x="0" y="0"/>
            <a:chExt cx="5030080" cy="628907"/>
          </a:xfrm>
        </p:grpSpPr>
        <p:sp>
          <p:nvSpPr>
            <p:cNvPr id="9" name="Freeform 9"/>
            <p:cNvSpPr/>
            <p:nvPr/>
          </p:nvSpPr>
          <p:spPr>
            <a:xfrm>
              <a:off x="0" y="0"/>
              <a:ext cx="5030080" cy="628907"/>
            </a:xfrm>
            <a:custGeom>
              <a:avLst/>
              <a:gdLst/>
              <a:ahLst/>
              <a:cxnLst/>
              <a:rect l="l" t="t" r="r" b="b"/>
              <a:pathLst>
                <a:path w="5030080" h="628907">
                  <a:moveTo>
                    <a:pt x="0" y="0"/>
                  </a:moveTo>
                  <a:lnTo>
                    <a:pt x="5030080" y="0"/>
                  </a:lnTo>
                  <a:lnTo>
                    <a:pt x="5030080" y="628907"/>
                  </a:lnTo>
                  <a:lnTo>
                    <a:pt x="0" y="628907"/>
                  </a:lnTo>
                  <a:close/>
                </a:path>
              </a:pathLst>
            </a:custGeom>
            <a:solidFill>
              <a:srgbClr val="1B7380"/>
            </a:solidFill>
          </p:spPr>
          <p:txBody>
            <a:bodyPr/>
            <a:lstStyle/>
            <a:p>
              <a:endParaRPr lang="en-US"/>
            </a:p>
          </p:txBody>
        </p:sp>
        <p:sp>
          <p:nvSpPr>
            <p:cNvPr id="10" name="TextBox 10"/>
            <p:cNvSpPr txBox="1"/>
            <p:nvPr/>
          </p:nvSpPr>
          <p:spPr>
            <a:xfrm>
              <a:off x="0" y="-38100"/>
              <a:ext cx="5030080" cy="667007"/>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B7380"/>
        </a:solidFill>
        <a:effectLst/>
      </p:bgPr>
    </p:bg>
    <p:spTree>
      <p:nvGrpSpPr>
        <p:cNvPr id="1" name=""/>
        <p:cNvGrpSpPr/>
        <p:nvPr/>
      </p:nvGrpSpPr>
      <p:grpSpPr>
        <a:xfrm>
          <a:off x="0" y="0"/>
          <a:ext cx="0" cy="0"/>
          <a:chOff x="0" y="0"/>
          <a:chExt cx="0" cy="0"/>
        </a:xfrm>
      </p:grpSpPr>
      <p:grpSp>
        <p:nvGrpSpPr>
          <p:cNvPr id="2" name="Group 2"/>
          <p:cNvGrpSpPr/>
          <p:nvPr/>
        </p:nvGrpSpPr>
        <p:grpSpPr>
          <a:xfrm>
            <a:off x="1257300" y="547688"/>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4" name="TextBox 4"/>
            <p:cNvSpPr txBox="1"/>
            <p:nvPr/>
          </p:nvSpPr>
          <p:spPr>
            <a:xfrm>
              <a:off x="0" y="9525"/>
              <a:ext cx="21031200" cy="2641601"/>
            </a:xfrm>
            <a:prstGeom prst="rect">
              <a:avLst/>
            </a:prstGeom>
          </p:spPr>
          <p:txBody>
            <a:bodyPr lIns="0" tIns="0" rIns="0" bIns="0" rtlCol="0" anchor="ctr"/>
            <a:lstStyle/>
            <a:p>
              <a:pPr algn="l">
                <a:lnSpc>
                  <a:spcPts val="7020"/>
                </a:lnSpc>
              </a:pPr>
              <a:r>
                <a:rPr lang="en-US" sz="6500" b="1">
                  <a:solidFill>
                    <a:srgbClr val="FFFFFF"/>
                  </a:solidFill>
                  <a:latin typeface="Poppins Bold"/>
                  <a:ea typeface="Poppins Bold"/>
                  <a:cs typeface="Poppins Bold"/>
                  <a:sym typeface="Poppins Bold"/>
                </a:rPr>
                <a:t>Poll #1</a:t>
              </a:r>
            </a:p>
          </p:txBody>
        </p:sp>
      </p:grpSp>
      <p:sp>
        <p:nvSpPr>
          <p:cNvPr id="5" name="TextBox 5"/>
          <p:cNvSpPr txBox="1"/>
          <p:nvPr/>
        </p:nvSpPr>
        <p:spPr>
          <a:xfrm>
            <a:off x="1028700" y="2545557"/>
            <a:ext cx="15590520" cy="2331720"/>
          </a:xfrm>
          <a:prstGeom prst="rect">
            <a:avLst/>
          </a:prstGeom>
        </p:spPr>
        <p:txBody>
          <a:bodyPr lIns="0" tIns="0" rIns="0" bIns="0" rtlCol="0" anchor="t">
            <a:spAutoFit/>
          </a:bodyPr>
          <a:lstStyle/>
          <a:p>
            <a:pPr algn="l">
              <a:lnSpc>
                <a:spcPts val="5939"/>
              </a:lnSpc>
            </a:pPr>
            <a:r>
              <a:rPr lang="en-US" sz="5499">
                <a:solidFill>
                  <a:srgbClr val="FFFFFF"/>
                </a:solidFill>
                <a:latin typeface="Poppins"/>
                <a:ea typeface="Poppins"/>
                <a:cs typeface="Poppins"/>
                <a:sym typeface="Poppins"/>
              </a:rPr>
              <a:t>“What speakers or topics would you find most valuable or engaging for our 2026 programming?”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4" name="TextBox 4"/>
            <p:cNvSpPr txBox="1"/>
            <p:nvPr/>
          </p:nvSpPr>
          <p:spPr>
            <a:xfrm>
              <a:off x="0" y="9525"/>
              <a:ext cx="21031200" cy="2641601"/>
            </a:xfrm>
            <a:prstGeom prst="rect">
              <a:avLst/>
            </a:prstGeom>
          </p:spPr>
          <p:txBody>
            <a:bodyPr lIns="0" tIns="0" rIns="0" bIns="0" rtlCol="0" anchor="ctr"/>
            <a:lstStyle/>
            <a:p>
              <a:pPr algn="l">
                <a:lnSpc>
                  <a:spcPts val="7020"/>
                </a:lnSpc>
              </a:pPr>
              <a:r>
                <a:rPr lang="en-US" sz="6500" b="1">
                  <a:solidFill>
                    <a:srgbClr val="1B7380"/>
                  </a:solidFill>
                  <a:latin typeface="Poppins Bold"/>
                  <a:ea typeface="Poppins Bold"/>
                  <a:cs typeface="Poppins Bold"/>
                  <a:sym typeface="Poppins Bold"/>
                </a:rPr>
                <a:t>Poll#2</a:t>
              </a:r>
            </a:p>
          </p:txBody>
        </p:sp>
      </p:grpSp>
      <p:sp>
        <p:nvSpPr>
          <p:cNvPr id="5" name="TextBox 5"/>
          <p:cNvSpPr txBox="1"/>
          <p:nvPr/>
        </p:nvSpPr>
        <p:spPr>
          <a:xfrm>
            <a:off x="1257300" y="2255327"/>
            <a:ext cx="15590520" cy="3084195"/>
          </a:xfrm>
          <a:prstGeom prst="rect">
            <a:avLst/>
          </a:prstGeom>
        </p:spPr>
        <p:txBody>
          <a:bodyPr lIns="0" tIns="0" rIns="0" bIns="0" rtlCol="0" anchor="t">
            <a:spAutoFit/>
          </a:bodyPr>
          <a:lstStyle/>
          <a:p>
            <a:pPr algn="l">
              <a:lnSpc>
                <a:spcPts val="5940"/>
              </a:lnSpc>
            </a:pPr>
            <a:r>
              <a:rPr lang="en-US" sz="5500">
                <a:solidFill>
                  <a:srgbClr val="000000"/>
                </a:solidFill>
                <a:latin typeface="Poppins"/>
                <a:ea typeface="Poppins"/>
                <a:cs typeface="Poppins"/>
                <a:sym typeface="Poppins"/>
              </a:rPr>
              <a:t>“What have you used, or what do you think we should use to help increase awareness for parents and patients around HPV vaccination, particularly HPV at 9?”</a:t>
            </a:r>
          </a:p>
        </p:txBody>
      </p:sp>
      <p:sp>
        <p:nvSpPr>
          <p:cNvPr id="6" name="TextBox 6"/>
          <p:cNvSpPr txBox="1"/>
          <p:nvPr/>
        </p:nvSpPr>
        <p:spPr>
          <a:xfrm>
            <a:off x="1257300" y="5639161"/>
            <a:ext cx="6686401" cy="3927475"/>
          </a:xfrm>
          <a:prstGeom prst="rect">
            <a:avLst/>
          </a:prstGeom>
        </p:spPr>
        <p:txBody>
          <a:bodyPr lIns="0" tIns="0" rIns="0" bIns="0" rtlCol="0" anchor="t">
            <a:spAutoFit/>
          </a:bodyPr>
          <a:lstStyle/>
          <a:p>
            <a:pPr algn="l">
              <a:lnSpc>
                <a:spcPts val="3499"/>
              </a:lnSpc>
            </a:pPr>
            <a:r>
              <a:rPr lang="en-US" sz="2499">
                <a:solidFill>
                  <a:srgbClr val="000000"/>
                </a:solidFill>
                <a:latin typeface="Oxygen"/>
                <a:ea typeface="Oxygen"/>
                <a:cs typeface="Oxygen"/>
                <a:sym typeface="Oxygen"/>
              </a:rPr>
              <a:t>A. Posters for exam rooms, school nurse rooms</a:t>
            </a:r>
          </a:p>
          <a:p>
            <a:pPr algn="l">
              <a:lnSpc>
                <a:spcPts val="3499"/>
              </a:lnSpc>
            </a:pPr>
            <a:r>
              <a:rPr lang="en-US" sz="2499">
                <a:solidFill>
                  <a:srgbClr val="000000"/>
                </a:solidFill>
                <a:latin typeface="Oxygen"/>
                <a:ea typeface="Oxygen"/>
                <a:cs typeface="Oxygen"/>
                <a:sym typeface="Oxygen"/>
              </a:rPr>
              <a:t>B. School nurse letters</a:t>
            </a:r>
          </a:p>
          <a:p>
            <a:pPr algn="l">
              <a:lnSpc>
                <a:spcPts val="3499"/>
              </a:lnSpc>
            </a:pPr>
            <a:r>
              <a:rPr lang="en-US" sz="2499">
                <a:solidFill>
                  <a:srgbClr val="000000"/>
                </a:solidFill>
                <a:latin typeface="Oxygen"/>
                <a:ea typeface="Oxygen"/>
                <a:cs typeface="Oxygen"/>
                <a:sym typeface="Oxygen"/>
              </a:rPr>
              <a:t>C. Radio spots</a:t>
            </a:r>
          </a:p>
          <a:p>
            <a:pPr algn="l">
              <a:lnSpc>
                <a:spcPts val="3499"/>
              </a:lnSpc>
            </a:pPr>
            <a:r>
              <a:rPr lang="en-US" sz="2499">
                <a:solidFill>
                  <a:srgbClr val="000000"/>
                </a:solidFill>
                <a:latin typeface="Oxygen"/>
                <a:ea typeface="Oxygen"/>
                <a:cs typeface="Oxygen"/>
                <a:sym typeface="Oxygen"/>
              </a:rPr>
              <a:t>D. TikTok/social media posts or videos</a:t>
            </a:r>
          </a:p>
          <a:p>
            <a:pPr algn="l">
              <a:lnSpc>
                <a:spcPts val="3499"/>
              </a:lnSpc>
            </a:pPr>
            <a:r>
              <a:rPr lang="en-US" sz="2499">
                <a:solidFill>
                  <a:srgbClr val="000000"/>
                </a:solidFill>
                <a:latin typeface="Oxygen"/>
                <a:ea typeface="Oxygen"/>
                <a:cs typeface="Oxygen"/>
                <a:sym typeface="Oxygen"/>
              </a:rPr>
              <a:t>E. TV ads</a:t>
            </a:r>
          </a:p>
          <a:p>
            <a:pPr algn="l">
              <a:lnSpc>
                <a:spcPts val="3499"/>
              </a:lnSpc>
            </a:pPr>
            <a:r>
              <a:rPr lang="en-US" sz="2499">
                <a:solidFill>
                  <a:srgbClr val="000000"/>
                </a:solidFill>
                <a:latin typeface="Oxygen"/>
                <a:ea typeface="Oxygen"/>
                <a:cs typeface="Oxygen"/>
                <a:sym typeface="Oxygen"/>
              </a:rPr>
              <a:t>F. Podcasts </a:t>
            </a:r>
          </a:p>
          <a:p>
            <a:pPr algn="l">
              <a:lnSpc>
                <a:spcPts val="3499"/>
              </a:lnSpc>
            </a:pPr>
            <a:r>
              <a:rPr lang="en-US" sz="2499">
                <a:solidFill>
                  <a:srgbClr val="000000"/>
                </a:solidFill>
                <a:latin typeface="Oxygen"/>
                <a:ea typeface="Oxygen"/>
                <a:cs typeface="Oxygen"/>
                <a:sym typeface="Oxygen"/>
              </a:rPr>
              <a:t>G. MyChart messages from provider</a:t>
            </a:r>
          </a:p>
          <a:p>
            <a:pPr algn="l">
              <a:lnSpc>
                <a:spcPts val="3499"/>
              </a:lnSpc>
            </a:pPr>
            <a:r>
              <a:rPr lang="en-US" sz="2499">
                <a:solidFill>
                  <a:srgbClr val="000000"/>
                </a:solidFill>
                <a:latin typeface="Oxygen"/>
                <a:ea typeface="Oxygen"/>
                <a:cs typeface="Oxygen"/>
                <a:sym typeface="Oxygen"/>
              </a:rPr>
              <a:t>H. DOH mailings </a:t>
            </a:r>
          </a:p>
          <a:p>
            <a:pPr algn="l">
              <a:lnSpc>
                <a:spcPts val="3499"/>
              </a:lnSpc>
            </a:pPr>
            <a:r>
              <a:rPr lang="en-US" sz="2499">
                <a:solidFill>
                  <a:srgbClr val="000000"/>
                </a:solidFill>
                <a:latin typeface="Oxygen"/>
                <a:ea typeface="Oxygen"/>
                <a:cs typeface="Oxygen"/>
                <a:sym typeface="Oxygen"/>
              </a:rPr>
              <a:t>I. Other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965513"/>
            <a:ext cx="18395149" cy="3321487"/>
            <a:chOff x="0" y="0"/>
            <a:chExt cx="24526866" cy="4428649"/>
          </a:xfrm>
        </p:grpSpPr>
        <p:sp>
          <p:nvSpPr>
            <p:cNvPr id="3" name="Freeform 3"/>
            <p:cNvSpPr/>
            <p:nvPr/>
          </p:nvSpPr>
          <p:spPr>
            <a:xfrm>
              <a:off x="0" y="0"/>
              <a:ext cx="24526853" cy="4428649"/>
            </a:xfrm>
            <a:custGeom>
              <a:avLst/>
              <a:gdLst/>
              <a:ahLst/>
              <a:cxnLst/>
              <a:rect l="l" t="t" r="r" b="b"/>
              <a:pathLst>
                <a:path w="24526853" h="4428649">
                  <a:moveTo>
                    <a:pt x="0" y="0"/>
                  </a:moveTo>
                  <a:lnTo>
                    <a:pt x="24526853" y="0"/>
                  </a:lnTo>
                  <a:lnTo>
                    <a:pt x="24526853" y="4428649"/>
                  </a:lnTo>
                  <a:lnTo>
                    <a:pt x="0" y="4428649"/>
                  </a:lnTo>
                  <a:close/>
                </a:path>
              </a:pathLst>
            </a:custGeom>
            <a:solidFill>
              <a:srgbClr val="1B7380"/>
            </a:solidFill>
          </p:spPr>
          <p:txBody>
            <a:bodyPr/>
            <a:lstStyle/>
            <a:p>
              <a:endParaRPr lang="en-US"/>
            </a:p>
          </p:txBody>
        </p:sp>
      </p:grpSp>
      <p:grpSp>
        <p:nvGrpSpPr>
          <p:cNvPr id="4" name="Group 4"/>
          <p:cNvGrpSpPr/>
          <p:nvPr/>
        </p:nvGrpSpPr>
        <p:grpSpPr>
          <a:xfrm>
            <a:off x="2452442" y="3652268"/>
            <a:ext cx="13716000" cy="1491232"/>
            <a:chOff x="0" y="0"/>
            <a:chExt cx="18288000" cy="1988310"/>
          </a:xfrm>
        </p:grpSpPr>
        <p:sp>
          <p:nvSpPr>
            <p:cNvPr id="5" name="Freeform 5"/>
            <p:cNvSpPr/>
            <p:nvPr/>
          </p:nvSpPr>
          <p:spPr>
            <a:xfrm>
              <a:off x="0" y="0"/>
              <a:ext cx="18288000" cy="1988310"/>
            </a:xfrm>
            <a:custGeom>
              <a:avLst/>
              <a:gdLst/>
              <a:ahLst/>
              <a:cxnLst/>
              <a:rect l="l" t="t" r="r" b="b"/>
              <a:pathLst>
                <a:path w="18288000" h="1988310">
                  <a:moveTo>
                    <a:pt x="0" y="0"/>
                  </a:moveTo>
                  <a:lnTo>
                    <a:pt x="18288000" y="0"/>
                  </a:lnTo>
                  <a:lnTo>
                    <a:pt x="18288000" y="1988310"/>
                  </a:lnTo>
                  <a:lnTo>
                    <a:pt x="0" y="1988310"/>
                  </a:lnTo>
                  <a:close/>
                </a:path>
              </a:pathLst>
            </a:custGeom>
            <a:solidFill>
              <a:srgbClr val="000000">
                <a:alpha val="0"/>
              </a:srgbClr>
            </a:solidFill>
          </p:spPr>
          <p:txBody>
            <a:bodyPr/>
            <a:lstStyle/>
            <a:p>
              <a:endParaRPr lang="en-US"/>
            </a:p>
          </p:txBody>
        </p:sp>
        <p:sp>
          <p:nvSpPr>
            <p:cNvPr id="6" name="TextBox 6"/>
            <p:cNvSpPr txBox="1"/>
            <p:nvPr/>
          </p:nvSpPr>
          <p:spPr>
            <a:xfrm>
              <a:off x="0" y="9525"/>
              <a:ext cx="18288000" cy="1978785"/>
            </a:xfrm>
            <a:prstGeom prst="rect">
              <a:avLst/>
            </a:prstGeom>
          </p:spPr>
          <p:txBody>
            <a:bodyPr lIns="0" tIns="0" rIns="0" bIns="0" rtlCol="0" anchor="ctr"/>
            <a:lstStyle/>
            <a:p>
              <a:pPr algn="ctr">
                <a:lnSpc>
                  <a:spcPts val="6479"/>
                </a:lnSpc>
              </a:pPr>
              <a:r>
                <a:rPr lang="en-US" sz="5999" b="1">
                  <a:solidFill>
                    <a:srgbClr val="000000"/>
                  </a:solidFill>
                  <a:latin typeface="Poppins Bold"/>
                  <a:ea typeface="Poppins Bold"/>
                  <a:cs typeface="Poppins Bold"/>
                  <a:sym typeface="Poppins Bold"/>
                </a:rPr>
                <a:t>Survivor Story</a:t>
              </a:r>
            </a:p>
          </p:txBody>
        </p:sp>
      </p:grpSp>
      <p:sp>
        <p:nvSpPr>
          <p:cNvPr id="7" name="Freeform 7"/>
          <p:cNvSpPr/>
          <p:nvPr/>
        </p:nvSpPr>
        <p:spPr>
          <a:xfrm>
            <a:off x="824103" y="1609159"/>
            <a:ext cx="14188966" cy="8229600"/>
          </a:xfrm>
          <a:custGeom>
            <a:avLst/>
            <a:gdLst/>
            <a:ahLst/>
            <a:cxnLst/>
            <a:rect l="l" t="t" r="r" b="b"/>
            <a:pathLst>
              <a:path w="14188966" h="8229600">
                <a:moveTo>
                  <a:pt x="0" y="0"/>
                </a:moveTo>
                <a:lnTo>
                  <a:pt x="14188965" y="0"/>
                </a:lnTo>
                <a:lnTo>
                  <a:pt x="14188965" y="8229600"/>
                </a:lnTo>
                <a:lnTo>
                  <a:pt x="0" y="8229600"/>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051286" y="5195330"/>
            <a:ext cx="8292577" cy="1609725"/>
          </a:xfrm>
          <a:prstGeom prst="rect">
            <a:avLst/>
          </a:prstGeom>
        </p:spPr>
        <p:txBody>
          <a:bodyPr lIns="0" tIns="0" rIns="0" bIns="0" rtlCol="0" anchor="t">
            <a:spAutoFit/>
          </a:bodyPr>
          <a:lstStyle/>
          <a:p>
            <a:pPr algn="ctr">
              <a:lnSpc>
                <a:spcPts val="6299"/>
              </a:lnSpc>
            </a:pPr>
            <a:r>
              <a:rPr lang="en-US" sz="4500">
                <a:solidFill>
                  <a:srgbClr val="000000"/>
                </a:solidFill>
                <a:latin typeface="Poppins"/>
                <a:ea typeface="Poppins"/>
                <a:cs typeface="Poppins"/>
                <a:sym typeface="Poppins"/>
              </a:rPr>
              <a:t>Pam Akers</a:t>
            </a:r>
          </a:p>
          <a:p>
            <a:pPr algn="ctr">
              <a:lnSpc>
                <a:spcPts val="6299"/>
              </a:lnSpc>
            </a:pPr>
            <a:r>
              <a:rPr lang="en-US" sz="4500">
                <a:solidFill>
                  <a:srgbClr val="000000"/>
                </a:solidFill>
                <a:latin typeface="Poppins"/>
                <a:ea typeface="Poppins"/>
                <a:cs typeface="Poppins"/>
                <a:sym typeface="Poppins"/>
              </a:rPr>
              <a:t>Cervivor</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0" y="6815396"/>
            <a:ext cx="13716000" cy="1613915"/>
            <a:chOff x="0" y="0"/>
            <a:chExt cx="18288000" cy="2151886"/>
          </a:xfrm>
        </p:grpSpPr>
        <p:sp>
          <p:nvSpPr>
            <p:cNvPr id="3" name="Freeform 3"/>
            <p:cNvSpPr/>
            <p:nvPr/>
          </p:nvSpPr>
          <p:spPr>
            <a:xfrm>
              <a:off x="0" y="0"/>
              <a:ext cx="18288000" cy="2151886"/>
            </a:xfrm>
            <a:custGeom>
              <a:avLst/>
              <a:gdLst/>
              <a:ahLst/>
              <a:cxnLst/>
              <a:rect l="l" t="t" r="r" b="b"/>
              <a:pathLst>
                <a:path w="18288000" h="2151886">
                  <a:moveTo>
                    <a:pt x="0" y="0"/>
                  </a:moveTo>
                  <a:lnTo>
                    <a:pt x="18288000" y="0"/>
                  </a:lnTo>
                  <a:lnTo>
                    <a:pt x="18288000" y="2151886"/>
                  </a:lnTo>
                  <a:lnTo>
                    <a:pt x="0" y="2151886"/>
                  </a:lnTo>
                  <a:close/>
                </a:path>
              </a:pathLst>
            </a:custGeom>
            <a:solidFill>
              <a:srgbClr val="657A8E">
                <a:alpha val="0"/>
              </a:srgbClr>
            </a:solidFill>
          </p:spPr>
          <p:txBody>
            <a:bodyPr/>
            <a:lstStyle/>
            <a:p>
              <a:endParaRPr lang="en-US"/>
            </a:p>
          </p:txBody>
        </p:sp>
        <p:sp>
          <p:nvSpPr>
            <p:cNvPr id="4" name="TextBox 4"/>
            <p:cNvSpPr txBox="1"/>
            <p:nvPr/>
          </p:nvSpPr>
          <p:spPr>
            <a:xfrm>
              <a:off x="0" y="9525"/>
              <a:ext cx="18288000" cy="2142361"/>
            </a:xfrm>
            <a:prstGeom prst="rect">
              <a:avLst/>
            </a:prstGeom>
          </p:spPr>
          <p:txBody>
            <a:bodyPr lIns="0" tIns="0" rIns="0" bIns="0" rtlCol="0" anchor="ctr"/>
            <a:lstStyle/>
            <a:p>
              <a:pPr algn="ctr">
                <a:lnSpc>
                  <a:spcPts val="7019"/>
                </a:lnSpc>
              </a:pPr>
              <a:r>
                <a:rPr lang="en-US" sz="6499">
                  <a:solidFill>
                    <a:srgbClr val="1D252D"/>
                  </a:solidFill>
                  <a:latin typeface="Poppins"/>
                  <a:ea typeface="Poppins"/>
                  <a:cs typeface="Poppins"/>
                  <a:sym typeface="Poppins"/>
                </a:rPr>
                <a:t>We'll be back at: 9:45 AM</a:t>
              </a:r>
            </a:p>
          </p:txBody>
        </p:sp>
      </p:grpSp>
      <p:sp>
        <p:nvSpPr>
          <p:cNvPr id="5" name="Freeform 5"/>
          <p:cNvSpPr/>
          <p:nvPr/>
        </p:nvSpPr>
        <p:spPr>
          <a:xfrm>
            <a:off x="5797658" y="1315228"/>
            <a:ext cx="6692683" cy="5500169"/>
          </a:xfrm>
          <a:custGeom>
            <a:avLst/>
            <a:gdLst/>
            <a:ahLst/>
            <a:cxnLst/>
            <a:rect l="l" t="t" r="r" b="b"/>
            <a:pathLst>
              <a:path w="6692683" h="5500169">
                <a:moveTo>
                  <a:pt x="0" y="0"/>
                </a:moveTo>
                <a:lnTo>
                  <a:pt x="6692684" y="0"/>
                </a:lnTo>
                <a:lnTo>
                  <a:pt x="6692684" y="5500168"/>
                </a:lnTo>
                <a:lnTo>
                  <a:pt x="0" y="5500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E97CB761-E33F-F98E-E561-ACD901C15981}"/>
              </a:ext>
            </a:extLst>
          </p:cNvPr>
          <p:cNvSpPr>
            <a:spLocks noGrp="1"/>
          </p:cNvSpPr>
          <p:nvPr>
            <p:ph type="body" sz="quarter" idx="11"/>
          </p:nvPr>
        </p:nvSpPr>
        <p:spPr>
          <a:xfrm>
            <a:off x="7458669" y="8721824"/>
            <a:ext cx="7866675" cy="861089"/>
          </a:xfrm>
        </p:spPr>
        <p:txBody>
          <a:bodyPr/>
          <a:lstStyle/>
          <a:p>
            <a:r>
              <a:rPr lang="en-US" dirty="0"/>
              <a:t>Office of Immunization</a:t>
            </a:r>
          </a:p>
        </p:txBody>
      </p:sp>
      <p:sp>
        <p:nvSpPr>
          <p:cNvPr id="5" name="Title 2">
            <a:extLst>
              <a:ext uri="{FF2B5EF4-FFF2-40B4-BE49-F238E27FC236}">
                <a16:creationId xmlns:a16="http://schemas.microsoft.com/office/drawing/2014/main" id="{53C9E65E-8386-E542-9753-77A77E12D3F8}"/>
              </a:ext>
            </a:extLst>
          </p:cNvPr>
          <p:cNvSpPr>
            <a:spLocks noGrp="1"/>
          </p:cNvSpPr>
          <p:nvPr>
            <p:ph type="title"/>
          </p:nvPr>
        </p:nvSpPr>
        <p:spPr>
          <a:xfrm>
            <a:off x="7458669" y="7934324"/>
            <a:ext cx="9483708" cy="626393"/>
          </a:xfrm>
        </p:spPr>
        <p:txBody>
          <a:bodyPr/>
          <a:lstStyle/>
          <a:p>
            <a:r>
              <a:rPr lang="en-US" dirty="0"/>
              <a:t>HPV@9 Provider Survey</a:t>
            </a:r>
          </a:p>
        </p:txBody>
      </p:sp>
    </p:spTree>
    <p:extLst>
      <p:ext uri="{BB962C8B-B14F-4D97-AF65-F5344CB8AC3E}">
        <p14:creationId xmlns:p14="http://schemas.microsoft.com/office/powerpoint/2010/main" val="37199977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0A5F9B-DC42-FEEC-140D-60EAD8513D2A}"/>
              </a:ext>
            </a:extLst>
          </p:cNvPr>
          <p:cNvSpPr>
            <a:spLocks noGrp="1"/>
          </p:cNvSpPr>
          <p:nvPr>
            <p:ph type="body" sz="quarter" idx="15"/>
          </p:nvPr>
        </p:nvSpPr>
        <p:spPr/>
        <p:txBody>
          <a:bodyPr/>
          <a:lstStyle/>
          <a:p>
            <a:r>
              <a:rPr lang="en-US" dirty="0"/>
              <a:t>Trevor Christensen</a:t>
            </a:r>
          </a:p>
        </p:txBody>
      </p:sp>
      <p:sp>
        <p:nvSpPr>
          <p:cNvPr id="3" name="Text Placeholder 2">
            <a:extLst>
              <a:ext uri="{FF2B5EF4-FFF2-40B4-BE49-F238E27FC236}">
                <a16:creationId xmlns:a16="http://schemas.microsoft.com/office/drawing/2014/main" id="{676608F6-F279-8792-E43E-70746FB24647}"/>
              </a:ext>
            </a:extLst>
          </p:cNvPr>
          <p:cNvSpPr>
            <a:spLocks noGrp="1"/>
          </p:cNvSpPr>
          <p:nvPr>
            <p:ph type="body" sz="quarter" idx="16"/>
          </p:nvPr>
        </p:nvSpPr>
        <p:spPr/>
        <p:txBody>
          <a:bodyPr/>
          <a:lstStyle/>
          <a:p>
            <a:r>
              <a:rPr lang="en-US" dirty="0"/>
              <a:t>Dr. Sherri Zorn</a:t>
            </a:r>
          </a:p>
        </p:txBody>
      </p:sp>
      <p:sp>
        <p:nvSpPr>
          <p:cNvPr id="4" name="Text Placeholder 3">
            <a:extLst>
              <a:ext uri="{FF2B5EF4-FFF2-40B4-BE49-F238E27FC236}">
                <a16:creationId xmlns:a16="http://schemas.microsoft.com/office/drawing/2014/main" id="{3092FCE4-658C-4806-C902-107CD02555DC}"/>
              </a:ext>
            </a:extLst>
          </p:cNvPr>
          <p:cNvSpPr>
            <a:spLocks noGrp="1"/>
          </p:cNvSpPr>
          <p:nvPr>
            <p:ph type="body" sz="quarter" idx="17"/>
          </p:nvPr>
        </p:nvSpPr>
        <p:spPr/>
        <p:txBody>
          <a:bodyPr>
            <a:normAutofit fontScale="92500" lnSpcReduction="10000"/>
          </a:bodyPr>
          <a:lstStyle/>
          <a:p>
            <a:r>
              <a:rPr lang="en-US" dirty="0"/>
              <a:t>Epidemiologist</a:t>
            </a:r>
          </a:p>
        </p:txBody>
      </p:sp>
      <p:sp>
        <p:nvSpPr>
          <p:cNvPr id="5" name="Text Placeholder 4">
            <a:extLst>
              <a:ext uri="{FF2B5EF4-FFF2-40B4-BE49-F238E27FC236}">
                <a16:creationId xmlns:a16="http://schemas.microsoft.com/office/drawing/2014/main" id="{1CA285C6-3E3F-85F6-BC9D-85897638AD6D}"/>
              </a:ext>
            </a:extLst>
          </p:cNvPr>
          <p:cNvSpPr>
            <a:spLocks noGrp="1"/>
          </p:cNvSpPr>
          <p:nvPr>
            <p:ph type="body" sz="quarter" idx="18"/>
          </p:nvPr>
        </p:nvSpPr>
        <p:spPr/>
        <p:txBody>
          <a:bodyPr>
            <a:normAutofit fontScale="92500" lnSpcReduction="10000"/>
          </a:bodyPr>
          <a:lstStyle/>
          <a:p>
            <a:r>
              <a:rPr lang="en-US" dirty="0"/>
              <a:t>Pediatrician</a:t>
            </a:r>
          </a:p>
        </p:txBody>
      </p:sp>
      <p:sp>
        <p:nvSpPr>
          <p:cNvPr id="6" name="Text Placeholder 5">
            <a:extLst>
              <a:ext uri="{FF2B5EF4-FFF2-40B4-BE49-F238E27FC236}">
                <a16:creationId xmlns:a16="http://schemas.microsoft.com/office/drawing/2014/main" id="{BA4A3531-BF35-2941-1F66-76C272389C2D}"/>
              </a:ext>
            </a:extLst>
          </p:cNvPr>
          <p:cNvSpPr>
            <a:spLocks noGrp="1"/>
          </p:cNvSpPr>
          <p:nvPr>
            <p:ph type="body" sz="quarter" idx="19"/>
          </p:nvPr>
        </p:nvSpPr>
        <p:spPr/>
        <p:txBody>
          <a:bodyPr/>
          <a:lstStyle/>
          <a:p>
            <a:r>
              <a:rPr lang="en-US" dirty="0"/>
              <a:t>Office of Immunization</a:t>
            </a:r>
          </a:p>
        </p:txBody>
      </p:sp>
      <p:sp>
        <p:nvSpPr>
          <p:cNvPr id="7" name="Text Placeholder 6">
            <a:extLst>
              <a:ext uri="{FF2B5EF4-FFF2-40B4-BE49-F238E27FC236}">
                <a16:creationId xmlns:a16="http://schemas.microsoft.com/office/drawing/2014/main" id="{423EA6A1-7636-33E8-1FCC-0A091585B06E}"/>
              </a:ext>
            </a:extLst>
          </p:cNvPr>
          <p:cNvSpPr>
            <a:spLocks noGrp="1"/>
          </p:cNvSpPr>
          <p:nvPr>
            <p:ph type="body" sz="quarter" idx="20"/>
          </p:nvPr>
        </p:nvSpPr>
        <p:spPr/>
        <p:txBody>
          <a:bodyPr/>
          <a:lstStyle/>
          <a:p>
            <a:r>
              <a:rPr lang="en-US" dirty="0"/>
              <a:t>WCAAP</a:t>
            </a:r>
          </a:p>
        </p:txBody>
      </p:sp>
      <p:sp>
        <p:nvSpPr>
          <p:cNvPr id="8" name="Title 7">
            <a:extLst>
              <a:ext uri="{FF2B5EF4-FFF2-40B4-BE49-F238E27FC236}">
                <a16:creationId xmlns:a16="http://schemas.microsoft.com/office/drawing/2014/main" id="{71821343-FA22-5984-2917-64A018CDAE2A}"/>
              </a:ext>
            </a:extLst>
          </p:cNvPr>
          <p:cNvSpPr>
            <a:spLocks noGrp="1"/>
          </p:cNvSpPr>
          <p:nvPr>
            <p:ph type="title"/>
          </p:nvPr>
        </p:nvSpPr>
        <p:spPr/>
        <p:txBody>
          <a:bodyPr>
            <a:normAutofit/>
          </a:bodyPr>
          <a:lstStyle/>
          <a:p>
            <a:r>
              <a:rPr lang="en-US" dirty="0"/>
              <a:t>Hello</a:t>
            </a:r>
          </a:p>
        </p:txBody>
      </p:sp>
    </p:spTree>
    <p:extLst>
      <p:ext uri="{BB962C8B-B14F-4D97-AF65-F5344CB8AC3E}">
        <p14:creationId xmlns:p14="http://schemas.microsoft.com/office/powerpoint/2010/main" val="24202241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2"/>
          </p:nvPr>
        </p:nvSpPr>
        <p:spPr>
          <a:xfrm>
            <a:off x="496886" y="2281790"/>
            <a:ext cx="5983224" cy="6994250"/>
          </a:xfrm>
        </p:spPr>
        <p:txBody>
          <a:bodyPr/>
          <a:lstStyle/>
          <a:p>
            <a:r>
              <a:rPr lang="en-US" dirty="0"/>
              <a:t>Encouraging HPV vaccine initiation at 9</a:t>
            </a:r>
          </a:p>
          <a:p>
            <a:pPr marL="514350" indent="-514350">
              <a:buFontTx/>
              <a:buChar char="-"/>
            </a:pPr>
            <a:r>
              <a:rPr lang="en-US" dirty="0"/>
              <a:t>Many efforts since at least 2017</a:t>
            </a:r>
          </a:p>
          <a:p>
            <a:pPr marL="1293020" lvl="1" indent="-514350">
              <a:buFontTx/>
              <a:buChar char="-"/>
            </a:pPr>
            <a:r>
              <a:rPr lang="en-US" dirty="0"/>
              <a:t>Past and present quality improvement programs</a:t>
            </a:r>
          </a:p>
          <a:p>
            <a:pPr marL="514350" indent="-514350">
              <a:buFontTx/>
              <a:buChar char="-"/>
            </a:pPr>
            <a:r>
              <a:rPr lang="en-US" dirty="0"/>
              <a:t>WAIIS forecast updated to recommend HPV vaccine at age 9 in January, 2023</a:t>
            </a:r>
          </a:p>
          <a:p>
            <a:pPr marL="1293020" lvl="1" indent="-514350">
              <a:buFontTx/>
              <a:buChar char="-"/>
            </a:pPr>
            <a:r>
              <a:rPr lang="en-US" dirty="0"/>
              <a:t>Published evaluation indicates forecaster update doubled initiation, but still lower than initiation at age 11</a:t>
            </a:r>
          </a:p>
        </p:txBody>
      </p:sp>
      <p:sp>
        <p:nvSpPr>
          <p:cNvPr id="3" name="Title 2"/>
          <p:cNvSpPr>
            <a:spLocks noGrp="1"/>
          </p:cNvSpPr>
          <p:nvPr>
            <p:ph type="title"/>
          </p:nvPr>
        </p:nvSpPr>
        <p:spPr/>
        <p:txBody>
          <a:bodyPr>
            <a:normAutofit/>
          </a:bodyPr>
          <a:lstStyle/>
          <a:p>
            <a:r>
              <a:rPr lang="en-US" dirty="0"/>
              <a:t>Background</a:t>
            </a:r>
          </a:p>
        </p:txBody>
      </p:sp>
      <p:pic>
        <p:nvPicPr>
          <p:cNvPr id="7" name="Picture 6" descr="Chart, line chart&#10;&#10;AI-generated content may be incorrect.">
            <a:extLst>
              <a:ext uri="{FF2B5EF4-FFF2-40B4-BE49-F238E27FC236}">
                <a16:creationId xmlns:a16="http://schemas.microsoft.com/office/drawing/2014/main" id="{35967F14-41BF-0DEF-BC45-CBF5C2E992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7736" y="2003843"/>
            <a:ext cx="9440720" cy="6536520"/>
          </a:xfrm>
          <a:prstGeom prst="rect">
            <a:avLst/>
          </a:prstGeom>
        </p:spPr>
      </p:pic>
      <p:sp>
        <p:nvSpPr>
          <p:cNvPr id="9" name="TextBox 8">
            <a:extLst>
              <a:ext uri="{FF2B5EF4-FFF2-40B4-BE49-F238E27FC236}">
                <a16:creationId xmlns:a16="http://schemas.microsoft.com/office/drawing/2014/main" id="{FBFCB073-A1C1-BCAD-15C5-EA421A664D6B}"/>
              </a:ext>
            </a:extLst>
          </p:cNvPr>
          <p:cNvSpPr txBox="1"/>
          <p:nvPr/>
        </p:nvSpPr>
        <p:spPr>
          <a:xfrm>
            <a:off x="6480110" y="8558193"/>
            <a:ext cx="11799578" cy="923330"/>
          </a:xfrm>
          <a:prstGeom prst="rect">
            <a:avLst/>
          </a:prstGeom>
          <a:noFill/>
        </p:spPr>
        <p:txBody>
          <a:bodyPr wrap="square">
            <a:spAutoFit/>
          </a:bodyPr>
          <a:lstStyle/>
          <a:p>
            <a:pPr defTabSz="1371600"/>
            <a:r>
              <a:rPr lang="en-US" dirty="0">
                <a:solidFill>
                  <a:srgbClr val="333333"/>
                </a:solidFill>
                <a:latin typeface="Open Sans" panose="020B0606030504020204" pitchFamily="34" charset="0"/>
              </a:rPr>
              <a:t>Christensen, T., Zorn, S., Bay, K., Treend, K., Averette, C., &amp; Rhodes, N. (2023). Effect of immunization registry-based provider reminder to initiate HPV vaccination at age 9, Washington state. </a:t>
            </a:r>
            <a:r>
              <a:rPr lang="en-US" i="1" dirty="0">
                <a:solidFill>
                  <a:srgbClr val="333333"/>
                </a:solidFill>
                <a:latin typeface="Open Sans" panose="020B0606030504020204" pitchFamily="34" charset="0"/>
              </a:rPr>
              <a:t>Human Vaccines &amp; Immunotherapeutics</a:t>
            </a:r>
            <a:r>
              <a:rPr lang="en-US" dirty="0">
                <a:solidFill>
                  <a:srgbClr val="333333"/>
                </a:solidFill>
                <a:latin typeface="Open Sans" panose="020B0606030504020204" pitchFamily="34" charset="0"/>
              </a:rPr>
              <a:t>, </a:t>
            </a:r>
            <a:r>
              <a:rPr lang="en-US" i="1" dirty="0">
                <a:solidFill>
                  <a:srgbClr val="333333"/>
                </a:solidFill>
                <a:latin typeface="Open Sans" panose="020B0606030504020204" pitchFamily="34" charset="0"/>
              </a:rPr>
              <a:t>19</a:t>
            </a:r>
            <a:r>
              <a:rPr lang="en-US" dirty="0">
                <a:solidFill>
                  <a:srgbClr val="333333"/>
                </a:solidFill>
                <a:latin typeface="Open Sans" panose="020B0606030504020204" pitchFamily="34" charset="0"/>
              </a:rPr>
              <a:t>(3). https://doi.org/10.1080/21645515.2023.2274723</a:t>
            </a:r>
            <a:endParaRPr lang="en-US" dirty="0">
              <a:solidFill>
                <a:srgbClr val="000000"/>
              </a:solidFill>
              <a:latin typeface="Calibri" panose="020F0502020204030204"/>
            </a:endParaRPr>
          </a:p>
        </p:txBody>
      </p:sp>
    </p:spTree>
    <p:extLst>
      <p:ext uri="{BB962C8B-B14F-4D97-AF65-F5344CB8AC3E}">
        <p14:creationId xmlns:p14="http://schemas.microsoft.com/office/powerpoint/2010/main" val="18252198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A1BE30-7A38-FFF4-66E1-996CB9D00C96}"/>
              </a:ext>
            </a:extLst>
          </p:cNvPr>
          <p:cNvPicPr>
            <a:picLocks noChangeAspect="1"/>
          </p:cNvPicPr>
          <p:nvPr/>
        </p:nvPicPr>
        <p:blipFill>
          <a:blip r:embed="rId3"/>
          <a:stretch>
            <a:fillRect/>
          </a:stretch>
        </p:blipFill>
        <p:spPr>
          <a:xfrm>
            <a:off x="1092627" y="491720"/>
            <a:ext cx="16102746" cy="8808036"/>
          </a:xfrm>
          <a:prstGeom prst="rect">
            <a:avLst/>
          </a:prstGeom>
        </p:spPr>
      </p:pic>
      <p:sp>
        <p:nvSpPr>
          <p:cNvPr id="2" name="TextBox 1">
            <a:extLst>
              <a:ext uri="{FF2B5EF4-FFF2-40B4-BE49-F238E27FC236}">
                <a16:creationId xmlns:a16="http://schemas.microsoft.com/office/drawing/2014/main" id="{C76CB964-5890-DC4B-CA6C-039CF17D6641}"/>
              </a:ext>
            </a:extLst>
          </p:cNvPr>
          <p:cNvSpPr txBox="1"/>
          <p:nvPr/>
        </p:nvSpPr>
        <p:spPr>
          <a:xfrm>
            <a:off x="7433733" y="1727201"/>
            <a:ext cx="3074688" cy="507831"/>
          </a:xfrm>
          <a:prstGeom prst="rect">
            <a:avLst/>
          </a:prstGeom>
          <a:noFill/>
        </p:spPr>
        <p:txBody>
          <a:bodyPr wrap="none" rtlCol="0">
            <a:spAutoFit/>
          </a:bodyPr>
          <a:lstStyle/>
          <a:p>
            <a:pPr defTabSz="1371600"/>
            <a:r>
              <a:rPr lang="en-US" sz="2700" dirty="0">
                <a:solidFill>
                  <a:srgbClr val="000000"/>
                </a:solidFill>
                <a:latin typeface="Calibri" panose="020F0502020204030204"/>
              </a:rPr>
              <a:t>Ages 11-12 years old</a:t>
            </a:r>
          </a:p>
        </p:txBody>
      </p:sp>
    </p:spTree>
    <p:extLst>
      <p:ext uri="{BB962C8B-B14F-4D97-AF65-F5344CB8AC3E}">
        <p14:creationId xmlns:p14="http://schemas.microsoft.com/office/powerpoint/2010/main" val="25225256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E5CC43-60D8-AEA9-9644-C0AE19212BC6}"/>
              </a:ext>
            </a:extLst>
          </p:cNvPr>
          <p:cNvSpPr>
            <a:spLocks noGrp="1"/>
          </p:cNvSpPr>
          <p:nvPr>
            <p:ph type="title"/>
          </p:nvPr>
        </p:nvSpPr>
        <p:spPr>
          <a:xfrm>
            <a:off x="34077" y="367149"/>
            <a:ext cx="18271374" cy="723045"/>
          </a:xfrm>
        </p:spPr>
        <p:txBody>
          <a:bodyPr>
            <a:normAutofit/>
          </a:bodyPr>
          <a:lstStyle/>
          <a:p>
            <a:r>
              <a:rPr lang="en-US" dirty="0"/>
              <a:t>Project logic model</a:t>
            </a:r>
          </a:p>
        </p:txBody>
      </p:sp>
      <p:pic>
        <p:nvPicPr>
          <p:cNvPr id="5" name="Picture 4" descr="Diagram, text&#10;&#10;AI-generated content may be incorrect.">
            <a:extLst>
              <a:ext uri="{FF2B5EF4-FFF2-40B4-BE49-F238E27FC236}">
                <a16:creationId xmlns:a16="http://schemas.microsoft.com/office/drawing/2014/main" id="{A9ACA1AB-907B-3728-1221-D77CF4D0B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330" y="1257344"/>
            <a:ext cx="14687340" cy="8261630"/>
          </a:xfrm>
          <a:prstGeom prst="rect">
            <a:avLst/>
          </a:prstGeom>
        </p:spPr>
      </p:pic>
    </p:spTree>
    <p:extLst>
      <p:ext uri="{BB962C8B-B14F-4D97-AF65-F5344CB8AC3E}">
        <p14:creationId xmlns:p14="http://schemas.microsoft.com/office/powerpoint/2010/main" val="2154264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04C1DE-1F8E-E537-5F94-4B0932165D85}"/>
              </a:ext>
            </a:extLst>
          </p:cNvPr>
          <p:cNvSpPr>
            <a:spLocks noGrp="1"/>
          </p:cNvSpPr>
          <p:nvPr>
            <p:ph type="body" sz="quarter" idx="22"/>
          </p:nvPr>
        </p:nvSpPr>
        <p:spPr>
          <a:xfrm>
            <a:off x="1936377" y="2409125"/>
            <a:ext cx="13756341" cy="6994250"/>
          </a:xfrm>
        </p:spPr>
        <p:txBody>
          <a:bodyPr/>
          <a:lstStyle/>
          <a:p>
            <a:pPr marL="685800" indent="-685800">
              <a:buAutoNum type="arabicPeriod"/>
            </a:pPr>
            <a:r>
              <a:rPr lang="en-US" sz="4200" dirty="0"/>
              <a:t>What are the most important predisposing, reinforcing and enabling factors to providers for recommending HPV at 9-10 years old? </a:t>
            </a:r>
          </a:p>
          <a:p>
            <a:pPr marL="685800" indent="-685800">
              <a:buAutoNum type="arabicPeriod"/>
            </a:pPr>
            <a:r>
              <a:rPr lang="en-US" sz="4200" dirty="0"/>
              <a:t>What does organizational adoption of early HPV initiation look like in Washington State?</a:t>
            </a:r>
          </a:p>
          <a:p>
            <a:pPr marL="685800" indent="-685800">
              <a:buAutoNum type="arabicPeriod"/>
            </a:pPr>
            <a:r>
              <a:rPr lang="en-US" sz="4200" dirty="0"/>
              <a:t>To what extent do EMR and immunization registry forecasting predict the preferred age at which providers recommend HPV initiation?</a:t>
            </a:r>
          </a:p>
          <a:p>
            <a:pPr marL="685800" indent="-685800">
              <a:buAutoNum type="arabicPeriod"/>
            </a:pPr>
            <a:r>
              <a:rPr lang="en-US" sz="4200" dirty="0"/>
              <a:t>Of the identified predictive factors, which are amenable to public health intervention?</a:t>
            </a:r>
          </a:p>
          <a:p>
            <a:endParaRPr lang="en-US" sz="4200" dirty="0"/>
          </a:p>
        </p:txBody>
      </p:sp>
      <p:sp>
        <p:nvSpPr>
          <p:cNvPr id="3" name="Title 2">
            <a:extLst>
              <a:ext uri="{FF2B5EF4-FFF2-40B4-BE49-F238E27FC236}">
                <a16:creationId xmlns:a16="http://schemas.microsoft.com/office/drawing/2014/main" id="{2947DFC0-9BA7-0890-4703-F1ED0A85BDE4}"/>
              </a:ext>
            </a:extLst>
          </p:cNvPr>
          <p:cNvSpPr>
            <a:spLocks noGrp="1"/>
          </p:cNvSpPr>
          <p:nvPr>
            <p:ph type="title"/>
          </p:nvPr>
        </p:nvSpPr>
        <p:spPr/>
        <p:txBody>
          <a:bodyPr>
            <a:normAutofit/>
          </a:bodyPr>
          <a:lstStyle/>
          <a:p>
            <a:r>
              <a:rPr lang="en-US" dirty="0"/>
              <a:t>Research Questions</a:t>
            </a:r>
          </a:p>
        </p:txBody>
      </p:sp>
    </p:spTree>
    <p:extLst>
      <p:ext uri="{BB962C8B-B14F-4D97-AF65-F5344CB8AC3E}">
        <p14:creationId xmlns:p14="http://schemas.microsoft.com/office/powerpoint/2010/main" val="1942501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6832" y="1362522"/>
            <a:ext cx="16111728" cy="2310384"/>
            <a:chOff x="0" y="0"/>
            <a:chExt cx="21482304" cy="3080512"/>
          </a:xfrm>
        </p:grpSpPr>
        <p:sp>
          <p:nvSpPr>
            <p:cNvPr id="3" name="Freeform 3"/>
            <p:cNvSpPr/>
            <p:nvPr/>
          </p:nvSpPr>
          <p:spPr>
            <a:xfrm>
              <a:off x="0" y="0"/>
              <a:ext cx="21482304" cy="3080512"/>
            </a:xfrm>
            <a:custGeom>
              <a:avLst/>
              <a:gdLst/>
              <a:ahLst/>
              <a:cxnLst/>
              <a:rect l="l" t="t" r="r" b="b"/>
              <a:pathLst>
                <a:path w="21482304" h="3080512">
                  <a:moveTo>
                    <a:pt x="0" y="0"/>
                  </a:moveTo>
                  <a:lnTo>
                    <a:pt x="21482304" y="0"/>
                  </a:lnTo>
                  <a:lnTo>
                    <a:pt x="21482304" y="3080512"/>
                  </a:lnTo>
                  <a:lnTo>
                    <a:pt x="0" y="3080512"/>
                  </a:lnTo>
                  <a:close/>
                </a:path>
              </a:pathLst>
            </a:custGeom>
            <a:solidFill>
              <a:srgbClr val="000000">
                <a:alpha val="0"/>
              </a:srgbClr>
            </a:solidFill>
          </p:spPr>
          <p:txBody>
            <a:bodyPr/>
            <a:lstStyle/>
            <a:p>
              <a:endParaRPr lang="en-US"/>
            </a:p>
          </p:txBody>
        </p:sp>
        <p:sp>
          <p:nvSpPr>
            <p:cNvPr id="4" name="TextBox 4"/>
            <p:cNvSpPr txBox="1"/>
            <p:nvPr/>
          </p:nvSpPr>
          <p:spPr>
            <a:xfrm>
              <a:off x="0" y="9525"/>
              <a:ext cx="21482304" cy="3070987"/>
            </a:xfrm>
            <a:prstGeom prst="rect">
              <a:avLst/>
            </a:prstGeom>
          </p:spPr>
          <p:txBody>
            <a:bodyPr lIns="0" tIns="0" rIns="0" bIns="0" rtlCol="0" anchor="b"/>
            <a:lstStyle/>
            <a:p>
              <a:pPr algn="l">
                <a:lnSpc>
                  <a:spcPts val="6480"/>
                </a:lnSpc>
              </a:pPr>
              <a:r>
                <a:rPr lang="en-US" sz="6000" b="1">
                  <a:solidFill>
                    <a:srgbClr val="1B7380"/>
                  </a:solidFill>
                  <a:latin typeface="Poppins Bold"/>
                  <a:ea typeface="Poppins Bold"/>
                  <a:cs typeface="Poppins Bold"/>
                  <a:sym typeface="Poppins Bold"/>
                </a:rPr>
                <a:t>Save the Date! 2026 HPV Task Force Meeting Dates:</a:t>
              </a:r>
            </a:p>
          </p:txBody>
        </p:sp>
      </p:grpSp>
      <p:grpSp>
        <p:nvGrpSpPr>
          <p:cNvPr id="5" name="Group 5"/>
          <p:cNvGrpSpPr/>
          <p:nvPr/>
        </p:nvGrpSpPr>
        <p:grpSpPr>
          <a:xfrm>
            <a:off x="1186832" y="4110338"/>
            <a:ext cx="4922525" cy="3598743"/>
            <a:chOff x="0" y="0"/>
            <a:chExt cx="1247532" cy="912041"/>
          </a:xfrm>
        </p:grpSpPr>
        <p:sp>
          <p:nvSpPr>
            <p:cNvPr id="6" name="Freeform 6"/>
            <p:cNvSpPr/>
            <p:nvPr/>
          </p:nvSpPr>
          <p:spPr>
            <a:xfrm>
              <a:off x="0" y="0"/>
              <a:ext cx="1247532" cy="912041"/>
            </a:xfrm>
            <a:custGeom>
              <a:avLst/>
              <a:gdLst/>
              <a:ahLst/>
              <a:cxnLst/>
              <a:rect l="l" t="t" r="r" b="b"/>
              <a:pathLst>
                <a:path w="1247532" h="912041">
                  <a:moveTo>
                    <a:pt x="40892" y="0"/>
                  </a:moveTo>
                  <a:lnTo>
                    <a:pt x="1206640" y="0"/>
                  </a:lnTo>
                  <a:cubicBezTo>
                    <a:pt x="1217485" y="0"/>
                    <a:pt x="1227886" y="4308"/>
                    <a:pt x="1235555" y="11977"/>
                  </a:cubicBezTo>
                  <a:cubicBezTo>
                    <a:pt x="1243224" y="19646"/>
                    <a:pt x="1247532" y="30046"/>
                    <a:pt x="1247532" y="40892"/>
                  </a:cubicBezTo>
                  <a:lnTo>
                    <a:pt x="1247532" y="871150"/>
                  </a:lnTo>
                  <a:cubicBezTo>
                    <a:pt x="1247532" y="881995"/>
                    <a:pt x="1243224" y="892396"/>
                    <a:pt x="1235555" y="900064"/>
                  </a:cubicBezTo>
                  <a:cubicBezTo>
                    <a:pt x="1227886" y="907733"/>
                    <a:pt x="1217485" y="912041"/>
                    <a:pt x="1206640" y="912041"/>
                  </a:cubicBezTo>
                  <a:lnTo>
                    <a:pt x="40892" y="912041"/>
                  </a:lnTo>
                  <a:cubicBezTo>
                    <a:pt x="30046" y="912041"/>
                    <a:pt x="19646" y="907733"/>
                    <a:pt x="11977" y="900064"/>
                  </a:cubicBezTo>
                  <a:cubicBezTo>
                    <a:pt x="4308" y="892396"/>
                    <a:pt x="0" y="881995"/>
                    <a:pt x="0" y="871150"/>
                  </a:cubicBezTo>
                  <a:lnTo>
                    <a:pt x="0" y="40892"/>
                  </a:lnTo>
                  <a:cubicBezTo>
                    <a:pt x="0" y="30046"/>
                    <a:pt x="4308" y="19646"/>
                    <a:pt x="11977" y="11977"/>
                  </a:cubicBezTo>
                  <a:cubicBezTo>
                    <a:pt x="19646" y="4308"/>
                    <a:pt x="30046" y="0"/>
                    <a:pt x="40892" y="0"/>
                  </a:cubicBezTo>
                  <a:close/>
                </a:path>
              </a:pathLst>
            </a:custGeom>
            <a:solidFill>
              <a:srgbClr val="1B7380"/>
            </a:solidFill>
            <a:ln w="76200" cap="rnd">
              <a:solidFill>
                <a:srgbClr val="1B7380"/>
              </a:solidFill>
              <a:prstDash val="solid"/>
              <a:round/>
            </a:ln>
          </p:spPr>
          <p:txBody>
            <a:bodyPr/>
            <a:lstStyle/>
            <a:p>
              <a:endParaRPr lang="en-US"/>
            </a:p>
          </p:txBody>
        </p:sp>
        <p:sp>
          <p:nvSpPr>
            <p:cNvPr id="7" name="TextBox 7"/>
            <p:cNvSpPr txBox="1"/>
            <p:nvPr/>
          </p:nvSpPr>
          <p:spPr>
            <a:xfrm>
              <a:off x="0" y="-57150"/>
              <a:ext cx="1247532" cy="96919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6586327" y="4110338"/>
            <a:ext cx="4922525" cy="3598743"/>
            <a:chOff x="0" y="0"/>
            <a:chExt cx="1247532" cy="912041"/>
          </a:xfrm>
        </p:grpSpPr>
        <p:sp>
          <p:nvSpPr>
            <p:cNvPr id="9" name="Freeform 9"/>
            <p:cNvSpPr/>
            <p:nvPr/>
          </p:nvSpPr>
          <p:spPr>
            <a:xfrm>
              <a:off x="0" y="0"/>
              <a:ext cx="1247532" cy="912041"/>
            </a:xfrm>
            <a:custGeom>
              <a:avLst/>
              <a:gdLst/>
              <a:ahLst/>
              <a:cxnLst/>
              <a:rect l="l" t="t" r="r" b="b"/>
              <a:pathLst>
                <a:path w="1247532" h="912041">
                  <a:moveTo>
                    <a:pt x="40892" y="0"/>
                  </a:moveTo>
                  <a:lnTo>
                    <a:pt x="1206640" y="0"/>
                  </a:lnTo>
                  <a:cubicBezTo>
                    <a:pt x="1217485" y="0"/>
                    <a:pt x="1227886" y="4308"/>
                    <a:pt x="1235555" y="11977"/>
                  </a:cubicBezTo>
                  <a:cubicBezTo>
                    <a:pt x="1243224" y="19646"/>
                    <a:pt x="1247532" y="30046"/>
                    <a:pt x="1247532" y="40892"/>
                  </a:cubicBezTo>
                  <a:lnTo>
                    <a:pt x="1247532" y="871150"/>
                  </a:lnTo>
                  <a:cubicBezTo>
                    <a:pt x="1247532" y="881995"/>
                    <a:pt x="1243224" y="892396"/>
                    <a:pt x="1235555" y="900064"/>
                  </a:cubicBezTo>
                  <a:cubicBezTo>
                    <a:pt x="1227886" y="907733"/>
                    <a:pt x="1217485" y="912041"/>
                    <a:pt x="1206640" y="912041"/>
                  </a:cubicBezTo>
                  <a:lnTo>
                    <a:pt x="40892" y="912041"/>
                  </a:lnTo>
                  <a:cubicBezTo>
                    <a:pt x="30046" y="912041"/>
                    <a:pt x="19646" y="907733"/>
                    <a:pt x="11977" y="900064"/>
                  </a:cubicBezTo>
                  <a:cubicBezTo>
                    <a:pt x="4308" y="892396"/>
                    <a:pt x="0" y="881995"/>
                    <a:pt x="0" y="871150"/>
                  </a:cubicBezTo>
                  <a:lnTo>
                    <a:pt x="0" y="40892"/>
                  </a:lnTo>
                  <a:cubicBezTo>
                    <a:pt x="0" y="30046"/>
                    <a:pt x="4308" y="19646"/>
                    <a:pt x="11977" y="11977"/>
                  </a:cubicBezTo>
                  <a:cubicBezTo>
                    <a:pt x="19646" y="4308"/>
                    <a:pt x="30046" y="0"/>
                    <a:pt x="40892" y="0"/>
                  </a:cubicBezTo>
                  <a:close/>
                </a:path>
              </a:pathLst>
            </a:custGeom>
            <a:solidFill>
              <a:srgbClr val="1B7380"/>
            </a:solidFill>
            <a:ln w="76200" cap="rnd">
              <a:solidFill>
                <a:srgbClr val="1B7380"/>
              </a:solidFill>
              <a:prstDash val="solid"/>
              <a:round/>
            </a:ln>
          </p:spPr>
          <p:txBody>
            <a:bodyPr/>
            <a:lstStyle/>
            <a:p>
              <a:endParaRPr lang="en-US"/>
            </a:p>
          </p:txBody>
        </p:sp>
        <p:sp>
          <p:nvSpPr>
            <p:cNvPr id="10" name="TextBox 10"/>
            <p:cNvSpPr txBox="1"/>
            <p:nvPr/>
          </p:nvSpPr>
          <p:spPr>
            <a:xfrm>
              <a:off x="0" y="-57150"/>
              <a:ext cx="1247532" cy="96919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1985822" y="4110338"/>
            <a:ext cx="4922525" cy="3598743"/>
            <a:chOff x="0" y="0"/>
            <a:chExt cx="1247532" cy="912041"/>
          </a:xfrm>
        </p:grpSpPr>
        <p:sp>
          <p:nvSpPr>
            <p:cNvPr id="12" name="Freeform 12"/>
            <p:cNvSpPr/>
            <p:nvPr/>
          </p:nvSpPr>
          <p:spPr>
            <a:xfrm>
              <a:off x="0" y="0"/>
              <a:ext cx="1247532" cy="912041"/>
            </a:xfrm>
            <a:custGeom>
              <a:avLst/>
              <a:gdLst/>
              <a:ahLst/>
              <a:cxnLst/>
              <a:rect l="l" t="t" r="r" b="b"/>
              <a:pathLst>
                <a:path w="1247532" h="912041">
                  <a:moveTo>
                    <a:pt x="40892" y="0"/>
                  </a:moveTo>
                  <a:lnTo>
                    <a:pt x="1206640" y="0"/>
                  </a:lnTo>
                  <a:cubicBezTo>
                    <a:pt x="1217485" y="0"/>
                    <a:pt x="1227886" y="4308"/>
                    <a:pt x="1235555" y="11977"/>
                  </a:cubicBezTo>
                  <a:cubicBezTo>
                    <a:pt x="1243224" y="19646"/>
                    <a:pt x="1247532" y="30046"/>
                    <a:pt x="1247532" y="40892"/>
                  </a:cubicBezTo>
                  <a:lnTo>
                    <a:pt x="1247532" y="871150"/>
                  </a:lnTo>
                  <a:cubicBezTo>
                    <a:pt x="1247532" y="881995"/>
                    <a:pt x="1243224" y="892396"/>
                    <a:pt x="1235555" y="900064"/>
                  </a:cubicBezTo>
                  <a:cubicBezTo>
                    <a:pt x="1227886" y="907733"/>
                    <a:pt x="1217485" y="912041"/>
                    <a:pt x="1206640" y="912041"/>
                  </a:cubicBezTo>
                  <a:lnTo>
                    <a:pt x="40892" y="912041"/>
                  </a:lnTo>
                  <a:cubicBezTo>
                    <a:pt x="30046" y="912041"/>
                    <a:pt x="19646" y="907733"/>
                    <a:pt x="11977" y="900064"/>
                  </a:cubicBezTo>
                  <a:cubicBezTo>
                    <a:pt x="4308" y="892396"/>
                    <a:pt x="0" y="881995"/>
                    <a:pt x="0" y="871150"/>
                  </a:cubicBezTo>
                  <a:lnTo>
                    <a:pt x="0" y="40892"/>
                  </a:lnTo>
                  <a:cubicBezTo>
                    <a:pt x="0" y="30046"/>
                    <a:pt x="4308" y="19646"/>
                    <a:pt x="11977" y="11977"/>
                  </a:cubicBezTo>
                  <a:cubicBezTo>
                    <a:pt x="19646" y="4308"/>
                    <a:pt x="30046" y="0"/>
                    <a:pt x="40892" y="0"/>
                  </a:cubicBezTo>
                  <a:close/>
                </a:path>
              </a:pathLst>
            </a:custGeom>
            <a:solidFill>
              <a:srgbClr val="1B7380"/>
            </a:solidFill>
            <a:ln w="76200" cap="rnd">
              <a:solidFill>
                <a:srgbClr val="1B7380"/>
              </a:solidFill>
              <a:prstDash val="solid"/>
              <a:round/>
            </a:ln>
          </p:spPr>
          <p:txBody>
            <a:bodyPr/>
            <a:lstStyle/>
            <a:p>
              <a:endParaRPr lang="en-US"/>
            </a:p>
          </p:txBody>
        </p:sp>
        <p:sp>
          <p:nvSpPr>
            <p:cNvPr id="13" name="TextBox 13"/>
            <p:cNvSpPr txBox="1"/>
            <p:nvPr/>
          </p:nvSpPr>
          <p:spPr>
            <a:xfrm>
              <a:off x="0" y="-57150"/>
              <a:ext cx="1247532" cy="969191"/>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1370644" y="4737839"/>
            <a:ext cx="4554901" cy="2133600"/>
          </a:xfrm>
          <a:prstGeom prst="rect">
            <a:avLst/>
          </a:prstGeom>
        </p:spPr>
        <p:txBody>
          <a:bodyPr lIns="0" tIns="0" rIns="0" bIns="0" rtlCol="0" anchor="t">
            <a:spAutoFit/>
          </a:bodyPr>
          <a:lstStyle/>
          <a:p>
            <a:pPr algn="ctr">
              <a:lnSpc>
                <a:spcPts val="3300"/>
              </a:lnSpc>
            </a:pPr>
            <a:r>
              <a:rPr lang="en-US" sz="3000" b="1">
                <a:solidFill>
                  <a:srgbClr val="FDFEFE"/>
                </a:solidFill>
                <a:latin typeface="Poppins Bold"/>
                <a:ea typeface="Poppins Bold"/>
                <a:cs typeface="Poppins Bold"/>
                <a:sym typeface="Poppins Bold"/>
              </a:rPr>
              <a:t>Spring Quarter Meeting (2.5 hrs.)</a:t>
            </a:r>
          </a:p>
          <a:p>
            <a:pPr algn="ctr">
              <a:lnSpc>
                <a:spcPts val="3300"/>
              </a:lnSpc>
            </a:pPr>
            <a:endParaRPr lang="en-US" sz="3000" b="1">
              <a:solidFill>
                <a:srgbClr val="FDFEFE"/>
              </a:solidFill>
              <a:latin typeface="Poppins Bold"/>
              <a:ea typeface="Poppins Bold"/>
              <a:cs typeface="Poppins Bold"/>
              <a:sym typeface="Poppins Bold"/>
            </a:endParaRPr>
          </a:p>
          <a:p>
            <a:pPr algn="ctr">
              <a:lnSpc>
                <a:spcPts val="3300"/>
              </a:lnSpc>
            </a:pPr>
            <a:r>
              <a:rPr lang="en-US" sz="3000" b="1">
                <a:solidFill>
                  <a:srgbClr val="FDFEFE"/>
                </a:solidFill>
                <a:latin typeface="Poppins Bold"/>
                <a:ea typeface="Poppins Bold"/>
                <a:cs typeface="Poppins Bold"/>
                <a:sym typeface="Poppins Bold"/>
              </a:rPr>
              <a:t>February 27, 2026</a:t>
            </a:r>
          </a:p>
          <a:p>
            <a:pPr algn="ctr">
              <a:lnSpc>
                <a:spcPts val="3300"/>
              </a:lnSpc>
            </a:pPr>
            <a:r>
              <a:rPr lang="en-US" sz="3000" b="1">
                <a:solidFill>
                  <a:srgbClr val="FDFEFE"/>
                </a:solidFill>
                <a:latin typeface="Poppins Bold"/>
                <a:ea typeface="Poppins Bold"/>
                <a:cs typeface="Poppins Bold"/>
                <a:sym typeface="Poppins Bold"/>
              </a:rPr>
              <a:t>8:00 am - 10:30 am</a:t>
            </a:r>
          </a:p>
        </p:txBody>
      </p:sp>
      <p:sp>
        <p:nvSpPr>
          <p:cNvPr id="15" name="TextBox 15"/>
          <p:cNvSpPr txBox="1"/>
          <p:nvPr/>
        </p:nvSpPr>
        <p:spPr>
          <a:xfrm>
            <a:off x="7107980" y="4737839"/>
            <a:ext cx="3879221" cy="2133600"/>
          </a:xfrm>
          <a:prstGeom prst="rect">
            <a:avLst/>
          </a:prstGeom>
        </p:spPr>
        <p:txBody>
          <a:bodyPr lIns="0" tIns="0" rIns="0" bIns="0" rtlCol="0" anchor="t">
            <a:spAutoFit/>
          </a:bodyPr>
          <a:lstStyle/>
          <a:p>
            <a:pPr algn="ctr">
              <a:lnSpc>
                <a:spcPts val="3300"/>
              </a:lnSpc>
            </a:pPr>
            <a:r>
              <a:rPr lang="en-US" sz="3000" b="1">
                <a:solidFill>
                  <a:srgbClr val="FFFFFF"/>
                </a:solidFill>
                <a:latin typeface="Poppins Bold"/>
                <a:ea typeface="Poppins Bold"/>
                <a:cs typeface="Poppins Bold"/>
                <a:sym typeface="Poppins Bold"/>
              </a:rPr>
              <a:t>Annual Roundtable </a:t>
            </a:r>
          </a:p>
          <a:p>
            <a:pPr algn="ctr">
              <a:lnSpc>
                <a:spcPts val="3300"/>
              </a:lnSpc>
            </a:pPr>
            <a:r>
              <a:rPr lang="en-US" sz="3000" b="1">
                <a:solidFill>
                  <a:srgbClr val="FFFFFF"/>
                </a:solidFill>
                <a:latin typeface="Poppins Bold"/>
                <a:ea typeface="Poppins Bold"/>
                <a:cs typeface="Poppins Bold"/>
                <a:sym typeface="Poppins Bold"/>
              </a:rPr>
              <a:t>(4 hrs.)</a:t>
            </a:r>
          </a:p>
          <a:p>
            <a:pPr algn="ctr">
              <a:lnSpc>
                <a:spcPts val="3300"/>
              </a:lnSpc>
            </a:pPr>
            <a:endParaRPr lang="en-US" sz="3000" b="1">
              <a:solidFill>
                <a:srgbClr val="FFFFFF"/>
              </a:solidFill>
              <a:latin typeface="Poppins Bold"/>
              <a:ea typeface="Poppins Bold"/>
              <a:cs typeface="Poppins Bold"/>
              <a:sym typeface="Poppins Bold"/>
            </a:endParaRPr>
          </a:p>
          <a:p>
            <a:pPr algn="ctr">
              <a:lnSpc>
                <a:spcPts val="3300"/>
              </a:lnSpc>
            </a:pPr>
            <a:r>
              <a:rPr lang="en-US" sz="3000" b="1">
                <a:solidFill>
                  <a:srgbClr val="FFFFFF"/>
                </a:solidFill>
                <a:latin typeface="Poppins Bold"/>
                <a:ea typeface="Poppins Bold"/>
                <a:cs typeface="Poppins Bold"/>
                <a:sym typeface="Poppins Bold"/>
              </a:rPr>
              <a:t>May 8, 2026</a:t>
            </a:r>
          </a:p>
          <a:p>
            <a:pPr algn="ctr">
              <a:lnSpc>
                <a:spcPts val="3300"/>
              </a:lnSpc>
            </a:pPr>
            <a:r>
              <a:rPr lang="en-US" sz="3000" b="1">
                <a:solidFill>
                  <a:srgbClr val="FFFFFF"/>
                </a:solidFill>
                <a:latin typeface="Poppins Bold"/>
                <a:ea typeface="Poppins Bold"/>
                <a:cs typeface="Poppins Bold"/>
                <a:sym typeface="Poppins Bold"/>
              </a:rPr>
              <a:t>8:00am- 12:00 pm</a:t>
            </a:r>
          </a:p>
        </p:txBody>
      </p:sp>
      <p:sp>
        <p:nvSpPr>
          <p:cNvPr id="16" name="TextBox 16"/>
          <p:cNvSpPr txBox="1"/>
          <p:nvPr/>
        </p:nvSpPr>
        <p:spPr>
          <a:xfrm>
            <a:off x="12383490" y="4737839"/>
            <a:ext cx="3933704" cy="2133600"/>
          </a:xfrm>
          <a:prstGeom prst="rect">
            <a:avLst/>
          </a:prstGeom>
        </p:spPr>
        <p:txBody>
          <a:bodyPr lIns="0" tIns="0" rIns="0" bIns="0" rtlCol="0" anchor="t">
            <a:spAutoFit/>
          </a:bodyPr>
          <a:lstStyle/>
          <a:p>
            <a:pPr algn="ctr">
              <a:lnSpc>
                <a:spcPts val="3300"/>
              </a:lnSpc>
            </a:pPr>
            <a:r>
              <a:rPr lang="en-US" sz="3000" b="1">
                <a:solidFill>
                  <a:srgbClr val="FFFFFF"/>
                </a:solidFill>
                <a:latin typeface="Poppins Bold"/>
                <a:ea typeface="Poppins Bold"/>
                <a:cs typeface="Poppins Bold"/>
                <a:sym typeface="Poppins Bold"/>
              </a:rPr>
              <a:t>Fall Quarter Meeting (2.5 hrs.)</a:t>
            </a:r>
          </a:p>
          <a:p>
            <a:pPr algn="ctr">
              <a:lnSpc>
                <a:spcPts val="3300"/>
              </a:lnSpc>
            </a:pPr>
            <a:endParaRPr lang="en-US" sz="3000" b="1">
              <a:solidFill>
                <a:srgbClr val="FFFFFF"/>
              </a:solidFill>
              <a:latin typeface="Poppins Bold"/>
              <a:ea typeface="Poppins Bold"/>
              <a:cs typeface="Poppins Bold"/>
              <a:sym typeface="Poppins Bold"/>
            </a:endParaRPr>
          </a:p>
          <a:p>
            <a:pPr algn="ctr">
              <a:lnSpc>
                <a:spcPts val="3300"/>
              </a:lnSpc>
            </a:pPr>
            <a:r>
              <a:rPr lang="en-US" sz="3000" b="1">
                <a:solidFill>
                  <a:srgbClr val="FFFFFF"/>
                </a:solidFill>
                <a:latin typeface="Poppins Bold"/>
                <a:ea typeface="Poppins Bold"/>
                <a:cs typeface="Poppins Bold"/>
                <a:sym typeface="Poppins Bold"/>
              </a:rPr>
              <a:t>October 9, 2026 8:00 am – 10:30 am</a:t>
            </a:r>
          </a:p>
        </p:txBody>
      </p:sp>
      <p:grpSp>
        <p:nvGrpSpPr>
          <p:cNvPr id="17" name="Group 17"/>
          <p:cNvGrpSpPr>
            <a:grpSpLocks noChangeAspect="1"/>
          </p:cNvGrpSpPr>
          <p:nvPr/>
        </p:nvGrpSpPr>
        <p:grpSpPr>
          <a:xfrm>
            <a:off x="15163800" y="257813"/>
            <a:ext cx="2734520" cy="2696006"/>
            <a:chOff x="0" y="0"/>
            <a:chExt cx="4328536" cy="4267570"/>
          </a:xfrm>
        </p:grpSpPr>
        <p:sp>
          <p:nvSpPr>
            <p:cNvPr id="18" name="Freeform 18"/>
            <p:cNvSpPr/>
            <p:nvPr/>
          </p:nvSpPr>
          <p:spPr>
            <a:xfrm>
              <a:off x="0" y="0"/>
              <a:ext cx="4328541" cy="4267581"/>
            </a:xfrm>
            <a:custGeom>
              <a:avLst/>
              <a:gdLst/>
              <a:ahLst/>
              <a:cxnLst/>
              <a:rect l="l" t="t" r="r" b="b"/>
              <a:pathLst>
                <a:path w="4328541" h="4267581">
                  <a:moveTo>
                    <a:pt x="0" y="0"/>
                  </a:moveTo>
                  <a:lnTo>
                    <a:pt x="4328541" y="0"/>
                  </a:lnTo>
                  <a:lnTo>
                    <a:pt x="4328541" y="4267581"/>
                  </a:lnTo>
                  <a:lnTo>
                    <a:pt x="0" y="4267581"/>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1DBCD5-F52B-FA26-51DE-8365FA77EAEC}"/>
              </a:ext>
            </a:extLst>
          </p:cNvPr>
          <p:cNvSpPr>
            <a:spLocks noGrp="1"/>
          </p:cNvSpPr>
          <p:nvPr>
            <p:ph type="body" sz="quarter" idx="22"/>
          </p:nvPr>
        </p:nvSpPr>
        <p:spPr/>
        <p:txBody>
          <a:bodyPr/>
          <a:lstStyle/>
          <a:p>
            <a:pPr marL="514350" indent="-514350">
              <a:buFont typeface="Arial" panose="020B0604020202020204" pitchFamily="34" charset="0"/>
              <a:buChar char="•"/>
            </a:pPr>
            <a:r>
              <a:rPr lang="en-US" sz="3600" dirty="0"/>
              <a:t>Online survey</a:t>
            </a:r>
          </a:p>
          <a:p>
            <a:pPr marL="514350" indent="-514350">
              <a:buFont typeface="Arial" panose="020B0604020202020204" pitchFamily="34" charset="0"/>
              <a:buChar char="•"/>
            </a:pPr>
            <a:r>
              <a:rPr lang="en-US" sz="3600" dirty="0"/>
              <a:t>Convenience sample health care professionals</a:t>
            </a:r>
          </a:p>
          <a:p>
            <a:pPr marL="514350" indent="-514350">
              <a:buFont typeface="Arial" panose="020B0604020202020204" pitchFamily="34" charset="0"/>
              <a:buChar char="•"/>
            </a:pPr>
            <a:r>
              <a:rPr lang="en-US" sz="3600" dirty="0"/>
              <a:t>Recruitment conducted through government and professional organization listservs and newsletters</a:t>
            </a:r>
          </a:p>
          <a:p>
            <a:pPr marL="514350" indent="-514350">
              <a:buFont typeface="Arial" panose="020B0604020202020204" pitchFamily="34" charset="0"/>
              <a:buChar char="•"/>
            </a:pPr>
            <a:r>
              <a:rPr lang="en-US" sz="3600" dirty="0"/>
              <a:t>Inclusion criteria</a:t>
            </a:r>
          </a:p>
          <a:p>
            <a:pPr marL="1293020" lvl="1" indent="-514350">
              <a:buFont typeface="Arial" panose="020B0604020202020204" pitchFamily="34" charset="0"/>
              <a:buChar char="•"/>
            </a:pPr>
            <a:r>
              <a:rPr lang="en-US" sz="3600" dirty="0"/>
              <a:t>Be a currently licensed, practicing health care professional</a:t>
            </a:r>
          </a:p>
          <a:p>
            <a:pPr marL="1293020" lvl="1" indent="-514350">
              <a:buFont typeface="Arial" panose="020B0604020202020204" pitchFamily="34" charset="0"/>
              <a:buChar char="•"/>
            </a:pPr>
            <a:r>
              <a:rPr lang="en-US" sz="3600" dirty="0"/>
              <a:t>Serve a pediatric population that includes children 9 to 12 years old</a:t>
            </a:r>
          </a:p>
          <a:p>
            <a:pPr marL="1293020" lvl="1" indent="-514350">
              <a:buFont typeface="Arial" panose="020B0604020202020204" pitchFamily="34" charset="0"/>
              <a:buChar char="•"/>
            </a:pPr>
            <a:r>
              <a:rPr lang="en-US" sz="3600" dirty="0"/>
              <a:t>Practice is in Washington state</a:t>
            </a:r>
          </a:p>
          <a:p>
            <a:pPr marL="1293020" lvl="1" indent="-514350">
              <a:buFont typeface="Arial" panose="020B0604020202020204" pitchFamily="34" charset="0"/>
              <a:buChar char="•"/>
            </a:pPr>
            <a:r>
              <a:rPr lang="en-US" sz="3600" dirty="0"/>
              <a:t>Practice usually carries (has in stock) the HPV vaccine</a:t>
            </a:r>
          </a:p>
        </p:txBody>
      </p:sp>
      <p:sp>
        <p:nvSpPr>
          <p:cNvPr id="3" name="Title 2">
            <a:extLst>
              <a:ext uri="{FF2B5EF4-FFF2-40B4-BE49-F238E27FC236}">
                <a16:creationId xmlns:a16="http://schemas.microsoft.com/office/drawing/2014/main" id="{3A0E1452-CFA8-56DF-D764-09D5D313A31D}"/>
              </a:ext>
            </a:extLst>
          </p:cNvPr>
          <p:cNvSpPr>
            <a:spLocks noGrp="1"/>
          </p:cNvSpPr>
          <p:nvPr>
            <p:ph type="title"/>
          </p:nvPr>
        </p:nvSpPr>
        <p:spPr/>
        <p:txBody>
          <a:bodyPr>
            <a:normAutofit/>
          </a:bodyPr>
          <a:lstStyle/>
          <a:p>
            <a:r>
              <a:rPr lang="en-US" dirty="0"/>
              <a:t>Methods</a:t>
            </a:r>
          </a:p>
        </p:txBody>
      </p:sp>
    </p:spTree>
    <p:extLst>
      <p:ext uri="{BB962C8B-B14F-4D97-AF65-F5344CB8AC3E}">
        <p14:creationId xmlns:p14="http://schemas.microsoft.com/office/powerpoint/2010/main" val="30868394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F2058-42E3-5FC3-3C1E-43B0A3E696C3}"/>
              </a:ext>
            </a:extLst>
          </p:cNvPr>
          <p:cNvSpPr>
            <a:spLocks noGrp="1"/>
          </p:cNvSpPr>
          <p:nvPr>
            <p:ph type="body" sz="quarter" idx="22"/>
          </p:nvPr>
        </p:nvSpPr>
        <p:spPr/>
        <p:txBody>
          <a:bodyPr/>
          <a:lstStyle/>
          <a:p>
            <a:pPr marL="514350" indent="-514350">
              <a:buFont typeface="Arial" panose="020B0604020202020204" pitchFamily="34" charset="0"/>
              <a:buChar char="•"/>
            </a:pPr>
            <a:r>
              <a:rPr lang="en-US" sz="3600" dirty="0"/>
              <a:t>162 responses </a:t>
            </a:r>
            <a:r>
              <a:rPr lang="en-US" sz="3600" dirty="0">
                <a:sym typeface="Wingdings" panose="05000000000000000000" pitchFamily="2" charset="2"/>
              </a:rPr>
              <a:t> 131 met inclusion criteria</a:t>
            </a:r>
          </a:p>
          <a:p>
            <a:pPr marL="514350" indent="-514350">
              <a:buFont typeface="Arial" panose="020B0604020202020204" pitchFamily="34" charset="0"/>
              <a:buChar char="•"/>
            </a:pPr>
            <a:r>
              <a:rPr lang="en-US" sz="3600" dirty="0">
                <a:sym typeface="Wingdings" panose="05000000000000000000" pitchFamily="2" charset="2"/>
              </a:rPr>
              <a:t>Primarily physicians, medical assistants and registered nurses</a:t>
            </a:r>
          </a:p>
          <a:p>
            <a:pPr marL="514350" indent="-514350">
              <a:buFont typeface="Arial" panose="020B0604020202020204" pitchFamily="34" charset="0"/>
              <a:buChar char="•"/>
            </a:pPr>
            <a:r>
              <a:rPr lang="en-US" sz="3600" dirty="0">
                <a:sym typeface="Wingdings" panose="05000000000000000000" pitchFamily="2" charset="2"/>
              </a:rPr>
              <a:t>55% pediatrics, 39% family medicine</a:t>
            </a:r>
          </a:p>
          <a:p>
            <a:pPr marL="514350" indent="-514350">
              <a:buFont typeface="Arial" panose="020B0604020202020204" pitchFamily="34" charset="0"/>
              <a:buChar char="•"/>
            </a:pPr>
            <a:r>
              <a:rPr lang="en-US" sz="3600" dirty="0">
                <a:sym typeface="Wingdings" panose="05000000000000000000" pitchFamily="2" charset="2"/>
              </a:rPr>
              <a:t>91% primary care</a:t>
            </a:r>
          </a:p>
          <a:p>
            <a:pPr marL="514350" indent="-514350">
              <a:buFont typeface="Arial" panose="020B0604020202020204" pitchFamily="34" charset="0"/>
              <a:buChar char="•"/>
            </a:pPr>
            <a:r>
              <a:rPr lang="en-US" sz="3600" dirty="0">
                <a:sym typeface="Wingdings" panose="05000000000000000000" pitchFamily="2" charset="2"/>
              </a:rPr>
              <a:t>Responses from 25 counties, mostly population centers (King, Pierce, etc.)</a:t>
            </a:r>
          </a:p>
        </p:txBody>
      </p:sp>
      <p:sp>
        <p:nvSpPr>
          <p:cNvPr id="3" name="Title 2">
            <a:extLst>
              <a:ext uri="{FF2B5EF4-FFF2-40B4-BE49-F238E27FC236}">
                <a16:creationId xmlns:a16="http://schemas.microsoft.com/office/drawing/2014/main" id="{985062DC-7EA4-5DE8-ED6B-59F5A644A54B}"/>
              </a:ext>
            </a:extLst>
          </p:cNvPr>
          <p:cNvSpPr>
            <a:spLocks noGrp="1"/>
          </p:cNvSpPr>
          <p:nvPr>
            <p:ph type="title"/>
          </p:nvPr>
        </p:nvSpPr>
        <p:spPr/>
        <p:txBody>
          <a:bodyPr>
            <a:normAutofit/>
          </a:bodyPr>
          <a:lstStyle/>
          <a:p>
            <a:r>
              <a:rPr lang="en-US" dirty="0"/>
              <a:t>Results</a:t>
            </a:r>
          </a:p>
        </p:txBody>
      </p:sp>
    </p:spTree>
    <p:extLst>
      <p:ext uri="{BB962C8B-B14F-4D97-AF65-F5344CB8AC3E}">
        <p14:creationId xmlns:p14="http://schemas.microsoft.com/office/powerpoint/2010/main" val="28776273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6B69C-00E4-CE30-4F58-5170FDD29171}"/>
              </a:ext>
            </a:extLst>
          </p:cNvPr>
          <p:cNvSpPr>
            <a:spLocks noGrp="1"/>
          </p:cNvSpPr>
          <p:nvPr>
            <p:ph type="body" sz="quarter" idx="22"/>
          </p:nvPr>
        </p:nvSpPr>
        <p:spPr/>
        <p:txBody>
          <a:bodyPr/>
          <a:lstStyle/>
          <a:p>
            <a:pPr marL="514350" indent="-514350">
              <a:buFont typeface="Arial" panose="020B0604020202020204" pitchFamily="34" charset="0"/>
              <a:buChar char="•"/>
            </a:pPr>
            <a:r>
              <a:rPr lang="en-US" sz="3600" dirty="0">
                <a:sym typeface="Wingdings" panose="05000000000000000000" pitchFamily="2" charset="2"/>
              </a:rPr>
              <a:t>Electronic medical record software</a:t>
            </a:r>
          </a:p>
          <a:p>
            <a:pPr marL="1293020" lvl="1" indent="-514350">
              <a:buFont typeface="Arial" panose="020B0604020202020204" pitchFamily="34" charset="0"/>
              <a:buChar char="•"/>
            </a:pPr>
            <a:r>
              <a:rPr lang="en-US" sz="3600" dirty="0">
                <a:sym typeface="Wingdings" panose="05000000000000000000" pitchFamily="2" charset="2"/>
              </a:rPr>
              <a:t>63% EPIC</a:t>
            </a:r>
          </a:p>
          <a:p>
            <a:pPr marL="1293020" lvl="1" indent="-514350">
              <a:buFont typeface="Arial" panose="020B0604020202020204" pitchFamily="34" charset="0"/>
              <a:buChar char="•"/>
            </a:pPr>
            <a:r>
              <a:rPr lang="en-US" sz="3600" dirty="0">
                <a:sym typeface="Wingdings" panose="05000000000000000000" pitchFamily="2" charset="2"/>
              </a:rPr>
              <a:t>13% Athena</a:t>
            </a:r>
          </a:p>
          <a:p>
            <a:pPr marL="1293020" lvl="1" indent="-514350">
              <a:buFont typeface="Arial" panose="020B0604020202020204" pitchFamily="34" charset="0"/>
              <a:buChar char="•"/>
            </a:pPr>
            <a:endParaRPr lang="en-US" sz="3600" dirty="0">
              <a:sym typeface="Wingdings" panose="05000000000000000000" pitchFamily="2" charset="2"/>
            </a:endParaRPr>
          </a:p>
          <a:p>
            <a:pPr marL="514350" indent="-514350">
              <a:buFont typeface="Arial" panose="020B0604020202020204" pitchFamily="34" charset="0"/>
              <a:buChar char="•"/>
            </a:pPr>
            <a:r>
              <a:rPr lang="en-US" sz="3600" dirty="0">
                <a:sym typeface="Wingdings" panose="05000000000000000000" pitchFamily="2" charset="2"/>
              </a:rPr>
              <a:t>How does your practice usually check which vaccines children are due for?</a:t>
            </a:r>
          </a:p>
          <a:p>
            <a:pPr marL="1293020" lvl="1" indent="-514350">
              <a:buFont typeface="Arial" panose="020B0604020202020204" pitchFamily="34" charset="0"/>
              <a:buChar char="•"/>
            </a:pPr>
            <a:r>
              <a:rPr lang="en-US" sz="3300" dirty="0">
                <a:sym typeface="Wingdings" panose="05000000000000000000" pitchFamily="2" charset="2"/>
              </a:rPr>
              <a:t>WAIIS: 91%</a:t>
            </a:r>
          </a:p>
          <a:p>
            <a:pPr marL="1293020" lvl="1" indent="-514350">
              <a:buFont typeface="Arial" panose="020B0604020202020204" pitchFamily="34" charset="0"/>
              <a:buChar char="•"/>
            </a:pPr>
            <a:r>
              <a:rPr lang="en-US" sz="3300" dirty="0">
                <a:sym typeface="Wingdings" panose="05000000000000000000" pitchFamily="2" charset="2"/>
              </a:rPr>
              <a:t>EMR: 82%</a:t>
            </a:r>
          </a:p>
          <a:p>
            <a:pPr marL="1293020" lvl="1" indent="-514350">
              <a:buFont typeface="Arial" panose="020B0604020202020204" pitchFamily="34" charset="0"/>
              <a:buChar char="•"/>
            </a:pPr>
            <a:endParaRPr lang="en-US" sz="3300" dirty="0">
              <a:sym typeface="Wingdings" panose="05000000000000000000" pitchFamily="2" charset="2"/>
            </a:endParaRPr>
          </a:p>
          <a:p>
            <a:pPr marL="514350" indent="-514350">
              <a:buFont typeface="Arial" panose="020B0604020202020204" pitchFamily="34" charset="0"/>
              <a:buChar char="•"/>
            </a:pPr>
            <a:r>
              <a:rPr lang="en-US" sz="3900" dirty="0">
                <a:sym typeface="Wingdings" panose="05000000000000000000" pitchFamily="2" charset="2"/>
              </a:rPr>
              <a:t>~80% have EMR that forecasts HPV initiation age</a:t>
            </a:r>
          </a:p>
          <a:p>
            <a:pPr marL="1293020" lvl="1" indent="-514350">
              <a:buFont typeface="Arial" panose="020B0604020202020204" pitchFamily="34" charset="0"/>
              <a:buChar char="•"/>
            </a:pPr>
            <a:r>
              <a:rPr lang="en-US" sz="3600" dirty="0">
                <a:sym typeface="Wingdings" panose="05000000000000000000" pitchFamily="2" charset="2"/>
              </a:rPr>
              <a:t>60% forecast starting age 9</a:t>
            </a:r>
          </a:p>
          <a:p>
            <a:pPr marL="1293020" lvl="1" indent="-514350">
              <a:buFont typeface="Arial" panose="020B0604020202020204" pitchFamily="34" charset="0"/>
              <a:buChar char="•"/>
            </a:pPr>
            <a:r>
              <a:rPr lang="en-US" sz="3600" dirty="0">
                <a:sym typeface="Wingdings" panose="05000000000000000000" pitchFamily="2" charset="2"/>
              </a:rPr>
              <a:t>33% forecast starting age 11</a:t>
            </a:r>
            <a:endParaRPr lang="en-US" sz="3600" dirty="0"/>
          </a:p>
          <a:p>
            <a:endParaRPr lang="en-US" dirty="0"/>
          </a:p>
        </p:txBody>
      </p:sp>
      <p:sp>
        <p:nvSpPr>
          <p:cNvPr id="3" name="Title 2">
            <a:extLst>
              <a:ext uri="{FF2B5EF4-FFF2-40B4-BE49-F238E27FC236}">
                <a16:creationId xmlns:a16="http://schemas.microsoft.com/office/drawing/2014/main" id="{9D0B1DB5-B97F-F124-07B7-7FBFF7798454}"/>
              </a:ext>
            </a:extLst>
          </p:cNvPr>
          <p:cNvSpPr>
            <a:spLocks noGrp="1"/>
          </p:cNvSpPr>
          <p:nvPr>
            <p:ph type="title"/>
          </p:nvPr>
        </p:nvSpPr>
        <p:spPr/>
        <p:txBody>
          <a:bodyPr>
            <a:normAutofit/>
          </a:bodyPr>
          <a:lstStyle/>
          <a:p>
            <a:r>
              <a:rPr lang="en-US" dirty="0"/>
              <a:t>Results: WAIIS and EMR</a:t>
            </a:r>
          </a:p>
        </p:txBody>
      </p:sp>
    </p:spTree>
    <p:extLst>
      <p:ext uri="{BB962C8B-B14F-4D97-AF65-F5344CB8AC3E}">
        <p14:creationId xmlns:p14="http://schemas.microsoft.com/office/powerpoint/2010/main" val="2183893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33845A-EDF8-05C7-B868-C0DAF6AF1D79}"/>
              </a:ext>
            </a:extLst>
          </p:cNvPr>
          <p:cNvSpPr>
            <a:spLocks noGrp="1"/>
          </p:cNvSpPr>
          <p:nvPr>
            <p:ph type="body" sz="quarter" idx="22"/>
          </p:nvPr>
        </p:nvSpPr>
        <p:spPr/>
        <p:txBody>
          <a:bodyPr/>
          <a:lstStyle/>
          <a:p>
            <a:r>
              <a:rPr lang="en-US" dirty="0"/>
              <a:t>84% usually recommend HPV to 9-10 year olds</a:t>
            </a:r>
          </a:p>
          <a:p>
            <a:r>
              <a:rPr lang="en-US" dirty="0"/>
              <a:t>Easiest age group to recommend HPV vaccine to:</a:t>
            </a:r>
          </a:p>
          <a:p>
            <a:pPr marL="514350" indent="-514350">
              <a:buFontTx/>
              <a:buChar char="-"/>
            </a:pPr>
            <a:r>
              <a:rPr lang="en-US" dirty="0"/>
              <a:t>9-10 year olds – 30%</a:t>
            </a:r>
          </a:p>
          <a:p>
            <a:pPr marL="514350" indent="-514350">
              <a:buFontTx/>
              <a:buChar char="-"/>
            </a:pPr>
            <a:r>
              <a:rPr lang="en-US" dirty="0"/>
              <a:t>11-12 year olds – 38%</a:t>
            </a:r>
          </a:p>
          <a:p>
            <a:pPr marL="514350" indent="-514350">
              <a:buFontTx/>
              <a:buChar char="-"/>
            </a:pPr>
            <a:r>
              <a:rPr lang="en-US" dirty="0"/>
              <a:t>No difference – 32%</a:t>
            </a:r>
          </a:p>
          <a:p>
            <a:r>
              <a:rPr lang="en-US" dirty="0"/>
              <a:t>Pediatric healthcare professionals had a higher prevalence of reporting it was easier to recommend HPV vaccine to 9-10 year olds than family medicine.</a:t>
            </a:r>
          </a:p>
        </p:txBody>
      </p:sp>
      <p:sp>
        <p:nvSpPr>
          <p:cNvPr id="3" name="Title 2">
            <a:extLst>
              <a:ext uri="{FF2B5EF4-FFF2-40B4-BE49-F238E27FC236}">
                <a16:creationId xmlns:a16="http://schemas.microsoft.com/office/drawing/2014/main" id="{E4405C99-5712-11BE-B833-29D58E8E5324}"/>
              </a:ext>
            </a:extLst>
          </p:cNvPr>
          <p:cNvSpPr>
            <a:spLocks noGrp="1"/>
          </p:cNvSpPr>
          <p:nvPr>
            <p:ph type="title"/>
          </p:nvPr>
        </p:nvSpPr>
        <p:spPr/>
        <p:txBody>
          <a:bodyPr>
            <a:normAutofit/>
          </a:bodyPr>
          <a:lstStyle/>
          <a:p>
            <a:r>
              <a:rPr lang="en-US" dirty="0"/>
              <a:t>Results</a:t>
            </a:r>
          </a:p>
        </p:txBody>
      </p:sp>
    </p:spTree>
    <p:extLst>
      <p:ext uri="{BB962C8B-B14F-4D97-AF65-F5344CB8AC3E}">
        <p14:creationId xmlns:p14="http://schemas.microsoft.com/office/powerpoint/2010/main" val="322997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02FD12-CBE2-E946-9A2D-6241E6B1D22F}"/>
              </a:ext>
            </a:extLst>
          </p:cNvPr>
          <p:cNvSpPr>
            <a:spLocks noGrp="1"/>
          </p:cNvSpPr>
          <p:nvPr>
            <p:ph type="body" sz="quarter" idx="22"/>
          </p:nvPr>
        </p:nvSpPr>
        <p:spPr>
          <a:xfrm>
            <a:off x="9638527" y="2329815"/>
            <a:ext cx="8488493" cy="7174824"/>
          </a:xfrm>
        </p:spPr>
        <p:txBody>
          <a:bodyPr/>
          <a:lstStyle/>
          <a:p>
            <a:r>
              <a:rPr lang="en-US" dirty="0"/>
              <a:t>Most reported </a:t>
            </a:r>
            <a:r>
              <a:rPr lang="en-US" b="1" dirty="0"/>
              <a:t>disadvantages</a:t>
            </a:r>
            <a:r>
              <a:rPr lang="en-US" dirty="0"/>
              <a:t> of recommending HPV vaccine to 9-10 year-olds</a:t>
            </a:r>
          </a:p>
          <a:p>
            <a:pPr marL="514350" indent="-514350">
              <a:buFont typeface="Arial" panose="020B0604020202020204" pitchFamily="34" charset="0"/>
              <a:buChar char="•"/>
            </a:pPr>
            <a:r>
              <a:rPr lang="en-US" dirty="0"/>
              <a:t>Parents are not ready to talk about it (61%)</a:t>
            </a:r>
          </a:p>
          <a:p>
            <a:pPr marL="514350" indent="-514350">
              <a:buFont typeface="Arial" panose="020B0604020202020204" pitchFamily="34" charset="0"/>
              <a:buChar char="•"/>
            </a:pPr>
            <a:r>
              <a:rPr lang="en-US" dirty="0"/>
              <a:t>Children not expecting a shot, not ready (47%)</a:t>
            </a:r>
          </a:p>
          <a:p>
            <a:pPr marL="514350" indent="-514350">
              <a:buFont typeface="Arial" panose="020B0604020202020204" pitchFamily="34" charset="0"/>
              <a:buChar char="•"/>
            </a:pPr>
            <a:r>
              <a:rPr lang="en-US" dirty="0"/>
              <a:t>It’s uncomfortable to talk about sex with parents of younger children (18%)</a:t>
            </a:r>
          </a:p>
          <a:p>
            <a:pPr marL="514350" indent="-514350">
              <a:buFont typeface="Arial" panose="020B0604020202020204" pitchFamily="34" charset="0"/>
              <a:buChar char="•"/>
            </a:pPr>
            <a:r>
              <a:rPr lang="en-US" dirty="0"/>
              <a:t>I see no disadvantages (17%)</a:t>
            </a:r>
          </a:p>
        </p:txBody>
      </p:sp>
      <p:sp>
        <p:nvSpPr>
          <p:cNvPr id="3" name="Title 2">
            <a:extLst>
              <a:ext uri="{FF2B5EF4-FFF2-40B4-BE49-F238E27FC236}">
                <a16:creationId xmlns:a16="http://schemas.microsoft.com/office/drawing/2014/main" id="{01825580-15E3-55D8-5C4B-C9CB1C880804}"/>
              </a:ext>
            </a:extLst>
          </p:cNvPr>
          <p:cNvSpPr>
            <a:spLocks noGrp="1"/>
          </p:cNvSpPr>
          <p:nvPr>
            <p:ph type="title"/>
          </p:nvPr>
        </p:nvSpPr>
        <p:spPr/>
        <p:txBody>
          <a:bodyPr>
            <a:normAutofit/>
          </a:bodyPr>
          <a:lstStyle/>
          <a:p>
            <a:r>
              <a:rPr lang="en-US" dirty="0"/>
              <a:t>Advantages and Disadvantages</a:t>
            </a:r>
          </a:p>
        </p:txBody>
      </p:sp>
      <p:sp>
        <p:nvSpPr>
          <p:cNvPr id="4" name="Text Placeholder 1">
            <a:extLst>
              <a:ext uri="{FF2B5EF4-FFF2-40B4-BE49-F238E27FC236}">
                <a16:creationId xmlns:a16="http://schemas.microsoft.com/office/drawing/2014/main" id="{CDEABE9F-749E-3F9F-019B-ACA46D7FE7BB}"/>
              </a:ext>
            </a:extLst>
          </p:cNvPr>
          <p:cNvSpPr txBox="1">
            <a:spLocks/>
          </p:cNvSpPr>
          <p:nvPr/>
        </p:nvSpPr>
        <p:spPr>
          <a:xfrm>
            <a:off x="389582" y="2329815"/>
            <a:ext cx="8259896" cy="7174824"/>
          </a:xfrm>
          <a:prstGeom prst="rect">
            <a:avLst/>
          </a:prstGeom>
        </p:spPr>
        <p:txBody>
          <a:bodyPr vert="horz" lIns="137160" tIns="68580" rIns="137160" bIns="68580" rtlCol="0">
            <a:noAutofit/>
          </a:bodyPr>
          <a:lstStyle>
            <a:lvl1pPr marL="0" indent="0" algn="l" defTabSz="914400" rtl="0" eaLnBrk="1" latinLnBrk="0" hangingPunct="1">
              <a:lnSpc>
                <a:spcPct val="90000"/>
              </a:lnSpc>
              <a:spcBef>
                <a:spcPts val="1000"/>
              </a:spcBef>
              <a:buClr>
                <a:srgbClr val="57B6AF"/>
              </a:buClr>
              <a:buFont typeface="Wingdings" panose="05000000000000000000" pitchFamily="2" charset="2"/>
              <a:buNone/>
              <a:defRPr sz="2200" kern="1200" baseline="0">
                <a:solidFill>
                  <a:schemeClr val="tx1"/>
                </a:solidFill>
                <a:latin typeface="+mn-lt"/>
                <a:ea typeface="+mn-ea"/>
                <a:cs typeface="+mn-cs"/>
              </a:defRPr>
            </a:lvl1pPr>
            <a:lvl2pPr marL="519113" indent="-238125" algn="l" defTabSz="914400" rtl="0" eaLnBrk="1" latinLnBrk="0" hangingPunct="1">
              <a:lnSpc>
                <a:spcPct val="90000"/>
              </a:lnSpc>
              <a:spcBef>
                <a:spcPts val="500"/>
              </a:spcBef>
              <a:buClr>
                <a:srgbClr val="57B6AF"/>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57B6AF"/>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57B6AF"/>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spcBef>
                <a:spcPts val="1500"/>
              </a:spcBef>
            </a:pPr>
            <a:r>
              <a:rPr lang="en-US" sz="3300" dirty="0">
                <a:solidFill>
                  <a:srgbClr val="000000"/>
                </a:solidFill>
                <a:latin typeface="Calibri" panose="020F0502020204030204"/>
              </a:rPr>
              <a:t>Most reported </a:t>
            </a:r>
            <a:r>
              <a:rPr lang="en-US" sz="3300" b="1" dirty="0">
                <a:solidFill>
                  <a:srgbClr val="000000"/>
                </a:solidFill>
                <a:latin typeface="Calibri" panose="020F0502020204030204"/>
              </a:rPr>
              <a:t>advantages</a:t>
            </a:r>
            <a:r>
              <a:rPr lang="en-US" sz="3300" dirty="0">
                <a:solidFill>
                  <a:srgbClr val="000000"/>
                </a:solidFill>
                <a:latin typeface="Calibri" panose="020F0502020204030204"/>
              </a:rPr>
              <a:t> of recommending HPV vaccine to 9-10 year-olds</a:t>
            </a:r>
          </a:p>
          <a:p>
            <a:pPr marL="514350" indent="-514350" defTabSz="1371600">
              <a:spcBef>
                <a:spcPts val="1500"/>
              </a:spcBef>
              <a:buFont typeface="Arial" panose="020B0604020202020204" pitchFamily="34" charset="0"/>
              <a:buChar char="•"/>
            </a:pPr>
            <a:r>
              <a:rPr lang="en-US" sz="3300" dirty="0">
                <a:solidFill>
                  <a:srgbClr val="000000"/>
                </a:solidFill>
                <a:latin typeface="Calibri" panose="020F0502020204030204"/>
              </a:rPr>
              <a:t>Ensure protection well before exposure (63%)</a:t>
            </a:r>
          </a:p>
          <a:p>
            <a:pPr marL="514350" indent="-514350" defTabSz="1371600">
              <a:spcBef>
                <a:spcPts val="1500"/>
              </a:spcBef>
              <a:buFont typeface="Arial" panose="020B0604020202020204" pitchFamily="34" charset="0"/>
              <a:buChar char="•"/>
            </a:pPr>
            <a:r>
              <a:rPr lang="en-US" sz="3300" dirty="0">
                <a:solidFill>
                  <a:srgbClr val="000000"/>
                </a:solidFill>
                <a:latin typeface="Calibri" panose="020F0502020204030204"/>
              </a:rPr>
              <a:t>Fewer vaccines given at the same visit (62%)</a:t>
            </a:r>
          </a:p>
          <a:p>
            <a:pPr marL="514350" indent="-514350" defTabSz="1371600">
              <a:spcBef>
                <a:spcPts val="1500"/>
              </a:spcBef>
              <a:buFont typeface="Arial" panose="020B0604020202020204" pitchFamily="34" charset="0"/>
              <a:buChar char="•"/>
            </a:pPr>
            <a:r>
              <a:rPr lang="en-US" sz="3300" dirty="0">
                <a:solidFill>
                  <a:srgbClr val="000000"/>
                </a:solidFill>
                <a:latin typeface="Calibri" panose="020F0502020204030204"/>
              </a:rPr>
              <a:t>Better chance to complete the series on time (61%)</a:t>
            </a:r>
          </a:p>
          <a:p>
            <a:pPr marL="514350" indent="-514350" defTabSz="1371600">
              <a:spcBef>
                <a:spcPts val="1500"/>
              </a:spcBef>
              <a:buFont typeface="Arial" panose="020B0604020202020204" pitchFamily="34" charset="0"/>
              <a:buChar char="•"/>
            </a:pPr>
            <a:r>
              <a:rPr lang="en-US" sz="3300" dirty="0">
                <a:solidFill>
                  <a:srgbClr val="000000"/>
                </a:solidFill>
                <a:latin typeface="Calibri" panose="020F0502020204030204"/>
              </a:rPr>
              <a:t>Better immune response (46%)</a:t>
            </a:r>
          </a:p>
        </p:txBody>
      </p:sp>
    </p:spTree>
    <p:extLst>
      <p:ext uri="{BB962C8B-B14F-4D97-AF65-F5344CB8AC3E}">
        <p14:creationId xmlns:p14="http://schemas.microsoft.com/office/powerpoint/2010/main" val="21116965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81EB29-3B75-FFB5-6B57-91BB215621C4}"/>
              </a:ext>
            </a:extLst>
          </p:cNvPr>
          <p:cNvSpPr>
            <a:spLocks noGrp="1"/>
          </p:cNvSpPr>
          <p:nvPr>
            <p:ph type="body" sz="quarter" idx="22"/>
          </p:nvPr>
        </p:nvSpPr>
        <p:spPr>
          <a:xfrm>
            <a:off x="3376246" y="2180493"/>
            <a:ext cx="11535509" cy="7095546"/>
          </a:xfrm>
        </p:spPr>
        <p:txBody>
          <a:bodyPr/>
          <a:lstStyle/>
          <a:p>
            <a:r>
              <a:rPr lang="en-US" b="1" dirty="0"/>
              <a:t>Challenges</a:t>
            </a:r>
            <a:r>
              <a:rPr lang="en-US" dirty="0"/>
              <a:t> reported by those who </a:t>
            </a:r>
            <a:r>
              <a:rPr lang="en-US"/>
              <a:t>plan to recommend </a:t>
            </a:r>
            <a:r>
              <a:rPr lang="en-US" dirty="0"/>
              <a:t>HPV vaccine to 9-10 year-olds</a:t>
            </a:r>
          </a:p>
          <a:p>
            <a:pPr marL="514350" indent="-514350">
              <a:buFont typeface="Arial" panose="020B0604020202020204" pitchFamily="34" charset="0"/>
              <a:buChar char="•"/>
            </a:pPr>
            <a:r>
              <a:rPr lang="en-US" dirty="0"/>
              <a:t>Parental resistance (77%)</a:t>
            </a:r>
          </a:p>
          <a:p>
            <a:pPr marL="514350" indent="-514350">
              <a:buFont typeface="Arial" panose="020B0604020202020204" pitchFamily="34" charset="0"/>
              <a:buChar char="•"/>
            </a:pPr>
            <a:r>
              <a:rPr lang="en-US" dirty="0"/>
              <a:t>Lack of electronic medical record prompt (21%)</a:t>
            </a:r>
          </a:p>
          <a:p>
            <a:pPr marL="514350" indent="-514350">
              <a:buFont typeface="Arial" panose="020B0604020202020204" pitchFamily="34" charset="0"/>
              <a:buChar char="•"/>
            </a:pPr>
            <a:r>
              <a:rPr lang="en-US" dirty="0"/>
              <a:t>No challenges (14%)</a:t>
            </a:r>
          </a:p>
          <a:p>
            <a:pPr marL="514350" indent="-514350">
              <a:buFont typeface="Arial" panose="020B0604020202020204" pitchFamily="34" charset="0"/>
              <a:buChar char="•"/>
            </a:pPr>
            <a:r>
              <a:rPr lang="en-US" dirty="0"/>
              <a:t>Insufficient time during visit (9%) </a:t>
            </a:r>
          </a:p>
        </p:txBody>
      </p:sp>
      <p:sp>
        <p:nvSpPr>
          <p:cNvPr id="3" name="Title 2">
            <a:extLst>
              <a:ext uri="{FF2B5EF4-FFF2-40B4-BE49-F238E27FC236}">
                <a16:creationId xmlns:a16="http://schemas.microsoft.com/office/drawing/2014/main" id="{5BCDB367-E70E-E304-E783-4B587331A2B1}"/>
              </a:ext>
            </a:extLst>
          </p:cNvPr>
          <p:cNvSpPr>
            <a:spLocks noGrp="1"/>
          </p:cNvSpPr>
          <p:nvPr>
            <p:ph type="title"/>
          </p:nvPr>
        </p:nvSpPr>
        <p:spPr/>
        <p:txBody>
          <a:bodyPr>
            <a:normAutofit/>
          </a:bodyPr>
          <a:lstStyle/>
          <a:p>
            <a:r>
              <a:rPr lang="en-US" dirty="0"/>
              <a:t>Challenges</a:t>
            </a:r>
          </a:p>
        </p:txBody>
      </p:sp>
    </p:spTree>
    <p:extLst>
      <p:ext uri="{BB962C8B-B14F-4D97-AF65-F5344CB8AC3E}">
        <p14:creationId xmlns:p14="http://schemas.microsoft.com/office/powerpoint/2010/main" val="16661939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27188F-013B-6306-F85C-934C2D457F85}"/>
              </a:ext>
            </a:extLst>
          </p:cNvPr>
          <p:cNvSpPr>
            <a:spLocks noGrp="1"/>
          </p:cNvSpPr>
          <p:nvPr>
            <p:ph type="title"/>
          </p:nvPr>
        </p:nvSpPr>
        <p:spPr/>
        <p:txBody>
          <a:bodyPr>
            <a:normAutofit/>
          </a:bodyPr>
          <a:lstStyle/>
          <a:p>
            <a:r>
              <a:rPr lang="en-US" dirty="0"/>
              <a:t>Willingness</a:t>
            </a:r>
          </a:p>
        </p:txBody>
      </p:sp>
      <p:sp>
        <p:nvSpPr>
          <p:cNvPr id="4" name="Text Placeholder 1">
            <a:extLst>
              <a:ext uri="{FF2B5EF4-FFF2-40B4-BE49-F238E27FC236}">
                <a16:creationId xmlns:a16="http://schemas.microsoft.com/office/drawing/2014/main" id="{4134301D-FF3E-6029-5407-F86D40FBFB65}"/>
              </a:ext>
            </a:extLst>
          </p:cNvPr>
          <p:cNvSpPr txBox="1">
            <a:spLocks noGrp="1"/>
          </p:cNvSpPr>
          <p:nvPr>
            <p:ph type="body" sz="quarter" idx="22"/>
          </p:nvPr>
        </p:nvSpPr>
        <p:spPr>
          <a:xfrm>
            <a:off x="3183467" y="2282307"/>
            <a:ext cx="11921067" cy="6993732"/>
          </a:xfrm>
          <a:prstGeom prst="rect">
            <a:avLst/>
          </a:prstGeom>
        </p:spPr>
        <p:txBody>
          <a:bodyPr vert="horz" lIns="137160" tIns="68580" rIns="137160" bIns="68580" rtlCol="0">
            <a:noAutofit/>
          </a:bodyPr>
          <a:lstStyle>
            <a:lvl1pPr marL="0" indent="0" algn="l" defTabSz="914400" rtl="0" eaLnBrk="1" latinLnBrk="0" hangingPunct="1">
              <a:lnSpc>
                <a:spcPct val="90000"/>
              </a:lnSpc>
              <a:spcBef>
                <a:spcPts val="1000"/>
              </a:spcBef>
              <a:buClr>
                <a:srgbClr val="57B6AF"/>
              </a:buClr>
              <a:buFont typeface="Wingdings" panose="05000000000000000000" pitchFamily="2" charset="2"/>
              <a:buNone/>
              <a:defRPr sz="2200" kern="1200" baseline="0">
                <a:solidFill>
                  <a:schemeClr val="tx1"/>
                </a:solidFill>
                <a:latin typeface="+mn-lt"/>
                <a:ea typeface="+mn-ea"/>
                <a:cs typeface="+mn-cs"/>
              </a:defRPr>
            </a:lvl1pPr>
            <a:lvl2pPr marL="519113" indent="-238125" algn="l" defTabSz="914400" rtl="0" eaLnBrk="1" latinLnBrk="0" hangingPunct="1">
              <a:lnSpc>
                <a:spcPct val="90000"/>
              </a:lnSpc>
              <a:spcBef>
                <a:spcPts val="500"/>
              </a:spcBef>
              <a:buClr>
                <a:srgbClr val="57B6AF"/>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57B6AF"/>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57B6AF"/>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Among those who </a:t>
            </a:r>
            <a:r>
              <a:rPr lang="en-US" b="1" dirty="0"/>
              <a:t>DO NOT</a:t>
            </a:r>
            <a:r>
              <a:rPr lang="en-US" dirty="0"/>
              <a:t> plan to recommend HPV vaccine to 9-10 year-olds…</a:t>
            </a:r>
          </a:p>
          <a:p>
            <a:r>
              <a:rPr lang="en-US" dirty="0"/>
              <a:t>Factors that would make them </a:t>
            </a:r>
            <a:r>
              <a:rPr lang="en-US" b="1" dirty="0"/>
              <a:t>more willing </a:t>
            </a:r>
            <a:r>
              <a:rPr lang="en-US" dirty="0"/>
              <a:t>to recommend HPV vaccine at 9-10 years old</a:t>
            </a:r>
          </a:p>
          <a:p>
            <a:pPr marL="514350" indent="-514350">
              <a:buFont typeface="Arial" panose="020B0604020202020204" pitchFamily="34" charset="0"/>
              <a:buChar char="•"/>
            </a:pPr>
            <a:r>
              <a:rPr lang="en-US" dirty="0"/>
              <a:t>Requests from parents (69%)</a:t>
            </a:r>
          </a:p>
          <a:p>
            <a:pPr marL="514350" indent="-514350">
              <a:buFont typeface="Arial" panose="020B0604020202020204" pitchFamily="34" charset="0"/>
              <a:buChar char="•"/>
            </a:pPr>
            <a:r>
              <a:rPr lang="en-US" dirty="0"/>
              <a:t>More research demonstrating benefits of starting at age 9 years (53%)</a:t>
            </a:r>
          </a:p>
        </p:txBody>
      </p:sp>
    </p:spTree>
    <p:extLst>
      <p:ext uri="{BB962C8B-B14F-4D97-AF65-F5344CB8AC3E}">
        <p14:creationId xmlns:p14="http://schemas.microsoft.com/office/powerpoint/2010/main" val="2336168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1CE11A-0F17-22A1-8FC5-AE8ADAFE215A}"/>
              </a:ext>
            </a:extLst>
          </p:cNvPr>
          <p:cNvSpPr>
            <a:spLocks noGrp="1"/>
          </p:cNvSpPr>
          <p:nvPr>
            <p:ph type="body" sz="quarter" idx="22"/>
          </p:nvPr>
        </p:nvSpPr>
        <p:spPr/>
        <p:txBody>
          <a:bodyPr/>
          <a:lstStyle/>
          <a:p>
            <a:pPr marL="0" indent="0">
              <a:buNone/>
            </a:pPr>
            <a:r>
              <a:rPr lang="en-US" dirty="0"/>
              <a:t>Respondents were asked what DOH resources have been helpful at increasing vaccination at their organization. The most frequently supported things were:</a:t>
            </a:r>
          </a:p>
          <a:p>
            <a:pPr marL="0" indent="0">
              <a:buNone/>
            </a:pPr>
            <a:endParaRPr lang="en-US" dirty="0"/>
          </a:p>
          <a:p>
            <a:pPr lvl="0"/>
            <a:r>
              <a:rPr lang="en-US" dirty="0"/>
              <a:t>WAIIS forecast (52%)</a:t>
            </a:r>
          </a:p>
          <a:p>
            <a:pPr lvl="0"/>
            <a:r>
              <a:rPr lang="en-US" dirty="0"/>
              <a:t>Immunization schedule posters (37%)</a:t>
            </a:r>
          </a:p>
          <a:p>
            <a:pPr lvl="0"/>
            <a:r>
              <a:rPr lang="en-US" dirty="0"/>
              <a:t>Educational materials for parents (35%)</a:t>
            </a:r>
          </a:p>
          <a:p>
            <a:pPr lvl="0"/>
            <a:r>
              <a:rPr lang="en-US" dirty="0"/>
              <a:t>Training sessions and webinars (28%)</a:t>
            </a:r>
          </a:p>
          <a:p>
            <a:pPr lvl="0"/>
            <a:r>
              <a:rPr lang="en-US" dirty="0"/>
              <a:t>HPV-at-nine website (19%)</a:t>
            </a:r>
          </a:p>
          <a:p>
            <a:pPr lvl="0"/>
            <a:r>
              <a:rPr lang="en-US" dirty="0"/>
              <a:t>Newsletter and updates (17%)</a:t>
            </a:r>
          </a:p>
          <a:p>
            <a:pPr lvl="0"/>
            <a:r>
              <a:rPr lang="en-US" dirty="0"/>
              <a:t>Quality improvement support (17%)</a:t>
            </a:r>
          </a:p>
          <a:p>
            <a:pPr lvl="0"/>
            <a:r>
              <a:rPr lang="en-US" dirty="0"/>
              <a:t>Immunize WA Awards (14%)</a:t>
            </a:r>
          </a:p>
          <a:p>
            <a:pPr lvl="0"/>
            <a:endParaRPr lang="en-US" dirty="0"/>
          </a:p>
          <a:p>
            <a:endParaRPr lang="en-US" dirty="0"/>
          </a:p>
        </p:txBody>
      </p:sp>
      <p:sp>
        <p:nvSpPr>
          <p:cNvPr id="3" name="Title 2">
            <a:extLst>
              <a:ext uri="{FF2B5EF4-FFF2-40B4-BE49-F238E27FC236}">
                <a16:creationId xmlns:a16="http://schemas.microsoft.com/office/drawing/2014/main" id="{FFE2D4B9-A2DB-D2B8-6A6E-758D08D656AD}"/>
              </a:ext>
            </a:extLst>
          </p:cNvPr>
          <p:cNvSpPr>
            <a:spLocks noGrp="1"/>
          </p:cNvSpPr>
          <p:nvPr>
            <p:ph type="title"/>
          </p:nvPr>
        </p:nvSpPr>
        <p:spPr/>
        <p:txBody>
          <a:bodyPr>
            <a:normAutofit/>
          </a:bodyPr>
          <a:lstStyle/>
          <a:p>
            <a:r>
              <a:rPr lang="en-US" dirty="0"/>
              <a:t>Impact of DOH Resources</a:t>
            </a:r>
          </a:p>
        </p:txBody>
      </p:sp>
    </p:spTree>
    <p:extLst>
      <p:ext uri="{BB962C8B-B14F-4D97-AF65-F5344CB8AC3E}">
        <p14:creationId xmlns:p14="http://schemas.microsoft.com/office/powerpoint/2010/main" val="7471986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06F3D1-08B2-95EA-D031-265B2C4E85CB}"/>
              </a:ext>
            </a:extLst>
          </p:cNvPr>
          <p:cNvSpPr>
            <a:spLocks noGrp="1"/>
          </p:cNvSpPr>
          <p:nvPr>
            <p:ph type="body" sz="quarter" idx="22"/>
          </p:nvPr>
        </p:nvSpPr>
        <p:spPr>
          <a:xfrm>
            <a:off x="797768" y="2409125"/>
            <a:ext cx="16753115" cy="6994250"/>
          </a:xfrm>
        </p:spPr>
        <p:txBody>
          <a:bodyPr/>
          <a:lstStyle/>
          <a:p>
            <a:pPr marL="514350" indent="-514350">
              <a:buFont typeface="Arial" panose="020B0604020202020204" pitchFamily="34" charset="0"/>
              <a:buChar char="•"/>
            </a:pPr>
            <a:r>
              <a:rPr lang="en-US" sz="3600" dirty="0"/>
              <a:t>Sampling bias important factor to consider</a:t>
            </a:r>
          </a:p>
          <a:p>
            <a:pPr marL="1293020" lvl="1" indent="-514350">
              <a:buFont typeface="Arial" panose="020B0604020202020204" pitchFamily="34" charset="0"/>
              <a:buChar char="•"/>
            </a:pPr>
            <a:r>
              <a:rPr lang="en-US" sz="3300" dirty="0"/>
              <a:t>Respondents probably more informed about and positive toward HPV@9</a:t>
            </a:r>
          </a:p>
          <a:p>
            <a:pPr marL="514350" indent="-514350">
              <a:buFont typeface="Arial" panose="020B0604020202020204" pitchFamily="34" charset="0"/>
              <a:buChar char="•"/>
            </a:pPr>
            <a:r>
              <a:rPr lang="en-US" sz="3600" dirty="0"/>
              <a:t>Parents, parents, parents, parents</a:t>
            </a:r>
          </a:p>
          <a:p>
            <a:pPr marL="1293020" lvl="1" indent="-514350">
              <a:buFontTx/>
              <a:buChar char="-"/>
            </a:pPr>
            <a:r>
              <a:rPr lang="en-US" sz="3600" dirty="0"/>
              <a:t>“Parents more readily say yes” LEAST frequently cited </a:t>
            </a:r>
            <a:r>
              <a:rPr lang="en-US" sz="3600" b="1" dirty="0"/>
              <a:t>advantage</a:t>
            </a:r>
          </a:p>
          <a:p>
            <a:pPr marL="1293020" lvl="1" indent="-514350">
              <a:buFontTx/>
              <a:buChar char="-"/>
            </a:pPr>
            <a:r>
              <a:rPr lang="en-US" sz="3600" dirty="0"/>
              <a:t>“Parents are not ready to talk about it” MOST cited </a:t>
            </a:r>
            <a:r>
              <a:rPr lang="en-US" sz="3600" b="1" dirty="0"/>
              <a:t>disadvantage</a:t>
            </a:r>
          </a:p>
          <a:p>
            <a:pPr marL="1293020" lvl="1" indent="-514350">
              <a:buFontTx/>
              <a:buChar char="-"/>
            </a:pPr>
            <a:r>
              <a:rPr lang="en-US" sz="3600" dirty="0"/>
              <a:t>Among HPV@9 vaccinators, “Parental resistance” most cited </a:t>
            </a:r>
            <a:r>
              <a:rPr lang="en-US" sz="3600" b="1" dirty="0"/>
              <a:t>challenge</a:t>
            </a:r>
          </a:p>
          <a:p>
            <a:pPr marL="1293020" lvl="1" indent="-514350">
              <a:buFontTx/>
              <a:buChar char="-"/>
            </a:pPr>
            <a:r>
              <a:rPr lang="en-US" sz="3600" dirty="0"/>
              <a:t>Among non-HPV@9 vaccinators, “Requests from parents” most cited factor that would making them </a:t>
            </a:r>
            <a:r>
              <a:rPr lang="en-US" sz="3600" b="1" dirty="0"/>
              <a:t>more willing </a:t>
            </a:r>
            <a:r>
              <a:rPr lang="en-US" sz="3600" dirty="0"/>
              <a:t>to recommend at 9</a:t>
            </a:r>
          </a:p>
        </p:txBody>
      </p:sp>
      <p:sp>
        <p:nvSpPr>
          <p:cNvPr id="3" name="Title 2">
            <a:extLst>
              <a:ext uri="{FF2B5EF4-FFF2-40B4-BE49-F238E27FC236}">
                <a16:creationId xmlns:a16="http://schemas.microsoft.com/office/drawing/2014/main" id="{A6E3B074-1C2C-517E-5318-A3DCEEBF7D94}"/>
              </a:ext>
            </a:extLst>
          </p:cNvPr>
          <p:cNvSpPr>
            <a:spLocks noGrp="1"/>
          </p:cNvSpPr>
          <p:nvPr>
            <p:ph type="title"/>
          </p:nvPr>
        </p:nvSpPr>
        <p:spPr/>
        <p:txBody>
          <a:bodyPr>
            <a:normAutofit/>
          </a:bodyPr>
          <a:lstStyle/>
          <a:p>
            <a:r>
              <a:rPr lang="en-US" dirty="0"/>
              <a:t>Discussion</a:t>
            </a:r>
          </a:p>
        </p:txBody>
      </p:sp>
    </p:spTree>
    <p:extLst>
      <p:ext uri="{BB962C8B-B14F-4D97-AF65-F5344CB8AC3E}">
        <p14:creationId xmlns:p14="http://schemas.microsoft.com/office/powerpoint/2010/main" val="27363584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9B4CD7-607A-0BED-5A80-09323BA1FC8E}"/>
              </a:ext>
            </a:extLst>
          </p:cNvPr>
          <p:cNvSpPr>
            <a:spLocks noGrp="1"/>
          </p:cNvSpPr>
          <p:nvPr>
            <p:ph type="title"/>
          </p:nvPr>
        </p:nvSpPr>
        <p:spPr/>
        <p:txBody>
          <a:bodyPr>
            <a:normAutofit/>
          </a:bodyPr>
          <a:lstStyle/>
          <a:p>
            <a:r>
              <a:rPr lang="en-US" dirty="0"/>
              <a:t>Next steps?</a:t>
            </a:r>
          </a:p>
        </p:txBody>
      </p:sp>
      <p:pic>
        <p:nvPicPr>
          <p:cNvPr id="7" name="Picture 6">
            <a:extLst>
              <a:ext uri="{FF2B5EF4-FFF2-40B4-BE49-F238E27FC236}">
                <a16:creationId xmlns:a16="http://schemas.microsoft.com/office/drawing/2014/main" id="{90ABA948-D752-A1C6-80CA-F36F8A20E22A}"/>
              </a:ext>
            </a:extLst>
          </p:cNvPr>
          <p:cNvPicPr>
            <a:picLocks noChangeAspect="1"/>
          </p:cNvPicPr>
          <p:nvPr/>
        </p:nvPicPr>
        <p:blipFill>
          <a:blip r:embed="rId3"/>
          <a:stretch>
            <a:fillRect/>
          </a:stretch>
        </p:blipFill>
        <p:spPr>
          <a:xfrm>
            <a:off x="11162306" y="3638099"/>
            <a:ext cx="2872188" cy="2672136"/>
          </a:xfrm>
          <a:prstGeom prst="rect">
            <a:avLst/>
          </a:prstGeom>
        </p:spPr>
      </p:pic>
      <p:pic>
        <p:nvPicPr>
          <p:cNvPr id="1026" name="Picture 2" descr="Watch me grow Washington logo. A yellow duckling in striped booties looks over his shoulder and smiles at a couple flying insects buzzing around.">
            <a:extLst>
              <a:ext uri="{FF2B5EF4-FFF2-40B4-BE49-F238E27FC236}">
                <a16:creationId xmlns:a16="http://schemas.microsoft.com/office/drawing/2014/main" id="{0085326A-F05E-FC69-AA76-4BAE5732D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0463" y="4100513"/>
            <a:ext cx="5443538"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492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7577648" cy="3129534"/>
            <a:chOff x="0" y="0"/>
            <a:chExt cx="10103531" cy="4172712"/>
          </a:xfrm>
        </p:grpSpPr>
        <p:sp>
          <p:nvSpPr>
            <p:cNvPr id="3" name="Freeform 3"/>
            <p:cNvSpPr/>
            <p:nvPr/>
          </p:nvSpPr>
          <p:spPr>
            <a:xfrm>
              <a:off x="0" y="0"/>
              <a:ext cx="10103532" cy="4172712"/>
            </a:xfrm>
            <a:custGeom>
              <a:avLst/>
              <a:gdLst/>
              <a:ahLst/>
              <a:cxnLst/>
              <a:rect l="l" t="t" r="r" b="b"/>
              <a:pathLst>
                <a:path w="10103532" h="4172712">
                  <a:moveTo>
                    <a:pt x="0" y="0"/>
                  </a:moveTo>
                  <a:lnTo>
                    <a:pt x="10103532" y="0"/>
                  </a:lnTo>
                  <a:lnTo>
                    <a:pt x="10103532" y="4172712"/>
                  </a:lnTo>
                  <a:lnTo>
                    <a:pt x="0" y="4172712"/>
                  </a:lnTo>
                  <a:close/>
                </a:path>
              </a:pathLst>
            </a:custGeom>
            <a:solidFill>
              <a:srgbClr val="000000">
                <a:alpha val="0"/>
              </a:srgbClr>
            </a:solidFill>
          </p:spPr>
          <p:txBody>
            <a:bodyPr/>
            <a:lstStyle/>
            <a:p>
              <a:endParaRPr lang="en-US"/>
            </a:p>
          </p:txBody>
        </p:sp>
        <p:sp>
          <p:nvSpPr>
            <p:cNvPr id="4" name="TextBox 4"/>
            <p:cNvSpPr txBox="1"/>
            <p:nvPr/>
          </p:nvSpPr>
          <p:spPr>
            <a:xfrm>
              <a:off x="0" y="9525"/>
              <a:ext cx="10103531" cy="4163187"/>
            </a:xfrm>
            <a:prstGeom prst="rect">
              <a:avLst/>
            </a:prstGeom>
          </p:spPr>
          <p:txBody>
            <a:bodyPr lIns="0" tIns="0" rIns="0" bIns="0" rtlCol="0" anchor="b"/>
            <a:lstStyle/>
            <a:p>
              <a:pPr algn="l">
                <a:lnSpc>
                  <a:spcPts val="6480"/>
                </a:lnSpc>
              </a:pPr>
              <a:r>
                <a:rPr lang="en-US" sz="6000" b="1">
                  <a:solidFill>
                    <a:srgbClr val="1B7380"/>
                  </a:solidFill>
                  <a:latin typeface="Poppins Bold"/>
                  <a:ea typeface="Poppins Bold"/>
                  <a:cs typeface="Poppins Bold"/>
                  <a:sym typeface="Poppins Bold"/>
                </a:rPr>
                <a:t>Cancer Action Plan of Washington </a:t>
              </a:r>
            </a:p>
            <a:p>
              <a:pPr algn="l">
                <a:lnSpc>
                  <a:spcPts val="6480"/>
                </a:lnSpc>
              </a:pPr>
              <a:r>
                <a:rPr lang="en-US" sz="6000" b="1">
                  <a:solidFill>
                    <a:srgbClr val="1B7380"/>
                  </a:solidFill>
                  <a:latin typeface="Poppins Bold"/>
                  <a:ea typeface="Poppins Bold"/>
                  <a:cs typeface="Poppins Bold"/>
                  <a:sym typeface="Poppins Bold"/>
                </a:rPr>
                <a:t>2025 Fall Gathering</a:t>
              </a:r>
            </a:p>
          </p:txBody>
        </p:sp>
      </p:grpSp>
      <p:grpSp>
        <p:nvGrpSpPr>
          <p:cNvPr id="5" name="Group 5"/>
          <p:cNvGrpSpPr/>
          <p:nvPr/>
        </p:nvGrpSpPr>
        <p:grpSpPr>
          <a:xfrm>
            <a:off x="6520650" y="1460060"/>
            <a:ext cx="11087995" cy="8007850"/>
            <a:chOff x="0" y="0"/>
            <a:chExt cx="14783993" cy="10677133"/>
          </a:xfrm>
        </p:grpSpPr>
        <p:sp>
          <p:nvSpPr>
            <p:cNvPr id="6" name="Freeform 6"/>
            <p:cNvSpPr/>
            <p:nvPr/>
          </p:nvSpPr>
          <p:spPr>
            <a:xfrm>
              <a:off x="2780931" y="0"/>
              <a:ext cx="12003063" cy="10397653"/>
            </a:xfrm>
            <a:custGeom>
              <a:avLst/>
              <a:gdLst/>
              <a:ahLst/>
              <a:cxnLst/>
              <a:rect l="l" t="t" r="r" b="b"/>
              <a:pathLst>
                <a:path w="12003063" h="10397653">
                  <a:moveTo>
                    <a:pt x="0" y="0"/>
                  </a:moveTo>
                  <a:lnTo>
                    <a:pt x="12003062" y="0"/>
                  </a:lnTo>
                  <a:lnTo>
                    <a:pt x="12003062" y="10397653"/>
                  </a:lnTo>
                  <a:lnTo>
                    <a:pt x="0" y="10397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3497799" y="4371876"/>
              <a:ext cx="3580461" cy="1859491"/>
            </a:xfrm>
            <a:prstGeom prst="rect">
              <a:avLst/>
            </a:prstGeom>
          </p:spPr>
          <p:txBody>
            <a:bodyPr lIns="0" tIns="0" rIns="0" bIns="0" rtlCol="0" anchor="t">
              <a:spAutoFit/>
            </a:bodyPr>
            <a:lstStyle/>
            <a:p>
              <a:pPr algn="ctr">
                <a:lnSpc>
                  <a:spcPts val="2800"/>
                </a:lnSpc>
              </a:pPr>
              <a:r>
                <a:rPr lang="en-US" sz="2000">
                  <a:solidFill>
                    <a:srgbClr val="000000"/>
                  </a:solidFill>
                  <a:latin typeface="Oxygen"/>
                  <a:ea typeface="Oxygen"/>
                  <a:cs typeface="Oxygen"/>
                  <a:sym typeface="Oxygen"/>
                </a:rPr>
                <a:t>The Panoramic Center at Pacific Tower, 1200 12th Ave South, Seattle, WA 98144 </a:t>
              </a:r>
            </a:p>
          </p:txBody>
        </p:sp>
        <p:sp>
          <p:nvSpPr>
            <p:cNvPr id="8" name="TextBox 8"/>
            <p:cNvSpPr txBox="1"/>
            <p:nvPr/>
          </p:nvSpPr>
          <p:spPr>
            <a:xfrm>
              <a:off x="9194664" y="8516097"/>
              <a:ext cx="3081178" cy="1653540"/>
            </a:xfrm>
            <a:prstGeom prst="rect">
              <a:avLst/>
            </a:prstGeom>
          </p:spPr>
          <p:txBody>
            <a:bodyPr lIns="0" tIns="0" rIns="0" bIns="0" rtlCol="0" anchor="t">
              <a:spAutoFit/>
            </a:bodyPr>
            <a:lstStyle/>
            <a:p>
              <a:pPr algn="ctr">
                <a:lnSpc>
                  <a:spcPts val="2519"/>
                </a:lnSpc>
              </a:pPr>
              <a:r>
                <a:rPr lang="en-US" sz="1799">
                  <a:solidFill>
                    <a:srgbClr val="000000"/>
                  </a:solidFill>
                  <a:latin typeface="Oxygen"/>
                  <a:ea typeface="Oxygen"/>
                  <a:cs typeface="Oxygen"/>
                  <a:sym typeface="Oxygen"/>
                </a:rPr>
                <a:t>Fred Hutch Peninsula Clinic, 19917 7th Ave NE Ste 100, Poulsbo, WA 98370</a:t>
              </a:r>
            </a:p>
          </p:txBody>
        </p:sp>
        <p:sp>
          <p:nvSpPr>
            <p:cNvPr id="9" name="TextBox 9"/>
            <p:cNvSpPr txBox="1"/>
            <p:nvPr/>
          </p:nvSpPr>
          <p:spPr>
            <a:xfrm>
              <a:off x="11022036" y="5921695"/>
              <a:ext cx="3296163" cy="1653540"/>
            </a:xfrm>
            <a:prstGeom prst="rect">
              <a:avLst/>
            </a:prstGeom>
          </p:spPr>
          <p:txBody>
            <a:bodyPr lIns="0" tIns="0" rIns="0" bIns="0" rtlCol="0" anchor="t">
              <a:spAutoFit/>
            </a:bodyPr>
            <a:lstStyle/>
            <a:p>
              <a:pPr algn="ctr">
                <a:lnSpc>
                  <a:spcPts val="2520"/>
                </a:lnSpc>
              </a:pPr>
              <a:r>
                <a:rPr lang="en-US" sz="1800">
                  <a:solidFill>
                    <a:srgbClr val="000000"/>
                  </a:solidFill>
                  <a:latin typeface="Oxygen"/>
                  <a:ea typeface="Oxygen"/>
                  <a:cs typeface="Oxygen"/>
                  <a:sym typeface="Oxygen"/>
                </a:rPr>
                <a:t>Washington State University, 240 Ott Rd, Allen Center, Room 201, Pullman, WA 99164</a:t>
              </a:r>
            </a:p>
          </p:txBody>
        </p:sp>
        <p:sp>
          <p:nvSpPr>
            <p:cNvPr id="10" name="TextBox 10"/>
            <p:cNvSpPr txBox="1"/>
            <p:nvPr/>
          </p:nvSpPr>
          <p:spPr>
            <a:xfrm>
              <a:off x="11022036" y="2961295"/>
              <a:ext cx="3296163" cy="1234440"/>
            </a:xfrm>
            <a:prstGeom prst="rect">
              <a:avLst/>
            </a:prstGeom>
          </p:spPr>
          <p:txBody>
            <a:bodyPr lIns="0" tIns="0" rIns="0" bIns="0" rtlCol="0" anchor="t">
              <a:spAutoFit/>
            </a:bodyPr>
            <a:lstStyle/>
            <a:p>
              <a:pPr algn="ctr">
                <a:lnSpc>
                  <a:spcPts val="2520"/>
                </a:lnSpc>
              </a:pPr>
              <a:r>
                <a:rPr lang="en-US" sz="1800">
                  <a:solidFill>
                    <a:srgbClr val="000000"/>
                  </a:solidFill>
                  <a:latin typeface="Oxygen"/>
                  <a:ea typeface="Oxygen"/>
                  <a:cs typeface="Oxygen"/>
                  <a:sym typeface="Oxygen"/>
                </a:rPr>
                <a:t>Fred Hutch Sunnyside, 320 N. 16th Street, Sunnyside, WA</a:t>
              </a:r>
            </a:p>
          </p:txBody>
        </p:sp>
        <p:sp>
          <p:nvSpPr>
            <p:cNvPr id="11" name="TextBox 11"/>
            <p:cNvSpPr txBox="1"/>
            <p:nvPr/>
          </p:nvSpPr>
          <p:spPr>
            <a:xfrm>
              <a:off x="9194664" y="226861"/>
              <a:ext cx="3475454" cy="1234440"/>
            </a:xfrm>
            <a:prstGeom prst="rect">
              <a:avLst/>
            </a:prstGeom>
          </p:spPr>
          <p:txBody>
            <a:bodyPr lIns="0" tIns="0" rIns="0" bIns="0" rtlCol="0" anchor="t">
              <a:spAutoFit/>
            </a:bodyPr>
            <a:lstStyle/>
            <a:p>
              <a:pPr algn="ctr">
                <a:lnSpc>
                  <a:spcPts val="2520"/>
                </a:lnSpc>
              </a:pPr>
              <a:r>
                <a:rPr lang="en-US" sz="1800">
                  <a:solidFill>
                    <a:srgbClr val="000000"/>
                  </a:solidFill>
                  <a:latin typeface="Oxygen"/>
                  <a:ea typeface="Oxygen"/>
                  <a:cs typeface="Oxygen"/>
                  <a:sym typeface="Oxygen"/>
                </a:rPr>
                <a:t>The Scott Morris Center, 12 N Sheridan St, Spokane, WA 99202</a:t>
              </a:r>
            </a:p>
          </p:txBody>
        </p:sp>
        <p:sp>
          <p:nvSpPr>
            <p:cNvPr id="12" name="TextBox 12"/>
            <p:cNvSpPr txBox="1"/>
            <p:nvPr/>
          </p:nvSpPr>
          <p:spPr>
            <a:xfrm>
              <a:off x="7649363" y="861438"/>
              <a:ext cx="1449255" cy="510611"/>
            </a:xfrm>
            <a:prstGeom prst="rect">
              <a:avLst/>
            </a:prstGeom>
          </p:spPr>
          <p:txBody>
            <a:bodyPr lIns="0" tIns="0" rIns="0" bIns="0" rtlCol="0" anchor="t">
              <a:spAutoFit/>
            </a:bodyPr>
            <a:lstStyle/>
            <a:p>
              <a:pPr algn="ctr">
                <a:lnSpc>
                  <a:spcPts val="2799"/>
                </a:lnSpc>
              </a:pPr>
              <a:r>
                <a:rPr lang="en-US" sz="1999" b="1">
                  <a:solidFill>
                    <a:srgbClr val="000000"/>
                  </a:solidFill>
                  <a:latin typeface="Oxygen Bold"/>
                  <a:ea typeface="Oxygen Bold"/>
                  <a:cs typeface="Oxygen Bold"/>
                  <a:sym typeface="Oxygen Bold"/>
                </a:rPr>
                <a:t>Spokane</a:t>
              </a:r>
            </a:p>
          </p:txBody>
        </p:sp>
        <p:sp>
          <p:nvSpPr>
            <p:cNvPr id="13" name="TextBox 13"/>
            <p:cNvSpPr txBox="1"/>
            <p:nvPr/>
          </p:nvSpPr>
          <p:spPr>
            <a:xfrm>
              <a:off x="9262148" y="3380395"/>
              <a:ext cx="1750909" cy="672116"/>
            </a:xfrm>
            <a:prstGeom prst="rect">
              <a:avLst/>
            </a:prstGeom>
          </p:spPr>
          <p:txBody>
            <a:bodyPr lIns="0" tIns="0" rIns="0" bIns="0" rtlCol="0" anchor="t">
              <a:spAutoFit/>
            </a:bodyPr>
            <a:lstStyle/>
            <a:p>
              <a:pPr algn="ctr">
                <a:lnSpc>
                  <a:spcPts val="2799"/>
                </a:lnSpc>
              </a:pPr>
              <a:r>
                <a:rPr lang="en-US" sz="1999" b="1">
                  <a:solidFill>
                    <a:srgbClr val="000000"/>
                  </a:solidFill>
                  <a:latin typeface="Oxygen Bold"/>
                  <a:ea typeface="Oxygen Bold"/>
                  <a:cs typeface="Oxygen Bold"/>
                  <a:sym typeface="Oxygen Bold"/>
                </a:rPr>
                <a:t>Sunnyside</a:t>
              </a:r>
            </a:p>
          </p:txBody>
        </p:sp>
        <p:sp>
          <p:nvSpPr>
            <p:cNvPr id="14" name="TextBox 14"/>
            <p:cNvSpPr txBox="1"/>
            <p:nvPr/>
          </p:nvSpPr>
          <p:spPr>
            <a:xfrm>
              <a:off x="9381396" y="6518927"/>
              <a:ext cx="1453909" cy="588935"/>
            </a:xfrm>
            <a:prstGeom prst="rect">
              <a:avLst/>
            </a:prstGeom>
          </p:spPr>
          <p:txBody>
            <a:bodyPr lIns="0" tIns="0" rIns="0" bIns="0" rtlCol="0" anchor="t">
              <a:spAutoFit/>
            </a:bodyPr>
            <a:lstStyle/>
            <a:p>
              <a:pPr algn="ctr">
                <a:lnSpc>
                  <a:spcPts val="2799"/>
                </a:lnSpc>
              </a:pPr>
              <a:r>
                <a:rPr lang="en-US" sz="1999" b="1">
                  <a:solidFill>
                    <a:srgbClr val="000000"/>
                  </a:solidFill>
                  <a:latin typeface="Oxygen Bold"/>
                  <a:ea typeface="Oxygen Bold"/>
                  <a:cs typeface="Oxygen Bold"/>
                  <a:sym typeface="Oxygen Bold"/>
                </a:rPr>
                <a:t>Pullman</a:t>
              </a:r>
            </a:p>
          </p:txBody>
        </p:sp>
        <p:sp>
          <p:nvSpPr>
            <p:cNvPr id="15" name="TextBox 15"/>
            <p:cNvSpPr txBox="1"/>
            <p:nvPr/>
          </p:nvSpPr>
          <p:spPr>
            <a:xfrm>
              <a:off x="7600813" y="9019762"/>
              <a:ext cx="1414397" cy="603901"/>
            </a:xfrm>
            <a:prstGeom prst="rect">
              <a:avLst/>
            </a:prstGeom>
          </p:spPr>
          <p:txBody>
            <a:bodyPr lIns="0" tIns="0" rIns="0" bIns="0" rtlCol="0" anchor="t">
              <a:spAutoFit/>
            </a:bodyPr>
            <a:lstStyle/>
            <a:p>
              <a:pPr algn="ctr">
                <a:lnSpc>
                  <a:spcPts val="2799"/>
                </a:lnSpc>
              </a:pPr>
              <a:r>
                <a:rPr lang="en-US" sz="1999" b="1">
                  <a:solidFill>
                    <a:srgbClr val="000000"/>
                  </a:solidFill>
                  <a:latin typeface="Oxygen Bold"/>
                  <a:ea typeface="Oxygen Bold"/>
                  <a:cs typeface="Oxygen Bold"/>
                  <a:sym typeface="Oxygen Bold"/>
                </a:rPr>
                <a:t>Poulsbo</a:t>
              </a:r>
            </a:p>
          </p:txBody>
        </p:sp>
        <p:sp>
          <p:nvSpPr>
            <p:cNvPr id="16" name="TextBox 16"/>
            <p:cNvSpPr txBox="1"/>
            <p:nvPr/>
          </p:nvSpPr>
          <p:spPr>
            <a:xfrm>
              <a:off x="4619624" y="3697403"/>
              <a:ext cx="1336812" cy="550933"/>
            </a:xfrm>
            <a:prstGeom prst="rect">
              <a:avLst/>
            </a:prstGeom>
          </p:spPr>
          <p:txBody>
            <a:bodyPr lIns="0" tIns="0" rIns="0" bIns="0" rtlCol="0" anchor="t">
              <a:spAutoFit/>
            </a:bodyPr>
            <a:lstStyle/>
            <a:p>
              <a:pPr algn="ctr">
                <a:lnSpc>
                  <a:spcPts val="3079"/>
                </a:lnSpc>
              </a:pPr>
              <a:r>
                <a:rPr lang="en-US" sz="2199" b="1">
                  <a:solidFill>
                    <a:srgbClr val="000000"/>
                  </a:solidFill>
                  <a:latin typeface="Oxygen Bold"/>
                  <a:ea typeface="Oxygen Bold"/>
                  <a:cs typeface="Oxygen Bold"/>
                  <a:sym typeface="Oxygen Bold"/>
                </a:rPr>
                <a:t>Seattle</a:t>
              </a:r>
            </a:p>
          </p:txBody>
        </p:sp>
        <p:sp>
          <p:nvSpPr>
            <p:cNvPr id="17" name="AutoShape 17"/>
            <p:cNvSpPr/>
            <p:nvPr/>
          </p:nvSpPr>
          <p:spPr>
            <a:xfrm flipH="1">
              <a:off x="5168226" y="7620064"/>
              <a:ext cx="2213839" cy="2148002"/>
            </a:xfrm>
            <a:prstGeom prst="line">
              <a:avLst/>
            </a:prstGeom>
            <a:ln w="50800" cap="flat">
              <a:solidFill>
                <a:srgbClr val="1B7380">
                  <a:alpha val="69804"/>
                </a:srgbClr>
              </a:solidFill>
              <a:prstDash val="sysDot"/>
              <a:headEnd type="none" w="sm" len="sm"/>
              <a:tailEnd type="arrow" w="med" len="sm"/>
            </a:ln>
          </p:spPr>
          <p:txBody>
            <a:bodyPr/>
            <a:lstStyle/>
            <a:p>
              <a:endParaRPr lang="en-US"/>
            </a:p>
          </p:txBody>
        </p:sp>
        <p:grpSp>
          <p:nvGrpSpPr>
            <p:cNvPr id="18" name="Group 18"/>
            <p:cNvGrpSpPr/>
            <p:nvPr/>
          </p:nvGrpSpPr>
          <p:grpSpPr>
            <a:xfrm>
              <a:off x="0" y="8858997"/>
              <a:ext cx="5168226" cy="1818136"/>
              <a:chOff x="0" y="0"/>
              <a:chExt cx="1020884" cy="359138"/>
            </a:xfrm>
          </p:grpSpPr>
          <p:sp>
            <p:nvSpPr>
              <p:cNvPr id="19" name="Freeform 19"/>
              <p:cNvSpPr/>
              <p:nvPr/>
            </p:nvSpPr>
            <p:spPr>
              <a:xfrm>
                <a:off x="0" y="0"/>
                <a:ext cx="1020884" cy="359138"/>
              </a:xfrm>
              <a:custGeom>
                <a:avLst/>
                <a:gdLst/>
                <a:ahLst/>
                <a:cxnLst/>
                <a:rect l="l" t="t" r="r" b="b"/>
                <a:pathLst>
                  <a:path w="1020884" h="359138">
                    <a:moveTo>
                      <a:pt x="817684" y="0"/>
                    </a:moveTo>
                    <a:cubicBezTo>
                      <a:pt x="929908" y="0"/>
                      <a:pt x="1020884" y="80396"/>
                      <a:pt x="1020884" y="179569"/>
                    </a:cubicBezTo>
                    <a:cubicBezTo>
                      <a:pt x="1020884" y="278742"/>
                      <a:pt x="929908" y="359138"/>
                      <a:pt x="817684" y="359138"/>
                    </a:cubicBezTo>
                    <a:lnTo>
                      <a:pt x="203200" y="359138"/>
                    </a:lnTo>
                    <a:cubicBezTo>
                      <a:pt x="90976" y="359138"/>
                      <a:pt x="0" y="278742"/>
                      <a:pt x="0" y="179569"/>
                    </a:cubicBezTo>
                    <a:cubicBezTo>
                      <a:pt x="0" y="80396"/>
                      <a:pt x="90976" y="0"/>
                      <a:pt x="203200" y="0"/>
                    </a:cubicBezTo>
                    <a:close/>
                  </a:path>
                </a:pathLst>
              </a:custGeom>
              <a:solidFill>
                <a:srgbClr val="000000"/>
              </a:solidFill>
            </p:spPr>
            <p:txBody>
              <a:bodyPr/>
              <a:lstStyle/>
              <a:p>
                <a:endParaRPr lang="en-US"/>
              </a:p>
            </p:txBody>
          </p:sp>
          <p:sp>
            <p:nvSpPr>
              <p:cNvPr id="20" name="TextBox 20"/>
              <p:cNvSpPr txBox="1"/>
              <p:nvPr/>
            </p:nvSpPr>
            <p:spPr>
              <a:xfrm>
                <a:off x="0" y="-38100"/>
                <a:ext cx="1020884" cy="397238"/>
              </a:xfrm>
              <a:prstGeom prst="rect">
                <a:avLst/>
              </a:prstGeom>
            </p:spPr>
            <p:txBody>
              <a:bodyPr lIns="50800" tIns="50800" rIns="50800" bIns="50800" rtlCol="0" anchor="ctr"/>
              <a:lstStyle/>
              <a:p>
                <a:pPr algn="ctr">
                  <a:lnSpc>
                    <a:spcPts val="2799"/>
                  </a:lnSpc>
                </a:pPr>
                <a:endParaRPr/>
              </a:p>
            </p:txBody>
          </p:sp>
        </p:grpSp>
        <p:sp>
          <p:nvSpPr>
            <p:cNvPr id="21" name="TextBox 21"/>
            <p:cNvSpPr txBox="1"/>
            <p:nvPr/>
          </p:nvSpPr>
          <p:spPr>
            <a:xfrm>
              <a:off x="544984" y="9058982"/>
              <a:ext cx="4078259" cy="1380067"/>
            </a:xfrm>
            <a:prstGeom prst="rect">
              <a:avLst/>
            </a:prstGeom>
          </p:spPr>
          <p:txBody>
            <a:bodyPr lIns="0" tIns="0" rIns="0" bIns="0" rtlCol="0" anchor="t">
              <a:spAutoFit/>
            </a:bodyPr>
            <a:lstStyle/>
            <a:p>
              <a:pPr algn="ctr">
                <a:lnSpc>
                  <a:spcPts val="2799"/>
                </a:lnSpc>
              </a:pPr>
              <a:r>
                <a:rPr lang="en-US" sz="1999">
                  <a:solidFill>
                    <a:srgbClr val="FFFFFF"/>
                  </a:solidFill>
                  <a:latin typeface="Oxygen"/>
                  <a:ea typeface="Oxygen"/>
                  <a:cs typeface="Oxygen"/>
                  <a:sym typeface="Oxygen"/>
                </a:rPr>
                <a:t>Can’t make it in-person? Virtual is always an option!</a:t>
              </a:r>
            </a:p>
          </p:txBody>
        </p:sp>
      </p:grpSp>
      <p:sp>
        <p:nvSpPr>
          <p:cNvPr id="22" name="TextBox 22"/>
          <p:cNvSpPr txBox="1"/>
          <p:nvPr/>
        </p:nvSpPr>
        <p:spPr>
          <a:xfrm>
            <a:off x="1028700" y="4334313"/>
            <a:ext cx="6712701" cy="3541395"/>
          </a:xfrm>
          <a:prstGeom prst="rect">
            <a:avLst/>
          </a:prstGeom>
        </p:spPr>
        <p:txBody>
          <a:bodyPr lIns="0" tIns="0" rIns="0" bIns="0" rtlCol="0" anchor="t">
            <a:spAutoFit/>
          </a:bodyPr>
          <a:lstStyle/>
          <a:p>
            <a:pPr marL="647700" lvl="1" indent="-323850" algn="l">
              <a:lnSpc>
                <a:spcPts val="3990"/>
              </a:lnSpc>
              <a:buFont typeface="Arial"/>
              <a:buChar char="•"/>
            </a:pPr>
            <a:r>
              <a:rPr lang="en-US" sz="3000">
                <a:solidFill>
                  <a:srgbClr val="000000"/>
                </a:solidFill>
                <a:latin typeface="Poppins"/>
                <a:ea typeface="Poppins"/>
                <a:cs typeface="Poppins"/>
                <a:sym typeface="Poppins"/>
              </a:rPr>
              <a:t>Date: October 30, 2025</a:t>
            </a:r>
          </a:p>
          <a:p>
            <a:pPr marL="647700" lvl="1" indent="-323850" algn="l">
              <a:lnSpc>
                <a:spcPts val="3990"/>
              </a:lnSpc>
              <a:buFont typeface="Arial"/>
              <a:buChar char="•"/>
            </a:pPr>
            <a:r>
              <a:rPr lang="en-US" sz="3000">
                <a:solidFill>
                  <a:srgbClr val="000000"/>
                </a:solidFill>
                <a:latin typeface="Poppins"/>
                <a:ea typeface="Poppins"/>
                <a:cs typeface="Poppins"/>
                <a:sym typeface="Poppins"/>
              </a:rPr>
              <a:t>Time: 9:30 am – 3:00 pm</a:t>
            </a:r>
          </a:p>
          <a:p>
            <a:pPr marL="647700" lvl="1" indent="-323850" algn="l">
              <a:lnSpc>
                <a:spcPts val="3990"/>
              </a:lnSpc>
              <a:buFont typeface="Arial"/>
              <a:buChar char="•"/>
            </a:pPr>
            <a:r>
              <a:rPr lang="en-US" sz="3000">
                <a:solidFill>
                  <a:srgbClr val="000000"/>
                </a:solidFill>
                <a:latin typeface="Poppins"/>
                <a:ea typeface="Poppins"/>
                <a:cs typeface="Poppins"/>
                <a:sym typeface="Poppins"/>
              </a:rPr>
              <a:t>Registration Link: </a:t>
            </a:r>
            <a:r>
              <a:rPr lang="en-US" sz="3000" u="sng">
                <a:solidFill>
                  <a:srgbClr val="000000"/>
                </a:solidFill>
                <a:latin typeface="Poppins"/>
                <a:ea typeface="Poppins"/>
                <a:cs typeface="Poppins"/>
                <a:sym typeface="Poppins"/>
                <a:hlinkClick r:id="rId5" tooltip="https://secure-web.cisco.com/1Ea_xkpo8-dBZreqKqJsJOIH0aByTLsi0Ljeqy4z-48Aco6bfpEbj0gRj8tWcbLYk2K0rGrTkbiYl_PqSXLu0tl1set3nYP12kUg8KJdooUxs1odA06rMqQGQrW7hBrSHoZAsimK60q6UBTodUMkdQ7sQr5rh6zdPUAAZ_rCq6IAEU9IKrhYyPyctzfGaKF1dEqYmJ0hLB93y0ra6yIg8v7VYKT03UbPnh2bIpU-M8gUrrc90mTtp00v5s-h3MVBIq8M4iA7IG4kiWONQjPrzgvYlTLAd8t7mTI6yvgXCF4C7XPQSqvZ_qWEsgRdqmjvLwU970rJLTxSU2XItr0NfIs2UXUkcLg-UkftB55yCxxnETTEFtL9ujltJ5B3yl28Bkf6eTiKvavGqox-qCULOX0zcNKmVhsi_IFs8RlODEXQSc7FyDgBVDZ2ch-Yj8kvS741RceM_4CHRT9hg6qHuWA/https%3A%2F%2Furldefense.com%2Fv3%2F__https%3A%2Flp.constantcontactpages.com%2Fev%2Freg%2F23vmjmj__%3B%21%21GuAItXPztq0%21iAJnP2iMl1Ewjq2WJJjMi1t0CgbNy_uPELzUob7kP8FQvo4hJ3Ee54sZVuUth9md6mW4zy-Tyv7AQblqxqqdmBpVo022ojI%24"/>
              </a:rPr>
              <a:t>bit.ly/4m6Nlt0</a:t>
            </a:r>
          </a:p>
          <a:p>
            <a:pPr marL="647700" lvl="1" indent="-323850" algn="l">
              <a:lnSpc>
                <a:spcPts val="3990"/>
              </a:lnSpc>
              <a:buFont typeface="Arial"/>
              <a:buChar char="•"/>
            </a:pPr>
            <a:r>
              <a:rPr lang="en-US" sz="3000">
                <a:solidFill>
                  <a:srgbClr val="000000"/>
                </a:solidFill>
                <a:latin typeface="Poppins"/>
                <a:ea typeface="Poppins"/>
                <a:cs typeface="Poppins"/>
                <a:sym typeface="Poppins"/>
              </a:rPr>
              <a:t>Location: Hybrid </a:t>
            </a:r>
          </a:p>
          <a:p>
            <a:pPr marL="647700" lvl="1" indent="-323850" algn="l">
              <a:lnSpc>
                <a:spcPts val="3990"/>
              </a:lnSpc>
              <a:buFont typeface="Arial"/>
              <a:buChar char="•"/>
            </a:pPr>
            <a:r>
              <a:rPr lang="en-US" sz="3000">
                <a:solidFill>
                  <a:srgbClr val="000000"/>
                </a:solidFill>
                <a:latin typeface="Poppins"/>
                <a:ea typeface="Poppins"/>
                <a:cs typeface="Poppins"/>
                <a:sym typeface="Poppins"/>
              </a:rPr>
              <a:t>Join us online or at one of the in-person locations across the state ⟶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Questions?</a:t>
            </a:r>
          </a:p>
        </p:txBody>
      </p:sp>
    </p:spTree>
    <p:extLst>
      <p:ext uri="{BB962C8B-B14F-4D97-AF65-F5344CB8AC3E}">
        <p14:creationId xmlns:p14="http://schemas.microsoft.com/office/powerpoint/2010/main" val="13811186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0E1BC-52E3-A94D-79E0-25CDF5BF9A2B}"/>
              </a:ext>
            </a:extLst>
          </p:cNvPr>
          <p:cNvSpPr txBox="1"/>
          <p:nvPr/>
        </p:nvSpPr>
        <p:spPr>
          <a:xfrm>
            <a:off x="0" y="8564877"/>
            <a:ext cx="18288000" cy="923330"/>
          </a:xfrm>
          <a:prstGeom prst="rect">
            <a:avLst/>
          </a:prstGeom>
          <a:noFill/>
        </p:spPr>
        <p:txBody>
          <a:bodyPr wrap="square" rtlCol="0">
            <a:spAutoFit/>
          </a:bodyPr>
          <a:lstStyle/>
          <a:p>
            <a:pPr algn="ctr" defTabSz="1371600"/>
            <a:r>
              <a:rPr lang="en-US" sz="2700" dirty="0">
                <a:solidFill>
                  <a:srgbClr val="FFFFFF"/>
                </a:solidFill>
                <a:latin typeface="Calibri" panose="020F0502020204030204"/>
              </a:rPr>
              <a:t>To request this document in another format, call 1-800-525-0127. Deaf or hard of</a:t>
            </a:r>
          </a:p>
          <a:p>
            <a:pPr algn="ctr" defTabSz="1371600"/>
            <a:r>
              <a:rPr lang="en-US" sz="2700" dirty="0">
                <a:solidFill>
                  <a:srgbClr val="FFFFFF"/>
                </a:solidFill>
                <a:latin typeface="Calibri" panose="020F0502020204030204"/>
              </a:rPr>
              <a:t>hearing customers, please call 711 (Washington Relay) or email doh.information@doh.wa.gov. </a:t>
            </a:r>
          </a:p>
        </p:txBody>
      </p:sp>
    </p:spTree>
    <p:extLst>
      <p:ext uri="{BB962C8B-B14F-4D97-AF65-F5344CB8AC3E}">
        <p14:creationId xmlns:p14="http://schemas.microsoft.com/office/powerpoint/2010/main" val="19907168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2595B779-A148-0461-8902-CA8C012C5420}"/>
              </a:ext>
            </a:extLst>
          </p:cNvPr>
          <p:cNvSpPr>
            <a:spLocks noGrp="1"/>
          </p:cNvSpPr>
          <p:nvPr>
            <p:ph type="body" sz="quarter" idx="11"/>
          </p:nvPr>
        </p:nvSpPr>
        <p:spPr>
          <a:xfrm>
            <a:off x="6960094" y="8202967"/>
            <a:ext cx="8828843" cy="998738"/>
          </a:xfrm>
        </p:spPr>
        <p:txBody>
          <a:bodyPr/>
          <a:lstStyle/>
          <a:p>
            <a:r>
              <a:rPr lang="en-US" sz="2100" b="1" dirty="0">
                <a:solidFill>
                  <a:schemeClr val="tx1">
                    <a:lumMod val="75000"/>
                    <a:lumOff val="25000"/>
                  </a:schemeClr>
                </a:solidFill>
              </a:rPr>
              <a:t>Cancer Prevention and Control Unit/Cancer Registry Program</a:t>
            </a:r>
          </a:p>
          <a:p>
            <a:endParaRPr lang="en-US" dirty="0"/>
          </a:p>
        </p:txBody>
      </p:sp>
      <p:sp>
        <p:nvSpPr>
          <p:cNvPr id="5" name="Title 2">
            <a:extLst>
              <a:ext uri="{FF2B5EF4-FFF2-40B4-BE49-F238E27FC236}">
                <a16:creationId xmlns:a16="http://schemas.microsoft.com/office/drawing/2014/main" id="{1F5C84C5-24D3-77A1-5E3C-436F646789A7}"/>
              </a:ext>
            </a:extLst>
          </p:cNvPr>
          <p:cNvSpPr>
            <a:spLocks noGrp="1"/>
          </p:cNvSpPr>
          <p:nvPr>
            <p:ph type="title"/>
          </p:nvPr>
        </p:nvSpPr>
        <p:spPr>
          <a:xfrm>
            <a:off x="6267635" y="7236617"/>
            <a:ext cx="9734366" cy="700019"/>
          </a:xfrm>
        </p:spPr>
        <p:txBody>
          <a:bodyPr/>
          <a:lstStyle/>
          <a:p>
            <a:r>
              <a:rPr lang="en-US" sz="2700" b="1" dirty="0"/>
              <a:t>HPV-Related Cancers in Washington State</a:t>
            </a:r>
          </a:p>
        </p:txBody>
      </p:sp>
    </p:spTree>
    <p:extLst>
      <p:ext uri="{BB962C8B-B14F-4D97-AF65-F5344CB8AC3E}">
        <p14:creationId xmlns:p14="http://schemas.microsoft.com/office/powerpoint/2010/main" val="17735683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normAutofit/>
          </a:bodyPr>
          <a:lstStyle/>
          <a:p>
            <a:r>
              <a:rPr lang="en-US" dirty="0"/>
              <a:t>October 10, 2025</a:t>
            </a:r>
          </a:p>
        </p:txBody>
      </p:sp>
      <p:sp>
        <p:nvSpPr>
          <p:cNvPr id="5" name="Text Placeholder 4"/>
          <p:cNvSpPr>
            <a:spLocks noGrp="1"/>
          </p:cNvSpPr>
          <p:nvPr>
            <p:ph type="body" sz="quarter" idx="15"/>
          </p:nvPr>
        </p:nvSpPr>
        <p:spPr>
          <a:xfrm>
            <a:off x="5012534" y="3329126"/>
            <a:ext cx="7793505" cy="1171853"/>
          </a:xfrm>
        </p:spPr>
        <p:txBody>
          <a:bodyPr/>
          <a:lstStyle/>
          <a:p>
            <a:r>
              <a:rPr lang="en-US" dirty="0"/>
              <a:t>Mahesh Keitheri Cheteri, PhD</a:t>
            </a:r>
          </a:p>
        </p:txBody>
      </p:sp>
      <p:sp>
        <p:nvSpPr>
          <p:cNvPr id="7" name="Text Placeholder 6"/>
          <p:cNvSpPr>
            <a:spLocks noGrp="1"/>
          </p:cNvSpPr>
          <p:nvPr>
            <p:ph type="body" sz="quarter" idx="17"/>
          </p:nvPr>
        </p:nvSpPr>
        <p:spPr>
          <a:xfrm>
            <a:off x="5012534" y="4354499"/>
            <a:ext cx="7540491" cy="452763"/>
          </a:xfrm>
        </p:spPr>
        <p:txBody>
          <a:bodyPr>
            <a:normAutofit/>
          </a:bodyPr>
          <a:lstStyle/>
          <a:p>
            <a:r>
              <a:rPr lang="en-US" dirty="0"/>
              <a:t>Cancer Registry Program</a:t>
            </a:r>
          </a:p>
        </p:txBody>
      </p:sp>
      <p:sp>
        <p:nvSpPr>
          <p:cNvPr id="9" name="Text Placeholder 8"/>
          <p:cNvSpPr>
            <a:spLocks noGrp="1"/>
          </p:cNvSpPr>
          <p:nvPr>
            <p:ph type="body" sz="quarter" idx="19"/>
          </p:nvPr>
        </p:nvSpPr>
        <p:spPr>
          <a:xfrm>
            <a:off x="5012534" y="3781889"/>
            <a:ext cx="7327428" cy="572609"/>
          </a:xfrm>
        </p:spPr>
        <p:txBody>
          <a:bodyPr/>
          <a:lstStyle/>
          <a:p>
            <a:r>
              <a:rPr lang="en-US" dirty="0"/>
              <a:t>Epidemiologist</a:t>
            </a:r>
          </a:p>
        </p:txBody>
      </p:sp>
      <p:sp>
        <p:nvSpPr>
          <p:cNvPr id="11" name="Title 10"/>
          <p:cNvSpPr>
            <a:spLocks noGrp="1"/>
          </p:cNvSpPr>
          <p:nvPr>
            <p:ph type="title"/>
          </p:nvPr>
        </p:nvSpPr>
        <p:spPr/>
        <p:txBody>
          <a:bodyPr>
            <a:noAutofit/>
          </a:bodyPr>
          <a:lstStyle/>
          <a:p>
            <a:r>
              <a:rPr lang="en-US" sz="4800" dirty="0"/>
              <a:t>Presenter</a:t>
            </a:r>
          </a:p>
        </p:txBody>
      </p:sp>
    </p:spTree>
    <p:extLst>
      <p:ext uri="{BB962C8B-B14F-4D97-AF65-F5344CB8AC3E}">
        <p14:creationId xmlns:p14="http://schemas.microsoft.com/office/powerpoint/2010/main" val="344392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2694-A451-C54C-8306-0E4E542321F3}"/>
              </a:ext>
            </a:extLst>
          </p:cNvPr>
          <p:cNvSpPr>
            <a:spLocks noGrp="1"/>
          </p:cNvSpPr>
          <p:nvPr>
            <p:ph type="body" sz="quarter" idx="22"/>
          </p:nvPr>
        </p:nvSpPr>
        <p:spPr/>
        <p:txBody>
          <a:bodyPr/>
          <a:lstStyle/>
          <a:p>
            <a:pPr marL="0" indent="0">
              <a:buNone/>
            </a:pPr>
            <a:endParaRPr lang="en-US" sz="4800" dirty="0"/>
          </a:p>
          <a:p>
            <a:pPr marL="0" indent="0">
              <a:buNone/>
            </a:pPr>
            <a:endParaRPr lang="en-US" sz="4800" dirty="0"/>
          </a:p>
          <a:p>
            <a:pPr marL="0" indent="0">
              <a:buNone/>
            </a:pPr>
            <a:endParaRPr lang="en-US" sz="4800" dirty="0"/>
          </a:p>
          <a:p>
            <a:pPr marL="0" indent="0">
              <a:buNone/>
            </a:pPr>
            <a:r>
              <a:rPr lang="en-US" sz="4800" dirty="0"/>
              <a:t>Incidence: New cases of cancer</a:t>
            </a:r>
          </a:p>
          <a:p>
            <a:endParaRPr lang="en-US" dirty="0"/>
          </a:p>
        </p:txBody>
      </p:sp>
      <p:sp>
        <p:nvSpPr>
          <p:cNvPr id="3" name="Title 2">
            <a:extLst>
              <a:ext uri="{FF2B5EF4-FFF2-40B4-BE49-F238E27FC236}">
                <a16:creationId xmlns:a16="http://schemas.microsoft.com/office/drawing/2014/main" id="{15959A2A-1EA0-960F-1ED6-10E73341CA58}"/>
              </a:ext>
            </a:extLst>
          </p:cNvPr>
          <p:cNvSpPr>
            <a:spLocks noGrp="1"/>
          </p:cNvSpPr>
          <p:nvPr>
            <p:ph type="title"/>
          </p:nvPr>
        </p:nvSpPr>
        <p:spPr/>
        <p:txBody>
          <a:bodyPr>
            <a:normAutofit fontScale="90000"/>
          </a:bodyPr>
          <a:lstStyle/>
          <a:p>
            <a:r>
              <a:rPr lang="en-US" sz="6600" b="1" dirty="0"/>
              <a:t>Definition - Data Type</a:t>
            </a:r>
            <a:br>
              <a:rPr lang="en-US" sz="3600" b="1" dirty="0"/>
            </a:br>
            <a:endParaRPr lang="en-US" dirty="0"/>
          </a:p>
        </p:txBody>
      </p:sp>
    </p:spTree>
    <p:extLst>
      <p:ext uri="{BB962C8B-B14F-4D97-AF65-F5344CB8AC3E}">
        <p14:creationId xmlns:p14="http://schemas.microsoft.com/office/powerpoint/2010/main" val="32145191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EAFF52-6732-EDA3-3BFB-EAE8A4B2C76D}"/>
              </a:ext>
            </a:extLst>
          </p:cNvPr>
          <p:cNvSpPr>
            <a:spLocks noGrp="1"/>
          </p:cNvSpPr>
          <p:nvPr>
            <p:ph type="body" sz="quarter" idx="22"/>
          </p:nvPr>
        </p:nvSpPr>
        <p:spPr>
          <a:xfrm>
            <a:off x="3498419" y="2223858"/>
            <a:ext cx="11329811" cy="7179519"/>
          </a:xfrm>
        </p:spPr>
        <p:txBody>
          <a:bodyPr/>
          <a:lstStyle/>
          <a:p>
            <a:r>
              <a:rPr lang="en-US" sz="4800" dirty="0"/>
              <a:t>Two or more populations can be compared (if age distribution differs).</a:t>
            </a:r>
          </a:p>
          <a:p>
            <a:r>
              <a:rPr lang="en-US" sz="4800" dirty="0"/>
              <a:t>How age adjusted rates are calculated?</a:t>
            </a:r>
          </a:p>
          <a:p>
            <a:pPr marL="1371600" lvl="1" indent="-685800">
              <a:buFont typeface="Arial" pitchFamily="34" charset="0"/>
              <a:buChar char="•"/>
            </a:pPr>
            <a:r>
              <a:rPr lang="en-US" sz="4800" dirty="0"/>
              <a:t>Calculate age specific rates (19 age groups) for two or more populations.</a:t>
            </a:r>
          </a:p>
          <a:p>
            <a:pPr marL="1371600" lvl="1" indent="-685800">
              <a:buFont typeface="Arial" pitchFamily="34" charset="0"/>
              <a:buChar char="•"/>
            </a:pPr>
            <a:r>
              <a:rPr lang="en-US" sz="4800" dirty="0"/>
              <a:t>Weight the age specific rates (2000 standard population proportion is used).</a:t>
            </a:r>
          </a:p>
          <a:p>
            <a:pPr marL="1371600" lvl="1" indent="-685800">
              <a:buFont typeface="Arial" pitchFamily="34" charset="0"/>
              <a:buChar char="•"/>
            </a:pPr>
            <a:r>
              <a:rPr lang="en-US" sz="4800" dirty="0"/>
              <a:t>Add the weighted age specific rates (19 age groups).</a:t>
            </a:r>
          </a:p>
          <a:p>
            <a:pPr marL="0" indent="0">
              <a:buNone/>
            </a:pPr>
            <a:endParaRPr lang="en-US" sz="2700" dirty="0"/>
          </a:p>
          <a:p>
            <a:endParaRPr lang="en-US" sz="2700" dirty="0"/>
          </a:p>
          <a:p>
            <a:endParaRPr lang="en-US" dirty="0"/>
          </a:p>
        </p:txBody>
      </p:sp>
      <p:sp>
        <p:nvSpPr>
          <p:cNvPr id="3" name="Title 2">
            <a:extLst>
              <a:ext uri="{FF2B5EF4-FFF2-40B4-BE49-F238E27FC236}">
                <a16:creationId xmlns:a16="http://schemas.microsoft.com/office/drawing/2014/main" id="{D7A32FE0-2C7F-26CB-7DB6-ABBF4ED0FD40}"/>
              </a:ext>
            </a:extLst>
          </p:cNvPr>
          <p:cNvSpPr>
            <a:spLocks noGrp="1"/>
          </p:cNvSpPr>
          <p:nvPr>
            <p:ph type="title"/>
          </p:nvPr>
        </p:nvSpPr>
        <p:spPr/>
        <p:txBody>
          <a:bodyPr>
            <a:normAutofit fontScale="90000"/>
          </a:bodyPr>
          <a:lstStyle/>
          <a:p>
            <a:r>
              <a:rPr lang="en-US" sz="6600" b="1" dirty="0"/>
              <a:t>Definition - Age Adjusted Rate</a:t>
            </a:r>
            <a:br>
              <a:rPr lang="en-US" sz="3600" b="1" dirty="0"/>
            </a:br>
            <a:endParaRPr lang="en-US" dirty="0"/>
          </a:p>
        </p:txBody>
      </p:sp>
    </p:spTree>
    <p:extLst>
      <p:ext uri="{BB962C8B-B14F-4D97-AF65-F5344CB8AC3E}">
        <p14:creationId xmlns:p14="http://schemas.microsoft.com/office/powerpoint/2010/main" val="21152300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AB8DD8-AEAE-C0F0-69AF-D6DB445C3168}"/>
              </a:ext>
            </a:extLst>
          </p:cNvPr>
          <p:cNvSpPr>
            <a:spLocks noGrp="1"/>
          </p:cNvSpPr>
          <p:nvPr>
            <p:ph type="body" sz="quarter" idx="22"/>
          </p:nvPr>
        </p:nvSpPr>
        <p:spPr/>
        <p:txBody>
          <a:bodyPr/>
          <a:lstStyle/>
          <a:p>
            <a:pPr marL="0" indent="0">
              <a:buNone/>
            </a:pPr>
            <a:r>
              <a:rPr lang="en-US" sz="4800" dirty="0"/>
              <a:t>The confidence intervals describe variation around the rate due to chance alone</a:t>
            </a:r>
          </a:p>
          <a:p>
            <a:endParaRPr lang="en-US" dirty="0"/>
          </a:p>
        </p:txBody>
      </p:sp>
      <p:sp>
        <p:nvSpPr>
          <p:cNvPr id="3" name="Title 2">
            <a:extLst>
              <a:ext uri="{FF2B5EF4-FFF2-40B4-BE49-F238E27FC236}">
                <a16:creationId xmlns:a16="http://schemas.microsoft.com/office/drawing/2014/main" id="{66FDE347-3E32-6252-1A9C-0F1C434E4343}"/>
              </a:ext>
            </a:extLst>
          </p:cNvPr>
          <p:cNvSpPr>
            <a:spLocks noGrp="1"/>
          </p:cNvSpPr>
          <p:nvPr>
            <p:ph type="title"/>
          </p:nvPr>
        </p:nvSpPr>
        <p:spPr/>
        <p:txBody>
          <a:bodyPr>
            <a:noAutofit/>
          </a:bodyPr>
          <a:lstStyle/>
          <a:p>
            <a:r>
              <a:rPr lang="en-US" sz="5400" b="1" dirty="0"/>
              <a:t>Definition – 95% Confidence Intervals</a:t>
            </a:r>
            <a:br>
              <a:rPr lang="en-US" sz="5400" b="1" dirty="0"/>
            </a:br>
            <a:endParaRPr lang="en-US" sz="5400" dirty="0"/>
          </a:p>
        </p:txBody>
      </p:sp>
    </p:spTree>
    <p:extLst>
      <p:ext uri="{BB962C8B-B14F-4D97-AF65-F5344CB8AC3E}">
        <p14:creationId xmlns:p14="http://schemas.microsoft.com/office/powerpoint/2010/main" val="41240848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B24E7C-72DE-69C8-5C14-3CC1EAA0871F}"/>
              </a:ext>
            </a:extLst>
          </p:cNvPr>
          <p:cNvSpPr>
            <a:spLocks noGrp="1"/>
          </p:cNvSpPr>
          <p:nvPr>
            <p:ph type="body" sz="quarter" idx="22"/>
          </p:nvPr>
        </p:nvSpPr>
        <p:spPr>
          <a:xfrm>
            <a:off x="3498419" y="2141377"/>
            <a:ext cx="11329811" cy="7262000"/>
          </a:xfrm>
        </p:spPr>
        <p:txBody>
          <a:bodyPr/>
          <a:lstStyle/>
          <a:p>
            <a:r>
              <a:rPr lang="en-US" b="1" dirty="0" err="1"/>
              <a:t>Orpharyngeal</a:t>
            </a:r>
            <a:r>
              <a:rPr lang="en-US" b="1" dirty="0"/>
              <a:t> squamous cell carcinoma definition:</a:t>
            </a:r>
            <a:endParaRPr lang="en-US" dirty="0"/>
          </a:p>
          <a:p>
            <a:pPr marL="0" indent="0">
              <a:buNone/>
            </a:pPr>
            <a:r>
              <a:rPr lang="en-US" dirty="0"/>
              <a:t>{Site and </a:t>
            </a:r>
            <a:r>
              <a:rPr lang="en-US" dirty="0" err="1"/>
              <a:t>Morphology.Primary</a:t>
            </a:r>
            <a:r>
              <a:rPr lang="en-US" dirty="0"/>
              <a:t> Site - labeled} = 'C01.9-Base of tongue, NOS','C02.4-Lingual tonsil','C02.8-Overlapping lesion of tongue','C05.1-Soft palate, NOS','C05.2-Uvula','C09.0-Tonsillar fossa','C09.1-Tonsillar pillar','C09.8-Overlapping lesion of tonsil','C09.9-Tonsil, NOS','C10.0-Vallecula','C10.1-Anterior surface of epiglottis','C10.2-Lateral wall of oropharynx','C10.3-Posterior wall of oropharynx','C10.4-Branchial cleft','C10.8-Overlapping lesion of oropharynx','C10.9-Oropharynx, NOS','C14.0-Pharynx, NOS','C14.2-Waldeyers ring','C14.8-Overlapping lesion of lip, oral cavity &amp; pharynx'</a:t>
            </a:r>
          </a:p>
          <a:p>
            <a:pPr marL="0" indent="0">
              <a:buNone/>
            </a:pPr>
            <a:r>
              <a:rPr lang="en-US" dirty="0"/>
              <a:t>AND {Site and </a:t>
            </a:r>
            <a:r>
              <a:rPr lang="en-US" dirty="0" err="1"/>
              <a:t>Morphology.Histologic</a:t>
            </a:r>
            <a:r>
              <a:rPr lang="en-US" dirty="0"/>
              <a:t> Type ICD-O-3} = 8050-8086,8120-8131</a:t>
            </a:r>
          </a:p>
          <a:p>
            <a:pPr marL="0" indent="0">
              <a:buNone/>
            </a:pPr>
            <a:r>
              <a:rPr lang="en-US" dirty="0"/>
              <a:t>AND {Site and </a:t>
            </a:r>
            <a:r>
              <a:rPr lang="en-US" dirty="0" err="1"/>
              <a:t>Morphology.Diagnostic</a:t>
            </a:r>
            <a:r>
              <a:rPr lang="en-US" dirty="0"/>
              <a:t> Confirmation} = 'Microscopically confirmed'</a:t>
            </a:r>
          </a:p>
          <a:p>
            <a:r>
              <a:rPr lang="en-US" b="1" dirty="0"/>
              <a:t>Anal and rectal squamous cell carcinoma definition:</a:t>
            </a:r>
            <a:endParaRPr lang="en-US" dirty="0"/>
          </a:p>
          <a:p>
            <a:pPr marL="0" indent="0">
              <a:buNone/>
            </a:pPr>
            <a:r>
              <a:rPr lang="en-US" dirty="0"/>
              <a:t>{Site and </a:t>
            </a:r>
            <a:r>
              <a:rPr lang="en-US" dirty="0" err="1"/>
              <a:t>Morphology.Primary</a:t>
            </a:r>
            <a:r>
              <a:rPr lang="en-US" dirty="0"/>
              <a:t> Site - labeled} = 'C20.9-Rectum, NOS','C21.0-Anus, NOS','C21.1-Anal canal','C21.2-Cloacogenic zone','C21.8-Overlapping lesion of rectum, anus, and anal canal'</a:t>
            </a:r>
          </a:p>
          <a:p>
            <a:pPr marL="0" indent="0">
              <a:buNone/>
            </a:pPr>
            <a:r>
              <a:rPr lang="en-US" dirty="0"/>
              <a:t>AND {Site and </a:t>
            </a:r>
            <a:r>
              <a:rPr lang="en-US" dirty="0" err="1"/>
              <a:t>Morphology.Histologic</a:t>
            </a:r>
            <a:r>
              <a:rPr lang="en-US" dirty="0"/>
              <a:t> Type ICD-O-3} = 8050-8086,8120-8131</a:t>
            </a:r>
          </a:p>
          <a:p>
            <a:pPr marL="0" indent="0">
              <a:buNone/>
            </a:pPr>
            <a:r>
              <a:rPr lang="en-US" dirty="0"/>
              <a:t>AND {Site and </a:t>
            </a:r>
            <a:r>
              <a:rPr lang="en-US" dirty="0" err="1"/>
              <a:t>Morphology.Diagnostic</a:t>
            </a:r>
            <a:r>
              <a:rPr lang="en-US" dirty="0"/>
              <a:t> Confirmation} = 'Microscopically confirmed'</a:t>
            </a:r>
          </a:p>
        </p:txBody>
      </p:sp>
      <p:sp>
        <p:nvSpPr>
          <p:cNvPr id="3" name="Title 2">
            <a:extLst>
              <a:ext uri="{FF2B5EF4-FFF2-40B4-BE49-F238E27FC236}">
                <a16:creationId xmlns:a16="http://schemas.microsoft.com/office/drawing/2014/main" id="{0F123CC0-2E7D-2681-1748-BE034708B93E}"/>
              </a:ext>
            </a:extLst>
          </p:cNvPr>
          <p:cNvSpPr>
            <a:spLocks noGrp="1"/>
          </p:cNvSpPr>
          <p:nvPr>
            <p:ph type="title"/>
          </p:nvPr>
        </p:nvSpPr>
        <p:spPr/>
        <p:txBody>
          <a:bodyPr/>
          <a:lstStyle/>
          <a:p>
            <a:r>
              <a:rPr lang="en-US" dirty="0"/>
              <a:t>HPV Related Cancers Definition</a:t>
            </a:r>
          </a:p>
        </p:txBody>
      </p:sp>
    </p:spTree>
    <p:extLst>
      <p:ext uri="{BB962C8B-B14F-4D97-AF65-F5344CB8AC3E}">
        <p14:creationId xmlns:p14="http://schemas.microsoft.com/office/powerpoint/2010/main" val="29804084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22FFA-42A7-5C86-62F8-64373089AB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905B68-2DC5-20EE-6CE2-0B21A3A86FB5}"/>
              </a:ext>
            </a:extLst>
          </p:cNvPr>
          <p:cNvSpPr>
            <a:spLocks noGrp="1"/>
          </p:cNvSpPr>
          <p:nvPr>
            <p:ph type="body" sz="quarter" idx="22"/>
          </p:nvPr>
        </p:nvSpPr>
        <p:spPr>
          <a:xfrm>
            <a:off x="3498419" y="2141377"/>
            <a:ext cx="11329811" cy="7262000"/>
          </a:xfrm>
        </p:spPr>
        <p:txBody>
          <a:bodyPr/>
          <a:lstStyle/>
          <a:p>
            <a:r>
              <a:rPr lang="en-US" b="1" dirty="0"/>
              <a:t>Vulvar squamous cell carcinoma definition:</a:t>
            </a:r>
            <a:endParaRPr lang="en-US" dirty="0"/>
          </a:p>
          <a:p>
            <a:pPr marL="0" indent="0">
              <a:buNone/>
            </a:pPr>
            <a:r>
              <a:rPr lang="en-US" dirty="0"/>
              <a:t>{Site and </a:t>
            </a:r>
            <a:r>
              <a:rPr lang="en-US" dirty="0" err="1"/>
              <a:t>Morphology.Primary</a:t>
            </a:r>
            <a:r>
              <a:rPr lang="en-US" dirty="0"/>
              <a:t> Site - labeled} = 'C51.0-Labium majus','C51.1-Labium minus','C51.2-Clitoris','C51.8-Overlapping lesion of vulva','C51.9-Vulva, NOS'</a:t>
            </a:r>
          </a:p>
          <a:p>
            <a:pPr marL="0" indent="0">
              <a:buNone/>
            </a:pPr>
            <a:r>
              <a:rPr lang="en-US" dirty="0"/>
              <a:t>AND {Site and </a:t>
            </a:r>
            <a:r>
              <a:rPr lang="en-US" dirty="0" err="1"/>
              <a:t>Morphology.Histologic</a:t>
            </a:r>
            <a:r>
              <a:rPr lang="en-US" dirty="0"/>
              <a:t> Type ICD-O-3} = 8050-8086,8120-8131</a:t>
            </a:r>
          </a:p>
          <a:p>
            <a:pPr marL="0" indent="0">
              <a:buNone/>
            </a:pPr>
            <a:r>
              <a:rPr lang="en-US" dirty="0"/>
              <a:t>AND {Race, Sex, Year Dx, Registry, </a:t>
            </a:r>
            <a:r>
              <a:rPr lang="en-US" dirty="0" err="1"/>
              <a:t>County.Sex</a:t>
            </a:r>
            <a:r>
              <a:rPr lang="en-US" dirty="0"/>
              <a:t>} = '  Female'</a:t>
            </a:r>
          </a:p>
          <a:p>
            <a:pPr marL="0" indent="0">
              <a:buNone/>
            </a:pPr>
            <a:r>
              <a:rPr lang="en-US" dirty="0"/>
              <a:t>AND {Site and </a:t>
            </a:r>
            <a:r>
              <a:rPr lang="en-US" dirty="0" err="1"/>
              <a:t>Morphology.Diagnostic</a:t>
            </a:r>
            <a:r>
              <a:rPr lang="en-US" dirty="0"/>
              <a:t> Confirmation} = 'Microscopically confirmed'</a:t>
            </a:r>
          </a:p>
          <a:p>
            <a:r>
              <a:rPr lang="en-US" b="1" dirty="0"/>
              <a:t>Vaginal squamous cell carcinoma definition:</a:t>
            </a:r>
            <a:endParaRPr lang="en-US" dirty="0"/>
          </a:p>
          <a:p>
            <a:pPr marL="0" indent="0">
              <a:buNone/>
            </a:pPr>
            <a:r>
              <a:rPr lang="en-US" dirty="0"/>
              <a:t>{Site and </a:t>
            </a:r>
            <a:r>
              <a:rPr lang="en-US" dirty="0" err="1"/>
              <a:t>Morphology.Primary</a:t>
            </a:r>
            <a:r>
              <a:rPr lang="en-US" dirty="0"/>
              <a:t> Site - labeled} = 'C52.9-Vagina, NOS'</a:t>
            </a:r>
          </a:p>
          <a:p>
            <a:pPr marL="0" indent="0">
              <a:buNone/>
            </a:pPr>
            <a:r>
              <a:rPr lang="en-US" dirty="0"/>
              <a:t>AND {Site and </a:t>
            </a:r>
            <a:r>
              <a:rPr lang="en-US" dirty="0" err="1"/>
              <a:t>Morphology.Histologic</a:t>
            </a:r>
            <a:r>
              <a:rPr lang="en-US" dirty="0"/>
              <a:t> Type ICD-O-3} = 8050-8086,8120-8131</a:t>
            </a:r>
          </a:p>
          <a:p>
            <a:pPr marL="0" indent="0">
              <a:buNone/>
            </a:pPr>
            <a:r>
              <a:rPr lang="en-US" dirty="0"/>
              <a:t>AND {Race, Sex, Year Dx, Registry, </a:t>
            </a:r>
            <a:r>
              <a:rPr lang="en-US" dirty="0" err="1"/>
              <a:t>County.Sex</a:t>
            </a:r>
            <a:r>
              <a:rPr lang="en-US" dirty="0"/>
              <a:t>} = '  Female'</a:t>
            </a:r>
          </a:p>
          <a:p>
            <a:pPr marL="0" indent="0">
              <a:buNone/>
            </a:pPr>
            <a:r>
              <a:rPr lang="en-US" dirty="0"/>
              <a:t>AND {Site and </a:t>
            </a:r>
            <a:r>
              <a:rPr lang="en-US" dirty="0" err="1"/>
              <a:t>Morphology.Diagnostic</a:t>
            </a:r>
            <a:r>
              <a:rPr lang="en-US" dirty="0"/>
              <a:t> Confirmation} = 'Microscopically confirmed'</a:t>
            </a:r>
          </a:p>
        </p:txBody>
      </p:sp>
      <p:sp>
        <p:nvSpPr>
          <p:cNvPr id="3" name="Title 2">
            <a:extLst>
              <a:ext uri="{FF2B5EF4-FFF2-40B4-BE49-F238E27FC236}">
                <a16:creationId xmlns:a16="http://schemas.microsoft.com/office/drawing/2014/main" id="{E9EC581A-3AFF-F675-338D-7A86ED2BA9A9}"/>
              </a:ext>
            </a:extLst>
          </p:cNvPr>
          <p:cNvSpPr>
            <a:spLocks noGrp="1"/>
          </p:cNvSpPr>
          <p:nvPr>
            <p:ph type="title"/>
          </p:nvPr>
        </p:nvSpPr>
        <p:spPr/>
        <p:txBody>
          <a:bodyPr/>
          <a:lstStyle/>
          <a:p>
            <a:r>
              <a:rPr lang="en-US" dirty="0"/>
              <a:t>HPV Related Cancers Definition</a:t>
            </a:r>
          </a:p>
        </p:txBody>
      </p:sp>
    </p:spTree>
    <p:extLst>
      <p:ext uri="{BB962C8B-B14F-4D97-AF65-F5344CB8AC3E}">
        <p14:creationId xmlns:p14="http://schemas.microsoft.com/office/powerpoint/2010/main" val="9461950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F749D-FF11-EE29-31BB-515ADC3CDF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61CFA1-0701-F6D8-5B9E-37228C06A28E}"/>
              </a:ext>
            </a:extLst>
          </p:cNvPr>
          <p:cNvSpPr>
            <a:spLocks noGrp="1"/>
          </p:cNvSpPr>
          <p:nvPr>
            <p:ph type="body" sz="quarter" idx="22"/>
          </p:nvPr>
        </p:nvSpPr>
        <p:spPr>
          <a:xfrm>
            <a:off x="3498419" y="2141377"/>
            <a:ext cx="11329811" cy="7262000"/>
          </a:xfrm>
        </p:spPr>
        <p:txBody>
          <a:bodyPr/>
          <a:lstStyle/>
          <a:p>
            <a:r>
              <a:rPr lang="en-US" b="1" dirty="0"/>
              <a:t>Penile squamous cell carcinoma definition:</a:t>
            </a:r>
            <a:endParaRPr lang="en-US" dirty="0"/>
          </a:p>
          <a:p>
            <a:pPr marL="0" indent="0">
              <a:buNone/>
            </a:pPr>
            <a:r>
              <a:rPr lang="en-US" dirty="0"/>
              <a:t>{Site and </a:t>
            </a:r>
            <a:r>
              <a:rPr lang="en-US" dirty="0" err="1"/>
              <a:t>Morphology.Primary</a:t>
            </a:r>
            <a:r>
              <a:rPr lang="en-US" dirty="0"/>
              <a:t> Site - labeled} = 'C60.0-Prepuce','C60.1-Glans penis','C60.2-Body of penis','C60.8-Overlapping lesion of penis','C60.9-Penis, NOS'</a:t>
            </a:r>
          </a:p>
          <a:p>
            <a:pPr marL="0" indent="0">
              <a:buNone/>
            </a:pPr>
            <a:r>
              <a:rPr lang="en-US" dirty="0"/>
              <a:t>AND {Site and </a:t>
            </a:r>
            <a:r>
              <a:rPr lang="en-US" dirty="0" err="1"/>
              <a:t>Morphology.Histologic</a:t>
            </a:r>
            <a:r>
              <a:rPr lang="en-US" dirty="0"/>
              <a:t> Type ICD-O-3} = 8050-8086,8120-8131</a:t>
            </a:r>
          </a:p>
          <a:p>
            <a:pPr marL="0" indent="0">
              <a:buNone/>
            </a:pPr>
            <a:r>
              <a:rPr lang="en-US" dirty="0"/>
              <a:t>AND {Race, Sex, Year Dx, Registry, </a:t>
            </a:r>
            <a:r>
              <a:rPr lang="en-US" dirty="0" err="1"/>
              <a:t>County.Sex</a:t>
            </a:r>
            <a:r>
              <a:rPr lang="en-US" dirty="0"/>
              <a:t>} = '  Male'</a:t>
            </a:r>
          </a:p>
          <a:p>
            <a:pPr marL="0" indent="0">
              <a:buNone/>
            </a:pPr>
            <a:r>
              <a:rPr lang="en-US" dirty="0"/>
              <a:t>AND {Site and </a:t>
            </a:r>
            <a:r>
              <a:rPr lang="en-US" dirty="0" err="1"/>
              <a:t>Morphology.Diagnostic</a:t>
            </a:r>
            <a:r>
              <a:rPr lang="en-US" dirty="0"/>
              <a:t> Confirmation} = 'Microscopically confirmed'</a:t>
            </a:r>
          </a:p>
          <a:p>
            <a:r>
              <a:rPr lang="en-US" b="1" dirty="0"/>
              <a:t>Cervical carcinoma definition:</a:t>
            </a:r>
            <a:endParaRPr lang="en-US" dirty="0"/>
          </a:p>
          <a:p>
            <a:pPr marL="0" indent="0">
              <a:buNone/>
            </a:pPr>
            <a:r>
              <a:rPr lang="en-US" dirty="0"/>
              <a:t>{Site and </a:t>
            </a:r>
            <a:r>
              <a:rPr lang="en-US" dirty="0" err="1"/>
              <a:t>Morphology.Primary</a:t>
            </a:r>
            <a:r>
              <a:rPr lang="en-US" dirty="0"/>
              <a:t> Site - labeled} = 'C53.0-Endocervix','C53.1-Exocervix','C53.8-Overlapping lesion of cervix uteri','C53.9-Cervix uteri'</a:t>
            </a:r>
          </a:p>
          <a:p>
            <a:pPr marL="0" indent="0">
              <a:buNone/>
            </a:pPr>
            <a:r>
              <a:rPr lang="en-US" dirty="0"/>
              <a:t>AND {Site and </a:t>
            </a:r>
            <a:r>
              <a:rPr lang="en-US" dirty="0" err="1"/>
              <a:t>Morphology.Histologic</a:t>
            </a:r>
            <a:r>
              <a:rPr lang="en-US" dirty="0"/>
              <a:t> Type ICD-O-3} = 8010-8671,8940-8941</a:t>
            </a:r>
          </a:p>
          <a:p>
            <a:pPr marL="0" indent="0">
              <a:buNone/>
            </a:pPr>
            <a:r>
              <a:rPr lang="en-US" dirty="0"/>
              <a:t>AND {Race, Sex, Year Dx, Registry, </a:t>
            </a:r>
            <a:r>
              <a:rPr lang="en-US" dirty="0" err="1"/>
              <a:t>County.Sex</a:t>
            </a:r>
            <a:r>
              <a:rPr lang="en-US" dirty="0"/>
              <a:t>} = '  Female'</a:t>
            </a:r>
          </a:p>
          <a:p>
            <a:pPr marL="0" indent="0">
              <a:buNone/>
            </a:pPr>
            <a:r>
              <a:rPr lang="en-US" dirty="0"/>
              <a:t>AND {Site and </a:t>
            </a:r>
            <a:r>
              <a:rPr lang="en-US" dirty="0" err="1"/>
              <a:t>Morphology.Diagnostic</a:t>
            </a:r>
            <a:r>
              <a:rPr lang="en-US" dirty="0"/>
              <a:t> Confirmation} = 'Microscopically confirmed'</a:t>
            </a:r>
          </a:p>
        </p:txBody>
      </p:sp>
      <p:sp>
        <p:nvSpPr>
          <p:cNvPr id="3" name="Title 2">
            <a:extLst>
              <a:ext uri="{FF2B5EF4-FFF2-40B4-BE49-F238E27FC236}">
                <a16:creationId xmlns:a16="http://schemas.microsoft.com/office/drawing/2014/main" id="{EE39815F-A6C9-4996-1FA2-30F188AA14A9}"/>
              </a:ext>
            </a:extLst>
          </p:cNvPr>
          <p:cNvSpPr>
            <a:spLocks noGrp="1"/>
          </p:cNvSpPr>
          <p:nvPr>
            <p:ph type="title"/>
          </p:nvPr>
        </p:nvSpPr>
        <p:spPr/>
        <p:txBody>
          <a:bodyPr/>
          <a:lstStyle/>
          <a:p>
            <a:r>
              <a:rPr lang="en-US" dirty="0"/>
              <a:t>HPV Related Cancers Definition</a:t>
            </a:r>
          </a:p>
        </p:txBody>
      </p:sp>
    </p:spTree>
    <p:extLst>
      <p:ext uri="{BB962C8B-B14F-4D97-AF65-F5344CB8AC3E}">
        <p14:creationId xmlns:p14="http://schemas.microsoft.com/office/powerpoint/2010/main" val="1290043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330770" y="8798460"/>
            <a:ext cx="9725267" cy="708528"/>
          </a:xfrm>
        </p:spPr>
        <p:txBody>
          <a:bodyPr/>
          <a:lstStyle/>
          <a:p>
            <a:r>
              <a:rPr lang="en-US" dirty="0"/>
              <a:t>Washington State Department of Health</a:t>
            </a:r>
          </a:p>
        </p:txBody>
      </p:sp>
      <p:sp>
        <p:nvSpPr>
          <p:cNvPr id="3" name="Title 2"/>
          <p:cNvSpPr>
            <a:spLocks noGrp="1"/>
          </p:cNvSpPr>
          <p:nvPr>
            <p:ph type="title"/>
          </p:nvPr>
        </p:nvSpPr>
        <p:spPr>
          <a:xfrm>
            <a:off x="6330770" y="8172068"/>
            <a:ext cx="11574050" cy="626393"/>
          </a:xfrm>
        </p:spPr>
        <p:txBody>
          <a:bodyPr/>
          <a:lstStyle/>
          <a:p>
            <a:r>
              <a:rPr lang="en-US" b="1" dirty="0"/>
              <a:t>WA State HPV Immunization Data Update</a:t>
            </a:r>
            <a:endParaRPr lang="en-US" dirty="0"/>
          </a:p>
        </p:txBody>
      </p:sp>
    </p:spTree>
    <p:extLst>
      <p:ext uri="{BB962C8B-B14F-4D97-AF65-F5344CB8AC3E}">
        <p14:creationId xmlns:p14="http://schemas.microsoft.com/office/powerpoint/2010/main" val="2137233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B5692-D7F7-8C00-F01C-52F95810DA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B0C89BA-ACF0-CB1D-9C4D-BF95CAF935A7}"/>
              </a:ext>
            </a:extLst>
          </p:cNvPr>
          <p:cNvSpPr>
            <a:spLocks noGrp="1"/>
          </p:cNvSpPr>
          <p:nvPr>
            <p:ph type="body" sz="quarter" idx="22"/>
          </p:nvPr>
        </p:nvSpPr>
        <p:spPr>
          <a:xfrm>
            <a:off x="2579915" y="2967137"/>
            <a:ext cx="13156163" cy="5472402"/>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40B8BB01-03B9-2EA3-8778-072938179806}"/>
              </a:ext>
            </a:extLst>
          </p:cNvPr>
          <p:cNvSpPr>
            <a:spLocks noGrp="1"/>
          </p:cNvSpPr>
          <p:nvPr>
            <p:ph type="title"/>
          </p:nvPr>
        </p:nvSpPr>
        <p:spPr>
          <a:xfrm>
            <a:off x="2286005" y="1001909"/>
            <a:ext cx="13715997" cy="635615"/>
          </a:xfrm>
        </p:spPr>
        <p:txBody>
          <a:bodyPr>
            <a:normAutofit fontScale="90000"/>
          </a:bodyPr>
          <a:lstStyle/>
          <a:p>
            <a:r>
              <a:rPr lang="en-US" sz="3600" b="1" dirty="0"/>
              <a:t>Incidence Data for the HPV Related Cancer Sites</a:t>
            </a:r>
            <a:br>
              <a:rPr lang="en-US" sz="3600" b="1" dirty="0"/>
            </a:br>
            <a:endParaRPr lang="en-US" dirty="0"/>
          </a:p>
        </p:txBody>
      </p:sp>
      <p:pic>
        <p:nvPicPr>
          <p:cNvPr id="4" name="Picture 3">
            <a:extLst>
              <a:ext uri="{FF2B5EF4-FFF2-40B4-BE49-F238E27FC236}">
                <a16:creationId xmlns:a16="http://schemas.microsoft.com/office/drawing/2014/main" id="{CA77318E-7BA8-F3D7-4096-905209C2CC76}"/>
              </a:ext>
            </a:extLst>
          </p:cNvPr>
          <p:cNvPicPr>
            <a:picLocks noChangeAspect="1"/>
          </p:cNvPicPr>
          <p:nvPr/>
        </p:nvPicPr>
        <p:blipFill>
          <a:blip r:embed="rId2"/>
          <a:stretch>
            <a:fillRect/>
          </a:stretch>
        </p:blipFill>
        <p:spPr>
          <a:xfrm>
            <a:off x="2411965" y="1959428"/>
            <a:ext cx="13590035" cy="7795727"/>
          </a:xfrm>
          <a:prstGeom prst="rect">
            <a:avLst/>
          </a:prstGeom>
        </p:spPr>
      </p:pic>
    </p:spTree>
    <p:extLst>
      <p:ext uri="{BB962C8B-B14F-4D97-AF65-F5344CB8AC3E}">
        <p14:creationId xmlns:p14="http://schemas.microsoft.com/office/powerpoint/2010/main" val="23354390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872E-E74D-D711-644C-DE72A4A064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BC5382-1AE5-63A3-0C3D-9EBA905BCB46}"/>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430389B3-798F-839A-FCB3-951DC4AE70FF}"/>
              </a:ext>
            </a:extLst>
          </p:cNvPr>
          <p:cNvSpPr>
            <a:spLocks noGrp="1"/>
          </p:cNvSpPr>
          <p:nvPr>
            <p:ph type="title"/>
          </p:nvPr>
        </p:nvSpPr>
        <p:spPr>
          <a:xfrm>
            <a:off x="2286005" y="1001909"/>
            <a:ext cx="13715997" cy="635615"/>
          </a:xfrm>
        </p:spPr>
        <p:txBody>
          <a:bodyPr>
            <a:normAutofit fontScale="90000"/>
          </a:bodyPr>
          <a:lstStyle/>
          <a:p>
            <a:r>
              <a:rPr lang="en-US" sz="3600" b="1" dirty="0"/>
              <a:t>Incidence Data for the HPV Related Cancer Sites</a:t>
            </a:r>
            <a:br>
              <a:rPr lang="en-US" sz="3600" b="1" dirty="0"/>
            </a:br>
            <a:endParaRPr lang="en-US" dirty="0"/>
          </a:p>
        </p:txBody>
      </p:sp>
      <p:pic>
        <p:nvPicPr>
          <p:cNvPr id="17" name="Picture 16">
            <a:extLst>
              <a:ext uri="{FF2B5EF4-FFF2-40B4-BE49-F238E27FC236}">
                <a16:creationId xmlns:a16="http://schemas.microsoft.com/office/drawing/2014/main" id="{8FEA2213-AB99-B568-389B-D14D97EBAAB1}"/>
              </a:ext>
            </a:extLst>
          </p:cNvPr>
          <p:cNvPicPr>
            <a:picLocks noChangeAspect="1"/>
          </p:cNvPicPr>
          <p:nvPr/>
        </p:nvPicPr>
        <p:blipFill>
          <a:blip r:embed="rId2"/>
          <a:stretch>
            <a:fillRect/>
          </a:stretch>
        </p:blipFill>
        <p:spPr>
          <a:xfrm>
            <a:off x="2339084" y="1945431"/>
            <a:ext cx="13680609" cy="7795110"/>
          </a:xfrm>
          <a:prstGeom prst="rect">
            <a:avLst/>
          </a:prstGeom>
        </p:spPr>
      </p:pic>
    </p:spTree>
    <p:extLst>
      <p:ext uri="{BB962C8B-B14F-4D97-AF65-F5344CB8AC3E}">
        <p14:creationId xmlns:p14="http://schemas.microsoft.com/office/powerpoint/2010/main" val="42661550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87A4E-4724-F5C7-D368-D69B2B8786F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090A9A-9E95-0D2E-0524-EDCF8093C730}"/>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4373D4F2-9A75-AA9C-E797-479DC285639A}"/>
              </a:ext>
            </a:extLst>
          </p:cNvPr>
          <p:cNvSpPr>
            <a:spLocks noGrp="1"/>
          </p:cNvSpPr>
          <p:nvPr>
            <p:ph type="title"/>
          </p:nvPr>
        </p:nvSpPr>
        <p:spPr>
          <a:xfrm>
            <a:off x="2286005" y="1001909"/>
            <a:ext cx="13715997" cy="635615"/>
          </a:xfrm>
        </p:spPr>
        <p:txBody>
          <a:bodyPr>
            <a:normAutofit fontScale="90000"/>
          </a:bodyPr>
          <a:lstStyle/>
          <a:p>
            <a:r>
              <a:rPr lang="en-US" sz="3600" b="1" dirty="0"/>
              <a:t>Oropharyngeal Squamous Cell Carcinoma by Race and Ethnicity</a:t>
            </a:r>
            <a:br>
              <a:rPr lang="en-US" sz="3600" b="1" dirty="0"/>
            </a:br>
            <a:endParaRPr lang="en-US" dirty="0"/>
          </a:p>
        </p:txBody>
      </p:sp>
      <p:pic>
        <p:nvPicPr>
          <p:cNvPr id="10" name="Picture 9">
            <a:extLst>
              <a:ext uri="{FF2B5EF4-FFF2-40B4-BE49-F238E27FC236}">
                <a16:creationId xmlns:a16="http://schemas.microsoft.com/office/drawing/2014/main" id="{9319FC4F-EF08-8129-DAEC-C2C90996F92F}"/>
              </a:ext>
            </a:extLst>
          </p:cNvPr>
          <p:cNvPicPr>
            <a:picLocks noChangeAspect="1"/>
          </p:cNvPicPr>
          <p:nvPr/>
        </p:nvPicPr>
        <p:blipFill>
          <a:blip r:embed="rId2"/>
          <a:stretch>
            <a:fillRect/>
          </a:stretch>
        </p:blipFill>
        <p:spPr>
          <a:xfrm>
            <a:off x="2376975" y="2169368"/>
            <a:ext cx="13715997" cy="7361853"/>
          </a:xfrm>
          <a:prstGeom prst="rect">
            <a:avLst/>
          </a:prstGeom>
        </p:spPr>
      </p:pic>
    </p:spTree>
    <p:extLst>
      <p:ext uri="{BB962C8B-B14F-4D97-AF65-F5344CB8AC3E}">
        <p14:creationId xmlns:p14="http://schemas.microsoft.com/office/powerpoint/2010/main" val="40085208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01C5-AA01-CF7D-42E2-AF0E8A0BB4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7AB5F0E-1049-CA71-09FF-D7E295D35933}"/>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E98A45A6-2EFB-4DB7-D295-47EFD56B7E04}"/>
              </a:ext>
            </a:extLst>
          </p:cNvPr>
          <p:cNvSpPr>
            <a:spLocks noGrp="1"/>
          </p:cNvSpPr>
          <p:nvPr>
            <p:ph type="title"/>
          </p:nvPr>
        </p:nvSpPr>
        <p:spPr>
          <a:xfrm>
            <a:off x="2286005" y="1001909"/>
            <a:ext cx="13715997" cy="635615"/>
          </a:xfrm>
        </p:spPr>
        <p:txBody>
          <a:bodyPr>
            <a:normAutofit fontScale="90000"/>
          </a:bodyPr>
          <a:lstStyle/>
          <a:p>
            <a:r>
              <a:rPr lang="en-US" sz="3600" b="1" dirty="0"/>
              <a:t>Anal and Rectal Squamous Cell Carcinoma by Race and Ethnicity</a:t>
            </a:r>
            <a:br>
              <a:rPr lang="en-US" sz="3600" b="1" dirty="0"/>
            </a:br>
            <a:endParaRPr lang="en-US" dirty="0"/>
          </a:p>
        </p:txBody>
      </p:sp>
      <p:pic>
        <p:nvPicPr>
          <p:cNvPr id="7" name="Picture 6">
            <a:extLst>
              <a:ext uri="{FF2B5EF4-FFF2-40B4-BE49-F238E27FC236}">
                <a16:creationId xmlns:a16="http://schemas.microsoft.com/office/drawing/2014/main" id="{DA9AFB53-E628-3EAF-44B9-D435A094520F}"/>
              </a:ext>
            </a:extLst>
          </p:cNvPr>
          <p:cNvPicPr>
            <a:picLocks noChangeAspect="1"/>
          </p:cNvPicPr>
          <p:nvPr/>
        </p:nvPicPr>
        <p:blipFill>
          <a:blip r:embed="rId2"/>
          <a:stretch>
            <a:fillRect/>
          </a:stretch>
        </p:blipFill>
        <p:spPr>
          <a:xfrm>
            <a:off x="2691884" y="2099388"/>
            <a:ext cx="13156164" cy="7104399"/>
          </a:xfrm>
          <a:prstGeom prst="rect">
            <a:avLst/>
          </a:prstGeom>
        </p:spPr>
      </p:pic>
    </p:spTree>
    <p:extLst>
      <p:ext uri="{BB962C8B-B14F-4D97-AF65-F5344CB8AC3E}">
        <p14:creationId xmlns:p14="http://schemas.microsoft.com/office/powerpoint/2010/main" val="8854008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E0209-D979-2A67-E155-2714969002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CE4C77-BE87-9416-CEEA-84EF6E5A386B}"/>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ECCC98E5-506D-E1E1-7F4F-8BB132099304}"/>
              </a:ext>
            </a:extLst>
          </p:cNvPr>
          <p:cNvSpPr>
            <a:spLocks noGrp="1"/>
          </p:cNvSpPr>
          <p:nvPr>
            <p:ph type="title"/>
          </p:nvPr>
        </p:nvSpPr>
        <p:spPr>
          <a:xfrm>
            <a:off x="2286005" y="1001909"/>
            <a:ext cx="13715997" cy="635615"/>
          </a:xfrm>
        </p:spPr>
        <p:txBody>
          <a:bodyPr>
            <a:normAutofit fontScale="90000"/>
          </a:bodyPr>
          <a:lstStyle/>
          <a:p>
            <a:r>
              <a:rPr lang="en-US" sz="3600" b="1" dirty="0"/>
              <a:t>Vulvar Squamous Cell Carcinoma by Race and Ethnicity</a:t>
            </a:r>
            <a:br>
              <a:rPr lang="en-US" sz="3600" b="1" dirty="0"/>
            </a:br>
            <a:endParaRPr lang="en-US" dirty="0"/>
          </a:p>
        </p:txBody>
      </p:sp>
      <p:pic>
        <p:nvPicPr>
          <p:cNvPr id="4" name="Picture 3">
            <a:extLst>
              <a:ext uri="{FF2B5EF4-FFF2-40B4-BE49-F238E27FC236}">
                <a16:creationId xmlns:a16="http://schemas.microsoft.com/office/drawing/2014/main" id="{CD384E23-A771-659A-F697-6BAC1AFB8488}"/>
              </a:ext>
            </a:extLst>
          </p:cNvPr>
          <p:cNvPicPr>
            <a:picLocks noChangeAspect="1"/>
          </p:cNvPicPr>
          <p:nvPr/>
        </p:nvPicPr>
        <p:blipFill>
          <a:blip r:embed="rId2"/>
          <a:stretch>
            <a:fillRect/>
          </a:stretch>
        </p:blipFill>
        <p:spPr>
          <a:xfrm>
            <a:off x="2789854" y="2057401"/>
            <a:ext cx="13156163" cy="7375850"/>
          </a:xfrm>
          <a:prstGeom prst="rect">
            <a:avLst/>
          </a:prstGeom>
        </p:spPr>
      </p:pic>
    </p:spTree>
    <p:extLst>
      <p:ext uri="{BB962C8B-B14F-4D97-AF65-F5344CB8AC3E}">
        <p14:creationId xmlns:p14="http://schemas.microsoft.com/office/powerpoint/2010/main" val="36334699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37F5A-FCAC-6FAD-A36C-FD324CBA49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50944C-E532-AE23-B2FD-53EB3A9CF09B}"/>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FAD27F17-67D2-42CA-80A2-1F081CC3E657}"/>
              </a:ext>
            </a:extLst>
          </p:cNvPr>
          <p:cNvSpPr>
            <a:spLocks noGrp="1"/>
          </p:cNvSpPr>
          <p:nvPr>
            <p:ph type="title"/>
          </p:nvPr>
        </p:nvSpPr>
        <p:spPr>
          <a:xfrm>
            <a:off x="2286005" y="1001909"/>
            <a:ext cx="13715997" cy="635615"/>
          </a:xfrm>
        </p:spPr>
        <p:txBody>
          <a:bodyPr>
            <a:normAutofit fontScale="90000"/>
          </a:bodyPr>
          <a:lstStyle/>
          <a:p>
            <a:r>
              <a:rPr lang="en-US" sz="3600" b="1" dirty="0"/>
              <a:t>Vaginal Squamous Cell Carcinoma by Race and Ethnicity</a:t>
            </a:r>
            <a:br>
              <a:rPr lang="en-US" sz="3600" b="1" dirty="0"/>
            </a:br>
            <a:endParaRPr lang="en-US" dirty="0"/>
          </a:p>
        </p:txBody>
      </p:sp>
      <p:pic>
        <p:nvPicPr>
          <p:cNvPr id="6" name="Picture 5">
            <a:extLst>
              <a:ext uri="{FF2B5EF4-FFF2-40B4-BE49-F238E27FC236}">
                <a16:creationId xmlns:a16="http://schemas.microsoft.com/office/drawing/2014/main" id="{8409F767-B4ED-3A3E-C8E0-19FECF7DE022}"/>
              </a:ext>
            </a:extLst>
          </p:cNvPr>
          <p:cNvPicPr>
            <a:picLocks noChangeAspect="1"/>
          </p:cNvPicPr>
          <p:nvPr/>
        </p:nvPicPr>
        <p:blipFill>
          <a:blip r:embed="rId2"/>
          <a:stretch>
            <a:fillRect/>
          </a:stretch>
        </p:blipFill>
        <p:spPr>
          <a:xfrm>
            <a:off x="2397968" y="1973423"/>
            <a:ext cx="13492065" cy="7431833"/>
          </a:xfrm>
          <a:prstGeom prst="rect">
            <a:avLst/>
          </a:prstGeom>
        </p:spPr>
      </p:pic>
    </p:spTree>
    <p:extLst>
      <p:ext uri="{BB962C8B-B14F-4D97-AF65-F5344CB8AC3E}">
        <p14:creationId xmlns:p14="http://schemas.microsoft.com/office/powerpoint/2010/main" val="25323037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450DB-4C09-63BC-D78B-C4C60F6AB3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C4AC1F-48F7-E49C-A160-40BBABAE6AC9}"/>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1E9EC97C-F4AD-0CEB-17BB-F18313ED795C}"/>
              </a:ext>
            </a:extLst>
          </p:cNvPr>
          <p:cNvSpPr>
            <a:spLocks noGrp="1"/>
          </p:cNvSpPr>
          <p:nvPr>
            <p:ph type="title"/>
          </p:nvPr>
        </p:nvSpPr>
        <p:spPr>
          <a:xfrm>
            <a:off x="2286005" y="1001909"/>
            <a:ext cx="13715997" cy="635615"/>
          </a:xfrm>
        </p:spPr>
        <p:txBody>
          <a:bodyPr>
            <a:normAutofit fontScale="90000"/>
          </a:bodyPr>
          <a:lstStyle/>
          <a:p>
            <a:r>
              <a:rPr lang="en-US" sz="3600" b="1" dirty="0"/>
              <a:t>Cervical Carcinoma by Race and Ethnicity</a:t>
            </a:r>
            <a:br>
              <a:rPr lang="en-US" sz="3600" b="1" dirty="0"/>
            </a:br>
            <a:endParaRPr lang="en-US" dirty="0"/>
          </a:p>
        </p:txBody>
      </p:sp>
      <p:pic>
        <p:nvPicPr>
          <p:cNvPr id="4" name="Picture 3">
            <a:extLst>
              <a:ext uri="{FF2B5EF4-FFF2-40B4-BE49-F238E27FC236}">
                <a16:creationId xmlns:a16="http://schemas.microsoft.com/office/drawing/2014/main" id="{0C8C69F7-8B14-976B-3EB9-9224805AC3AF}"/>
              </a:ext>
            </a:extLst>
          </p:cNvPr>
          <p:cNvPicPr>
            <a:picLocks noChangeAspect="1"/>
          </p:cNvPicPr>
          <p:nvPr/>
        </p:nvPicPr>
        <p:blipFill>
          <a:blip r:embed="rId2"/>
          <a:stretch>
            <a:fillRect/>
          </a:stretch>
        </p:blipFill>
        <p:spPr>
          <a:xfrm>
            <a:off x="2411964" y="2043404"/>
            <a:ext cx="13590036" cy="7487817"/>
          </a:xfrm>
          <a:prstGeom prst="rect">
            <a:avLst/>
          </a:prstGeom>
        </p:spPr>
      </p:pic>
    </p:spTree>
    <p:extLst>
      <p:ext uri="{BB962C8B-B14F-4D97-AF65-F5344CB8AC3E}">
        <p14:creationId xmlns:p14="http://schemas.microsoft.com/office/powerpoint/2010/main" val="4458144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4C9BD-D9DF-CF8F-16CD-1EC937A4C35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1D917D-53F4-D70B-5D8E-33093A4579EE}"/>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C4668455-B843-C062-4C5D-501E7CB25236}"/>
              </a:ext>
            </a:extLst>
          </p:cNvPr>
          <p:cNvSpPr>
            <a:spLocks noGrp="1"/>
          </p:cNvSpPr>
          <p:nvPr>
            <p:ph type="title"/>
          </p:nvPr>
        </p:nvSpPr>
        <p:spPr>
          <a:xfrm>
            <a:off x="2286005" y="1001909"/>
            <a:ext cx="13715997" cy="635615"/>
          </a:xfrm>
        </p:spPr>
        <p:txBody>
          <a:bodyPr>
            <a:normAutofit fontScale="90000"/>
          </a:bodyPr>
          <a:lstStyle/>
          <a:p>
            <a:r>
              <a:rPr lang="en-US" sz="3600" b="1" dirty="0"/>
              <a:t>Penile Squamous Cell Carcinoma by Race and Ethnicity</a:t>
            </a:r>
            <a:br>
              <a:rPr lang="en-US" sz="3600" b="1" dirty="0"/>
            </a:br>
            <a:endParaRPr lang="en-US" dirty="0"/>
          </a:p>
        </p:txBody>
      </p:sp>
      <p:pic>
        <p:nvPicPr>
          <p:cNvPr id="6" name="Picture 5">
            <a:extLst>
              <a:ext uri="{FF2B5EF4-FFF2-40B4-BE49-F238E27FC236}">
                <a16:creationId xmlns:a16="http://schemas.microsoft.com/office/drawing/2014/main" id="{611E8933-F5F0-C6CA-5009-5143E3720123}"/>
              </a:ext>
            </a:extLst>
          </p:cNvPr>
          <p:cNvPicPr>
            <a:picLocks noChangeAspect="1"/>
          </p:cNvPicPr>
          <p:nvPr/>
        </p:nvPicPr>
        <p:blipFill>
          <a:blip r:embed="rId2"/>
          <a:stretch>
            <a:fillRect/>
          </a:stretch>
        </p:blipFill>
        <p:spPr>
          <a:xfrm>
            <a:off x="2411965" y="2015413"/>
            <a:ext cx="13296122" cy="7515809"/>
          </a:xfrm>
          <a:prstGeom prst="rect">
            <a:avLst/>
          </a:prstGeom>
        </p:spPr>
      </p:pic>
    </p:spTree>
    <p:extLst>
      <p:ext uri="{BB962C8B-B14F-4D97-AF65-F5344CB8AC3E}">
        <p14:creationId xmlns:p14="http://schemas.microsoft.com/office/powerpoint/2010/main" val="22607123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6FF0A-AC31-DF03-D037-7B22FBEC30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28213B-219A-3D03-F412-432DD1BC2B98}"/>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C428AF54-DA02-C0FB-47F9-7FE0F04FF3E5}"/>
              </a:ext>
            </a:extLst>
          </p:cNvPr>
          <p:cNvSpPr>
            <a:spLocks noGrp="1"/>
          </p:cNvSpPr>
          <p:nvPr>
            <p:ph type="title"/>
          </p:nvPr>
        </p:nvSpPr>
        <p:spPr>
          <a:xfrm>
            <a:off x="2286005" y="1001909"/>
            <a:ext cx="13715997" cy="635615"/>
          </a:xfrm>
        </p:spPr>
        <p:txBody>
          <a:bodyPr>
            <a:normAutofit fontScale="90000"/>
          </a:bodyPr>
          <a:lstStyle/>
          <a:p>
            <a:r>
              <a:rPr lang="en-US" sz="3600" b="1" dirty="0"/>
              <a:t>All HPV Related Cancers by Race and Ethnicity</a:t>
            </a:r>
            <a:br>
              <a:rPr lang="en-US" sz="3600" b="1" dirty="0"/>
            </a:br>
            <a:endParaRPr lang="en-US" dirty="0"/>
          </a:p>
        </p:txBody>
      </p:sp>
      <p:pic>
        <p:nvPicPr>
          <p:cNvPr id="6" name="Picture 5">
            <a:extLst>
              <a:ext uri="{FF2B5EF4-FFF2-40B4-BE49-F238E27FC236}">
                <a16:creationId xmlns:a16="http://schemas.microsoft.com/office/drawing/2014/main" id="{45EEF1B7-C3FA-9F5C-9A84-F6AB2263874D}"/>
              </a:ext>
            </a:extLst>
          </p:cNvPr>
          <p:cNvPicPr>
            <a:picLocks noChangeAspect="1"/>
          </p:cNvPicPr>
          <p:nvPr/>
        </p:nvPicPr>
        <p:blipFill>
          <a:blip r:embed="rId2"/>
          <a:stretch>
            <a:fillRect/>
          </a:stretch>
        </p:blipFill>
        <p:spPr>
          <a:xfrm>
            <a:off x="2411964" y="2099387"/>
            <a:ext cx="13590036" cy="7185704"/>
          </a:xfrm>
          <a:prstGeom prst="rect">
            <a:avLst/>
          </a:prstGeom>
        </p:spPr>
      </p:pic>
    </p:spTree>
    <p:extLst>
      <p:ext uri="{BB962C8B-B14F-4D97-AF65-F5344CB8AC3E}">
        <p14:creationId xmlns:p14="http://schemas.microsoft.com/office/powerpoint/2010/main" val="21411054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650C1-00CC-0D37-E048-1DFA2FD5AE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9EF6CF5-DC40-3256-AD95-C24D292A9DD6}"/>
              </a:ext>
            </a:extLst>
          </p:cNvPr>
          <p:cNvSpPr>
            <a:spLocks noGrp="1"/>
          </p:cNvSpPr>
          <p:nvPr>
            <p:ph type="body" sz="quarter" idx="22"/>
          </p:nvPr>
        </p:nvSpPr>
        <p:spPr>
          <a:xfrm>
            <a:off x="2579915" y="3149081"/>
            <a:ext cx="13156163" cy="6382140"/>
          </a:xfrm>
        </p:spPr>
        <p:txBody>
          <a:bodyPr/>
          <a:lstStyle/>
          <a:p>
            <a:pPr marL="0" indent="0">
              <a:buNone/>
            </a:pPr>
            <a:endParaRPr lang="en-US" sz="2100" dirty="0"/>
          </a:p>
          <a:p>
            <a:pPr marL="0" indent="0">
              <a:buNone/>
            </a:pPr>
            <a:endParaRPr lang="en-US" sz="2100" dirty="0"/>
          </a:p>
        </p:txBody>
      </p:sp>
      <p:sp>
        <p:nvSpPr>
          <p:cNvPr id="3" name="Title 2">
            <a:extLst>
              <a:ext uri="{FF2B5EF4-FFF2-40B4-BE49-F238E27FC236}">
                <a16:creationId xmlns:a16="http://schemas.microsoft.com/office/drawing/2014/main" id="{1F73A2E9-D2EE-46BC-7EB8-A8D5ADD2A7AD}"/>
              </a:ext>
            </a:extLst>
          </p:cNvPr>
          <p:cNvSpPr>
            <a:spLocks noGrp="1"/>
          </p:cNvSpPr>
          <p:nvPr>
            <p:ph type="title"/>
          </p:nvPr>
        </p:nvSpPr>
        <p:spPr>
          <a:xfrm>
            <a:off x="2286005" y="1001909"/>
            <a:ext cx="13715997" cy="635615"/>
          </a:xfrm>
        </p:spPr>
        <p:txBody>
          <a:bodyPr>
            <a:normAutofit fontScale="90000"/>
          </a:bodyPr>
          <a:lstStyle/>
          <a:p>
            <a:r>
              <a:rPr lang="en-US" sz="3600" b="1" dirty="0"/>
              <a:t>All HPV Related Cancers by County</a:t>
            </a:r>
            <a:br>
              <a:rPr lang="en-US" sz="3600" b="1" dirty="0"/>
            </a:br>
            <a:endParaRPr lang="en-US" dirty="0"/>
          </a:p>
        </p:txBody>
      </p:sp>
      <p:pic>
        <p:nvPicPr>
          <p:cNvPr id="11" name="Picture 10">
            <a:extLst>
              <a:ext uri="{FF2B5EF4-FFF2-40B4-BE49-F238E27FC236}">
                <a16:creationId xmlns:a16="http://schemas.microsoft.com/office/drawing/2014/main" id="{7F80287A-11C3-F311-55B4-2FC7AFF6287F}"/>
              </a:ext>
            </a:extLst>
          </p:cNvPr>
          <p:cNvPicPr>
            <a:picLocks noChangeAspect="1"/>
          </p:cNvPicPr>
          <p:nvPr/>
        </p:nvPicPr>
        <p:blipFill>
          <a:blip r:embed="rId2"/>
          <a:stretch>
            <a:fillRect/>
          </a:stretch>
        </p:blipFill>
        <p:spPr>
          <a:xfrm>
            <a:off x="5183157" y="1945432"/>
            <a:ext cx="6340149" cy="7585790"/>
          </a:xfrm>
          <a:prstGeom prst="rect">
            <a:avLst/>
          </a:prstGeom>
        </p:spPr>
      </p:pic>
    </p:spTree>
    <p:extLst>
      <p:ext uri="{BB962C8B-B14F-4D97-AF65-F5344CB8AC3E}">
        <p14:creationId xmlns:p14="http://schemas.microsoft.com/office/powerpoint/2010/main" val="3718423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 Trapezoid with Red Bar Main">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CS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CS ACS CAN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Rebrand Colors">
      <a:dk1>
        <a:srgbClr val="000000"/>
      </a:dk1>
      <a:lt1>
        <a:srgbClr val="FFFFFF"/>
      </a:lt1>
      <a:dk2>
        <a:srgbClr val="3F3F3F"/>
      </a:dk2>
      <a:lt2>
        <a:srgbClr val="FFFFFF"/>
      </a:lt2>
      <a:accent1>
        <a:srgbClr val="2699BB"/>
      </a:accent1>
      <a:accent2>
        <a:srgbClr val="FFCC00"/>
      </a:accent2>
      <a:accent3>
        <a:srgbClr val="E8E8E8"/>
      </a:accent3>
      <a:accent4>
        <a:srgbClr val="6B7C8F"/>
      </a:accent4>
      <a:accent5>
        <a:srgbClr val="3069B2"/>
      </a:accent5>
      <a:accent6>
        <a:srgbClr val="3F3F3F"/>
      </a:accent6>
      <a:hlink>
        <a:srgbClr val="2699BB"/>
      </a:hlink>
      <a:folHlink>
        <a:srgbClr val="3069B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 PPT Template2.potx" id="{5898FDF5-3F3F-469B-A93D-9CD3D81F0B87}" vid="{6A118528-C9F9-4441-8AC6-EB840EA39D60}"/>
    </a:ext>
  </a:extLst>
</a:theme>
</file>

<file path=ppt/theme/theme8.xml><?xml version="1.0" encoding="utf-8"?>
<a:theme xmlns:a="http://schemas.openxmlformats.org/drawingml/2006/main" name="4_Office Theme">
  <a:themeElements>
    <a:clrScheme name="DOH PowerPoint Template">
      <a:dk1>
        <a:srgbClr val="000000"/>
      </a:dk1>
      <a:lt1>
        <a:srgbClr val="FFFFFF"/>
      </a:lt1>
      <a:dk2>
        <a:srgbClr val="3F3F3F"/>
      </a:dk2>
      <a:lt2>
        <a:srgbClr val="FFFFFF"/>
      </a:lt2>
      <a:accent1>
        <a:srgbClr val="349D96"/>
      </a:accent1>
      <a:accent2>
        <a:srgbClr val="D8E36E"/>
      </a:accent2>
      <a:accent3>
        <a:srgbClr val="E8E8E8"/>
      </a:accent3>
      <a:accent4>
        <a:srgbClr val="999999"/>
      </a:accent4>
      <a:accent5>
        <a:srgbClr val="9BDAD9"/>
      </a:accent5>
      <a:accent6>
        <a:srgbClr val="3F3F3F"/>
      </a:accent6>
      <a:hlink>
        <a:srgbClr val="349D96"/>
      </a:hlink>
      <a:folHlink>
        <a:srgbClr val="9BDA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 PPT Template2.potx" id="{5898FDF5-3F3F-469B-A93D-9CD3D81F0B87}" vid="{6A118528-C9F9-4441-8AC6-EB840EA39D60}"/>
    </a:ext>
  </a:extLst>
</a:theme>
</file>

<file path=ppt/theme/theme9.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b844ba-52d1-485e-b375-a5018cce5feb">
      <Terms xmlns="http://schemas.microsoft.com/office/infopath/2007/PartnerControls"/>
    </lcf76f155ced4ddcb4097134ff3c332f>
    <TaxCatchAll xmlns="1218069e-b0dc-4b2e-acd4-05fc1049bf9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B88C8A1C0634449FF785B3C25B9A97" ma:contentTypeVersion="18" ma:contentTypeDescription="Create a new document." ma:contentTypeScope="" ma:versionID="c6f0098616985c3672f340146ef95449">
  <xsd:schema xmlns:xsd="http://www.w3.org/2001/XMLSchema" xmlns:xs="http://www.w3.org/2001/XMLSchema" xmlns:p="http://schemas.microsoft.com/office/2006/metadata/properties" xmlns:ns2="1218069e-b0dc-4b2e-acd4-05fc1049bf91" xmlns:ns3="c8b844ba-52d1-485e-b375-a5018cce5feb" targetNamespace="http://schemas.microsoft.com/office/2006/metadata/properties" ma:root="true" ma:fieldsID="871a77652819016f40d64427789e9e9f" ns2:_="" ns3:_="">
    <xsd:import namespace="1218069e-b0dc-4b2e-acd4-05fc1049bf91"/>
    <xsd:import namespace="c8b844ba-52d1-485e-b375-a5018cce5fe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18069e-b0dc-4b2e-acd4-05fc1049bf9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eaa5f33-9ee1-4de0-ab61-9fca993bd943}" ma:internalName="TaxCatchAll" ma:showField="CatchAllData" ma:web="1218069e-b0dc-4b2e-acd4-05fc1049bf9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8b844ba-52d1-485e-b375-a5018cce5fe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01b9fe4-55b6-4e6d-9b4b-6008519a30cf"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2B0E62-FD18-45E2-897A-E119702A3EE9}">
  <ds:schemaRefs>
    <ds:schemaRef ds:uri="http://schemas.microsoft.com/sharepoint/v3/contenttype/forms"/>
  </ds:schemaRefs>
</ds:datastoreItem>
</file>

<file path=customXml/itemProps2.xml><?xml version="1.0" encoding="utf-8"?>
<ds:datastoreItem xmlns:ds="http://schemas.openxmlformats.org/officeDocument/2006/customXml" ds:itemID="{4AA49AF1-E48E-47E6-BB38-84EFCA53897A}">
  <ds:schemaRefs>
    <ds:schemaRef ds:uri="http://schemas.microsoft.com/office/2006/metadata/properties"/>
    <ds:schemaRef ds:uri="http://schemas.microsoft.com/office/infopath/2007/PartnerControls"/>
    <ds:schemaRef ds:uri="c8b844ba-52d1-485e-b375-a5018cce5feb"/>
    <ds:schemaRef ds:uri="1218069e-b0dc-4b2e-acd4-05fc1049bf91"/>
  </ds:schemaRefs>
</ds:datastoreItem>
</file>

<file path=customXml/itemProps3.xml><?xml version="1.0" encoding="utf-8"?>
<ds:datastoreItem xmlns:ds="http://schemas.openxmlformats.org/officeDocument/2006/customXml" ds:itemID="{8DAC28D0-F156-488E-9AF5-48F82A3D55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18069e-b0dc-4b2e-acd4-05fc1049bf91"/>
    <ds:schemaRef ds:uri="c8b844ba-52d1-485e-b375-a5018cce5f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TotalTime>
  <Words>11917</Words>
  <Application>Microsoft Office PowerPoint</Application>
  <PresentationFormat>Custom</PresentationFormat>
  <Paragraphs>985</Paragraphs>
  <Slides>128</Slides>
  <Notes>76</Notes>
  <HiddenSlides>0</HiddenSlides>
  <MMClips>0</MMClips>
  <ScaleCrop>false</ScaleCrop>
  <HeadingPairs>
    <vt:vector size="6" baseType="variant">
      <vt:variant>
        <vt:lpstr>Fonts Used</vt:lpstr>
      </vt:variant>
      <vt:variant>
        <vt:i4>21</vt:i4>
      </vt:variant>
      <vt:variant>
        <vt:lpstr>Theme</vt:lpstr>
      </vt:variant>
      <vt:variant>
        <vt:i4>10</vt:i4>
      </vt:variant>
      <vt:variant>
        <vt:lpstr>Slide Titles</vt:lpstr>
      </vt:variant>
      <vt:variant>
        <vt:i4>128</vt:i4>
      </vt:variant>
    </vt:vector>
  </HeadingPairs>
  <TitlesOfParts>
    <vt:vector size="159" baseType="lpstr">
      <vt:lpstr>Century Gothic</vt:lpstr>
      <vt:lpstr>Calibri Light</vt:lpstr>
      <vt:lpstr>Poppins Bold</vt:lpstr>
      <vt:lpstr>Poppins Light</vt:lpstr>
      <vt:lpstr>Aptos</vt:lpstr>
      <vt:lpstr>Oxygen Bold</vt:lpstr>
      <vt:lpstr>Segoe UI</vt:lpstr>
      <vt:lpstr>Verdana</vt:lpstr>
      <vt:lpstr>Poppins Medium</vt:lpstr>
      <vt:lpstr>Open Sans</vt:lpstr>
      <vt:lpstr>Franklin Gothic Book</vt:lpstr>
      <vt:lpstr>Calibri</vt:lpstr>
      <vt:lpstr>Courier New</vt:lpstr>
      <vt:lpstr>Arial</vt:lpstr>
      <vt:lpstr>Times New Roman</vt:lpstr>
      <vt:lpstr>Poppins</vt:lpstr>
      <vt:lpstr>Arial,Sans-Serif</vt:lpstr>
      <vt:lpstr>Source Sans Pro</vt:lpstr>
      <vt:lpstr>Corbel</vt:lpstr>
      <vt:lpstr>Wingdings</vt:lpstr>
      <vt:lpstr>Oxygen</vt:lpstr>
      <vt:lpstr>Office Theme</vt:lpstr>
      <vt:lpstr>Blue Trapezoid with Red Bar Main</vt:lpstr>
      <vt:lpstr>1_Dark Blue Background Main</vt:lpstr>
      <vt:lpstr>ACS Content</vt:lpstr>
      <vt:lpstr>2_Office Theme</vt:lpstr>
      <vt:lpstr>ACS ACS CAN Content</vt:lpstr>
      <vt:lpstr>3_Office Theme</vt:lpstr>
      <vt:lpstr>4_Office Theme</vt:lpstr>
      <vt:lpstr>Office 2013 - 2022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 State HPV Immunization Data Update</vt:lpstr>
      <vt:lpstr>PowerPoint Presentation</vt:lpstr>
      <vt:lpstr>Data: HPV Doses Administered</vt:lpstr>
      <vt:lpstr>PowerPoint Presentation</vt:lpstr>
      <vt:lpstr>PowerPoint Presentation</vt:lpstr>
      <vt:lpstr>PowerPoint Presentation</vt:lpstr>
      <vt:lpstr>Data: HPV Coverage Rates</vt:lpstr>
      <vt:lpstr>PowerPoint Presentation</vt:lpstr>
      <vt:lpstr>PowerPoint Presentation</vt:lpstr>
      <vt:lpstr>PowerPoint Presentation</vt:lpstr>
      <vt:lpstr>DOH HPV Immunization Data Dashboard</vt:lpstr>
      <vt:lpstr>What’s Ahead for HPV at DOH?</vt:lpstr>
      <vt:lpstr>DOH HPV Resources</vt:lpstr>
      <vt:lpstr>PowerPoint Presentation</vt:lpstr>
      <vt:lpstr>HPV Self-collection  Testing for Cervical Cancer Screening</vt:lpstr>
      <vt:lpstr>PowerPoint Presentation</vt:lpstr>
      <vt:lpstr>PowerPoint Presentation</vt:lpstr>
      <vt:lpstr>PowerPoint Presentation</vt:lpstr>
      <vt:lpstr>PowerPoint Presentation</vt:lpstr>
      <vt:lpstr>PowerPoint Presentation</vt:lpstr>
      <vt:lpstr>PowerPoint Presentation</vt:lpstr>
      <vt:lpstr>Cervical Cancer in Washington at a Glance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   </vt:lpstr>
      <vt:lpstr>Immunize WA Goals</vt:lpstr>
      <vt:lpstr>PowerPoint Presentation</vt:lpstr>
      <vt:lpstr>PowerPoint Presentation</vt:lpstr>
      <vt:lpstr>Childhood Series 2021-2025</vt:lpstr>
      <vt:lpstr>Adolescent Series 2021-2025</vt:lpstr>
      <vt:lpstr>HPV Cancer Prevention Immunize WA 2025</vt:lpstr>
      <vt:lpstr>Washington State IQIP Program Immunization Quality Improvement for Providers</vt:lpstr>
      <vt:lpstr>PowerPoint Presentation</vt:lpstr>
      <vt:lpstr>PowerPoint Presentation</vt:lpstr>
      <vt:lpstr>PowerPoint Presentation</vt:lpstr>
      <vt:lpstr>2026 Award Timeline </vt:lpstr>
      <vt:lpstr>PowerPoint Presentation</vt:lpstr>
      <vt:lpstr>PowerPoint Presentation</vt:lpstr>
      <vt:lpstr>PowerPoint Presentation</vt:lpstr>
      <vt:lpstr>PowerPoint Presentation</vt:lpstr>
      <vt:lpstr>PowerPoint Presentation</vt:lpstr>
      <vt:lpstr>HPV@9 Provider Survey</vt:lpstr>
      <vt:lpstr>Hello</vt:lpstr>
      <vt:lpstr>Background</vt:lpstr>
      <vt:lpstr>PowerPoint Presentation</vt:lpstr>
      <vt:lpstr>Project logic model</vt:lpstr>
      <vt:lpstr>Research Questions</vt:lpstr>
      <vt:lpstr>Methods</vt:lpstr>
      <vt:lpstr>Results</vt:lpstr>
      <vt:lpstr>Results: WAIIS and EMR</vt:lpstr>
      <vt:lpstr>Results</vt:lpstr>
      <vt:lpstr>Advantages and Disadvantages</vt:lpstr>
      <vt:lpstr>Challenges</vt:lpstr>
      <vt:lpstr>Willingness</vt:lpstr>
      <vt:lpstr>Impact of DOH Resources</vt:lpstr>
      <vt:lpstr>Discussion</vt:lpstr>
      <vt:lpstr>Next steps?</vt:lpstr>
      <vt:lpstr>Questions?</vt:lpstr>
      <vt:lpstr>PowerPoint Presentation</vt:lpstr>
      <vt:lpstr>HPV-Related Cancers in Washington State</vt:lpstr>
      <vt:lpstr>Presenter</vt:lpstr>
      <vt:lpstr>Definition - Data Type </vt:lpstr>
      <vt:lpstr>Definition - Age Adjusted Rate </vt:lpstr>
      <vt:lpstr>Definition – 95% Confidence Intervals </vt:lpstr>
      <vt:lpstr>HPV Related Cancers Definition</vt:lpstr>
      <vt:lpstr>HPV Related Cancers Definition</vt:lpstr>
      <vt:lpstr>HPV Related Cancers Definition</vt:lpstr>
      <vt:lpstr>Incidence Data for the HPV Related Cancer Sites </vt:lpstr>
      <vt:lpstr>Incidence Data for the HPV Related Cancer Sites </vt:lpstr>
      <vt:lpstr>Oropharyngeal Squamous Cell Carcinoma by Race and Ethnicity </vt:lpstr>
      <vt:lpstr>Anal and Rectal Squamous Cell Carcinoma by Race and Ethnicity </vt:lpstr>
      <vt:lpstr>Vulvar Squamous Cell Carcinoma by Race and Ethnicity </vt:lpstr>
      <vt:lpstr>Vaginal Squamous Cell Carcinoma by Race and Ethnicity </vt:lpstr>
      <vt:lpstr>Cervical Carcinoma by Race and Ethnicity </vt:lpstr>
      <vt:lpstr>Penile Squamous Cell Carcinoma by Race and Ethnicity </vt:lpstr>
      <vt:lpstr>All HPV Related Cancers by Race and Ethnicity </vt:lpstr>
      <vt:lpstr>All HPV Related Cancers by County </vt:lpstr>
      <vt:lpstr>Trends in Age Adjusted Incidence Rates  </vt:lpstr>
      <vt:lpstr>Interpreting Joinpoint Analyses for the WSCR Report </vt:lpstr>
      <vt:lpstr>Incidence Rate Time Trends </vt:lpstr>
      <vt:lpstr>Incidence Rate Time Trends for Oropharyngeal Squamous Cell Carcinoma</vt:lpstr>
      <vt:lpstr>Incidence Rate Time Trends for Anal and Rectal Squamous Cell Carcinoma</vt:lpstr>
      <vt:lpstr>Incidence Rate Time Trends for Vulvar Squamous Cell Carcinoma</vt:lpstr>
      <vt:lpstr>Incidence Rate Time Trends for Vaginal Squamous Cell Carcinoma</vt:lpstr>
      <vt:lpstr>Incidence Rate Time Trends for Cervical Carcinoma</vt:lpstr>
      <vt:lpstr>Incidence Rate Time Trends for Penile Squamous cell Carcinoma</vt:lpstr>
      <vt:lpstr>Incidence Rate Time Trends for all HPV related Cancers</vt:lpstr>
      <vt:lpstr>Thank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10.10.25 Slides_2025 WA Annual HPV Roundtable.pptx</dc:title>
  <cp:lastModifiedBy>Ajia McAferty</cp:lastModifiedBy>
  <cp:revision>1</cp:revision>
  <dcterms:created xsi:type="dcterms:W3CDTF">2006-08-16T00:00:00Z</dcterms:created>
  <dcterms:modified xsi:type="dcterms:W3CDTF">2025-10-10T14:57:20Z</dcterms:modified>
  <dc:identifier>DAG1JbFunQs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0x010100CFB88C8A1C0634449FF785B3C25B9A97</vt:lpwstr>
  </property>
  <property fmtid="{D5CDD505-2E9C-101B-9397-08002B2CF9AE}" pid="3" name="MediaServiceImageTags">
    <vt:lpwstr/>
  </property>
</Properties>
</file>