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handoutMasterIdLst>
    <p:handoutMasterId r:id="rId29"/>
  </p:handoutMasterIdLst>
  <p:sldIdLst>
    <p:sldId id="629" r:id="rId5"/>
    <p:sldId id="667" r:id="rId6"/>
    <p:sldId id="660" r:id="rId7"/>
    <p:sldId id="659" r:id="rId8"/>
    <p:sldId id="640" r:id="rId9"/>
    <p:sldId id="641" r:id="rId10"/>
    <p:sldId id="661" r:id="rId11"/>
    <p:sldId id="519" r:id="rId12"/>
    <p:sldId id="662" r:id="rId13"/>
    <p:sldId id="643" r:id="rId14"/>
    <p:sldId id="664" r:id="rId15"/>
    <p:sldId id="665" r:id="rId16"/>
    <p:sldId id="655" r:id="rId17"/>
    <p:sldId id="666" r:id="rId18"/>
    <p:sldId id="648" r:id="rId19"/>
    <p:sldId id="658" r:id="rId20"/>
    <p:sldId id="630" r:id="rId21"/>
    <p:sldId id="632" r:id="rId22"/>
    <p:sldId id="650" r:id="rId23"/>
    <p:sldId id="652" r:id="rId24"/>
    <p:sldId id="653" r:id="rId25"/>
    <p:sldId id="532" r:id="rId26"/>
    <p:sldId id="504"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FC4B128-BEAB-51D4-C661-C1C8190CA8DE}" name="Chahal, Jaspreet K (DOH)" initials="C(" userId="S::jaspreet.chahal@doh.wa.gov::e9622bca-f389-4648-82a6-5c9edbe964e8" providerId="AD"/>
  <p188:author id="{831B3A93-57B5-6A5A-DA94-A6AA86D5D4C2}" name="Casanova, Nicole (DOH)" initials="NC" userId="S::Nicole.Casanova@doh.wa.gov::86a647ef-a3bd-47c9-ada4-07e69cc3a29d" providerId="AD"/>
  <p188:author id="{26016F98-6C50-6110-FE69-2FC62AF0912C}" name="Chahal, Jaspreet K (DOH)" initials="JC" userId="S::Jaspreet.Chahal@doh.wa.gov::e9622bca-f389-4648-82a6-5c9edbe964e8" providerId="AD"/>
  <p188:author id="{402B22DB-8DC2-C605-398C-A999A626DA41}" name="Bates, Alexis R (DOH)" initials="AB" userId="S::Alexis.Bates@doh.wa.gov::490a35ae-f2c2-44be-b415-02489163342d" providerId="AD"/>
  <p188:author id="{7FA2AFE1-AEE7-0A18-EDC7-47325D6D8D03}" name="Casanova, Nicole (DOH)" initials="CN" userId="S::nicole.casanova@doh.wa.gov::86a647ef-a3bd-47c9-ada4-07e69cc3a29d" providerId="AD"/>
  <p188:author id="{D244CDE9-A9B6-A6D6-5DF0-378613AA1F71}" name="Connor, DeeSha L (DOH)" initials="C(" userId="S::deesha.connor@doh.wa.gov::2881a548-1bbb-45a2-96c4-9429743e251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99BB"/>
    <a:srgbClr val="FFCC00"/>
    <a:srgbClr val="349D96"/>
    <a:srgbClr val="A0A0A0"/>
    <a:srgbClr val="E8E8E8"/>
    <a:srgbClr val="99CCFF"/>
    <a:srgbClr val="E6E6E6"/>
    <a:srgbClr val="ECECEC"/>
    <a:srgbClr val="F5F5F5"/>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293" autoAdjust="0"/>
  </p:normalViewPr>
  <p:slideViewPr>
    <p:cSldViewPr snapToGrid="0">
      <p:cViewPr varScale="1">
        <p:scale>
          <a:sx n="92" d="100"/>
          <a:sy n="92" d="100"/>
        </p:scale>
        <p:origin x="1278" y="8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sanova, Nicole (DOH)" userId="S::nicole.casanova@doh.wa.gov::86a647ef-a3bd-47c9-ada4-07e69cc3a29d" providerId="AD" clId="Web-{F56C5BC2-31DE-9F85-4B84-92F0C75426AE}"/>
    <pc:docChg chg="modSld">
      <pc:chgData name="Casanova, Nicole (DOH)" userId="S::nicole.casanova@doh.wa.gov::86a647ef-a3bd-47c9-ada4-07e69cc3a29d" providerId="AD" clId="Web-{F56C5BC2-31DE-9F85-4B84-92F0C75426AE}" dt="2026-03-24T19:38:26.345" v="867"/>
      <pc:docMkLst>
        <pc:docMk/>
      </pc:docMkLst>
      <pc:sldChg chg="modNotes">
        <pc:chgData name="Casanova, Nicole (DOH)" userId="S::nicole.casanova@doh.wa.gov::86a647ef-a3bd-47c9-ada4-07e69cc3a29d" providerId="AD" clId="Web-{F56C5BC2-31DE-9F85-4B84-92F0C75426AE}" dt="2026-03-24T19:37:10.610" v="694"/>
        <pc:sldMkLst>
          <pc:docMk/>
          <pc:sldMk cId="1891437130" sldId="640"/>
        </pc:sldMkLst>
      </pc:sldChg>
      <pc:sldChg chg="modNotes">
        <pc:chgData name="Casanova, Nicole (DOH)" userId="S::nicole.casanova@doh.wa.gov::86a647ef-a3bd-47c9-ada4-07e69cc3a29d" providerId="AD" clId="Web-{F56C5BC2-31DE-9F85-4B84-92F0C75426AE}" dt="2026-03-24T19:38:26.345" v="867"/>
        <pc:sldMkLst>
          <pc:docMk/>
          <pc:sldMk cId="1454725359" sldId="643"/>
        </pc:sldMkLst>
      </pc:sldChg>
      <pc:sldChg chg="modNotes">
        <pc:chgData name="Casanova, Nicole (DOH)" userId="S::nicole.casanova@doh.wa.gov::86a647ef-a3bd-47c9-ada4-07e69cc3a29d" providerId="AD" clId="Web-{F56C5BC2-31DE-9F85-4B84-92F0C75426AE}" dt="2026-03-24T19:37:30.282" v="697"/>
        <pc:sldMkLst>
          <pc:docMk/>
          <pc:sldMk cId="3624182909" sldId="662"/>
        </pc:sldMkLst>
      </pc:sldChg>
      <pc:sldChg chg="modSp modNotes">
        <pc:chgData name="Casanova, Nicole (DOH)" userId="S::nicole.casanova@doh.wa.gov::86a647ef-a3bd-47c9-ada4-07e69cc3a29d" providerId="AD" clId="Web-{F56C5BC2-31DE-9F85-4B84-92F0C75426AE}" dt="2026-03-24T19:32:12.641" v="260"/>
        <pc:sldMkLst>
          <pc:docMk/>
          <pc:sldMk cId="1037608857" sldId="667"/>
        </pc:sldMkLst>
        <pc:spChg chg="mod">
          <ac:chgData name="Casanova, Nicole (DOH)" userId="S::nicole.casanova@doh.wa.gov::86a647ef-a3bd-47c9-ada4-07e69cc3a29d" providerId="AD" clId="Web-{F56C5BC2-31DE-9F85-4B84-92F0C75426AE}" dt="2026-03-24T19:16:28.776" v="53" actId="20577"/>
          <ac:spMkLst>
            <pc:docMk/>
            <pc:sldMk cId="1037608857" sldId="667"/>
            <ac:spMk id="2" creationId="{33283AD7-BF7F-6AC2-0C19-28A78D0D0B32}"/>
          </ac:spMkLst>
        </pc:spChg>
      </pc:sldChg>
    </pc:docChg>
  </pc:docChgLst>
  <pc:docChgLst>
    <pc:chgData name="Casanova, Nicole (DOH)" userId="S::nicole.casanova@doh.wa.gov::86a647ef-a3bd-47c9-ada4-07e69cc3a29d" providerId="AD" clId="Web-{F5CB1F5E-F8E8-A0DD-E900-DFDA6A762F9C}"/>
    <pc:docChg chg="modSld">
      <pc:chgData name="Casanova, Nicole (DOH)" userId="S::nicole.casanova@doh.wa.gov::86a647ef-a3bd-47c9-ada4-07e69cc3a29d" providerId="AD" clId="Web-{F5CB1F5E-F8E8-A0DD-E900-DFDA6A762F9C}" dt="2026-03-27T00:07:34.060" v="489" actId="1076"/>
      <pc:docMkLst>
        <pc:docMk/>
      </pc:docMkLst>
      <pc:sldChg chg="modSp">
        <pc:chgData name="Casanova, Nicole (DOH)" userId="S::nicole.casanova@doh.wa.gov::86a647ef-a3bd-47c9-ada4-07e69cc3a29d" providerId="AD" clId="Web-{F5CB1F5E-F8E8-A0DD-E900-DFDA6A762F9C}" dt="2026-03-27T00:07:34.060" v="489" actId="1076"/>
        <pc:sldMkLst>
          <pc:docMk/>
          <pc:sldMk cId="4105053150" sldId="629"/>
        </pc:sldMkLst>
        <pc:picChg chg="mod">
          <ac:chgData name="Casanova, Nicole (DOH)" userId="S::nicole.casanova@doh.wa.gov::86a647ef-a3bd-47c9-ada4-07e69cc3a29d" providerId="AD" clId="Web-{F5CB1F5E-F8E8-A0DD-E900-DFDA6A762F9C}" dt="2026-03-27T00:07:34.060" v="489" actId="1076"/>
          <ac:picMkLst>
            <pc:docMk/>
            <pc:sldMk cId="4105053150" sldId="629"/>
            <ac:picMk id="7" creationId="{FD7141D9-16D6-64DA-3ED7-8EE77063D2EA}"/>
          </ac:picMkLst>
        </pc:picChg>
      </pc:sldChg>
      <pc:sldChg chg="modSp">
        <pc:chgData name="Casanova, Nicole (DOH)" userId="S::nicole.casanova@doh.wa.gov::86a647ef-a3bd-47c9-ada4-07e69cc3a29d" providerId="AD" clId="Web-{F5CB1F5E-F8E8-A0DD-E900-DFDA6A762F9C}" dt="2026-03-27T00:01:49.838" v="368" actId="20577"/>
        <pc:sldMkLst>
          <pc:docMk/>
          <pc:sldMk cId="623007627" sldId="630"/>
        </pc:sldMkLst>
        <pc:spChg chg="mod">
          <ac:chgData name="Casanova, Nicole (DOH)" userId="S::nicole.casanova@doh.wa.gov::86a647ef-a3bd-47c9-ada4-07e69cc3a29d" providerId="AD" clId="Web-{F5CB1F5E-F8E8-A0DD-E900-DFDA6A762F9C}" dt="2026-03-27T00:01:49.838" v="368" actId="20577"/>
          <ac:spMkLst>
            <pc:docMk/>
            <pc:sldMk cId="623007627" sldId="630"/>
            <ac:spMk id="5" creationId="{00000000-0000-0000-0000-000000000000}"/>
          </ac:spMkLst>
        </pc:spChg>
      </pc:sldChg>
      <pc:sldChg chg="addSp delSp modSp modNotes">
        <pc:chgData name="Casanova, Nicole (DOH)" userId="S::nicole.casanova@doh.wa.gov::86a647ef-a3bd-47c9-ada4-07e69cc3a29d" providerId="AD" clId="Web-{F5CB1F5E-F8E8-A0DD-E900-DFDA6A762F9C}" dt="2026-03-27T00:07:05.418" v="487" actId="1076"/>
        <pc:sldMkLst>
          <pc:docMk/>
          <pc:sldMk cId="1193659647" sldId="632"/>
        </pc:sldMkLst>
        <pc:spChg chg="mod">
          <ac:chgData name="Casanova, Nicole (DOH)" userId="S::nicole.casanova@doh.wa.gov::86a647ef-a3bd-47c9-ada4-07e69cc3a29d" providerId="AD" clId="Web-{F5CB1F5E-F8E8-A0DD-E900-DFDA6A762F9C}" dt="2026-03-27T00:06:47.012" v="483" actId="20577"/>
          <ac:spMkLst>
            <pc:docMk/>
            <pc:sldMk cId="1193659647" sldId="632"/>
            <ac:spMk id="2" creationId="{00000000-0000-0000-0000-000000000000}"/>
          </ac:spMkLst>
        </pc:spChg>
        <pc:picChg chg="add mod">
          <ac:chgData name="Casanova, Nicole (DOH)" userId="S::nicole.casanova@doh.wa.gov::86a647ef-a3bd-47c9-ada4-07e69cc3a29d" providerId="AD" clId="Web-{F5CB1F5E-F8E8-A0DD-E900-DFDA6A762F9C}" dt="2026-03-27T00:07:05.418" v="487" actId="1076"/>
          <ac:picMkLst>
            <pc:docMk/>
            <pc:sldMk cId="1193659647" sldId="632"/>
            <ac:picMk id="5" creationId="{D90B0D45-C640-2BBB-EF1D-08A7CE6B89AA}"/>
          </ac:picMkLst>
        </pc:picChg>
      </pc:sldChg>
      <pc:sldChg chg="mod modShow">
        <pc:chgData name="Casanova, Nicole (DOH)" userId="S::nicole.casanova@doh.wa.gov::86a647ef-a3bd-47c9-ada4-07e69cc3a29d" providerId="AD" clId="Web-{F5CB1F5E-F8E8-A0DD-E900-DFDA6A762F9C}" dt="2026-03-26T23:48:07.098" v="102"/>
        <pc:sldMkLst>
          <pc:docMk/>
          <pc:sldMk cId="1790182099" sldId="646"/>
        </pc:sldMkLst>
      </pc:sldChg>
      <pc:sldChg chg="mod modShow">
        <pc:chgData name="Casanova, Nicole (DOH)" userId="S::nicole.casanova@doh.wa.gov::86a647ef-a3bd-47c9-ada4-07e69cc3a29d" providerId="AD" clId="Web-{F5CB1F5E-F8E8-A0DD-E900-DFDA6A762F9C}" dt="2026-03-26T23:53:59.516" v="289"/>
        <pc:sldMkLst>
          <pc:docMk/>
          <pc:sldMk cId="2758598296" sldId="647"/>
        </pc:sldMkLst>
      </pc:sldChg>
      <pc:sldChg chg="mod modShow">
        <pc:chgData name="Casanova, Nicole (DOH)" userId="S::nicole.casanova@doh.wa.gov::86a647ef-a3bd-47c9-ada4-07e69cc3a29d" providerId="AD" clId="Web-{F5CB1F5E-F8E8-A0DD-E900-DFDA6A762F9C}" dt="2026-03-27T00:01:04.337" v="337"/>
        <pc:sldMkLst>
          <pc:docMk/>
          <pc:sldMk cId="906408957" sldId="649"/>
        </pc:sldMkLst>
      </pc:sldChg>
      <pc:sldChg chg="modSp modNotes">
        <pc:chgData name="Casanova, Nicole (DOH)" userId="S::nicole.casanova@doh.wa.gov::86a647ef-a3bd-47c9-ada4-07e69cc3a29d" providerId="AD" clId="Web-{F5CB1F5E-F8E8-A0DD-E900-DFDA6A762F9C}" dt="2026-03-27T00:00:52.696" v="336"/>
        <pc:sldMkLst>
          <pc:docMk/>
          <pc:sldMk cId="1774516809" sldId="658"/>
        </pc:sldMkLst>
        <pc:spChg chg="mod">
          <ac:chgData name="Casanova, Nicole (DOH)" userId="S::nicole.casanova@doh.wa.gov::86a647ef-a3bd-47c9-ada4-07e69cc3a29d" providerId="AD" clId="Web-{F5CB1F5E-F8E8-A0DD-E900-DFDA6A762F9C}" dt="2026-03-26T23:59:15.086" v="314" actId="20577"/>
          <ac:spMkLst>
            <pc:docMk/>
            <pc:sldMk cId="1774516809" sldId="658"/>
            <ac:spMk id="3" creationId="{AB3CE3E9-F743-6189-D990-379AF6F2197B}"/>
          </ac:spMkLst>
        </pc:spChg>
        <pc:spChg chg="mod">
          <ac:chgData name="Casanova, Nicole (DOH)" userId="S::nicole.casanova@doh.wa.gov::86a647ef-a3bd-47c9-ada4-07e69cc3a29d" providerId="AD" clId="Web-{F5CB1F5E-F8E8-A0DD-E900-DFDA6A762F9C}" dt="2026-03-26T23:57:45.459" v="308" actId="1076"/>
          <ac:spMkLst>
            <pc:docMk/>
            <pc:sldMk cId="1774516809" sldId="658"/>
            <ac:spMk id="8" creationId="{98655B0E-6AF0-1B79-190A-1C6DE519A1CD}"/>
          </ac:spMkLst>
        </pc:spChg>
      </pc:sldChg>
      <pc:sldChg chg="modSp modCm">
        <pc:chgData name="Casanova, Nicole (DOH)" userId="S::nicole.casanova@doh.wa.gov::86a647ef-a3bd-47c9-ada4-07e69cc3a29d" providerId="AD" clId="Web-{F5CB1F5E-F8E8-A0DD-E900-DFDA6A762F9C}" dt="2026-03-26T23:43:47.924" v="25" actId="20577"/>
        <pc:sldMkLst>
          <pc:docMk/>
          <pc:sldMk cId="3285470943" sldId="664"/>
        </pc:sldMkLst>
        <pc:spChg chg="mod">
          <ac:chgData name="Casanova, Nicole (DOH)" userId="S::nicole.casanova@doh.wa.gov::86a647ef-a3bd-47c9-ada4-07e69cc3a29d" providerId="AD" clId="Web-{F5CB1F5E-F8E8-A0DD-E900-DFDA6A762F9C}" dt="2026-03-26T23:43:47.924" v="25" actId="20577"/>
          <ac:spMkLst>
            <pc:docMk/>
            <pc:sldMk cId="3285470943" sldId="664"/>
            <ac:spMk id="3" creationId="{CF67DE7A-7746-BB33-3954-C18FE840C7A4}"/>
          </ac:spMkLst>
        </pc:spChg>
        <pc:extLst>
          <p:ext xmlns:p="http://schemas.openxmlformats.org/presentationml/2006/main" uri="{D6D511B9-2390-475A-947B-AFAB55BFBCF1}">
            <pc226:cmChg xmlns:pc226="http://schemas.microsoft.com/office/powerpoint/2022/06/main/command" chg="mod">
              <pc226:chgData name="Casanova, Nicole (DOH)" userId="S::nicole.casanova@doh.wa.gov::86a647ef-a3bd-47c9-ada4-07e69cc3a29d" providerId="AD" clId="Web-{F5CB1F5E-F8E8-A0DD-E900-DFDA6A762F9C}" dt="2026-03-26T23:43:47.127" v="24" actId="20577"/>
              <pc2:cmMkLst xmlns:pc2="http://schemas.microsoft.com/office/powerpoint/2019/9/main/command">
                <pc:docMk/>
                <pc:sldMk cId="3285470943" sldId="664"/>
                <pc2:cmMk id="{8082B4BA-C2AF-494F-A58E-A7175E7F8178}"/>
              </pc2:cmMkLst>
            </pc226:cmChg>
          </p:ext>
        </pc:extLst>
      </pc:sldChg>
      <pc:sldChg chg="addSp delSp modSp modNotes">
        <pc:chgData name="Casanova, Nicole (DOH)" userId="S::nicole.casanova@doh.wa.gov::86a647ef-a3bd-47c9-ada4-07e69cc3a29d" providerId="AD" clId="Web-{F5CB1F5E-F8E8-A0DD-E900-DFDA6A762F9C}" dt="2026-03-26T23:49:52.849" v="243"/>
        <pc:sldMkLst>
          <pc:docMk/>
          <pc:sldMk cId="293515355" sldId="665"/>
        </pc:sldMkLst>
        <pc:spChg chg="mod">
          <ac:chgData name="Casanova, Nicole (DOH)" userId="S::nicole.casanova@doh.wa.gov::86a647ef-a3bd-47c9-ada4-07e69cc3a29d" providerId="AD" clId="Web-{F5CB1F5E-F8E8-A0DD-E900-DFDA6A762F9C}" dt="2026-03-26T23:47:57.129" v="101" actId="14100"/>
          <ac:spMkLst>
            <pc:docMk/>
            <pc:sldMk cId="293515355" sldId="665"/>
            <ac:spMk id="3" creationId="{72ECE7D1-494F-6626-618E-1EC534376170}"/>
          </ac:spMkLst>
        </pc:spChg>
      </pc:sldChg>
      <pc:sldChg chg="modSp modNotes">
        <pc:chgData name="Casanova, Nicole (DOH)" userId="S::nicole.casanova@doh.wa.gov::86a647ef-a3bd-47c9-ada4-07e69cc3a29d" providerId="AD" clId="Web-{F5CB1F5E-F8E8-A0DD-E900-DFDA6A762F9C}" dt="2026-03-26T23:59:53.336" v="317"/>
        <pc:sldMkLst>
          <pc:docMk/>
          <pc:sldMk cId="3205653976" sldId="666"/>
        </pc:sldMkLst>
        <pc:spChg chg="mod">
          <ac:chgData name="Casanova, Nicole (DOH)" userId="S::nicole.casanova@doh.wa.gov::86a647ef-a3bd-47c9-ada4-07e69cc3a29d" providerId="AD" clId="Web-{F5CB1F5E-F8E8-A0DD-E900-DFDA6A762F9C}" dt="2026-03-26T23:58:55.132" v="310" actId="14100"/>
          <ac:spMkLst>
            <pc:docMk/>
            <pc:sldMk cId="3205653976" sldId="666"/>
            <ac:spMk id="3" creationId="{9EFA4165-33C9-486F-1EEF-CD25E84BEB2C}"/>
          </ac:spMkLst>
        </pc:spChg>
        <pc:picChg chg="mod">
          <ac:chgData name="Casanova, Nicole (DOH)" userId="S::nicole.casanova@doh.wa.gov::86a647ef-a3bd-47c9-ada4-07e69cc3a29d" providerId="AD" clId="Web-{F5CB1F5E-F8E8-A0DD-E900-DFDA6A762F9C}" dt="2026-03-26T23:52:29.606" v="273" actId="1076"/>
          <ac:picMkLst>
            <pc:docMk/>
            <pc:sldMk cId="3205653976" sldId="666"/>
            <ac:picMk id="12" creationId="{9142E1C8-0108-A895-7912-DA84EA80B253}"/>
          </ac:picMkLst>
        </pc:picChg>
      </pc:sldChg>
    </pc:docChg>
  </pc:docChgLst>
  <pc:docChgLst>
    <pc:chgData name="Connor, DeeSha L (DOH)" userId="S::deesha.connor@doh.wa.gov::2881a548-1bbb-45a2-96c4-9429743e2513" providerId="AD" clId="Web-{70302A54-5F31-84E0-E094-0C42C4D433E0}"/>
    <pc:docChg chg="mod">
      <pc:chgData name="Connor, DeeSha L (DOH)" userId="S::deesha.connor@doh.wa.gov::2881a548-1bbb-45a2-96c4-9429743e2513" providerId="AD" clId="Web-{70302A54-5F31-84E0-E094-0C42C4D433E0}" dt="2026-04-08T17:14:11.623" v="0"/>
      <pc:docMkLst>
        <pc:docMk/>
      </pc:docMkLst>
    </pc:docChg>
  </pc:docChgLst>
  <pc:docChgLst>
    <pc:chgData name="Casanova, Nicole (DOH)" userId="86a647ef-a3bd-47c9-ada4-07e69cc3a29d" providerId="ADAL" clId="{B00F432F-47EB-43FE-BBD9-0BDBB4F8225E}"/>
    <pc:docChg chg="custSel delSld modSld">
      <pc:chgData name="Casanova, Nicole (DOH)" userId="86a647ef-a3bd-47c9-ada4-07e69cc3a29d" providerId="ADAL" clId="{B00F432F-47EB-43FE-BBD9-0BDBB4F8225E}" dt="2026-04-13T20:22:22.508" v="5720" actId="20577"/>
      <pc:docMkLst>
        <pc:docMk/>
      </pc:docMkLst>
      <pc:sldChg chg="modSp mod modCm modNotesTx">
        <pc:chgData name="Casanova, Nicole (DOH)" userId="86a647ef-a3bd-47c9-ada4-07e69cc3a29d" providerId="ADAL" clId="{B00F432F-47EB-43FE-BBD9-0BDBB4F8225E}" dt="2026-03-25T22:04:58.958" v="4219" actId="20577"/>
        <pc:sldMkLst>
          <pc:docMk/>
          <pc:sldMk cId="1825219871" sldId="519"/>
        </pc:sldMkLst>
        <pc:extLst>
          <p:ext xmlns:p="http://schemas.openxmlformats.org/presentationml/2006/main" uri="{D6D511B9-2390-475A-947B-AFAB55BFBCF1}">
            <pc226:cmChg xmlns:pc226="http://schemas.microsoft.com/office/powerpoint/2022/06/main/command" chg="mod">
              <pc226:chgData name="Casanova, Nicole (DOH)" userId="86a647ef-a3bd-47c9-ada4-07e69cc3a29d" providerId="ADAL" clId="{B00F432F-47EB-43FE-BBD9-0BDBB4F8225E}" dt="2026-02-24T23:16:56.927" v="3679" actId="20577"/>
              <pc2:cmMkLst xmlns:pc2="http://schemas.microsoft.com/office/powerpoint/2019/9/main/command">
                <pc:docMk/>
                <pc:sldMk cId="1825219871" sldId="519"/>
                <pc2:cmMk id="{5FAA858E-5E00-4CE1-B658-3E200094D626}"/>
              </pc2:cmMkLst>
            </pc226:cmChg>
          </p:ext>
        </pc:extLst>
      </pc:sldChg>
      <pc:sldChg chg="modSp mod modCm modNotesTx">
        <pc:chgData name="Casanova, Nicole (DOH)" userId="86a647ef-a3bd-47c9-ada4-07e69cc3a29d" providerId="ADAL" clId="{B00F432F-47EB-43FE-BBD9-0BDBB4F8225E}" dt="2026-03-25T21:24:00.137" v="4021" actId="313"/>
        <pc:sldMkLst>
          <pc:docMk/>
          <pc:sldMk cId="4105053150" sldId="629"/>
        </pc:sldMkLst>
        <pc:extLst>
          <p:ext xmlns:p="http://schemas.openxmlformats.org/presentationml/2006/main" uri="{D6D511B9-2390-475A-947B-AFAB55BFBCF1}">
            <pc226:cmChg xmlns:pc226="http://schemas.microsoft.com/office/powerpoint/2022/06/main/command" chg="mod">
              <pc226:chgData name="Casanova, Nicole (DOH)" userId="86a647ef-a3bd-47c9-ada4-07e69cc3a29d" providerId="ADAL" clId="{B00F432F-47EB-43FE-BBD9-0BDBB4F8225E}" dt="2026-02-24T20:32:59.265" v="108" actId="20577"/>
              <pc2:cmMkLst xmlns:pc2="http://schemas.microsoft.com/office/powerpoint/2019/9/main/command">
                <pc:docMk/>
                <pc:sldMk cId="4105053150" sldId="629"/>
                <pc2:cmMk id="{8FA835A6-C33F-4753-A593-FA179BBE3DF8}"/>
              </pc2:cmMkLst>
            </pc226:cmChg>
          </p:ext>
        </pc:extLst>
      </pc:sldChg>
      <pc:sldChg chg="modSp mod modNotesTx">
        <pc:chgData name="Casanova, Nicole (DOH)" userId="86a647ef-a3bd-47c9-ada4-07e69cc3a29d" providerId="ADAL" clId="{B00F432F-47EB-43FE-BBD9-0BDBB4F8225E}" dt="2026-03-25T22:11:16.577" v="4492" actId="313"/>
        <pc:sldMkLst>
          <pc:docMk/>
          <pc:sldMk cId="623007627" sldId="630"/>
        </pc:sldMkLst>
      </pc:sldChg>
      <pc:sldChg chg="modNotesTx">
        <pc:chgData name="Casanova, Nicole (DOH)" userId="86a647ef-a3bd-47c9-ada4-07e69cc3a29d" providerId="ADAL" clId="{B00F432F-47EB-43FE-BBD9-0BDBB4F8225E}" dt="2026-03-25T22:12:22.455" v="4523" actId="20577"/>
        <pc:sldMkLst>
          <pc:docMk/>
          <pc:sldMk cId="1193659647" sldId="632"/>
        </pc:sldMkLst>
      </pc:sldChg>
      <pc:sldChg chg="modSp mod modNotesTx">
        <pc:chgData name="Casanova, Nicole (DOH)" userId="86a647ef-a3bd-47c9-ada4-07e69cc3a29d" providerId="ADAL" clId="{B00F432F-47EB-43FE-BBD9-0BDBB4F8225E}" dt="2026-03-25T22:24:07.323" v="5303" actId="20577"/>
        <pc:sldMkLst>
          <pc:docMk/>
          <pc:sldMk cId="438043188" sldId="641"/>
        </pc:sldMkLst>
      </pc:sldChg>
      <pc:sldChg chg="del">
        <pc:chgData name="Casanova, Nicole (DOH)" userId="86a647ef-a3bd-47c9-ada4-07e69cc3a29d" providerId="ADAL" clId="{B00F432F-47EB-43FE-BBD9-0BDBB4F8225E}" dt="2026-04-13T20:20:36.050" v="5715" actId="2696"/>
        <pc:sldMkLst>
          <pc:docMk/>
          <pc:sldMk cId="1790182099" sldId="646"/>
        </pc:sldMkLst>
      </pc:sldChg>
      <pc:sldChg chg="del">
        <pc:chgData name="Casanova, Nicole (DOH)" userId="86a647ef-a3bd-47c9-ada4-07e69cc3a29d" providerId="ADAL" clId="{B00F432F-47EB-43FE-BBD9-0BDBB4F8225E}" dt="2026-04-13T20:20:40.024" v="5716" actId="2696"/>
        <pc:sldMkLst>
          <pc:docMk/>
          <pc:sldMk cId="2758598296" sldId="647"/>
        </pc:sldMkLst>
      </pc:sldChg>
      <pc:sldChg chg="modSp mod modCm">
        <pc:chgData name="Casanova, Nicole (DOH)" userId="86a647ef-a3bd-47c9-ada4-07e69cc3a29d" providerId="ADAL" clId="{B00F432F-47EB-43FE-BBD9-0BDBB4F8225E}" dt="2026-04-08T22:30:26.936" v="5712" actId="20577"/>
        <pc:sldMkLst>
          <pc:docMk/>
          <pc:sldMk cId="1364841814" sldId="648"/>
        </pc:sldMkLst>
        <pc:spChg chg="mod">
          <ac:chgData name="Casanova, Nicole (DOH)" userId="86a647ef-a3bd-47c9-ada4-07e69cc3a29d" providerId="ADAL" clId="{B00F432F-47EB-43FE-BBD9-0BDBB4F8225E}" dt="2026-04-08T22:30:26.936" v="5712" actId="20577"/>
          <ac:spMkLst>
            <pc:docMk/>
            <pc:sldMk cId="1364841814" sldId="648"/>
            <ac:spMk id="3" creationId="{EE74F0B7-517B-0958-48FC-4FD355A3FA6D}"/>
          </ac:spMkLst>
        </pc:spChg>
        <pc:extLst>
          <p:ext xmlns:p="http://schemas.openxmlformats.org/presentationml/2006/main" uri="{D6D511B9-2390-475A-947B-AFAB55BFBCF1}">
            <pc226:cmChg xmlns:pc226="http://schemas.microsoft.com/office/powerpoint/2022/06/main/command" chg="mod">
              <pc226:chgData name="Casanova, Nicole (DOH)" userId="86a647ef-a3bd-47c9-ada4-07e69cc3a29d" providerId="ADAL" clId="{B00F432F-47EB-43FE-BBD9-0BDBB4F8225E}" dt="2026-02-24T23:21:55.589" v="3734" actId="20577"/>
              <pc2:cmMkLst xmlns:pc2="http://schemas.microsoft.com/office/powerpoint/2019/9/main/command">
                <pc:docMk/>
                <pc:sldMk cId="1364841814" sldId="648"/>
                <pc2:cmMk id="{C642AB47-28F2-48DE-92A9-6DF2FE856BBB}"/>
              </pc2:cmMkLst>
            </pc226:cmChg>
            <pc226:cmChg xmlns:pc226="http://schemas.microsoft.com/office/powerpoint/2022/06/main/command" chg="mod">
              <pc226:chgData name="Casanova, Nicole (DOH)" userId="86a647ef-a3bd-47c9-ada4-07e69cc3a29d" providerId="ADAL" clId="{B00F432F-47EB-43FE-BBD9-0BDBB4F8225E}" dt="2026-04-08T22:30:26.936" v="5712" actId="20577"/>
              <pc2:cmMkLst xmlns:pc2="http://schemas.microsoft.com/office/powerpoint/2019/9/main/command">
                <pc:docMk/>
                <pc:sldMk cId="1364841814" sldId="648"/>
                <pc2:cmMk id="{3837B3BB-EB24-4C11-8574-59970FEEBE33}"/>
              </pc2:cmMkLst>
            </pc226:cmChg>
          </p:ext>
        </pc:extLst>
      </pc:sldChg>
      <pc:sldChg chg="del">
        <pc:chgData name="Casanova, Nicole (DOH)" userId="86a647ef-a3bd-47c9-ada4-07e69cc3a29d" providerId="ADAL" clId="{B00F432F-47EB-43FE-BBD9-0BDBB4F8225E}" dt="2026-04-13T20:20:43.109" v="5717" actId="2696"/>
        <pc:sldMkLst>
          <pc:docMk/>
          <pc:sldMk cId="906408957" sldId="649"/>
        </pc:sldMkLst>
      </pc:sldChg>
      <pc:sldChg chg="modSp mod">
        <pc:chgData name="Casanova, Nicole (DOH)" userId="86a647ef-a3bd-47c9-ada4-07e69cc3a29d" providerId="ADAL" clId="{B00F432F-47EB-43FE-BBD9-0BDBB4F8225E}" dt="2026-04-08T22:28:15.755" v="5673" actId="20577"/>
        <pc:sldMkLst>
          <pc:docMk/>
          <pc:sldMk cId="1598153905" sldId="655"/>
        </pc:sldMkLst>
        <pc:spChg chg="mod">
          <ac:chgData name="Casanova, Nicole (DOH)" userId="86a647ef-a3bd-47c9-ada4-07e69cc3a29d" providerId="ADAL" clId="{B00F432F-47EB-43FE-BBD9-0BDBB4F8225E}" dt="2026-04-08T22:28:15.755" v="5673" actId="20577"/>
          <ac:spMkLst>
            <pc:docMk/>
            <pc:sldMk cId="1598153905" sldId="655"/>
            <ac:spMk id="3" creationId="{E39D20E2-BC3D-BD51-02A1-0D5C834DA9E1}"/>
          </ac:spMkLst>
        </pc:spChg>
      </pc:sldChg>
      <pc:sldChg chg="modNotesTx">
        <pc:chgData name="Casanova, Nicole (DOH)" userId="86a647ef-a3bd-47c9-ada4-07e69cc3a29d" providerId="ADAL" clId="{B00F432F-47EB-43FE-BBD9-0BDBB4F8225E}" dt="2026-04-13T20:22:22.508" v="5720" actId="20577"/>
        <pc:sldMkLst>
          <pc:docMk/>
          <pc:sldMk cId="1774516809" sldId="658"/>
        </pc:sldMkLst>
      </pc:sldChg>
      <pc:sldChg chg="addSp delSp modSp mod modNotesTx">
        <pc:chgData name="Casanova, Nicole (DOH)" userId="86a647ef-a3bd-47c9-ada4-07e69cc3a29d" providerId="ADAL" clId="{B00F432F-47EB-43FE-BBD9-0BDBB4F8225E}" dt="2026-03-25T22:29:49.972" v="5536" actId="20577"/>
        <pc:sldMkLst>
          <pc:docMk/>
          <pc:sldMk cId="728513918" sldId="660"/>
        </pc:sldMkLst>
      </pc:sldChg>
      <pc:sldChg chg="modSp mod modNotesTx">
        <pc:chgData name="Casanova, Nicole (DOH)" userId="86a647ef-a3bd-47c9-ada4-07e69cc3a29d" providerId="ADAL" clId="{B00F432F-47EB-43FE-BBD9-0BDBB4F8225E}" dt="2026-03-25T22:25:15.586" v="5332" actId="20577"/>
        <pc:sldMkLst>
          <pc:docMk/>
          <pc:sldMk cId="36949222" sldId="661"/>
        </pc:sldMkLst>
      </pc:sldChg>
      <pc:sldChg chg="modSp mod modCm">
        <pc:chgData name="Casanova, Nicole (DOH)" userId="86a647ef-a3bd-47c9-ada4-07e69cc3a29d" providerId="ADAL" clId="{B00F432F-47EB-43FE-BBD9-0BDBB4F8225E}" dt="2026-04-08T22:29:01.481" v="5678" actId="20577"/>
        <pc:sldMkLst>
          <pc:docMk/>
          <pc:sldMk cId="3285470943" sldId="664"/>
        </pc:sldMkLst>
        <pc:spChg chg="mod">
          <ac:chgData name="Casanova, Nicole (DOH)" userId="86a647ef-a3bd-47c9-ada4-07e69cc3a29d" providerId="ADAL" clId="{B00F432F-47EB-43FE-BBD9-0BDBB4F8225E}" dt="2026-04-08T22:29:01.481" v="5678" actId="20577"/>
          <ac:spMkLst>
            <pc:docMk/>
            <pc:sldMk cId="3285470943" sldId="664"/>
            <ac:spMk id="3" creationId="{CF67DE7A-7746-BB33-3954-C18FE840C7A4}"/>
          </ac:spMkLst>
        </pc:spChg>
        <pc:extLst>
          <p:ext xmlns:p="http://schemas.openxmlformats.org/presentationml/2006/main" uri="{D6D511B9-2390-475A-947B-AFAB55BFBCF1}">
            <pc226:cmChg xmlns:pc226="http://schemas.microsoft.com/office/powerpoint/2022/06/main/command" chg="mod">
              <pc226:chgData name="Casanova, Nicole (DOH)" userId="86a647ef-a3bd-47c9-ada4-07e69cc3a29d" providerId="ADAL" clId="{B00F432F-47EB-43FE-BBD9-0BDBB4F8225E}" dt="2026-04-08T22:29:01.481" v="5678" actId="20577"/>
              <pc2:cmMkLst xmlns:pc2="http://schemas.microsoft.com/office/powerpoint/2019/9/main/command">
                <pc:docMk/>
                <pc:sldMk cId="3285470943" sldId="664"/>
                <pc2:cmMk id="{8082B4BA-C2AF-494F-A58E-A7175E7F8178}"/>
              </pc2:cmMkLst>
            </pc226:cmChg>
          </p:ext>
        </pc:extLst>
      </pc:sldChg>
      <pc:sldChg chg="modNotesTx">
        <pc:chgData name="Casanova, Nicole (DOH)" userId="86a647ef-a3bd-47c9-ada4-07e69cc3a29d" providerId="ADAL" clId="{B00F432F-47EB-43FE-BBD9-0BDBB4F8225E}" dt="2026-04-13T20:21:13.497" v="5719" actId="20577"/>
        <pc:sldMkLst>
          <pc:docMk/>
          <pc:sldMk cId="3205653976" sldId="666"/>
        </pc:sldMkLst>
      </pc:sldChg>
      <pc:sldChg chg="modNotesTx">
        <pc:chgData name="Casanova, Nicole (DOH)" userId="86a647ef-a3bd-47c9-ada4-07e69cc3a29d" providerId="ADAL" clId="{B00F432F-47EB-43FE-BBD9-0BDBB4F8225E}" dt="2026-03-25T22:14:38.575" v="4575" actId="20577"/>
        <pc:sldMkLst>
          <pc:docMk/>
          <pc:sldMk cId="1037608857" sldId="667"/>
        </pc:sldMkLst>
      </pc:sldChg>
    </pc:docChg>
  </pc:docChgLst>
  <pc:docChgLst>
    <pc:chgData name="Bates, Alexis R (DOH)" userId="490a35ae-f2c2-44be-b415-02489163342d" providerId="ADAL" clId="{6BF807F9-6632-44C0-ABB4-7B6A632D785B}"/>
    <pc:docChg chg="undo custSel addSld delSld modSld sldOrd modShowInfo">
      <pc:chgData name="Bates, Alexis R (DOH)" userId="490a35ae-f2c2-44be-b415-02489163342d" providerId="ADAL" clId="{6BF807F9-6632-44C0-ABB4-7B6A632D785B}" dt="2026-03-26T14:55:39.636" v="11529" actId="2744"/>
      <pc:docMkLst>
        <pc:docMk/>
      </pc:docMkLst>
      <pc:sldChg chg="modSp mod modCm">
        <pc:chgData name="Bates, Alexis R (DOH)" userId="490a35ae-f2c2-44be-b415-02489163342d" providerId="ADAL" clId="{6BF807F9-6632-44C0-ABB4-7B6A632D785B}" dt="2026-03-25T19:47:59.247" v="11521" actId="20577"/>
        <pc:sldMkLst>
          <pc:docMk/>
          <pc:sldMk cId="1825219871" sldId="519"/>
        </pc:sldMkLst>
        <pc:spChg chg="mod">
          <ac:chgData name="Bates, Alexis R (DOH)" userId="490a35ae-f2c2-44be-b415-02489163342d" providerId="ADAL" clId="{6BF807F9-6632-44C0-ABB4-7B6A632D785B}" dt="2026-03-25T19:47:59.247" v="11521" actId="20577"/>
          <ac:spMkLst>
            <pc:docMk/>
            <pc:sldMk cId="1825219871" sldId="519"/>
            <ac:spMk id="2" creationId="{00000000-0000-0000-0000-000000000000}"/>
          </ac:spMkLst>
        </pc:spChg>
        <pc:extLst>
          <p:ext xmlns:p="http://schemas.openxmlformats.org/presentationml/2006/main" uri="{D6D511B9-2390-475A-947B-AFAB55BFBCF1}">
            <pc226:cmChg xmlns:pc226="http://schemas.microsoft.com/office/powerpoint/2022/06/main/command" chg="mod">
              <pc226:chgData name="Bates, Alexis R (DOH)" userId="490a35ae-f2c2-44be-b415-02489163342d" providerId="ADAL" clId="{6BF807F9-6632-44C0-ABB4-7B6A632D785B}" dt="2026-03-25T19:47:59.247" v="11521" actId="20577"/>
              <pc2:cmMkLst xmlns:pc2="http://schemas.microsoft.com/office/powerpoint/2019/9/main/command">
                <pc:docMk/>
                <pc:sldMk cId="1825219871" sldId="519"/>
                <pc2:cmMk id="{5FAA858E-5E00-4CE1-B658-3E200094D626}"/>
              </pc2:cmMkLst>
            </pc226:cmChg>
            <pc226:cmChg xmlns:pc226="http://schemas.microsoft.com/office/powerpoint/2022/06/main/command" chg="mod">
              <pc226:chgData name="Bates, Alexis R (DOH)" userId="490a35ae-f2c2-44be-b415-02489163342d" providerId="ADAL" clId="{6BF807F9-6632-44C0-ABB4-7B6A632D785B}" dt="2026-03-25T19:47:59.247" v="11521" actId="20577"/>
              <pc2:cmMkLst xmlns:pc2="http://schemas.microsoft.com/office/powerpoint/2019/9/main/command">
                <pc:docMk/>
                <pc:sldMk cId="1825219871" sldId="519"/>
                <pc2:cmMk id="{E1EF96FD-5CE7-43E5-8BAE-85163BFAE1DC}"/>
              </pc2:cmMkLst>
            </pc226:cmChg>
          </p:ext>
        </pc:extLst>
      </pc:sldChg>
      <pc:sldChg chg="ord modNotesTx">
        <pc:chgData name="Bates, Alexis R (DOH)" userId="490a35ae-f2c2-44be-b415-02489163342d" providerId="ADAL" clId="{6BF807F9-6632-44C0-ABB4-7B6A632D785B}" dt="2026-03-25T19:40:08.152" v="11304" actId="20577"/>
        <pc:sldMkLst>
          <pc:docMk/>
          <pc:sldMk cId="4027907815" sldId="659"/>
        </pc:sldMkLst>
      </pc:sldChg>
      <pc:sldChg chg="ord">
        <pc:chgData name="Bates, Alexis R (DOH)" userId="490a35ae-f2c2-44be-b415-02489163342d" providerId="ADAL" clId="{6BF807F9-6632-44C0-ABB4-7B6A632D785B}" dt="2026-03-23T17:42:22.585" v="10562"/>
        <pc:sldMkLst>
          <pc:docMk/>
          <pc:sldMk cId="728513918" sldId="660"/>
        </pc:sldMkLst>
      </pc:sldChg>
      <pc:sldChg chg="modSp mod">
        <pc:chgData name="Bates, Alexis R (DOH)" userId="490a35ae-f2c2-44be-b415-02489163342d" providerId="ADAL" clId="{6BF807F9-6632-44C0-ABB4-7B6A632D785B}" dt="2026-03-25T19:50:31.406" v="11522" actId="20577"/>
        <pc:sldMkLst>
          <pc:docMk/>
          <pc:sldMk cId="293515355" sldId="665"/>
        </pc:sldMkLst>
        <pc:spChg chg="mod">
          <ac:chgData name="Bates, Alexis R (DOH)" userId="490a35ae-f2c2-44be-b415-02489163342d" providerId="ADAL" clId="{6BF807F9-6632-44C0-ABB4-7B6A632D785B}" dt="2026-03-25T19:50:31.406" v="11522" actId="20577"/>
          <ac:spMkLst>
            <pc:docMk/>
            <pc:sldMk cId="293515355" sldId="665"/>
            <ac:spMk id="3" creationId="{72ECE7D1-494F-6626-618E-1EC534376170}"/>
          </ac:spMkLst>
        </pc:spChg>
      </pc:sldChg>
      <pc:sldChg chg="modSp mod">
        <pc:chgData name="Bates, Alexis R (DOH)" userId="490a35ae-f2c2-44be-b415-02489163342d" providerId="ADAL" clId="{6BF807F9-6632-44C0-ABB4-7B6A632D785B}" dt="2026-03-25T19:53:22.419" v="11526" actId="6549"/>
        <pc:sldMkLst>
          <pc:docMk/>
          <pc:sldMk cId="3205653976" sldId="666"/>
        </pc:sldMkLst>
        <pc:spChg chg="mod">
          <ac:chgData name="Bates, Alexis R (DOH)" userId="490a35ae-f2c2-44be-b415-02489163342d" providerId="ADAL" clId="{6BF807F9-6632-44C0-ABB4-7B6A632D785B}" dt="2026-03-25T19:53:22.419" v="11526" actId="6549"/>
          <ac:spMkLst>
            <pc:docMk/>
            <pc:sldMk cId="3205653976" sldId="666"/>
            <ac:spMk id="3" creationId="{9EFA4165-33C9-486F-1EEF-CD25E84BEB2C}"/>
          </ac:spMkLst>
        </pc:spChg>
      </pc:sldChg>
      <pc:sldChg chg="modSp new mod ord">
        <pc:chgData name="Bates, Alexis R (DOH)" userId="490a35ae-f2c2-44be-b415-02489163342d" providerId="ADAL" clId="{6BF807F9-6632-44C0-ABB4-7B6A632D785B}" dt="2026-03-26T14:53:52.521" v="11528" actId="1076"/>
        <pc:sldMkLst>
          <pc:docMk/>
          <pc:sldMk cId="1037608857" sldId="667"/>
        </pc:sldMkLst>
        <pc:spChg chg="mod">
          <ac:chgData name="Bates, Alexis R (DOH)" userId="490a35ae-f2c2-44be-b415-02489163342d" providerId="ADAL" clId="{6BF807F9-6632-44C0-ABB4-7B6A632D785B}" dt="2026-03-26T14:53:52.521" v="11528" actId="1076"/>
          <ac:spMkLst>
            <pc:docMk/>
            <pc:sldMk cId="1037608857" sldId="667"/>
            <ac:spMk id="2" creationId="{33283AD7-BF7F-6AC2-0C19-28A78D0D0B32}"/>
          </ac:spMkLst>
        </pc:spChg>
        <pc:spChg chg="mod">
          <ac:chgData name="Bates, Alexis R (DOH)" userId="490a35ae-f2c2-44be-b415-02489163342d" providerId="ADAL" clId="{6BF807F9-6632-44C0-ABB4-7B6A632D785B}" dt="2026-03-23T17:40:09.538" v="10034" actId="20577"/>
          <ac:spMkLst>
            <pc:docMk/>
            <pc:sldMk cId="1037608857" sldId="667"/>
            <ac:spMk id="3" creationId="{7BA31D9A-E7E1-071B-6652-6B29D52D05C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0FCB1EE-2BEC-488D-BFFA-AAD7DB36B65D}" type="datetimeFigureOut">
              <a:rPr lang="en-US" smtClean="0"/>
              <a:t>4/13/2026</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6AE80EB-E534-444C-9847-504A6B1C86D8}" type="slidenum">
              <a:rPr lang="en-US" smtClean="0"/>
              <a:t>‹#›</a:t>
            </a:fld>
            <a:endParaRPr lang="en-US"/>
          </a:p>
        </p:txBody>
      </p:sp>
    </p:spTree>
    <p:extLst>
      <p:ext uri="{BB962C8B-B14F-4D97-AF65-F5344CB8AC3E}">
        <p14:creationId xmlns:p14="http://schemas.microsoft.com/office/powerpoint/2010/main" val="12978909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0D67E38-3A4A-4F40-8FC3-E34E8B562FD6}" type="datetimeFigureOut">
              <a:rPr lang="en-US" smtClean="0"/>
              <a:t>4/13/2026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204FE9C-24EC-442B-850F-65B0BA925E10}" type="slidenum">
              <a:rPr lang="en-US" smtClean="0"/>
              <a:t>‹#›</a:t>
            </a:fld>
            <a:endParaRPr lang="en-US"/>
          </a:p>
        </p:txBody>
      </p:sp>
    </p:spTree>
    <p:extLst>
      <p:ext uri="{BB962C8B-B14F-4D97-AF65-F5344CB8AC3E}">
        <p14:creationId xmlns:p14="http://schemas.microsoft.com/office/powerpoint/2010/main" val="3254305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hhs.gov/surgeongeneral/reports-and-publications/connection/index.html"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hhs.gov/surgeongeneral/reports-and-publications/youth-mental-health/social-media/index.html"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a:solidFill>
                  <a:schemeClr val="tx1"/>
                </a:solidFill>
                <a:effectLst/>
                <a:latin typeface="+mn-lt"/>
                <a:ea typeface="+mn-ea"/>
                <a:cs typeface="+mn-cs"/>
              </a:rPr>
              <a:t>“Today, we’ll focus on how to provide strengths-based, time-realistic support for youth who may be feeling lonely or isolated, especially when social media plays a role. The goal is not to ‘fix’ loneliness, but to help you feel more confident starting conversations that feel human, supportive, and doable in real clinical or school settings. This session will include practical tools, realistic scenarios, and examples of language you can actually use. By the end, we hope you’ll walk away with responses you can draw from the next time a teen opens up about feeling alone.”</a:t>
            </a:r>
            <a:endParaRPr lang="en-US" b="0">
              <a:effectLst/>
            </a:endParaRPr>
          </a:p>
          <a:p>
            <a:br>
              <a:rPr lang="en-US"/>
            </a:br>
            <a:endParaRPr lang="en-US"/>
          </a:p>
        </p:txBody>
      </p:sp>
      <p:sp>
        <p:nvSpPr>
          <p:cNvPr id="4" name="Slide Number Placeholder 3"/>
          <p:cNvSpPr>
            <a:spLocks noGrp="1"/>
          </p:cNvSpPr>
          <p:nvPr>
            <p:ph type="sldNum" sz="quarter" idx="5"/>
          </p:nvPr>
        </p:nvSpPr>
        <p:spPr/>
        <p:txBody>
          <a:bodyPr/>
          <a:lstStyle/>
          <a:p>
            <a:fld id="{7204FE9C-24EC-442B-850F-65B0BA925E10}" type="slidenum">
              <a:rPr lang="en-US" smtClean="0"/>
              <a:t>1</a:t>
            </a:fld>
            <a:endParaRPr lang="en-US"/>
          </a:p>
        </p:txBody>
      </p:sp>
    </p:spTree>
    <p:extLst>
      <p:ext uri="{BB962C8B-B14F-4D97-AF65-F5344CB8AC3E}">
        <p14:creationId xmlns:p14="http://schemas.microsoft.com/office/powerpoint/2010/main" val="3494532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802738-32C9-B583-1A35-DC2D1E3FC6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CCBAE3-F875-A9F9-2C13-17FCE41AAC01}"/>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C170D265-AF03-A797-7B0B-AC3FCEB21587}"/>
              </a:ext>
            </a:extLst>
          </p:cNvPr>
          <p:cNvSpPr>
            <a:spLocks noGrp="1"/>
          </p:cNvSpPr>
          <p:nvPr>
            <p:ph type="body" idx="1"/>
          </p:nvPr>
        </p:nvSpPr>
        <p:spPr/>
        <p:txBody>
          <a:bodyPr/>
          <a:lstStyle/>
          <a:p>
            <a:pPr fontAlgn="base"/>
            <a:r>
              <a:rPr lang="en-US">
                <a:ea typeface="Calibri"/>
                <a:cs typeface="Calibri"/>
              </a:rPr>
              <a:t>"Now, we'll go through 3 scenarios written by young people about times they might feel isolated or disconnected. We'll read a quote from a young person, then go through a series of questions to reflect on how you might respond as a supportive adult.</a:t>
            </a:r>
            <a:r>
              <a:rPr lang="en-US"/>
              <a:t> </a:t>
            </a:r>
            <a:r>
              <a:rPr lang="en-US" sz="1200" b="0" i="0" u="none" strike="noStrike" kern="1200">
                <a:solidFill>
                  <a:schemeClr val="tx1"/>
                </a:solidFill>
                <a:effectLst/>
                <a:latin typeface="+mn-lt"/>
                <a:ea typeface="+mn-ea"/>
                <a:cs typeface="+mn-cs"/>
              </a:rPr>
              <a:t>Each scenario is designed to practice </a:t>
            </a:r>
            <a:r>
              <a:rPr lang="en-US" sz="1200" b="1" i="0" u="none" strike="noStrike" kern="1200">
                <a:solidFill>
                  <a:schemeClr val="tx1"/>
                </a:solidFill>
                <a:effectLst/>
                <a:latin typeface="+mn-lt"/>
                <a:ea typeface="+mn-ea"/>
                <a:cs typeface="+mn-cs"/>
              </a:rPr>
              <a:t>listening first, validating feelings, identifying strengths, and asking questions that keep the youth (not the problem) at the center</a:t>
            </a:r>
            <a:r>
              <a:rPr lang="en-US" b="1"/>
              <a:t>."</a:t>
            </a:r>
            <a:endParaRPr lang="en-US" sz="1200" b="0" i="0" kern="1200">
              <a:solidFill>
                <a:schemeClr val="tx1"/>
              </a:solidFill>
              <a:effectLst/>
              <a:latin typeface="+mn-lt"/>
              <a:ea typeface="Calibri"/>
              <a:cs typeface="Calibri"/>
            </a:endParaRPr>
          </a:p>
        </p:txBody>
      </p:sp>
      <p:sp>
        <p:nvSpPr>
          <p:cNvPr id="4" name="Slide Number Placeholder 3">
            <a:extLst>
              <a:ext uri="{FF2B5EF4-FFF2-40B4-BE49-F238E27FC236}">
                <a16:creationId xmlns:a16="http://schemas.microsoft.com/office/drawing/2014/main" id="{33768EB2-AEB0-B088-E162-C2433483BA97}"/>
              </a:ext>
            </a:extLst>
          </p:cNvPr>
          <p:cNvSpPr>
            <a:spLocks noGrp="1"/>
          </p:cNvSpPr>
          <p:nvPr>
            <p:ph type="sldNum" sz="quarter" idx="10"/>
          </p:nvPr>
        </p:nvSpPr>
        <p:spPr/>
        <p:txBody>
          <a:bodyPr/>
          <a:lstStyle/>
          <a:p>
            <a:fld id="{7204FE9C-24EC-442B-850F-65B0BA925E10}" type="slidenum">
              <a:rPr lang="en-US" smtClean="0"/>
              <a:t>10</a:t>
            </a:fld>
            <a:endParaRPr lang="en-US"/>
          </a:p>
        </p:txBody>
      </p:sp>
    </p:spTree>
    <p:extLst>
      <p:ext uri="{BB962C8B-B14F-4D97-AF65-F5344CB8AC3E}">
        <p14:creationId xmlns:p14="http://schemas.microsoft.com/office/powerpoint/2010/main" val="1149412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3C6EC-931A-2365-385B-FC6CF97B8C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D38A7A-A8CE-5AA8-9E32-2DF2633C85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4BFF16-C6FB-D1A0-63BA-2D8BAB30D5D5}"/>
              </a:ext>
            </a:extLst>
          </p:cNvPr>
          <p:cNvSpPr>
            <a:spLocks noGrp="1"/>
          </p:cNvSpPr>
          <p:nvPr>
            <p:ph type="body" idx="1"/>
          </p:nvPr>
        </p:nvSpPr>
        <p:spPr/>
        <p:txBody>
          <a:bodyPr/>
          <a:lstStyle/>
          <a:p>
            <a:r>
              <a:rPr lang="en-US">
                <a:solidFill>
                  <a:srgbClr val="333333"/>
                </a:solidFill>
                <a:highlight>
                  <a:srgbClr val="FFFFFF"/>
                </a:highlight>
                <a:ea typeface="Calibri"/>
                <a:cs typeface="Calibri"/>
              </a:rPr>
              <a:t>Read the slide aloud to the group, or ask a participant to do so. Ask the group to agree on a response to the multiple-choice question before going to the next slide.</a:t>
            </a:r>
          </a:p>
        </p:txBody>
      </p:sp>
      <p:sp>
        <p:nvSpPr>
          <p:cNvPr id="4" name="Slide Number Placeholder 3">
            <a:extLst>
              <a:ext uri="{FF2B5EF4-FFF2-40B4-BE49-F238E27FC236}">
                <a16:creationId xmlns:a16="http://schemas.microsoft.com/office/drawing/2014/main" id="{56699930-6366-4242-C14A-9A9C6F77833B}"/>
              </a:ext>
            </a:extLst>
          </p:cNvPr>
          <p:cNvSpPr>
            <a:spLocks noGrp="1"/>
          </p:cNvSpPr>
          <p:nvPr>
            <p:ph type="sldNum" sz="quarter" idx="5"/>
          </p:nvPr>
        </p:nvSpPr>
        <p:spPr/>
        <p:txBody>
          <a:bodyPr/>
          <a:lstStyle/>
          <a:p>
            <a:fld id="{7204FE9C-24EC-442B-850F-65B0BA925E10}" type="slidenum">
              <a:rPr lang="en-US" smtClean="0"/>
              <a:t>11</a:t>
            </a:fld>
            <a:endParaRPr lang="en-US"/>
          </a:p>
        </p:txBody>
      </p:sp>
    </p:spTree>
    <p:extLst>
      <p:ext uri="{BB962C8B-B14F-4D97-AF65-F5344CB8AC3E}">
        <p14:creationId xmlns:p14="http://schemas.microsoft.com/office/powerpoint/2010/main" val="1218323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A27AB-7002-7616-81F1-2D8C23038E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EB847C-CF8C-6A24-8E4D-32207EFA08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D5BE19-2171-E496-2775-21B46FF65BB1}"/>
              </a:ext>
            </a:extLst>
          </p:cNvPr>
          <p:cNvSpPr>
            <a:spLocks noGrp="1"/>
          </p:cNvSpPr>
          <p:nvPr>
            <p:ph type="body" idx="1"/>
          </p:nvPr>
        </p:nvSpPr>
        <p:spPr/>
        <p:txBody>
          <a:bodyPr/>
          <a:lstStyle/>
          <a:p>
            <a:r>
              <a:rPr lang="en-US">
                <a:solidFill>
                  <a:srgbClr val="333333"/>
                </a:solidFill>
                <a:highlight>
                  <a:srgbClr val="FFFFFF"/>
                </a:highlight>
                <a:ea typeface="Calibri"/>
                <a:cs typeface="Calibri"/>
              </a:rPr>
              <a:t>Read the slide aloud to the group, or ask a participant to do so. Ask the group to agree on a response to the multiple-choice question before going to the next slide.</a:t>
            </a:r>
          </a:p>
          <a:p>
            <a:endParaRPr lang="en-US" dirty="0">
              <a:solidFill>
                <a:srgbClr val="333333"/>
              </a:solidFill>
              <a:highlight>
                <a:srgbClr val="FFFFFF"/>
              </a:highlight>
              <a:ea typeface="Calibri"/>
              <a:cs typeface="Calibri"/>
            </a:endParaRPr>
          </a:p>
          <a:p>
            <a:endParaRPr lang="en-US" dirty="0">
              <a:solidFill>
                <a:srgbClr val="333333"/>
              </a:solidFill>
              <a:highlight>
                <a:srgbClr val="FFFFFF"/>
              </a:highlight>
              <a:ea typeface="Calibri"/>
              <a:cs typeface="Calibri"/>
            </a:endParaRPr>
          </a:p>
          <a:p>
            <a:endParaRPr lang="en-US" dirty="0">
              <a:solidFill>
                <a:srgbClr val="333333"/>
              </a:solidFill>
              <a:highlight>
                <a:srgbClr val="FFFFFF"/>
              </a:highlight>
              <a:ea typeface="Calibri"/>
              <a:cs typeface="Calibri"/>
            </a:endParaRPr>
          </a:p>
          <a:p>
            <a:endParaRPr lang="en-US" dirty="0">
              <a:solidFill>
                <a:srgbClr val="333333"/>
              </a:solidFill>
              <a:highlight>
                <a:srgbClr val="FFFFFF"/>
              </a:highlight>
              <a:ea typeface="Calibri"/>
              <a:cs typeface="Calibri"/>
            </a:endParaRPr>
          </a:p>
          <a:p>
            <a:r>
              <a:rPr lang="en-US">
                <a:solidFill>
                  <a:srgbClr val="000000"/>
                </a:solidFill>
                <a:highlight>
                  <a:srgbClr val="FFFFFF"/>
                </a:highlight>
                <a:ea typeface="Calibri"/>
                <a:cs typeface="Calibri"/>
              </a:rPr>
              <a:t>You are welcome to replace the reflection questions with other options that feel more relevant. Here are a few to choose from:</a:t>
            </a:r>
            <a:endParaRPr lang="en-US" dirty="0">
              <a:solidFill>
                <a:srgbClr val="000000"/>
              </a:solidFill>
              <a:highlight>
                <a:srgbClr val="FFFFFF"/>
              </a:highlight>
              <a:ea typeface="Calibri"/>
              <a:cs typeface="Calibri"/>
            </a:endParaRPr>
          </a:p>
          <a:p>
            <a:pPr marL="171450" indent="-171450">
              <a:buFont typeface="Arial"/>
              <a:buChar char="•"/>
            </a:pPr>
            <a:r>
              <a:rPr lang="en-US">
                <a:solidFill>
                  <a:srgbClr val="000000"/>
                </a:solidFill>
                <a:highlight>
                  <a:srgbClr val="FFFFFF"/>
                </a:highlight>
                <a:ea typeface="Calibri"/>
                <a:cs typeface="Calibri"/>
              </a:rPr>
              <a:t>What</a:t>
            </a:r>
            <a:r>
              <a:rPr lang="en-US">
                <a:solidFill>
                  <a:srgbClr val="000000"/>
                </a:solidFill>
                <a:highlight>
                  <a:srgbClr val="FFFFFF"/>
                </a:highlight>
              </a:rPr>
              <a:t> would you say FIRST to show you hear Alicia?</a:t>
            </a:r>
            <a:endParaRPr lang="en-US">
              <a:solidFill>
                <a:srgbClr val="000000"/>
              </a:solidFill>
              <a:highlight>
                <a:srgbClr val="FFFFFF"/>
              </a:highlight>
              <a:ea typeface="Calibri"/>
              <a:cs typeface="Calibri"/>
            </a:endParaRPr>
          </a:p>
          <a:p>
            <a:pPr marL="342900" indent="-342900">
              <a:lnSpc>
                <a:spcPct val="90000"/>
              </a:lnSpc>
              <a:spcBef>
                <a:spcPts val="1000"/>
              </a:spcBef>
              <a:buFont typeface="Arial,Sans-Serif"/>
              <a:buChar char="•"/>
            </a:pPr>
            <a:r>
              <a:rPr lang="en-US">
                <a:solidFill>
                  <a:srgbClr val="000000"/>
                </a:solidFill>
                <a:highlight>
                  <a:srgbClr val="FFFFFF"/>
                </a:highlight>
              </a:rPr>
              <a:t>What open question could help you understand this person’s motivations for using social media?</a:t>
            </a:r>
          </a:p>
          <a:p>
            <a:pPr marL="342900" indent="-342900">
              <a:lnSpc>
                <a:spcPct val="90000"/>
              </a:lnSpc>
              <a:spcBef>
                <a:spcPts val="1000"/>
              </a:spcBef>
              <a:buFont typeface="Arial,Sans-Serif"/>
              <a:buChar char="•"/>
            </a:pPr>
            <a:r>
              <a:rPr lang="en-US">
                <a:solidFill>
                  <a:srgbClr val="000000"/>
                </a:solidFill>
                <a:highlight>
                  <a:srgbClr val="FFFFFF"/>
                </a:highlight>
              </a:rPr>
              <a:t>What strength do you notice in the way they described their situation? </a:t>
            </a:r>
          </a:p>
          <a:p>
            <a:pPr marL="342900" indent="-342900">
              <a:lnSpc>
                <a:spcPct val="90000"/>
              </a:lnSpc>
              <a:spcBef>
                <a:spcPts val="1000"/>
              </a:spcBef>
              <a:buFont typeface="Arial,Sans-Serif"/>
              <a:buChar char="•"/>
            </a:pPr>
            <a:r>
              <a:rPr lang="en-US">
                <a:solidFill>
                  <a:srgbClr val="000000"/>
                </a:solidFill>
                <a:highlight>
                  <a:srgbClr val="FFFFFF"/>
                </a:highlight>
              </a:rPr>
              <a:t>What small steps could you suggest </a:t>
            </a:r>
            <a:r>
              <a:rPr lang="en-US" b="1">
                <a:solidFill>
                  <a:srgbClr val="000000"/>
                </a:solidFill>
                <a:highlight>
                  <a:srgbClr val="FFFFFF"/>
                </a:highlight>
              </a:rPr>
              <a:t>with them, not for them</a:t>
            </a:r>
            <a:r>
              <a:rPr lang="en-US">
                <a:solidFill>
                  <a:srgbClr val="000000"/>
                </a:solidFill>
                <a:highlight>
                  <a:srgbClr val="FFFFFF"/>
                </a:highlight>
              </a:rPr>
              <a:t>? How would you remind them they aren’t the only one who feels this way? </a:t>
            </a:r>
          </a:p>
          <a:p>
            <a:pPr>
              <a:lnSpc>
                <a:spcPct val="90000"/>
              </a:lnSpc>
              <a:spcBef>
                <a:spcPts val="1000"/>
              </a:spcBef>
            </a:pPr>
            <a:endParaRPr lang="en-US" dirty="0">
              <a:solidFill>
                <a:srgbClr val="000000"/>
              </a:solidFill>
              <a:highlight>
                <a:srgbClr val="FFFFFF"/>
              </a:highlight>
              <a:ea typeface="Calibri"/>
              <a:cs typeface="Calibri"/>
            </a:endParaRPr>
          </a:p>
          <a:p>
            <a:pPr>
              <a:lnSpc>
                <a:spcPct val="90000"/>
              </a:lnSpc>
              <a:spcBef>
                <a:spcPts val="1000"/>
              </a:spcBef>
            </a:pPr>
            <a:endParaRPr lang="en-US" dirty="0">
              <a:solidFill>
                <a:srgbClr val="000000"/>
              </a:solidFill>
              <a:highlight>
                <a:srgbClr val="FFFFFF"/>
              </a:highlight>
              <a:ea typeface="Calibri"/>
              <a:cs typeface="Calibri"/>
            </a:endParaRPr>
          </a:p>
          <a:p>
            <a:pPr>
              <a:lnSpc>
                <a:spcPct val="90000"/>
              </a:lnSpc>
              <a:spcBef>
                <a:spcPts val="1000"/>
              </a:spcBef>
            </a:pPr>
            <a:r>
              <a:rPr lang="en-US">
                <a:solidFill>
                  <a:srgbClr val="000000"/>
                </a:solidFill>
                <a:highlight>
                  <a:srgbClr val="FFFFFF"/>
                </a:highlight>
                <a:ea typeface="Calibri"/>
                <a:cs typeface="Calibri"/>
              </a:rPr>
              <a:t>Here are some example answers to the reflection questions you could share with your group:</a:t>
            </a:r>
            <a:endParaRPr lang="en-US" dirty="0">
              <a:solidFill>
                <a:srgbClr val="000000"/>
              </a:solidFill>
              <a:highlight>
                <a:srgbClr val="FFFFFF"/>
              </a:highlight>
            </a:endParaRPr>
          </a:p>
          <a:p>
            <a:pPr marL="342900" indent="-342900">
              <a:buFont typeface="Arial,Sans-Serif"/>
              <a:buChar char="•"/>
            </a:pPr>
            <a:r>
              <a:rPr lang="en-US">
                <a:solidFill>
                  <a:srgbClr val="000000"/>
                </a:solidFill>
                <a:highlight>
                  <a:srgbClr val="FFFFFF"/>
                </a:highlight>
              </a:rPr>
              <a:t>What emotion or feeling is this young person trying to share? </a:t>
            </a:r>
            <a:endParaRPr lang="en-US" dirty="0">
              <a:solidFill>
                <a:srgbClr val="444444"/>
              </a:solidFill>
              <a:highlight>
                <a:srgbClr val="FFFFFF"/>
              </a:highlight>
            </a:endParaRPr>
          </a:p>
          <a:p>
            <a:pPr marL="800100" lvl="1" indent="-342900">
              <a:buFont typeface="Arial,Sans-Serif"/>
              <a:buChar char="•"/>
            </a:pPr>
            <a:r>
              <a:rPr lang="en-US">
                <a:solidFill>
                  <a:srgbClr val="000000"/>
                </a:solidFill>
                <a:highlight>
                  <a:srgbClr val="FFFFFF"/>
                </a:highlight>
              </a:rPr>
              <a:t>This young person is describing feelings of isolation, inadequacy, and jealousy. </a:t>
            </a:r>
            <a:endParaRPr lang="en-US" dirty="0">
              <a:solidFill>
                <a:srgbClr val="444444"/>
              </a:solidFill>
              <a:highlight>
                <a:srgbClr val="FFFFFF"/>
              </a:highlight>
            </a:endParaRPr>
          </a:p>
          <a:p>
            <a:pPr marL="800100" lvl="1" indent="-342900">
              <a:buFont typeface="Arial,Sans-Serif"/>
              <a:buChar char="•"/>
            </a:pPr>
            <a:r>
              <a:rPr lang="en-US">
                <a:solidFill>
                  <a:srgbClr val="000000"/>
                </a:solidFill>
                <a:highlight>
                  <a:srgbClr val="FFFFFF"/>
                </a:highlight>
              </a:rPr>
              <a:t>The person expressed a desire to stop making comparisons. </a:t>
            </a:r>
            <a:endParaRPr lang="en-US" dirty="0">
              <a:solidFill>
                <a:srgbClr val="444444"/>
              </a:solidFill>
              <a:highlight>
                <a:srgbClr val="FFFFFF"/>
              </a:highlight>
            </a:endParaRPr>
          </a:p>
          <a:p>
            <a:pPr marL="800100" lvl="1" indent="-342900">
              <a:buFont typeface="Arial,Sans-Serif"/>
              <a:buChar char="•"/>
            </a:pPr>
            <a:r>
              <a:rPr lang="en-US">
                <a:solidFill>
                  <a:srgbClr val="000000"/>
                </a:solidFill>
                <a:highlight>
                  <a:srgbClr val="FFFFFF"/>
                </a:highlight>
              </a:rPr>
              <a:t>She feels bad or guilty.</a:t>
            </a:r>
            <a:endParaRPr lang="en-US" dirty="0">
              <a:solidFill>
                <a:srgbClr val="444444"/>
              </a:solidFill>
              <a:highlight>
                <a:srgbClr val="FFFFFF"/>
              </a:highlight>
            </a:endParaRPr>
          </a:p>
          <a:p>
            <a:pPr marL="800100" lvl="1" indent="-342900">
              <a:buFont typeface="Arial,Sans-Serif"/>
              <a:buChar char="•"/>
            </a:pPr>
            <a:r>
              <a:rPr lang="en-US">
                <a:solidFill>
                  <a:srgbClr val="000000"/>
                </a:solidFill>
                <a:highlight>
                  <a:srgbClr val="FFFFFF"/>
                </a:highlight>
              </a:rPr>
              <a:t>She is comparing herself to others and it’s negatively impacting her.</a:t>
            </a:r>
            <a:endParaRPr lang="en-US" dirty="0">
              <a:solidFill>
                <a:srgbClr val="444444"/>
              </a:solidFill>
              <a:highlight>
                <a:srgbClr val="FFFFFF"/>
              </a:highlight>
            </a:endParaRPr>
          </a:p>
          <a:p>
            <a:pPr marL="800100" lvl="1" indent="-342900">
              <a:buFont typeface="Arial,Sans-Serif"/>
              <a:buChar char="•"/>
            </a:pPr>
            <a:r>
              <a:rPr lang="en-US">
                <a:solidFill>
                  <a:srgbClr val="000000"/>
                </a:solidFill>
                <a:highlight>
                  <a:srgbClr val="FFFFFF"/>
                </a:highlight>
              </a:rPr>
              <a:t>They seem to have low self esteem.</a:t>
            </a:r>
            <a:endParaRPr lang="en-US" dirty="0">
              <a:solidFill>
                <a:srgbClr val="444444"/>
              </a:solidFill>
              <a:highlight>
                <a:srgbClr val="FFFFFF"/>
              </a:highlight>
            </a:endParaRPr>
          </a:p>
          <a:p>
            <a:pPr marL="800100" lvl="1" indent="-342900">
              <a:buFont typeface="Arial,Sans-Serif"/>
              <a:buChar char="•"/>
            </a:pPr>
            <a:r>
              <a:rPr lang="en-US">
                <a:solidFill>
                  <a:srgbClr val="000000"/>
                </a:solidFill>
                <a:highlight>
                  <a:srgbClr val="FFFFFF"/>
                </a:highlight>
              </a:rPr>
              <a:t>She feels like she isn’t good enough.</a:t>
            </a:r>
            <a:endParaRPr lang="en-US" dirty="0">
              <a:solidFill>
                <a:srgbClr val="444444"/>
              </a:solidFill>
              <a:highlight>
                <a:srgbClr val="FFFFFF"/>
              </a:highlight>
            </a:endParaRPr>
          </a:p>
          <a:p>
            <a:pPr marL="800100" lvl="1" indent="-342900">
              <a:buFont typeface="Arial,Sans-Serif"/>
              <a:buChar char="•"/>
            </a:pPr>
            <a:r>
              <a:rPr lang="en-US">
                <a:solidFill>
                  <a:srgbClr val="000000"/>
                </a:solidFill>
                <a:highlight>
                  <a:srgbClr val="FFFFFF"/>
                </a:highlight>
              </a:rPr>
              <a:t>She’s not able to move on.</a:t>
            </a:r>
            <a:endParaRPr lang="en-US" dirty="0">
              <a:solidFill>
                <a:srgbClr val="444444"/>
              </a:solidFill>
              <a:highlight>
                <a:srgbClr val="FFFFFF"/>
              </a:highlight>
            </a:endParaRPr>
          </a:p>
          <a:p>
            <a:pPr marL="342900" indent="-342900">
              <a:buFont typeface="Arial,Sans-Serif"/>
              <a:buChar char="•"/>
            </a:pPr>
            <a:r>
              <a:rPr lang="en-US">
                <a:solidFill>
                  <a:srgbClr val="000000"/>
                </a:solidFill>
                <a:highlight>
                  <a:srgbClr val="FFFFFF"/>
                </a:highlight>
              </a:rPr>
              <a:t>What would you say FIRST to show you hear them? </a:t>
            </a:r>
            <a:endParaRPr lang="en-US" dirty="0">
              <a:solidFill>
                <a:srgbClr val="444444"/>
              </a:solidFill>
              <a:highlight>
                <a:srgbClr val="FFFFFF"/>
              </a:highlight>
            </a:endParaRPr>
          </a:p>
          <a:p>
            <a:pPr marL="800100" lvl="1" indent="-342900">
              <a:buFont typeface="Arial,Sans-Serif"/>
              <a:buChar char="•"/>
            </a:pPr>
            <a:r>
              <a:rPr lang="en-US">
                <a:solidFill>
                  <a:srgbClr val="000000"/>
                </a:solidFill>
                <a:highlight>
                  <a:srgbClr val="FFFFFF"/>
                </a:highlight>
              </a:rPr>
              <a:t>“I’m hearing how difficult it is to feel like you’re not enough.”</a:t>
            </a:r>
            <a:endParaRPr lang="en-US" dirty="0">
              <a:solidFill>
                <a:srgbClr val="444444"/>
              </a:solidFill>
              <a:highlight>
                <a:srgbClr val="FFFFFF"/>
              </a:highlight>
            </a:endParaRPr>
          </a:p>
          <a:p>
            <a:pPr marL="800100" lvl="1" indent="-342900">
              <a:buFont typeface="Arial,Sans-Serif"/>
              <a:buChar char="•"/>
            </a:pPr>
            <a:r>
              <a:rPr lang="en-US">
                <a:solidFill>
                  <a:srgbClr val="000000"/>
                </a:solidFill>
                <a:highlight>
                  <a:srgbClr val="FFFFFF"/>
                </a:highlight>
              </a:rPr>
              <a:t>“It sounds exhausting to feel compared all the time.”</a:t>
            </a:r>
            <a:endParaRPr lang="en-US" dirty="0">
              <a:solidFill>
                <a:srgbClr val="444444"/>
              </a:solidFill>
              <a:highlight>
                <a:srgbClr val="FFFFFF"/>
              </a:highlight>
            </a:endParaRPr>
          </a:p>
          <a:p>
            <a:pPr marL="800100" lvl="1" indent="-342900">
              <a:buFont typeface="Arial,Sans-Serif"/>
              <a:buChar char="•"/>
            </a:pPr>
            <a:r>
              <a:rPr lang="en-US">
                <a:solidFill>
                  <a:srgbClr val="000000"/>
                </a:solidFill>
                <a:highlight>
                  <a:srgbClr val="FFFFFF"/>
                </a:highlight>
              </a:rPr>
              <a:t>“It’s hard not to compare yourself to what you see on social media.”</a:t>
            </a:r>
            <a:endParaRPr lang="en-US" dirty="0">
              <a:solidFill>
                <a:srgbClr val="444444"/>
              </a:solidFill>
              <a:highlight>
                <a:srgbClr val="FFFFFF"/>
              </a:highlight>
            </a:endParaRPr>
          </a:p>
          <a:p>
            <a:pPr marL="800100" lvl="1" indent="-342900">
              <a:buFont typeface="Arial,Sans-Serif"/>
              <a:buChar char="•"/>
            </a:pPr>
            <a:r>
              <a:rPr lang="en-US">
                <a:solidFill>
                  <a:srgbClr val="000000"/>
                </a:solidFill>
                <a:highlight>
                  <a:srgbClr val="FFFFFF"/>
                </a:highlight>
              </a:rPr>
              <a:t>“Social media does make it seem like others’ are doing more than you.”</a:t>
            </a:r>
            <a:endParaRPr lang="en-US" dirty="0">
              <a:solidFill>
                <a:srgbClr val="444444"/>
              </a:solidFill>
              <a:highlight>
                <a:srgbClr val="FFFFFF"/>
              </a:highlight>
            </a:endParaRPr>
          </a:p>
          <a:p>
            <a:pPr marL="342900" indent="-342900">
              <a:buFont typeface="Arial,Sans-Serif"/>
              <a:buChar char="•"/>
            </a:pPr>
            <a:r>
              <a:rPr lang="en-US">
                <a:solidFill>
                  <a:srgbClr val="000000"/>
                </a:solidFill>
                <a:highlight>
                  <a:srgbClr val="FFFFFF"/>
                </a:highlight>
              </a:rPr>
              <a:t>What open question could help you understand this person’s motivations for using social media?</a:t>
            </a:r>
            <a:endParaRPr lang="en-US" dirty="0">
              <a:solidFill>
                <a:srgbClr val="444444"/>
              </a:solidFill>
              <a:highlight>
                <a:srgbClr val="FFFFFF"/>
              </a:highlight>
            </a:endParaRPr>
          </a:p>
          <a:p>
            <a:pPr marL="800100" lvl="1" indent="-342900">
              <a:buFont typeface="Arial,Sans-Serif"/>
              <a:buChar char="•"/>
            </a:pPr>
            <a:r>
              <a:rPr lang="en-US">
                <a:solidFill>
                  <a:srgbClr val="000000"/>
                </a:solidFill>
                <a:highlight>
                  <a:srgbClr val="FFFFFF"/>
                </a:highlight>
              </a:rPr>
              <a:t>“What keeps you coming back to social media, even when it’s hard?”</a:t>
            </a:r>
            <a:endParaRPr lang="en-US" dirty="0">
              <a:solidFill>
                <a:srgbClr val="444444"/>
              </a:solidFill>
              <a:highlight>
                <a:srgbClr val="FFFFFF"/>
              </a:highlight>
            </a:endParaRPr>
          </a:p>
          <a:p>
            <a:pPr marL="800100" lvl="1" indent="-342900">
              <a:buFont typeface="Arial,Sans-Serif"/>
              <a:buChar char="•"/>
            </a:pPr>
            <a:r>
              <a:rPr lang="en-US">
                <a:solidFill>
                  <a:srgbClr val="000000"/>
                </a:solidFill>
                <a:highlight>
                  <a:srgbClr val="FFFFFF"/>
                </a:highlight>
              </a:rPr>
              <a:t>“What do you like about using social media?”</a:t>
            </a:r>
            <a:endParaRPr lang="en-US" dirty="0">
              <a:solidFill>
                <a:srgbClr val="444444"/>
              </a:solidFill>
              <a:highlight>
                <a:srgbClr val="FFFFFF"/>
              </a:highlight>
            </a:endParaRPr>
          </a:p>
          <a:p>
            <a:pPr marL="800100" lvl="1" indent="-342900">
              <a:buFont typeface="Arial,Sans-Serif"/>
              <a:buChar char="•"/>
            </a:pPr>
            <a:r>
              <a:rPr lang="en-US">
                <a:solidFill>
                  <a:srgbClr val="000000"/>
                </a:solidFill>
                <a:highlight>
                  <a:srgbClr val="FFFFFF"/>
                </a:highlight>
              </a:rPr>
              <a:t>“When was a time you felt included on social media, and what was different about those times?”</a:t>
            </a:r>
            <a:endParaRPr lang="en-US" dirty="0">
              <a:solidFill>
                <a:srgbClr val="444444"/>
              </a:solidFill>
              <a:highlight>
                <a:srgbClr val="FFFFFF"/>
              </a:highlight>
            </a:endParaRPr>
          </a:p>
          <a:p>
            <a:pPr marL="800100" lvl="1" indent="-342900">
              <a:buFont typeface="Arial,Sans-Serif"/>
              <a:buChar char="•"/>
            </a:pPr>
            <a:r>
              <a:rPr lang="en-US">
                <a:solidFill>
                  <a:srgbClr val="000000"/>
                </a:solidFill>
                <a:highlight>
                  <a:srgbClr val="FFFFFF"/>
                </a:highlight>
              </a:rPr>
              <a:t>“Maybe we could talk about why you use social media and how we can make it work better for you.”</a:t>
            </a:r>
            <a:endParaRPr lang="en-US" dirty="0">
              <a:solidFill>
                <a:srgbClr val="444444"/>
              </a:solidFill>
              <a:highlight>
                <a:srgbClr val="FFFFFF"/>
              </a:highlight>
            </a:endParaRPr>
          </a:p>
          <a:p>
            <a:pPr marL="342900" indent="-342900">
              <a:buFont typeface="Arial,Sans-Serif"/>
              <a:buChar char="•"/>
            </a:pPr>
            <a:r>
              <a:rPr lang="en-US">
                <a:solidFill>
                  <a:srgbClr val="000000"/>
                </a:solidFill>
                <a:highlight>
                  <a:srgbClr val="FFFFFF"/>
                </a:highlight>
              </a:rPr>
              <a:t>What strength do you notice in the way they described their situation? </a:t>
            </a:r>
            <a:endParaRPr lang="en-US" dirty="0">
              <a:solidFill>
                <a:srgbClr val="444444"/>
              </a:solidFill>
              <a:highlight>
                <a:srgbClr val="FFFFFF"/>
              </a:highlight>
            </a:endParaRPr>
          </a:p>
          <a:p>
            <a:pPr marL="800100" lvl="1" indent="-342900">
              <a:buFont typeface="Arial,Sans-Serif"/>
              <a:buChar char="•"/>
            </a:pPr>
            <a:r>
              <a:rPr lang="en-US">
                <a:solidFill>
                  <a:srgbClr val="000000"/>
                </a:solidFill>
                <a:highlight>
                  <a:srgbClr val="FFFFFF"/>
                </a:highlight>
              </a:rPr>
              <a:t>“You’re already noticing patterns and that tells me you’re paying attention to your needs.”</a:t>
            </a:r>
            <a:endParaRPr lang="en-US" dirty="0">
              <a:solidFill>
                <a:srgbClr val="444444"/>
              </a:solidFill>
              <a:highlight>
                <a:srgbClr val="FFFFFF"/>
              </a:highlight>
            </a:endParaRPr>
          </a:p>
          <a:p>
            <a:pPr marL="800100" lvl="1" indent="-342900">
              <a:buFont typeface="Arial,Sans-Serif"/>
              <a:buChar char="•"/>
            </a:pPr>
            <a:r>
              <a:rPr lang="en-US">
                <a:solidFill>
                  <a:srgbClr val="000000"/>
                </a:solidFill>
                <a:highlight>
                  <a:srgbClr val="FFFFFF"/>
                </a:highlight>
              </a:rPr>
              <a:t>“You’re in tune with yourself and you recognize that social media is making you feel bad.”</a:t>
            </a:r>
            <a:endParaRPr lang="en-US" dirty="0">
              <a:solidFill>
                <a:srgbClr val="444444"/>
              </a:solidFill>
              <a:highlight>
                <a:srgbClr val="FFFFFF"/>
              </a:highlight>
            </a:endParaRPr>
          </a:p>
          <a:p>
            <a:pPr marL="800100" lvl="1" indent="-342900">
              <a:buFont typeface="Arial,Sans-Serif"/>
              <a:buChar char="•"/>
            </a:pPr>
            <a:r>
              <a:rPr lang="en-US">
                <a:solidFill>
                  <a:srgbClr val="000000"/>
                </a:solidFill>
                <a:highlight>
                  <a:srgbClr val="FFFFFF"/>
                </a:highlight>
              </a:rPr>
              <a:t>“It sounds like you’re ready for a change, but maybe aren’t sure how”</a:t>
            </a:r>
            <a:endParaRPr lang="en-US" dirty="0">
              <a:solidFill>
                <a:srgbClr val="444444"/>
              </a:solidFill>
              <a:highlight>
                <a:srgbClr val="FFFFFF"/>
              </a:highlight>
            </a:endParaRPr>
          </a:p>
          <a:p>
            <a:pPr marL="342900" indent="-342900">
              <a:buFont typeface="Arial,Sans-Serif"/>
              <a:buChar char="•"/>
            </a:pPr>
            <a:r>
              <a:rPr lang="en-US">
                <a:solidFill>
                  <a:srgbClr val="000000"/>
                </a:solidFill>
                <a:highlight>
                  <a:srgbClr val="FFFFFF"/>
                </a:highlight>
              </a:rPr>
              <a:t>What small steps could you suggest with them, not for them? How would you remind them they aren't the only one who feels this way? </a:t>
            </a:r>
            <a:endParaRPr lang="en-US" dirty="0">
              <a:solidFill>
                <a:srgbClr val="444444"/>
              </a:solidFill>
              <a:highlight>
                <a:srgbClr val="FFFFFF"/>
              </a:highlight>
            </a:endParaRPr>
          </a:p>
          <a:p>
            <a:pPr marL="800100" lvl="1" indent="-342900">
              <a:buFont typeface="Arial,Sans-Serif"/>
              <a:buChar char="•"/>
            </a:pPr>
            <a:r>
              <a:rPr lang="en-US">
                <a:solidFill>
                  <a:srgbClr val="000000"/>
                </a:solidFill>
                <a:highlight>
                  <a:srgbClr val="FFFFFF"/>
                </a:highlight>
              </a:rPr>
              <a:t>“You are not alone. Many young people feel this way about what they see on social media. What do you think about setting aside scheduled time each day to check social media”</a:t>
            </a:r>
            <a:endParaRPr lang="en-US" dirty="0">
              <a:solidFill>
                <a:srgbClr val="444444"/>
              </a:solidFill>
              <a:highlight>
                <a:srgbClr val="FFFFFF"/>
              </a:highlight>
            </a:endParaRPr>
          </a:p>
          <a:p>
            <a:pPr marL="800100" lvl="1" indent="-342900">
              <a:buFont typeface="Arial,Sans-Serif"/>
              <a:buChar char="•"/>
            </a:pPr>
            <a:r>
              <a:rPr lang="en-US">
                <a:solidFill>
                  <a:srgbClr val="000000"/>
                </a:solidFill>
                <a:highlight>
                  <a:srgbClr val="FFFFFF"/>
                </a:highlight>
              </a:rPr>
              <a:t>“It is a normal experience to compare yourself to your friends and it’s hard not to when you see what they are doing right as they are doing it. On a scale of one to ten, how confident are you that you can make a change”</a:t>
            </a:r>
            <a:endParaRPr lang="en-US" dirty="0">
              <a:solidFill>
                <a:srgbClr val="444444"/>
              </a:solidFill>
              <a:highlight>
                <a:srgbClr val="FFFFFF"/>
              </a:highlight>
            </a:endParaRPr>
          </a:p>
          <a:p>
            <a:pPr marL="800100" lvl="1" indent="-342900">
              <a:buFont typeface="Arial,Sans-Serif"/>
              <a:buChar char="•"/>
            </a:pPr>
            <a:r>
              <a:rPr lang="en-US">
                <a:solidFill>
                  <a:srgbClr val="000000"/>
                </a:solidFill>
                <a:highlight>
                  <a:srgbClr val="FFFFFF"/>
                </a:highlight>
              </a:rPr>
              <a:t>“Is there an activity you have always wanted to try? What is one step you could take to work towards that? Or do you know someone who does that? How do you feel about connecting with them?”</a:t>
            </a:r>
            <a:endParaRPr lang="en-US" dirty="0">
              <a:solidFill>
                <a:srgbClr val="444444"/>
              </a:solidFill>
              <a:highlight>
                <a:srgbClr val="FFFFFF"/>
              </a:highlight>
            </a:endParaRPr>
          </a:p>
          <a:p>
            <a:pPr marL="800100" lvl="1" indent="-342900">
              <a:buFont typeface="Arial,Sans-Serif"/>
              <a:buChar char="•"/>
            </a:pPr>
            <a:r>
              <a:rPr lang="en-US">
                <a:solidFill>
                  <a:srgbClr val="000000"/>
                </a:solidFill>
                <a:highlight>
                  <a:srgbClr val="FFFFFF"/>
                </a:highlight>
              </a:rPr>
              <a:t>“Social media shows just a small part of people’s lives. It’s hard for most of us to remember that.”</a:t>
            </a:r>
            <a:endParaRPr lang="en-US" dirty="0">
              <a:solidFill>
                <a:srgbClr val="444444"/>
              </a:solidFill>
              <a:highlight>
                <a:srgbClr val="FFFFFF"/>
              </a:highlight>
            </a:endParaRPr>
          </a:p>
          <a:p>
            <a:pPr marL="342900" indent="-342900">
              <a:buFont typeface="Arial,Sans-Serif"/>
              <a:buChar char="•"/>
            </a:pPr>
            <a:r>
              <a:rPr lang="en-US">
                <a:solidFill>
                  <a:srgbClr val="000000"/>
                </a:solidFill>
                <a:highlight>
                  <a:srgbClr val="FFFFFF"/>
                </a:highlight>
              </a:rPr>
              <a:t>What phrase could validate the stress without minimizing it? </a:t>
            </a:r>
            <a:endParaRPr lang="en-US" dirty="0">
              <a:solidFill>
                <a:srgbClr val="444444"/>
              </a:solidFill>
              <a:highlight>
                <a:srgbClr val="FFFFFF"/>
              </a:highlight>
            </a:endParaRPr>
          </a:p>
          <a:p>
            <a:pPr marL="800100" lvl="1" indent="-342900">
              <a:buFont typeface="Arial,Sans-Serif"/>
              <a:buChar char="•"/>
            </a:pPr>
            <a:r>
              <a:rPr lang="en-US">
                <a:solidFill>
                  <a:srgbClr val="000000"/>
                </a:solidFill>
                <a:highlight>
                  <a:srgbClr val="FFFFFF"/>
                </a:highlight>
              </a:rPr>
              <a:t>Being a young person is really stressful these days, especially with social media, and especially when you feel like you aren’t doing enough.</a:t>
            </a:r>
            <a:endParaRPr lang="en-US" dirty="0">
              <a:solidFill>
                <a:srgbClr val="444444"/>
              </a:solidFill>
              <a:highlight>
                <a:srgbClr val="FFFFFF"/>
              </a:highlight>
            </a:endParaRPr>
          </a:p>
          <a:p>
            <a:pPr marL="800100" lvl="1" indent="-342900">
              <a:buFont typeface="Arial,Sans-Serif"/>
              <a:buChar char="•"/>
            </a:pPr>
            <a:r>
              <a:rPr lang="en-US">
                <a:solidFill>
                  <a:srgbClr val="000000"/>
                </a:solidFill>
                <a:highlight>
                  <a:srgbClr val="FFFFFF"/>
                </a:highlight>
              </a:rPr>
              <a:t>It can be stressful when you think you should be doing more. </a:t>
            </a:r>
            <a:endParaRPr lang="en-US" dirty="0">
              <a:solidFill>
                <a:srgbClr val="444444"/>
              </a:solidFill>
              <a:highlight>
                <a:srgbClr val="FFFFFF"/>
              </a:highlight>
            </a:endParaRPr>
          </a:p>
          <a:p>
            <a:endParaRPr lang="en-US" dirty="0">
              <a:solidFill>
                <a:srgbClr val="444444"/>
              </a:solidFill>
              <a:highlight>
                <a:srgbClr val="FFFFFF"/>
              </a:highlight>
            </a:endParaRPr>
          </a:p>
          <a:p>
            <a:pPr>
              <a:lnSpc>
                <a:spcPct val="90000"/>
              </a:lnSpc>
              <a:spcBef>
                <a:spcPts val="1000"/>
              </a:spcBef>
            </a:pPr>
            <a:endParaRPr lang="en-US" dirty="0">
              <a:solidFill>
                <a:srgbClr val="000000"/>
              </a:solidFill>
              <a:highlight>
                <a:srgbClr val="FFFFFF"/>
              </a:highlight>
              <a:ea typeface="Calibri"/>
              <a:cs typeface="Calibri"/>
            </a:endParaRPr>
          </a:p>
          <a:p>
            <a:endParaRPr lang="en-US" dirty="0">
              <a:solidFill>
                <a:srgbClr val="333333"/>
              </a:solidFill>
              <a:highlight>
                <a:srgbClr val="FFFFFF"/>
              </a:highlight>
              <a:ea typeface="Calibri"/>
              <a:cs typeface="Calibri"/>
            </a:endParaRPr>
          </a:p>
        </p:txBody>
      </p:sp>
      <p:sp>
        <p:nvSpPr>
          <p:cNvPr id="4" name="Slide Number Placeholder 3">
            <a:extLst>
              <a:ext uri="{FF2B5EF4-FFF2-40B4-BE49-F238E27FC236}">
                <a16:creationId xmlns:a16="http://schemas.microsoft.com/office/drawing/2014/main" id="{00023014-85A1-CEF0-471F-0632B60C592B}"/>
              </a:ext>
            </a:extLst>
          </p:cNvPr>
          <p:cNvSpPr>
            <a:spLocks noGrp="1"/>
          </p:cNvSpPr>
          <p:nvPr>
            <p:ph type="sldNum" sz="quarter" idx="5"/>
          </p:nvPr>
        </p:nvSpPr>
        <p:spPr/>
        <p:txBody>
          <a:bodyPr/>
          <a:lstStyle/>
          <a:p>
            <a:fld id="{7204FE9C-24EC-442B-850F-65B0BA925E10}" type="slidenum">
              <a:rPr lang="en-US" smtClean="0"/>
              <a:t>12</a:t>
            </a:fld>
            <a:endParaRPr lang="en-US"/>
          </a:p>
        </p:txBody>
      </p:sp>
    </p:spTree>
    <p:extLst>
      <p:ext uri="{BB962C8B-B14F-4D97-AF65-F5344CB8AC3E}">
        <p14:creationId xmlns:p14="http://schemas.microsoft.com/office/powerpoint/2010/main" val="3653224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333333"/>
                </a:solidFill>
              </a:rPr>
              <a:t>Read the slide aloud to the group, or ask a participant to do so. Ask the group to agree on a response to the multiple-choice question before going to the next slide.</a:t>
            </a:r>
            <a:endParaRPr lang="en-US"/>
          </a:p>
        </p:txBody>
      </p:sp>
      <p:sp>
        <p:nvSpPr>
          <p:cNvPr id="4" name="Slide Number Placeholder 3"/>
          <p:cNvSpPr>
            <a:spLocks noGrp="1"/>
          </p:cNvSpPr>
          <p:nvPr>
            <p:ph type="sldNum" sz="quarter" idx="5"/>
          </p:nvPr>
        </p:nvSpPr>
        <p:spPr/>
        <p:txBody>
          <a:bodyPr/>
          <a:lstStyle/>
          <a:p>
            <a:fld id="{7204FE9C-24EC-442B-850F-65B0BA925E10}" type="slidenum">
              <a:rPr lang="en-US" smtClean="0"/>
              <a:t>13</a:t>
            </a:fld>
            <a:endParaRPr lang="en-US"/>
          </a:p>
        </p:txBody>
      </p:sp>
    </p:spTree>
    <p:extLst>
      <p:ext uri="{BB962C8B-B14F-4D97-AF65-F5344CB8AC3E}">
        <p14:creationId xmlns:p14="http://schemas.microsoft.com/office/powerpoint/2010/main" val="2329628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C5EC2-B321-06E7-6790-F46D024438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538FB1-118E-4495-4A6D-B62DAA621F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127AA8-6B46-E603-85C5-E9DA756E4B56}"/>
              </a:ext>
            </a:extLst>
          </p:cNvPr>
          <p:cNvSpPr>
            <a:spLocks noGrp="1"/>
          </p:cNvSpPr>
          <p:nvPr>
            <p:ph type="body" idx="1"/>
          </p:nvPr>
        </p:nvSpPr>
        <p:spPr/>
        <p:txBody>
          <a:bodyPr/>
          <a:lstStyle/>
          <a:p>
            <a:r>
              <a:rPr lang="en-US" dirty="0">
                <a:solidFill>
                  <a:srgbClr val="333333"/>
                </a:solidFill>
              </a:rPr>
              <a:t>"The best response is A. Option B skips ahead to problem-solving before demonstrating empathy for Ash's situation, while option C dismisses what Ash shared and makes an assumption about their relationship with their family. Option A validates how Ash is feeling and shows empathy. This allows Ash to feel safe, and they continue talking."</a:t>
            </a:r>
            <a:endParaRPr lang="en-US" dirty="0">
              <a:solidFill>
                <a:srgbClr val="333333"/>
              </a:solidFill>
              <a:ea typeface="Calibri"/>
              <a:cs typeface="Calibri"/>
            </a:endParaRPr>
          </a:p>
          <a:p>
            <a:endParaRPr lang="en-US" dirty="0">
              <a:solidFill>
                <a:srgbClr val="444444"/>
              </a:solidFill>
            </a:endParaRPr>
          </a:p>
          <a:p>
            <a:r>
              <a:rPr lang="en-US" dirty="0">
                <a:solidFill>
                  <a:srgbClr val="333333"/>
                </a:solidFill>
              </a:rPr>
              <a:t>Read the rest of the slide aloud, or invite a participant to do so. </a:t>
            </a:r>
            <a:endParaRPr lang="en-US" dirty="0">
              <a:solidFill>
                <a:srgbClr val="000000"/>
              </a:solidFill>
              <a:ea typeface="Calibri" panose="020F0502020204030204"/>
              <a:cs typeface="Calibri" panose="020F0502020204030204"/>
            </a:endParaRPr>
          </a:p>
          <a:p>
            <a:endParaRPr lang="en-US" dirty="0">
              <a:solidFill>
                <a:srgbClr val="333333"/>
              </a:solidFill>
              <a:ea typeface="Calibri"/>
              <a:cs typeface="Calibri"/>
            </a:endParaRPr>
          </a:p>
          <a:p>
            <a:endParaRPr lang="en-US" dirty="0">
              <a:solidFill>
                <a:srgbClr val="333333"/>
              </a:solidFill>
              <a:ea typeface="Calibri"/>
              <a:cs typeface="Calibri"/>
            </a:endParaRPr>
          </a:p>
          <a:p>
            <a:r>
              <a:rPr lang="en-US" dirty="0">
                <a:solidFill>
                  <a:srgbClr val="000000"/>
                </a:solidFill>
              </a:rPr>
              <a:t>You are welcome to replace the reflection questions with other options that feel more relevant. Here are a few to choose from:</a:t>
            </a:r>
          </a:p>
          <a:p>
            <a:pPr marL="342900" indent="-342900">
              <a:lnSpc>
                <a:spcPct val="90000"/>
              </a:lnSpc>
              <a:spcBef>
                <a:spcPts val="1000"/>
              </a:spcBef>
              <a:buFont typeface="Arial,Sans-Serif"/>
              <a:buChar char="•"/>
            </a:pPr>
            <a:r>
              <a:rPr lang="en-US" dirty="0">
                <a:solidFill>
                  <a:srgbClr val="000000"/>
                </a:solidFill>
              </a:rPr>
              <a:t>What emotion or feeling is the youth describing most strongly? </a:t>
            </a:r>
          </a:p>
          <a:p>
            <a:pPr marL="342900" indent="-342900">
              <a:lnSpc>
                <a:spcPct val="90000"/>
              </a:lnSpc>
              <a:spcBef>
                <a:spcPts val="1000"/>
              </a:spcBef>
              <a:buFont typeface="Arial,Sans-Serif"/>
              <a:buChar char="•"/>
            </a:pPr>
            <a:r>
              <a:rPr lang="en-US" dirty="0">
                <a:solidFill>
                  <a:srgbClr val="000000"/>
                </a:solidFill>
              </a:rPr>
              <a:t>How would you show them you understand how heavy this feels? </a:t>
            </a:r>
          </a:p>
          <a:p>
            <a:pPr marL="342900" indent="-342900">
              <a:lnSpc>
                <a:spcPct val="90000"/>
              </a:lnSpc>
              <a:spcBef>
                <a:spcPts val="1000"/>
              </a:spcBef>
              <a:buFont typeface="Arial,Sans-Serif"/>
              <a:buChar char="•"/>
            </a:pPr>
            <a:r>
              <a:rPr lang="en-US" dirty="0">
                <a:solidFill>
                  <a:srgbClr val="000000"/>
                </a:solidFill>
              </a:rPr>
              <a:t>What question could you ask that helps them explore sources of support?</a:t>
            </a:r>
          </a:p>
          <a:p>
            <a:pPr marL="342900" indent="-342900">
              <a:lnSpc>
                <a:spcPct val="90000"/>
              </a:lnSpc>
              <a:spcBef>
                <a:spcPts val="1000"/>
              </a:spcBef>
              <a:buFont typeface="Arial,Sans-Serif"/>
              <a:buChar char="•"/>
            </a:pPr>
            <a:r>
              <a:rPr lang="en-US" dirty="0">
                <a:solidFill>
                  <a:srgbClr val="000000"/>
                </a:solidFill>
              </a:rPr>
              <a:t>What might help the teen feel seen, even in small ways? </a:t>
            </a:r>
          </a:p>
          <a:p>
            <a:pPr marL="342900" indent="-342900">
              <a:lnSpc>
                <a:spcPct val="90000"/>
              </a:lnSpc>
              <a:spcBef>
                <a:spcPts val="1000"/>
              </a:spcBef>
              <a:buFont typeface="Arial,Sans-Serif"/>
              <a:buChar char="•"/>
            </a:pPr>
            <a:r>
              <a:rPr lang="en-US" dirty="0">
                <a:solidFill>
                  <a:srgbClr val="000000"/>
                </a:solidFill>
              </a:rPr>
              <a:t>What strength do you hear in the way they talked about their situation? </a:t>
            </a:r>
          </a:p>
          <a:p>
            <a:pPr marL="342900" indent="-342900">
              <a:lnSpc>
                <a:spcPct val="90000"/>
              </a:lnSpc>
              <a:spcBef>
                <a:spcPts val="1000"/>
              </a:spcBef>
              <a:buFont typeface="Arial,Sans-Serif"/>
              <a:buChar char="•"/>
            </a:pPr>
            <a:r>
              <a:rPr lang="en-US" dirty="0">
                <a:solidFill>
                  <a:srgbClr val="000000"/>
                </a:solidFill>
              </a:rPr>
              <a:t>What support options could you explore together? </a:t>
            </a:r>
          </a:p>
          <a:p>
            <a:pPr marL="342900" indent="-342900">
              <a:lnSpc>
                <a:spcPct val="90000"/>
              </a:lnSpc>
              <a:spcBef>
                <a:spcPts val="1000"/>
              </a:spcBef>
              <a:buFont typeface="Arial,Sans-Serif"/>
              <a:buChar char="•"/>
            </a:pPr>
            <a:r>
              <a:rPr lang="en-US" dirty="0">
                <a:solidFill>
                  <a:srgbClr val="000000"/>
                </a:solidFill>
              </a:rPr>
              <a:t>What phrase could help them feel less invisible? </a:t>
            </a:r>
          </a:p>
          <a:p>
            <a:endParaRPr lang="en-US" dirty="0">
              <a:solidFill>
                <a:srgbClr val="333333"/>
              </a:solidFill>
              <a:ea typeface="Calibri"/>
              <a:cs typeface="Calibri"/>
            </a:endParaRPr>
          </a:p>
          <a:p>
            <a:endParaRPr lang="en-US" dirty="0">
              <a:solidFill>
                <a:srgbClr val="333333"/>
              </a:solidFill>
              <a:ea typeface="Calibri"/>
              <a:cs typeface="Calibri"/>
            </a:endParaRPr>
          </a:p>
          <a:p>
            <a:r>
              <a:rPr lang="en-US" dirty="0">
                <a:solidFill>
                  <a:srgbClr val="000000"/>
                </a:solidFill>
              </a:rPr>
              <a:t>Here are some example answers to the reflection questions you could share with your group:</a:t>
            </a:r>
          </a:p>
          <a:p>
            <a:pPr marL="342900" indent="-342900">
              <a:buFont typeface="Arial,Sans-Serif"/>
              <a:buChar char="•"/>
            </a:pPr>
            <a:r>
              <a:rPr lang="en-US" dirty="0">
                <a:solidFill>
                  <a:srgbClr val="000000"/>
                </a:solidFill>
              </a:rPr>
              <a:t>What emotion or feeling is the youth describing most strongly? </a:t>
            </a:r>
            <a:endParaRPr lang="en-US" dirty="0">
              <a:solidFill>
                <a:srgbClr val="444444"/>
              </a:solidFill>
            </a:endParaRPr>
          </a:p>
          <a:p>
            <a:pPr marL="800100" lvl="1" indent="-342900">
              <a:buFont typeface="Arial,Sans-Serif"/>
              <a:buChar char="•"/>
            </a:pPr>
            <a:r>
              <a:rPr lang="en-US" dirty="0">
                <a:solidFill>
                  <a:srgbClr val="000000"/>
                </a:solidFill>
              </a:rPr>
              <a:t>They feel left out, invisible and uncared for.</a:t>
            </a:r>
            <a:endParaRPr lang="en-US" dirty="0">
              <a:solidFill>
                <a:srgbClr val="444444"/>
              </a:solidFill>
            </a:endParaRPr>
          </a:p>
          <a:p>
            <a:pPr marL="800100" lvl="1" indent="-342900">
              <a:buFont typeface="Arial,Sans-Serif"/>
              <a:buChar char="•"/>
            </a:pPr>
            <a:r>
              <a:rPr lang="en-US" dirty="0">
                <a:solidFill>
                  <a:srgbClr val="000000"/>
                </a:solidFill>
              </a:rPr>
              <a:t>They feel frustrated with their friends, and with not knowing what to do.</a:t>
            </a:r>
            <a:endParaRPr lang="en-US" dirty="0">
              <a:solidFill>
                <a:srgbClr val="444444"/>
              </a:solidFill>
            </a:endParaRPr>
          </a:p>
          <a:p>
            <a:pPr marL="800100" lvl="1" indent="-342900">
              <a:buFont typeface="Arial,Sans-Serif"/>
              <a:buChar char="•"/>
            </a:pPr>
            <a:r>
              <a:rPr lang="en-US" dirty="0">
                <a:solidFill>
                  <a:srgbClr val="000000"/>
                </a:solidFill>
              </a:rPr>
              <a:t>They feel helpless and unsure of what to do.</a:t>
            </a:r>
            <a:endParaRPr lang="en-US" dirty="0">
              <a:solidFill>
                <a:srgbClr val="444444"/>
              </a:solidFill>
            </a:endParaRPr>
          </a:p>
          <a:p>
            <a:pPr marL="342900" indent="-342900">
              <a:buFont typeface="Arial,Sans-Serif"/>
              <a:buChar char="•"/>
            </a:pPr>
            <a:r>
              <a:rPr lang="en-US" dirty="0">
                <a:solidFill>
                  <a:srgbClr val="000000"/>
                </a:solidFill>
              </a:rPr>
              <a:t>How would you show them you understand how heavy this feels? </a:t>
            </a:r>
            <a:endParaRPr lang="en-US" dirty="0">
              <a:solidFill>
                <a:srgbClr val="444444"/>
              </a:solidFill>
            </a:endParaRPr>
          </a:p>
          <a:p>
            <a:pPr marL="800100" lvl="1" indent="-342900">
              <a:buFont typeface="Arial,Sans-Serif"/>
              <a:buChar char="•"/>
            </a:pPr>
            <a:r>
              <a:rPr lang="en-US" dirty="0">
                <a:solidFill>
                  <a:srgbClr val="000000"/>
                </a:solidFill>
              </a:rPr>
              <a:t>“It is really painful to feel unnoticed.”</a:t>
            </a:r>
            <a:endParaRPr lang="en-US" dirty="0">
              <a:solidFill>
                <a:srgbClr val="444444"/>
              </a:solidFill>
            </a:endParaRPr>
          </a:p>
          <a:p>
            <a:pPr marL="800100" lvl="1" indent="-342900">
              <a:buFont typeface="Arial,Sans-Serif"/>
              <a:buChar char="•"/>
            </a:pPr>
            <a:r>
              <a:rPr lang="en-US" dirty="0">
                <a:solidFill>
                  <a:srgbClr val="000000"/>
                </a:solidFill>
              </a:rPr>
              <a:t>“It can feel really heart breaking to be left out”</a:t>
            </a:r>
            <a:endParaRPr lang="en-US" dirty="0">
              <a:solidFill>
                <a:srgbClr val="444444"/>
              </a:solidFill>
            </a:endParaRPr>
          </a:p>
          <a:p>
            <a:pPr marL="800100" lvl="1" indent="-342900">
              <a:buFont typeface="Arial,Sans-Serif"/>
              <a:buChar char="•"/>
            </a:pPr>
            <a:r>
              <a:rPr lang="en-US" dirty="0">
                <a:solidFill>
                  <a:srgbClr val="000000"/>
                </a:solidFill>
              </a:rPr>
              <a:t>“It is frustrating when you aren’t sure what to do”</a:t>
            </a:r>
            <a:endParaRPr lang="en-US" dirty="0">
              <a:solidFill>
                <a:srgbClr val="444444"/>
              </a:solidFill>
            </a:endParaRPr>
          </a:p>
          <a:p>
            <a:pPr marL="800100" lvl="1" indent="-342900">
              <a:buFont typeface="Arial,Sans-Serif"/>
              <a:buChar char="•"/>
            </a:pPr>
            <a:r>
              <a:rPr lang="en-US" dirty="0">
                <a:solidFill>
                  <a:srgbClr val="000000"/>
                </a:solidFill>
              </a:rPr>
              <a:t>“People can be really focused on themselves.”</a:t>
            </a:r>
            <a:endParaRPr lang="en-US" dirty="0">
              <a:solidFill>
                <a:srgbClr val="444444"/>
              </a:solidFill>
            </a:endParaRPr>
          </a:p>
          <a:p>
            <a:pPr marL="800100" lvl="1" indent="-342900">
              <a:buFont typeface="Arial,Sans-Serif"/>
              <a:buChar char="•"/>
            </a:pPr>
            <a:r>
              <a:rPr lang="en-US" dirty="0">
                <a:solidFill>
                  <a:srgbClr val="000000"/>
                </a:solidFill>
              </a:rPr>
              <a:t>“Friendships can be really wonderful sometimes, and really frustrating at other times”</a:t>
            </a:r>
            <a:endParaRPr lang="en-US" dirty="0">
              <a:solidFill>
                <a:srgbClr val="444444"/>
              </a:solidFill>
            </a:endParaRPr>
          </a:p>
          <a:p>
            <a:pPr marL="342900" indent="-342900">
              <a:buFont typeface="Arial,Sans-Serif"/>
              <a:buChar char="•"/>
            </a:pPr>
            <a:r>
              <a:rPr lang="en-US" dirty="0">
                <a:solidFill>
                  <a:srgbClr val="000000"/>
                </a:solidFill>
              </a:rPr>
              <a:t>What question could you ask that helps them explore sources of support?</a:t>
            </a:r>
            <a:endParaRPr lang="en-US" dirty="0">
              <a:solidFill>
                <a:srgbClr val="444444"/>
              </a:solidFill>
            </a:endParaRPr>
          </a:p>
          <a:p>
            <a:pPr marL="800100" lvl="1" indent="-342900">
              <a:buFont typeface="Arial,Sans-Serif"/>
              <a:buChar char="•"/>
            </a:pPr>
            <a:r>
              <a:rPr lang="en-US" dirty="0">
                <a:solidFill>
                  <a:srgbClr val="000000"/>
                </a:solidFill>
              </a:rPr>
              <a:t>“If support looked the way you wanted it to, what would be different?”</a:t>
            </a:r>
            <a:endParaRPr lang="en-US" dirty="0">
              <a:solidFill>
                <a:srgbClr val="444444"/>
              </a:solidFill>
            </a:endParaRPr>
          </a:p>
          <a:p>
            <a:pPr marL="800100" lvl="1" indent="-342900">
              <a:buFont typeface="Arial,Sans-Serif"/>
              <a:buChar char="•"/>
            </a:pPr>
            <a:r>
              <a:rPr lang="en-US" dirty="0">
                <a:solidFill>
                  <a:srgbClr val="000000"/>
                </a:solidFill>
              </a:rPr>
              <a:t>“Have you felt like this before? What helped then?”</a:t>
            </a:r>
            <a:endParaRPr lang="en-US" dirty="0">
              <a:solidFill>
                <a:srgbClr val="444444"/>
              </a:solidFill>
            </a:endParaRPr>
          </a:p>
          <a:p>
            <a:pPr marL="800100" lvl="1" indent="-342900">
              <a:buFont typeface="Arial,Sans-Serif"/>
              <a:buChar char="•"/>
            </a:pPr>
            <a:r>
              <a:rPr lang="en-US" dirty="0">
                <a:solidFill>
                  <a:srgbClr val="000000"/>
                </a:solidFill>
              </a:rPr>
              <a:t>“If a friend of yours felt like this, what would you say to them to help?”</a:t>
            </a:r>
            <a:endParaRPr lang="en-US" dirty="0">
              <a:solidFill>
                <a:srgbClr val="444444"/>
              </a:solidFill>
            </a:endParaRPr>
          </a:p>
          <a:p>
            <a:pPr marL="342900" indent="-342900">
              <a:buFont typeface="Arial,Sans-Serif"/>
              <a:buChar char="•"/>
            </a:pPr>
            <a:r>
              <a:rPr lang="en-US" dirty="0">
                <a:solidFill>
                  <a:srgbClr val="000000"/>
                </a:solidFill>
              </a:rPr>
              <a:t>What might help the teen feel seen, even in small ways? </a:t>
            </a:r>
            <a:endParaRPr lang="en-US" dirty="0">
              <a:solidFill>
                <a:srgbClr val="444444"/>
              </a:solidFill>
            </a:endParaRPr>
          </a:p>
          <a:p>
            <a:pPr marL="800100" lvl="1" indent="-342900">
              <a:buFont typeface="Arial,Sans-Serif"/>
              <a:buChar char="•"/>
            </a:pPr>
            <a:r>
              <a:rPr lang="en-US" dirty="0">
                <a:solidFill>
                  <a:srgbClr val="000000"/>
                </a:solidFill>
              </a:rPr>
              <a:t>Asking about how this situation makes them feel and validating their feelings.</a:t>
            </a:r>
            <a:endParaRPr lang="en-US" dirty="0">
              <a:solidFill>
                <a:srgbClr val="444444"/>
              </a:solidFill>
            </a:endParaRPr>
          </a:p>
          <a:p>
            <a:pPr marL="800100" lvl="1" indent="-342900">
              <a:buFont typeface="Arial,Sans-Serif"/>
              <a:buChar char="•"/>
            </a:pPr>
            <a:r>
              <a:rPr lang="en-US" dirty="0">
                <a:solidFill>
                  <a:srgbClr val="000000"/>
                </a:solidFill>
              </a:rPr>
              <a:t>Listening without interrupting or trying to make it better.</a:t>
            </a:r>
            <a:endParaRPr lang="en-US" dirty="0">
              <a:solidFill>
                <a:srgbClr val="444444"/>
              </a:solidFill>
            </a:endParaRPr>
          </a:p>
          <a:p>
            <a:pPr marL="800100" lvl="1" indent="-342900">
              <a:buFont typeface="Arial,Sans-Serif"/>
              <a:buChar char="•"/>
            </a:pPr>
            <a:r>
              <a:rPr lang="en-US" dirty="0">
                <a:solidFill>
                  <a:srgbClr val="000000"/>
                </a:solidFill>
              </a:rPr>
              <a:t>Letting them know they aren’t alone and that it’s normal to feel yucky when you are left out or feel unnoticed.</a:t>
            </a:r>
            <a:endParaRPr lang="en-US" dirty="0">
              <a:solidFill>
                <a:srgbClr val="444444"/>
              </a:solidFill>
            </a:endParaRPr>
          </a:p>
          <a:p>
            <a:pPr marL="800100" lvl="1" indent="-342900">
              <a:buFont typeface="Arial,Sans-Serif"/>
              <a:buChar char="•"/>
            </a:pPr>
            <a:r>
              <a:rPr lang="en-US" dirty="0">
                <a:solidFill>
                  <a:srgbClr val="000000"/>
                </a:solidFill>
              </a:rPr>
              <a:t>It’s normal to feel bad when you’re being left out, but it is not a reflection of their worth.</a:t>
            </a:r>
            <a:endParaRPr lang="en-US" dirty="0">
              <a:solidFill>
                <a:srgbClr val="444444"/>
              </a:solidFill>
            </a:endParaRPr>
          </a:p>
          <a:p>
            <a:pPr marL="342900" indent="-342900">
              <a:buFont typeface="Arial,Sans-Serif"/>
              <a:buChar char="•"/>
            </a:pPr>
            <a:r>
              <a:rPr lang="en-US" dirty="0">
                <a:solidFill>
                  <a:srgbClr val="000000"/>
                </a:solidFill>
              </a:rPr>
              <a:t>What strength do you hear in the way they talked about their situation? </a:t>
            </a:r>
            <a:endParaRPr lang="en-US" dirty="0">
              <a:solidFill>
                <a:srgbClr val="444444"/>
              </a:solidFill>
            </a:endParaRPr>
          </a:p>
          <a:p>
            <a:pPr marL="800100" lvl="1" indent="-342900">
              <a:buFont typeface="Arial,Sans-Serif"/>
              <a:buChar char="•"/>
            </a:pPr>
            <a:r>
              <a:rPr lang="en-US" dirty="0">
                <a:solidFill>
                  <a:srgbClr val="000000"/>
                </a:solidFill>
              </a:rPr>
              <a:t>“The fact that you’re talking about this tells me that connection matters to you.”</a:t>
            </a:r>
            <a:endParaRPr lang="en-US" dirty="0">
              <a:solidFill>
                <a:srgbClr val="444444"/>
              </a:solidFill>
            </a:endParaRPr>
          </a:p>
          <a:p>
            <a:pPr marL="800100" lvl="1" indent="-342900">
              <a:buFont typeface="Arial,Sans-Serif"/>
              <a:buChar char="•"/>
            </a:pPr>
            <a:r>
              <a:rPr lang="en-US" dirty="0">
                <a:solidFill>
                  <a:srgbClr val="000000"/>
                </a:solidFill>
              </a:rPr>
              <a:t>“I can tell that you’re in tune with what you need to protect your mental health”</a:t>
            </a:r>
            <a:endParaRPr lang="en-US" dirty="0">
              <a:solidFill>
                <a:srgbClr val="444444"/>
              </a:solidFill>
            </a:endParaRPr>
          </a:p>
          <a:p>
            <a:pPr marL="800100" lvl="1" indent="-342900">
              <a:buFont typeface="Arial,Sans-Serif"/>
              <a:buChar char="•"/>
            </a:pPr>
            <a:r>
              <a:rPr lang="en-US" dirty="0">
                <a:solidFill>
                  <a:srgbClr val="000000"/>
                </a:solidFill>
              </a:rPr>
              <a:t>“It sounds like you’ve tried to make some connections but maybe haven’t found your people”</a:t>
            </a:r>
            <a:endParaRPr lang="en-US" dirty="0">
              <a:solidFill>
                <a:srgbClr val="444444"/>
              </a:solidFill>
            </a:endParaRPr>
          </a:p>
          <a:p>
            <a:pPr marL="342900" indent="-342900">
              <a:buFont typeface="Arial,Sans-Serif"/>
              <a:buChar char="•"/>
            </a:pPr>
            <a:r>
              <a:rPr lang="en-US" dirty="0">
                <a:solidFill>
                  <a:srgbClr val="000000"/>
                </a:solidFill>
              </a:rPr>
              <a:t>What support options could you explore together? </a:t>
            </a:r>
            <a:endParaRPr lang="en-US" dirty="0">
              <a:solidFill>
                <a:srgbClr val="444444"/>
              </a:solidFill>
            </a:endParaRPr>
          </a:p>
          <a:p>
            <a:pPr marL="800100" lvl="1" indent="-342900">
              <a:buFont typeface="Arial,Sans-Serif"/>
              <a:buChar char="•"/>
            </a:pPr>
            <a:r>
              <a:rPr lang="en-US" dirty="0">
                <a:solidFill>
                  <a:srgbClr val="000000"/>
                </a:solidFill>
              </a:rPr>
              <a:t>“Are there any groups or activities at school that you’re interested in? Maybe we could look at one together”</a:t>
            </a:r>
            <a:endParaRPr lang="en-US" dirty="0">
              <a:solidFill>
                <a:srgbClr val="444444"/>
              </a:solidFill>
            </a:endParaRPr>
          </a:p>
          <a:p>
            <a:pPr marL="800100" lvl="1" indent="-342900">
              <a:buFont typeface="Arial,Sans-Serif"/>
              <a:buChar char="•"/>
            </a:pPr>
            <a:r>
              <a:rPr lang="en-US" dirty="0">
                <a:solidFill>
                  <a:srgbClr val="000000"/>
                </a:solidFill>
              </a:rPr>
              <a:t>“How comfortable would you be setting up a weekly activity with your family? Like Friday movie nights or Sunday game nights?”</a:t>
            </a:r>
            <a:endParaRPr lang="en-US" dirty="0">
              <a:solidFill>
                <a:srgbClr val="444444"/>
              </a:solidFill>
            </a:endParaRPr>
          </a:p>
          <a:p>
            <a:pPr marL="800100" lvl="1" indent="-342900">
              <a:buFont typeface="Arial,Sans-Serif"/>
              <a:buChar char="•"/>
            </a:pPr>
            <a:r>
              <a:rPr lang="en-US" dirty="0">
                <a:solidFill>
                  <a:srgbClr val="000000"/>
                </a:solidFill>
              </a:rPr>
              <a:t>“Do you want to explore options for connecting with others who are experiencing the same thing? Let’s look at some peer support groups”</a:t>
            </a:r>
            <a:endParaRPr lang="en-US" dirty="0">
              <a:solidFill>
                <a:srgbClr val="444444"/>
              </a:solidFill>
            </a:endParaRPr>
          </a:p>
          <a:p>
            <a:pPr marL="800100" lvl="1" indent="-342900">
              <a:buFont typeface="Arial,Sans-Serif"/>
              <a:buChar char="•"/>
            </a:pPr>
            <a:r>
              <a:rPr lang="en-US" dirty="0">
                <a:solidFill>
                  <a:srgbClr val="000000"/>
                </a:solidFill>
              </a:rPr>
              <a:t>“Who is one person you know you can rely on? How do you feel about making a connection with them?”</a:t>
            </a:r>
            <a:endParaRPr lang="en-US" dirty="0">
              <a:solidFill>
                <a:srgbClr val="444444"/>
              </a:solidFill>
            </a:endParaRPr>
          </a:p>
          <a:p>
            <a:pPr marL="800100" lvl="1" indent="-342900">
              <a:buFont typeface="Arial,Sans-Serif"/>
              <a:buChar char="•"/>
            </a:pPr>
            <a:r>
              <a:rPr lang="en-US" dirty="0">
                <a:solidFill>
                  <a:srgbClr val="000000"/>
                </a:solidFill>
              </a:rPr>
              <a:t>“Who in your life always includes you? How do you feel about spending more time with them?”</a:t>
            </a:r>
            <a:endParaRPr lang="en-US" dirty="0">
              <a:solidFill>
                <a:srgbClr val="444444"/>
              </a:solidFill>
            </a:endParaRPr>
          </a:p>
          <a:p>
            <a:pPr marL="342900" indent="-342900">
              <a:buFont typeface="Arial,Sans-Serif"/>
              <a:buChar char="•"/>
            </a:pPr>
            <a:r>
              <a:rPr lang="en-US" dirty="0">
                <a:solidFill>
                  <a:srgbClr val="000000"/>
                </a:solidFill>
              </a:rPr>
              <a:t>What phrase could help them feel less invisible? </a:t>
            </a:r>
            <a:endParaRPr lang="en-US" dirty="0">
              <a:solidFill>
                <a:srgbClr val="444444"/>
              </a:solidFill>
            </a:endParaRPr>
          </a:p>
          <a:p>
            <a:pPr marL="800100" lvl="1" indent="-342900">
              <a:buFont typeface="Arial,Sans-Serif"/>
              <a:buChar char="•"/>
            </a:pPr>
            <a:r>
              <a:rPr lang="en-US" dirty="0">
                <a:solidFill>
                  <a:srgbClr val="000000"/>
                </a:solidFill>
              </a:rPr>
              <a:t>“I can tell your health really matters to you. What are some things you are interested in that make you feel good?”</a:t>
            </a:r>
            <a:endParaRPr lang="en-US" dirty="0">
              <a:solidFill>
                <a:srgbClr val="444444"/>
              </a:solidFill>
            </a:endParaRPr>
          </a:p>
          <a:p>
            <a:pPr marL="800100" lvl="1" indent="-342900">
              <a:buFont typeface="Arial,Sans-Serif"/>
              <a:buChar char="•"/>
            </a:pPr>
            <a:r>
              <a:rPr lang="en-US" dirty="0">
                <a:solidFill>
                  <a:srgbClr val="000000"/>
                </a:solidFill>
              </a:rPr>
              <a:t>“Reciprocal friendships are really important. I can tell you want something more.”</a:t>
            </a:r>
            <a:endParaRPr lang="en-US" dirty="0"/>
          </a:p>
        </p:txBody>
      </p:sp>
      <p:sp>
        <p:nvSpPr>
          <p:cNvPr id="4" name="Slide Number Placeholder 3">
            <a:extLst>
              <a:ext uri="{FF2B5EF4-FFF2-40B4-BE49-F238E27FC236}">
                <a16:creationId xmlns:a16="http://schemas.microsoft.com/office/drawing/2014/main" id="{F7A70804-E772-C168-F4B3-760161E1A9DC}"/>
              </a:ext>
            </a:extLst>
          </p:cNvPr>
          <p:cNvSpPr>
            <a:spLocks noGrp="1"/>
          </p:cNvSpPr>
          <p:nvPr>
            <p:ph type="sldNum" sz="quarter" idx="5"/>
          </p:nvPr>
        </p:nvSpPr>
        <p:spPr/>
        <p:txBody>
          <a:bodyPr/>
          <a:lstStyle/>
          <a:p>
            <a:fld id="{7204FE9C-24EC-442B-850F-65B0BA925E10}" type="slidenum">
              <a:rPr lang="en-US" smtClean="0"/>
              <a:t>14</a:t>
            </a:fld>
            <a:endParaRPr lang="en-US"/>
          </a:p>
        </p:txBody>
      </p:sp>
    </p:spTree>
    <p:extLst>
      <p:ext uri="{BB962C8B-B14F-4D97-AF65-F5344CB8AC3E}">
        <p14:creationId xmlns:p14="http://schemas.microsoft.com/office/powerpoint/2010/main" val="11251051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333333"/>
                </a:solidFill>
              </a:rPr>
              <a:t>Read the slide aloud to the group, or ask a participant to do so. Ask the group to agree on a response to the multiple-choice question before going to the next slide.</a:t>
            </a: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7204FE9C-24EC-442B-850F-65B0BA925E10}" type="slidenum">
              <a:rPr lang="en-US" smtClean="0"/>
              <a:t>15</a:t>
            </a:fld>
            <a:endParaRPr lang="en-US"/>
          </a:p>
        </p:txBody>
      </p:sp>
    </p:spTree>
    <p:extLst>
      <p:ext uri="{BB962C8B-B14F-4D97-AF65-F5344CB8AC3E}">
        <p14:creationId xmlns:p14="http://schemas.microsoft.com/office/powerpoint/2010/main" val="282126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1E951-BFC3-D4D9-E577-5790A53239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C28188-B997-90C9-A7F1-2CFFBC9C9C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07540F-7DA8-8673-8A83-2DAF9B48F186}"/>
              </a:ext>
            </a:extLst>
          </p:cNvPr>
          <p:cNvSpPr>
            <a:spLocks noGrp="1"/>
          </p:cNvSpPr>
          <p:nvPr>
            <p:ph type="body" idx="1"/>
          </p:nvPr>
        </p:nvSpPr>
        <p:spPr/>
        <p:txBody>
          <a:bodyPr/>
          <a:lstStyle/>
          <a:p>
            <a:r>
              <a:rPr lang="en-US" dirty="0">
                <a:solidFill>
                  <a:srgbClr val="333333"/>
                </a:solidFill>
              </a:rPr>
              <a:t>"The best response is B. Option A dismissed Alok's feelings and experiences. Option C minimizes what Alok shared and implies that there may be something wrong with Alok's point of view. Option B validates how Alok is feeling and prompts him to explore what kind of support he might need. This makes Alok feel like he can trust the guidance counselor, and they continue talking."</a:t>
            </a:r>
            <a:endParaRPr lang="en-US" dirty="0">
              <a:solidFill>
                <a:srgbClr val="444444"/>
              </a:solidFill>
            </a:endParaRPr>
          </a:p>
          <a:p>
            <a:endParaRPr lang="en-US" dirty="0">
              <a:solidFill>
                <a:srgbClr val="444444"/>
              </a:solidFill>
            </a:endParaRPr>
          </a:p>
          <a:p>
            <a:r>
              <a:rPr lang="en-US" dirty="0">
                <a:solidFill>
                  <a:srgbClr val="333333"/>
                </a:solidFill>
              </a:rPr>
              <a:t>Read the rest of the slide aloud, or invite a participant to do so. </a:t>
            </a:r>
            <a:endParaRPr lang="en-US" dirty="0">
              <a:solidFill>
                <a:srgbClr val="000000"/>
              </a:solidFill>
              <a:ea typeface="Calibri" panose="020F0502020204030204"/>
              <a:cs typeface="Calibri" panose="020F0502020204030204"/>
            </a:endParaRPr>
          </a:p>
          <a:p>
            <a:endParaRPr lang="en-US" dirty="0">
              <a:solidFill>
                <a:srgbClr val="333333"/>
              </a:solidFill>
              <a:ea typeface="Calibri"/>
              <a:cs typeface="Calibri"/>
            </a:endParaRPr>
          </a:p>
          <a:p>
            <a:endParaRPr lang="en-US" dirty="0">
              <a:solidFill>
                <a:srgbClr val="333333"/>
              </a:solidFill>
              <a:ea typeface="Calibri"/>
              <a:cs typeface="Calibri"/>
            </a:endParaRPr>
          </a:p>
          <a:p>
            <a:endParaRPr lang="en-US" dirty="0">
              <a:solidFill>
                <a:srgbClr val="333333"/>
              </a:solidFill>
              <a:ea typeface="Calibri"/>
              <a:cs typeface="Calibri"/>
            </a:endParaRPr>
          </a:p>
          <a:p>
            <a:endParaRPr lang="en-US" dirty="0">
              <a:solidFill>
                <a:srgbClr val="333333"/>
              </a:solidFill>
              <a:ea typeface="Calibri"/>
              <a:cs typeface="Calibri"/>
            </a:endParaRPr>
          </a:p>
          <a:p>
            <a:r>
              <a:rPr lang="en-US" dirty="0">
                <a:solidFill>
                  <a:srgbClr val="000000"/>
                </a:solidFill>
              </a:rPr>
              <a:t>You are welcome to replace the reflection questions with other options that feel more relevant. Here are a few to choose from:</a:t>
            </a:r>
          </a:p>
          <a:p>
            <a:pPr marL="342900" indent="-342900">
              <a:lnSpc>
                <a:spcPct val="90000"/>
              </a:lnSpc>
              <a:spcBef>
                <a:spcPts val="1000"/>
              </a:spcBef>
              <a:buFont typeface="Arial,Sans-Serif"/>
              <a:buChar char="•"/>
            </a:pPr>
            <a:r>
              <a:rPr lang="en-US" dirty="0">
                <a:solidFill>
                  <a:srgbClr val="000000"/>
                </a:solidFill>
              </a:rPr>
              <a:t>What emotion or feeling is the youth naming most clearly? </a:t>
            </a:r>
          </a:p>
          <a:p>
            <a:pPr marL="342900" indent="-342900">
              <a:lnSpc>
                <a:spcPct val="90000"/>
              </a:lnSpc>
              <a:spcBef>
                <a:spcPts val="1000"/>
              </a:spcBef>
              <a:buFont typeface="Arial,Sans-Serif"/>
              <a:buChar char="•"/>
            </a:pPr>
            <a:r>
              <a:rPr lang="en-US" dirty="0">
                <a:solidFill>
                  <a:srgbClr val="000000"/>
                </a:solidFill>
              </a:rPr>
              <a:t>How can you show you hear the weight of being one of the few? </a:t>
            </a:r>
          </a:p>
          <a:p>
            <a:pPr marL="342900" indent="-342900">
              <a:lnSpc>
                <a:spcPct val="90000"/>
              </a:lnSpc>
              <a:spcBef>
                <a:spcPts val="1000"/>
              </a:spcBef>
              <a:buFont typeface="Arial,Sans-Serif"/>
              <a:buChar char="•"/>
            </a:pPr>
            <a:r>
              <a:rPr lang="en-US" dirty="0">
                <a:solidFill>
                  <a:srgbClr val="000000"/>
                </a:solidFill>
              </a:rPr>
              <a:t>How can you acknowledge bias or microaggressions without brushing past them? </a:t>
            </a:r>
          </a:p>
          <a:p>
            <a:pPr marL="342900" indent="-342900">
              <a:lnSpc>
                <a:spcPct val="90000"/>
              </a:lnSpc>
              <a:spcBef>
                <a:spcPts val="1000"/>
              </a:spcBef>
              <a:buFont typeface="Arial,Sans-Serif"/>
              <a:buChar char="•"/>
            </a:pPr>
            <a:r>
              <a:rPr lang="en-US" dirty="0">
                <a:solidFill>
                  <a:srgbClr val="000000"/>
                </a:solidFill>
              </a:rPr>
              <a:t>What small step toward connection could you explore with them? </a:t>
            </a:r>
          </a:p>
          <a:p>
            <a:endParaRPr lang="en-US" dirty="0">
              <a:solidFill>
                <a:srgbClr val="333333"/>
              </a:solidFill>
              <a:ea typeface="Calibri"/>
              <a:cs typeface="Calibri"/>
            </a:endParaRPr>
          </a:p>
          <a:p>
            <a:endParaRPr lang="en-US" dirty="0">
              <a:solidFill>
                <a:srgbClr val="333333"/>
              </a:solidFill>
              <a:ea typeface="Calibri"/>
              <a:cs typeface="Calibri"/>
            </a:endParaRPr>
          </a:p>
          <a:p>
            <a:r>
              <a:rPr lang="en-US" dirty="0">
                <a:solidFill>
                  <a:srgbClr val="000000"/>
                </a:solidFill>
              </a:rPr>
              <a:t>Here are some example answers to the reflection questions you could share with your group:</a:t>
            </a:r>
          </a:p>
          <a:p>
            <a:pPr marL="342900" indent="-342900">
              <a:buFont typeface="Arial,Sans-Serif"/>
              <a:buChar char="•"/>
            </a:pPr>
            <a:r>
              <a:rPr lang="en-US" dirty="0">
                <a:solidFill>
                  <a:srgbClr val="000000"/>
                </a:solidFill>
              </a:rPr>
              <a:t>What emotion or feeling is the youth naming most clearly? </a:t>
            </a:r>
            <a:endParaRPr lang="en-US" dirty="0">
              <a:solidFill>
                <a:srgbClr val="444444"/>
              </a:solidFill>
            </a:endParaRPr>
          </a:p>
          <a:p>
            <a:pPr marL="800100" lvl="1" indent="-342900">
              <a:buFont typeface="Arial,Sans-Serif"/>
              <a:buChar char="•"/>
            </a:pPr>
            <a:r>
              <a:rPr lang="en-US" dirty="0">
                <a:solidFill>
                  <a:srgbClr val="000000"/>
                </a:solidFill>
              </a:rPr>
              <a:t>Feeling like an outcast. </a:t>
            </a:r>
            <a:endParaRPr lang="en-US" dirty="0">
              <a:solidFill>
                <a:srgbClr val="444444"/>
              </a:solidFill>
            </a:endParaRPr>
          </a:p>
          <a:p>
            <a:pPr marL="800100" lvl="1" indent="-342900">
              <a:buFont typeface="Arial,Sans-Serif"/>
              <a:buChar char="•"/>
            </a:pPr>
            <a:r>
              <a:rPr lang="en-US" dirty="0">
                <a:solidFill>
                  <a:srgbClr val="000000"/>
                </a:solidFill>
              </a:rPr>
              <a:t>Feeling like they don’t belong anywhere and are unwanted.</a:t>
            </a:r>
            <a:endParaRPr lang="en-US" dirty="0">
              <a:solidFill>
                <a:srgbClr val="444444"/>
              </a:solidFill>
            </a:endParaRPr>
          </a:p>
          <a:p>
            <a:pPr marL="342900" indent="-342900">
              <a:buFont typeface="Arial,Sans-Serif"/>
              <a:buChar char="•"/>
            </a:pPr>
            <a:r>
              <a:rPr lang="en-US" dirty="0">
                <a:solidFill>
                  <a:srgbClr val="000000"/>
                </a:solidFill>
              </a:rPr>
              <a:t>How can you show you hear the weight of being one of the few?  </a:t>
            </a:r>
            <a:endParaRPr lang="en-US" dirty="0">
              <a:solidFill>
                <a:srgbClr val="444444"/>
              </a:solidFill>
            </a:endParaRPr>
          </a:p>
          <a:p>
            <a:pPr marL="800100" lvl="1" indent="-342900">
              <a:buFont typeface="Arial,Sans-Serif"/>
              <a:buChar char="•"/>
            </a:pPr>
            <a:r>
              <a:rPr lang="en-US" dirty="0">
                <a:solidFill>
                  <a:srgbClr val="000000"/>
                </a:solidFill>
              </a:rPr>
              <a:t>“That sounds really heavy to carry every day.”</a:t>
            </a:r>
            <a:endParaRPr lang="en-US" dirty="0">
              <a:solidFill>
                <a:srgbClr val="444444"/>
              </a:solidFill>
            </a:endParaRPr>
          </a:p>
          <a:p>
            <a:pPr marL="800100" lvl="1" indent="-342900">
              <a:buFont typeface="Arial,Sans-Serif"/>
              <a:buChar char="•"/>
            </a:pPr>
            <a:r>
              <a:rPr lang="en-US" dirty="0">
                <a:solidFill>
                  <a:srgbClr val="000000"/>
                </a:solidFill>
              </a:rPr>
              <a:t>“You’re right, it is hard to ignore comments, even when they are little or people don’t know they’re mean”</a:t>
            </a:r>
            <a:endParaRPr lang="en-US" dirty="0">
              <a:solidFill>
                <a:srgbClr val="444444"/>
              </a:solidFill>
            </a:endParaRPr>
          </a:p>
          <a:p>
            <a:pPr marL="800100" lvl="1" indent="-342900">
              <a:buFont typeface="Arial,Sans-Serif"/>
              <a:buChar char="•"/>
            </a:pPr>
            <a:r>
              <a:rPr lang="en-US" dirty="0">
                <a:solidFill>
                  <a:srgbClr val="000000"/>
                </a:solidFill>
              </a:rPr>
              <a:t>“It sounds like you feel like you don’t really fit in anywhere”</a:t>
            </a:r>
            <a:endParaRPr lang="en-US" dirty="0">
              <a:solidFill>
                <a:srgbClr val="444444"/>
              </a:solidFill>
            </a:endParaRPr>
          </a:p>
          <a:p>
            <a:pPr marL="342900" indent="-342900">
              <a:buFont typeface="Arial,Sans-Serif"/>
              <a:buChar char="•"/>
            </a:pPr>
            <a:r>
              <a:rPr lang="en-US" dirty="0">
                <a:solidFill>
                  <a:srgbClr val="000000"/>
                </a:solidFill>
              </a:rPr>
              <a:t>What open question could help you explore this youth’s strengths?</a:t>
            </a:r>
            <a:endParaRPr lang="en-US" dirty="0">
              <a:solidFill>
                <a:srgbClr val="444444"/>
              </a:solidFill>
            </a:endParaRPr>
          </a:p>
          <a:p>
            <a:pPr marL="800100" lvl="1" indent="-342900">
              <a:buFont typeface="Arial,Sans-Serif"/>
              <a:buChar char="•"/>
            </a:pPr>
            <a:r>
              <a:rPr lang="en-US" dirty="0">
                <a:solidFill>
                  <a:srgbClr val="000000"/>
                </a:solidFill>
              </a:rPr>
              <a:t>“You’ve found ways to get through this before—what helped then?”</a:t>
            </a:r>
            <a:endParaRPr lang="en-US" dirty="0">
              <a:solidFill>
                <a:srgbClr val="444444"/>
              </a:solidFill>
            </a:endParaRPr>
          </a:p>
          <a:p>
            <a:pPr marL="800100" lvl="1" indent="-342900">
              <a:buFont typeface="Arial,Sans-Serif"/>
              <a:buChar char="•"/>
            </a:pPr>
            <a:r>
              <a:rPr lang="en-US" dirty="0">
                <a:solidFill>
                  <a:srgbClr val="000000"/>
                </a:solidFill>
              </a:rPr>
              <a:t>“I can tell it’s important to you to be true to yourself”</a:t>
            </a:r>
            <a:endParaRPr lang="en-US" dirty="0">
              <a:solidFill>
                <a:srgbClr val="444444"/>
              </a:solidFill>
            </a:endParaRPr>
          </a:p>
          <a:p>
            <a:pPr marL="342900" indent="-342900">
              <a:buFont typeface="Arial,Sans-Serif"/>
              <a:buChar char="•"/>
            </a:pPr>
            <a:r>
              <a:rPr lang="en-US" dirty="0">
                <a:solidFill>
                  <a:srgbClr val="000000"/>
                </a:solidFill>
              </a:rPr>
              <a:t>How can you acknowledge bias or microaggressions without brushing past them? </a:t>
            </a:r>
            <a:endParaRPr lang="en-US" dirty="0">
              <a:solidFill>
                <a:srgbClr val="444444"/>
              </a:solidFill>
            </a:endParaRPr>
          </a:p>
          <a:p>
            <a:pPr marL="800100" lvl="1" indent="-342900">
              <a:buFont typeface="Arial,Sans-Serif"/>
              <a:buChar char="•"/>
            </a:pPr>
            <a:r>
              <a:rPr lang="en-US" dirty="0">
                <a:solidFill>
                  <a:srgbClr val="000000"/>
                </a:solidFill>
              </a:rPr>
              <a:t>“You shouldn’t have to explain or justify how that feels.”</a:t>
            </a:r>
            <a:endParaRPr lang="en-US" dirty="0">
              <a:solidFill>
                <a:srgbClr val="444444"/>
              </a:solidFill>
            </a:endParaRPr>
          </a:p>
          <a:p>
            <a:pPr marL="800100" lvl="1" indent="-342900">
              <a:buFont typeface="Arial,Sans-Serif"/>
              <a:buChar char="•"/>
            </a:pPr>
            <a:r>
              <a:rPr lang="en-US" dirty="0">
                <a:solidFill>
                  <a:srgbClr val="000000"/>
                </a:solidFill>
              </a:rPr>
              <a:t>“It’s not okay for people to talk to you like that”</a:t>
            </a:r>
            <a:endParaRPr lang="en-US" dirty="0">
              <a:solidFill>
                <a:srgbClr val="444444"/>
              </a:solidFill>
            </a:endParaRPr>
          </a:p>
          <a:p>
            <a:pPr marL="800100" lvl="1" indent="-342900">
              <a:buFont typeface="Arial,Sans-Serif"/>
              <a:buChar char="•"/>
            </a:pPr>
            <a:r>
              <a:rPr lang="en-US" dirty="0">
                <a:solidFill>
                  <a:srgbClr val="000000"/>
                </a:solidFill>
              </a:rPr>
              <a:t>“It’s important that everyone feels included, no matter where they’re from or how they look”</a:t>
            </a:r>
            <a:endParaRPr lang="en-US" dirty="0">
              <a:solidFill>
                <a:srgbClr val="444444"/>
              </a:solidFill>
            </a:endParaRPr>
          </a:p>
          <a:p>
            <a:pPr marL="342900" indent="-342900">
              <a:buFont typeface="Arial,Sans-Serif"/>
              <a:buChar char="•"/>
            </a:pPr>
            <a:r>
              <a:rPr lang="en-US" dirty="0">
                <a:solidFill>
                  <a:srgbClr val="000000"/>
                </a:solidFill>
              </a:rPr>
              <a:t>What small step toward connection could you explore with them? </a:t>
            </a:r>
            <a:endParaRPr lang="en-US" dirty="0">
              <a:solidFill>
                <a:srgbClr val="444444"/>
              </a:solidFill>
            </a:endParaRPr>
          </a:p>
          <a:p>
            <a:pPr marL="800100" lvl="1" indent="-342900">
              <a:buFont typeface="Arial,Sans-Serif"/>
              <a:buChar char="•"/>
            </a:pPr>
            <a:r>
              <a:rPr lang="en-US" dirty="0">
                <a:solidFill>
                  <a:srgbClr val="000000"/>
                </a:solidFill>
              </a:rPr>
              <a:t>“What do you wish your life looked like? What is one step you could take to work towards that?”</a:t>
            </a:r>
            <a:endParaRPr lang="en-US" dirty="0">
              <a:solidFill>
                <a:srgbClr val="444444"/>
              </a:solidFill>
            </a:endParaRPr>
          </a:p>
          <a:p>
            <a:pPr marL="800100" lvl="1" indent="-342900">
              <a:buFont typeface="Arial,Sans-Serif"/>
              <a:buChar char="•"/>
            </a:pPr>
            <a:r>
              <a:rPr lang="en-US" dirty="0">
                <a:solidFill>
                  <a:srgbClr val="000000"/>
                </a:solidFill>
              </a:rPr>
              <a:t>“Are there other places outside of school that you’d be interested in learning more about? Like volunteering with an organization or joining a club.”</a:t>
            </a:r>
            <a:endParaRPr lang="en-US" dirty="0">
              <a:solidFill>
                <a:srgbClr val="444444"/>
              </a:solidFill>
            </a:endParaRPr>
          </a:p>
          <a:p>
            <a:pPr marL="342900" indent="-342900">
              <a:buFont typeface="Arial,Sans-Serif"/>
              <a:buChar char="•"/>
            </a:pPr>
            <a:r>
              <a:rPr lang="en-US" dirty="0">
                <a:solidFill>
                  <a:srgbClr val="000000"/>
                </a:solidFill>
              </a:rPr>
              <a:t>What phrase could help them feel seen without making assumptions about their identity or experience? </a:t>
            </a:r>
            <a:endParaRPr lang="en-US" dirty="0">
              <a:solidFill>
                <a:srgbClr val="444444"/>
              </a:solidFill>
            </a:endParaRPr>
          </a:p>
          <a:p>
            <a:pPr marL="800100" lvl="1" indent="-342900">
              <a:buFont typeface="Arial,Sans-Serif"/>
              <a:buChar char="•"/>
            </a:pPr>
            <a:r>
              <a:rPr lang="en-US" dirty="0">
                <a:solidFill>
                  <a:srgbClr val="000000"/>
                </a:solidFill>
              </a:rPr>
              <a:t>“I can tell being part of the community is really important to you”</a:t>
            </a:r>
            <a:endParaRPr lang="en-US" dirty="0">
              <a:solidFill>
                <a:srgbClr val="444444"/>
              </a:solidFill>
            </a:endParaRPr>
          </a:p>
          <a:p>
            <a:pPr marL="800100" lvl="1" indent="-342900">
              <a:buFont typeface="Arial,Sans-Serif"/>
              <a:buChar char="•"/>
            </a:pPr>
            <a:r>
              <a:rPr lang="en-US" dirty="0">
                <a:solidFill>
                  <a:srgbClr val="000000"/>
                </a:solidFill>
              </a:rPr>
              <a:t>“It sounds like you want to be part of the group and feel like you belong here, too”</a:t>
            </a:r>
            <a:endParaRPr lang="en-US" dirty="0">
              <a:solidFill>
                <a:srgbClr val="444444"/>
              </a:solidFill>
            </a:endParaRPr>
          </a:p>
          <a:p>
            <a:pPr marL="800100" lvl="1" indent="-342900">
              <a:buFont typeface="Arial,Sans-Serif"/>
              <a:buChar char="•"/>
            </a:pPr>
            <a:r>
              <a:rPr lang="en-US" dirty="0">
                <a:solidFill>
                  <a:srgbClr val="000000"/>
                </a:solidFill>
              </a:rPr>
              <a:t>“We all want to feel like we belong, it’s an important part of our well being”</a:t>
            </a:r>
            <a:endParaRPr lang="en-US" dirty="0">
              <a:solidFill>
                <a:srgbClr val="444444"/>
              </a:solidFill>
            </a:endParaRPr>
          </a:p>
          <a:p>
            <a:pPr marL="800100" lvl="1" indent="-342900">
              <a:buFont typeface="Arial,Sans-Serif"/>
              <a:buChar char="•"/>
            </a:pPr>
            <a:r>
              <a:rPr lang="en-US" dirty="0">
                <a:solidFill>
                  <a:srgbClr val="000000"/>
                </a:solidFill>
              </a:rPr>
              <a:t>“Thank you for sharing this with me. I am always here for support”</a:t>
            </a:r>
            <a:endParaRPr lang="en-US" dirty="0"/>
          </a:p>
        </p:txBody>
      </p:sp>
      <p:sp>
        <p:nvSpPr>
          <p:cNvPr id="4" name="Slide Number Placeholder 3">
            <a:extLst>
              <a:ext uri="{FF2B5EF4-FFF2-40B4-BE49-F238E27FC236}">
                <a16:creationId xmlns:a16="http://schemas.microsoft.com/office/drawing/2014/main" id="{546760E0-0F43-C9DE-FACB-70ACA4D9657F}"/>
              </a:ext>
            </a:extLst>
          </p:cNvPr>
          <p:cNvSpPr>
            <a:spLocks noGrp="1"/>
          </p:cNvSpPr>
          <p:nvPr>
            <p:ph type="sldNum" sz="quarter" idx="5"/>
          </p:nvPr>
        </p:nvSpPr>
        <p:spPr/>
        <p:txBody>
          <a:bodyPr/>
          <a:lstStyle/>
          <a:p>
            <a:fld id="{7204FE9C-24EC-442B-850F-65B0BA925E10}" type="slidenum">
              <a:rPr lang="en-US" smtClean="0"/>
              <a:t>16</a:t>
            </a:fld>
            <a:endParaRPr lang="en-US"/>
          </a:p>
        </p:txBody>
      </p:sp>
    </p:spTree>
    <p:extLst>
      <p:ext uri="{BB962C8B-B14F-4D97-AF65-F5344CB8AC3E}">
        <p14:creationId xmlns:p14="http://schemas.microsoft.com/office/powerpoint/2010/main" val="2817820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a:solidFill>
                  <a:schemeClr val="tx1"/>
                </a:solidFill>
                <a:effectLst/>
                <a:latin typeface="+mn-lt"/>
                <a:ea typeface="+mn-ea"/>
                <a:cs typeface="+mn-cs"/>
              </a:rPr>
              <a:t>“The biggest takeaway is that young people often don’t need instant solutions—rather, they need connection. When we respond with empathy, we help them feel seen and understood. When we highlight their strengths, we remind them that they already have tools within them to heal and grow.</a:t>
            </a:r>
          </a:p>
          <a:p>
            <a:endParaRPr lang="en-US" sz="1200" b="0" i="0" u="none" strike="noStrike" kern="1200">
              <a:solidFill>
                <a:schemeClr val="tx1"/>
              </a:solidFill>
              <a:effectLst/>
              <a:latin typeface="+mn-lt"/>
              <a:ea typeface="+mn-ea"/>
              <a:cs typeface="+mn-cs"/>
            </a:endParaRPr>
          </a:p>
          <a:p>
            <a:r>
              <a:rPr lang="en-US" sz="1200" b="0" i="0" u="none" strike="noStrike" kern="1200">
                <a:solidFill>
                  <a:schemeClr val="tx1"/>
                </a:solidFill>
                <a:effectLst/>
                <a:latin typeface="+mn-lt"/>
                <a:ea typeface="+mn-ea"/>
                <a:cs typeface="+mn-cs"/>
              </a:rPr>
              <a:t>To summarize: listen before offering solutions, focus on strengths instead of deficits, and offer support and involve youth in action steps. If you’re not sure what to say, you can use some of these example phrases.”</a:t>
            </a:r>
            <a:endParaRPr lang="en-US" sz="1200" b="0" i="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204FE9C-24EC-442B-850F-65B0BA925E10}" type="slidenum">
              <a:rPr lang="en-US" smtClean="0"/>
              <a:t>17</a:t>
            </a:fld>
            <a:endParaRPr lang="en-US"/>
          </a:p>
        </p:txBody>
      </p:sp>
    </p:spTree>
    <p:extLst>
      <p:ext uri="{BB962C8B-B14F-4D97-AF65-F5344CB8AC3E}">
        <p14:creationId xmlns:p14="http://schemas.microsoft.com/office/powerpoint/2010/main" val="24703689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“[intro reflection prompt]</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Before we wrap up, I want to invite a quick reflection. Think back to what resonated with you today. Maybe it was the reminder to pause before giving advice, or maybe it was recognizing how powerful simple validation can be. Now, take a moment to think of one word that captures how you want young people to feel when they talk to you—maybe heard, safe, valued, or understood. Hold onto that word. Let it guide how you show up in those future conversations.”</a:t>
            </a:r>
            <a:r>
              <a:rPr lang="en-US" sz="1200" b="0" i="0" kern="1200" dirty="0">
                <a:solidFill>
                  <a:schemeClr val="tx1"/>
                </a:solidFill>
                <a:effectLst/>
                <a:latin typeface="+mn-lt"/>
                <a:ea typeface="+mn-ea"/>
                <a:cs typeface="+mn-cs"/>
              </a:rPr>
              <a:t>​</a:t>
            </a:r>
          </a:p>
          <a:p>
            <a:pPr rtl="0" fontAlgn="base"/>
            <a:endParaRPr lang="en-US" sz="1200" b="0" i="0" kern="1200" dirty="0">
              <a:solidFill>
                <a:schemeClr val="tx1"/>
              </a:solidFill>
              <a:effectLst/>
              <a:latin typeface="+mn-lt"/>
              <a:ea typeface="+mn-ea"/>
              <a:cs typeface="+mn-cs"/>
            </a:endParaRPr>
          </a:p>
          <a:p>
            <a:endParaRPr lang="en-US" dirty="0">
              <a:ea typeface="Calibri"/>
              <a:cs typeface="Calibri"/>
            </a:endParaRPr>
          </a:p>
          <a:p>
            <a:r>
              <a:rPr lang="en-US" dirty="0">
                <a:ea typeface="Calibri"/>
                <a:cs typeface="Calibri"/>
              </a:rPr>
              <a:t>You are welcome to use a different reflection question if you like. Here are some additional options:</a:t>
            </a:r>
          </a:p>
          <a:p>
            <a:pPr marL="285750" indent="-285750">
              <a:lnSpc>
                <a:spcPct val="90000"/>
              </a:lnSpc>
              <a:spcBef>
                <a:spcPts val="1000"/>
              </a:spcBef>
              <a:buFont typeface="Arial"/>
              <a:buChar char="•"/>
            </a:pPr>
            <a:r>
              <a:rPr lang="en-US" dirty="0"/>
              <a:t>What is one thing you learned today that will change how you talk with youth? </a:t>
            </a:r>
          </a:p>
          <a:p>
            <a:pPr marL="285750" indent="-285750">
              <a:lnSpc>
                <a:spcPct val="90000"/>
              </a:lnSpc>
              <a:spcBef>
                <a:spcPts val="1000"/>
              </a:spcBef>
              <a:buFont typeface="Arial"/>
              <a:buChar char="•"/>
            </a:pPr>
            <a:r>
              <a:rPr lang="en-US" dirty="0"/>
              <a:t>What is one phrase you want to use more when a young person shares something hard? </a:t>
            </a:r>
          </a:p>
          <a:p>
            <a:pPr marL="285750" indent="-285750">
              <a:lnSpc>
                <a:spcPct val="90000"/>
              </a:lnSpc>
              <a:spcBef>
                <a:spcPts val="1000"/>
              </a:spcBef>
              <a:buFont typeface="Arial"/>
              <a:buChar char="•"/>
            </a:pPr>
            <a:r>
              <a:rPr lang="en-US" dirty="0"/>
              <a:t>How will you pause before giving advice in future conversations? </a:t>
            </a:r>
          </a:p>
          <a:p>
            <a:pPr marL="285750" indent="-285750">
              <a:lnSpc>
                <a:spcPct val="90000"/>
              </a:lnSpc>
              <a:spcBef>
                <a:spcPts val="1000"/>
              </a:spcBef>
              <a:buFont typeface="Arial"/>
              <a:buChar char="•"/>
            </a:pPr>
            <a:r>
              <a:rPr lang="en-US" dirty="0"/>
              <a:t>What is one change you want to make in how you respond to social media stress?</a:t>
            </a:r>
          </a:p>
        </p:txBody>
      </p:sp>
      <p:sp>
        <p:nvSpPr>
          <p:cNvPr id="4" name="Slide Number Placeholder 3"/>
          <p:cNvSpPr>
            <a:spLocks noGrp="1"/>
          </p:cNvSpPr>
          <p:nvPr>
            <p:ph type="sldNum" sz="quarter" idx="5"/>
          </p:nvPr>
        </p:nvSpPr>
        <p:spPr/>
        <p:txBody>
          <a:bodyPr/>
          <a:lstStyle/>
          <a:p>
            <a:fld id="{7204FE9C-24EC-442B-850F-65B0BA925E10}" type="slidenum">
              <a:rPr lang="en-US" smtClean="0"/>
              <a:t>18</a:t>
            </a:fld>
            <a:endParaRPr lang="en-US"/>
          </a:p>
        </p:txBody>
      </p:sp>
    </p:spTree>
    <p:extLst>
      <p:ext uri="{BB962C8B-B14F-4D97-AF65-F5344CB8AC3E}">
        <p14:creationId xmlns:p14="http://schemas.microsoft.com/office/powerpoint/2010/main" val="7932136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04FE9C-24EC-442B-850F-65B0BA925E10}" type="slidenum">
              <a:rPr lang="en-US" smtClean="0"/>
              <a:t>22</a:t>
            </a:fld>
            <a:endParaRPr lang="en-US"/>
          </a:p>
        </p:txBody>
      </p:sp>
    </p:spTree>
    <p:extLst>
      <p:ext uri="{BB962C8B-B14F-4D97-AF65-F5344CB8AC3E}">
        <p14:creationId xmlns:p14="http://schemas.microsoft.com/office/powerpoint/2010/main" val="1890326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See slide for facilitator guidance. You can skip this slide during your presentation.</a:t>
            </a:r>
          </a:p>
        </p:txBody>
      </p:sp>
      <p:sp>
        <p:nvSpPr>
          <p:cNvPr id="4" name="Slide Number Placeholder 3"/>
          <p:cNvSpPr>
            <a:spLocks noGrp="1"/>
          </p:cNvSpPr>
          <p:nvPr>
            <p:ph type="sldNum" sz="quarter" idx="5"/>
          </p:nvPr>
        </p:nvSpPr>
        <p:spPr/>
        <p:txBody>
          <a:bodyPr/>
          <a:lstStyle/>
          <a:p>
            <a:fld id="{7204FE9C-24EC-442B-850F-65B0BA925E10}" type="slidenum">
              <a:rPr lang="en-US" smtClean="0"/>
              <a:t>2</a:t>
            </a:fld>
            <a:endParaRPr lang="en-US"/>
          </a:p>
        </p:txBody>
      </p:sp>
    </p:spTree>
    <p:extLst>
      <p:ext uri="{BB962C8B-B14F-4D97-AF65-F5344CB8AC3E}">
        <p14:creationId xmlns:p14="http://schemas.microsoft.com/office/powerpoint/2010/main" val="30840589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0"/>
            <a:endParaRPr lang="en-US" b="0" i="0">
              <a:solidFill>
                <a:schemeClr val="tx1"/>
              </a:solidFill>
            </a:endParaRPr>
          </a:p>
        </p:txBody>
      </p:sp>
      <p:sp>
        <p:nvSpPr>
          <p:cNvPr id="4" name="Slide Number Placeholder 3"/>
          <p:cNvSpPr>
            <a:spLocks noGrp="1"/>
          </p:cNvSpPr>
          <p:nvPr>
            <p:ph type="sldNum" sz="quarter" idx="10"/>
          </p:nvPr>
        </p:nvSpPr>
        <p:spPr/>
        <p:txBody>
          <a:bodyPr/>
          <a:lstStyle/>
          <a:p>
            <a:fld id="{7204FE9C-24EC-442B-850F-65B0BA925E10}" type="slidenum">
              <a:rPr lang="en-US" smtClean="0"/>
              <a:t>23</a:t>
            </a:fld>
            <a:endParaRPr lang="en-US"/>
          </a:p>
        </p:txBody>
      </p:sp>
    </p:spTree>
    <p:extLst>
      <p:ext uri="{BB962C8B-B14F-4D97-AF65-F5344CB8AC3E}">
        <p14:creationId xmlns:p14="http://schemas.microsoft.com/office/powerpoint/2010/main" val="3643695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begin, let’s talk about why we’re doing this training.</a:t>
            </a:r>
          </a:p>
          <a:p>
            <a:endParaRPr lang="en-US"/>
          </a:p>
          <a:p>
            <a:r>
              <a:rPr lang="en-US"/>
              <a:t>There have been many discussions at the state and national level in recent years about improving the quality of young people’s social connections and social media’s role in youth loneliness. The Washington State Department of Health wanted to know what young people themselves think about this issue, and spoke to their Youth Advisory Council about their thoughts on youth loneliness and social media use. They said they want adults to understand how they experience loneliness and how to provide appropriate support. One member framed the conversation by sharing this quote: [read quote box on slide]</a:t>
            </a:r>
          </a:p>
          <a:p>
            <a:endParaRPr lang="en-US"/>
          </a:p>
          <a:p>
            <a:r>
              <a:rPr lang="en-US"/>
              <a:t>This training responds to young people’s need for understanding. It focuses on how youth-serving providers and professionals can respond to youth in ways that reduce stigma, increase connection, and meet their unique needs.”</a:t>
            </a:r>
          </a:p>
          <a:p>
            <a:endParaRPr lang="en-US"/>
          </a:p>
          <a:p>
            <a:endParaRPr lang="en-US"/>
          </a:p>
          <a:p>
            <a:r>
              <a:rPr lang="en-US"/>
              <a:t>References:</a:t>
            </a:r>
          </a:p>
          <a:p>
            <a:r>
              <a:rPr lang="en-US">
                <a:hlinkClick r:id="rId3"/>
              </a:rPr>
              <a:t>Social Connection | HHS.gov</a:t>
            </a:r>
            <a:endParaRPr lang="en-US"/>
          </a:p>
          <a:p>
            <a:r>
              <a:rPr lang="en-US">
                <a:hlinkClick r:id="rId4"/>
              </a:rPr>
              <a:t>Social Media and Youth Mental Health | HHS.gov</a:t>
            </a:r>
            <a:endParaRPr lang="en-US"/>
          </a:p>
        </p:txBody>
      </p:sp>
      <p:sp>
        <p:nvSpPr>
          <p:cNvPr id="4" name="Slide Number Placeholder 3"/>
          <p:cNvSpPr>
            <a:spLocks noGrp="1"/>
          </p:cNvSpPr>
          <p:nvPr>
            <p:ph type="sldNum" sz="quarter" idx="5"/>
          </p:nvPr>
        </p:nvSpPr>
        <p:spPr/>
        <p:txBody>
          <a:bodyPr/>
          <a:lstStyle/>
          <a:p>
            <a:fld id="{7204FE9C-24EC-442B-850F-65B0BA925E10}" type="slidenum">
              <a:rPr lang="en-US" smtClean="0"/>
              <a:t>3</a:t>
            </a:fld>
            <a:endParaRPr lang="en-US"/>
          </a:p>
        </p:txBody>
      </p:sp>
    </p:spTree>
    <p:extLst>
      <p:ext uri="{BB962C8B-B14F-4D97-AF65-F5344CB8AC3E}">
        <p14:creationId xmlns:p14="http://schemas.microsoft.com/office/powerpoint/2010/main" val="2316761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F063F-ED0A-3256-185E-0AB35B4F92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B8943F-19E8-CF10-10D1-4F380DC1C4FC}"/>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BF1E13DB-5B68-E9B5-8072-15F67E8785B1}"/>
              </a:ext>
            </a:extLst>
          </p:cNvPr>
          <p:cNvSpPr>
            <a:spLocks noGrp="1"/>
          </p:cNvSpPr>
          <p:nvPr>
            <p:ph type="body" idx="1"/>
          </p:nvPr>
        </p:nvSpPr>
        <p:spPr/>
        <p:txBody>
          <a:bodyPr/>
          <a:lstStyle/>
          <a:p>
            <a:r>
              <a:rPr lang="en-US" sz="1200" b="0" i="0" u="none" strike="noStrike" kern="1200">
                <a:solidFill>
                  <a:schemeClr val="tx1"/>
                </a:solidFill>
                <a:effectLst/>
                <a:latin typeface="+mn-lt"/>
                <a:ea typeface="+mn-ea"/>
                <a:cs typeface="+mn-cs"/>
              </a:rPr>
              <a:t>“We have three main objectives today. First, to recognize how loneliness can show up in youth. Second, to understand that teens use social media in very different ways. While it can contribute to comparison and isolation, it is also a critical tool for connection, identity exploration, and belonging. Finally, to respond with empathy and curiosity—focusing on the young person, not just the problem—especially within the limits of real-world time constraints.”</a:t>
            </a:r>
          </a:p>
          <a:p>
            <a:endParaRPr lang="en-US">
              <a:ea typeface="Calibri"/>
              <a:cs typeface="Calibri"/>
            </a:endParaRPr>
          </a:p>
          <a:p>
            <a:r>
              <a:rPr lang="en-US">
                <a:ea typeface="Calibri"/>
                <a:cs typeface="Calibri"/>
              </a:rPr>
              <a:t>This skill session was inspired by the Adolescent Health Initiative’s Spark Training Series, and developed by the Washington State Department of Health's Youth Advisory Council (YAC) Intern, Lorenzo Beltran. He created it with support from subject matter experts in the Department of Health's Adolescent &amp; Young Adult Health Unit, and in partnership with the Youth Advisory Council. This group identified the most important things they wanted adults to know about supporting youth experiencing loneliness.</a:t>
            </a:r>
          </a:p>
        </p:txBody>
      </p:sp>
      <p:sp>
        <p:nvSpPr>
          <p:cNvPr id="4" name="Slide Number Placeholder 3">
            <a:extLst>
              <a:ext uri="{FF2B5EF4-FFF2-40B4-BE49-F238E27FC236}">
                <a16:creationId xmlns:a16="http://schemas.microsoft.com/office/drawing/2014/main" id="{BBAE81E2-DAA9-6602-3CAB-9EF5A90ECCFF}"/>
              </a:ext>
            </a:extLst>
          </p:cNvPr>
          <p:cNvSpPr>
            <a:spLocks noGrp="1"/>
          </p:cNvSpPr>
          <p:nvPr>
            <p:ph type="sldNum" sz="quarter" idx="10"/>
          </p:nvPr>
        </p:nvSpPr>
        <p:spPr/>
        <p:txBody>
          <a:bodyPr/>
          <a:lstStyle/>
          <a:p>
            <a:fld id="{7204FE9C-24EC-442B-850F-65B0BA925E10}" type="slidenum">
              <a:rPr lang="en-US" smtClean="0"/>
              <a:t>4</a:t>
            </a:fld>
            <a:endParaRPr lang="en-US"/>
          </a:p>
        </p:txBody>
      </p:sp>
    </p:spTree>
    <p:extLst>
      <p:ext uri="{BB962C8B-B14F-4D97-AF65-F5344CB8AC3E}">
        <p14:creationId xmlns:p14="http://schemas.microsoft.com/office/powerpoint/2010/main" val="166230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"Take a minute to think about a time in your childhood or teenage years when you felt lonely. Imagine how your teenage self felt. Did you reach out for support? What did it feel like to ask for help? Or, what did it feel like to handle it on your own? Let's have one or two people share with the group."</a:t>
            </a:r>
            <a:endParaRPr lang="en-US"/>
          </a:p>
          <a:p>
            <a:endParaRPr lang="en-US"/>
          </a:p>
          <a:p>
            <a:r>
              <a:rPr lang="en-US"/>
              <a:t>Thank participants for their responses, and let them know that we will continue to imagine situations from a young person's point of view throughout the training. </a:t>
            </a:r>
          </a:p>
          <a:p>
            <a:r>
              <a:rPr lang="en-US"/>
              <a:t>"The purpose of this question is to practice empathy with youth experiencing loneliness. Participants might feel vulnerable, scared, nervous, hopeful, or a variety of other emotions when reaching out for support. The experience is also different for everyone."</a:t>
            </a:r>
          </a:p>
        </p:txBody>
      </p:sp>
      <p:sp>
        <p:nvSpPr>
          <p:cNvPr id="4" name="Slide Number Placeholder 3"/>
          <p:cNvSpPr>
            <a:spLocks noGrp="1"/>
          </p:cNvSpPr>
          <p:nvPr>
            <p:ph type="sldNum" sz="quarter" idx="5"/>
          </p:nvPr>
        </p:nvSpPr>
        <p:spPr/>
        <p:txBody>
          <a:bodyPr/>
          <a:lstStyle/>
          <a:p>
            <a:fld id="{7204FE9C-24EC-442B-850F-65B0BA925E10}" type="slidenum">
              <a:rPr lang="en-US" smtClean="0"/>
              <a:t>5</a:t>
            </a:fld>
            <a:endParaRPr lang="en-US"/>
          </a:p>
        </p:txBody>
      </p:sp>
    </p:spTree>
    <p:extLst>
      <p:ext uri="{BB962C8B-B14F-4D97-AF65-F5344CB8AC3E}">
        <p14:creationId xmlns:p14="http://schemas.microsoft.com/office/powerpoint/2010/main" val="3428366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5A7A66-6B15-6E5C-6E92-BCA65167F1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901C89-04B0-2A58-6733-6184B8467EBB}"/>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79157C61-54C2-1AA9-17ED-14AA1EDB2FCC}"/>
              </a:ext>
            </a:extLst>
          </p:cNvPr>
          <p:cNvSpPr>
            <a:spLocks noGrp="1"/>
          </p:cNvSpPr>
          <p:nvPr>
            <p:ph type="body" idx="1"/>
          </p:nvPr>
        </p:nvSpPr>
        <p:spPr/>
        <p:txBody>
          <a:bodyPr/>
          <a:lstStyle/>
          <a:p>
            <a:r>
              <a:rPr lang="en-US" sz="1200" b="0" i="0" u="none" strike="noStrike" kern="1200">
                <a:solidFill>
                  <a:schemeClr val="tx1"/>
                </a:solidFill>
                <a:effectLst/>
                <a:latin typeface="+mn-lt"/>
                <a:ea typeface="+mn-ea"/>
                <a:cs typeface="+mn-cs"/>
              </a:rPr>
              <a:t>“Let’s talk about why this topic matters to young people. Loneliness can manifest in different ways, and as such people often have different experiences with it. Many times, it’s not about being physically alone. So many young people today face digital isolation, where they are constantly surrounded by online interactions but feel emotionally disconnected. Understanding this helps us meet young people where they are, without judgement.”</a:t>
            </a:r>
            <a:r>
              <a:rPr lang="en-US" sz="1200" b="0" i="0" kern="1200">
                <a:solidFill>
                  <a:schemeClr val="tx1"/>
                </a:solidFill>
                <a:effectLst/>
                <a:latin typeface="+mn-lt"/>
                <a:ea typeface="+mn-ea"/>
                <a:cs typeface="+mn-cs"/>
              </a:rPr>
              <a:t>​</a:t>
            </a:r>
          </a:p>
        </p:txBody>
      </p:sp>
      <p:sp>
        <p:nvSpPr>
          <p:cNvPr id="4" name="Slide Number Placeholder 3">
            <a:extLst>
              <a:ext uri="{FF2B5EF4-FFF2-40B4-BE49-F238E27FC236}">
                <a16:creationId xmlns:a16="http://schemas.microsoft.com/office/drawing/2014/main" id="{4FFE3423-716F-E707-DF33-28ADA4EBF3AF}"/>
              </a:ext>
            </a:extLst>
          </p:cNvPr>
          <p:cNvSpPr>
            <a:spLocks noGrp="1"/>
          </p:cNvSpPr>
          <p:nvPr>
            <p:ph type="sldNum" sz="quarter" idx="10"/>
          </p:nvPr>
        </p:nvSpPr>
        <p:spPr/>
        <p:txBody>
          <a:bodyPr/>
          <a:lstStyle/>
          <a:p>
            <a:fld id="{7204FE9C-24EC-442B-850F-65B0BA925E10}" type="slidenum">
              <a:rPr lang="en-US" smtClean="0"/>
              <a:t>6</a:t>
            </a:fld>
            <a:endParaRPr lang="en-US"/>
          </a:p>
        </p:txBody>
      </p:sp>
    </p:spTree>
    <p:extLst>
      <p:ext uri="{BB962C8B-B14F-4D97-AF65-F5344CB8AC3E}">
        <p14:creationId xmlns:p14="http://schemas.microsoft.com/office/powerpoint/2010/main" val="1290681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0BCCA-03D2-8718-0C4D-77B4409B13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567624-D2C2-035A-8202-4AAA3FDC3BC5}"/>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B0492571-117F-8595-FC2D-F4CEE9A221E0}"/>
              </a:ext>
            </a:extLst>
          </p:cNvPr>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“Young people share many similar experiences navigating loneliness. Many young people describe feeling dismissed when they try to open up, often because adults move quickly to reassurance or advice. Social media comparisons can intensify those feelings, even when teens know posts aren’t the full picture. At the same time, it’s important to name that social media also offers real benefits: connection, creativity, identity exploration, and community. When we only focus on the harm, youth may feel misunderstood. Recognizing both sides helps us meet them where they are.”</a:t>
            </a:r>
          </a:p>
        </p:txBody>
      </p:sp>
      <p:sp>
        <p:nvSpPr>
          <p:cNvPr id="4" name="Slide Number Placeholder 3">
            <a:extLst>
              <a:ext uri="{FF2B5EF4-FFF2-40B4-BE49-F238E27FC236}">
                <a16:creationId xmlns:a16="http://schemas.microsoft.com/office/drawing/2014/main" id="{950B9586-94E9-2B85-6C52-2B9F781D29C4}"/>
              </a:ext>
            </a:extLst>
          </p:cNvPr>
          <p:cNvSpPr>
            <a:spLocks noGrp="1"/>
          </p:cNvSpPr>
          <p:nvPr>
            <p:ph type="sldNum" sz="quarter" idx="10"/>
          </p:nvPr>
        </p:nvSpPr>
        <p:spPr/>
        <p:txBody>
          <a:bodyPr/>
          <a:lstStyle/>
          <a:p>
            <a:fld id="{7204FE9C-24EC-442B-850F-65B0BA925E10}" type="slidenum">
              <a:rPr lang="en-US" smtClean="0"/>
              <a:t>7</a:t>
            </a:fld>
            <a:endParaRPr lang="en-US"/>
          </a:p>
        </p:txBody>
      </p:sp>
    </p:spTree>
    <p:extLst>
      <p:ext uri="{BB962C8B-B14F-4D97-AF65-F5344CB8AC3E}">
        <p14:creationId xmlns:p14="http://schemas.microsoft.com/office/powerpoint/2010/main" val="4170253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“Loneliness is something that almost every young person experiences in some form, but it rarely looks the same from one person to the next. A teenager may look fine on the outside but they can simultaneously feel invisible on the inside. Some might feel lonely even when surrounded by people. Others might use social media constantly but still feel unseen. In today’s culture, emotional openness is often discouraged. Social media encourages us to ‘curate’ our lives, which means young people may feel pressure to appear happy or confident, even when they aren’t. That makes loneliness even more isolating because it can feel like everyone else is doing fine.”</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“For young people, loneliness can be heightened by feeling misunderstood or unseen. As providers, teachers, or mentors, we might not always relate to their experiences. Maybe we didn’t grow up online, or maybe our cultural background shapes how we talk about emotions. But the key is to approach these moments with curiosity rather than assumption. When teenagers share their experiences with us, it is important to meet them where they’re at. Instead of trying to fix the feeling, we can validate it. For example: ‘That sounds really hard. It makes sense that you’d feel that way.’ We also have to build trust by keeping confidentiality. When youth sense they can’t speak freely, that isolation deepens. Simply saying, ‘This is a safe space—you don’t have to have it all figured out,’ can be a huge relief.”</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7204FE9C-24EC-442B-850F-65B0BA925E10}" type="slidenum">
              <a:rPr lang="en-US" smtClean="0"/>
              <a:t>8</a:t>
            </a:fld>
            <a:endParaRPr lang="en-US"/>
          </a:p>
        </p:txBody>
      </p:sp>
    </p:spTree>
    <p:extLst>
      <p:ext uri="{BB962C8B-B14F-4D97-AF65-F5344CB8AC3E}">
        <p14:creationId xmlns:p14="http://schemas.microsoft.com/office/powerpoint/2010/main" val="417250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"Remember that persistent loneliness that impacts a young person's day-to-day life may require additional support and intervention. If you're worried about someone and need guidance, there are resources for youth and adults at the end of this presentation."</a:t>
            </a:r>
          </a:p>
        </p:txBody>
      </p:sp>
      <p:sp>
        <p:nvSpPr>
          <p:cNvPr id="4" name="Slide Number Placeholder 3"/>
          <p:cNvSpPr>
            <a:spLocks noGrp="1"/>
          </p:cNvSpPr>
          <p:nvPr>
            <p:ph type="sldNum" sz="quarter" idx="5"/>
          </p:nvPr>
        </p:nvSpPr>
        <p:spPr/>
        <p:txBody>
          <a:bodyPr/>
          <a:lstStyle/>
          <a:p>
            <a:fld id="{7204FE9C-24EC-442B-850F-65B0BA925E10}" type="slidenum">
              <a:rPr lang="en-US" smtClean="0"/>
              <a:t>9</a:t>
            </a:fld>
            <a:endParaRPr lang="en-US"/>
          </a:p>
        </p:txBody>
      </p:sp>
    </p:spTree>
    <p:extLst>
      <p:ext uri="{BB962C8B-B14F-4D97-AF65-F5344CB8AC3E}">
        <p14:creationId xmlns:p14="http://schemas.microsoft.com/office/powerpoint/2010/main" val="6938641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eneral Presentation Title Slide">
    <p:spTree>
      <p:nvGrpSpPr>
        <p:cNvPr id="1" name=""/>
        <p:cNvGrpSpPr/>
        <p:nvPr/>
      </p:nvGrpSpPr>
      <p:grpSpPr>
        <a:xfrm>
          <a:off x="0" y="0"/>
          <a:ext cx="0" cy="0"/>
          <a:chOff x="0" y="0"/>
          <a:chExt cx="0" cy="0"/>
        </a:xfrm>
      </p:grpSpPr>
      <p:pic>
        <p:nvPicPr>
          <p:cNvPr id="8" name="Picture 7" descr="photo illustration of the hands of different races and genders of people raised in the air against a white background"/>
          <p:cNvPicPr>
            <a:picLocks noChangeAspect="1"/>
          </p:cNvPicPr>
          <p:nvPr userDrawn="1"/>
        </p:nvPicPr>
        <p:blipFill rotWithShape="1">
          <a:blip r:embed="rId2">
            <a:extLst>
              <a:ext uri="{28A0092B-C50C-407E-A947-70E740481C1C}">
                <a14:useLocalDpi xmlns:a14="http://schemas.microsoft.com/office/drawing/2010/main" val="0"/>
              </a:ext>
            </a:extLst>
          </a:blip>
          <a:srcRect t="24421"/>
          <a:stretch/>
        </p:blipFill>
        <p:spPr>
          <a:xfrm>
            <a:off x="1" y="-1"/>
            <a:ext cx="12191999" cy="4591050"/>
          </a:xfrm>
          <a:prstGeom prst="rect">
            <a:avLst/>
          </a:prstGeom>
        </p:spPr>
      </p:pic>
      <p:pic>
        <p:nvPicPr>
          <p:cNvPr id="3" name="Picture 2">
            <a:extLst>
              <a:ext uri="{FF2B5EF4-FFF2-40B4-BE49-F238E27FC236}">
                <a16:creationId xmlns:a16="http://schemas.microsoft.com/office/drawing/2014/main" id="{DA4321E3-61F0-CDFE-F1E1-44E8F50229B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63145" y="5254752"/>
            <a:ext cx="3771818" cy="1109472"/>
          </a:xfrm>
          <a:prstGeom prst="rect">
            <a:avLst/>
          </a:prstGeom>
        </p:spPr>
      </p:pic>
      <p:sp>
        <p:nvSpPr>
          <p:cNvPr id="5" name="Text Placeholder 9">
            <a:extLst>
              <a:ext uri="{FF2B5EF4-FFF2-40B4-BE49-F238E27FC236}">
                <a16:creationId xmlns:a16="http://schemas.microsoft.com/office/drawing/2014/main" id="{F8C3A047-63F8-91BC-0BD2-53A4EDD10F17}"/>
              </a:ext>
            </a:extLst>
          </p:cNvPr>
          <p:cNvSpPr>
            <a:spLocks noGrp="1"/>
          </p:cNvSpPr>
          <p:nvPr>
            <p:ph type="body" sz="quarter" idx="11" hasCustomPrompt="1"/>
          </p:nvPr>
        </p:nvSpPr>
        <p:spPr>
          <a:xfrm>
            <a:off x="5143134" y="5887701"/>
            <a:ext cx="5244450" cy="694944"/>
          </a:xfrm>
        </p:spPr>
        <p:txBody>
          <a:bodyPr>
            <a:noAutofit/>
          </a:bodyPr>
          <a:lstStyle>
            <a:lvl1pPr marL="0" indent="0">
              <a:lnSpc>
                <a:spcPct val="100000"/>
              </a:lnSpc>
              <a:spcBef>
                <a:spcPts val="0"/>
              </a:spcBef>
              <a:buNone/>
              <a:defRPr sz="2800" cap="none" baseline="0">
                <a:solidFill>
                  <a:schemeClr val="tx1"/>
                </a:solidFill>
              </a:defRPr>
            </a:lvl1pPr>
          </a:lstStyle>
          <a:p>
            <a:pPr lvl="0"/>
            <a:r>
              <a:rPr lang="en-US"/>
              <a:t>Office/Program</a:t>
            </a:r>
          </a:p>
        </p:txBody>
      </p:sp>
      <p:sp>
        <p:nvSpPr>
          <p:cNvPr id="6" name="Title 3">
            <a:extLst>
              <a:ext uri="{FF2B5EF4-FFF2-40B4-BE49-F238E27FC236}">
                <a16:creationId xmlns:a16="http://schemas.microsoft.com/office/drawing/2014/main" id="{7BDBF436-C6EC-CE64-FD94-1AAD71D9A4EE}"/>
              </a:ext>
            </a:extLst>
          </p:cNvPr>
          <p:cNvSpPr>
            <a:spLocks noGrp="1"/>
          </p:cNvSpPr>
          <p:nvPr>
            <p:ph type="title" hasCustomPrompt="1"/>
          </p:nvPr>
        </p:nvSpPr>
        <p:spPr>
          <a:xfrm>
            <a:off x="5143134" y="5230368"/>
            <a:ext cx="5707746" cy="694944"/>
          </a:xfrm>
        </p:spPr>
        <p:txBody>
          <a:bodyPr>
            <a:noAutofit/>
          </a:bodyPr>
          <a:lstStyle>
            <a:lvl1pPr>
              <a:defRPr sz="3800" cap="all" baseline="0"/>
            </a:lvl1pPr>
          </a:lstStyle>
          <a:p>
            <a:pPr lvl="0"/>
            <a:r>
              <a:rPr lang="en-US"/>
              <a:t>PRESENTATION TITLE</a:t>
            </a:r>
          </a:p>
        </p:txBody>
      </p:sp>
    </p:spTree>
    <p:extLst>
      <p:ext uri="{BB962C8B-B14F-4D97-AF65-F5344CB8AC3E}">
        <p14:creationId xmlns:p14="http://schemas.microsoft.com/office/powerpoint/2010/main" val="335261776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btitle Slide 2">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6544734" y="2103883"/>
            <a:ext cx="3297767" cy="248761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8" name="Picture Placeholder 17"/>
          <p:cNvSpPr>
            <a:spLocks noGrp="1"/>
          </p:cNvSpPr>
          <p:nvPr>
            <p:ph type="pic" sz="quarter" idx="13"/>
          </p:nvPr>
        </p:nvSpPr>
        <p:spPr>
          <a:xfrm>
            <a:off x="2423585" y="2103883"/>
            <a:ext cx="3312583" cy="248761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6" name="Text Placeholder 15"/>
          <p:cNvSpPr>
            <a:spLocks noGrp="1"/>
          </p:cNvSpPr>
          <p:nvPr>
            <p:ph type="body" sz="quarter" idx="12" hasCustomPrompt="1"/>
          </p:nvPr>
        </p:nvSpPr>
        <p:spPr>
          <a:xfrm>
            <a:off x="-11084" y="1248908"/>
            <a:ext cx="12191999" cy="304800"/>
          </a:xfrm>
        </p:spPr>
        <p:txBody>
          <a:bodyPr/>
          <a:lstStyle>
            <a:lvl1pPr marL="0" indent="0" algn="ctr">
              <a:buNone/>
              <a:defRPr sz="1800">
                <a:solidFill>
                  <a:schemeClr val="tx1"/>
                </a:solidFill>
              </a:defRPr>
            </a:lvl1pPr>
          </a:lstStyle>
          <a:p>
            <a:pPr lvl="0"/>
            <a:r>
              <a:rPr lang="en-US"/>
              <a:t>Date</a:t>
            </a:r>
          </a:p>
        </p:txBody>
      </p:sp>
      <p:sp>
        <p:nvSpPr>
          <p:cNvPr id="22" name="Text Placeholder 21"/>
          <p:cNvSpPr>
            <a:spLocks noGrp="1"/>
          </p:cNvSpPr>
          <p:nvPr>
            <p:ph type="body" sz="quarter" idx="15" hasCustomPrompt="1"/>
          </p:nvPr>
        </p:nvSpPr>
        <p:spPr>
          <a:xfrm>
            <a:off x="2423586" y="4832576"/>
            <a:ext cx="3312581"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6535401" y="4830223"/>
            <a:ext cx="3316177" cy="412750"/>
          </a:xfrm>
        </p:spPr>
        <p:txBody>
          <a:bodyPr>
            <a:normAutofit/>
          </a:bodyPr>
          <a:lstStyle>
            <a:lvl1pPr marL="0" indent="0" algn="ctr">
              <a:buNone/>
              <a:defRPr sz="2200" b="1" i="0">
                <a:solidFill>
                  <a:schemeClr val="tx1"/>
                </a:solidFill>
                <a:latin typeface="+mn-lt"/>
              </a:defRPr>
            </a:lvl1pPr>
          </a:lstStyle>
          <a:p>
            <a:pPr lvl="0"/>
            <a:r>
              <a:rPr lang="en-US"/>
              <a:t>Name</a:t>
            </a:r>
          </a:p>
        </p:txBody>
      </p:sp>
      <p:sp>
        <p:nvSpPr>
          <p:cNvPr id="25" name="Text Placeholder 24"/>
          <p:cNvSpPr>
            <a:spLocks noGrp="1"/>
          </p:cNvSpPr>
          <p:nvPr>
            <p:ph type="body" sz="quarter" idx="17" hasCustomPrompt="1"/>
          </p:nvPr>
        </p:nvSpPr>
        <p:spPr>
          <a:xfrm>
            <a:off x="2423585" y="5266175"/>
            <a:ext cx="3312583"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6535401" y="5265981"/>
            <a:ext cx="3316176" cy="314335"/>
          </a:xfrm>
        </p:spPr>
        <p:txBody>
          <a:bodyPr/>
          <a:lstStyle>
            <a:lvl1pPr marL="0" indent="0" algn="ctr">
              <a:buNone/>
              <a:defRPr sz="2000" i="1">
                <a:solidFill>
                  <a:schemeClr val="tx1"/>
                </a:solidFill>
                <a:latin typeface="+mn-lt"/>
              </a:defRPr>
            </a:lvl1pPr>
          </a:lstStyle>
          <a:p>
            <a:pPr lvl="0"/>
            <a:r>
              <a:rPr lang="en-US"/>
              <a:t>Title</a:t>
            </a:r>
          </a:p>
        </p:txBody>
      </p:sp>
      <p:sp>
        <p:nvSpPr>
          <p:cNvPr id="28" name="Text Placeholder 27"/>
          <p:cNvSpPr>
            <a:spLocks noGrp="1"/>
          </p:cNvSpPr>
          <p:nvPr>
            <p:ph type="body" sz="quarter" idx="19" hasCustomPrompt="1"/>
          </p:nvPr>
        </p:nvSpPr>
        <p:spPr>
          <a:xfrm>
            <a:off x="2423585" y="5610138"/>
            <a:ext cx="3312583" cy="374650"/>
          </a:xfrm>
        </p:spPr>
        <p:txBody>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6544173" y="5606642"/>
            <a:ext cx="3312583" cy="374650"/>
          </a:xfrm>
        </p:spPr>
        <p:txBody>
          <a:bodyPr/>
          <a:lstStyle>
            <a:lvl1pPr marL="0" indent="0" algn="ctr">
              <a:buNone/>
              <a:defRPr sz="2000">
                <a:solidFill>
                  <a:schemeClr val="tx1"/>
                </a:solidFill>
                <a:latin typeface="+mn-lt"/>
              </a:defRPr>
            </a:lvl1pPr>
          </a:lstStyle>
          <a:p>
            <a:pPr lvl="0"/>
            <a:r>
              <a:rPr lang="en-US"/>
              <a:t>Program</a:t>
            </a:r>
          </a:p>
        </p:txBody>
      </p:sp>
      <p:cxnSp>
        <p:nvCxnSpPr>
          <p:cNvPr id="17" name="Straight Connector 16"/>
          <p:cNvCxnSpPr/>
          <p:nvPr userDrawn="1"/>
        </p:nvCxnSpPr>
        <p:spPr>
          <a:xfrm flipV="1">
            <a:off x="5763752" y="1699837"/>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hasCustomPrompt="1"/>
          </p:nvPr>
        </p:nvSpPr>
        <p:spPr>
          <a:xfrm>
            <a:off x="-11084" y="677873"/>
            <a:ext cx="12180915" cy="454236"/>
          </a:xfrm>
        </p:spPr>
        <p:txBody>
          <a:bodyPr>
            <a:normAutofit/>
          </a:bodyPr>
          <a:lstStyle>
            <a:lvl1pPr algn="ctr">
              <a:defRPr sz="3000"/>
            </a:lvl1pPr>
          </a:lstStyle>
          <a:p>
            <a:pPr lvl="0"/>
            <a:r>
              <a:rPr lang="en-US"/>
              <a:t>Subtitle 2</a:t>
            </a:r>
          </a:p>
        </p:txBody>
      </p:sp>
    </p:spTree>
    <p:extLst>
      <p:ext uri="{BB962C8B-B14F-4D97-AF65-F5344CB8AC3E}">
        <p14:creationId xmlns:p14="http://schemas.microsoft.com/office/powerpoint/2010/main" val="16167977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esenters Slide 1 with Photos">
    <p:spTree>
      <p:nvGrpSpPr>
        <p:cNvPr id="1" name=""/>
        <p:cNvGrpSpPr/>
        <p:nvPr/>
      </p:nvGrpSpPr>
      <p:grpSpPr>
        <a:xfrm>
          <a:off x="0" y="0"/>
          <a:ext cx="0" cy="0"/>
          <a:chOff x="0" y="0"/>
          <a:chExt cx="0" cy="0"/>
        </a:xfrm>
      </p:grpSpPr>
      <p:cxnSp>
        <p:nvCxnSpPr>
          <p:cNvPr id="42" name="Straight Connector 41"/>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5763752" y="1246748"/>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5" hasCustomPrompt="1"/>
          </p:nvPr>
        </p:nvSpPr>
        <p:spPr>
          <a:xfrm>
            <a:off x="2390633" y="4739028"/>
            <a:ext cx="3345535"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6511782" y="4736675"/>
            <a:ext cx="3297767"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5" name="Text Placeholder 24"/>
          <p:cNvSpPr>
            <a:spLocks noGrp="1"/>
          </p:cNvSpPr>
          <p:nvPr>
            <p:ph type="body" sz="quarter" idx="17" hasCustomPrompt="1"/>
          </p:nvPr>
        </p:nvSpPr>
        <p:spPr>
          <a:xfrm>
            <a:off x="2390633" y="5172623"/>
            <a:ext cx="3345535"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6511782" y="5172429"/>
            <a:ext cx="3297767" cy="314335"/>
          </a:xfrm>
        </p:spPr>
        <p:txBody>
          <a:bodyPr/>
          <a:lstStyle>
            <a:lvl1pPr marL="0" indent="0" algn="ctr">
              <a:buNone/>
              <a:defRPr sz="2000" i="1">
                <a:solidFill>
                  <a:schemeClr val="tx1"/>
                </a:solidFill>
                <a:latin typeface="+mn-lt"/>
              </a:defRPr>
            </a:lvl1pPr>
          </a:lstStyle>
          <a:p>
            <a:pPr lvl="0"/>
            <a:r>
              <a:rPr lang="en-US"/>
              <a:t>Title</a:t>
            </a:r>
          </a:p>
        </p:txBody>
      </p:sp>
      <p:sp>
        <p:nvSpPr>
          <p:cNvPr id="28" name="Text Placeholder 27"/>
          <p:cNvSpPr>
            <a:spLocks noGrp="1"/>
          </p:cNvSpPr>
          <p:nvPr>
            <p:ph type="body" sz="quarter" idx="19" hasCustomPrompt="1"/>
          </p:nvPr>
        </p:nvSpPr>
        <p:spPr>
          <a:xfrm>
            <a:off x="2390633" y="5522974"/>
            <a:ext cx="3345535" cy="374650"/>
          </a:xfrm>
        </p:spPr>
        <p:txBody>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6511782" y="5519478"/>
            <a:ext cx="3297767" cy="374650"/>
          </a:xfrm>
        </p:spPr>
        <p:txBody>
          <a:bodyPr/>
          <a:lstStyle>
            <a:lvl1pPr marL="0" indent="0" algn="ctr">
              <a:buNone/>
              <a:defRPr sz="2000">
                <a:solidFill>
                  <a:schemeClr val="tx1"/>
                </a:solidFill>
                <a:latin typeface="+mn-lt"/>
              </a:defRPr>
            </a:lvl1pPr>
          </a:lstStyle>
          <a:p>
            <a:pPr lvl="0"/>
            <a:r>
              <a:rPr lang="en-US"/>
              <a:t>Program</a:t>
            </a:r>
          </a:p>
        </p:txBody>
      </p:sp>
      <p:sp>
        <p:nvSpPr>
          <p:cNvPr id="45" name="Picture Placeholder 19"/>
          <p:cNvSpPr>
            <a:spLocks noGrp="1"/>
          </p:cNvSpPr>
          <p:nvPr>
            <p:ph type="pic" sz="quarter" idx="14"/>
          </p:nvPr>
        </p:nvSpPr>
        <p:spPr>
          <a:xfrm>
            <a:off x="6511782" y="2010333"/>
            <a:ext cx="3297767" cy="248761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46" name="Picture Placeholder 17"/>
          <p:cNvSpPr>
            <a:spLocks noGrp="1"/>
          </p:cNvSpPr>
          <p:nvPr>
            <p:ph type="pic" sz="quarter" idx="13"/>
          </p:nvPr>
        </p:nvSpPr>
        <p:spPr>
          <a:xfrm>
            <a:off x="2390633" y="2010333"/>
            <a:ext cx="3312583" cy="248761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4" name="Title 1"/>
          <p:cNvSpPr>
            <a:spLocks noGrp="1"/>
          </p:cNvSpPr>
          <p:nvPr>
            <p:ph type="title" hasCustomPrompt="1"/>
          </p:nvPr>
        </p:nvSpPr>
        <p:spPr>
          <a:xfrm>
            <a:off x="39297" y="666762"/>
            <a:ext cx="12203081" cy="489242"/>
          </a:xfrm>
        </p:spPr>
        <p:txBody>
          <a:bodyPr>
            <a:normAutofit/>
          </a:bodyPr>
          <a:lstStyle>
            <a:lvl1pPr algn="ctr">
              <a:defRPr sz="3000"/>
            </a:lvl1pPr>
          </a:lstStyle>
          <a:p>
            <a:pPr lvl="0"/>
            <a:r>
              <a:rPr lang="en-US"/>
              <a:t>Presenters 1</a:t>
            </a:r>
          </a:p>
        </p:txBody>
      </p:sp>
    </p:spTree>
    <p:extLst>
      <p:ext uri="{BB962C8B-B14F-4D97-AF65-F5344CB8AC3E}">
        <p14:creationId xmlns:p14="http://schemas.microsoft.com/office/powerpoint/2010/main" val="20348237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esenters Slide 2">
    <p:spTree>
      <p:nvGrpSpPr>
        <p:cNvPr id="1" name=""/>
        <p:cNvGrpSpPr/>
        <p:nvPr/>
      </p:nvGrpSpPr>
      <p:grpSpPr>
        <a:xfrm>
          <a:off x="0" y="0"/>
          <a:ext cx="0" cy="0"/>
          <a:chOff x="0" y="0"/>
          <a:chExt cx="0" cy="0"/>
        </a:xfrm>
      </p:grpSpPr>
      <p:cxnSp>
        <p:nvCxnSpPr>
          <p:cNvPr id="42" name="Straight Connector 41"/>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5763752" y="1246748"/>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5" hasCustomPrompt="1"/>
          </p:nvPr>
        </p:nvSpPr>
        <p:spPr>
          <a:xfrm>
            <a:off x="2390633" y="2628231"/>
            <a:ext cx="3345535"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6511782" y="2625878"/>
            <a:ext cx="3297767"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5" name="Text Placeholder 24"/>
          <p:cNvSpPr>
            <a:spLocks noGrp="1"/>
          </p:cNvSpPr>
          <p:nvPr>
            <p:ph type="body" sz="quarter" idx="17" hasCustomPrompt="1"/>
          </p:nvPr>
        </p:nvSpPr>
        <p:spPr>
          <a:xfrm>
            <a:off x="2390633" y="3061826"/>
            <a:ext cx="3345535"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6511782" y="3061632"/>
            <a:ext cx="3297767" cy="314335"/>
          </a:xfrm>
        </p:spPr>
        <p:txBody>
          <a:bodyPr/>
          <a:lstStyle>
            <a:lvl1pPr marL="0" indent="0" algn="ctr">
              <a:buNone/>
              <a:defRPr sz="2000" i="1">
                <a:solidFill>
                  <a:schemeClr val="tx1"/>
                </a:solidFill>
                <a:latin typeface="+mn-lt"/>
              </a:defRPr>
            </a:lvl1pPr>
          </a:lstStyle>
          <a:p>
            <a:pPr lvl="0"/>
            <a:r>
              <a:rPr lang="en-US"/>
              <a:t>Title</a:t>
            </a:r>
          </a:p>
        </p:txBody>
      </p:sp>
      <p:sp>
        <p:nvSpPr>
          <p:cNvPr id="28" name="Text Placeholder 27"/>
          <p:cNvSpPr>
            <a:spLocks noGrp="1"/>
          </p:cNvSpPr>
          <p:nvPr>
            <p:ph type="body" sz="quarter" idx="19" hasCustomPrompt="1"/>
          </p:nvPr>
        </p:nvSpPr>
        <p:spPr>
          <a:xfrm>
            <a:off x="2390633" y="3412177"/>
            <a:ext cx="3345535" cy="374650"/>
          </a:xfrm>
        </p:spPr>
        <p:txBody>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6511782" y="3408681"/>
            <a:ext cx="3297767" cy="374650"/>
          </a:xfrm>
        </p:spPr>
        <p:txBody>
          <a:bodyPr/>
          <a:lstStyle>
            <a:lvl1pPr marL="0" indent="0" algn="ctr">
              <a:buNone/>
              <a:defRPr sz="2000">
                <a:solidFill>
                  <a:schemeClr val="tx1"/>
                </a:solidFill>
                <a:latin typeface="+mn-lt"/>
              </a:defRPr>
            </a:lvl1pPr>
          </a:lstStyle>
          <a:p>
            <a:pPr lvl="0"/>
            <a:r>
              <a:rPr lang="en-US"/>
              <a:t>Program</a:t>
            </a:r>
          </a:p>
        </p:txBody>
      </p:sp>
      <p:sp>
        <p:nvSpPr>
          <p:cNvPr id="12" name="Title 1"/>
          <p:cNvSpPr>
            <a:spLocks noGrp="1"/>
          </p:cNvSpPr>
          <p:nvPr>
            <p:ph type="title" hasCustomPrompt="1"/>
          </p:nvPr>
        </p:nvSpPr>
        <p:spPr>
          <a:xfrm>
            <a:off x="-11081" y="673575"/>
            <a:ext cx="12191997" cy="482428"/>
          </a:xfrm>
        </p:spPr>
        <p:txBody>
          <a:bodyPr>
            <a:normAutofit/>
          </a:bodyPr>
          <a:lstStyle>
            <a:lvl1pPr algn="ctr">
              <a:defRPr sz="3000"/>
            </a:lvl1pPr>
          </a:lstStyle>
          <a:p>
            <a:pPr lvl="0"/>
            <a:r>
              <a:rPr lang="en-US"/>
              <a:t>Presenters 2</a:t>
            </a:r>
          </a:p>
        </p:txBody>
      </p:sp>
    </p:spTree>
    <p:extLst>
      <p:ext uri="{BB962C8B-B14F-4D97-AF65-F5344CB8AC3E}">
        <p14:creationId xmlns:p14="http://schemas.microsoft.com/office/powerpoint/2010/main" val="7480667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esenters Slide 3">
    <p:spTree>
      <p:nvGrpSpPr>
        <p:cNvPr id="1" name=""/>
        <p:cNvGrpSpPr/>
        <p:nvPr/>
      </p:nvGrpSpPr>
      <p:grpSpPr>
        <a:xfrm>
          <a:off x="0" y="0"/>
          <a:ext cx="0" cy="0"/>
          <a:chOff x="0" y="0"/>
          <a:chExt cx="0" cy="0"/>
        </a:xfrm>
      </p:grpSpPr>
      <p:cxnSp>
        <p:nvCxnSpPr>
          <p:cNvPr id="42" name="Straight Connector 41"/>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5763752" y="1246748"/>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5" hasCustomPrompt="1"/>
          </p:nvPr>
        </p:nvSpPr>
        <p:spPr>
          <a:xfrm>
            <a:off x="683753" y="2628231"/>
            <a:ext cx="3345535"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4439142" y="2625878"/>
            <a:ext cx="3297767"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5" name="Text Placeholder 24"/>
          <p:cNvSpPr>
            <a:spLocks noGrp="1"/>
          </p:cNvSpPr>
          <p:nvPr>
            <p:ph type="body" sz="quarter" idx="17" hasCustomPrompt="1"/>
          </p:nvPr>
        </p:nvSpPr>
        <p:spPr>
          <a:xfrm>
            <a:off x="683753" y="3061826"/>
            <a:ext cx="3345535"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4439142" y="3061632"/>
            <a:ext cx="3297767" cy="314335"/>
          </a:xfrm>
        </p:spPr>
        <p:txBody>
          <a:bodyPr/>
          <a:lstStyle>
            <a:lvl1pPr marL="0" indent="0" algn="ctr">
              <a:buNone/>
              <a:defRPr sz="2000" i="1">
                <a:solidFill>
                  <a:schemeClr val="tx1"/>
                </a:solidFill>
                <a:latin typeface="+mn-lt"/>
              </a:defRPr>
            </a:lvl1pPr>
          </a:lstStyle>
          <a:p>
            <a:pPr lvl="0"/>
            <a:r>
              <a:rPr lang="en-US"/>
              <a:t>Title</a:t>
            </a:r>
          </a:p>
        </p:txBody>
      </p:sp>
      <p:sp>
        <p:nvSpPr>
          <p:cNvPr id="28" name="Text Placeholder 27"/>
          <p:cNvSpPr>
            <a:spLocks noGrp="1"/>
          </p:cNvSpPr>
          <p:nvPr>
            <p:ph type="body" sz="quarter" idx="19" hasCustomPrompt="1"/>
          </p:nvPr>
        </p:nvSpPr>
        <p:spPr>
          <a:xfrm>
            <a:off x="683753" y="3412177"/>
            <a:ext cx="3345535" cy="374650"/>
          </a:xfrm>
        </p:spPr>
        <p:txBody>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4439142" y="3408681"/>
            <a:ext cx="3297767" cy="374650"/>
          </a:xfrm>
        </p:spPr>
        <p:txBody>
          <a:bodyPr/>
          <a:lstStyle>
            <a:lvl1pPr marL="0" indent="0" algn="ctr">
              <a:buNone/>
              <a:defRPr sz="2000">
                <a:solidFill>
                  <a:schemeClr val="tx1"/>
                </a:solidFill>
                <a:latin typeface="+mn-lt"/>
              </a:defRPr>
            </a:lvl1pPr>
          </a:lstStyle>
          <a:p>
            <a:pPr lvl="0"/>
            <a:r>
              <a:rPr lang="en-US"/>
              <a:t>Program</a:t>
            </a:r>
          </a:p>
        </p:txBody>
      </p:sp>
      <p:sp>
        <p:nvSpPr>
          <p:cNvPr id="11" name="Text Placeholder 21"/>
          <p:cNvSpPr>
            <a:spLocks noGrp="1"/>
          </p:cNvSpPr>
          <p:nvPr>
            <p:ph type="body" sz="quarter" idx="22" hasCustomPrompt="1"/>
          </p:nvPr>
        </p:nvSpPr>
        <p:spPr>
          <a:xfrm>
            <a:off x="8146763" y="2625878"/>
            <a:ext cx="3345535"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12" name="Text Placeholder 24"/>
          <p:cNvSpPr>
            <a:spLocks noGrp="1"/>
          </p:cNvSpPr>
          <p:nvPr>
            <p:ph type="body" sz="quarter" idx="23" hasCustomPrompt="1"/>
          </p:nvPr>
        </p:nvSpPr>
        <p:spPr>
          <a:xfrm>
            <a:off x="8146763" y="3059473"/>
            <a:ext cx="3345535" cy="314335"/>
          </a:xfrm>
        </p:spPr>
        <p:txBody>
          <a:bodyPr/>
          <a:lstStyle>
            <a:lvl1pPr marL="0" indent="0" algn="ctr">
              <a:buNone/>
              <a:defRPr sz="2000" i="1">
                <a:solidFill>
                  <a:schemeClr val="tx1"/>
                </a:solidFill>
                <a:latin typeface="+mn-lt"/>
              </a:defRPr>
            </a:lvl1pPr>
          </a:lstStyle>
          <a:p>
            <a:pPr lvl="0"/>
            <a:r>
              <a:rPr lang="en-US"/>
              <a:t>Title</a:t>
            </a:r>
          </a:p>
        </p:txBody>
      </p:sp>
      <p:sp>
        <p:nvSpPr>
          <p:cNvPr id="13" name="Text Placeholder 27"/>
          <p:cNvSpPr>
            <a:spLocks noGrp="1"/>
          </p:cNvSpPr>
          <p:nvPr>
            <p:ph type="body" sz="quarter" idx="24" hasCustomPrompt="1"/>
          </p:nvPr>
        </p:nvSpPr>
        <p:spPr>
          <a:xfrm>
            <a:off x="8146763" y="3409824"/>
            <a:ext cx="3345535" cy="374650"/>
          </a:xfrm>
        </p:spPr>
        <p:txBody>
          <a:bodyPr/>
          <a:lstStyle>
            <a:lvl1pPr marL="0" indent="0" algn="ctr">
              <a:buNone/>
              <a:defRPr sz="2000">
                <a:solidFill>
                  <a:schemeClr val="tx1"/>
                </a:solidFill>
                <a:latin typeface="+mn-lt"/>
              </a:defRPr>
            </a:lvl1pPr>
          </a:lstStyle>
          <a:p>
            <a:pPr lvl="0"/>
            <a:r>
              <a:rPr lang="en-US"/>
              <a:t>Program</a:t>
            </a:r>
          </a:p>
        </p:txBody>
      </p:sp>
      <p:sp>
        <p:nvSpPr>
          <p:cNvPr id="15" name="Title 1"/>
          <p:cNvSpPr>
            <a:spLocks noGrp="1"/>
          </p:cNvSpPr>
          <p:nvPr>
            <p:ph type="title" hasCustomPrompt="1"/>
          </p:nvPr>
        </p:nvSpPr>
        <p:spPr>
          <a:xfrm>
            <a:off x="1" y="673774"/>
            <a:ext cx="12192000" cy="482428"/>
          </a:xfrm>
        </p:spPr>
        <p:txBody>
          <a:bodyPr>
            <a:normAutofit/>
          </a:bodyPr>
          <a:lstStyle>
            <a:lvl1pPr algn="ctr">
              <a:defRPr sz="3000"/>
            </a:lvl1pPr>
          </a:lstStyle>
          <a:p>
            <a:pPr lvl="0"/>
            <a:r>
              <a:rPr lang="en-US"/>
              <a:t>Presenters 3</a:t>
            </a:r>
          </a:p>
        </p:txBody>
      </p:sp>
    </p:spTree>
    <p:extLst>
      <p:ext uri="{BB962C8B-B14F-4D97-AF65-F5344CB8AC3E}">
        <p14:creationId xmlns:p14="http://schemas.microsoft.com/office/powerpoint/2010/main" val="12823646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Slide">
    <p:spTree>
      <p:nvGrpSpPr>
        <p:cNvPr id="1" name=""/>
        <p:cNvGrpSpPr/>
        <p:nvPr/>
      </p:nvGrpSpPr>
      <p:grpSpPr>
        <a:xfrm>
          <a:off x="0" y="0"/>
          <a:ext cx="0" cy="0"/>
          <a:chOff x="0" y="0"/>
          <a:chExt cx="0" cy="0"/>
        </a:xfrm>
      </p:grpSpPr>
      <p:cxnSp>
        <p:nvCxnSpPr>
          <p:cNvPr id="7" name="Straight Connector 6"/>
          <p:cNvCxnSpPr/>
          <p:nvPr userDrawn="1"/>
        </p:nvCxnSpPr>
        <p:spPr>
          <a:xfrm flipV="1">
            <a:off x="5765519" y="2815174"/>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6" name="Text Placeholder 9"/>
          <p:cNvSpPr>
            <a:spLocks noGrp="1"/>
          </p:cNvSpPr>
          <p:nvPr>
            <p:ph type="body" sz="quarter" idx="12" hasCustomPrompt="1"/>
          </p:nvPr>
        </p:nvSpPr>
        <p:spPr>
          <a:xfrm>
            <a:off x="-1" y="3229980"/>
            <a:ext cx="12180916" cy="1111250"/>
          </a:xfrm>
        </p:spPr>
        <p:txBody>
          <a:bodyPr>
            <a:normAutofit/>
          </a:bodyPr>
          <a:lstStyle>
            <a:lvl1pPr marL="0" indent="0" algn="ctr">
              <a:lnSpc>
                <a:spcPct val="100000"/>
              </a:lnSpc>
              <a:spcBef>
                <a:spcPts val="0"/>
              </a:spcBef>
              <a:buNone/>
              <a:defRPr sz="3000" cap="all" baseline="0">
                <a:solidFill>
                  <a:schemeClr val="tx1"/>
                </a:solidFill>
              </a:defRPr>
            </a:lvl1pPr>
          </a:lstStyle>
          <a:p>
            <a:pPr lvl="0"/>
            <a:r>
              <a:rPr lang="en-US"/>
              <a:t>Chapter title</a:t>
            </a:r>
          </a:p>
        </p:txBody>
      </p:sp>
      <p:sp>
        <p:nvSpPr>
          <p:cNvPr id="8" name="Title 1"/>
          <p:cNvSpPr>
            <a:spLocks noGrp="1"/>
          </p:cNvSpPr>
          <p:nvPr>
            <p:ph type="title" hasCustomPrompt="1"/>
          </p:nvPr>
        </p:nvSpPr>
        <p:spPr>
          <a:xfrm>
            <a:off x="2851" y="2256441"/>
            <a:ext cx="12191999" cy="478522"/>
          </a:xfrm>
        </p:spPr>
        <p:txBody>
          <a:bodyPr>
            <a:normAutofit/>
          </a:bodyPr>
          <a:lstStyle>
            <a:lvl1pPr algn="ctr">
              <a:defRPr sz="3000"/>
            </a:lvl1pPr>
          </a:lstStyle>
          <a:p>
            <a:pPr lvl="0"/>
            <a:r>
              <a:rPr lang="en-US"/>
              <a:t>Section Divider</a:t>
            </a:r>
          </a:p>
        </p:txBody>
      </p:sp>
    </p:spTree>
    <p:extLst>
      <p:ext uri="{BB962C8B-B14F-4D97-AF65-F5344CB8AC3E}">
        <p14:creationId xmlns:p14="http://schemas.microsoft.com/office/powerpoint/2010/main" val="18463412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cxnSp>
        <p:nvCxnSpPr>
          <p:cNvPr id="8" name="Straight Connector 7"/>
          <p:cNvCxnSpPr/>
          <p:nvPr userDrawn="1"/>
        </p:nvCxnSpPr>
        <p:spPr>
          <a:xfrm flipV="1">
            <a:off x="5763752" y="1246350"/>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1077705" y="1606083"/>
            <a:ext cx="10070943" cy="4662833"/>
          </a:xfrm>
        </p:spPr>
        <p:txBody>
          <a:bodyPr>
            <a:noAutofit/>
          </a:bodyPr>
          <a:lstStyle>
            <a:lvl1pPr marL="0" indent="0">
              <a:buClr>
                <a:srgbClr val="57B6AF"/>
              </a:buClr>
              <a:buNone/>
              <a:defRPr sz="2200" baseline="0">
                <a:solidFill>
                  <a:schemeClr val="tx1"/>
                </a:solidFill>
                <a:latin typeface="+mn-lt"/>
              </a:defRPr>
            </a:lvl1pPr>
            <a:lvl2pPr>
              <a:buClr>
                <a:srgbClr val="57B6AF"/>
              </a:buClr>
              <a:defRPr sz="2000"/>
            </a:lvl2pPr>
            <a:lvl3pPr>
              <a:buClr>
                <a:srgbClr val="57B6AF"/>
              </a:buClr>
              <a:defRPr sz="1800"/>
            </a:lvl3pPr>
            <a:lvl4pPr>
              <a:buClr>
                <a:srgbClr val="57B6AF"/>
              </a:buClr>
              <a:defRPr sz="1800"/>
            </a:lvl4pPr>
          </a:lstStyle>
          <a:p>
            <a:pPr lvl="0"/>
            <a:r>
              <a:rPr lang="en-US"/>
              <a:t>Text…</a:t>
            </a:r>
          </a:p>
        </p:txBody>
      </p:sp>
      <p:sp>
        <p:nvSpPr>
          <p:cNvPr id="9" name="TextBox 8"/>
          <p:cNvSpPr txBox="1"/>
          <p:nvPr userDrawn="1"/>
        </p:nvSpPr>
        <p:spPr>
          <a:xfrm>
            <a:off x="0" y="6318775"/>
            <a:ext cx="12192000" cy="369332"/>
          </a:xfrm>
          <a:prstGeom prst="rect">
            <a:avLst/>
          </a:prstGeom>
          <a:noFill/>
        </p:spPr>
        <p:txBody>
          <a:bodyPr wrap="square" rtlCol="0">
            <a:spAutoFit/>
          </a:bodyPr>
          <a:lstStyle/>
          <a:p>
            <a:pPr algn="ctr"/>
            <a:r>
              <a:rPr lang="en-US" sz="1800">
                <a:solidFill>
                  <a:srgbClr val="2699BB"/>
                </a:solidFill>
                <a:latin typeface="Century Gothic" panose="020B0502020202020204" pitchFamily="34" charset="0"/>
              </a:rPr>
              <a:t>Washington</a:t>
            </a:r>
            <a:r>
              <a:rPr lang="en-US" sz="1800" baseline="0">
                <a:solidFill>
                  <a:srgbClr val="2699BB"/>
                </a:solidFill>
                <a:latin typeface="Century Gothic" panose="020B0502020202020204" pitchFamily="34" charset="0"/>
              </a:rPr>
              <a:t> State 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1" name="Title 1"/>
          <p:cNvSpPr>
            <a:spLocks noGrp="1"/>
          </p:cNvSpPr>
          <p:nvPr>
            <p:ph type="title" hasCustomPrompt="1"/>
          </p:nvPr>
        </p:nvSpPr>
        <p:spPr>
          <a:xfrm>
            <a:off x="5542" y="673974"/>
            <a:ext cx="12180916" cy="482030"/>
          </a:xfrm>
        </p:spPr>
        <p:txBody>
          <a:bodyPr/>
          <a:lstStyle>
            <a:lvl1pPr algn="ctr">
              <a:defRPr sz="3000"/>
            </a:lvl1pPr>
          </a:lstStyle>
          <a:p>
            <a:r>
              <a:rPr lang="en-US"/>
              <a:t>Title</a:t>
            </a:r>
          </a:p>
        </p:txBody>
      </p:sp>
    </p:spTree>
    <p:extLst>
      <p:ext uri="{BB962C8B-B14F-4D97-AF65-F5344CB8AC3E}">
        <p14:creationId xmlns:p14="http://schemas.microsoft.com/office/powerpoint/2010/main" val="41238467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H Strategic Plan">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049786" y="4107845"/>
            <a:ext cx="3109356" cy="1831271"/>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Strategy</a:t>
            </a:r>
          </a:p>
          <a:p>
            <a:pPr>
              <a:spcBef>
                <a:spcPts val="600"/>
              </a:spcBef>
            </a:pPr>
            <a:r>
              <a:rPr lang="en-US" sz="1500" kern="1200">
                <a:solidFill>
                  <a:schemeClr val="tx1"/>
                </a:solidFill>
                <a:latin typeface="+mn-lt"/>
                <a:ea typeface="+mn-ea"/>
                <a:cs typeface="+mn-cs"/>
              </a:rPr>
              <a:t>Through collaborations and partnerships, we will leverage the knowledge, relationships and resources necessary to influence the conditions that promote good health and safety for everyone.</a:t>
            </a:r>
          </a:p>
        </p:txBody>
      </p:sp>
      <p:sp>
        <p:nvSpPr>
          <p:cNvPr id="20" name="TextBox 19"/>
          <p:cNvSpPr txBox="1"/>
          <p:nvPr/>
        </p:nvSpPr>
        <p:spPr>
          <a:xfrm>
            <a:off x="8679557" y="4107845"/>
            <a:ext cx="2809050" cy="1369606"/>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Mission</a:t>
            </a:r>
          </a:p>
          <a:p>
            <a:pPr>
              <a:spcBef>
                <a:spcPts val="600"/>
              </a:spcBef>
            </a:pPr>
            <a:r>
              <a:rPr lang="en-US" sz="1500" kern="1200">
                <a:solidFill>
                  <a:schemeClr val="tx1"/>
                </a:solidFill>
                <a:latin typeface="+mn-lt"/>
                <a:ea typeface="+mn-ea"/>
                <a:cs typeface="+mn-cs"/>
              </a:rPr>
              <a:t>The Department of Health works with others to protect and improve the health</a:t>
            </a:r>
          </a:p>
          <a:p>
            <a:pPr>
              <a:spcBef>
                <a:spcPts val="0"/>
              </a:spcBef>
            </a:pPr>
            <a:r>
              <a:rPr lang="en-US" sz="1500" kern="1200">
                <a:solidFill>
                  <a:schemeClr val="tx1"/>
                </a:solidFill>
                <a:latin typeface="+mn-lt"/>
                <a:ea typeface="+mn-ea"/>
                <a:cs typeface="+mn-cs"/>
              </a:rPr>
              <a:t>of all people in Washington.</a:t>
            </a:r>
          </a:p>
        </p:txBody>
      </p:sp>
      <p:sp>
        <p:nvSpPr>
          <p:cNvPr id="21" name="TextBox 20"/>
          <p:cNvSpPr txBox="1"/>
          <p:nvPr/>
        </p:nvSpPr>
        <p:spPr>
          <a:xfrm>
            <a:off x="1399054" y="4107845"/>
            <a:ext cx="2821966" cy="1369606"/>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Vision</a:t>
            </a:r>
          </a:p>
          <a:p>
            <a:pPr>
              <a:spcBef>
                <a:spcPts val="600"/>
              </a:spcBef>
            </a:pPr>
            <a:r>
              <a:rPr lang="en-US" sz="1500" kern="1200">
                <a:solidFill>
                  <a:schemeClr val="tx1"/>
                </a:solidFill>
                <a:latin typeface="+mn-lt"/>
                <a:ea typeface="+mn-ea"/>
                <a:cs typeface="+mn-cs"/>
              </a:rPr>
              <a:t>People in Washington enjoy longer and healthier lives because they live in healthy families and communities.</a:t>
            </a:r>
          </a:p>
        </p:txBody>
      </p:sp>
      <p:sp>
        <p:nvSpPr>
          <p:cNvPr id="32" name="TextBox 31"/>
          <p:cNvSpPr txBox="1"/>
          <p:nvPr/>
        </p:nvSpPr>
        <p:spPr>
          <a:xfrm>
            <a:off x="1402198" y="1487830"/>
            <a:ext cx="2389363" cy="1754326"/>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What We Do</a:t>
            </a:r>
          </a:p>
          <a:p>
            <a:pPr>
              <a:spcBef>
                <a:spcPts val="600"/>
              </a:spcBef>
            </a:pPr>
            <a:r>
              <a:rPr lang="en-US" sz="1500">
                <a:solidFill>
                  <a:schemeClr val="tx1"/>
                </a:solidFill>
                <a:latin typeface="+mn-lt"/>
              </a:rPr>
              <a:t>Ensure public safety</a:t>
            </a:r>
          </a:p>
          <a:p>
            <a:pPr>
              <a:spcBef>
                <a:spcPts val="600"/>
              </a:spcBef>
            </a:pPr>
            <a:r>
              <a:rPr lang="en-US" sz="1500">
                <a:solidFill>
                  <a:schemeClr val="tx1"/>
                </a:solidFill>
                <a:latin typeface="+mn-lt"/>
              </a:rPr>
              <a:t>Create the healthiest next generation</a:t>
            </a:r>
          </a:p>
          <a:p>
            <a:pPr>
              <a:spcBef>
                <a:spcPts val="600"/>
              </a:spcBef>
            </a:pPr>
            <a:r>
              <a:rPr lang="en-US" sz="1500">
                <a:solidFill>
                  <a:schemeClr val="tx1"/>
                </a:solidFill>
                <a:latin typeface="+mn-lt"/>
              </a:rPr>
              <a:t>Promote healthy living and healthy aging</a:t>
            </a:r>
          </a:p>
        </p:txBody>
      </p:sp>
      <p:sp>
        <p:nvSpPr>
          <p:cNvPr id="33" name="TextBox 32"/>
          <p:cNvSpPr txBox="1"/>
          <p:nvPr/>
        </p:nvSpPr>
        <p:spPr>
          <a:xfrm>
            <a:off x="5042510" y="1487830"/>
            <a:ext cx="2900048" cy="2262158"/>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How We Do</a:t>
            </a:r>
          </a:p>
          <a:p>
            <a:r>
              <a:rPr lang="en-US" sz="1800" b="1">
                <a:solidFill>
                  <a:schemeClr val="tx1"/>
                </a:solidFill>
                <a:latin typeface="Century Gothic" panose="020B0502020202020204" pitchFamily="34" charset="0"/>
              </a:rPr>
              <a:t>Our Work</a:t>
            </a:r>
          </a:p>
          <a:p>
            <a:pPr>
              <a:spcBef>
                <a:spcPts val="600"/>
              </a:spcBef>
            </a:pPr>
            <a:r>
              <a:rPr lang="en-US" sz="1500" kern="1200">
                <a:solidFill>
                  <a:schemeClr val="tx1"/>
                </a:solidFill>
                <a:latin typeface="+mn-lt"/>
                <a:ea typeface="+mn-ea"/>
                <a:cs typeface="+mn-cs"/>
              </a:rPr>
              <a:t>Serve our customers and continue to improve</a:t>
            </a:r>
          </a:p>
          <a:p>
            <a:pPr>
              <a:spcBef>
                <a:spcPts val="600"/>
              </a:spcBef>
            </a:pPr>
            <a:r>
              <a:rPr lang="en-US" sz="1500" kern="1200">
                <a:solidFill>
                  <a:schemeClr val="tx1"/>
                </a:solidFill>
                <a:latin typeface="+mn-lt"/>
                <a:ea typeface="+mn-ea"/>
                <a:cs typeface="+mn-cs"/>
              </a:rPr>
              <a:t>Be efficient, innovative and transparent</a:t>
            </a:r>
          </a:p>
          <a:p>
            <a:pPr>
              <a:spcBef>
                <a:spcPts val="600"/>
              </a:spcBef>
            </a:pPr>
            <a:r>
              <a:rPr lang="en-US" sz="1500" kern="1200">
                <a:solidFill>
                  <a:schemeClr val="tx1"/>
                </a:solidFill>
                <a:latin typeface="+mn-lt"/>
                <a:ea typeface="+mn-ea"/>
                <a:cs typeface="+mn-cs"/>
              </a:rPr>
              <a:t>Develop and support our workforce</a:t>
            </a:r>
          </a:p>
        </p:txBody>
      </p:sp>
      <p:sp>
        <p:nvSpPr>
          <p:cNvPr id="34" name="TextBox 33"/>
          <p:cNvSpPr txBox="1"/>
          <p:nvPr/>
        </p:nvSpPr>
        <p:spPr>
          <a:xfrm>
            <a:off x="8675809" y="1487830"/>
            <a:ext cx="2812798" cy="2416046"/>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Guiding</a:t>
            </a:r>
          </a:p>
          <a:p>
            <a:r>
              <a:rPr lang="en-US" sz="1800" b="1">
                <a:solidFill>
                  <a:schemeClr val="tx1"/>
                </a:solidFill>
                <a:latin typeface="Century Gothic" panose="020B0502020202020204" pitchFamily="34" charset="0"/>
              </a:rPr>
              <a:t>Principles</a:t>
            </a:r>
          </a:p>
          <a:p>
            <a:pPr>
              <a:spcBef>
                <a:spcPts val="600"/>
              </a:spcBef>
            </a:pPr>
            <a:r>
              <a:rPr lang="en-US" sz="1500" kern="1200">
                <a:solidFill>
                  <a:schemeClr val="tx1"/>
                </a:solidFill>
                <a:latin typeface="+mn-lt"/>
                <a:ea typeface="+mn-ea"/>
                <a:cs typeface="+mn-cs"/>
              </a:rPr>
              <a:t>Evidence-based public health practice</a:t>
            </a:r>
          </a:p>
          <a:p>
            <a:pPr>
              <a:spcBef>
                <a:spcPts val="600"/>
              </a:spcBef>
            </a:pPr>
            <a:r>
              <a:rPr lang="en-US" sz="1500" kern="1200">
                <a:solidFill>
                  <a:schemeClr val="tx1"/>
                </a:solidFill>
                <a:latin typeface="+mn-lt"/>
                <a:ea typeface="+mn-ea"/>
                <a:cs typeface="+mn-cs"/>
                <a:sym typeface="Wingdings"/>
              </a:rPr>
              <a:t>Partnership</a:t>
            </a:r>
          </a:p>
          <a:p>
            <a:pPr>
              <a:spcBef>
                <a:spcPts val="600"/>
              </a:spcBef>
            </a:pPr>
            <a:r>
              <a:rPr lang="en-US" sz="1500" kern="1200">
                <a:solidFill>
                  <a:schemeClr val="tx1"/>
                </a:solidFill>
                <a:latin typeface="+mn-lt"/>
                <a:ea typeface="+mn-ea"/>
                <a:cs typeface="+mn-cs"/>
                <a:sym typeface="Wingdings"/>
              </a:rPr>
              <a:t>Transparency</a:t>
            </a:r>
          </a:p>
          <a:p>
            <a:pPr>
              <a:spcBef>
                <a:spcPts val="600"/>
              </a:spcBef>
            </a:pPr>
            <a:r>
              <a:rPr lang="en-US" sz="1500" kern="1200">
                <a:solidFill>
                  <a:schemeClr val="tx1"/>
                </a:solidFill>
                <a:latin typeface="+mn-lt"/>
                <a:ea typeface="+mn-ea"/>
                <a:cs typeface="+mn-cs"/>
                <a:sym typeface="Wingdings"/>
              </a:rPr>
              <a:t>Health equity</a:t>
            </a:r>
          </a:p>
          <a:p>
            <a:pPr>
              <a:spcBef>
                <a:spcPts val="600"/>
              </a:spcBef>
            </a:pPr>
            <a:r>
              <a:rPr lang="en-US" sz="1500" kern="1200">
                <a:solidFill>
                  <a:schemeClr val="tx1"/>
                </a:solidFill>
                <a:latin typeface="+mn-lt"/>
                <a:ea typeface="+mn-ea"/>
                <a:cs typeface="+mn-cs"/>
                <a:sym typeface="Wingdings"/>
              </a:rPr>
              <a:t>Seven generations</a:t>
            </a:r>
            <a:endParaRPr lang="en-US" sz="1500" kern="1200">
              <a:solidFill>
                <a:schemeClr val="tx1"/>
              </a:solidFill>
              <a:latin typeface="+mn-lt"/>
              <a:ea typeface="+mn-ea"/>
              <a:cs typeface="+mn-cs"/>
            </a:endParaRPr>
          </a:p>
        </p:txBody>
      </p:sp>
      <p:sp>
        <p:nvSpPr>
          <p:cNvPr id="35" name="Oval 34"/>
          <p:cNvSpPr/>
          <p:nvPr/>
        </p:nvSpPr>
        <p:spPr>
          <a:xfrm>
            <a:off x="888977" y="1553050"/>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2699BB"/>
                </a:solidFill>
                <a:sym typeface="Wingdings" panose="05000000000000000000" pitchFamily="2" charset="2"/>
              </a:rPr>
              <a:t></a:t>
            </a:r>
            <a:endParaRPr lang="en-US" sz="4000">
              <a:solidFill>
                <a:srgbClr val="2699BB"/>
              </a:solidFill>
            </a:endParaRPr>
          </a:p>
        </p:txBody>
      </p:sp>
      <p:sp>
        <p:nvSpPr>
          <p:cNvPr id="37" name="Oval 36"/>
          <p:cNvSpPr/>
          <p:nvPr/>
        </p:nvSpPr>
        <p:spPr>
          <a:xfrm>
            <a:off x="8153413" y="1651085"/>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srgbClr val="349D96"/>
              </a:solidFill>
            </a:endParaRPr>
          </a:p>
        </p:txBody>
      </p:sp>
      <p:sp>
        <p:nvSpPr>
          <p:cNvPr id="23" name="Title 2"/>
          <p:cNvSpPr>
            <a:spLocks noGrp="1"/>
          </p:cNvSpPr>
          <p:nvPr>
            <p:ph type="title" hasCustomPrompt="1"/>
          </p:nvPr>
        </p:nvSpPr>
        <p:spPr>
          <a:xfrm>
            <a:off x="2379" y="682993"/>
            <a:ext cx="12192000" cy="405063"/>
          </a:xfrm>
        </p:spPr>
        <p:txBody>
          <a:bodyPr>
            <a:normAutofit/>
          </a:bodyPr>
          <a:lstStyle>
            <a:lvl1pPr algn="ctr">
              <a:defRPr sz="3000"/>
            </a:lvl1pPr>
          </a:lstStyle>
          <a:p>
            <a:r>
              <a:rPr lang="en-US"/>
              <a:t>DOH Strategic Plan</a:t>
            </a:r>
          </a:p>
        </p:txBody>
      </p:sp>
      <p:sp>
        <p:nvSpPr>
          <p:cNvPr id="3" name="Oval 2">
            <a:extLst>
              <a:ext uri="{FF2B5EF4-FFF2-40B4-BE49-F238E27FC236}">
                <a16:creationId xmlns:a16="http://schemas.microsoft.com/office/drawing/2014/main" id="{2F451CED-C452-E27D-020B-16FEBBA6F2B9}"/>
              </a:ext>
            </a:extLst>
          </p:cNvPr>
          <p:cNvSpPr/>
          <p:nvPr/>
        </p:nvSpPr>
        <p:spPr>
          <a:xfrm>
            <a:off x="4508490" y="1553050"/>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2699BB"/>
                </a:solidFill>
                <a:sym typeface="Wingdings" panose="05000000000000000000" pitchFamily="2" charset="2"/>
              </a:rPr>
              <a:t></a:t>
            </a:r>
            <a:endParaRPr lang="en-US" sz="4000">
              <a:solidFill>
                <a:srgbClr val="2699BB"/>
              </a:solidFill>
            </a:endParaRPr>
          </a:p>
        </p:txBody>
      </p:sp>
      <p:sp>
        <p:nvSpPr>
          <p:cNvPr id="4" name="Oval 3">
            <a:extLst>
              <a:ext uri="{FF2B5EF4-FFF2-40B4-BE49-F238E27FC236}">
                <a16:creationId xmlns:a16="http://schemas.microsoft.com/office/drawing/2014/main" id="{3747D025-EE52-49F7-DE44-C378F29C3E6B}"/>
              </a:ext>
            </a:extLst>
          </p:cNvPr>
          <p:cNvSpPr/>
          <p:nvPr/>
        </p:nvSpPr>
        <p:spPr>
          <a:xfrm>
            <a:off x="8148316" y="1553050"/>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2699BB"/>
                </a:solidFill>
                <a:sym typeface="Wingdings" panose="05000000000000000000" pitchFamily="2" charset="2"/>
              </a:rPr>
              <a:t></a:t>
            </a:r>
            <a:endParaRPr lang="en-US" sz="4000">
              <a:solidFill>
                <a:srgbClr val="2699BB"/>
              </a:solidFill>
            </a:endParaRPr>
          </a:p>
        </p:txBody>
      </p:sp>
      <p:sp>
        <p:nvSpPr>
          <p:cNvPr id="5" name="Oval 4">
            <a:extLst>
              <a:ext uri="{FF2B5EF4-FFF2-40B4-BE49-F238E27FC236}">
                <a16:creationId xmlns:a16="http://schemas.microsoft.com/office/drawing/2014/main" id="{B641F315-1AC5-4479-CA19-F1FC935177A5}"/>
              </a:ext>
            </a:extLst>
          </p:cNvPr>
          <p:cNvSpPr/>
          <p:nvPr/>
        </p:nvSpPr>
        <p:spPr>
          <a:xfrm>
            <a:off x="888977" y="4161635"/>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2699BB"/>
                </a:solidFill>
                <a:sym typeface="Wingdings" panose="05000000000000000000" pitchFamily="2" charset="2"/>
              </a:rPr>
              <a:t></a:t>
            </a:r>
            <a:endParaRPr lang="en-US" sz="4000">
              <a:solidFill>
                <a:srgbClr val="2699BB"/>
              </a:solidFill>
            </a:endParaRPr>
          </a:p>
        </p:txBody>
      </p:sp>
      <p:sp>
        <p:nvSpPr>
          <p:cNvPr id="6" name="Oval 5">
            <a:extLst>
              <a:ext uri="{FF2B5EF4-FFF2-40B4-BE49-F238E27FC236}">
                <a16:creationId xmlns:a16="http://schemas.microsoft.com/office/drawing/2014/main" id="{E4F8C32E-FEA4-236F-6E88-64C0A27BEB84}"/>
              </a:ext>
            </a:extLst>
          </p:cNvPr>
          <p:cNvSpPr/>
          <p:nvPr/>
        </p:nvSpPr>
        <p:spPr>
          <a:xfrm>
            <a:off x="4506293" y="4161634"/>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2699BB"/>
                </a:solidFill>
                <a:sym typeface="Wingdings" panose="05000000000000000000" pitchFamily="2" charset="2"/>
              </a:rPr>
              <a:t></a:t>
            </a:r>
            <a:endParaRPr lang="en-US" sz="4000">
              <a:solidFill>
                <a:srgbClr val="2699BB"/>
              </a:solidFill>
            </a:endParaRPr>
          </a:p>
        </p:txBody>
      </p:sp>
      <p:sp>
        <p:nvSpPr>
          <p:cNvPr id="7" name="Oval 6">
            <a:extLst>
              <a:ext uri="{FF2B5EF4-FFF2-40B4-BE49-F238E27FC236}">
                <a16:creationId xmlns:a16="http://schemas.microsoft.com/office/drawing/2014/main" id="{CC43CDDB-16A4-71BE-006B-473101DFF126}"/>
              </a:ext>
            </a:extLst>
          </p:cNvPr>
          <p:cNvSpPr/>
          <p:nvPr/>
        </p:nvSpPr>
        <p:spPr>
          <a:xfrm>
            <a:off x="8159142" y="4161634"/>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2699BB"/>
                </a:solidFill>
                <a:sym typeface="Wingdings" panose="05000000000000000000" pitchFamily="2" charset="2"/>
              </a:rPr>
              <a:t></a:t>
            </a:r>
            <a:endParaRPr lang="en-US" sz="4000">
              <a:solidFill>
                <a:srgbClr val="2699BB"/>
              </a:solidFill>
            </a:endParaRPr>
          </a:p>
        </p:txBody>
      </p:sp>
    </p:spTree>
    <p:extLst>
      <p:ext uri="{BB962C8B-B14F-4D97-AF65-F5344CB8AC3E}">
        <p14:creationId xmlns:p14="http://schemas.microsoft.com/office/powerpoint/2010/main" val="35069376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Unordered List 1">
    <p:spTree>
      <p:nvGrpSpPr>
        <p:cNvPr id="1" name=""/>
        <p:cNvGrpSpPr/>
        <p:nvPr/>
      </p:nvGrpSpPr>
      <p:grpSpPr>
        <a:xfrm>
          <a:off x="0" y="0"/>
          <a:ext cx="0" cy="0"/>
          <a:chOff x="0" y="0"/>
          <a:chExt cx="0" cy="0"/>
        </a:xfrm>
      </p:grpSpPr>
      <p:sp>
        <p:nvSpPr>
          <p:cNvPr id="15" name="Oval 14"/>
          <p:cNvSpPr/>
          <p:nvPr/>
        </p:nvSpPr>
        <p:spPr>
          <a:xfrm>
            <a:off x="1128133" y="2076019"/>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2699BB"/>
                </a:solidFill>
                <a:sym typeface="Wingdings" panose="05000000000000000000" pitchFamily="2" charset="2"/>
              </a:rPr>
              <a:t></a:t>
            </a:r>
            <a:endParaRPr lang="en-US" sz="4000">
              <a:solidFill>
                <a:srgbClr val="2699BB"/>
              </a:solidFill>
            </a:endParaRPr>
          </a:p>
        </p:txBody>
      </p:sp>
      <p:sp>
        <p:nvSpPr>
          <p:cNvPr id="16" name="Oval 15"/>
          <p:cNvSpPr/>
          <p:nvPr/>
        </p:nvSpPr>
        <p:spPr>
          <a:xfrm>
            <a:off x="6417130" y="2076018"/>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2699BB"/>
                </a:solidFill>
                <a:sym typeface="Wingdings" panose="05000000000000000000" pitchFamily="2" charset="2"/>
              </a:rPr>
              <a:t></a:t>
            </a:r>
            <a:endParaRPr lang="en-US" sz="4000">
              <a:solidFill>
                <a:srgbClr val="2699BB"/>
              </a:solidFill>
            </a:endParaRPr>
          </a:p>
        </p:txBody>
      </p:sp>
      <p:sp>
        <p:nvSpPr>
          <p:cNvPr id="20" name="Text Placeholder 19"/>
          <p:cNvSpPr>
            <a:spLocks noGrp="1"/>
          </p:cNvSpPr>
          <p:nvPr userDrawn="1">
            <p:ph type="body" sz="quarter" idx="22" hasCustomPrompt="1"/>
          </p:nvPr>
        </p:nvSpPr>
        <p:spPr>
          <a:xfrm>
            <a:off x="1751719" y="2106227"/>
            <a:ext cx="4011964" cy="373362"/>
          </a:xfrm>
        </p:spPr>
        <p:txBody>
          <a:bodyPr>
            <a:noAutofit/>
          </a:bodyPr>
          <a:lstStyle>
            <a:lvl1pPr marL="0" indent="0">
              <a:buNone/>
              <a:defRPr sz="2200" b="1">
                <a:solidFill>
                  <a:schemeClr val="tx1"/>
                </a:solidFill>
                <a:latin typeface="+mn-lt"/>
              </a:defRPr>
            </a:lvl1pPr>
          </a:lstStyle>
          <a:p>
            <a:pPr lvl="0"/>
            <a:r>
              <a:rPr lang="en-US"/>
              <a:t>Text…</a:t>
            </a:r>
          </a:p>
        </p:txBody>
      </p:sp>
      <p:sp>
        <p:nvSpPr>
          <p:cNvPr id="21" name="Text Placeholder 19"/>
          <p:cNvSpPr>
            <a:spLocks noGrp="1"/>
          </p:cNvSpPr>
          <p:nvPr userDrawn="1">
            <p:ph type="body" sz="quarter" idx="23" hasCustomPrompt="1"/>
          </p:nvPr>
        </p:nvSpPr>
        <p:spPr>
          <a:xfrm>
            <a:off x="7047597" y="2106227"/>
            <a:ext cx="4011964" cy="373362"/>
          </a:xfrm>
        </p:spPr>
        <p:txBody>
          <a:bodyPr>
            <a:noAutofit/>
          </a:bodyPr>
          <a:lstStyle>
            <a:lvl1pPr marL="0" indent="0">
              <a:buNone/>
              <a:defRPr sz="2200" b="1">
                <a:solidFill>
                  <a:schemeClr val="tx1"/>
                </a:solidFill>
                <a:latin typeface="+mn-lt"/>
              </a:defRPr>
            </a:lvl1pPr>
          </a:lstStyle>
          <a:p>
            <a:pPr lvl="0"/>
            <a:r>
              <a:rPr lang="en-US"/>
              <a:t>Text…</a:t>
            </a:r>
          </a:p>
        </p:txBody>
      </p:sp>
      <p:sp>
        <p:nvSpPr>
          <p:cNvPr id="23" name="Text Placeholder 22"/>
          <p:cNvSpPr>
            <a:spLocks noGrp="1"/>
          </p:cNvSpPr>
          <p:nvPr userDrawn="1">
            <p:ph type="body" sz="quarter" idx="24" hasCustomPrompt="1"/>
          </p:nvPr>
        </p:nvSpPr>
        <p:spPr>
          <a:xfrm>
            <a:off x="1752601" y="2480365"/>
            <a:ext cx="4011084" cy="3617913"/>
          </a:xfrm>
        </p:spPr>
        <p:txBody>
          <a:bodyPr>
            <a:noAutofit/>
          </a:bodyPr>
          <a:lstStyle>
            <a:lvl1pPr marL="0" indent="0">
              <a:buNone/>
              <a:defRPr sz="2200" baseline="0">
                <a:solidFill>
                  <a:schemeClr val="tx1"/>
                </a:solidFill>
                <a:latin typeface="+mn-lt"/>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Text…</a:t>
            </a:r>
          </a:p>
        </p:txBody>
      </p:sp>
      <p:sp>
        <p:nvSpPr>
          <p:cNvPr id="24" name="Text Placeholder 22"/>
          <p:cNvSpPr>
            <a:spLocks noGrp="1"/>
          </p:cNvSpPr>
          <p:nvPr userDrawn="1">
            <p:ph type="body" sz="quarter" idx="25" hasCustomPrompt="1"/>
          </p:nvPr>
        </p:nvSpPr>
        <p:spPr>
          <a:xfrm>
            <a:off x="7048477" y="2486904"/>
            <a:ext cx="4011084" cy="3611426"/>
          </a:xfrm>
        </p:spPr>
        <p:txBody>
          <a:bodyPr>
            <a:noAutofit/>
          </a:bodyPr>
          <a:lstStyle>
            <a:lvl1pPr marL="0" indent="0">
              <a:buNone/>
              <a:defRPr sz="2200">
                <a:solidFill>
                  <a:schemeClr val="tx1"/>
                </a:solidFill>
                <a:latin typeface="+mn-lt"/>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Text…</a:t>
            </a:r>
          </a:p>
        </p:txBody>
      </p:sp>
      <p:cxnSp>
        <p:nvCxnSpPr>
          <p:cNvPr id="25" name="Straight Connector 24"/>
          <p:cNvCxnSpPr/>
          <p:nvPr userDrawn="1"/>
        </p:nvCxnSpPr>
        <p:spPr>
          <a:xfrm flipV="1">
            <a:off x="5763752" y="1246350"/>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0" y="6318775"/>
            <a:ext cx="12192000" cy="369332"/>
          </a:xfrm>
          <a:prstGeom prst="rect">
            <a:avLst/>
          </a:prstGeom>
          <a:noFill/>
        </p:spPr>
        <p:txBody>
          <a:bodyPr wrap="square" rtlCol="0">
            <a:spAutoFit/>
          </a:bodyPr>
          <a:lstStyle/>
          <a:p>
            <a:pPr algn="ctr"/>
            <a:r>
              <a:rPr lang="en-US" sz="1800">
                <a:solidFill>
                  <a:srgbClr val="2699BB"/>
                </a:solidFill>
                <a:latin typeface="Century Gothic" panose="020B0502020202020204" pitchFamily="34" charset="0"/>
              </a:rPr>
              <a:t>Washington State</a:t>
            </a:r>
            <a:r>
              <a:rPr lang="en-US" sz="1800" baseline="0">
                <a:solidFill>
                  <a:srgbClr val="2699BB"/>
                </a:solidFill>
                <a:latin typeface="Century Gothic" panose="020B0502020202020204" pitchFamily="34" charset="0"/>
              </a:rPr>
              <a:t> 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3" name="Title 1"/>
          <p:cNvSpPr>
            <a:spLocks noGrp="1"/>
          </p:cNvSpPr>
          <p:nvPr>
            <p:ph type="title" hasCustomPrompt="1"/>
          </p:nvPr>
        </p:nvSpPr>
        <p:spPr>
          <a:xfrm>
            <a:off x="0" y="673199"/>
            <a:ext cx="12191997" cy="482805"/>
          </a:xfrm>
        </p:spPr>
        <p:txBody>
          <a:bodyPr>
            <a:normAutofit/>
          </a:bodyPr>
          <a:lstStyle>
            <a:lvl1pPr algn="ctr">
              <a:defRPr sz="3000"/>
            </a:lvl1pPr>
          </a:lstStyle>
          <a:p>
            <a:pPr lvl="0"/>
            <a:r>
              <a:rPr lang="en-US"/>
              <a:t>Unordered List 1</a:t>
            </a:r>
          </a:p>
        </p:txBody>
      </p:sp>
    </p:spTree>
    <p:extLst>
      <p:ext uri="{BB962C8B-B14F-4D97-AF65-F5344CB8AC3E}">
        <p14:creationId xmlns:p14="http://schemas.microsoft.com/office/powerpoint/2010/main" val="32088124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Unordered List 2">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13" name="Oval 12"/>
          <p:cNvSpPr/>
          <p:nvPr userDrawn="1"/>
        </p:nvSpPr>
        <p:spPr>
          <a:xfrm>
            <a:off x="987461" y="2076019"/>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a:solidFill>
                  <a:srgbClr val="2699BB"/>
                </a:solidFill>
                <a:sym typeface="Wingdings" panose="05000000000000000000" pitchFamily="2" charset="2"/>
              </a:rPr>
              <a:t></a:t>
            </a:r>
            <a:endParaRPr lang="en-US" sz="4000">
              <a:solidFill>
                <a:srgbClr val="2699BB"/>
              </a:solidFill>
            </a:endParaRPr>
          </a:p>
        </p:txBody>
      </p:sp>
      <p:sp>
        <p:nvSpPr>
          <p:cNvPr id="14" name="Oval 13"/>
          <p:cNvSpPr/>
          <p:nvPr userDrawn="1"/>
        </p:nvSpPr>
        <p:spPr>
          <a:xfrm>
            <a:off x="4585455" y="2076018"/>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a:solidFill>
                  <a:srgbClr val="2699BB"/>
                </a:solidFill>
                <a:sym typeface="Wingdings" panose="05000000000000000000" pitchFamily="2" charset="2"/>
              </a:rPr>
              <a:t></a:t>
            </a:r>
            <a:endParaRPr lang="en-US" sz="4000">
              <a:solidFill>
                <a:srgbClr val="2699BB"/>
              </a:solidFill>
            </a:endParaRPr>
          </a:p>
        </p:txBody>
      </p:sp>
      <p:sp>
        <p:nvSpPr>
          <p:cNvPr id="17" name="Oval 16"/>
          <p:cNvSpPr/>
          <p:nvPr userDrawn="1"/>
        </p:nvSpPr>
        <p:spPr>
          <a:xfrm>
            <a:off x="8180879" y="2078052"/>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a:solidFill>
                  <a:srgbClr val="2699BB"/>
                </a:solidFill>
                <a:sym typeface="Wingdings" panose="05000000000000000000" pitchFamily="2" charset="2"/>
              </a:rPr>
              <a:t></a:t>
            </a:r>
            <a:endParaRPr lang="en-US" sz="4000">
              <a:solidFill>
                <a:srgbClr val="2699BB"/>
              </a:solidFill>
            </a:endParaRPr>
          </a:p>
        </p:txBody>
      </p:sp>
      <p:sp>
        <p:nvSpPr>
          <p:cNvPr id="3" name="Text Placeholder 2"/>
          <p:cNvSpPr>
            <a:spLocks noGrp="1"/>
          </p:cNvSpPr>
          <p:nvPr>
            <p:ph type="body" sz="quarter" idx="22" hasCustomPrompt="1"/>
          </p:nvPr>
        </p:nvSpPr>
        <p:spPr>
          <a:xfrm>
            <a:off x="1611928" y="2097855"/>
            <a:ext cx="2387600" cy="372955"/>
          </a:xfrm>
        </p:spPr>
        <p:txBody>
          <a:bodyPr>
            <a:noAutofit/>
          </a:bodyPr>
          <a:lstStyle>
            <a:lvl1pPr marL="285750" indent="-285750">
              <a:buNone/>
              <a:defRPr lang="en-US" sz="2200" b="1"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9" name="Text Placeholder 2"/>
          <p:cNvSpPr>
            <a:spLocks noGrp="1"/>
          </p:cNvSpPr>
          <p:nvPr>
            <p:ph type="body" sz="quarter" idx="23" hasCustomPrompt="1"/>
          </p:nvPr>
        </p:nvSpPr>
        <p:spPr>
          <a:xfrm>
            <a:off x="5224947" y="2097855"/>
            <a:ext cx="2387600" cy="372955"/>
          </a:xfrm>
        </p:spPr>
        <p:txBody>
          <a:bodyPr>
            <a:noAutofit/>
          </a:bodyPr>
          <a:lstStyle>
            <a:lvl1pPr marL="285750" indent="-28575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2" name="Text Placeholder 2"/>
          <p:cNvSpPr>
            <a:spLocks noGrp="1"/>
          </p:cNvSpPr>
          <p:nvPr>
            <p:ph type="body" sz="quarter" idx="24" hasCustomPrompt="1"/>
          </p:nvPr>
        </p:nvSpPr>
        <p:spPr>
          <a:xfrm>
            <a:off x="8811785" y="2097855"/>
            <a:ext cx="2387600" cy="372955"/>
          </a:xfrm>
        </p:spPr>
        <p:txBody>
          <a:bodyPr>
            <a:noAutofit/>
          </a:bodyPr>
          <a:lstStyle>
            <a:lvl1pPr marL="285750" indent="-28575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5" name="Text Placeholder 4"/>
          <p:cNvSpPr>
            <a:spLocks noGrp="1"/>
          </p:cNvSpPr>
          <p:nvPr>
            <p:ph type="body" sz="quarter" idx="25" hasCustomPrompt="1"/>
          </p:nvPr>
        </p:nvSpPr>
        <p:spPr>
          <a:xfrm>
            <a:off x="1611928" y="2474230"/>
            <a:ext cx="2387600" cy="3702416"/>
          </a:xfrm>
        </p:spPr>
        <p:txBody>
          <a:bodyPr>
            <a:noAutofit/>
          </a:bodyPr>
          <a:lstStyle>
            <a:lvl1pPr marL="285750" indent="-28575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6" name="Text Placeholder 4"/>
          <p:cNvSpPr>
            <a:spLocks noGrp="1"/>
          </p:cNvSpPr>
          <p:nvPr>
            <p:ph type="body" sz="quarter" idx="26" hasCustomPrompt="1"/>
          </p:nvPr>
        </p:nvSpPr>
        <p:spPr>
          <a:xfrm>
            <a:off x="5224769" y="2474230"/>
            <a:ext cx="2387600" cy="3691680"/>
          </a:xfrm>
        </p:spPr>
        <p:txBody>
          <a:bodyPr>
            <a:noAutofit/>
          </a:bodyPr>
          <a:lstStyle>
            <a:lvl1pPr marL="285750" indent="-28575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7" name="Text Placeholder 4"/>
          <p:cNvSpPr>
            <a:spLocks noGrp="1"/>
          </p:cNvSpPr>
          <p:nvPr>
            <p:ph type="body" sz="quarter" idx="27" hasCustomPrompt="1"/>
          </p:nvPr>
        </p:nvSpPr>
        <p:spPr>
          <a:xfrm>
            <a:off x="8811199" y="2474230"/>
            <a:ext cx="2387600" cy="3691680"/>
          </a:xfrm>
        </p:spPr>
        <p:txBody>
          <a:bodyPr>
            <a:noAutofit/>
          </a:bodyPr>
          <a:lstStyle>
            <a:lvl1pPr marL="285750" indent="-28575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5" name="TextBox 1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2699BB"/>
                </a:solidFill>
                <a:latin typeface="Century Gothic" panose="020B0502020202020204" pitchFamily="34" charset="0"/>
              </a:rPr>
              <a:t>Washington State </a:t>
            </a:r>
            <a:r>
              <a:rPr lang="en-US" sz="1800" baseline="0">
                <a:solidFill>
                  <a:srgbClr val="2699BB"/>
                </a:solidFill>
                <a:latin typeface="Century Gothic" panose="020B0502020202020204" pitchFamily="34" charset="0"/>
              </a:rPr>
              <a:t>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6" name="Title 1"/>
          <p:cNvSpPr>
            <a:spLocks noGrp="1"/>
          </p:cNvSpPr>
          <p:nvPr>
            <p:ph type="title" hasCustomPrompt="1"/>
          </p:nvPr>
        </p:nvSpPr>
        <p:spPr>
          <a:xfrm>
            <a:off x="1" y="673974"/>
            <a:ext cx="12180916" cy="482030"/>
          </a:xfrm>
        </p:spPr>
        <p:txBody>
          <a:bodyPr>
            <a:normAutofit/>
          </a:bodyPr>
          <a:lstStyle>
            <a:lvl1pPr algn="ctr">
              <a:defRPr sz="3000"/>
            </a:lvl1pPr>
          </a:lstStyle>
          <a:p>
            <a:pPr lvl="0"/>
            <a:r>
              <a:rPr lang="en-US"/>
              <a:t>Unordered List 2</a:t>
            </a:r>
          </a:p>
        </p:txBody>
      </p:sp>
    </p:spTree>
    <p:extLst>
      <p:ext uri="{BB962C8B-B14F-4D97-AF65-F5344CB8AC3E}">
        <p14:creationId xmlns:p14="http://schemas.microsoft.com/office/powerpoint/2010/main" val="3122056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Unordered List 3: Traditional">
    <p:spTree>
      <p:nvGrpSpPr>
        <p:cNvPr id="1" name=""/>
        <p:cNvGrpSpPr/>
        <p:nvPr/>
      </p:nvGrpSpPr>
      <p:grpSpPr>
        <a:xfrm>
          <a:off x="0" y="0"/>
          <a:ext cx="0" cy="0"/>
          <a:chOff x="0" y="0"/>
          <a:chExt cx="0" cy="0"/>
        </a:xfrm>
      </p:grpSpPr>
      <p:cxnSp>
        <p:nvCxnSpPr>
          <p:cNvPr id="8" name="Straight Connector 7"/>
          <p:cNvCxnSpPr/>
          <p:nvPr userDrawn="1"/>
        </p:nvCxnSpPr>
        <p:spPr>
          <a:xfrm flipV="1">
            <a:off x="5763752" y="1246350"/>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1077705" y="1606083"/>
            <a:ext cx="10070943" cy="4662833"/>
          </a:xfrm>
        </p:spPr>
        <p:txBody>
          <a:bodyPr>
            <a:noAutofit/>
          </a:bodyPr>
          <a:lstStyle>
            <a:lvl1pPr>
              <a:buClr>
                <a:srgbClr val="2699BB"/>
              </a:buClr>
              <a:defRPr sz="2200" baseline="0">
                <a:solidFill>
                  <a:schemeClr val="tx1"/>
                </a:solidFill>
                <a:latin typeface="+mn-lt"/>
              </a:defRPr>
            </a:lvl1pPr>
            <a:lvl2pPr>
              <a:buClr>
                <a:srgbClr val="2699BB"/>
              </a:buClr>
              <a:defRPr sz="2200">
                <a:solidFill>
                  <a:schemeClr val="tx1"/>
                </a:solidFill>
                <a:latin typeface="+mn-lt"/>
              </a:defRPr>
            </a:lvl2pPr>
            <a:lvl3pPr>
              <a:buClr>
                <a:srgbClr val="2699BB"/>
              </a:buClr>
              <a:defRPr sz="2000">
                <a:solidFill>
                  <a:schemeClr val="tx1"/>
                </a:solidFill>
                <a:latin typeface="+mn-lt"/>
              </a:defRPr>
            </a:lvl3pPr>
            <a:lvl4pPr>
              <a:buClr>
                <a:srgbClr val="2699BB"/>
              </a:buClr>
              <a:defRPr sz="1800">
                <a:solidFill>
                  <a:schemeClr val="tx1"/>
                </a:solidFill>
                <a:latin typeface="+mn-lt"/>
              </a:defRPr>
            </a:lvl4pPr>
          </a:lstStyle>
          <a:p>
            <a:pPr lvl="0"/>
            <a:r>
              <a:rPr lang="en-US"/>
              <a:t>First level</a:t>
            </a:r>
          </a:p>
          <a:p>
            <a:pPr lvl="1"/>
            <a:r>
              <a:rPr lang="en-US"/>
              <a:t>Second level</a:t>
            </a:r>
          </a:p>
          <a:p>
            <a:pPr lvl="2"/>
            <a:r>
              <a:rPr lang="en-US"/>
              <a:t>Third level</a:t>
            </a:r>
          </a:p>
          <a:p>
            <a:pPr lvl="3"/>
            <a:r>
              <a:rPr lang="en-US"/>
              <a:t>Fourth level</a:t>
            </a:r>
          </a:p>
        </p:txBody>
      </p:sp>
      <p:sp>
        <p:nvSpPr>
          <p:cNvPr id="9" name="TextBox 8"/>
          <p:cNvSpPr txBox="1"/>
          <p:nvPr userDrawn="1"/>
        </p:nvSpPr>
        <p:spPr>
          <a:xfrm>
            <a:off x="0" y="6318775"/>
            <a:ext cx="12192000" cy="369332"/>
          </a:xfrm>
          <a:prstGeom prst="rect">
            <a:avLst/>
          </a:prstGeom>
          <a:noFill/>
        </p:spPr>
        <p:txBody>
          <a:bodyPr wrap="square" rtlCol="0">
            <a:spAutoFit/>
          </a:bodyPr>
          <a:lstStyle/>
          <a:p>
            <a:pPr algn="ctr"/>
            <a:r>
              <a:rPr lang="en-US" sz="1800">
                <a:solidFill>
                  <a:srgbClr val="2699BB"/>
                </a:solidFill>
                <a:latin typeface="Century Gothic" panose="020B0502020202020204" pitchFamily="34" charset="0"/>
              </a:rPr>
              <a:t>Washington State Department of Health</a:t>
            </a:r>
            <a:r>
              <a:rPr lang="en-US" sz="1800" baseline="0">
                <a:solidFill>
                  <a:srgbClr val="2699BB"/>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3" y="667939"/>
            <a:ext cx="12191997" cy="488064"/>
          </a:xfrm>
        </p:spPr>
        <p:txBody>
          <a:bodyPr>
            <a:normAutofit/>
          </a:bodyPr>
          <a:lstStyle>
            <a:lvl1pPr algn="ctr">
              <a:defRPr sz="3000"/>
            </a:lvl1pPr>
          </a:lstStyle>
          <a:p>
            <a:pPr lvl="0"/>
            <a:r>
              <a:rPr lang="en-US"/>
              <a:t>Unordered List 3: Traditional </a:t>
            </a:r>
          </a:p>
        </p:txBody>
      </p:sp>
    </p:spTree>
    <p:extLst>
      <p:ext uri="{BB962C8B-B14F-4D97-AF65-F5344CB8AC3E}">
        <p14:creationId xmlns:p14="http://schemas.microsoft.com/office/powerpoint/2010/main" val="22677161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attle Presentation Title Slide">
    <p:spTree>
      <p:nvGrpSpPr>
        <p:cNvPr id="1" name=""/>
        <p:cNvGrpSpPr/>
        <p:nvPr/>
      </p:nvGrpSpPr>
      <p:grpSpPr>
        <a:xfrm>
          <a:off x="0" y="0"/>
          <a:ext cx="0" cy="0"/>
          <a:chOff x="0" y="0"/>
          <a:chExt cx="0" cy="0"/>
        </a:xfrm>
      </p:grpSpPr>
      <p:pic>
        <p:nvPicPr>
          <p:cNvPr id="13" name="Picture 12" descr="Photo of the Seattle skyline with Space Needle in foreground and Mount Rainier in the background."/>
          <p:cNvPicPr>
            <a:picLocks noChangeAspect="1"/>
          </p:cNvPicPr>
          <p:nvPr userDrawn="1"/>
        </p:nvPicPr>
        <p:blipFill rotWithShape="1">
          <a:blip r:embed="rId2">
            <a:extLst>
              <a:ext uri="{28A0092B-C50C-407E-A947-70E740481C1C}">
                <a14:useLocalDpi xmlns:a14="http://schemas.microsoft.com/office/drawing/2010/main" val="0"/>
              </a:ext>
            </a:extLst>
          </a:blip>
          <a:srcRect t="10518" b="14482"/>
          <a:stretch/>
        </p:blipFill>
        <p:spPr>
          <a:xfrm>
            <a:off x="0" y="-1"/>
            <a:ext cx="12192000" cy="4572001"/>
          </a:xfrm>
          <a:prstGeom prst="rect">
            <a:avLst/>
          </a:prstGeom>
        </p:spPr>
      </p:pic>
      <p:pic>
        <p:nvPicPr>
          <p:cNvPr id="2" name="Picture 1">
            <a:extLst>
              <a:ext uri="{FF2B5EF4-FFF2-40B4-BE49-F238E27FC236}">
                <a16:creationId xmlns:a16="http://schemas.microsoft.com/office/drawing/2014/main" id="{E4F9FDC6-C3FC-7CD3-1153-CD516B189E8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63145" y="5254752"/>
            <a:ext cx="3771818" cy="1109472"/>
          </a:xfrm>
          <a:prstGeom prst="rect">
            <a:avLst/>
          </a:prstGeom>
        </p:spPr>
      </p:pic>
      <p:sp>
        <p:nvSpPr>
          <p:cNvPr id="3" name="Text Placeholder 9">
            <a:extLst>
              <a:ext uri="{FF2B5EF4-FFF2-40B4-BE49-F238E27FC236}">
                <a16:creationId xmlns:a16="http://schemas.microsoft.com/office/drawing/2014/main" id="{542542D7-D64B-4CFA-F60D-1747E11B28A1}"/>
              </a:ext>
            </a:extLst>
          </p:cNvPr>
          <p:cNvSpPr>
            <a:spLocks noGrp="1"/>
          </p:cNvSpPr>
          <p:nvPr>
            <p:ph type="body" sz="quarter" idx="11" hasCustomPrompt="1"/>
          </p:nvPr>
        </p:nvSpPr>
        <p:spPr>
          <a:xfrm>
            <a:off x="5143134" y="5887701"/>
            <a:ext cx="5244450" cy="694944"/>
          </a:xfrm>
        </p:spPr>
        <p:txBody>
          <a:bodyPr>
            <a:noAutofit/>
          </a:bodyPr>
          <a:lstStyle>
            <a:lvl1pPr marL="0" indent="0">
              <a:lnSpc>
                <a:spcPct val="100000"/>
              </a:lnSpc>
              <a:spcBef>
                <a:spcPts val="0"/>
              </a:spcBef>
              <a:buNone/>
              <a:defRPr sz="2800" cap="none" baseline="0">
                <a:solidFill>
                  <a:schemeClr val="tx1"/>
                </a:solidFill>
              </a:defRPr>
            </a:lvl1pPr>
          </a:lstStyle>
          <a:p>
            <a:pPr lvl="0"/>
            <a:r>
              <a:rPr lang="en-US"/>
              <a:t>Office/Program</a:t>
            </a:r>
          </a:p>
        </p:txBody>
      </p:sp>
      <p:sp>
        <p:nvSpPr>
          <p:cNvPr id="4" name="Title 3">
            <a:extLst>
              <a:ext uri="{FF2B5EF4-FFF2-40B4-BE49-F238E27FC236}">
                <a16:creationId xmlns:a16="http://schemas.microsoft.com/office/drawing/2014/main" id="{0C2AE6F5-BA6F-E7D6-7601-3637B6168D9D}"/>
              </a:ext>
            </a:extLst>
          </p:cNvPr>
          <p:cNvSpPr>
            <a:spLocks noGrp="1"/>
          </p:cNvSpPr>
          <p:nvPr>
            <p:ph type="title" hasCustomPrompt="1"/>
          </p:nvPr>
        </p:nvSpPr>
        <p:spPr>
          <a:xfrm>
            <a:off x="5143134" y="5230368"/>
            <a:ext cx="5707746" cy="694944"/>
          </a:xfrm>
        </p:spPr>
        <p:txBody>
          <a:bodyPr>
            <a:noAutofit/>
          </a:bodyPr>
          <a:lstStyle>
            <a:lvl1pPr>
              <a:defRPr sz="3800" cap="all" baseline="0"/>
            </a:lvl1pPr>
          </a:lstStyle>
          <a:p>
            <a:pPr lvl="0"/>
            <a:r>
              <a:rPr lang="en-US"/>
              <a:t>PRESENTATION TITLE</a:t>
            </a:r>
          </a:p>
        </p:txBody>
      </p:sp>
    </p:spTree>
    <p:extLst>
      <p:ext uri="{BB962C8B-B14F-4D97-AF65-F5344CB8AC3E}">
        <p14:creationId xmlns:p14="http://schemas.microsoft.com/office/powerpoint/2010/main" val="1462756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umber List 1">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22" hasCustomPrompt="1"/>
          </p:nvPr>
        </p:nvSpPr>
        <p:spPr>
          <a:xfrm>
            <a:off x="1518141" y="2097855"/>
            <a:ext cx="2681108" cy="372955"/>
          </a:xfrm>
        </p:spPr>
        <p:txBody>
          <a:bodyPr>
            <a:noAutofit/>
          </a:bodyPr>
          <a:lstStyle>
            <a:lvl1pPr marL="285750" indent="-285750">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9" name="Text Placeholder 2"/>
          <p:cNvSpPr>
            <a:spLocks noGrp="1"/>
          </p:cNvSpPr>
          <p:nvPr>
            <p:ph type="body" sz="quarter" idx="23" hasCustomPrompt="1"/>
          </p:nvPr>
        </p:nvSpPr>
        <p:spPr>
          <a:xfrm>
            <a:off x="5122282" y="2097855"/>
            <a:ext cx="2672099" cy="372955"/>
          </a:xfrm>
        </p:spPr>
        <p:txBody>
          <a:bodyPr>
            <a:noAutofit/>
          </a:bodyPr>
          <a:lstStyle>
            <a:lvl1pPr marL="285750" indent="-285750">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2" name="Text Placeholder 2"/>
          <p:cNvSpPr>
            <a:spLocks noGrp="1"/>
          </p:cNvSpPr>
          <p:nvPr>
            <p:ph type="body" sz="quarter" idx="24" hasCustomPrompt="1"/>
          </p:nvPr>
        </p:nvSpPr>
        <p:spPr>
          <a:xfrm>
            <a:off x="8700242" y="2097855"/>
            <a:ext cx="2641319" cy="372955"/>
          </a:xfrm>
        </p:spPr>
        <p:txBody>
          <a:bodyPr>
            <a:noAutofit/>
          </a:bodyPr>
          <a:lstStyle>
            <a:lvl1pPr marL="285750" indent="-285750">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5" name="Text Placeholder 4"/>
          <p:cNvSpPr>
            <a:spLocks noGrp="1"/>
          </p:cNvSpPr>
          <p:nvPr>
            <p:ph type="body" sz="quarter" idx="25" hasCustomPrompt="1"/>
          </p:nvPr>
        </p:nvSpPr>
        <p:spPr>
          <a:xfrm>
            <a:off x="1518141" y="2474230"/>
            <a:ext cx="2681107" cy="3702416"/>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6" name="Text Placeholder 4"/>
          <p:cNvSpPr>
            <a:spLocks noGrp="1"/>
          </p:cNvSpPr>
          <p:nvPr>
            <p:ph type="body" sz="quarter" idx="26" hasCustomPrompt="1"/>
          </p:nvPr>
        </p:nvSpPr>
        <p:spPr>
          <a:xfrm>
            <a:off x="5122104" y="2474230"/>
            <a:ext cx="2672276" cy="3691680"/>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7" name="Text Placeholder 4"/>
          <p:cNvSpPr>
            <a:spLocks noGrp="1"/>
          </p:cNvSpPr>
          <p:nvPr>
            <p:ph type="body" sz="quarter" idx="27" hasCustomPrompt="1"/>
          </p:nvPr>
        </p:nvSpPr>
        <p:spPr>
          <a:xfrm>
            <a:off x="8699656" y="2474230"/>
            <a:ext cx="2641904" cy="3691680"/>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5" name="Oval 14"/>
          <p:cNvSpPr/>
          <p:nvPr userDrawn="1"/>
        </p:nvSpPr>
        <p:spPr>
          <a:xfrm>
            <a:off x="861134" y="2038158"/>
            <a:ext cx="435592" cy="438912"/>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Font typeface="Arial" panose="020B0604020202020204" pitchFamily="34" charset="0"/>
              <a:buNone/>
            </a:pPr>
            <a:r>
              <a:rPr lang="en-US" sz="1800">
                <a:solidFill>
                  <a:schemeClr val="bg1"/>
                </a:solidFill>
                <a:latin typeface="Century Gothic" panose="020B0502020202020204" pitchFamily="34" charset="0"/>
              </a:rPr>
              <a:t>1</a:t>
            </a:r>
          </a:p>
        </p:txBody>
      </p:sp>
      <p:sp>
        <p:nvSpPr>
          <p:cNvPr id="16" name="Oval 15"/>
          <p:cNvSpPr/>
          <p:nvPr userDrawn="1"/>
        </p:nvSpPr>
        <p:spPr>
          <a:xfrm>
            <a:off x="4452002" y="2038157"/>
            <a:ext cx="435592" cy="438912"/>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Font typeface="Arial" panose="020B0604020202020204" pitchFamily="34" charset="0"/>
              <a:buNone/>
            </a:pPr>
            <a:r>
              <a:rPr lang="en-US" sz="1800">
                <a:solidFill>
                  <a:schemeClr val="bg1"/>
                </a:solidFill>
                <a:latin typeface="Century Gothic" panose="020B0502020202020204" pitchFamily="34" charset="0"/>
              </a:rPr>
              <a:t>2</a:t>
            </a:r>
          </a:p>
        </p:txBody>
      </p:sp>
      <p:sp>
        <p:nvSpPr>
          <p:cNvPr id="20" name="Oval 19"/>
          <p:cNvSpPr/>
          <p:nvPr userDrawn="1"/>
        </p:nvSpPr>
        <p:spPr>
          <a:xfrm>
            <a:off x="8038548" y="2038156"/>
            <a:ext cx="435592" cy="438912"/>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Font typeface="Arial" panose="020B0604020202020204" pitchFamily="34" charset="0"/>
              <a:buNone/>
            </a:pPr>
            <a:r>
              <a:rPr lang="en-US" sz="1800">
                <a:solidFill>
                  <a:schemeClr val="bg1"/>
                </a:solidFill>
                <a:latin typeface="Century Gothic" panose="020B0502020202020204" pitchFamily="34" charset="0"/>
              </a:rPr>
              <a:t>3</a:t>
            </a:r>
          </a:p>
        </p:txBody>
      </p:sp>
      <p:sp>
        <p:nvSpPr>
          <p:cNvPr id="17" name="TextBox 16"/>
          <p:cNvSpPr txBox="1"/>
          <p:nvPr userDrawn="1"/>
        </p:nvSpPr>
        <p:spPr>
          <a:xfrm>
            <a:off x="0" y="6318775"/>
            <a:ext cx="12192000" cy="369332"/>
          </a:xfrm>
          <a:prstGeom prst="rect">
            <a:avLst/>
          </a:prstGeom>
          <a:noFill/>
        </p:spPr>
        <p:txBody>
          <a:bodyPr wrap="square" rtlCol="0">
            <a:spAutoFit/>
          </a:bodyPr>
          <a:lstStyle/>
          <a:p>
            <a:pPr algn="ctr"/>
            <a:r>
              <a:rPr lang="en-US" sz="1800">
                <a:solidFill>
                  <a:srgbClr val="2699BB"/>
                </a:solidFill>
                <a:latin typeface="Century Gothic" panose="020B0502020202020204" pitchFamily="34" charset="0"/>
              </a:rPr>
              <a:t>Washington State Department of Health</a:t>
            </a:r>
            <a:r>
              <a:rPr lang="en-US" sz="1800" baseline="0">
                <a:solidFill>
                  <a:srgbClr val="2699BB"/>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21" name="Title 1"/>
          <p:cNvSpPr>
            <a:spLocks noGrp="1"/>
          </p:cNvSpPr>
          <p:nvPr>
            <p:ph type="title" hasCustomPrompt="1"/>
          </p:nvPr>
        </p:nvSpPr>
        <p:spPr>
          <a:xfrm>
            <a:off x="1" y="664077"/>
            <a:ext cx="12180916" cy="491926"/>
          </a:xfrm>
        </p:spPr>
        <p:txBody>
          <a:bodyPr>
            <a:normAutofit/>
          </a:bodyPr>
          <a:lstStyle>
            <a:lvl1pPr algn="ctr">
              <a:defRPr sz="3000"/>
            </a:lvl1pPr>
          </a:lstStyle>
          <a:p>
            <a:pPr lvl="0"/>
            <a:r>
              <a:rPr lang="en-US"/>
              <a:t>Number List 1</a:t>
            </a:r>
          </a:p>
        </p:txBody>
      </p:sp>
    </p:spTree>
    <p:extLst>
      <p:ext uri="{BB962C8B-B14F-4D97-AF65-F5344CB8AC3E}">
        <p14:creationId xmlns:p14="http://schemas.microsoft.com/office/powerpoint/2010/main" val="8351351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umber List 2: Traditional">
    <p:spTree>
      <p:nvGrpSpPr>
        <p:cNvPr id="1" name=""/>
        <p:cNvGrpSpPr/>
        <p:nvPr/>
      </p:nvGrpSpPr>
      <p:grpSpPr>
        <a:xfrm>
          <a:off x="0" y="0"/>
          <a:ext cx="0" cy="0"/>
          <a:chOff x="0" y="0"/>
          <a:chExt cx="0" cy="0"/>
        </a:xfrm>
      </p:grpSpPr>
      <p:cxnSp>
        <p:nvCxnSpPr>
          <p:cNvPr id="8" name="Straight Connector 7"/>
          <p:cNvCxnSpPr/>
          <p:nvPr userDrawn="1"/>
        </p:nvCxnSpPr>
        <p:spPr>
          <a:xfrm flipV="1">
            <a:off x="5763752" y="1246350"/>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1077705" y="1606083"/>
            <a:ext cx="10059219" cy="4662833"/>
          </a:xfrm>
        </p:spPr>
        <p:txBody>
          <a:bodyPr>
            <a:noAutofit/>
          </a:bodyPr>
          <a:lstStyle>
            <a:lvl1pPr marL="290513" indent="-290513">
              <a:buClr>
                <a:schemeClr val="tx1"/>
              </a:buClr>
              <a:buFont typeface="+mj-lt"/>
              <a:buAutoNum type="arabicPeriod"/>
              <a:tabLst/>
              <a:defRPr sz="2200">
                <a:solidFill>
                  <a:schemeClr val="tx1"/>
                </a:solidFill>
                <a:latin typeface="+mn-lt"/>
              </a:defRPr>
            </a:lvl1pPr>
            <a:lvl2pPr marL="571500" indent="-290513">
              <a:buClr>
                <a:schemeClr val="tx1"/>
              </a:buClr>
              <a:buFont typeface="+mj-lt"/>
              <a:buAutoNum type="alphaLcPeriod"/>
              <a:defRPr sz="2200">
                <a:solidFill>
                  <a:schemeClr val="tx1"/>
                </a:solidFill>
                <a:latin typeface="+mn-lt"/>
              </a:defRPr>
            </a:lvl2pPr>
            <a:lvl3pPr marL="747713" indent="-228600">
              <a:buClr>
                <a:schemeClr val="tx1"/>
              </a:buClr>
              <a:buFont typeface="+mj-lt"/>
              <a:buAutoNum type="romanLcPeriod"/>
              <a:defRPr sz="2000">
                <a:solidFill>
                  <a:schemeClr val="tx1"/>
                </a:solidFill>
                <a:latin typeface="+mn-lt"/>
              </a:defRPr>
            </a:lvl3pPr>
          </a:lstStyle>
          <a:p>
            <a:pPr lvl="0"/>
            <a:r>
              <a:rPr lang="en-US"/>
              <a:t>First Level</a:t>
            </a:r>
          </a:p>
          <a:p>
            <a:pPr lvl="1"/>
            <a:r>
              <a:rPr lang="en-US"/>
              <a:t>Second level</a:t>
            </a:r>
          </a:p>
          <a:p>
            <a:pPr lvl="2"/>
            <a:r>
              <a:rPr lang="en-US"/>
              <a:t>Third level</a:t>
            </a:r>
          </a:p>
        </p:txBody>
      </p:sp>
      <p:sp>
        <p:nvSpPr>
          <p:cNvPr id="9" name="TextBox 8"/>
          <p:cNvSpPr txBox="1"/>
          <p:nvPr userDrawn="1"/>
        </p:nvSpPr>
        <p:spPr>
          <a:xfrm>
            <a:off x="0" y="6318775"/>
            <a:ext cx="12192000" cy="369332"/>
          </a:xfrm>
          <a:prstGeom prst="rect">
            <a:avLst/>
          </a:prstGeom>
          <a:noFill/>
        </p:spPr>
        <p:txBody>
          <a:bodyPr wrap="square" rtlCol="0">
            <a:spAutoFit/>
          </a:bodyPr>
          <a:lstStyle/>
          <a:p>
            <a:pPr algn="ctr"/>
            <a:r>
              <a:rPr lang="en-US" sz="1800">
                <a:solidFill>
                  <a:srgbClr val="2699BB"/>
                </a:solidFill>
                <a:latin typeface="Century Gothic" panose="020B0502020202020204" pitchFamily="34" charset="0"/>
              </a:rPr>
              <a:t>Washington </a:t>
            </a:r>
            <a:r>
              <a:rPr lang="en-US" sz="1800" baseline="0">
                <a:solidFill>
                  <a:srgbClr val="2699BB"/>
                </a:solidFill>
                <a:latin typeface="Century Gothic" panose="020B0502020202020204" pitchFamily="34" charset="0"/>
              </a:rPr>
              <a:t>State 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11081" y="673973"/>
            <a:ext cx="12180916" cy="482030"/>
          </a:xfrm>
        </p:spPr>
        <p:txBody>
          <a:bodyPr>
            <a:normAutofit/>
          </a:bodyPr>
          <a:lstStyle>
            <a:lvl1pPr algn="ctr">
              <a:defRPr sz="3000"/>
            </a:lvl1pPr>
          </a:lstStyle>
          <a:p>
            <a:pPr lvl="0"/>
            <a:r>
              <a:rPr lang="en-US"/>
              <a:t>Number List 2: Traditional</a:t>
            </a:r>
          </a:p>
        </p:txBody>
      </p:sp>
    </p:spTree>
    <p:extLst>
      <p:ext uri="{BB962C8B-B14F-4D97-AF65-F5344CB8AC3E}">
        <p14:creationId xmlns:p14="http://schemas.microsoft.com/office/powerpoint/2010/main" val="27754518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con List">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22" hasCustomPrompt="1"/>
          </p:nvPr>
        </p:nvSpPr>
        <p:spPr>
          <a:xfrm>
            <a:off x="1693987" y="2616608"/>
            <a:ext cx="2387600" cy="372955"/>
          </a:xfrm>
        </p:spPr>
        <p:txBody>
          <a:bodyPr>
            <a:noAutofit/>
          </a:bodyPr>
          <a:lstStyle>
            <a:lvl1pPr marL="285750" indent="-285750" algn="l">
              <a:buFont typeface="Arial" panose="020B0604020202020204" pitchFamily="34" charset="0"/>
              <a:buNone/>
              <a:defRPr lang="en-US" sz="2200" b="1"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9" name="Text Placeholder 2"/>
          <p:cNvSpPr>
            <a:spLocks noGrp="1"/>
          </p:cNvSpPr>
          <p:nvPr>
            <p:ph type="body" sz="quarter" idx="23" hasCustomPrompt="1"/>
          </p:nvPr>
        </p:nvSpPr>
        <p:spPr>
          <a:xfrm>
            <a:off x="4893857" y="2616606"/>
            <a:ext cx="2387600" cy="372955"/>
          </a:xfrm>
        </p:spPr>
        <p:txBody>
          <a:bodyPr>
            <a:noAutofit/>
          </a:bodyPr>
          <a:lstStyle>
            <a:lvl1pPr marL="285750" indent="-285750" algn="l">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2" name="Text Placeholder 2"/>
          <p:cNvSpPr>
            <a:spLocks noGrp="1"/>
          </p:cNvSpPr>
          <p:nvPr>
            <p:ph type="body" sz="quarter" idx="24" hasCustomPrompt="1"/>
          </p:nvPr>
        </p:nvSpPr>
        <p:spPr>
          <a:xfrm>
            <a:off x="8123306" y="2616610"/>
            <a:ext cx="2387600" cy="372955"/>
          </a:xfrm>
        </p:spPr>
        <p:txBody>
          <a:bodyPr>
            <a:noAutofit/>
          </a:bodyPr>
          <a:lstStyle>
            <a:lvl1pPr marL="285750" indent="-285750" algn="l">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5" name="Text Placeholder 4"/>
          <p:cNvSpPr>
            <a:spLocks noGrp="1"/>
          </p:cNvSpPr>
          <p:nvPr>
            <p:ph type="body" sz="quarter" idx="25" hasCustomPrompt="1"/>
          </p:nvPr>
        </p:nvSpPr>
        <p:spPr>
          <a:xfrm>
            <a:off x="1693987" y="2992984"/>
            <a:ext cx="2387600" cy="3198287"/>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6" name="Text Placeholder 4"/>
          <p:cNvSpPr>
            <a:spLocks noGrp="1"/>
          </p:cNvSpPr>
          <p:nvPr>
            <p:ph type="body" sz="quarter" idx="26" hasCustomPrompt="1"/>
          </p:nvPr>
        </p:nvSpPr>
        <p:spPr>
          <a:xfrm>
            <a:off x="4893679" y="2992982"/>
            <a:ext cx="2387600" cy="3198289"/>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7" name="Text Placeholder 4"/>
          <p:cNvSpPr>
            <a:spLocks noGrp="1"/>
          </p:cNvSpPr>
          <p:nvPr>
            <p:ph type="body" sz="quarter" idx="27" hasCustomPrompt="1"/>
          </p:nvPr>
        </p:nvSpPr>
        <p:spPr>
          <a:xfrm>
            <a:off x="8122719" y="2992986"/>
            <a:ext cx="2387600" cy="3198285"/>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4" name="Oval 13"/>
          <p:cNvSpPr/>
          <p:nvPr/>
        </p:nvSpPr>
        <p:spPr>
          <a:xfrm>
            <a:off x="2496566" y="1604609"/>
            <a:ext cx="777240" cy="77724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17" name="Oval 16"/>
          <p:cNvSpPr/>
          <p:nvPr/>
        </p:nvSpPr>
        <p:spPr>
          <a:xfrm>
            <a:off x="5688064" y="1604609"/>
            <a:ext cx="777240" cy="77724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21" name="Oval 20"/>
          <p:cNvSpPr/>
          <p:nvPr/>
        </p:nvSpPr>
        <p:spPr>
          <a:xfrm>
            <a:off x="8927312" y="1614127"/>
            <a:ext cx="777240" cy="77724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16" name="TextBox 15"/>
          <p:cNvSpPr txBox="1"/>
          <p:nvPr userDrawn="1"/>
        </p:nvSpPr>
        <p:spPr>
          <a:xfrm>
            <a:off x="0" y="6318775"/>
            <a:ext cx="12192000" cy="369332"/>
          </a:xfrm>
          <a:prstGeom prst="rect">
            <a:avLst/>
          </a:prstGeom>
          <a:noFill/>
        </p:spPr>
        <p:txBody>
          <a:bodyPr wrap="square" rtlCol="0">
            <a:spAutoFit/>
          </a:bodyPr>
          <a:lstStyle/>
          <a:p>
            <a:pPr algn="ctr"/>
            <a:r>
              <a:rPr lang="en-US" sz="1800">
                <a:solidFill>
                  <a:srgbClr val="2699BB"/>
                </a:solidFill>
                <a:latin typeface="Century Gothic" panose="020B0502020202020204" pitchFamily="34" charset="0"/>
              </a:rPr>
              <a:t>Washington </a:t>
            </a:r>
            <a:r>
              <a:rPr lang="en-US" sz="1800" baseline="0">
                <a:solidFill>
                  <a:srgbClr val="2699BB"/>
                </a:solidFill>
                <a:latin typeface="Century Gothic" panose="020B0502020202020204" pitchFamily="34" charset="0"/>
              </a:rPr>
              <a:t>State 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5" name="Title 1"/>
          <p:cNvSpPr>
            <a:spLocks noGrp="1"/>
          </p:cNvSpPr>
          <p:nvPr>
            <p:ph type="title" hasCustomPrompt="1"/>
          </p:nvPr>
        </p:nvSpPr>
        <p:spPr>
          <a:xfrm>
            <a:off x="-11081" y="670552"/>
            <a:ext cx="12180916" cy="485451"/>
          </a:xfrm>
        </p:spPr>
        <p:txBody>
          <a:bodyPr>
            <a:normAutofit/>
          </a:bodyPr>
          <a:lstStyle>
            <a:lvl1pPr algn="ctr">
              <a:defRPr sz="3000"/>
            </a:lvl1pPr>
          </a:lstStyle>
          <a:p>
            <a:pPr lvl="0"/>
            <a:r>
              <a:rPr lang="en-US"/>
              <a:t>Icon List (insert icons inside the circles)</a:t>
            </a:r>
          </a:p>
        </p:txBody>
      </p:sp>
    </p:spTree>
    <p:extLst>
      <p:ext uri="{BB962C8B-B14F-4D97-AF65-F5344CB8AC3E}">
        <p14:creationId xmlns:p14="http://schemas.microsoft.com/office/powerpoint/2010/main" val="12230330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ashington State Map with Population">
    <p:spTree>
      <p:nvGrpSpPr>
        <p:cNvPr id="1" name=""/>
        <p:cNvGrpSpPr/>
        <p:nvPr/>
      </p:nvGrpSpPr>
      <p:grpSpPr>
        <a:xfrm>
          <a:off x="0" y="0"/>
          <a:ext cx="0" cy="0"/>
          <a:chOff x="0" y="0"/>
          <a:chExt cx="0" cy="0"/>
        </a:xfrm>
      </p:grpSpPr>
      <p:sp>
        <p:nvSpPr>
          <p:cNvPr id="5" name="Rectangle 4"/>
          <p:cNvSpPr/>
          <p:nvPr userDrawn="1"/>
        </p:nvSpPr>
        <p:spPr>
          <a:xfrm>
            <a:off x="-4468"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9" name="Title 2"/>
          <p:cNvSpPr>
            <a:spLocks noGrp="1"/>
          </p:cNvSpPr>
          <p:nvPr>
            <p:ph type="title" hasCustomPrompt="1"/>
          </p:nvPr>
        </p:nvSpPr>
        <p:spPr>
          <a:xfrm>
            <a:off x="0" y="618424"/>
            <a:ext cx="12192000" cy="544750"/>
          </a:xfrm>
        </p:spPr>
        <p:txBody>
          <a:bodyPr>
            <a:normAutofit/>
          </a:bodyPr>
          <a:lstStyle>
            <a:lvl1pPr algn="ctr">
              <a:defRPr sz="2700" baseline="0"/>
            </a:lvl1pPr>
          </a:lstStyle>
          <a:p>
            <a:r>
              <a:rPr lang="en-US"/>
              <a:t>Washington State Population Served</a:t>
            </a:r>
          </a:p>
        </p:txBody>
      </p:sp>
      <p:cxnSp>
        <p:nvCxnSpPr>
          <p:cNvPr id="125" name="Straight Connector 124"/>
          <p:cNvCxnSpPr/>
          <p:nvPr userDrawn="1"/>
        </p:nvCxnSpPr>
        <p:spPr>
          <a:xfrm flipV="1">
            <a:off x="5763752" y="1246748"/>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135" name="TextBox 134"/>
          <p:cNvSpPr txBox="1"/>
          <p:nvPr userDrawn="1"/>
        </p:nvSpPr>
        <p:spPr>
          <a:xfrm>
            <a:off x="8832913" y="3836351"/>
            <a:ext cx="1473881" cy="553998"/>
          </a:xfrm>
          <a:prstGeom prst="rect">
            <a:avLst/>
          </a:prstGeom>
          <a:noFill/>
          <a:effectLst/>
        </p:spPr>
        <p:txBody>
          <a:bodyPr wrap="square" rtlCol="0">
            <a:spAutoFit/>
          </a:bodyPr>
          <a:lstStyle/>
          <a:p>
            <a:r>
              <a:rPr lang="en-US" sz="1000" b="1">
                <a:solidFill>
                  <a:schemeClr val="tx1"/>
                </a:solidFill>
                <a:latin typeface="+mn-lt"/>
              </a:rPr>
              <a:t>*</a:t>
            </a:r>
            <a:r>
              <a:rPr lang="en-US" sz="1000" b="1" kern="1200">
                <a:solidFill>
                  <a:schemeClr val="tx1"/>
                </a:solidFill>
                <a:latin typeface="+mn-lt"/>
                <a:ea typeface="+mn-ea"/>
                <a:cs typeface="+mn-cs"/>
              </a:rPr>
              <a:t>Agency leader is both director and health officer (2)</a:t>
            </a:r>
          </a:p>
        </p:txBody>
      </p:sp>
      <p:sp>
        <p:nvSpPr>
          <p:cNvPr id="137" name="TextBox 136"/>
          <p:cNvSpPr txBox="1"/>
          <p:nvPr/>
        </p:nvSpPr>
        <p:spPr>
          <a:xfrm>
            <a:off x="8829929" y="4706438"/>
            <a:ext cx="2620283" cy="579646"/>
          </a:xfrm>
          <a:prstGeom prst="rect">
            <a:avLst/>
          </a:prstGeom>
          <a:noFill/>
          <a:ln w="12700">
            <a:solidFill>
              <a:schemeClr val="bg1"/>
            </a:solidFill>
          </a:ln>
          <a:effectLst/>
        </p:spPr>
        <p:txBody>
          <a:bodyPr wrap="square" rtlCol="0">
            <a:spAutoFit/>
          </a:bodyPr>
          <a:lstStyle/>
          <a:p>
            <a:r>
              <a:rPr lang="en-US" sz="1000" b="1">
                <a:solidFill>
                  <a:schemeClr val="tx1"/>
                </a:solidFill>
                <a:latin typeface="+mn-lt"/>
              </a:rPr>
              <a:t>Washington State Total Population </a:t>
            </a:r>
            <a:r>
              <a:rPr lang="en-US" sz="1000" b="1" i="1">
                <a:solidFill>
                  <a:schemeClr val="tx1"/>
                </a:solidFill>
                <a:latin typeface="+mn-lt"/>
              </a:rPr>
              <a:t>(estimate)</a:t>
            </a:r>
          </a:p>
          <a:p>
            <a:r>
              <a:rPr lang="en-US" sz="1000" b="1">
                <a:solidFill>
                  <a:schemeClr val="tx1"/>
                </a:solidFill>
                <a:latin typeface="+mn-lt"/>
              </a:rPr>
              <a:t>April 2019: 7,546,410</a:t>
            </a:r>
          </a:p>
          <a:p>
            <a:pPr>
              <a:spcBef>
                <a:spcPts val="200"/>
              </a:spcBef>
            </a:pPr>
            <a:r>
              <a:rPr lang="en-US" sz="1000" b="1" i="1">
                <a:solidFill>
                  <a:schemeClr val="tx1"/>
                </a:solidFill>
                <a:latin typeface="+mn-lt"/>
              </a:rPr>
              <a:t>Source: </a:t>
            </a:r>
            <a:r>
              <a:rPr lang="en-US" sz="1000" b="1">
                <a:solidFill>
                  <a:schemeClr val="tx1"/>
                </a:solidFill>
                <a:latin typeface="+mn-lt"/>
              </a:rPr>
              <a:t>Office of Financial Management</a:t>
            </a:r>
          </a:p>
        </p:txBody>
      </p:sp>
      <p:sp>
        <p:nvSpPr>
          <p:cNvPr id="185" name="Freeform 26"/>
          <p:cNvSpPr>
            <a:spLocks/>
          </p:cNvSpPr>
          <p:nvPr/>
        </p:nvSpPr>
        <p:spPr bwMode="auto">
          <a:xfrm>
            <a:off x="3026882" y="2598471"/>
            <a:ext cx="1442899" cy="723294"/>
          </a:xfrm>
          <a:custGeom>
            <a:avLst/>
            <a:gdLst/>
            <a:ahLst/>
            <a:cxnLst>
              <a:cxn ang="0">
                <a:pos x="3" y="449"/>
              </a:cxn>
              <a:cxn ang="0">
                <a:pos x="6" y="435"/>
              </a:cxn>
              <a:cxn ang="0">
                <a:pos x="30" y="409"/>
              </a:cxn>
              <a:cxn ang="0">
                <a:pos x="41" y="395"/>
              </a:cxn>
              <a:cxn ang="0">
                <a:pos x="45" y="375"/>
              </a:cxn>
              <a:cxn ang="0">
                <a:pos x="46" y="355"/>
              </a:cxn>
              <a:cxn ang="0">
                <a:pos x="55" y="337"/>
              </a:cxn>
              <a:cxn ang="0">
                <a:pos x="60" y="315"/>
              </a:cxn>
              <a:cxn ang="0">
                <a:pos x="78" y="306"/>
              </a:cxn>
              <a:cxn ang="0">
                <a:pos x="108" y="295"/>
              </a:cxn>
              <a:cxn ang="0">
                <a:pos x="112" y="266"/>
              </a:cxn>
              <a:cxn ang="0">
                <a:pos x="108" y="237"/>
              </a:cxn>
              <a:cxn ang="0">
                <a:pos x="77" y="220"/>
              </a:cxn>
              <a:cxn ang="0">
                <a:pos x="55" y="197"/>
              </a:cxn>
              <a:cxn ang="0">
                <a:pos x="41" y="179"/>
              </a:cxn>
              <a:cxn ang="0">
                <a:pos x="28" y="157"/>
              </a:cxn>
              <a:cxn ang="0">
                <a:pos x="28" y="140"/>
              </a:cxn>
              <a:cxn ang="0">
                <a:pos x="23" y="117"/>
              </a:cxn>
              <a:cxn ang="0">
                <a:pos x="25" y="97"/>
              </a:cxn>
              <a:cxn ang="0">
                <a:pos x="13" y="70"/>
              </a:cxn>
              <a:cxn ang="0">
                <a:pos x="12" y="53"/>
              </a:cxn>
              <a:cxn ang="0">
                <a:pos x="12" y="25"/>
              </a:cxn>
              <a:cxn ang="0">
                <a:pos x="15" y="15"/>
              </a:cxn>
              <a:cxn ang="0">
                <a:pos x="165" y="1"/>
              </a:cxn>
              <a:cxn ang="0">
                <a:pos x="273" y="1"/>
              </a:cxn>
              <a:cxn ang="0">
                <a:pos x="513" y="5"/>
              </a:cxn>
              <a:cxn ang="0">
                <a:pos x="912" y="15"/>
              </a:cxn>
              <a:cxn ang="0">
                <a:pos x="912" y="32"/>
              </a:cxn>
              <a:cxn ang="0">
                <a:pos x="927" y="57"/>
              </a:cxn>
              <a:cxn ang="0">
                <a:pos x="940" y="70"/>
              </a:cxn>
              <a:cxn ang="0">
                <a:pos x="945" y="85"/>
              </a:cxn>
              <a:cxn ang="0">
                <a:pos x="960" y="97"/>
              </a:cxn>
              <a:cxn ang="0">
                <a:pos x="972" y="117"/>
              </a:cxn>
              <a:cxn ang="0">
                <a:pos x="970" y="132"/>
              </a:cxn>
              <a:cxn ang="0">
                <a:pos x="945" y="137"/>
              </a:cxn>
              <a:cxn ang="0">
                <a:pos x="938" y="155"/>
              </a:cxn>
              <a:cxn ang="0">
                <a:pos x="947" y="172"/>
              </a:cxn>
              <a:cxn ang="0">
                <a:pos x="932" y="184"/>
              </a:cxn>
              <a:cxn ang="0">
                <a:pos x="918" y="197"/>
              </a:cxn>
              <a:cxn ang="0">
                <a:pos x="900" y="204"/>
              </a:cxn>
              <a:cxn ang="0">
                <a:pos x="883" y="212"/>
              </a:cxn>
              <a:cxn ang="0">
                <a:pos x="860" y="217"/>
              </a:cxn>
              <a:cxn ang="0">
                <a:pos x="842" y="224"/>
              </a:cxn>
              <a:cxn ang="0">
                <a:pos x="822" y="235"/>
              </a:cxn>
              <a:cxn ang="0">
                <a:pos x="820" y="252"/>
              </a:cxn>
              <a:cxn ang="0">
                <a:pos x="838" y="266"/>
              </a:cxn>
              <a:cxn ang="0">
                <a:pos x="829" y="284"/>
              </a:cxn>
              <a:cxn ang="0">
                <a:pos x="817" y="302"/>
              </a:cxn>
              <a:cxn ang="0">
                <a:pos x="807" y="322"/>
              </a:cxn>
              <a:cxn ang="0">
                <a:pos x="802" y="340"/>
              </a:cxn>
              <a:cxn ang="0">
                <a:pos x="802" y="357"/>
              </a:cxn>
              <a:cxn ang="0">
                <a:pos x="800" y="375"/>
              </a:cxn>
              <a:cxn ang="0">
                <a:pos x="812" y="389"/>
              </a:cxn>
              <a:cxn ang="0">
                <a:pos x="815" y="407"/>
              </a:cxn>
              <a:cxn ang="0">
                <a:pos x="830" y="419"/>
              </a:cxn>
              <a:cxn ang="0">
                <a:pos x="843" y="426"/>
              </a:cxn>
              <a:cxn ang="0">
                <a:pos x="862" y="424"/>
              </a:cxn>
              <a:cxn ang="0">
                <a:pos x="862" y="439"/>
              </a:cxn>
              <a:cxn ang="0">
                <a:pos x="850" y="455"/>
              </a:cxn>
              <a:cxn ang="0">
                <a:pos x="837" y="474"/>
              </a:cxn>
              <a:cxn ang="0">
                <a:pos x="282" y="471"/>
              </a:cxn>
              <a:cxn ang="0">
                <a:pos x="133" y="467"/>
              </a:cxn>
              <a:cxn ang="0">
                <a:pos x="1" y="459"/>
              </a:cxn>
            </a:cxnLst>
            <a:rect l="0" t="0" r="r" b="b"/>
            <a:pathLst>
              <a:path w="978" h="475">
                <a:moveTo>
                  <a:pt x="1" y="459"/>
                </a:moveTo>
                <a:lnTo>
                  <a:pt x="3" y="449"/>
                </a:lnTo>
                <a:lnTo>
                  <a:pt x="0" y="442"/>
                </a:lnTo>
                <a:lnTo>
                  <a:pt x="6" y="435"/>
                </a:lnTo>
                <a:lnTo>
                  <a:pt x="13" y="426"/>
                </a:lnTo>
                <a:lnTo>
                  <a:pt x="30" y="409"/>
                </a:lnTo>
                <a:lnTo>
                  <a:pt x="35" y="404"/>
                </a:lnTo>
                <a:lnTo>
                  <a:pt x="41" y="395"/>
                </a:lnTo>
                <a:lnTo>
                  <a:pt x="45" y="384"/>
                </a:lnTo>
                <a:lnTo>
                  <a:pt x="45" y="375"/>
                </a:lnTo>
                <a:lnTo>
                  <a:pt x="45" y="366"/>
                </a:lnTo>
                <a:lnTo>
                  <a:pt x="46" y="355"/>
                </a:lnTo>
                <a:lnTo>
                  <a:pt x="52" y="342"/>
                </a:lnTo>
                <a:lnTo>
                  <a:pt x="55" y="337"/>
                </a:lnTo>
                <a:lnTo>
                  <a:pt x="57" y="324"/>
                </a:lnTo>
                <a:lnTo>
                  <a:pt x="60" y="315"/>
                </a:lnTo>
                <a:lnTo>
                  <a:pt x="73" y="312"/>
                </a:lnTo>
                <a:lnTo>
                  <a:pt x="78" y="306"/>
                </a:lnTo>
                <a:lnTo>
                  <a:pt x="97" y="306"/>
                </a:lnTo>
                <a:lnTo>
                  <a:pt x="108" y="295"/>
                </a:lnTo>
                <a:lnTo>
                  <a:pt x="112" y="279"/>
                </a:lnTo>
                <a:lnTo>
                  <a:pt x="112" y="266"/>
                </a:lnTo>
                <a:lnTo>
                  <a:pt x="115" y="252"/>
                </a:lnTo>
                <a:lnTo>
                  <a:pt x="108" y="237"/>
                </a:lnTo>
                <a:lnTo>
                  <a:pt x="88" y="225"/>
                </a:lnTo>
                <a:lnTo>
                  <a:pt x="77" y="220"/>
                </a:lnTo>
                <a:lnTo>
                  <a:pt x="68" y="205"/>
                </a:lnTo>
                <a:lnTo>
                  <a:pt x="55" y="197"/>
                </a:lnTo>
                <a:lnTo>
                  <a:pt x="52" y="186"/>
                </a:lnTo>
                <a:lnTo>
                  <a:pt x="41" y="179"/>
                </a:lnTo>
                <a:lnTo>
                  <a:pt x="35" y="170"/>
                </a:lnTo>
                <a:lnTo>
                  <a:pt x="28" y="157"/>
                </a:lnTo>
                <a:lnTo>
                  <a:pt x="28" y="146"/>
                </a:lnTo>
                <a:lnTo>
                  <a:pt x="28" y="140"/>
                </a:lnTo>
                <a:lnTo>
                  <a:pt x="25" y="128"/>
                </a:lnTo>
                <a:lnTo>
                  <a:pt x="23" y="117"/>
                </a:lnTo>
                <a:lnTo>
                  <a:pt x="28" y="108"/>
                </a:lnTo>
                <a:lnTo>
                  <a:pt x="25" y="97"/>
                </a:lnTo>
                <a:lnTo>
                  <a:pt x="18" y="88"/>
                </a:lnTo>
                <a:lnTo>
                  <a:pt x="13" y="70"/>
                </a:lnTo>
                <a:lnTo>
                  <a:pt x="6" y="65"/>
                </a:lnTo>
                <a:lnTo>
                  <a:pt x="12" y="53"/>
                </a:lnTo>
                <a:lnTo>
                  <a:pt x="8" y="32"/>
                </a:lnTo>
                <a:lnTo>
                  <a:pt x="12" y="25"/>
                </a:lnTo>
                <a:lnTo>
                  <a:pt x="5" y="15"/>
                </a:lnTo>
                <a:lnTo>
                  <a:pt x="15" y="15"/>
                </a:lnTo>
                <a:lnTo>
                  <a:pt x="18" y="0"/>
                </a:lnTo>
                <a:lnTo>
                  <a:pt x="165" y="1"/>
                </a:lnTo>
                <a:lnTo>
                  <a:pt x="265" y="1"/>
                </a:lnTo>
                <a:lnTo>
                  <a:pt x="273" y="1"/>
                </a:lnTo>
                <a:lnTo>
                  <a:pt x="378" y="5"/>
                </a:lnTo>
                <a:lnTo>
                  <a:pt x="513" y="5"/>
                </a:lnTo>
                <a:lnTo>
                  <a:pt x="912" y="8"/>
                </a:lnTo>
                <a:lnTo>
                  <a:pt x="912" y="15"/>
                </a:lnTo>
                <a:lnTo>
                  <a:pt x="907" y="21"/>
                </a:lnTo>
                <a:lnTo>
                  <a:pt x="912" y="32"/>
                </a:lnTo>
                <a:lnTo>
                  <a:pt x="923" y="46"/>
                </a:lnTo>
                <a:lnTo>
                  <a:pt x="927" y="57"/>
                </a:lnTo>
                <a:lnTo>
                  <a:pt x="932" y="65"/>
                </a:lnTo>
                <a:lnTo>
                  <a:pt x="940" y="70"/>
                </a:lnTo>
                <a:lnTo>
                  <a:pt x="938" y="83"/>
                </a:lnTo>
                <a:lnTo>
                  <a:pt x="945" y="85"/>
                </a:lnTo>
                <a:lnTo>
                  <a:pt x="949" y="93"/>
                </a:lnTo>
                <a:lnTo>
                  <a:pt x="960" y="97"/>
                </a:lnTo>
                <a:lnTo>
                  <a:pt x="967" y="102"/>
                </a:lnTo>
                <a:lnTo>
                  <a:pt x="972" y="117"/>
                </a:lnTo>
                <a:lnTo>
                  <a:pt x="977" y="126"/>
                </a:lnTo>
                <a:lnTo>
                  <a:pt x="970" y="132"/>
                </a:lnTo>
                <a:lnTo>
                  <a:pt x="960" y="133"/>
                </a:lnTo>
                <a:lnTo>
                  <a:pt x="945" y="137"/>
                </a:lnTo>
                <a:lnTo>
                  <a:pt x="940" y="146"/>
                </a:lnTo>
                <a:lnTo>
                  <a:pt x="938" y="155"/>
                </a:lnTo>
                <a:lnTo>
                  <a:pt x="943" y="165"/>
                </a:lnTo>
                <a:lnTo>
                  <a:pt x="947" y="172"/>
                </a:lnTo>
                <a:lnTo>
                  <a:pt x="940" y="179"/>
                </a:lnTo>
                <a:lnTo>
                  <a:pt x="932" y="184"/>
                </a:lnTo>
                <a:lnTo>
                  <a:pt x="923" y="192"/>
                </a:lnTo>
                <a:lnTo>
                  <a:pt x="918" y="197"/>
                </a:lnTo>
                <a:lnTo>
                  <a:pt x="909" y="200"/>
                </a:lnTo>
                <a:lnTo>
                  <a:pt x="900" y="204"/>
                </a:lnTo>
                <a:lnTo>
                  <a:pt x="892" y="205"/>
                </a:lnTo>
                <a:lnTo>
                  <a:pt x="883" y="212"/>
                </a:lnTo>
                <a:lnTo>
                  <a:pt x="869" y="215"/>
                </a:lnTo>
                <a:lnTo>
                  <a:pt x="860" y="217"/>
                </a:lnTo>
                <a:lnTo>
                  <a:pt x="850" y="217"/>
                </a:lnTo>
                <a:lnTo>
                  <a:pt x="842" y="224"/>
                </a:lnTo>
                <a:lnTo>
                  <a:pt x="829" y="233"/>
                </a:lnTo>
                <a:lnTo>
                  <a:pt x="822" y="235"/>
                </a:lnTo>
                <a:lnTo>
                  <a:pt x="815" y="237"/>
                </a:lnTo>
                <a:lnTo>
                  <a:pt x="820" y="252"/>
                </a:lnTo>
                <a:lnTo>
                  <a:pt x="830" y="260"/>
                </a:lnTo>
                <a:lnTo>
                  <a:pt x="838" y="266"/>
                </a:lnTo>
                <a:lnTo>
                  <a:pt x="835" y="279"/>
                </a:lnTo>
                <a:lnTo>
                  <a:pt x="829" y="284"/>
                </a:lnTo>
                <a:lnTo>
                  <a:pt x="820" y="292"/>
                </a:lnTo>
                <a:lnTo>
                  <a:pt x="817" y="302"/>
                </a:lnTo>
                <a:lnTo>
                  <a:pt x="807" y="312"/>
                </a:lnTo>
                <a:lnTo>
                  <a:pt x="807" y="322"/>
                </a:lnTo>
                <a:lnTo>
                  <a:pt x="803" y="332"/>
                </a:lnTo>
                <a:lnTo>
                  <a:pt x="802" y="340"/>
                </a:lnTo>
                <a:lnTo>
                  <a:pt x="797" y="347"/>
                </a:lnTo>
                <a:lnTo>
                  <a:pt x="802" y="357"/>
                </a:lnTo>
                <a:lnTo>
                  <a:pt x="797" y="364"/>
                </a:lnTo>
                <a:lnTo>
                  <a:pt x="800" y="375"/>
                </a:lnTo>
                <a:lnTo>
                  <a:pt x="807" y="384"/>
                </a:lnTo>
                <a:lnTo>
                  <a:pt x="812" y="389"/>
                </a:lnTo>
                <a:lnTo>
                  <a:pt x="817" y="399"/>
                </a:lnTo>
                <a:lnTo>
                  <a:pt x="815" y="407"/>
                </a:lnTo>
                <a:lnTo>
                  <a:pt x="817" y="415"/>
                </a:lnTo>
                <a:lnTo>
                  <a:pt x="830" y="419"/>
                </a:lnTo>
                <a:lnTo>
                  <a:pt x="837" y="426"/>
                </a:lnTo>
                <a:lnTo>
                  <a:pt x="843" y="426"/>
                </a:lnTo>
                <a:lnTo>
                  <a:pt x="852" y="424"/>
                </a:lnTo>
                <a:lnTo>
                  <a:pt x="862" y="424"/>
                </a:lnTo>
                <a:lnTo>
                  <a:pt x="865" y="433"/>
                </a:lnTo>
                <a:lnTo>
                  <a:pt x="862" y="439"/>
                </a:lnTo>
                <a:lnTo>
                  <a:pt x="858" y="449"/>
                </a:lnTo>
                <a:lnTo>
                  <a:pt x="850" y="455"/>
                </a:lnTo>
                <a:lnTo>
                  <a:pt x="843" y="464"/>
                </a:lnTo>
                <a:lnTo>
                  <a:pt x="837" y="474"/>
                </a:lnTo>
                <a:lnTo>
                  <a:pt x="535" y="471"/>
                </a:lnTo>
                <a:lnTo>
                  <a:pt x="282" y="471"/>
                </a:lnTo>
                <a:lnTo>
                  <a:pt x="265" y="471"/>
                </a:lnTo>
                <a:lnTo>
                  <a:pt x="133" y="467"/>
                </a:lnTo>
                <a:lnTo>
                  <a:pt x="92" y="467"/>
                </a:lnTo>
                <a:lnTo>
                  <a:pt x="1" y="459"/>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86" name="Freeform 5"/>
          <p:cNvSpPr>
            <a:spLocks/>
          </p:cNvSpPr>
          <p:nvPr/>
        </p:nvSpPr>
        <p:spPr bwMode="auto">
          <a:xfrm>
            <a:off x="5982022" y="3982630"/>
            <a:ext cx="1386835" cy="755274"/>
          </a:xfrm>
          <a:custGeom>
            <a:avLst/>
            <a:gdLst/>
            <a:ahLst/>
            <a:cxnLst>
              <a:cxn ang="0">
                <a:pos x="854" y="436"/>
              </a:cxn>
              <a:cxn ang="0">
                <a:pos x="845" y="441"/>
              </a:cxn>
              <a:cxn ang="0">
                <a:pos x="837" y="448"/>
              </a:cxn>
              <a:cxn ang="0">
                <a:pos x="815" y="454"/>
              </a:cxn>
              <a:cxn ang="0">
                <a:pos x="809" y="461"/>
              </a:cxn>
              <a:cxn ang="0">
                <a:pos x="797" y="465"/>
              </a:cxn>
              <a:cxn ang="0">
                <a:pos x="789" y="461"/>
              </a:cxn>
              <a:cxn ang="0">
                <a:pos x="782" y="470"/>
              </a:cxn>
              <a:cxn ang="0">
                <a:pos x="778" y="473"/>
              </a:cxn>
              <a:cxn ang="0">
                <a:pos x="482" y="483"/>
              </a:cxn>
              <a:cxn ang="0">
                <a:pos x="315" y="485"/>
              </a:cxn>
              <a:cxn ang="0">
                <a:pos x="3" y="495"/>
              </a:cxn>
              <a:cxn ang="0">
                <a:pos x="0" y="334"/>
              </a:cxn>
              <a:cxn ang="0">
                <a:pos x="80" y="334"/>
              </a:cxn>
              <a:cxn ang="0">
                <a:pos x="257" y="332"/>
              </a:cxn>
              <a:cxn ang="0">
                <a:pos x="252" y="175"/>
              </a:cxn>
              <a:cxn ang="0">
                <a:pos x="249" y="90"/>
              </a:cxn>
              <a:cxn ang="0">
                <a:pos x="249" y="15"/>
              </a:cxn>
              <a:cxn ang="0">
                <a:pos x="925" y="0"/>
              </a:cxn>
              <a:cxn ang="0">
                <a:pos x="932" y="167"/>
              </a:cxn>
              <a:cxn ang="0">
                <a:pos x="939" y="308"/>
              </a:cxn>
              <a:cxn ang="0">
                <a:pos x="932" y="352"/>
              </a:cxn>
              <a:cxn ang="0">
                <a:pos x="924" y="358"/>
              </a:cxn>
              <a:cxn ang="0">
                <a:pos x="917" y="366"/>
              </a:cxn>
              <a:cxn ang="0">
                <a:pos x="911" y="376"/>
              </a:cxn>
              <a:cxn ang="0">
                <a:pos x="917" y="381"/>
              </a:cxn>
              <a:cxn ang="0">
                <a:pos x="914" y="390"/>
              </a:cxn>
              <a:cxn ang="0">
                <a:pos x="909" y="399"/>
              </a:cxn>
              <a:cxn ang="0">
                <a:pos x="902" y="405"/>
              </a:cxn>
              <a:cxn ang="0">
                <a:pos x="904" y="413"/>
              </a:cxn>
              <a:cxn ang="0">
                <a:pos x="907" y="425"/>
              </a:cxn>
              <a:cxn ang="0">
                <a:pos x="898" y="425"/>
              </a:cxn>
              <a:cxn ang="0">
                <a:pos x="887" y="430"/>
              </a:cxn>
              <a:cxn ang="0">
                <a:pos x="887" y="441"/>
              </a:cxn>
              <a:cxn ang="0">
                <a:pos x="871" y="441"/>
              </a:cxn>
              <a:cxn ang="0">
                <a:pos x="854" y="436"/>
              </a:cxn>
            </a:cxnLst>
            <a:rect l="0" t="0" r="r" b="b"/>
            <a:pathLst>
              <a:path w="940" h="496">
                <a:moveTo>
                  <a:pt x="854" y="436"/>
                </a:moveTo>
                <a:lnTo>
                  <a:pt x="845" y="441"/>
                </a:lnTo>
                <a:lnTo>
                  <a:pt x="837" y="448"/>
                </a:lnTo>
                <a:lnTo>
                  <a:pt x="815" y="454"/>
                </a:lnTo>
                <a:lnTo>
                  <a:pt x="809" y="461"/>
                </a:lnTo>
                <a:lnTo>
                  <a:pt x="797" y="465"/>
                </a:lnTo>
                <a:lnTo>
                  <a:pt x="789" y="461"/>
                </a:lnTo>
                <a:lnTo>
                  <a:pt x="782" y="470"/>
                </a:lnTo>
                <a:lnTo>
                  <a:pt x="778" y="473"/>
                </a:lnTo>
                <a:lnTo>
                  <a:pt x="482" y="483"/>
                </a:lnTo>
                <a:lnTo>
                  <a:pt x="315" y="485"/>
                </a:lnTo>
                <a:lnTo>
                  <a:pt x="3" y="495"/>
                </a:lnTo>
                <a:lnTo>
                  <a:pt x="0" y="334"/>
                </a:lnTo>
                <a:lnTo>
                  <a:pt x="80" y="334"/>
                </a:lnTo>
                <a:lnTo>
                  <a:pt x="257" y="332"/>
                </a:lnTo>
                <a:lnTo>
                  <a:pt x="252" y="175"/>
                </a:lnTo>
                <a:lnTo>
                  <a:pt x="249" y="90"/>
                </a:lnTo>
                <a:lnTo>
                  <a:pt x="249" y="15"/>
                </a:lnTo>
                <a:lnTo>
                  <a:pt x="925" y="0"/>
                </a:lnTo>
                <a:lnTo>
                  <a:pt x="932" y="167"/>
                </a:lnTo>
                <a:lnTo>
                  <a:pt x="939" y="308"/>
                </a:lnTo>
                <a:lnTo>
                  <a:pt x="932" y="352"/>
                </a:lnTo>
                <a:lnTo>
                  <a:pt x="924" y="358"/>
                </a:lnTo>
                <a:lnTo>
                  <a:pt x="917" y="366"/>
                </a:lnTo>
                <a:lnTo>
                  <a:pt x="911" y="376"/>
                </a:lnTo>
                <a:lnTo>
                  <a:pt x="917" y="381"/>
                </a:lnTo>
                <a:lnTo>
                  <a:pt x="914" y="390"/>
                </a:lnTo>
                <a:lnTo>
                  <a:pt x="909" y="399"/>
                </a:lnTo>
                <a:lnTo>
                  <a:pt x="902" y="405"/>
                </a:lnTo>
                <a:lnTo>
                  <a:pt x="904" y="413"/>
                </a:lnTo>
                <a:lnTo>
                  <a:pt x="907" y="425"/>
                </a:lnTo>
                <a:lnTo>
                  <a:pt x="898" y="425"/>
                </a:lnTo>
                <a:lnTo>
                  <a:pt x="887" y="430"/>
                </a:lnTo>
                <a:lnTo>
                  <a:pt x="887" y="441"/>
                </a:lnTo>
                <a:lnTo>
                  <a:pt x="871" y="441"/>
                </a:lnTo>
                <a:lnTo>
                  <a:pt x="854" y="436"/>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87" name="Freeform 6"/>
          <p:cNvSpPr>
            <a:spLocks/>
          </p:cNvSpPr>
          <p:nvPr/>
        </p:nvSpPr>
        <p:spPr bwMode="auto">
          <a:xfrm>
            <a:off x="7874905" y="5047016"/>
            <a:ext cx="566538" cy="650205"/>
          </a:xfrm>
          <a:custGeom>
            <a:avLst/>
            <a:gdLst/>
            <a:ahLst/>
            <a:cxnLst>
              <a:cxn ang="0">
                <a:pos x="150" y="0"/>
              </a:cxn>
              <a:cxn ang="0">
                <a:pos x="165" y="12"/>
              </a:cxn>
              <a:cxn ang="0">
                <a:pos x="165" y="33"/>
              </a:cxn>
              <a:cxn ang="0">
                <a:pos x="184" y="37"/>
              </a:cxn>
              <a:cxn ang="0">
                <a:pos x="212" y="28"/>
              </a:cxn>
              <a:cxn ang="0">
                <a:pos x="231" y="33"/>
              </a:cxn>
              <a:cxn ang="0">
                <a:pos x="264" y="28"/>
              </a:cxn>
              <a:cxn ang="0">
                <a:pos x="279" y="28"/>
              </a:cxn>
              <a:cxn ang="0">
                <a:pos x="281" y="50"/>
              </a:cxn>
              <a:cxn ang="0">
                <a:pos x="279" y="70"/>
              </a:cxn>
              <a:cxn ang="0">
                <a:pos x="269" y="86"/>
              </a:cxn>
              <a:cxn ang="0">
                <a:pos x="279" y="101"/>
              </a:cxn>
              <a:cxn ang="0">
                <a:pos x="296" y="106"/>
              </a:cxn>
              <a:cxn ang="0">
                <a:pos x="300" y="126"/>
              </a:cxn>
              <a:cxn ang="0">
                <a:pos x="316" y="139"/>
              </a:cxn>
              <a:cxn ang="0">
                <a:pos x="320" y="156"/>
              </a:cxn>
              <a:cxn ang="0">
                <a:pos x="336" y="170"/>
              </a:cxn>
              <a:cxn ang="0">
                <a:pos x="346" y="192"/>
              </a:cxn>
              <a:cxn ang="0">
                <a:pos x="346" y="213"/>
              </a:cxn>
              <a:cxn ang="0">
                <a:pos x="355" y="238"/>
              </a:cxn>
              <a:cxn ang="0">
                <a:pos x="364" y="250"/>
              </a:cxn>
              <a:cxn ang="0">
                <a:pos x="369" y="266"/>
              </a:cxn>
              <a:cxn ang="0">
                <a:pos x="366" y="283"/>
              </a:cxn>
              <a:cxn ang="0">
                <a:pos x="356" y="308"/>
              </a:cxn>
              <a:cxn ang="0">
                <a:pos x="341" y="321"/>
              </a:cxn>
              <a:cxn ang="0">
                <a:pos x="341" y="339"/>
              </a:cxn>
              <a:cxn ang="0">
                <a:pos x="361" y="352"/>
              </a:cxn>
              <a:cxn ang="0">
                <a:pos x="369" y="371"/>
              </a:cxn>
              <a:cxn ang="0">
                <a:pos x="378" y="391"/>
              </a:cxn>
              <a:cxn ang="0">
                <a:pos x="256" y="418"/>
              </a:cxn>
              <a:cxn ang="0">
                <a:pos x="0" y="312"/>
              </a:cxn>
              <a:cxn ang="0">
                <a:pos x="30" y="153"/>
              </a:cxn>
              <a:cxn ang="0">
                <a:pos x="41" y="78"/>
              </a:cxn>
              <a:cxn ang="0">
                <a:pos x="67" y="63"/>
              </a:cxn>
              <a:cxn ang="0">
                <a:pos x="152" y="46"/>
              </a:cxn>
            </a:cxnLst>
            <a:rect l="0" t="0" r="r" b="b"/>
            <a:pathLst>
              <a:path w="384" h="427">
                <a:moveTo>
                  <a:pt x="152" y="46"/>
                </a:moveTo>
                <a:lnTo>
                  <a:pt x="150" y="0"/>
                </a:lnTo>
                <a:lnTo>
                  <a:pt x="159" y="1"/>
                </a:lnTo>
                <a:lnTo>
                  <a:pt x="165" y="12"/>
                </a:lnTo>
                <a:lnTo>
                  <a:pt x="164" y="25"/>
                </a:lnTo>
                <a:lnTo>
                  <a:pt x="165" y="33"/>
                </a:lnTo>
                <a:lnTo>
                  <a:pt x="174" y="37"/>
                </a:lnTo>
                <a:lnTo>
                  <a:pt x="184" y="37"/>
                </a:lnTo>
                <a:lnTo>
                  <a:pt x="202" y="28"/>
                </a:lnTo>
                <a:lnTo>
                  <a:pt x="212" y="28"/>
                </a:lnTo>
                <a:lnTo>
                  <a:pt x="219" y="32"/>
                </a:lnTo>
                <a:lnTo>
                  <a:pt x="231" y="33"/>
                </a:lnTo>
                <a:lnTo>
                  <a:pt x="239" y="33"/>
                </a:lnTo>
                <a:lnTo>
                  <a:pt x="264" y="28"/>
                </a:lnTo>
                <a:lnTo>
                  <a:pt x="269" y="25"/>
                </a:lnTo>
                <a:lnTo>
                  <a:pt x="279" y="28"/>
                </a:lnTo>
                <a:lnTo>
                  <a:pt x="284" y="37"/>
                </a:lnTo>
                <a:lnTo>
                  <a:pt x="281" y="50"/>
                </a:lnTo>
                <a:lnTo>
                  <a:pt x="279" y="57"/>
                </a:lnTo>
                <a:lnTo>
                  <a:pt x="279" y="70"/>
                </a:lnTo>
                <a:lnTo>
                  <a:pt x="271" y="78"/>
                </a:lnTo>
                <a:lnTo>
                  <a:pt x="269" y="86"/>
                </a:lnTo>
                <a:lnTo>
                  <a:pt x="269" y="98"/>
                </a:lnTo>
                <a:lnTo>
                  <a:pt x="279" y="101"/>
                </a:lnTo>
                <a:lnTo>
                  <a:pt x="287" y="105"/>
                </a:lnTo>
                <a:lnTo>
                  <a:pt x="296" y="106"/>
                </a:lnTo>
                <a:lnTo>
                  <a:pt x="298" y="119"/>
                </a:lnTo>
                <a:lnTo>
                  <a:pt x="300" y="126"/>
                </a:lnTo>
                <a:lnTo>
                  <a:pt x="309" y="132"/>
                </a:lnTo>
                <a:lnTo>
                  <a:pt x="316" y="139"/>
                </a:lnTo>
                <a:lnTo>
                  <a:pt x="324" y="143"/>
                </a:lnTo>
                <a:lnTo>
                  <a:pt x="320" y="156"/>
                </a:lnTo>
                <a:lnTo>
                  <a:pt x="326" y="165"/>
                </a:lnTo>
                <a:lnTo>
                  <a:pt x="336" y="170"/>
                </a:lnTo>
                <a:lnTo>
                  <a:pt x="341" y="179"/>
                </a:lnTo>
                <a:lnTo>
                  <a:pt x="346" y="192"/>
                </a:lnTo>
                <a:lnTo>
                  <a:pt x="349" y="203"/>
                </a:lnTo>
                <a:lnTo>
                  <a:pt x="346" y="213"/>
                </a:lnTo>
                <a:lnTo>
                  <a:pt x="341" y="223"/>
                </a:lnTo>
                <a:lnTo>
                  <a:pt x="355" y="238"/>
                </a:lnTo>
                <a:lnTo>
                  <a:pt x="360" y="243"/>
                </a:lnTo>
                <a:lnTo>
                  <a:pt x="364" y="250"/>
                </a:lnTo>
                <a:lnTo>
                  <a:pt x="371" y="256"/>
                </a:lnTo>
                <a:lnTo>
                  <a:pt x="369" y="266"/>
                </a:lnTo>
                <a:lnTo>
                  <a:pt x="364" y="276"/>
                </a:lnTo>
                <a:lnTo>
                  <a:pt x="366" y="283"/>
                </a:lnTo>
                <a:lnTo>
                  <a:pt x="360" y="292"/>
                </a:lnTo>
                <a:lnTo>
                  <a:pt x="356" y="308"/>
                </a:lnTo>
                <a:lnTo>
                  <a:pt x="355" y="316"/>
                </a:lnTo>
                <a:lnTo>
                  <a:pt x="341" y="321"/>
                </a:lnTo>
                <a:lnTo>
                  <a:pt x="336" y="331"/>
                </a:lnTo>
                <a:lnTo>
                  <a:pt x="341" y="339"/>
                </a:lnTo>
                <a:lnTo>
                  <a:pt x="355" y="343"/>
                </a:lnTo>
                <a:lnTo>
                  <a:pt x="361" y="352"/>
                </a:lnTo>
                <a:lnTo>
                  <a:pt x="364" y="361"/>
                </a:lnTo>
                <a:lnTo>
                  <a:pt x="369" y="371"/>
                </a:lnTo>
                <a:lnTo>
                  <a:pt x="375" y="379"/>
                </a:lnTo>
                <a:lnTo>
                  <a:pt x="378" y="391"/>
                </a:lnTo>
                <a:lnTo>
                  <a:pt x="383" y="407"/>
                </a:lnTo>
                <a:lnTo>
                  <a:pt x="256" y="418"/>
                </a:lnTo>
                <a:lnTo>
                  <a:pt x="3" y="426"/>
                </a:lnTo>
                <a:lnTo>
                  <a:pt x="0" y="312"/>
                </a:lnTo>
                <a:lnTo>
                  <a:pt x="39" y="311"/>
                </a:lnTo>
                <a:lnTo>
                  <a:pt x="30" y="153"/>
                </a:lnTo>
                <a:lnTo>
                  <a:pt x="28" y="78"/>
                </a:lnTo>
                <a:lnTo>
                  <a:pt x="41" y="78"/>
                </a:lnTo>
                <a:lnTo>
                  <a:pt x="41" y="63"/>
                </a:lnTo>
                <a:lnTo>
                  <a:pt x="67" y="63"/>
                </a:lnTo>
                <a:lnTo>
                  <a:pt x="68" y="50"/>
                </a:lnTo>
                <a:lnTo>
                  <a:pt x="152" y="46"/>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88" name="Freeform 7"/>
          <p:cNvSpPr>
            <a:spLocks/>
          </p:cNvSpPr>
          <p:nvPr/>
        </p:nvSpPr>
        <p:spPr bwMode="auto">
          <a:xfrm>
            <a:off x="5478925" y="4748562"/>
            <a:ext cx="947179" cy="1230365"/>
          </a:xfrm>
          <a:custGeom>
            <a:avLst/>
            <a:gdLst/>
            <a:ahLst/>
            <a:cxnLst>
              <a:cxn ang="0">
                <a:pos x="57" y="797"/>
              </a:cxn>
              <a:cxn ang="0">
                <a:pos x="13" y="624"/>
              </a:cxn>
              <a:cxn ang="0">
                <a:pos x="8" y="475"/>
              </a:cxn>
              <a:cxn ang="0">
                <a:pos x="0" y="93"/>
              </a:cxn>
              <a:cxn ang="0">
                <a:pos x="33" y="97"/>
              </a:cxn>
              <a:cxn ang="0">
                <a:pos x="55" y="90"/>
              </a:cxn>
              <a:cxn ang="0">
                <a:pos x="83" y="88"/>
              </a:cxn>
              <a:cxn ang="0">
                <a:pos x="126" y="75"/>
              </a:cxn>
              <a:cxn ang="0">
                <a:pos x="164" y="77"/>
              </a:cxn>
              <a:cxn ang="0">
                <a:pos x="184" y="68"/>
              </a:cxn>
              <a:cxn ang="0">
                <a:pos x="226" y="17"/>
              </a:cxn>
              <a:cxn ang="0">
                <a:pos x="240" y="0"/>
              </a:cxn>
              <a:cxn ang="0">
                <a:pos x="259" y="12"/>
              </a:cxn>
              <a:cxn ang="0">
                <a:pos x="277" y="32"/>
              </a:cxn>
              <a:cxn ang="0">
                <a:pos x="282" y="45"/>
              </a:cxn>
              <a:cxn ang="0">
                <a:pos x="293" y="61"/>
              </a:cxn>
              <a:cxn ang="0">
                <a:pos x="309" y="70"/>
              </a:cxn>
              <a:cxn ang="0">
                <a:pos x="315" y="99"/>
              </a:cxn>
              <a:cxn ang="0">
                <a:pos x="342" y="133"/>
              </a:cxn>
              <a:cxn ang="0">
                <a:pos x="366" y="146"/>
              </a:cxn>
              <a:cxn ang="0">
                <a:pos x="406" y="183"/>
              </a:cxn>
              <a:cxn ang="0">
                <a:pos x="412" y="208"/>
              </a:cxn>
              <a:cxn ang="0">
                <a:pos x="412" y="228"/>
              </a:cxn>
              <a:cxn ang="0">
                <a:pos x="412" y="255"/>
              </a:cxn>
              <a:cxn ang="0">
                <a:pos x="411" y="286"/>
              </a:cxn>
              <a:cxn ang="0">
                <a:pos x="412" y="310"/>
              </a:cxn>
              <a:cxn ang="0">
                <a:pos x="412" y="337"/>
              </a:cxn>
              <a:cxn ang="0">
                <a:pos x="422" y="362"/>
              </a:cxn>
              <a:cxn ang="0">
                <a:pos x="412" y="392"/>
              </a:cxn>
              <a:cxn ang="0">
                <a:pos x="419" y="412"/>
              </a:cxn>
              <a:cxn ang="0">
                <a:pos x="453" y="437"/>
              </a:cxn>
              <a:cxn ang="0">
                <a:pos x="479" y="446"/>
              </a:cxn>
              <a:cxn ang="0">
                <a:pos x="509" y="448"/>
              </a:cxn>
              <a:cxn ang="0">
                <a:pos x="582" y="490"/>
              </a:cxn>
              <a:cxn ang="0">
                <a:pos x="614" y="528"/>
              </a:cxn>
              <a:cxn ang="0">
                <a:pos x="622" y="548"/>
              </a:cxn>
              <a:cxn ang="0">
                <a:pos x="634" y="592"/>
              </a:cxn>
              <a:cxn ang="0">
                <a:pos x="641" y="620"/>
              </a:cxn>
              <a:cxn ang="0">
                <a:pos x="627" y="630"/>
              </a:cxn>
              <a:cxn ang="0">
                <a:pos x="594" y="670"/>
              </a:cxn>
              <a:cxn ang="0">
                <a:pos x="514" y="713"/>
              </a:cxn>
              <a:cxn ang="0">
                <a:pos x="486" y="719"/>
              </a:cxn>
              <a:cxn ang="0">
                <a:pos x="427" y="708"/>
              </a:cxn>
              <a:cxn ang="0">
                <a:pos x="355" y="724"/>
              </a:cxn>
              <a:cxn ang="0">
                <a:pos x="295" y="730"/>
              </a:cxn>
              <a:cxn ang="0">
                <a:pos x="247" y="739"/>
              </a:cxn>
              <a:cxn ang="0">
                <a:pos x="193" y="730"/>
              </a:cxn>
              <a:cxn ang="0">
                <a:pos x="148" y="788"/>
              </a:cxn>
            </a:cxnLst>
            <a:rect l="0" t="0" r="r" b="b"/>
            <a:pathLst>
              <a:path w="642" h="808">
                <a:moveTo>
                  <a:pt x="79" y="797"/>
                </a:moveTo>
                <a:lnTo>
                  <a:pt x="57" y="797"/>
                </a:lnTo>
                <a:lnTo>
                  <a:pt x="13" y="807"/>
                </a:lnTo>
                <a:lnTo>
                  <a:pt x="13" y="624"/>
                </a:lnTo>
                <a:lnTo>
                  <a:pt x="10" y="546"/>
                </a:lnTo>
                <a:lnTo>
                  <a:pt x="8" y="475"/>
                </a:lnTo>
                <a:lnTo>
                  <a:pt x="1" y="195"/>
                </a:lnTo>
                <a:lnTo>
                  <a:pt x="0" y="93"/>
                </a:lnTo>
                <a:lnTo>
                  <a:pt x="13" y="97"/>
                </a:lnTo>
                <a:lnTo>
                  <a:pt x="33" y="97"/>
                </a:lnTo>
                <a:lnTo>
                  <a:pt x="45" y="93"/>
                </a:lnTo>
                <a:lnTo>
                  <a:pt x="55" y="90"/>
                </a:lnTo>
                <a:lnTo>
                  <a:pt x="70" y="88"/>
                </a:lnTo>
                <a:lnTo>
                  <a:pt x="83" y="88"/>
                </a:lnTo>
                <a:lnTo>
                  <a:pt x="102" y="75"/>
                </a:lnTo>
                <a:lnTo>
                  <a:pt x="126" y="75"/>
                </a:lnTo>
                <a:lnTo>
                  <a:pt x="142" y="81"/>
                </a:lnTo>
                <a:lnTo>
                  <a:pt x="164" y="77"/>
                </a:lnTo>
                <a:lnTo>
                  <a:pt x="173" y="72"/>
                </a:lnTo>
                <a:lnTo>
                  <a:pt x="184" y="68"/>
                </a:lnTo>
                <a:lnTo>
                  <a:pt x="192" y="59"/>
                </a:lnTo>
                <a:lnTo>
                  <a:pt x="226" y="17"/>
                </a:lnTo>
                <a:lnTo>
                  <a:pt x="232" y="6"/>
                </a:lnTo>
                <a:lnTo>
                  <a:pt x="240" y="0"/>
                </a:lnTo>
                <a:lnTo>
                  <a:pt x="247" y="6"/>
                </a:lnTo>
                <a:lnTo>
                  <a:pt x="259" y="12"/>
                </a:lnTo>
                <a:lnTo>
                  <a:pt x="267" y="23"/>
                </a:lnTo>
                <a:lnTo>
                  <a:pt x="277" y="32"/>
                </a:lnTo>
                <a:lnTo>
                  <a:pt x="282" y="39"/>
                </a:lnTo>
                <a:lnTo>
                  <a:pt x="282" y="45"/>
                </a:lnTo>
                <a:lnTo>
                  <a:pt x="282" y="52"/>
                </a:lnTo>
                <a:lnTo>
                  <a:pt x="293" y="61"/>
                </a:lnTo>
                <a:lnTo>
                  <a:pt x="302" y="65"/>
                </a:lnTo>
                <a:lnTo>
                  <a:pt x="309" y="70"/>
                </a:lnTo>
                <a:lnTo>
                  <a:pt x="315" y="81"/>
                </a:lnTo>
                <a:lnTo>
                  <a:pt x="315" y="99"/>
                </a:lnTo>
                <a:lnTo>
                  <a:pt x="319" y="108"/>
                </a:lnTo>
                <a:lnTo>
                  <a:pt x="342" y="133"/>
                </a:lnTo>
                <a:lnTo>
                  <a:pt x="355" y="139"/>
                </a:lnTo>
                <a:lnTo>
                  <a:pt x="366" y="146"/>
                </a:lnTo>
                <a:lnTo>
                  <a:pt x="380" y="163"/>
                </a:lnTo>
                <a:lnTo>
                  <a:pt x="406" y="183"/>
                </a:lnTo>
                <a:lnTo>
                  <a:pt x="411" y="195"/>
                </a:lnTo>
                <a:lnTo>
                  <a:pt x="412" y="208"/>
                </a:lnTo>
                <a:lnTo>
                  <a:pt x="412" y="217"/>
                </a:lnTo>
                <a:lnTo>
                  <a:pt x="412" y="228"/>
                </a:lnTo>
                <a:lnTo>
                  <a:pt x="412" y="245"/>
                </a:lnTo>
                <a:lnTo>
                  <a:pt x="412" y="255"/>
                </a:lnTo>
                <a:lnTo>
                  <a:pt x="412" y="266"/>
                </a:lnTo>
                <a:lnTo>
                  <a:pt x="411" y="286"/>
                </a:lnTo>
                <a:lnTo>
                  <a:pt x="412" y="299"/>
                </a:lnTo>
                <a:lnTo>
                  <a:pt x="412" y="310"/>
                </a:lnTo>
                <a:lnTo>
                  <a:pt x="411" y="323"/>
                </a:lnTo>
                <a:lnTo>
                  <a:pt x="412" y="337"/>
                </a:lnTo>
                <a:lnTo>
                  <a:pt x="419" y="346"/>
                </a:lnTo>
                <a:lnTo>
                  <a:pt x="422" y="362"/>
                </a:lnTo>
                <a:lnTo>
                  <a:pt x="422" y="375"/>
                </a:lnTo>
                <a:lnTo>
                  <a:pt x="412" y="392"/>
                </a:lnTo>
                <a:lnTo>
                  <a:pt x="412" y="405"/>
                </a:lnTo>
                <a:lnTo>
                  <a:pt x="419" y="412"/>
                </a:lnTo>
                <a:lnTo>
                  <a:pt x="427" y="415"/>
                </a:lnTo>
                <a:lnTo>
                  <a:pt x="453" y="437"/>
                </a:lnTo>
                <a:lnTo>
                  <a:pt x="466" y="445"/>
                </a:lnTo>
                <a:lnTo>
                  <a:pt x="479" y="446"/>
                </a:lnTo>
                <a:lnTo>
                  <a:pt x="499" y="448"/>
                </a:lnTo>
                <a:lnTo>
                  <a:pt x="509" y="448"/>
                </a:lnTo>
                <a:lnTo>
                  <a:pt x="567" y="479"/>
                </a:lnTo>
                <a:lnTo>
                  <a:pt x="582" y="490"/>
                </a:lnTo>
                <a:lnTo>
                  <a:pt x="607" y="519"/>
                </a:lnTo>
                <a:lnTo>
                  <a:pt x="614" y="528"/>
                </a:lnTo>
                <a:lnTo>
                  <a:pt x="618" y="535"/>
                </a:lnTo>
                <a:lnTo>
                  <a:pt x="622" y="548"/>
                </a:lnTo>
                <a:lnTo>
                  <a:pt x="634" y="579"/>
                </a:lnTo>
                <a:lnTo>
                  <a:pt x="634" y="592"/>
                </a:lnTo>
                <a:lnTo>
                  <a:pt x="633" y="602"/>
                </a:lnTo>
                <a:lnTo>
                  <a:pt x="641" y="620"/>
                </a:lnTo>
                <a:lnTo>
                  <a:pt x="634" y="626"/>
                </a:lnTo>
                <a:lnTo>
                  <a:pt x="627" y="630"/>
                </a:lnTo>
                <a:lnTo>
                  <a:pt x="607" y="650"/>
                </a:lnTo>
                <a:lnTo>
                  <a:pt x="594" y="670"/>
                </a:lnTo>
                <a:lnTo>
                  <a:pt x="582" y="679"/>
                </a:lnTo>
                <a:lnTo>
                  <a:pt x="514" y="713"/>
                </a:lnTo>
                <a:lnTo>
                  <a:pt x="504" y="713"/>
                </a:lnTo>
                <a:lnTo>
                  <a:pt x="486" y="719"/>
                </a:lnTo>
                <a:lnTo>
                  <a:pt x="469" y="719"/>
                </a:lnTo>
                <a:lnTo>
                  <a:pt x="427" y="708"/>
                </a:lnTo>
                <a:lnTo>
                  <a:pt x="382" y="713"/>
                </a:lnTo>
                <a:lnTo>
                  <a:pt x="355" y="724"/>
                </a:lnTo>
                <a:lnTo>
                  <a:pt x="309" y="728"/>
                </a:lnTo>
                <a:lnTo>
                  <a:pt x="295" y="730"/>
                </a:lnTo>
                <a:lnTo>
                  <a:pt x="272" y="739"/>
                </a:lnTo>
                <a:lnTo>
                  <a:pt x="247" y="739"/>
                </a:lnTo>
                <a:lnTo>
                  <a:pt x="215" y="724"/>
                </a:lnTo>
                <a:lnTo>
                  <a:pt x="193" y="730"/>
                </a:lnTo>
                <a:lnTo>
                  <a:pt x="177" y="742"/>
                </a:lnTo>
                <a:lnTo>
                  <a:pt x="148" y="788"/>
                </a:lnTo>
                <a:lnTo>
                  <a:pt x="79" y="797"/>
                </a:lnTo>
              </a:path>
            </a:pathLst>
          </a:custGeom>
          <a:solidFill>
            <a:srgbClr val="2699BB"/>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89" name="Freeform 8"/>
          <p:cNvSpPr>
            <a:spLocks/>
          </p:cNvSpPr>
          <p:nvPr/>
        </p:nvSpPr>
        <p:spPr bwMode="auto">
          <a:xfrm>
            <a:off x="4204217" y="2266516"/>
            <a:ext cx="1271757" cy="1767886"/>
          </a:xfrm>
          <a:custGeom>
            <a:avLst/>
            <a:gdLst/>
            <a:ahLst/>
            <a:cxnLst>
              <a:cxn ang="0">
                <a:pos x="450" y="1112"/>
              </a:cxn>
              <a:cxn ang="0">
                <a:pos x="399" y="1113"/>
              </a:cxn>
              <a:cxn ang="0">
                <a:pos x="349" y="1086"/>
              </a:cxn>
              <a:cxn ang="0">
                <a:pos x="299" y="1057"/>
              </a:cxn>
              <a:cxn ang="0">
                <a:pos x="254" y="1026"/>
              </a:cxn>
              <a:cxn ang="0">
                <a:pos x="207" y="1018"/>
              </a:cxn>
              <a:cxn ang="0">
                <a:pos x="150" y="979"/>
              </a:cxn>
              <a:cxn ang="0">
                <a:pos x="101" y="921"/>
              </a:cxn>
              <a:cxn ang="0">
                <a:pos x="57" y="873"/>
              </a:cxn>
              <a:cxn ang="0">
                <a:pos x="35" y="828"/>
              </a:cxn>
              <a:cxn ang="0">
                <a:pos x="45" y="774"/>
              </a:cxn>
              <a:cxn ang="0">
                <a:pos x="61" y="743"/>
              </a:cxn>
              <a:cxn ang="0">
                <a:pos x="39" y="692"/>
              </a:cxn>
              <a:cxn ang="0">
                <a:pos x="63" y="643"/>
              </a:cxn>
              <a:cxn ang="0">
                <a:pos x="15" y="626"/>
              </a:cxn>
              <a:cxn ang="0">
                <a:pos x="5" y="576"/>
              </a:cxn>
              <a:cxn ang="0">
                <a:pos x="17" y="522"/>
              </a:cxn>
              <a:cxn ang="0">
                <a:pos x="23" y="470"/>
              </a:cxn>
              <a:cxn ang="0">
                <a:pos x="63" y="437"/>
              </a:cxn>
              <a:cxn ang="0">
                <a:pos x="121" y="415"/>
              </a:cxn>
              <a:cxn ang="0">
                <a:pos x="139" y="374"/>
              </a:cxn>
              <a:cxn ang="0">
                <a:pos x="174" y="335"/>
              </a:cxn>
              <a:cxn ang="0">
                <a:pos x="143" y="288"/>
              </a:cxn>
              <a:cxn ang="0">
                <a:pos x="115" y="234"/>
              </a:cxn>
              <a:cxn ang="0">
                <a:pos x="73" y="195"/>
              </a:cxn>
              <a:cxn ang="0">
                <a:pos x="79" y="150"/>
              </a:cxn>
              <a:cxn ang="0">
                <a:pos x="92" y="95"/>
              </a:cxn>
              <a:cxn ang="0">
                <a:pos x="119" y="50"/>
              </a:cxn>
              <a:cxn ang="0">
                <a:pos x="167" y="19"/>
              </a:cxn>
              <a:cxn ang="0">
                <a:pos x="214" y="0"/>
              </a:cxn>
              <a:cxn ang="0">
                <a:pos x="252" y="37"/>
              </a:cxn>
              <a:cxn ang="0">
                <a:pos x="312" y="13"/>
              </a:cxn>
              <a:cxn ang="0">
                <a:pos x="343" y="37"/>
              </a:cxn>
              <a:cxn ang="0">
                <a:pos x="342" y="86"/>
              </a:cxn>
              <a:cxn ang="0">
                <a:pos x="357" y="135"/>
              </a:cxn>
              <a:cxn ang="0">
                <a:pos x="397" y="179"/>
              </a:cxn>
              <a:cxn ang="0">
                <a:pos x="432" y="210"/>
              </a:cxn>
              <a:cxn ang="0">
                <a:pos x="484" y="262"/>
              </a:cxn>
              <a:cxn ang="0">
                <a:pos x="524" y="295"/>
              </a:cxn>
              <a:cxn ang="0">
                <a:pos x="534" y="342"/>
              </a:cxn>
              <a:cxn ang="0">
                <a:pos x="579" y="379"/>
              </a:cxn>
              <a:cxn ang="0">
                <a:pos x="632" y="422"/>
              </a:cxn>
              <a:cxn ang="0">
                <a:pos x="679" y="442"/>
              </a:cxn>
              <a:cxn ang="0">
                <a:pos x="714" y="481"/>
              </a:cxn>
              <a:cxn ang="0">
                <a:pos x="854" y="526"/>
              </a:cxn>
              <a:cxn ang="0">
                <a:pos x="833" y="574"/>
              </a:cxn>
              <a:cxn ang="0">
                <a:pos x="796" y="637"/>
              </a:cxn>
              <a:cxn ang="0">
                <a:pos x="762" y="689"/>
              </a:cxn>
              <a:cxn ang="0">
                <a:pos x="632" y="724"/>
              </a:cxn>
              <a:cxn ang="0">
                <a:pos x="634" y="794"/>
              </a:cxn>
              <a:cxn ang="0">
                <a:pos x="619" y="853"/>
              </a:cxn>
              <a:cxn ang="0">
                <a:pos x="574" y="926"/>
              </a:cxn>
              <a:cxn ang="0">
                <a:pos x="579" y="1021"/>
              </a:cxn>
              <a:cxn ang="0">
                <a:pos x="644" y="1053"/>
              </a:cxn>
              <a:cxn ang="0">
                <a:pos x="722" y="1086"/>
              </a:cxn>
              <a:cxn ang="0">
                <a:pos x="714" y="1157"/>
              </a:cxn>
            </a:cxnLst>
            <a:rect l="0" t="0" r="r" b="b"/>
            <a:pathLst>
              <a:path w="862" h="1161">
                <a:moveTo>
                  <a:pt x="490" y="1145"/>
                </a:moveTo>
                <a:lnTo>
                  <a:pt x="482" y="1133"/>
                </a:lnTo>
                <a:lnTo>
                  <a:pt x="474" y="1125"/>
                </a:lnTo>
                <a:lnTo>
                  <a:pt x="469" y="1123"/>
                </a:lnTo>
                <a:lnTo>
                  <a:pt x="456" y="1118"/>
                </a:lnTo>
                <a:lnTo>
                  <a:pt x="450" y="1112"/>
                </a:lnTo>
                <a:lnTo>
                  <a:pt x="442" y="1108"/>
                </a:lnTo>
                <a:lnTo>
                  <a:pt x="430" y="1099"/>
                </a:lnTo>
                <a:lnTo>
                  <a:pt x="425" y="1105"/>
                </a:lnTo>
                <a:lnTo>
                  <a:pt x="417" y="1113"/>
                </a:lnTo>
                <a:lnTo>
                  <a:pt x="407" y="1118"/>
                </a:lnTo>
                <a:lnTo>
                  <a:pt x="399" y="1113"/>
                </a:lnTo>
                <a:lnTo>
                  <a:pt x="397" y="1103"/>
                </a:lnTo>
                <a:lnTo>
                  <a:pt x="394" y="1092"/>
                </a:lnTo>
                <a:lnTo>
                  <a:pt x="383" y="1086"/>
                </a:lnTo>
                <a:lnTo>
                  <a:pt x="370" y="1085"/>
                </a:lnTo>
                <a:lnTo>
                  <a:pt x="357" y="1086"/>
                </a:lnTo>
                <a:lnTo>
                  <a:pt x="349" y="1086"/>
                </a:lnTo>
                <a:lnTo>
                  <a:pt x="342" y="1086"/>
                </a:lnTo>
                <a:lnTo>
                  <a:pt x="332" y="1081"/>
                </a:lnTo>
                <a:lnTo>
                  <a:pt x="319" y="1072"/>
                </a:lnTo>
                <a:lnTo>
                  <a:pt x="312" y="1066"/>
                </a:lnTo>
                <a:lnTo>
                  <a:pt x="305" y="1063"/>
                </a:lnTo>
                <a:lnTo>
                  <a:pt x="299" y="1057"/>
                </a:lnTo>
                <a:lnTo>
                  <a:pt x="295" y="1046"/>
                </a:lnTo>
                <a:lnTo>
                  <a:pt x="290" y="1041"/>
                </a:lnTo>
                <a:lnTo>
                  <a:pt x="279" y="1041"/>
                </a:lnTo>
                <a:lnTo>
                  <a:pt x="268" y="1033"/>
                </a:lnTo>
                <a:lnTo>
                  <a:pt x="262" y="1033"/>
                </a:lnTo>
                <a:lnTo>
                  <a:pt x="254" y="1026"/>
                </a:lnTo>
                <a:lnTo>
                  <a:pt x="248" y="1018"/>
                </a:lnTo>
                <a:lnTo>
                  <a:pt x="239" y="1018"/>
                </a:lnTo>
                <a:lnTo>
                  <a:pt x="230" y="1013"/>
                </a:lnTo>
                <a:lnTo>
                  <a:pt x="223" y="1021"/>
                </a:lnTo>
                <a:lnTo>
                  <a:pt x="215" y="1021"/>
                </a:lnTo>
                <a:lnTo>
                  <a:pt x="207" y="1018"/>
                </a:lnTo>
                <a:lnTo>
                  <a:pt x="187" y="1008"/>
                </a:lnTo>
                <a:lnTo>
                  <a:pt x="175" y="1011"/>
                </a:lnTo>
                <a:lnTo>
                  <a:pt x="168" y="1006"/>
                </a:lnTo>
                <a:lnTo>
                  <a:pt x="167" y="991"/>
                </a:lnTo>
                <a:lnTo>
                  <a:pt x="159" y="979"/>
                </a:lnTo>
                <a:lnTo>
                  <a:pt x="150" y="979"/>
                </a:lnTo>
                <a:lnTo>
                  <a:pt x="150" y="966"/>
                </a:lnTo>
                <a:lnTo>
                  <a:pt x="143" y="963"/>
                </a:lnTo>
                <a:lnTo>
                  <a:pt x="137" y="953"/>
                </a:lnTo>
                <a:lnTo>
                  <a:pt x="121" y="943"/>
                </a:lnTo>
                <a:lnTo>
                  <a:pt x="119" y="930"/>
                </a:lnTo>
                <a:lnTo>
                  <a:pt x="101" y="921"/>
                </a:lnTo>
                <a:lnTo>
                  <a:pt x="93" y="916"/>
                </a:lnTo>
                <a:lnTo>
                  <a:pt x="85" y="911"/>
                </a:lnTo>
                <a:lnTo>
                  <a:pt x="70" y="898"/>
                </a:lnTo>
                <a:lnTo>
                  <a:pt x="63" y="893"/>
                </a:lnTo>
                <a:lnTo>
                  <a:pt x="61" y="883"/>
                </a:lnTo>
                <a:lnTo>
                  <a:pt x="57" y="873"/>
                </a:lnTo>
                <a:lnTo>
                  <a:pt x="53" y="866"/>
                </a:lnTo>
                <a:lnTo>
                  <a:pt x="45" y="861"/>
                </a:lnTo>
                <a:lnTo>
                  <a:pt x="41" y="858"/>
                </a:lnTo>
                <a:lnTo>
                  <a:pt x="39" y="848"/>
                </a:lnTo>
                <a:lnTo>
                  <a:pt x="39" y="837"/>
                </a:lnTo>
                <a:lnTo>
                  <a:pt x="35" y="828"/>
                </a:lnTo>
                <a:lnTo>
                  <a:pt x="33" y="819"/>
                </a:lnTo>
                <a:lnTo>
                  <a:pt x="28" y="811"/>
                </a:lnTo>
                <a:lnTo>
                  <a:pt x="33" y="803"/>
                </a:lnTo>
                <a:lnTo>
                  <a:pt x="30" y="788"/>
                </a:lnTo>
                <a:lnTo>
                  <a:pt x="35" y="777"/>
                </a:lnTo>
                <a:lnTo>
                  <a:pt x="45" y="774"/>
                </a:lnTo>
                <a:lnTo>
                  <a:pt x="52" y="770"/>
                </a:lnTo>
                <a:lnTo>
                  <a:pt x="55" y="763"/>
                </a:lnTo>
                <a:lnTo>
                  <a:pt x="63" y="763"/>
                </a:lnTo>
                <a:lnTo>
                  <a:pt x="73" y="754"/>
                </a:lnTo>
                <a:lnTo>
                  <a:pt x="66" y="748"/>
                </a:lnTo>
                <a:lnTo>
                  <a:pt x="61" y="743"/>
                </a:lnTo>
                <a:lnTo>
                  <a:pt x="63" y="729"/>
                </a:lnTo>
                <a:lnTo>
                  <a:pt x="61" y="724"/>
                </a:lnTo>
                <a:lnTo>
                  <a:pt x="55" y="714"/>
                </a:lnTo>
                <a:lnTo>
                  <a:pt x="45" y="714"/>
                </a:lnTo>
                <a:lnTo>
                  <a:pt x="45" y="701"/>
                </a:lnTo>
                <a:lnTo>
                  <a:pt x="39" y="692"/>
                </a:lnTo>
                <a:lnTo>
                  <a:pt x="45" y="684"/>
                </a:lnTo>
                <a:lnTo>
                  <a:pt x="53" y="676"/>
                </a:lnTo>
                <a:lnTo>
                  <a:pt x="61" y="668"/>
                </a:lnTo>
                <a:lnTo>
                  <a:pt x="63" y="657"/>
                </a:lnTo>
                <a:lnTo>
                  <a:pt x="68" y="652"/>
                </a:lnTo>
                <a:lnTo>
                  <a:pt x="63" y="643"/>
                </a:lnTo>
                <a:lnTo>
                  <a:pt x="55" y="643"/>
                </a:lnTo>
                <a:lnTo>
                  <a:pt x="46" y="644"/>
                </a:lnTo>
                <a:lnTo>
                  <a:pt x="39" y="644"/>
                </a:lnTo>
                <a:lnTo>
                  <a:pt x="33" y="637"/>
                </a:lnTo>
                <a:lnTo>
                  <a:pt x="17" y="634"/>
                </a:lnTo>
                <a:lnTo>
                  <a:pt x="15" y="626"/>
                </a:lnTo>
                <a:lnTo>
                  <a:pt x="17" y="617"/>
                </a:lnTo>
                <a:lnTo>
                  <a:pt x="15" y="608"/>
                </a:lnTo>
                <a:lnTo>
                  <a:pt x="10" y="602"/>
                </a:lnTo>
                <a:lnTo>
                  <a:pt x="3" y="594"/>
                </a:lnTo>
                <a:lnTo>
                  <a:pt x="0" y="582"/>
                </a:lnTo>
                <a:lnTo>
                  <a:pt x="5" y="576"/>
                </a:lnTo>
                <a:lnTo>
                  <a:pt x="0" y="566"/>
                </a:lnTo>
                <a:lnTo>
                  <a:pt x="5" y="559"/>
                </a:lnTo>
                <a:lnTo>
                  <a:pt x="6" y="550"/>
                </a:lnTo>
                <a:lnTo>
                  <a:pt x="10" y="541"/>
                </a:lnTo>
                <a:lnTo>
                  <a:pt x="10" y="530"/>
                </a:lnTo>
                <a:lnTo>
                  <a:pt x="17" y="522"/>
                </a:lnTo>
                <a:lnTo>
                  <a:pt x="23" y="510"/>
                </a:lnTo>
                <a:lnTo>
                  <a:pt x="30" y="504"/>
                </a:lnTo>
                <a:lnTo>
                  <a:pt x="35" y="497"/>
                </a:lnTo>
                <a:lnTo>
                  <a:pt x="41" y="486"/>
                </a:lnTo>
                <a:lnTo>
                  <a:pt x="33" y="481"/>
                </a:lnTo>
                <a:lnTo>
                  <a:pt x="23" y="470"/>
                </a:lnTo>
                <a:lnTo>
                  <a:pt x="15" y="457"/>
                </a:lnTo>
                <a:lnTo>
                  <a:pt x="25" y="454"/>
                </a:lnTo>
                <a:lnTo>
                  <a:pt x="30" y="452"/>
                </a:lnTo>
                <a:lnTo>
                  <a:pt x="45" y="442"/>
                </a:lnTo>
                <a:lnTo>
                  <a:pt x="53" y="437"/>
                </a:lnTo>
                <a:lnTo>
                  <a:pt x="63" y="437"/>
                </a:lnTo>
                <a:lnTo>
                  <a:pt x="70" y="434"/>
                </a:lnTo>
                <a:lnTo>
                  <a:pt x="87" y="432"/>
                </a:lnTo>
                <a:lnTo>
                  <a:pt x="93" y="424"/>
                </a:lnTo>
                <a:lnTo>
                  <a:pt x="103" y="422"/>
                </a:lnTo>
                <a:lnTo>
                  <a:pt x="112" y="421"/>
                </a:lnTo>
                <a:lnTo>
                  <a:pt x="121" y="415"/>
                </a:lnTo>
                <a:lnTo>
                  <a:pt x="127" y="412"/>
                </a:lnTo>
                <a:lnTo>
                  <a:pt x="135" y="402"/>
                </a:lnTo>
                <a:lnTo>
                  <a:pt x="143" y="397"/>
                </a:lnTo>
                <a:lnTo>
                  <a:pt x="150" y="390"/>
                </a:lnTo>
                <a:lnTo>
                  <a:pt x="147" y="382"/>
                </a:lnTo>
                <a:lnTo>
                  <a:pt x="139" y="374"/>
                </a:lnTo>
                <a:lnTo>
                  <a:pt x="143" y="367"/>
                </a:lnTo>
                <a:lnTo>
                  <a:pt x="148" y="355"/>
                </a:lnTo>
                <a:lnTo>
                  <a:pt x="161" y="354"/>
                </a:lnTo>
                <a:lnTo>
                  <a:pt x="174" y="350"/>
                </a:lnTo>
                <a:lnTo>
                  <a:pt x="177" y="344"/>
                </a:lnTo>
                <a:lnTo>
                  <a:pt x="174" y="335"/>
                </a:lnTo>
                <a:lnTo>
                  <a:pt x="170" y="321"/>
                </a:lnTo>
                <a:lnTo>
                  <a:pt x="161" y="315"/>
                </a:lnTo>
                <a:lnTo>
                  <a:pt x="152" y="312"/>
                </a:lnTo>
                <a:lnTo>
                  <a:pt x="148" y="304"/>
                </a:lnTo>
                <a:lnTo>
                  <a:pt x="139" y="300"/>
                </a:lnTo>
                <a:lnTo>
                  <a:pt x="143" y="288"/>
                </a:lnTo>
                <a:lnTo>
                  <a:pt x="135" y="285"/>
                </a:lnTo>
                <a:lnTo>
                  <a:pt x="130" y="275"/>
                </a:lnTo>
                <a:lnTo>
                  <a:pt x="127" y="267"/>
                </a:lnTo>
                <a:lnTo>
                  <a:pt x="115" y="252"/>
                </a:lnTo>
                <a:lnTo>
                  <a:pt x="110" y="240"/>
                </a:lnTo>
                <a:lnTo>
                  <a:pt x="115" y="234"/>
                </a:lnTo>
                <a:lnTo>
                  <a:pt x="115" y="228"/>
                </a:lnTo>
                <a:lnTo>
                  <a:pt x="103" y="219"/>
                </a:lnTo>
                <a:lnTo>
                  <a:pt x="95" y="214"/>
                </a:lnTo>
                <a:lnTo>
                  <a:pt x="87" y="214"/>
                </a:lnTo>
                <a:lnTo>
                  <a:pt x="79" y="208"/>
                </a:lnTo>
                <a:lnTo>
                  <a:pt x="73" y="195"/>
                </a:lnTo>
                <a:lnTo>
                  <a:pt x="73" y="187"/>
                </a:lnTo>
                <a:lnTo>
                  <a:pt x="79" y="182"/>
                </a:lnTo>
                <a:lnTo>
                  <a:pt x="92" y="179"/>
                </a:lnTo>
                <a:lnTo>
                  <a:pt x="90" y="167"/>
                </a:lnTo>
                <a:lnTo>
                  <a:pt x="87" y="159"/>
                </a:lnTo>
                <a:lnTo>
                  <a:pt x="79" y="150"/>
                </a:lnTo>
                <a:lnTo>
                  <a:pt x="73" y="140"/>
                </a:lnTo>
                <a:lnTo>
                  <a:pt x="77" y="130"/>
                </a:lnTo>
                <a:lnTo>
                  <a:pt x="81" y="120"/>
                </a:lnTo>
                <a:lnTo>
                  <a:pt x="88" y="115"/>
                </a:lnTo>
                <a:lnTo>
                  <a:pt x="92" y="105"/>
                </a:lnTo>
                <a:lnTo>
                  <a:pt x="92" y="95"/>
                </a:lnTo>
                <a:lnTo>
                  <a:pt x="81" y="86"/>
                </a:lnTo>
                <a:lnTo>
                  <a:pt x="77" y="77"/>
                </a:lnTo>
                <a:lnTo>
                  <a:pt x="81" y="70"/>
                </a:lnTo>
                <a:lnTo>
                  <a:pt x="87" y="53"/>
                </a:lnTo>
                <a:lnTo>
                  <a:pt x="95" y="50"/>
                </a:lnTo>
                <a:lnTo>
                  <a:pt x="119" y="50"/>
                </a:lnTo>
                <a:lnTo>
                  <a:pt x="133" y="45"/>
                </a:lnTo>
                <a:lnTo>
                  <a:pt x="143" y="45"/>
                </a:lnTo>
                <a:lnTo>
                  <a:pt x="150" y="37"/>
                </a:lnTo>
                <a:lnTo>
                  <a:pt x="148" y="26"/>
                </a:lnTo>
                <a:lnTo>
                  <a:pt x="153" y="17"/>
                </a:lnTo>
                <a:lnTo>
                  <a:pt x="167" y="19"/>
                </a:lnTo>
                <a:lnTo>
                  <a:pt x="181" y="23"/>
                </a:lnTo>
                <a:lnTo>
                  <a:pt x="183" y="13"/>
                </a:lnTo>
                <a:lnTo>
                  <a:pt x="194" y="10"/>
                </a:lnTo>
                <a:lnTo>
                  <a:pt x="205" y="17"/>
                </a:lnTo>
                <a:lnTo>
                  <a:pt x="208" y="8"/>
                </a:lnTo>
                <a:lnTo>
                  <a:pt x="214" y="0"/>
                </a:lnTo>
                <a:lnTo>
                  <a:pt x="223" y="0"/>
                </a:lnTo>
                <a:lnTo>
                  <a:pt x="232" y="8"/>
                </a:lnTo>
                <a:lnTo>
                  <a:pt x="239" y="13"/>
                </a:lnTo>
                <a:lnTo>
                  <a:pt x="237" y="28"/>
                </a:lnTo>
                <a:lnTo>
                  <a:pt x="245" y="30"/>
                </a:lnTo>
                <a:lnTo>
                  <a:pt x="252" y="37"/>
                </a:lnTo>
                <a:lnTo>
                  <a:pt x="265" y="37"/>
                </a:lnTo>
                <a:lnTo>
                  <a:pt x="274" y="33"/>
                </a:lnTo>
                <a:lnTo>
                  <a:pt x="282" y="28"/>
                </a:lnTo>
                <a:lnTo>
                  <a:pt x="295" y="28"/>
                </a:lnTo>
                <a:lnTo>
                  <a:pt x="302" y="23"/>
                </a:lnTo>
                <a:lnTo>
                  <a:pt x="312" y="13"/>
                </a:lnTo>
                <a:lnTo>
                  <a:pt x="323" y="17"/>
                </a:lnTo>
                <a:lnTo>
                  <a:pt x="334" y="13"/>
                </a:lnTo>
                <a:lnTo>
                  <a:pt x="343" y="10"/>
                </a:lnTo>
                <a:lnTo>
                  <a:pt x="343" y="19"/>
                </a:lnTo>
                <a:lnTo>
                  <a:pt x="342" y="28"/>
                </a:lnTo>
                <a:lnTo>
                  <a:pt x="343" y="37"/>
                </a:lnTo>
                <a:lnTo>
                  <a:pt x="357" y="45"/>
                </a:lnTo>
                <a:lnTo>
                  <a:pt x="347" y="52"/>
                </a:lnTo>
                <a:lnTo>
                  <a:pt x="343" y="60"/>
                </a:lnTo>
                <a:lnTo>
                  <a:pt x="349" y="66"/>
                </a:lnTo>
                <a:lnTo>
                  <a:pt x="357" y="72"/>
                </a:lnTo>
                <a:lnTo>
                  <a:pt x="342" y="86"/>
                </a:lnTo>
                <a:lnTo>
                  <a:pt x="335" y="95"/>
                </a:lnTo>
                <a:lnTo>
                  <a:pt x="343" y="103"/>
                </a:lnTo>
                <a:lnTo>
                  <a:pt x="343" y="112"/>
                </a:lnTo>
                <a:lnTo>
                  <a:pt x="347" y="120"/>
                </a:lnTo>
                <a:lnTo>
                  <a:pt x="349" y="130"/>
                </a:lnTo>
                <a:lnTo>
                  <a:pt x="357" y="135"/>
                </a:lnTo>
                <a:lnTo>
                  <a:pt x="372" y="140"/>
                </a:lnTo>
                <a:lnTo>
                  <a:pt x="379" y="147"/>
                </a:lnTo>
                <a:lnTo>
                  <a:pt x="390" y="153"/>
                </a:lnTo>
                <a:lnTo>
                  <a:pt x="397" y="155"/>
                </a:lnTo>
                <a:lnTo>
                  <a:pt x="402" y="170"/>
                </a:lnTo>
                <a:lnTo>
                  <a:pt x="397" y="179"/>
                </a:lnTo>
                <a:lnTo>
                  <a:pt x="387" y="187"/>
                </a:lnTo>
                <a:lnTo>
                  <a:pt x="387" y="199"/>
                </a:lnTo>
                <a:lnTo>
                  <a:pt x="394" y="208"/>
                </a:lnTo>
                <a:lnTo>
                  <a:pt x="410" y="217"/>
                </a:lnTo>
                <a:lnTo>
                  <a:pt x="425" y="217"/>
                </a:lnTo>
                <a:lnTo>
                  <a:pt x="432" y="210"/>
                </a:lnTo>
                <a:lnTo>
                  <a:pt x="442" y="222"/>
                </a:lnTo>
                <a:lnTo>
                  <a:pt x="450" y="234"/>
                </a:lnTo>
                <a:lnTo>
                  <a:pt x="459" y="242"/>
                </a:lnTo>
                <a:lnTo>
                  <a:pt x="465" y="252"/>
                </a:lnTo>
                <a:lnTo>
                  <a:pt x="472" y="257"/>
                </a:lnTo>
                <a:lnTo>
                  <a:pt x="484" y="262"/>
                </a:lnTo>
                <a:lnTo>
                  <a:pt x="490" y="267"/>
                </a:lnTo>
                <a:lnTo>
                  <a:pt x="504" y="268"/>
                </a:lnTo>
                <a:lnTo>
                  <a:pt x="510" y="272"/>
                </a:lnTo>
                <a:lnTo>
                  <a:pt x="517" y="277"/>
                </a:lnTo>
                <a:lnTo>
                  <a:pt x="517" y="288"/>
                </a:lnTo>
                <a:lnTo>
                  <a:pt x="524" y="295"/>
                </a:lnTo>
                <a:lnTo>
                  <a:pt x="536" y="295"/>
                </a:lnTo>
                <a:lnTo>
                  <a:pt x="539" y="304"/>
                </a:lnTo>
                <a:lnTo>
                  <a:pt x="544" y="315"/>
                </a:lnTo>
                <a:lnTo>
                  <a:pt x="539" y="324"/>
                </a:lnTo>
                <a:lnTo>
                  <a:pt x="536" y="334"/>
                </a:lnTo>
                <a:lnTo>
                  <a:pt x="534" y="342"/>
                </a:lnTo>
                <a:lnTo>
                  <a:pt x="537" y="354"/>
                </a:lnTo>
                <a:lnTo>
                  <a:pt x="544" y="362"/>
                </a:lnTo>
                <a:lnTo>
                  <a:pt x="551" y="367"/>
                </a:lnTo>
                <a:lnTo>
                  <a:pt x="559" y="379"/>
                </a:lnTo>
                <a:lnTo>
                  <a:pt x="571" y="379"/>
                </a:lnTo>
                <a:lnTo>
                  <a:pt x="579" y="379"/>
                </a:lnTo>
                <a:lnTo>
                  <a:pt x="592" y="388"/>
                </a:lnTo>
                <a:lnTo>
                  <a:pt x="602" y="397"/>
                </a:lnTo>
                <a:lnTo>
                  <a:pt x="611" y="404"/>
                </a:lnTo>
                <a:lnTo>
                  <a:pt x="616" y="412"/>
                </a:lnTo>
                <a:lnTo>
                  <a:pt x="624" y="417"/>
                </a:lnTo>
                <a:lnTo>
                  <a:pt x="632" y="422"/>
                </a:lnTo>
                <a:lnTo>
                  <a:pt x="642" y="422"/>
                </a:lnTo>
                <a:lnTo>
                  <a:pt x="651" y="422"/>
                </a:lnTo>
                <a:lnTo>
                  <a:pt x="656" y="429"/>
                </a:lnTo>
                <a:lnTo>
                  <a:pt x="671" y="432"/>
                </a:lnTo>
                <a:lnTo>
                  <a:pt x="678" y="434"/>
                </a:lnTo>
                <a:lnTo>
                  <a:pt x="679" y="442"/>
                </a:lnTo>
                <a:lnTo>
                  <a:pt x="674" y="449"/>
                </a:lnTo>
                <a:lnTo>
                  <a:pt x="676" y="461"/>
                </a:lnTo>
                <a:lnTo>
                  <a:pt x="687" y="462"/>
                </a:lnTo>
                <a:lnTo>
                  <a:pt x="696" y="470"/>
                </a:lnTo>
                <a:lnTo>
                  <a:pt x="711" y="474"/>
                </a:lnTo>
                <a:lnTo>
                  <a:pt x="714" y="481"/>
                </a:lnTo>
                <a:lnTo>
                  <a:pt x="719" y="494"/>
                </a:lnTo>
                <a:lnTo>
                  <a:pt x="726" y="506"/>
                </a:lnTo>
                <a:lnTo>
                  <a:pt x="727" y="512"/>
                </a:lnTo>
                <a:lnTo>
                  <a:pt x="727" y="522"/>
                </a:lnTo>
                <a:lnTo>
                  <a:pt x="738" y="526"/>
                </a:lnTo>
                <a:lnTo>
                  <a:pt x="854" y="526"/>
                </a:lnTo>
                <a:lnTo>
                  <a:pt x="861" y="536"/>
                </a:lnTo>
                <a:lnTo>
                  <a:pt x="861" y="544"/>
                </a:lnTo>
                <a:lnTo>
                  <a:pt x="854" y="554"/>
                </a:lnTo>
                <a:lnTo>
                  <a:pt x="846" y="562"/>
                </a:lnTo>
                <a:lnTo>
                  <a:pt x="839" y="566"/>
                </a:lnTo>
                <a:lnTo>
                  <a:pt x="833" y="574"/>
                </a:lnTo>
                <a:lnTo>
                  <a:pt x="827" y="579"/>
                </a:lnTo>
                <a:lnTo>
                  <a:pt x="831" y="596"/>
                </a:lnTo>
                <a:lnTo>
                  <a:pt x="827" y="614"/>
                </a:lnTo>
                <a:lnTo>
                  <a:pt x="819" y="619"/>
                </a:lnTo>
                <a:lnTo>
                  <a:pt x="802" y="628"/>
                </a:lnTo>
                <a:lnTo>
                  <a:pt x="796" y="637"/>
                </a:lnTo>
                <a:lnTo>
                  <a:pt x="794" y="648"/>
                </a:lnTo>
                <a:lnTo>
                  <a:pt x="791" y="661"/>
                </a:lnTo>
                <a:lnTo>
                  <a:pt x="787" y="668"/>
                </a:lnTo>
                <a:lnTo>
                  <a:pt x="779" y="677"/>
                </a:lnTo>
                <a:lnTo>
                  <a:pt x="776" y="689"/>
                </a:lnTo>
                <a:lnTo>
                  <a:pt x="762" y="689"/>
                </a:lnTo>
                <a:lnTo>
                  <a:pt x="718" y="703"/>
                </a:lnTo>
                <a:lnTo>
                  <a:pt x="706" y="701"/>
                </a:lnTo>
                <a:lnTo>
                  <a:pt x="692" y="694"/>
                </a:lnTo>
                <a:lnTo>
                  <a:pt x="649" y="709"/>
                </a:lnTo>
                <a:lnTo>
                  <a:pt x="638" y="716"/>
                </a:lnTo>
                <a:lnTo>
                  <a:pt x="632" y="724"/>
                </a:lnTo>
                <a:lnTo>
                  <a:pt x="629" y="736"/>
                </a:lnTo>
                <a:lnTo>
                  <a:pt x="629" y="748"/>
                </a:lnTo>
                <a:lnTo>
                  <a:pt x="634" y="756"/>
                </a:lnTo>
                <a:lnTo>
                  <a:pt x="644" y="777"/>
                </a:lnTo>
                <a:lnTo>
                  <a:pt x="642" y="784"/>
                </a:lnTo>
                <a:lnTo>
                  <a:pt x="634" y="794"/>
                </a:lnTo>
                <a:lnTo>
                  <a:pt x="629" y="803"/>
                </a:lnTo>
                <a:lnTo>
                  <a:pt x="624" y="811"/>
                </a:lnTo>
                <a:lnTo>
                  <a:pt x="619" y="819"/>
                </a:lnTo>
                <a:lnTo>
                  <a:pt x="616" y="831"/>
                </a:lnTo>
                <a:lnTo>
                  <a:pt x="619" y="844"/>
                </a:lnTo>
                <a:lnTo>
                  <a:pt x="619" y="853"/>
                </a:lnTo>
                <a:lnTo>
                  <a:pt x="616" y="863"/>
                </a:lnTo>
                <a:lnTo>
                  <a:pt x="609" y="873"/>
                </a:lnTo>
                <a:lnTo>
                  <a:pt x="607" y="884"/>
                </a:lnTo>
                <a:lnTo>
                  <a:pt x="594" y="898"/>
                </a:lnTo>
                <a:lnTo>
                  <a:pt x="587" y="903"/>
                </a:lnTo>
                <a:lnTo>
                  <a:pt x="574" y="926"/>
                </a:lnTo>
                <a:lnTo>
                  <a:pt x="569" y="971"/>
                </a:lnTo>
                <a:lnTo>
                  <a:pt x="565" y="983"/>
                </a:lnTo>
                <a:lnTo>
                  <a:pt x="571" y="991"/>
                </a:lnTo>
                <a:lnTo>
                  <a:pt x="571" y="1003"/>
                </a:lnTo>
                <a:lnTo>
                  <a:pt x="576" y="1008"/>
                </a:lnTo>
                <a:lnTo>
                  <a:pt x="579" y="1021"/>
                </a:lnTo>
                <a:lnTo>
                  <a:pt x="584" y="1030"/>
                </a:lnTo>
                <a:lnTo>
                  <a:pt x="587" y="1038"/>
                </a:lnTo>
                <a:lnTo>
                  <a:pt x="609" y="1050"/>
                </a:lnTo>
                <a:lnTo>
                  <a:pt x="619" y="1051"/>
                </a:lnTo>
                <a:lnTo>
                  <a:pt x="629" y="1051"/>
                </a:lnTo>
                <a:lnTo>
                  <a:pt x="644" y="1053"/>
                </a:lnTo>
                <a:lnTo>
                  <a:pt x="665" y="1061"/>
                </a:lnTo>
                <a:lnTo>
                  <a:pt x="691" y="1063"/>
                </a:lnTo>
                <a:lnTo>
                  <a:pt x="698" y="1066"/>
                </a:lnTo>
                <a:lnTo>
                  <a:pt x="707" y="1077"/>
                </a:lnTo>
                <a:lnTo>
                  <a:pt x="714" y="1085"/>
                </a:lnTo>
                <a:lnTo>
                  <a:pt x="722" y="1086"/>
                </a:lnTo>
                <a:lnTo>
                  <a:pt x="722" y="1099"/>
                </a:lnTo>
                <a:lnTo>
                  <a:pt x="722" y="1108"/>
                </a:lnTo>
                <a:lnTo>
                  <a:pt x="722" y="1118"/>
                </a:lnTo>
                <a:lnTo>
                  <a:pt x="719" y="1143"/>
                </a:lnTo>
                <a:lnTo>
                  <a:pt x="718" y="1150"/>
                </a:lnTo>
                <a:lnTo>
                  <a:pt x="714" y="1157"/>
                </a:lnTo>
                <a:lnTo>
                  <a:pt x="522" y="1160"/>
                </a:lnTo>
                <a:lnTo>
                  <a:pt x="514" y="1150"/>
                </a:lnTo>
                <a:lnTo>
                  <a:pt x="499" y="1145"/>
                </a:lnTo>
                <a:lnTo>
                  <a:pt x="490" y="1145"/>
                </a:lnTo>
              </a:path>
            </a:pathLst>
          </a:custGeom>
          <a:solidFill>
            <a:srgbClr val="2699BB"/>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90" name="Freeform 9"/>
          <p:cNvSpPr>
            <a:spLocks/>
          </p:cNvSpPr>
          <p:nvPr/>
        </p:nvSpPr>
        <p:spPr bwMode="auto">
          <a:xfrm>
            <a:off x="769585" y="2385289"/>
            <a:ext cx="1766003" cy="782682"/>
          </a:xfrm>
          <a:custGeom>
            <a:avLst/>
            <a:gdLst/>
            <a:ahLst/>
            <a:cxnLst>
              <a:cxn ang="0">
                <a:pos x="1196" y="309"/>
              </a:cxn>
              <a:cxn ang="0">
                <a:pos x="1117" y="319"/>
              </a:cxn>
              <a:cxn ang="0">
                <a:pos x="1088" y="274"/>
              </a:cxn>
              <a:cxn ang="0">
                <a:pos x="1069" y="257"/>
              </a:cxn>
              <a:cxn ang="0">
                <a:pos x="1069" y="227"/>
              </a:cxn>
              <a:cxn ang="0">
                <a:pos x="1037" y="242"/>
              </a:cxn>
              <a:cxn ang="0">
                <a:pos x="1002" y="272"/>
              </a:cxn>
              <a:cxn ang="0">
                <a:pos x="969" y="286"/>
              </a:cxn>
              <a:cxn ang="0">
                <a:pos x="937" y="286"/>
              </a:cxn>
              <a:cxn ang="0">
                <a:pos x="892" y="284"/>
              </a:cxn>
              <a:cxn ang="0">
                <a:pos x="862" y="274"/>
              </a:cxn>
              <a:cxn ang="0">
                <a:pos x="846" y="259"/>
              </a:cxn>
              <a:cxn ang="0">
                <a:pos x="809" y="264"/>
              </a:cxn>
              <a:cxn ang="0">
                <a:pos x="787" y="247"/>
              </a:cxn>
              <a:cxn ang="0">
                <a:pos x="755" y="259"/>
              </a:cxn>
              <a:cxn ang="0">
                <a:pos x="726" y="247"/>
              </a:cxn>
              <a:cxn ang="0">
                <a:pos x="684" y="229"/>
              </a:cxn>
              <a:cxn ang="0">
                <a:pos x="640" y="239"/>
              </a:cxn>
              <a:cxn ang="0">
                <a:pos x="597" y="234"/>
              </a:cxn>
              <a:cxn ang="0">
                <a:pos x="559" y="232"/>
              </a:cxn>
              <a:cxn ang="0">
                <a:pos x="530" y="224"/>
              </a:cxn>
              <a:cxn ang="0">
                <a:pos x="494" y="219"/>
              </a:cxn>
              <a:cxn ang="0">
                <a:pos x="452" y="204"/>
              </a:cxn>
              <a:cxn ang="0">
                <a:pos x="428" y="184"/>
              </a:cxn>
              <a:cxn ang="0">
                <a:pos x="407" y="165"/>
              </a:cxn>
              <a:cxn ang="0">
                <a:pos x="365" y="144"/>
              </a:cxn>
              <a:cxn ang="0">
                <a:pos x="340" y="132"/>
              </a:cxn>
              <a:cxn ang="0">
                <a:pos x="315" y="139"/>
              </a:cxn>
              <a:cxn ang="0">
                <a:pos x="279" y="113"/>
              </a:cxn>
              <a:cxn ang="0">
                <a:pos x="257" y="108"/>
              </a:cxn>
              <a:cxn ang="0">
                <a:pos x="105" y="15"/>
              </a:cxn>
              <a:cxn ang="0">
                <a:pos x="79" y="5"/>
              </a:cxn>
              <a:cxn ang="0">
                <a:pos x="21" y="0"/>
              </a:cxn>
              <a:cxn ang="0">
                <a:pos x="43" y="35"/>
              </a:cxn>
              <a:cxn ang="0">
                <a:pos x="65" y="68"/>
              </a:cxn>
              <a:cxn ang="0">
                <a:pos x="53" y="97"/>
              </a:cxn>
              <a:cxn ang="0">
                <a:pos x="52" y="125"/>
              </a:cxn>
              <a:cxn ang="0">
                <a:pos x="46" y="155"/>
              </a:cxn>
              <a:cxn ang="0">
                <a:pos x="37" y="185"/>
              </a:cxn>
              <a:cxn ang="0">
                <a:pos x="0" y="193"/>
              </a:cxn>
              <a:cxn ang="0">
                <a:pos x="28" y="227"/>
              </a:cxn>
              <a:cxn ang="0">
                <a:pos x="41" y="257"/>
              </a:cxn>
              <a:cxn ang="0">
                <a:pos x="35" y="286"/>
              </a:cxn>
              <a:cxn ang="0">
                <a:pos x="43" y="312"/>
              </a:cxn>
              <a:cxn ang="0">
                <a:pos x="28" y="344"/>
              </a:cxn>
              <a:cxn ang="0">
                <a:pos x="46" y="376"/>
              </a:cxn>
              <a:cxn ang="0">
                <a:pos x="57" y="401"/>
              </a:cxn>
              <a:cxn ang="0">
                <a:pos x="65" y="429"/>
              </a:cxn>
              <a:cxn ang="0">
                <a:pos x="68" y="461"/>
              </a:cxn>
              <a:cxn ang="0">
                <a:pos x="827" y="499"/>
              </a:cxn>
              <a:cxn ang="0">
                <a:pos x="1168" y="513"/>
              </a:cxn>
              <a:cxn ang="0">
                <a:pos x="1188" y="334"/>
              </a:cxn>
            </a:cxnLst>
            <a:rect l="0" t="0" r="r" b="b"/>
            <a:pathLst>
              <a:path w="1197" h="514">
                <a:moveTo>
                  <a:pt x="1188" y="334"/>
                </a:moveTo>
                <a:lnTo>
                  <a:pt x="1188" y="327"/>
                </a:lnTo>
                <a:lnTo>
                  <a:pt x="1196" y="309"/>
                </a:lnTo>
                <a:lnTo>
                  <a:pt x="1177" y="304"/>
                </a:lnTo>
                <a:lnTo>
                  <a:pt x="1159" y="304"/>
                </a:lnTo>
                <a:lnTo>
                  <a:pt x="1117" y="319"/>
                </a:lnTo>
                <a:lnTo>
                  <a:pt x="1109" y="300"/>
                </a:lnTo>
                <a:lnTo>
                  <a:pt x="1099" y="284"/>
                </a:lnTo>
                <a:lnTo>
                  <a:pt x="1088" y="274"/>
                </a:lnTo>
                <a:lnTo>
                  <a:pt x="1081" y="271"/>
                </a:lnTo>
                <a:lnTo>
                  <a:pt x="1075" y="264"/>
                </a:lnTo>
                <a:lnTo>
                  <a:pt x="1069" y="257"/>
                </a:lnTo>
                <a:lnTo>
                  <a:pt x="1061" y="252"/>
                </a:lnTo>
                <a:lnTo>
                  <a:pt x="1059" y="232"/>
                </a:lnTo>
                <a:lnTo>
                  <a:pt x="1069" y="227"/>
                </a:lnTo>
                <a:lnTo>
                  <a:pt x="1059" y="232"/>
                </a:lnTo>
                <a:lnTo>
                  <a:pt x="1046" y="232"/>
                </a:lnTo>
                <a:lnTo>
                  <a:pt x="1037" y="242"/>
                </a:lnTo>
                <a:lnTo>
                  <a:pt x="1029" y="247"/>
                </a:lnTo>
                <a:lnTo>
                  <a:pt x="1021" y="259"/>
                </a:lnTo>
                <a:lnTo>
                  <a:pt x="1002" y="272"/>
                </a:lnTo>
                <a:lnTo>
                  <a:pt x="989" y="284"/>
                </a:lnTo>
                <a:lnTo>
                  <a:pt x="981" y="286"/>
                </a:lnTo>
                <a:lnTo>
                  <a:pt x="969" y="286"/>
                </a:lnTo>
                <a:lnTo>
                  <a:pt x="959" y="284"/>
                </a:lnTo>
                <a:lnTo>
                  <a:pt x="949" y="284"/>
                </a:lnTo>
                <a:lnTo>
                  <a:pt x="937" y="286"/>
                </a:lnTo>
                <a:lnTo>
                  <a:pt x="924" y="286"/>
                </a:lnTo>
                <a:lnTo>
                  <a:pt x="915" y="284"/>
                </a:lnTo>
                <a:lnTo>
                  <a:pt x="892" y="284"/>
                </a:lnTo>
                <a:lnTo>
                  <a:pt x="882" y="284"/>
                </a:lnTo>
                <a:lnTo>
                  <a:pt x="875" y="280"/>
                </a:lnTo>
                <a:lnTo>
                  <a:pt x="862" y="274"/>
                </a:lnTo>
                <a:lnTo>
                  <a:pt x="855" y="272"/>
                </a:lnTo>
                <a:lnTo>
                  <a:pt x="855" y="259"/>
                </a:lnTo>
                <a:lnTo>
                  <a:pt x="846" y="259"/>
                </a:lnTo>
                <a:lnTo>
                  <a:pt x="837" y="264"/>
                </a:lnTo>
                <a:lnTo>
                  <a:pt x="827" y="264"/>
                </a:lnTo>
                <a:lnTo>
                  <a:pt x="809" y="264"/>
                </a:lnTo>
                <a:lnTo>
                  <a:pt x="802" y="259"/>
                </a:lnTo>
                <a:lnTo>
                  <a:pt x="794" y="252"/>
                </a:lnTo>
                <a:lnTo>
                  <a:pt x="787" y="247"/>
                </a:lnTo>
                <a:lnTo>
                  <a:pt x="779" y="247"/>
                </a:lnTo>
                <a:lnTo>
                  <a:pt x="767" y="259"/>
                </a:lnTo>
                <a:lnTo>
                  <a:pt x="755" y="259"/>
                </a:lnTo>
                <a:lnTo>
                  <a:pt x="742" y="257"/>
                </a:lnTo>
                <a:lnTo>
                  <a:pt x="735" y="257"/>
                </a:lnTo>
                <a:lnTo>
                  <a:pt x="726" y="247"/>
                </a:lnTo>
                <a:lnTo>
                  <a:pt x="722" y="242"/>
                </a:lnTo>
                <a:lnTo>
                  <a:pt x="710" y="234"/>
                </a:lnTo>
                <a:lnTo>
                  <a:pt x="684" y="229"/>
                </a:lnTo>
                <a:lnTo>
                  <a:pt x="659" y="232"/>
                </a:lnTo>
                <a:lnTo>
                  <a:pt x="650" y="234"/>
                </a:lnTo>
                <a:lnTo>
                  <a:pt x="640" y="239"/>
                </a:lnTo>
                <a:lnTo>
                  <a:pt x="615" y="239"/>
                </a:lnTo>
                <a:lnTo>
                  <a:pt x="610" y="232"/>
                </a:lnTo>
                <a:lnTo>
                  <a:pt x="597" y="234"/>
                </a:lnTo>
                <a:lnTo>
                  <a:pt x="580" y="234"/>
                </a:lnTo>
                <a:lnTo>
                  <a:pt x="572" y="232"/>
                </a:lnTo>
                <a:lnTo>
                  <a:pt x="559" y="232"/>
                </a:lnTo>
                <a:lnTo>
                  <a:pt x="550" y="229"/>
                </a:lnTo>
                <a:lnTo>
                  <a:pt x="535" y="229"/>
                </a:lnTo>
                <a:lnTo>
                  <a:pt x="530" y="224"/>
                </a:lnTo>
                <a:lnTo>
                  <a:pt x="522" y="224"/>
                </a:lnTo>
                <a:lnTo>
                  <a:pt x="499" y="222"/>
                </a:lnTo>
                <a:lnTo>
                  <a:pt x="494" y="219"/>
                </a:lnTo>
                <a:lnTo>
                  <a:pt x="480" y="215"/>
                </a:lnTo>
                <a:lnTo>
                  <a:pt x="473" y="215"/>
                </a:lnTo>
                <a:lnTo>
                  <a:pt x="452" y="204"/>
                </a:lnTo>
                <a:lnTo>
                  <a:pt x="442" y="199"/>
                </a:lnTo>
                <a:lnTo>
                  <a:pt x="432" y="193"/>
                </a:lnTo>
                <a:lnTo>
                  <a:pt x="428" y="184"/>
                </a:lnTo>
                <a:lnTo>
                  <a:pt x="422" y="172"/>
                </a:lnTo>
                <a:lnTo>
                  <a:pt x="412" y="172"/>
                </a:lnTo>
                <a:lnTo>
                  <a:pt x="407" y="165"/>
                </a:lnTo>
                <a:lnTo>
                  <a:pt x="387" y="155"/>
                </a:lnTo>
                <a:lnTo>
                  <a:pt x="377" y="147"/>
                </a:lnTo>
                <a:lnTo>
                  <a:pt x="365" y="144"/>
                </a:lnTo>
                <a:lnTo>
                  <a:pt x="355" y="139"/>
                </a:lnTo>
                <a:lnTo>
                  <a:pt x="350" y="139"/>
                </a:lnTo>
                <a:lnTo>
                  <a:pt x="340" y="132"/>
                </a:lnTo>
                <a:lnTo>
                  <a:pt x="332" y="132"/>
                </a:lnTo>
                <a:lnTo>
                  <a:pt x="322" y="139"/>
                </a:lnTo>
                <a:lnTo>
                  <a:pt x="315" y="139"/>
                </a:lnTo>
                <a:lnTo>
                  <a:pt x="305" y="132"/>
                </a:lnTo>
                <a:lnTo>
                  <a:pt x="302" y="124"/>
                </a:lnTo>
                <a:lnTo>
                  <a:pt x="279" y="113"/>
                </a:lnTo>
                <a:lnTo>
                  <a:pt x="272" y="108"/>
                </a:lnTo>
                <a:lnTo>
                  <a:pt x="262" y="105"/>
                </a:lnTo>
                <a:lnTo>
                  <a:pt x="257" y="108"/>
                </a:lnTo>
                <a:lnTo>
                  <a:pt x="247" y="105"/>
                </a:lnTo>
                <a:lnTo>
                  <a:pt x="115" y="15"/>
                </a:lnTo>
                <a:lnTo>
                  <a:pt x="105" y="15"/>
                </a:lnTo>
                <a:lnTo>
                  <a:pt x="93" y="15"/>
                </a:lnTo>
                <a:lnTo>
                  <a:pt x="90" y="6"/>
                </a:lnTo>
                <a:lnTo>
                  <a:pt x="79" y="5"/>
                </a:lnTo>
                <a:lnTo>
                  <a:pt x="63" y="1"/>
                </a:lnTo>
                <a:lnTo>
                  <a:pt x="41" y="5"/>
                </a:lnTo>
                <a:lnTo>
                  <a:pt x="21" y="0"/>
                </a:lnTo>
                <a:lnTo>
                  <a:pt x="26" y="10"/>
                </a:lnTo>
                <a:lnTo>
                  <a:pt x="28" y="25"/>
                </a:lnTo>
                <a:lnTo>
                  <a:pt x="43" y="35"/>
                </a:lnTo>
                <a:lnTo>
                  <a:pt x="53" y="48"/>
                </a:lnTo>
                <a:lnTo>
                  <a:pt x="63" y="59"/>
                </a:lnTo>
                <a:lnTo>
                  <a:pt x="65" y="68"/>
                </a:lnTo>
                <a:lnTo>
                  <a:pt x="59" y="79"/>
                </a:lnTo>
                <a:lnTo>
                  <a:pt x="52" y="82"/>
                </a:lnTo>
                <a:lnTo>
                  <a:pt x="53" y="97"/>
                </a:lnTo>
                <a:lnTo>
                  <a:pt x="57" y="108"/>
                </a:lnTo>
                <a:lnTo>
                  <a:pt x="55" y="117"/>
                </a:lnTo>
                <a:lnTo>
                  <a:pt x="52" y="125"/>
                </a:lnTo>
                <a:lnTo>
                  <a:pt x="45" y="132"/>
                </a:lnTo>
                <a:lnTo>
                  <a:pt x="41" y="139"/>
                </a:lnTo>
                <a:lnTo>
                  <a:pt x="46" y="155"/>
                </a:lnTo>
                <a:lnTo>
                  <a:pt x="45" y="165"/>
                </a:lnTo>
                <a:lnTo>
                  <a:pt x="43" y="173"/>
                </a:lnTo>
                <a:lnTo>
                  <a:pt x="37" y="185"/>
                </a:lnTo>
                <a:lnTo>
                  <a:pt x="28" y="189"/>
                </a:lnTo>
                <a:lnTo>
                  <a:pt x="19" y="199"/>
                </a:lnTo>
                <a:lnTo>
                  <a:pt x="0" y="193"/>
                </a:lnTo>
                <a:lnTo>
                  <a:pt x="6" y="212"/>
                </a:lnTo>
                <a:lnTo>
                  <a:pt x="25" y="219"/>
                </a:lnTo>
                <a:lnTo>
                  <a:pt x="28" y="227"/>
                </a:lnTo>
                <a:lnTo>
                  <a:pt x="28" y="239"/>
                </a:lnTo>
                <a:lnTo>
                  <a:pt x="35" y="247"/>
                </a:lnTo>
                <a:lnTo>
                  <a:pt x="41" y="257"/>
                </a:lnTo>
                <a:lnTo>
                  <a:pt x="45" y="264"/>
                </a:lnTo>
                <a:lnTo>
                  <a:pt x="41" y="272"/>
                </a:lnTo>
                <a:lnTo>
                  <a:pt x="35" y="286"/>
                </a:lnTo>
                <a:lnTo>
                  <a:pt x="37" y="296"/>
                </a:lnTo>
                <a:lnTo>
                  <a:pt x="41" y="304"/>
                </a:lnTo>
                <a:lnTo>
                  <a:pt x="43" y="312"/>
                </a:lnTo>
                <a:lnTo>
                  <a:pt x="28" y="326"/>
                </a:lnTo>
                <a:lnTo>
                  <a:pt x="35" y="336"/>
                </a:lnTo>
                <a:lnTo>
                  <a:pt x="28" y="344"/>
                </a:lnTo>
                <a:lnTo>
                  <a:pt x="30" y="352"/>
                </a:lnTo>
                <a:lnTo>
                  <a:pt x="35" y="366"/>
                </a:lnTo>
                <a:lnTo>
                  <a:pt x="46" y="376"/>
                </a:lnTo>
                <a:lnTo>
                  <a:pt x="41" y="381"/>
                </a:lnTo>
                <a:lnTo>
                  <a:pt x="46" y="398"/>
                </a:lnTo>
                <a:lnTo>
                  <a:pt x="57" y="401"/>
                </a:lnTo>
                <a:lnTo>
                  <a:pt x="63" y="411"/>
                </a:lnTo>
                <a:lnTo>
                  <a:pt x="65" y="421"/>
                </a:lnTo>
                <a:lnTo>
                  <a:pt x="65" y="429"/>
                </a:lnTo>
                <a:lnTo>
                  <a:pt x="59" y="441"/>
                </a:lnTo>
                <a:lnTo>
                  <a:pt x="68" y="451"/>
                </a:lnTo>
                <a:lnTo>
                  <a:pt x="68" y="461"/>
                </a:lnTo>
                <a:lnTo>
                  <a:pt x="315" y="476"/>
                </a:lnTo>
                <a:lnTo>
                  <a:pt x="821" y="499"/>
                </a:lnTo>
                <a:lnTo>
                  <a:pt x="827" y="499"/>
                </a:lnTo>
                <a:lnTo>
                  <a:pt x="1021" y="508"/>
                </a:lnTo>
                <a:lnTo>
                  <a:pt x="1037" y="508"/>
                </a:lnTo>
                <a:lnTo>
                  <a:pt x="1168" y="513"/>
                </a:lnTo>
                <a:lnTo>
                  <a:pt x="1169" y="425"/>
                </a:lnTo>
                <a:lnTo>
                  <a:pt x="1174" y="334"/>
                </a:lnTo>
                <a:lnTo>
                  <a:pt x="1188" y="334"/>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91" name="Freeform 10"/>
          <p:cNvSpPr>
            <a:spLocks/>
          </p:cNvSpPr>
          <p:nvPr/>
        </p:nvSpPr>
        <p:spPr bwMode="auto">
          <a:xfrm>
            <a:off x="2565094" y="5662199"/>
            <a:ext cx="554734" cy="706546"/>
          </a:xfrm>
          <a:custGeom>
            <a:avLst/>
            <a:gdLst/>
            <a:ahLst/>
            <a:cxnLst>
              <a:cxn ang="0">
                <a:pos x="0" y="216"/>
              </a:cxn>
              <a:cxn ang="0">
                <a:pos x="6" y="183"/>
              </a:cxn>
              <a:cxn ang="0">
                <a:pos x="17" y="169"/>
              </a:cxn>
              <a:cxn ang="0">
                <a:pos x="35" y="159"/>
              </a:cxn>
              <a:cxn ang="0">
                <a:pos x="45" y="154"/>
              </a:cxn>
              <a:cxn ang="0">
                <a:pos x="32" y="134"/>
              </a:cxn>
              <a:cxn ang="0">
                <a:pos x="38" y="119"/>
              </a:cxn>
              <a:cxn ang="0">
                <a:pos x="63" y="105"/>
              </a:cxn>
              <a:cxn ang="0">
                <a:pos x="90" y="102"/>
              </a:cxn>
              <a:cxn ang="0">
                <a:pos x="100" y="102"/>
              </a:cxn>
              <a:cxn ang="0">
                <a:pos x="120" y="102"/>
              </a:cxn>
              <a:cxn ang="0">
                <a:pos x="140" y="88"/>
              </a:cxn>
              <a:cxn ang="0">
                <a:pos x="160" y="87"/>
              </a:cxn>
              <a:cxn ang="0">
                <a:pos x="171" y="75"/>
              </a:cxn>
              <a:cxn ang="0">
                <a:pos x="182" y="61"/>
              </a:cxn>
              <a:cxn ang="0">
                <a:pos x="200" y="65"/>
              </a:cxn>
              <a:cxn ang="0">
                <a:pos x="236" y="61"/>
              </a:cxn>
              <a:cxn ang="0">
                <a:pos x="251" y="67"/>
              </a:cxn>
              <a:cxn ang="0">
                <a:pos x="271" y="75"/>
              </a:cxn>
              <a:cxn ang="0">
                <a:pos x="288" y="81"/>
              </a:cxn>
              <a:cxn ang="0">
                <a:pos x="315" y="81"/>
              </a:cxn>
              <a:cxn ang="0">
                <a:pos x="321" y="61"/>
              </a:cxn>
              <a:cxn ang="0">
                <a:pos x="320" y="43"/>
              </a:cxn>
              <a:cxn ang="0">
                <a:pos x="328" y="26"/>
              </a:cxn>
              <a:cxn ang="0">
                <a:pos x="341" y="6"/>
              </a:cxn>
              <a:cxn ang="0">
                <a:pos x="356" y="0"/>
              </a:cxn>
              <a:cxn ang="0">
                <a:pos x="375" y="0"/>
              </a:cxn>
              <a:cxn ang="0">
                <a:pos x="365" y="354"/>
              </a:cxn>
              <a:cxn ang="0">
                <a:pos x="348" y="463"/>
              </a:cxn>
              <a:cxn ang="0">
                <a:pos x="308" y="456"/>
              </a:cxn>
              <a:cxn ang="0">
                <a:pos x="276" y="433"/>
              </a:cxn>
              <a:cxn ang="0">
                <a:pos x="253" y="438"/>
              </a:cxn>
              <a:cxn ang="0">
                <a:pos x="223" y="438"/>
              </a:cxn>
              <a:cxn ang="0">
                <a:pos x="160" y="411"/>
              </a:cxn>
              <a:cxn ang="0">
                <a:pos x="97" y="398"/>
              </a:cxn>
              <a:cxn ang="0">
                <a:pos x="63" y="384"/>
              </a:cxn>
              <a:cxn ang="0">
                <a:pos x="32" y="364"/>
              </a:cxn>
              <a:cxn ang="0">
                <a:pos x="8" y="331"/>
              </a:cxn>
              <a:cxn ang="0">
                <a:pos x="17" y="289"/>
              </a:cxn>
              <a:cxn ang="0">
                <a:pos x="18" y="259"/>
              </a:cxn>
              <a:cxn ang="0">
                <a:pos x="13" y="242"/>
              </a:cxn>
            </a:cxnLst>
            <a:rect l="0" t="0" r="r" b="b"/>
            <a:pathLst>
              <a:path w="376" h="464">
                <a:moveTo>
                  <a:pt x="13" y="242"/>
                </a:moveTo>
                <a:lnTo>
                  <a:pt x="0" y="216"/>
                </a:lnTo>
                <a:lnTo>
                  <a:pt x="0" y="199"/>
                </a:lnTo>
                <a:lnTo>
                  <a:pt x="6" y="183"/>
                </a:lnTo>
                <a:lnTo>
                  <a:pt x="8" y="177"/>
                </a:lnTo>
                <a:lnTo>
                  <a:pt x="17" y="169"/>
                </a:lnTo>
                <a:lnTo>
                  <a:pt x="30" y="167"/>
                </a:lnTo>
                <a:lnTo>
                  <a:pt x="35" y="159"/>
                </a:lnTo>
                <a:lnTo>
                  <a:pt x="45" y="163"/>
                </a:lnTo>
                <a:lnTo>
                  <a:pt x="45" y="154"/>
                </a:lnTo>
                <a:lnTo>
                  <a:pt x="43" y="143"/>
                </a:lnTo>
                <a:lnTo>
                  <a:pt x="32" y="134"/>
                </a:lnTo>
                <a:lnTo>
                  <a:pt x="38" y="130"/>
                </a:lnTo>
                <a:lnTo>
                  <a:pt x="38" y="119"/>
                </a:lnTo>
                <a:lnTo>
                  <a:pt x="52" y="110"/>
                </a:lnTo>
                <a:lnTo>
                  <a:pt x="63" y="105"/>
                </a:lnTo>
                <a:lnTo>
                  <a:pt x="70" y="95"/>
                </a:lnTo>
                <a:lnTo>
                  <a:pt x="90" y="102"/>
                </a:lnTo>
                <a:lnTo>
                  <a:pt x="95" y="107"/>
                </a:lnTo>
                <a:lnTo>
                  <a:pt x="100" y="102"/>
                </a:lnTo>
                <a:lnTo>
                  <a:pt x="110" y="102"/>
                </a:lnTo>
                <a:lnTo>
                  <a:pt x="120" y="102"/>
                </a:lnTo>
                <a:lnTo>
                  <a:pt x="131" y="95"/>
                </a:lnTo>
                <a:lnTo>
                  <a:pt x="140" y="88"/>
                </a:lnTo>
                <a:lnTo>
                  <a:pt x="148" y="87"/>
                </a:lnTo>
                <a:lnTo>
                  <a:pt x="160" y="87"/>
                </a:lnTo>
                <a:lnTo>
                  <a:pt x="162" y="81"/>
                </a:lnTo>
                <a:lnTo>
                  <a:pt x="171" y="75"/>
                </a:lnTo>
                <a:lnTo>
                  <a:pt x="178" y="68"/>
                </a:lnTo>
                <a:lnTo>
                  <a:pt x="182" y="61"/>
                </a:lnTo>
                <a:lnTo>
                  <a:pt x="190" y="61"/>
                </a:lnTo>
                <a:lnTo>
                  <a:pt x="200" y="65"/>
                </a:lnTo>
                <a:lnTo>
                  <a:pt x="218" y="59"/>
                </a:lnTo>
                <a:lnTo>
                  <a:pt x="236" y="61"/>
                </a:lnTo>
                <a:lnTo>
                  <a:pt x="243" y="68"/>
                </a:lnTo>
                <a:lnTo>
                  <a:pt x="251" y="67"/>
                </a:lnTo>
                <a:lnTo>
                  <a:pt x="263" y="72"/>
                </a:lnTo>
                <a:lnTo>
                  <a:pt x="271" y="75"/>
                </a:lnTo>
                <a:lnTo>
                  <a:pt x="280" y="79"/>
                </a:lnTo>
                <a:lnTo>
                  <a:pt x="288" y="81"/>
                </a:lnTo>
                <a:lnTo>
                  <a:pt x="302" y="87"/>
                </a:lnTo>
                <a:lnTo>
                  <a:pt x="315" y="81"/>
                </a:lnTo>
                <a:lnTo>
                  <a:pt x="320" y="68"/>
                </a:lnTo>
                <a:lnTo>
                  <a:pt x="321" y="61"/>
                </a:lnTo>
                <a:lnTo>
                  <a:pt x="321" y="52"/>
                </a:lnTo>
                <a:lnTo>
                  <a:pt x="320" y="43"/>
                </a:lnTo>
                <a:lnTo>
                  <a:pt x="327" y="39"/>
                </a:lnTo>
                <a:lnTo>
                  <a:pt x="328" y="26"/>
                </a:lnTo>
                <a:lnTo>
                  <a:pt x="340" y="17"/>
                </a:lnTo>
                <a:lnTo>
                  <a:pt x="341" y="6"/>
                </a:lnTo>
                <a:lnTo>
                  <a:pt x="348" y="3"/>
                </a:lnTo>
                <a:lnTo>
                  <a:pt x="356" y="0"/>
                </a:lnTo>
                <a:lnTo>
                  <a:pt x="370" y="0"/>
                </a:lnTo>
                <a:lnTo>
                  <a:pt x="375" y="0"/>
                </a:lnTo>
                <a:lnTo>
                  <a:pt x="368" y="216"/>
                </a:lnTo>
                <a:lnTo>
                  <a:pt x="365" y="354"/>
                </a:lnTo>
                <a:lnTo>
                  <a:pt x="363" y="456"/>
                </a:lnTo>
                <a:lnTo>
                  <a:pt x="348" y="463"/>
                </a:lnTo>
                <a:lnTo>
                  <a:pt x="330" y="463"/>
                </a:lnTo>
                <a:lnTo>
                  <a:pt x="308" y="456"/>
                </a:lnTo>
                <a:lnTo>
                  <a:pt x="293" y="436"/>
                </a:lnTo>
                <a:lnTo>
                  <a:pt x="276" y="433"/>
                </a:lnTo>
                <a:lnTo>
                  <a:pt x="267" y="433"/>
                </a:lnTo>
                <a:lnTo>
                  <a:pt x="253" y="438"/>
                </a:lnTo>
                <a:lnTo>
                  <a:pt x="235" y="441"/>
                </a:lnTo>
                <a:lnTo>
                  <a:pt x="223" y="438"/>
                </a:lnTo>
                <a:lnTo>
                  <a:pt x="211" y="428"/>
                </a:lnTo>
                <a:lnTo>
                  <a:pt x="160" y="411"/>
                </a:lnTo>
                <a:lnTo>
                  <a:pt x="120" y="398"/>
                </a:lnTo>
                <a:lnTo>
                  <a:pt x="97" y="398"/>
                </a:lnTo>
                <a:lnTo>
                  <a:pt x="75" y="389"/>
                </a:lnTo>
                <a:lnTo>
                  <a:pt x="63" y="384"/>
                </a:lnTo>
                <a:lnTo>
                  <a:pt x="48" y="373"/>
                </a:lnTo>
                <a:lnTo>
                  <a:pt x="32" y="364"/>
                </a:lnTo>
                <a:lnTo>
                  <a:pt x="17" y="354"/>
                </a:lnTo>
                <a:lnTo>
                  <a:pt x="8" y="331"/>
                </a:lnTo>
                <a:lnTo>
                  <a:pt x="12" y="314"/>
                </a:lnTo>
                <a:lnTo>
                  <a:pt x="17" y="289"/>
                </a:lnTo>
                <a:lnTo>
                  <a:pt x="18" y="267"/>
                </a:lnTo>
                <a:lnTo>
                  <a:pt x="18" y="259"/>
                </a:lnTo>
                <a:lnTo>
                  <a:pt x="15" y="249"/>
                </a:lnTo>
                <a:lnTo>
                  <a:pt x="13" y="242"/>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92" name="Freeform 11"/>
          <p:cNvSpPr>
            <a:spLocks/>
          </p:cNvSpPr>
          <p:nvPr/>
        </p:nvSpPr>
        <p:spPr bwMode="auto">
          <a:xfrm>
            <a:off x="7094440" y="4858198"/>
            <a:ext cx="666862" cy="855773"/>
          </a:xfrm>
          <a:custGeom>
            <a:avLst/>
            <a:gdLst/>
            <a:ahLst/>
            <a:cxnLst>
              <a:cxn ang="0">
                <a:pos x="12" y="37"/>
              </a:cxn>
              <a:cxn ang="0">
                <a:pos x="15" y="37"/>
              </a:cxn>
              <a:cxn ang="0">
                <a:pos x="25" y="45"/>
              </a:cxn>
              <a:cxn ang="0">
                <a:pos x="37" y="57"/>
              </a:cxn>
              <a:cxn ang="0">
                <a:pos x="45" y="66"/>
              </a:cxn>
              <a:cxn ang="0">
                <a:pos x="53" y="68"/>
              </a:cxn>
              <a:cxn ang="0">
                <a:pos x="65" y="66"/>
              </a:cxn>
              <a:cxn ang="0">
                <a:pos x="80" y="66"/>
              </a:cxn>
              <a:cxn ang="0">
                <a:pos x="90" y="63"/>
              </a:cxn>
              <a:cxn ang="0">
                <a:pos x="95" y="53"/>
              </a:cxn>
              <a:cxn ang="0">
                <a:pos x="100" y="48"/>
              </a:cxn>
              <a:cxn ang="0">
                <a:pos x="115" y="48"/>
              </a:cxn>
              <a:cxn ang="0">
                <a:pos x="124" y="45"/>
              </a:cxn>
              <a:cxn ang="0">
                <a:pos x="138" y="37"/>
              </a:cxn>
              <a:cxn ang="0">
                <a:pos x="148" y="33"/>
              </a:cxn>
              <a:cxn ang="0">
                <a:pos x="162" y="33"/>
              </a:cxn>
              <a:cxn ang="0">
                <a:pos x="171" y="37"/>
              </a:cxn>
              <a:cxn ang="0">
                <a:pos x="191" y="28"/>
              </a:cxn>
              <a:cxn ang="0">
                <a:pos x="220" y="33"/>
              </a:cxn>
              <a:cxn ang="0">
                <a:pos x="229" y="33"/>
              </a:cxn>
              <a:cxn ang="0">
                <a:pos x="236" y="33"/>
              </a:cxn>
              <a:cxn ang="0">
                <a:pos x="241" y="21"/>
              </a:cxn>
              <a:cxn ang="0">
                <a:pos x="241" y="10"/>
              </a:cxn>
              <a:cxn ang="0">
                <a:pos x="248" y="1"/>
              </a:cxn>
              <a:cxn ang="0">
                <a:pos x="253" y="0"/>
              </a:cxn>
              <a:cxn ang="0">
                <a:pos x="258" y="0"/>
              </a:cxn>
              <a:cxn ang="0">
                <a:pos x="260" y="57"/>
              </a:cxn>
              <a:cxn ang="0">
                <a:pos x="256" y="138"/>
              </a:cxn>
              <a:cxn ang="0">
                <a:pos x="339" y="131"/>
              </a:cxn>
              <a:cxn ang="0">
                <a:pos x="341" y="158"/>
              </a:cxn>
              <a:cxn ang="0">
                <a:pos x="354" y="158"/>
              </a:cxn>
              <a:cxn ang="0">
                <a:pos x="356" y="197"/>
              </a:cxn>
              <a:cxn ang="0">
                <a:pos x="371" y="197"/>
              </a:cxn>
              <a:cxn ang="0">
                <a:pos x="371" y="210"/>
              </a:cxn>
              <a:cxn ang="0">
                <a:pos x="386" y="210"/>
              </a:cxn>
              <a:cxn ang="0">
                <a:pos x="386" y="250"/>
              </a:cxn>
              <a:cxn ang="0">
                <a:pos x="428" y="248"/>
              </a:cxn>
              <a:cxn ang="0">
                <a:pos x="432" y="288"/>
              </a:cxn>
              <a:cxn ang="0">
                <a:pos x="451" y="554"/>
              </a:cxn>
              <a:cxn ang="0">
                <a:pos x="195" y="561"/>
              </a:cxn>
              <a:cxn ang="0">
                <a:pos x="183" y="561"/>
              </a:cxn>
              <a:cxn ang="0">
                <a:pos x="180" y="375"/>
              </a:cxn>
              <a:cxn ang="0">
                <a:pos x="95" y="376"/>
              </a:cxn>
              <a:cxn ang="0">
                <a:pos x="93" y="316"/>
              </a:cxn>
              <a:cxn ang="0">
                <a:pos x="93" y="301"/>
              </a:cxn>
              <a:cxn ang="0">
                <a:pos x="46" y="301"/>
              </a:cxn>
              <a:cxn ang="0">
                <a:pos x="8" y="303"/>
              </a:cxn>
              <a:cxn ang="0">
                <a:pos x="0" y="63"/>
              </a:cxn>
              <a:cxn ang="0">
                <a:pos x="8" y="63"/>
              </a:cxn>
              <a:cxn ang="0">
                <a:pos x="8" y="33"/>
              </a:cxn>
              <a:cxn ang="0">
                <a:pos x="12" y="37"/>
              </a:cxn>
            </a:cxnLst>
            <a:rect l="0" t="0" r="r" b="b"/>
            <a:pathLst>
              <a:path w="452" h="562">
                <a:moveTo>
                  <a:pt x="12" y="37"/>
                </a:moveTo>
                <a:lnTo>
                  <a:pt x="15" y="37"/>
                </a:lnTo>
                <a:lnTo>
                  <a:pt x="25" y="45"/>
                </a:lnTo>
                <a:lnTo>
                  <a:pt x="37" y="57"/>
                </a:lnTo>
                <a:lnTo>
                  <a:pt x="45" y="66"/>
                </a:lnTo>
                <a:lnTo>
                  <a:pt x="53" y="68"/>
                </a:lnTo>
                <a:lnTo>
                  <a:pt x="65" y="66"/>
                </a:lnTo>
                <a:lnTo>
                  <a:pt x="80" y="66"/>
                </a:lnTo>
                <a:lnTo>
                  <a:pt x="90" y="63"/>
                </a:lnTo>
                <a:lnTo>
                  <a:pt x="95" y="53"/>
                </a:lnTo>
                <a:lnTo>
                  <a:pt x="100" y="48"/>
                </a:lnTo>
                <a:lnTo>
                  <a:pt x="115" y="48"/>
                </a:lnTo>
                <a:lnTo>
                  <a:pt x="124" y="45"/>
                </a:lnTo>
                <a:lnTo>
                  <a:pt x="138" y="37"/>
                </a:lnTo>
                <a:lnTo>
                  <a:pt x="148" y="33"/>
                </a:lnTo>
                <a:lnTo>
                  <a:pt x="162" y="33"/>
                </a:lnTo>
                <a:lnTo>
                  <a:pt x="171" y="37"/>
                </a:lnTo>
                <a:lnTo>
                  <a:pt x="191" y="28"/>
                </a:lnTo>
                <a:lnTo>
                  <a:pt x="220" y="33"/>
                </a:lnTo>
                <a:lnTo>
                  <a:pt x="229" y="33"/>
                </a:lnTo>
                <a:lnTo>
                  <a:pt x="236" y="33"/>
                </a:lnTo>
                <a:lnTo>
                  <a:pt x="241" y="21"/>
                </a:lnTo>
                <a:lnTo>
                  <a:pt x="241" y="10"/>
                </a:lnTo>
                <a:lnTo>
                  <a:pt x="248" y="1"/>
                </a:lnTo>
                <a:lnTo>
                  <a:pt x="253" y="0"/>
                </a:lnTo>
                <a:lnTo>
                  <a:pt x="258" y="0"/>
                </a:lnTo>
                <a:lnTo>
                  <a:pt x="260" y="57"/>
                </a:lnTo>
                <a:lnTo>
                  <a:pt x="256" y="138"/>
                </a:lnTo>
                <a:lnTo>
                  <a:pt x="339" y="131"/>
                </a:lnTo>
                <a:lnTo>
                  <a:pt x="341" y="158"/>
                </a:lnTo>
                <a:lnTo>
                  <a:pt x="354" y="158"/>
                </a:lnTo>
                <a:lnTo>
                  <a:pt x="356" y="197"/>
                </a:lnTo>
                <a:lnTo>
                  <a:pt x="371" y="197"/>
                </a:lnTo>
                <a:lnTo>
                  <a:pt x="371" y="210"/>
                </a:lnTo>
                <a:lnTo>
                  <a:pt x="386" y="210"/>
                </a:lnTo>
                <a:lnTo>
                  <a:pt x="386" y="250"/>
                </a:lnTo>
                <a:lnTo>
                  <a:pt x="428" y="248"/>
                </a:lnTo>
                <a:lnTo>
                  <a:pt x="432" y="288"/>
                </a:lnTo>
                <a:lnTo>
                  <a:pt x="451" y="554"/>
                </a:lnTo>
                <a:lnTo>
                  <a:pt x="195" y="561"/>
                </a:lnTo>
                <a:lnTo>
                  <a:pt x="183" y="561"/>
                </a:lnTo>
                <a:lnTo>
                  <a:pt x="180" y="375"/>
                </a:lnTo>
                <a:lnTo>
                  <a:pt x="95" y="376"/>
                </a:lnTo>
                <a:lnTo>
                  <a:pt x="93" y="316"/>
                </a:lnTo>
                <a:lnTo>
                  <a:pt x="93" y="301"/>
                </a:lnTo>
                <a:lnTo>
                  <a:pt x="46" y="301"/>
                </a:lnTo>
                <a:lnTo>
                  <a:pt x="8" y="303"/>
                </a:lnTo>
                <a:lnTo>
                  <a:pt x="0" y="63"/>
                </a:lnTo>
                <a:lnTo>
                  <a:pt x="8" y="63"/>
                </a:lnTo>
                <a:lnTo>
                  <a:pt x="8" y="33"/>
                </a:lnTo>
                <a:lnTo>
                  <a:pt x="12" y="37"/>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93" name="Freeform 12"/>
          <p:cNvSpPr>
            <a:spLocks/>
          </p:cNvSpPr>
          <p:nvPr/>
        </p:nvSpPr>
        <p:spPr bwMode="auto">
          <a:xfrm>
            <a:off x="2156420" y="5194720"/>
            <a:ext cx="979637" cy="750707"/>
          </a:xfrm>
          <a:custGeom>
            <a:avLst/>
            <a:gdLst/>
            <a:ahLst/>
            <a:cxnLst>
              <a:cxn ang="0">
                <a:pos x="121" y="223"/>
              </a:cxn>
              <a:cxn ang="0">
                <a:pos x="137" y="228"/>
              </a:cxn>
              <a:cxn ang="0">
                <a:pos x="207" y="280"/>
              </a:cxn>
              <a:cxn ang="0">
                <a:pos x="223" y="323"/>
              </a:cxn>
              <a:cxn ang="0">
                <a:pos x="237" y="342"/>
              </a:cxn>
              <a:cxn ang="0">
                <a:pos x="265" y="390"/>
              </a:cxn>
              <a:cxn ang="0">
                <a:pos x="270" y="412"/>
              </a:cxn>
              <a:cxn ang="0">
                <a:pos x="274" y="458"/>
              </a:cxn>
              <a:cxn ang="0">
                <a:pos x="285" y="492"/>
              </a:cxn>
              <a:cxn ang="0">
                <a:pos x="307" y="478"/>
              </a:cxn>
              <a:cxn ang="0">
                <a:pos x="319" y="475"/>
              </a:cxn>
              <a:cxn ang="0">
                <a:pos x="317" y="455"/>
              </a:cxn>
              <a:cxn ang="0">
                <a:pos x="316" y="444"/>
              </a:cxn>
              <a:cxn ang="0">
                <a:pos x="329" y="422"/>
              </a:cxn>
              <a:cxn ang="0">
                <a:pos x="345" y="409"/>
              </a:cxn>
              <a:cxn ang="0">
                <a:pos x="372" y="420"/>
              </a:cxn>
              <a:cxn ang="0">
                <a:pos x="385" y="412"/>
              </a:cxn>
              <a:cxn ang="0">
                <a:pos x="409" y="409"/>
              </a:cxn>
              <a:cxn ang="0">
                <a:pos x="426" y="400"/>
              </a:cxn>
              <a:cxn ang="0">
                <a:pos x="439" y="392"/>
              </a:cxn>
              <a:cxn ang="0">
                <a:pos x="456" y="382"/>
              </a:cxn>
              <a:cxn ang="0">
                <a:pos x="466" y="375"/>
              </a:cxn>
              <a:cxn ang="0">
                <a:pos x="494" y="370"/>
              </a:cxn>
              <a:cxn ang="0">
                <a:pos x="520" y="382"/>
              </a:cxn>
              <a:cxn ang="0">
                <a:pos x="540" y="385"/>
              </a:cxn>
              <a:cxn ang="0">
                <a:pos x="556" y="390"/>
              </a:cxn>
              <a:cxn ang="0">
                <a:pos x="578" y="400"/>
              </a:cxn>
              <a:cxn ang="0">
                <a:pos x="598" y="382"/>
              </a:cxn>
              <a:cxn ang="0">
                <a:pos x="601" y="365"/>
              </a:cxn>
              <a:cxn ang="0">
                <a:pos x="604" y="350"/>
              </a:cxn>
              <a:cxn ang="0">
                <a:pos x="616" y="330"/>
              </a:cxn>
              <a:cxn ang="0">
                <a:pos x="629" y="315"/>
              </a:cxn>
              <a:cxn ang="0">
                <a:pos x="649" y="312"/>
              </a:cxn>
              <a:cxn ang="0">
                <a:pos x="655" y="232"/>
              </a:cxn>
              <a:cxn ang="0">
                <a:pos x="357" y="8"/>
              </a:cxn>
              <a:cxn ang="0">
                <a:pos x="65" y="3"/>
              </a:cxn>
              <a:cxn ang="0">
                <a:pos x="0" y="198"/>
              </a:cxn>
              <a:cxn ang="0">
                <a:pos x="30" y="180"/>
              </a:cxn>
              <a:cxn ang="0">
                <a:pos x="67" y="185"/>
              </a:cxn>
              <a:cxn ang="0">
                <a:pos x="97" y="208"/>
              </a:cxn>
              <a:cxn ang="0">
                <a:pos x="121" y="220"/>
              </a:cxn>
            </a:cxnLst>
            <a:rect l="0" t="0" r="r" b="b"/>
            <a:pathLst>
              <a:path w="664" h="493">
                <a:moveTo>
                  <a:pt x="121" y="220"/>
                </a:moveTo>
                <a:lnTo>
                  <a:pt x="121" y="223"/>
                </a:lnTo>
                <a:lnTo>
                  <a:pt x="128" y="225"/>
                </a:lnTo>
                <a:lnTo>
                  <a:pt x="137" y="228"/>
                </a:lnTo>
                <a:lnTo>
                  <a:pt x="168" y="258"/>
                </a:lnTo>
                <a:lnTo>
                  <a:pt x="207" y="280"/>
                </a:lnTo>
                <a:lnTo>
                  <a:pt x="217" y="298"/>
                </a:lnTo>
                <a:lnTo>
                  <a:pt x="223" y="323"/>
                </a:lnTo>
                <a:lnTo>
                  <a:pt x="229" y="332"/>
                </a:lnTo>
                <a:lnTo>
                  <a:pt x="237" y="342"/>
                </a:lnTo>
                <a:lnTo>
                  <a:pt x="249" y="370"/>
                </a:lnTo>
                <a:lnTo>
                  <a:pt x="265" y="390"/>
                </a:lnTo>
                <a:lnTo>
                  <a:pt x="265" y="397"/>
                </a:lnTo>
                <a:lnTo>
                  <a:pt x="270" y="412"/>
                </a:lnTo>
                <a:lnTo>
                  <a:pt x="265" y="435"/>
                </a:lnTo>
                <a:lnTo>
                  <a:pt x="274" y="458"/>
                </a:lnTo>
                <a:lnTo>
                  <a:pt x="284" y="475"/>
                </a:lnTo>
                <a:lnTo>
                  <a:pt x="285" y="492"/>
                </a:lnTo>
                <a:lnTo>
                  <a:pt x="294" y="482"/>
                </a:lnTo>
                <a:lnTo>
                  <a:pt x="307" y="478"/>
                </a:lnTo>
                <a:lnTo>
                  <a:pt x="310" y="470"/>
                </a:lnTo>
                <a:lnTo>
                  <a:pt x="319" y="475"/>
                </a:lnTo>
                <a:lnTo>
                  <a:pt x="319" y="467"/>
                </a:lnTo>
                <a:lnTo>
                  <a:pt x="317" y="455"/>
                </a:lnTo>
                <a:lnTo>
                  <a:pt x="307" y="445"/>
                </a:lnTo>
                <a:lnTo>
                  <a:pt x="316" y="444"/>
                </a:lnTo>
                <a:lnTo>
                  <a:pt x="316" y="430"/>
                </a:lnTo>
                <a:lnTo>
                  <a:pt x="329" y="422"/>
                </a:lnTo>
                <a:lnTo>
                  <a:pt x="339" y="418"/>
                </a:lnTo>
                <a:lnTo>
                  <a:pt x="345" y="409"/>
                </a:lnTo>
                <a:lnTo>
                  <a:pt x="367" y="412"/>
                </a:lnTo>
                <a:lnTo>
                  <a:pt x="372" y="420"/>
                </a:lnTo>
                <a:lnTo>
                  <a:pt x="378" y="412"/>
                </a:lnTo>
                <a:lnTo>
                  <a:pt x="385" y="412"/>
                </a:lnTo>
                <a:lnTo>
                  <a:pt x="396" y="412"/>
                </a:lnTo>
                <a:lnTo>
                  <a:pt x="409" y="409"/>
                </a:lnTo>
                <a:lnTo>
                  <a:pt x="416" y="402"/>
                </a:lnTo>
                <a:lnTo>
                  <a:pt x="426" y="400"/>
                </a:lnTo>
                <a:lnTo>
                  <a:pt x="436" y="400"/>
                </a:lnTo>
                <a:lnTo>
                  <a:pt x="439" y="392"/>
                </a:lnTo>
                <a:lnTo>
                  <a:pt x="447" y="387"/>
                </a:lnTo>
                <a:lnTo>
                  <a:pt x="456" y="382"/>
                </a:lnTo>
                <a:lnTo>
                  <a:pt x="458" y="375"/>
                </a:lnTo>
                <a:lnTo>
                  <a:pt x="466" y="375"/>
                </a:lnTo>
                <a:lnTo>
                  <a:pt x="476" y="377"/>
                </a:lnTo>
                <a:lnTo>
                  <a:pt x="494" y="370"/>
                </a:lnTo>
                <a:lnTo>
                  <a:pt x="514" y="375"/>
                </a:lnTo>
                <a:lnTo>
                  <a:pt x="520" y="382"/>
                </a:lnTo>
                <a:lnTo>
                  <a:pt x="529" y="380"/>
                </a:lnTo>
                <a:lnTo>
                  <a:pt x="540" y="385"/>
                </a:lnTo>
                <a:lnTo>
                  <a:pt x="547" y="387"/>
                </a:lnTo>
                <a:lnTo>
                  <a:pt x="556" y="390"/>
                </a:lnTo>
                <a:lnTo>
                  <a:pt x="568" y="392"/>
                </a:lnTo>
                <a:lnTo>
                  <a:pt x="578" y="400"/>
                </a:lnTo>
                <a:lnTo>
                  <a:pt x="591" y="392"/>
                </a:lnTo>
                <a:lnTo>
                  <a:pt x="598" y="382"/>
                </a:lnTo>
                <a:lnTo>
                  <a:pt x="601" y="375"/>
                </a:lnTo>
                <a:lnTo>
                  <a:pt x="601" y="365"/>
                </a:lnTo>
                <a:lnTo>
                  <a:pt x="598" y="357"/>
                </a:lnTo>
                <a:lnTo>
                  <a:pt x="604" y="350"/>
                </a:lnTo>
                <a:lnTo>
                  <a:pt x="606" y="338"/>
                </a:lnTo>
                <a:lnTo>
                  <a:pt x="616" y="330"/>
                </a:lnTo>
                <a:lnTo>
                  <a:pt x="620" y="320"/>
                </a:lnTo>
                <a:lnTo>
                  <a:pt x="629" y="315"/>
                </a:lnTo>
                <a:lnTo>
                  <a:pt x="635" y="310"/>
                </a:lnTo>
                <a:lnTo>
                  <a:pt x="649" y="312"/>
                </a:lnTo>
                <a:lnTo>
                  <a:pt x="651" y="312"/>
                </a:lnTo>
                <a:lnTo>
                  <a:pt x="655" y="232"/>
                </a:lnTo>
                <a:lnTo>
                  <a:pt x="663" y="12"/>
                </a:lnTo>
                <a:lnTo>
                  <a:pt x="357" y="8"/>
                </a:lnTo>
                <a:lnTo>
                  <a:pt x="202" y="5"/>
                </a:lnTo>
                <a:lnTo>
                  <a:pt x="65" y="3"/>
                </a:lnTo>
                <a:lnTo>
                  <a:pt x="3" y="0"/>
                </a:lnTo>
                <a:lnTo>
                  <a:pt x="0" y="198"/>
                </a:lnTo>
                <a:lnTo>
                  <a:pt x="19" y="183"/>
                </a:lnTo>
                <a:lnTo>
                  <a:pt x="30" y="180"/>
                </a:lnTo>
                <a:lnTo>
                  <a:pt x="41" y="180"/>
                </a:lnTo>
                <a:lnTo>
                  <a:pt x="67" y="185"/>
                </a:lnTo>
                <a:lnTo>
                  <a:pt x="73" y="190"/>
                </a:lnTo>
                <a:lnTo>
                  <a:pt x="97" y="208"/>
                </a:lnTo>
                <a:lnTo>
                  <a:pt x="110" y="214"/>
                </a:lnTo>
                <a:lnTo>
                  <a:pt x="121" y="220"/>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94" name="Freeform 13"/>
          <p:cNvSpPr>
            <a:spLocks/>
          </p:cNvSpPr>
          <p:nvPr/>
        </p:nvSpPr>
        <p:spPr bwMode="auto">
          <a:xfrm>
            <a:off x="5030415" y="2794901"/>
            <a:ext cx="1304217" cy="1289751"/>
          </a:xfrm>
          <a:custGeom>
            <a:avLst/>
            <a:gdLst/>
            <a:ahLst/>
            <a:cxnLst>
              <a:cxn ang="0">
                <a:pos x="639" y="75"/>
              </a:cxn>
              <a:cxn ang="0">
                <a:pos x="665" y="35"/>
              </a:cxn>
              <a:cxn ang="0">
                <a:pos x="704" y="32"/>
              </a:cxn>
              <a:cxn ang="0">
                <a:pos x="750" y="8"/>
              </a:cxn>
              <a:cxn ang="0">
                <a:pos x="790" y="12"/>
              </a:cxn>
              <a:cxn ang="0">
                <a:pos x="835" y="32"/>
              </a:cxn>
              <a:cxn ang="0">
                <a:pos x="869" y="100"/>
              </a:cxn>
              <a:cxn ang="0">
                <a:pos x="878" y="146"/>
              </a:cxn>
              <a:cxn ang="0">
                <a:pos x="790" y="182"/>
              </a:cxn>
              <a:cxn ang="0">
                <a:pos x="761" y="222"/>
              </a:cxn>
              <a:cxn ang="0">
                <a:pos x="719" y="257"/>
              </a:cxn>
              <a:cxn ang="0">
                <a:pos x="708" y="342"/>
              </a:cxn>
              <a:cxn ang="0">
                <a:pos x="681" y="382"/>
              </a:cxn>
              <a:cxn ang="0">
                <a:pos x="653" y="471"/>
              </a:cxn>
              <a:cxn ang="0">
                <a:pos x="599" y="499"/>
              </a:cxn>
              <a:cxn ang="0">
                <a:pos x="570" y="524"/>
              </a:cxn>
              <a:cxn ang="0">
                <a:pos x="543" y="549"/>
              </a:cxn>
              <a:cxn ang="0">
                <a:pos x="518" y="644"/>
              </a:cxn>
              <a:cxn ang="0">
                <a:pos x="291" y="672"/>
              </a:cxn>
              <a:cxn ang="0">
                <a:pos x="263" y="714"/>
              </a:cxn>
              <a:cxn ang="0">
                <a:pos x="235" y="739"/>
              </a:cxn>
              <a:cxn ang="0">
                <a:pos x="208" y="846"/>
              </a:cxn>
              <a:cxn ang="0">
                <a:pos x="153" y="827"/>
              </a:cxn>
              <a:cxn ang="0">
                <a:pos x="153" y="794"/>
              </a:cxn>
              <a:cxn ang="0">
                <a:pos x="155" y="738"/>
              </a:cxn>
              <a:cxn ang="0">
                <a:pos x="122" y="714"/>
              </a:cxn>
              <a:cxn ang="0">
                <a:pos x="52" y="704"/>
              </a:cxn>
              <a:cxn ang="0">
                <a:pos x="13" y="671"/>
              </a:cxn>
              <a:cxn ang="0">
                <a:pos x="0" y="634"/>
              </a:cxn>
              <a:cxn ang="0">
                <a:pos x="28" y="549"/>
              </a:cxn>
              <a:cxn ang="0">
                <a:pos x="55" y="505"/>
              </a:cxn>
              <a:cxn ang="0">
                <a:pos x="57" y="464"/>
              </a:cxn>
              <a:cxn ang="0">
                <a:pos x="77" y="427"/>
              </a:cxn>
              <a:cxn ang="0">
                <a:pos x="66" y="375"/>
              </a:cxn>
              <a:cxn ang="0">
                <a:pos x="138" y="353"/>
              </a:cxn>
              <a:cxn ang="0">
                <a:pos x="213" y="329"/>
              </a:cxn>
              <a:cxn ang="0">
                <a:pos x="231" y="290"/>
              </a:cxn>
              <a:cxn ang="0">
                <a:pos x="263" y="248"/>
              </a:cxn>
              <a:cxn ang="0">
                <a:pos x="278" y="213"/>
              </a:cxn>
              <a:cxn ang="0">
                <a:pos x="288" y="179"/>
              </a:cxn>
              <a:cxn ang="0">
                <a:pos x="289" y="140"/>
              </a:cxn>
              <a:cxn ang="0">
                <a:pos x="276" y="92"/>
              </a:cxn>
              <a:cxn ang="0">
                <a:pos x="320" y="68"/>
              </a:cxn>
              <a:cxn ang="0">
                <a:pos x="363" y="50"/>
              </a:cxn>
              <a:cxn ang="0">
                <a:pos x="400" y="63"/>
              </a:cxn>
              <a:cxn ang="0">
                <a:pos x="405" y="106"/>
              </a:cxn>
              <a:cxn ang="0">
                <a:pos x="443" y="145"/>
              </a:cxn>
              <a:cxn ang="0">
                <a:pos x="470" y="117"/>
              </a:cxn>
              <a:cxn ang="0">
                <a:pos x="510" y="88"/>
              </a:cxn>
              <a:cxn ang="0">
                <a:pos x="543" y="68"/>
              </a:cxn>
              <a:cxn ang="0">
                <a:pos x="578" y="80"/>
              </a:cxn>
              <a:cxn ang="0">
                <a:pos x="619" y="88"/>
              </a:cxn>
            </a:cxnLst>
            <a:rect l="0" t="0" r="r" b="b"/>
            <a:pathLst>
              <a:path w="884" h="847">
                <a:moveTo>
                  <a:pt x="619" y="88"/>
                </a:moveTo>
                <a:lnTo>
                  <a:pt x="630" y="92"/>
                </a:lnTo>
                <a:lnTo>
                  <a:pt x="638" y="86"/>
                </a:lnTo>
                <a:lnTo>
                  <a:pt x="639" y="75"/>
                </a:lnTo>
                <a:lnTo>
                  <a:pt x="639" y="63"/>
                </a:lnTo>
                <a:lnTo>
                  <a:pt x="639" y="52"/>
                </a:lnTo>
                <a:lnTo>
                  <a:pt x="655" y="35"/>
                </a:lnTo>
                <a:lnTo>
                  <a:pt x="665" y="35"/>
                </a:lnTo>
                <a:lnTo>
                  <a:pt x="675" y="40"/>
                </a:lnTo>
                <a:lnTo>
                  <a:pt x="686" y="46"/>
                </a:lnTo>
                <a:lnTo>
                  <a:pt x="697" y="40"/>
                </a:lnTo>
                <a:lnTo>
                  <a:pt x="704" y="32"/>
                </a:lnTo>
                <a:lnTo>
                  <a:pt x="713" y="32"/>
                </a:lnTo>
                <a:lnTo>
                  <a:pt x="726" y="23"/>
                </a:lnTo>
                <a:lnTo>
                  <a:pt x="737" y="17"/>
                </a:lnTo>
                <a:lnTo>
                  <a:pt x="750" y="8"/>
                </a:lnTo>
                <a:lnTo>
                  <a:pt x="756" y="3"/>
                </a:lnTo>
                <a:lnTo>
                  <a:pt x="770" y="0"/>
                </a:lnTo>
                <a:lnTo>
                  <a:pt x="778" y="5"/>
                </a:lnTo>
                <a:lnTo>
                  <a:pt x="790" y="12"/>
                </a:lnTo>
                <a:lnTo>
                  <a:pt x="801" y="8"/>
                </a:lnTo>
                <a:lnTo>
                  <a:pt x="811" y="8"/>
                </a:lnTo>
                <a:lnTo>
                  <a:pt x="826" y="23"/>
                </a:lnTo>
                <a:lnTo>
                  <a:pt x="835" y="32"/>
                </a:lnTo>
                <a:lnTo>
                  <a:pt x="844" y="83"/>
                </a:lnTo>
                <a:lnTo>
                  <a:pt x="851" y="88"/>
                </a:lnTo>
                <a:lnTo>
                  <a:pt x="858" y="97"/>
                </a:lnTo>
                <a:lnTo>
                  <a:pt x="869" y="100"/>
                </a:lnTo>
                <a:lnTo>
                  <a:pt x="883" y="115"/>
                </a:lnTo>
                <a:lnTo>
                  <a:pt x="883" y="130"/>
                </a:lnTo>
                <a:lnTo>
                  <a:pt x="883" y="137"/>
                </a:lnTo>
                <a:lnTo>
                  <a:pt x="878" y="146"/>
                </a:lnTo>
                <a:lnTo>
                  <a:pt x="869" y="155"/>
                </a:lnTo>
                <a:lnTo>
                  <a:pt x="869" y="166"/>
                </a:lnTo>
                <a:lnTo>
                  <a:pt x="786" y="166"/>
                </a:lnTo>
                <a:lnTo>
                  <a:pt x="790" y="182"/>
                </a:lnTo>
                <a:lnTo>
                  <a:pt x="775" y="182"/>
                </a:lnTo>
                <a:lnTo>
                  <a:pt x="775" y="208"/>
                </a:lnTo>
                <a:lnTo>
                  <a:pt x="761" y="208"/>
                </a:lnTo>
                <a:lnTo>
                  <a:pt x="761" y="222"/>
                </a:lnTo>
                <a:lnTo>
                  <a:pt x="733" y="222"/>
                </a:lnTo>
                <a:lnTo>
                  <a:pt x="733" y="237"/>
                </a:lnTo>
                <a:lnTo>
                  <a:pt x="719" y="237"/>
                </a:lnTo>
                <a:lnTo>
                  <a:pt x="719" y="257"/>
                </a:lnTo>
                <a:lnTo>
                  <a:pt x="719" y="292"/>
                </a:lnTo>
                <a:lnTo>
                  <a:pt x="719" y="315"/>
                </a:lnTo>
                <a:lnTo>
                  <a:pt x="706" y="315"/>
                </a:lnTo>
                <a:lnTo>
                  <a:pt x="708" y="342"/>
                </a:lnTo>
                <a:lnTo>
                  <a:pt x="697" y="342"/>
                </a:lnTo>
                <a:lnTo>
                  <a:pt x="695" y="362"/>
                </a:lnTo>
                <a:lnTo>
                  <a:pt x="681" y="367"/>
                </a:lnTo>
                <a:lnTo>
                  <a:pt x="681" y="382"/>
                </a:lnTo>
                <a:lnTo>
                  <a:pt x="666" y="382"/>
                </a:lnTo>
                <a:lnTo>
                  <a:pt x="666" y="435"/>
                </a:lnTo>
                <a:lnTo>
                  <a:pt x="653" y="435"/>
                </a:lnTo>
                <a:lnTo>
                  <a:pt x="653" y="471"/>
                </a:lnTo>
                <a:lnTo>
                  <a:pt x="639" y="471"/>
                </a:lnTo>
                <a:lnTo>
                  <a:pt x="639" y="485"/>
                </a:lnTo>
                <a:lnTo>
                  <a:pt x="599" y="485"/>
                </a:lnTo>
                <a:lnTo>
                  <a:pt x="599" y="499"/>
                </a:lnTo>
                <a:lnTo>
                  <a:pt x="585" y="499"/>
                </a:lnTo>
                <a:lnTo>
                  <a:pt x="585" y="511"/>
                </a:lnTo>
                <a:lnTo>
                  <a:pt x="570" y="511"/>
                </a:lnTo>
                <a:lnTo>
                  <a:pt x="570" y="524"/>
                </a:lnTo>
                <a:lnTo>
                  <a:pt x="558" y="524"/>
                </a:lnTo>
                <a:lnTo>
                  <a:pt x="558" y="537"/>
                </a:lnTo>
                <a:lnTo>
                  <a:pt x="543" y="537"/>
                </a:lnTo>
                <a:lnTo>
                  <a:pt x="543" y="549"/>
                </a:lnTo>
                <a:lnTo>
                  <a:pt x="530" y="549"/>
                </a:lnTo>
                <a:lnTo>
                  <a:pt x="530" y="564"/>
                </a:lnTo>
                <a:lnTo>
                  <a:pt x="518" y="564"/>
                </a:lnTo>
                <a:lnTo>
                  <a:pt x="518" y="644"/>
                </a:lnTo>
                <a:lnTo>
                  <a:pt x="496" y="644"/>
                </a:lnTo>
                <a:lnTo>
                  <a:pt x="476" y="644"/>
                </a:lnTo>
                <a:lnTo>
                  <a:pt x="291" y="649"/>
                </a:lnTo>
                <a:lnTo>
                  <a:pt x="291" y="672"/>
                </a:lnTo>
                <a:lnTo>
                  <a:pt x="278" y="672"/>
                </a:lnTo>
                <a:lnTo>
                  <a:pt x="278" y="689"/>
                </a:lnTo>
                <a:lnTo>
                  <a:pt x="263" y="689"/>
                </a:lnTo>
                <a:lnTo>
                  <a:pt x="263" y="714"/>
                </a:lnTo>
                <a:lnTo>
                  <a:pt x="251" y="714"/>
                </a:lnTo>
                <a:lnTo>
                  <a:pt x="251" y="729"/>
                </a:lnTo>
                <a:lnTo>
                  <a:pt x="235" y="729"/>
                </a:lnTo>
                <a:lnTo>
                  <a:pt x="235" y="739"/>
                </a:lnTo>
                <a:lnTo>
                  <a:pt x="222" y="739"/>
                </a:lnTo>
                <a:lnTo>
                  <a:pt x="222" y="754"/>
                </a:lnTo>
                <a:lnTo>
                  <a:pt x="211" y="754"/>
                </a:lnTo>
                <a:lnTo>
                  <a:pt x="208" y="846"/>
                </a:lnTo>
                <a:lnTo>
                  <a:pt x="197" y="838"/>
                </a:lnTo>
                <a:lnTo>
                  <a:pt x="170" y="843"/>
                </a:lnTo>
                <a:lnTo>
                  <a:pt x="158" y="836"/>
                </a:lnTo>
                <a:lnTo>
                  <a:pt x="153" y="827"/>
                </a:lnTo>
                <a:lnTo>
                  <a:pt x="148" y="819"/>
                </a:lnTo>
                <a:lnTo>
                  <a:pt x="148" y="807"/>
                </a:lnTo>
                <a:lnTo>
                  <a:pt x="150" y="801"/>
                </a:lnTo>
                <a:lnTo>
                  <a:pt x="153" y="794"/>
                </a:lnTo>
                <a:lnTo>
                  <a:pt x="155" y="771"/>
                </a:lnTo>
                <a:lnTo>
                  <a:pt x="155" y="759"/>
                </a:lnTo>
                <a:lnTo>
                  <a:pt x="155" y="749"/>
                </a:lnTo>
                <a:lnTo>
                  <a:pt x="155" y="738"/>
                </a:lnTo>
                <a:lnTo>
                  <a:pt x="148" y="734"/>
                </a:lnTo>
                <a:lnTo>
                  <a:pt x="142" y="729"/>
                </a:lnTo>
                <a:lnTo>
                  <a:pt x="131" y="718"/>
                </a:lnTo>
                <a:lnTo>
                  <a:pt x="122" y="714"/>
                </a:lnTo>
                <a:lnTo>
                  <a:pt x="98" y="712"/>
                </a:lnTo>
                <a:lnTo>
                  <a:pt x="77" y="705"/>
                </a:lnTo>
                <a:lnTo>
                  <a:pt x="63" y="704"/>
                </a:lnTo>
                <a:lnTo>
                  <a:pt x="52" y="704"/>
                </a:lnTo>
                <a:lnTo>
                  <a:pt x="43" y="699"/>
                </a:lnTo>
                <a:lnTo>
                  <a:pt x="21" y="689"/>
                </a:lnTo>
                <a:lnTo>
                  <a:pt x="17" y="679"/>
                </a:lnTo>
                <a:lnTo>
                  <a:pt x="13" y="671"/>
                </a:lnTo>
                <a:lnTo>
                  <a:pt x="10" y="658"/>
                </a:lnTo>
                <a:lnTo>
                  <a:pt x="6" y="652"/>
                </a:lnTo>
                <a:lnTo>
                  <a:pt x="3" y="644"/>
                </a:lnTo>
                <a:lnTo>
                  <a:pt x="0" y="634"/>
                </a:lnTo>
                <a:lnTo>
                  <a:pt x="1" y="624"/>
                </a:lnTo>
                <a:lnTo>
                  <a:pt x="8" y="579"/>
                </a:lnTo>
                <a:lnTo>
                  <a:pt x="18" y="554"/>
                </a:lnTo>
                <a:lnTo>
                  <a:pt x="28" y="549"/>
                </a:lnTo>
                <a:lnTo>
                  <a:pt x="40" y="537"/>
                </a:lnTo>
                <a:lnTo>
                  <a:pt x="43" y="525"/>
                </a:lnTo>
                <a:lnTo>
                  <a:pt x="52" y="512"/>
                </a:lnTo>
                <a:lnTo>
                  <a:pt x="55" y="505"/>
                </a:lnTo>
                <a:lnTo>
                  <a:pt x="52" y="494"/>
                </a:lnTo>
                <a:lnTo>
                  <a:pt x="52" y="484"/>
                </a:lnTo>
                <a:lnTo>
                  <a:pt x="52" y="471"/>
                </a:lnTo>
                <a:lnTo>
                  <a:pt x="57" y="464"/>
                </a:lnTo>
                <a:lnTo>
                  <a:pt x="63" y="452"/>
                </a:lnTo>
                <a:lnTo>
                  <a:pt x="68" y="445"/>
                </a:lnTo>
                <a:lnTo>
                  <a:pt x="75" y="437"/>
                </a:lnTo>
                <a:lnTo>
                  <a:pt x="77" y="427"/>
                </a:lnTo>
                <a:lnTo>
                  <a:pt x="68" y="407"/>
                </a:lnTo>
                <a:lnTo>
                  <a:pt x="63" y="399"/>
                </a:lnTo>
                <a:lnTo>
                  <a:pt x="63" y="387"/>
                </a:lnTo>
                <a:lnTo>
                  <a:pt x="66" y="375"/>
                </a:lnTo>
                <a:lnTo>
                  <a:pt x="73" y="367"/>
                </a:lnTo>
                <a:lnTo>
                  <a:pt x="80" y="362"/>
                </a:lnTo>
                <a:lnTo>
                  <a:pt x="126" y="345"/>
                </a:lnTo>
                <a:lnTo>
                  <a:pt x="138" y="353"/>
                </a:lnTo>
                <a:lnTo>
                  <a:pt x="150" y="355"/>
                </a:lnTo>
                <a:lnTo>
                  <a:pt x="193" y="342"/>
                </a:lnTo>
                <a:lnTo>
                  <a:pt x="211" y="342"/>
                </a:lnTo>
                <a:lnTo>
                  <a:pt x="213" y="329"/>
                </a:lnTo>
                <a:lnTo>
                  <a:pt x="220" y="320"/>
                </a:lnTo>
                <a:lnTo>
                  <a:pt x="222" y="313"/>
                </a:lnTo>
                <a:lnTo>
                  <a:pt x="228" y="300"/>
                </a:lnTo>
                <a:lnTo>
                  <a:pt x="231" y="290"/>
                </a:lnTo>
                <a:lnTo>
                  <a:pt x="233" y="280"/>
                </a:lnTo>
                <a:lnTo>
                  <a:pt x="253" y="272"/>
                </a:lnTo>
                <a:lnTo>
                  <a:pt x="260" y="265"/>
                </a:lnTo>
                <a:lnTo>
                  <a:pt x="263" y="248"/>
                </a:lnTo>
                <a:lnTo>
                  <a:pt x="260" y="232"/>
                </a:lnTo>
                <a:lnTo>
                  <a:pt x="265" y="225"/>
                </a:lnTo>
                <a:lnTo>
                  <a:pt x="273" y="219"/>
                </a:lnTo>
                <a:lnTo>
                  <a:pt x="278" y="213"/>
                </a:lnTo>
                <a:lnTo>
                  <a:pt x="288" y="205"/>
                </a:lnTo>
                <a:lnTo>
                  <a:pt x="293" y="195"/>
                </a:lnTo>
                <a:lnTo>
                  <a:pt x="293" y="188"/>
                </a:lnTo>
                <a:lnTo>
                  <a:pt x="288" y="179"/>
                </a:lnTo>
                <a:lnTo>
                  <a:pt x="280" y="170"/>
                </a:lnTo>
                <a:lnTo>
                  <a:pt x="280" y="162"/>
                </a:lnTo>
                <a:lnTo>
                  <a:pt x="283" y="150"/>
                </a:lnTo>
                <a:lnTo>
                  <a:pt x="289" y="140"/>
                </a:lnTo>
                <a:lnTo>
                  <a:pt x="289" y="132"/>
                </a:lnTo>
                <a:lnTo>
                  <a:pt x="278" y="112"/>
                </a:lnTo>
                <a:lnTo>
                  <a:pt x="273" y="100"/>
                </a:lnTo>
                <a:lnTo>
                  <a:pt x="276" y="92"/>
                </a:lnTo>
                <a:lnTo>
                  <a:pt x="288" y="86"/>
                </a:lnTo>
                <a:lnTo>
                  <a:pt x="298" y="77"/>
                </a:lnTo>
                <a:lnTo>
                  <a:pt x="307" y="72"/>
                </a:lnTo>
                <a:lnTo>
                  <a:pt x="320" y="68"/>
                </a:lnTo>
                <a:lnTo>
                  <a:pt x="341" y="63"/>
                </a:lnTo>
                <a:lnTo>
                  <a:pt x="348" y="57"/>
                </a:lnTo>
                <a:lnTo>
                  <a:pt x="351" y="50"/>
                </a:lnTo>
                <a:lnTo>
                  <a:pt x="363" y="50"/>
                </a:lnTo>
                <a:lnTo>
                  <a:pt x="373" y="52"/>
                </a:lnTo>
                <a:lnTo>
                  <a:pt x="380" y="63"/>
                </a:lnTo>
                <a:lnTo>
                  <a:pt x="388" y="68"/>
                </a:lnTo>
                <a:lnTo>
                  <a:pt x="400" y="63"/>
                </a:lnTo>
                <a:lnTo>
                  <a:pt x="407" y="57"/>
                </a:lnTo>
                <a:lnTo>
                  <a:pt x="418" y="72"/>
                </a:lnTo>
                <a:lnTo>
                  <a:pt x="414" y="88"/>
                </a:lnTo>
                <a:lnTo>
                  <a:pt x="405" y="106"/>
                </a:lnTo>
                <a:lnTo>
                  <a:pt x="405" y="117"/>
                </a:lnTo>
                <a:lnTo>
                  <a:pt x="420" y="132"/>
                </a:lnTo>
                <a:lnTo>
                  <a:pt x="427" y="137"/>
                </a:lnTo>
                <a:lnTo>
                  <a:pt x="443" y="145"/>
                </a:lnTo>
                <a:lnTo>
                  <a:pt x="450" y="145"/>
                </a:lnTo>
                <a:lnTo>
                  <a:pt x="460" y="132"/>
                </a:lnTo>
                <a:lnTo>
                  <a:pt x="465" y="125"/>
                </a:lnTo>
                <a:lnTo>
                  <a:pt x="470" y="117"/>
                </a:lnTo>
                <a:lnTo>
                  <a:pt x="481" y="112"/>
                </a:lnTo>
                <a:lnTo>
                  <a:pt x="488" y="106"/>
                </a:lnTo>
                <a:lnTo>
                  <a:pt x="501" y="92"/>
                </a:lnTo>
                <a:lnTo>
                  <a:pt x="510" y="88"/>
                </a:lnTo>
                <a:lnTo>
                  <a:pt x="518" y="77"/>
                </a:lnTo>
                <a:lnTo>
                  <a:pt x="523" y="68"/>
                </a:lnTo>
                <a:lnTo>
                  <a:pt x="534" y="68"/>
                </a:lnTo>
                <a:lnTo>
                  <a:pt x="543" y="68"/>
                </a:lnTo>
                <a:lnTo>
                  <a:pt x="550" y="68"/>
                </a:lnTo>
                <a:lnTo>
                  <a:pt x="561" y="68"/>
                </a:lnTo>
                <a:lnTo>
                  <a:pt x="570" y="72"/>
                </a:lnTo>
                <a:lnTo>
                  <a:pt x="578" y="80"/>
                </a:lnTo>
                <a:lnTo>
                  <a:pt x="583" y="86"/>
                </a:lnTo>
                <a:lnTo>
                  <a:pt x="592" y="92"/>
                </a:lnTo>
                <a:lnTo>
                  <a:pt x="608" y="88"/>
                </a:lnTo>
                <a:lnTo>
                  <a:pt x="619" y="88"/>
                </a:lnTo>
              </a:path>
            </a:pathLst>
          </a:custGeom>
          <a:solidFill>
            <a:srgbClr val="2699BB"/>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95" name="Freeform 14"/>
          <p:cNvSpPr>
            <a:spLocks/>
          </p:cNvSpPr>
          <p:nvPr/>
        </p:nvSpPr>
        <p:spPr bwMode="auto">
          <a:xfrm>
            <a:off x="6408400" y="1608697"/>
            <a:ext cx="728827" cy="1604955"/>
          </a:xfrm>
          <a:custGeom>
            <a:avLst/>
            <a:gdLst/>
            <a:ahLst/>
            <a:cxnLst>
              <a:cxn ang="0">
                <a:pos x="490" y="299"/>
              </a:cxn>
              <a:cxn ang="0">
                <a:pos x="481" y="267"/>
              </a:cxn>
              <a:cxn ang="0">
                <a:pos x="474" y="240"/>
              </a:cxn>
              <a:cxn ang="0">
                <a:pos x="476" y="220"/>
              </a:cxn>
              <a:cxn ang="0">
                <a:pos x="474" y="197"/>
              </a:cxn>
              <a:cxn ang="0">
                <a:pos x="458" y="186"/>
              </a:cxn>
              <a:cxn ang="0">
                <a:pos x="446" y="159"/>
              </a:cxn>
              <a:cxn ang="0">
                <a:pos x="423" y="126"/>
              </a:cxn>
              <a:cxn ang="0">
                <a:pos x="413" y="97"/>
              </a:cxn>
              <a:cxn ang="0">
                <a:pos x="419" y="70"/>
              </a:cxn>
              <a:cxn ang="0">
                <a:pos x="413" y="26"/>
              </a:cxn>
              <a:cxn ang="0">
                <a:pos x="413" y="6"/>
              </a:cxn>
              <a:cxn ang="0">
                <a:pos x="325" y="1"/>
              </a:cxn>
              <a:cxn ang="0">
                <a:pos x="21" y="319"/>
              </a:cxn>
              <a:cxn ang="0">
                <a:pos x="21" y="477"/>
              </a:cxn>
              <a:cxn ang="0">
                <a:pos x="41" y="954"/>
              </a:cxn>
              <a:cxn ang="0">
                <a:pos x="53" y="979"/>
              </a:cxn>
              <a:cxn ang="0">
                <a:pos x="83" y="985"/>
              </a:cxn>
              <a:cxn ang="0">
                <a:pos x="112" y="994"/>
              </a:cxn>
              <a:cxn ang="0">
                <a:pos x="125" y="963"/>
              </a:cxn>
              <a:cxn ang="0">
                <a:pos x="155" y="966"/>
              </a:cxn>
              <a:cxn ang="0">
                <a:pos x="185" y="966"/>
              </a:cxn>
              <a:cxn ang="0">
                <a:pos x="210" y="965"/>
              </a:cxn>
              <a:cxn ang="0">
                <a:pos x="235" y="994"/>
              </a:cxn>
              <a:cxn ang="0">
                <a:pos x="243" y="1014"/>
              </a:cxn>
              <a:cxn ang="0">
                <a:pos x="288" y="1014"/>
              </a:cxn>
              <a:cxn ang="0">
                <a:pos x="303" y="1043"/>
              </a:cxn>
              <a:cxn ang="0">
                <a:pos x="353" y="1041"/>
              </a:cxn>
              <a:cxn ang="0">
                <a:pos x="359" y="1005"/>
              </a:cxn>
              <a:cxn ang="0">
                <a:pos x="358" y="971"/>
              </a:cxn>
              <a:cxn ang="0">
                <a:pos x="353" y="941"/>
              </a:cxn>
              <a:cxn ang="0">
                <a:pos x="341" y="906"/>
              </a:cxn>
              <a:cxn ang="0">
                <a:pos x="348" y="854"/>
              </a:cxn>
              <a:cxn ang="0">
                <a:pos x="399" y="861"/>
              </a:cxn>
              <a:cxn ang="0">
                <a:pos x="423" y="845"/>
              </a:cxn>
              <a:cxn ang="0">
                <a:pos x="428" y="818"/>
              </a:cxn>
              <a:cxn ang="0">
                <a:pos x="412" y="789"/>
              </a:cxn>
              <a:cxn ang="0">
                <a:pos x="434" y="774"/>
              </a:cxn>
              <a:cxn ang="0">
                <a:pos x="452" y="747"/>
              </a:cxn>
              <a:cxn ang="0">
                <a:pos x="454" y="714"/>
              </a:cxn>
              <a:cxn ang="0">
                <a:pos x="485" y="656"/>
              </a:cxn>
              <a:cxn ang="0">
                <a:pos x="468" y="626"/>
              </a:cxn>
              <a:cxn ang="0">
                <a:pos x="456" y="596"/>
              </a:cxn>
              <a:cxn ang="0">
                <a:pos x="446" y="554"/>
              </a:cxn>
              <a:cxn ang="0">
                <a:pos x="436" y="519"/>
              </a:cxn>
              <a:cxn ang="0">
                <a:pos x="428" y="491"/>
              </a:cxn>
              <a:cxn ang="0">
                <a:pos x="445" y="464"/>
              </a:cxn>
              <a:cxn ang="0">
                <a:pos x="458" y="427"/>
              </a:cxn>
              <a:cxn ang="0">
                <a:pos x="470" y="409"/>
              </a:cxn>
              <a:cxn ang="0">
                <a:pos x="476" y="375"/>
              </a:cxn>
              <a:cxn ang="0">
                <a:pos x="479" y="342"/>
              </a:cxn>
              <a:cxn ang="0">
                <a:pos x="493" y="319"/>
              </a:cxn>
            </a:cxnLst>
            <a:rect l="0" t="0" r="r" b="b"/>
            <a:pathLst>
              <a:path w="494" h="1054">
                <a:moveTo>
                  <a:pt x="493" y="319"/>
                </a:moveTo>
                <a:lnTo>
                  <a:pt x="493" y="310"/>
                </a:lnTo>
                <a:lnTo>
                  <a:pt x="490" y="299"/>
                </a:lnTo>
                <a:lnTo>
                  <a:pt x="488" y="290"/>
                </a:lnTo>
                <a:lnTo>
                  <a:pt x="486" y="280"/>
                </a:lnTo>
                <a:lnTo>
                  <a:pt x="481" y="267"/>
                </a:lnTo>
                <a:lnTo>
                  <a:pt x="481" y="262"/>
                </a:lnTo>
                <a:lnTo>
                  <a:pt x="481" y="250"/>
                </a:lnTo>
                <a:lnTo>
                  <a:pt x="474" y="240"/>
                </a:lnTo>
                <a:lnTo>
                  <a:pt x="481" y="232"/>
                </a:lnTo>
                <a:lnTo>
                  <a:pt x="474" y="230"/>
                </a:lnTo>
                <a:lnTo>
                  <a:pt x="476" y="220"/>
                </a:lnTo>
                <a:lnTo>
                  <a:pt x="470" y="215"/>
                </a:lnTo>
                <a:lnTo>
                  <a:pt x="470" y="205"/>
                </a:lnTo>
                <a:lnTo>
                  <a:pt x="474" y="197"/>
                </a:lnTo>
                <a:lnTo>
                  <a:pt x="470" y="188"/>
                </a:lnTo>
                <a:lnTo>
                  <a:pt x="461" y="195"/>
                </a:lnTo>
                <a:lnTo>
                  <a:pt x="458" y="186"/>
                </a:lnTo>
                <a:lnTo>
                  <a:pt x="452" y="179"/>
                </a:lnTo>
                <a:lnTo>
                  <a:pt x="452" y="168"/>
                </a:lnTo>
                <a:lnTo>
                  <a:pt x="446" y="159"/>
                </a:lnTo>
                <a:lnTo>
                  <a:pt x="445" y="152"/>
                </a:lnTo>
                <a:lnTo>
                  <a:pt x="428" y="139"/>
                </a:lnTo>
                <a:lnTo>
                  <a:pt x="423" y="126"/>
                </a:lnTo>
                <a:lnTo>
                  <a:pt x="423" y="113"/>
                </a:lnTo>
                <a:lnTo>
                  <a:pt x="413" y="108"/>
                </a:lnTo>
                <a:lnTo>
                  <a:pt x="413" y="97"/>
                </a:lnTo>
                <a:lnTo>
                  <a:pt x="418" y="88"/>
                </a:lnTo>
                <a:lnTo>
                  <a:pt x="423" y="79"/>
                </a:lnTo>
                <a:lnTo>
                  <a:pt x="419" y="70"/>
                </a:lnTo>
                <a:lnTo>
                  <a:pt x="412" y="59"/>
                </a:lnTo>
                <a:lnTo>
                  <a:pt x="408" y="50"/>
                </a:lnTo>
                <a:lnTo>
                  <a:pt x="413" y="26"/>
                </a:lnTo>
                <a:lnTo>
                  <a:pt x="405" y="25"/>
                </a:lnTo>
                <a:lnTo>
                  <a:pt x="408" y="15"/>
                </a:lnTo>
                <a:lnTo>
                  <a:pt x="413" y="6"/>
                </a:lnTo>
                <a:lnTo>
                  <a:pt x="408" y="0"/>
                </a:lnTo>
                <a:lnTo>
                  <a:pt x="421" y="0"/>
                </a:lnTo>
                <a:lnTo>
                  <a:pt x="325" y="1"/>
                </a:lnTo>
                <a:lnTo>
                  <a:pt x="13" y="6"/>
                </a:lnTo>
                <a:lnTo>
                  <a:pt x="15" y="162"/>
                </a:lnTo>
                <a:lnTo>
                  <a:pt x="21" y="319"/>
                </a:lnTo>
                <a:lnTo>
                  <a:pt x="0" y="319"/>
                </a:lnTo>
                <a:lnTo>
                  <a:pt x="3" y="477"/>
                </a:lnTo>
                <a:lnTo>
                  <a:pt x="21" y="477"/>
                </a:lnTo>
                <a:lnTo>
                  <a:pt x="26" y="943"/>
                </a:lnTo>
                <a:lnTo>
                  <a:pt x="32" y="946"/>
                </a:lnTo>
                <a:lnTo>
                  <a:pt x="41" y="954"/>
                </a:lnTo>
                <a:lnTo>
                  <a:pt x="41" y="965"/>
                </a:lnTo>
                <a:lnTo>
                  <a:pt x="46" y="972"/>
                </a:lnTo>
                <a:lnTo>
                  <a:pt x="53" y="979"/>
                </a:lnTo>
                <a:lnTo>
                  <a:pt x="63" y="983"/>
                </a:lnTo>
                <a:lnTo>
                  <a:pt x="73" y="983"/>
                </a:lnTo>
                <a:lnTo>
                  <a:pt x="83" y="985"/>
                </a:lnTo>
                <a:lnTo>
                  <a:pt x="93" y="990"/>
                </a:lnTo>
                <a:lnTo>
                  <a:pt x="103" y="994"/>
                </a:lnTo>
                <a:lnTo>
                  <a:pt x="112" y="994"/>
                </a:lnTo>
                <a:lnTo>
                  <a:pt x="121" y="990"/>
                </a:lnTo>
                <a:lnTo>
                  <a:pt x="121" y="979"/>
                </a:lnTo>
                <a:lnTo>
                  <a:pt x="125" y="963"/>
                </a:lnTo>
                <a:lnTo>
                  <a:pt x="132" y="956"/>
                </a:lnTo>
                <a:lnTo>
                  <a:pt x="139" y="956"/>
                </a:lnTo>
                <a:lnTo>
                  <a:pt x="155" y="966"/>
                </a:lnTo>
                <a:lnTo>
                  <a:pt x="165" y="971"/>
                </a:lnTo>
                <a:lnTo>
                  <a:pt x="172" y="966"/>
                </a:lnTo>
                <a:lnTo>
                  <a:pt x="185" y="966"/>
                </a:lnTo>
                <a:lnTo>
                  <a:pt x="195" y="966"/>
                </a:lnTo>
                <a:lnTo>
                  <a:pt x="203" y="965"/>
                </a:lnTo>
                <a:lnTo>
                  <a:pt x="210" y="965"/>
                </a:lnTo>
                <a:lnTo>
                  <a:pt x="235" y="972"/>
                </a:lnTo>
                <a:lnTo>
                  <a:pt x="238" y="983"/>
                </a:lnTo>
                <a:lnTo>
                  <a:pt x="235" y="994"/>
                </a:lnTo>
                <a:lnTo>
                  <a:pt x="232" y="1003"/>
                </a:lnTo>
                <a:lnTo>
                  <a:pt x="235" y="1012"/>
                </a:lnTo>
                <a:lnTo>
                  <a:pt x="243" y="1014"/>
                </a:lnTo>
                <a:lnTo>
                  <a:pt x="259" y="1014"/>
                </a:lnTo>
                <a:lnTo>
                  <a:pt x="283" y="1008"/>
                </a:lnTo>
                <a:lnTo>
                  <a:pt x="288" y="1014"/>
                </a:lnTo>
                <a:lnTo>
                  <a:pt x="288" y="1025"/>
                </a:lnTo>
                <a:lnTo>
                  <a:pt x="293" y="1038"/>
                </a:lnTo>
                <a:lnTo>
                  <a:pt x="303" y="1043"/>
                </a:lnTo>
                <a:lnTo>
                  <a:pt x="339" y="1053"/>
                </a:lnTo>
                <a:lnTo>
                  <a:pt x="348" y="1048"/>
                </a:lnTo>
                <a:lnTo>
                  <a:pt x="353" y="1041"/>
                </a:lnTo>
                <a:lnTo>
                  <a:pt x="358" y="1028"/>
                </a:lnTo>
                <a:lnTo>
                  <a:pt x="359" y="1018"/>
                </a:lnTo>
                <a:lnTo>
                  <a:pt x="359" y="1005"/>
                </a:lnTo>
                <a:lnTo>
                  <a:pt x="363" y="994"/>
                </a:lnTo>
                <a:lnTo>
                  <a:pt x="363" y="983"/>
                </a:lnTo>
                <a:lnTo>
                  <a:pt x="358" y="971"/>
                </a:lnTo>
                <a:lnTo>
                  <a:pt x="352" y="965"/>
                </a:lnTo>
                <a:lnTo>
                  <a:pt x="352" y="954"/>
                </a:lnTo>
                <a:lnTo>
                  <a:pt x="353" y="941"/>
                </a:lnTo>
                <a:lnTo>
                  <a:pt x="358" y="926"/>
                </a:lnTo>
                <a:lnTo>
                  <a:pt x="348" y="918"/>
                </a:lnTo>
                <a:lnTo>
                  <a:pt x="341" y="906"/>
                </a:lnTo>
                <a:lnTo>
                  <a:pt x="338" y="901"/>
                </a:lnTo>
                <a:lnTo>
                  <a:pt x="323" y="872"/>
                </a:lnTo>
                <a:lnTo>
                  <a:pt x="348" y="854"/>
                </a:lnTo>
                <a:lnTo>
                  <a:pt x="358" y="854"/>
                </a:lnTo>
                <a:lnTo>
                  <a:pt x="378" y="861"/>
                </a:lnTo>
                <a:lnTo>
                  <a:pt x="399" y="861"/>
                </a:lnTo>
                <a:lnTo>
                  <a:pt x="405" y="854"/>
                </a:lnTo>
                <a:lnTo>
                  <a:pt x="413" y="845"/>
                </a:lnTo>
                <a:lnTo>
                  <a:pt x="423" y="845"/>
                </a:lnTo>
                <a:lnTo>
                  <a:pt x="428" y="839"/>
                </a:lnTo>
                <a:lnTo>
                  <a:pt x="428" y="829"/>
                </a:lnTo>
                <a:lnTo>
                  <a:pt x="428" y="818"/>
                </a:lnTo>
                <a:lnTo>
                  <a:pt x="423" y="803"/>
                </a:lnTo>
                <a:lnTo>
                  <a:pt x="413" y="796"/>
                </a:lnTo>
                <a:lnTo>
                  <a:pt x="412" y="789"/>
                </a:lnTo>
                <a:lnTo>
                  <a:pt x="418" y="776"/>
                </a:lnTo>
                <a:lnTo>
                  <a:pt x="426" y="776"/>
                </a:lnTo>
                <a:lnTo>
                  <a:pt x="434" y="774"/>
                </a:lnTo>
                <a:lnTo>
                  <a:pt x="446" y="767"/>
                </a:lnTo>
                <a:lnTo>
                  <a:pt x="452" y="759"/>
                </a:lnTo>
                <a:lnTo>
                  <a:pt x="452" y="747"/>
                </a:lnTo>
                <a:lnTo>
                  <a:pt x="450" y="736"/>
                </a:lnTo>
                <a:lnTo>
                  <a:pt x="450" y="726"/>
                </a:lnTo>
                <a:lnTo>
                  <a:pt x="454" y="714"/>
                </a:lnTo>
                <a:lnTo>
                  <a:pt x="450" y="706"/>
                </a:lnTo>
                <a:lnTo>
                  <a:pt x="476" y="674"/>
                </a:lnTo>
                <a:lnTo>
                  <a:pt x="485" y="656"/>
                </a:lnTo>
                <a:lnTo>
                  <a:pt x="476" y="647"/>
                </a:lnTo>
                <a:lnTo>
                  <a:pt x="474" y="636"/>
                </a:lnTo>
                <a:lnTo>
                  <a:pt x="468" y="626"/>
                </a:lnTo>
                <a:lnTo>
                  <a:pt x="461" y="616"/>
                </a:lnTo>
                <a:lnTo>
                  <a:pt x="458" y="609"/>
                </a:lnTo>
                <a:lnTo>
                  <a:pt x="456" y="596"/>
                </a:lnTo>
                <a:lnTo>
                  <a:pt x="454" y="587"/>
                </a:lnTo>
                <a:lnTo>
                  <a:pt x="452" y="562"/>
                </a:lnTo>
                <a:lnTo>
                  <a:pt x="446" y="554"/>
                </a:lnTo>
                <a:lnTo>
                  <a:pt x="445" y="542"/>
                </a:lnTo>
                <a:lnTo>
                  <a:pt x="436" y="531"/>
                </a:lnTo>
                <a:lnTo>
                  <a:pt x="436" y="519"/>
                </a:lnTo>
                <a:lnTo>
                  <a:pt x="436" y="507"/>
                </a:lnTo>
                <a:lnTo>
                  <a:pt x="434" y="497"/>
                </a:lnTo>
                <a:lnTo>
                  <a:pt x="428" y="491"/>
                </a:lnTo>
                <a:lnTo>
                  <a:pt x="428" y="479"/>
                </a:lnTo>
                <a:lnTo>
                  <a:pt x="436" y="469"/>
                </a:lnTo>
                <a:lnTo>
                  <a:pt x="445" y="464"/>
                </a:lnTo>
                <a:lnTo>
                  <a:pt x="446" y="447"/>
                </a:lnTo>
                <a:lnTo>
                  <a:pt x="450" y="435"/>
                </a:lnTo>
                <a:lnTo>
                  <a:pt x="458" y="427"/>
                </a:lnTo>
                <a:lnTo>
                  <a:pt x="466" y="427"/>
                </a:lnTo>
                <a:lnTo>
                  <a:pt x="474" y="420"/>
                </a:lnTo>
                <a:lnTo>
                  <a:pt x="470" y="409"/>
                </a:lnTo>
                <a:lnTo>
                  <a:pt x="474" y="397"/>
                </a:lnTo>
                <a:lnTo>
                  <a:pt x="474" y="385"/>
                </a:lnTo>
                <a:lnTo>
                  <a:pt x="476" y="375"/>
                </a:lnTo>
                <a:lnTo>
                  <a:pt x="479" y="362"/>
                </a:lnTo>
                <a:lnTo>
                  <a:pt x="476" y="353"/>
                </a:lnTo>
                <a:lnTo>
                  <a:pt x="479" y="342"/>
                </a:lnTo>
                <a:lnTo>
                  <a:pt x="485" y="333"/>
                </a:lnTo>
                <a:lnTo>
                  <a:pt x="486" y="322"/>
                </a:lnTo>
                <a:lnTo>
                  <a:pt x="493" y="319"/>
                </a:lnTo>
              </a:path>
            </a:pathLst>
          </a:custGeom>
          <a:solidFill>
            <a:srgbClr val="2699BB"/>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96" name="Freeform 15"/>
          <p:cNvSpPr>
            <a:spLocks/>
          </p:cNvSpPr>
          <p:nvPr/>
        </p:nvSpPr>
        <p:spPr bwMode="auto">
          <a:xfrm>
            <a:off x="5897926" y="4710494"/>
            <a:ext cx="1243727" cy="772023"/>
          </a:xfrm>
          <a:custGeom>
            <a:avLst/>
            <a:gdLst/>
            <a:ahLst/>
            <a:cxnLst>
              <a:cxn ang="0">
                <a:pos x="555" y="266"/>
              </a:cxn>
              <a:cxn ang="0">
                <a:pos x="552" y="286"/>
              </a:cxn>
              <a:cxn ang="0">
                <a:pos x="543" y="306"/>
              </a:cxn>
              <a:cxn ang="0">
                <a:pos x="528" y="326"/>
              </a:cxn>
              <a:cxn ang="0">
                <a:pos x="513" y="346"/>
              </a:cxn>
              <a:cxn ang="0">
                <a:pos x="485" y="349"/>
              </a:cxn>
              <a:cxn ang="0">
                <a:pos x="472" y="378"/>
              </a:cxn>
              <a:cxn ang="0">
                <a:pos x="468" y="398"/>
              </a:cxn>
              <a:cxn ang="0">
                <a:pos x="460" y="413"/>
              </a:cxn>
              <a:cxn ang="0">
                <a:pos x="443" y="413"/>
              </a:cxn>
              <a:cxn ang="0">
                <a:pos x="427" y="427"/>
              </a:cxn>
              <a:cxn ang="0">
                <a:pos x="413" y="441"/>
              </a:cxn>
              <a:cxn ang="0">
                <a:pos x="352" y="459"/>
              </a:cxn>
              <a:cxn ang="0">
                <a:pos x="325" y="467"/>
              </a:cxn>
              <a:cxn ang="0">
                <a:pos x="303" y="479"/>
              </a:cxn>
              <a:cxn ang="0">
                <a:pos x="290" y="494"/>
              </a:cxn>
              <a:cxn ang="0">
                <a:pos x="228" y="476"/>
              </a:cxn>
              <a:cxn ang="0">
                <a:pos x="199" y="472"/>
              </a:cxn>
              <a:cxn ang="0">
                <a:pos x="172" y="463"/>
              </a:cxn>
              <a:cxn ang="0">
                <a:pos x="139" y="438"/>
              </a:cxn>
              <a:cxn ang="0">
                <a:pos x="133" y="418"/>
              </a:cxn>
              <a:cxn ang="0">
                <a:pos x="141" y="389"/>
              </a:cxn>
              <a:cxn ang="0">
                <a:pos x="133" y="363"/>
              </a:cxn>
              <a:cxn ang="0">
                <a:pos x="130" y="336"/>
              </a:cxn>
              <a:cxn ang="0">
                <a:pos x="130" y="313"/>
              </a:cxn>
              <a:cxn ang="0">
                <a:pos x="133" y="281"/>
              </a:cxn>
              <a:cxn ang="0">
                <a:pos x="130" y="256"/>
              </a:cxn>
              <a:cxn ang="0">
                <a:pos x="133" y="236"/>
              </a:cxn>
              <a:cxn ang="0">
                <a:pos x="125" y="211"/>
              </a:cxn>
              <a:cxn ang="0">
                <a:pos x="85" y="171"/>
              </a:cxn>
              <a:cxn ang="0">
                <a:pos x="63" y="160"/>
              </a:cxn>
              <a:cxn ang="0">
                <a:pos x="33" y="124"/>
              </a:cxn>
              <a:cxn ang="0">
                <a:pos x="28" y="97"/>
              </a:cxn>
              <a:cxn ang="0">
                <a:pos x="10" y="88"/>
              </a:cxn>
              <a:cxn ang="0">
                <a:pos x="0" y="71"/>
              </a:cxn>
              <a:cxn ang="0">
                <a:pos x="55" y="18"/>
              </a:cxn>
              <a:cxn ang="0">
                <a:pos x="533" y="6"/>
              </a:cxn>
              <a:cxn ang="0">
                <a:pos x="814" y="3"/>
              </a:cxn>
              <a:cxn ang="0">
                <a:pos x="827" y="50"/>
              </a:cxn>
              <a:cxn ang="0">
                <a:pos x="819" y="71"/>
              </a:cxn>
              <a:cxn ang="0">
                <a:pos x="830" y="88"/>
              </a:cxn>
              <a:cxn ang="0">
                <a:pos x="839" y="100"/>
              </a:cxn>
              <a:cxn ang="0">
                <a:pos x="835" y="117"/>
              </a:cxn>
              <a:cxn ang="0">
                <a:pos x="832" y="131"/>
              </a:cxn>
              <a:cxn ang="0">
                <a:pos x="820" y="130"/>
              </a:cxn>
              <a:cxn ang="0">
                <a:pos x="792" y="130"/>
              </a:cxn>
              <a:cxn ang="0">
                <a:pos x="777" y="124"/>
              </a:cxn>
              <a:cxn ang="0">
                <a:pos x="759" y="120"/>
              </a:cxn>
              <a:cxn ang="0">
                <a:pos x="720" y="138"/>
              </a:cxn>
              <a:cxn ang="0">
                <a:pos x="699" y="144"/>
              </a:cxn>
              <a:cxn ang="0">
                <a:pos x="677" y="135"/>
              </a:cxn>
              <a:cxn ang="0">
                <a:pos x="663" y="130"/>
              </a:cxn>
              <a:cxn ang="0">
                <a:pos x="648" y="144"/>
              </a:cxn>
              <a:cxn ang="0">
                <a:pos x="632" y="155"/>
              </a:cxn>
              <a:cxn ang="0">
                <a:pos x="608" y="170"/>
              </a:cxn>
              <a:cxn ang="0">
                <a:pos x="585" y="193"/>
              </a:cxn>
              <a:cxn ang="0">
                <a:pos x="560" y="228"/>
              </a:cxn>
            </a:cxnLst>
            <a:rect l="0" t="0" r="r" b="b"/>
            <a:pathLst>
              <a:path w="843" h="507">
                <a:moveTo>
                  <a:pt x="565" y="240"/>
                </a:moveTo>
                <a:lnTo>
                  <a:pt x="555" y="266"/>
                </a:lnTo>
                <a:lnTo>
                  <a:pt x="552" y="275"/>
                </a:lnTo>
                <a:lnTo>
                  <a:pt x="552" y="286"/>
                </a:lnTo>
                <a:lnTo>
                  <a:pt x="555" y="296"/>
                </a:lnTo>
                <a:lnTo>
                  <a:pt x="543" y="306"/>
                </a:lnTo>
                <a:lnTo>
                  <a:pt x="533" y="320"/>
                </a:lnTo>
                <a:lnTo>
                  <a:pt x="528" y="326"/>
                </a:lnTo>
                <a:lnTo>
                  <a:pt x="517" y="331"/>
                </a:lnTo>
                <a:lnTo>
                  <a:pt x="513" y="346"/>
                </a:lnTo>
                <a:lnTo>
                  <a:pt x="507" y="349"/>
                </a:lnTo>
                <a:lnTo>
                  <a:pt x="485" y="349"/>
                </a:lnTo>
                <a:lnTo>
                  <a:pt x="472" y="366"/>
                </a:lnTo>
                <a:lnTo>
                  <a:pt x="472" y="378"/>
                </a:lnTo>
                <a:lnTo>
                  <a:pt x="463" y="387"/>
                </a:lnTo>
                <a:lnTo>
                  <a:pt x="468" y="398"/>
                </a:lnTo>
                <a:lnTo>
                  <a:pt x="470" y="407"/>
                </a:lnTo>
                <a:lnTo>
                  <a:pt x="460" y="413"/>
                </a:lnTo>
                <a:lnTo>
                  <a:pt x="452" y="413"/>
                </a:lnTo>
                <a:lnTo>
                  <a:pt x="443" y="413"/>
                </a:lnTo>
                <a:lnTo>
                  <a:pt x="432" y="418"/>
                </a:lnTo>
                <a:lnTo>
                  <a:pt x="427" y="427"/>
                </a:lnTo>
                <a:lnTo>
                  <a:pt x="419" y="433"/>
                </a:lnTo>
                <a:lnTo>
                  <a:pt x="413" y="441"/>
                </a:lnTo>
                <a:lnTo>
                  <a:pt x="408" y="447"/>
                </a:lnTo>
                <a:lnTo>
                  <a:pt x="352" y="459"/>
                </a:lnTo>
                <a:lnTo>
                  <a:pt x="332" y="461"/>
                </a:lnTo>
                <a:lnTo>
                  <a:pt x="325" y="467"/>
                </a:lnTo>
                <a:lnTo>
                  <a:pt x="312" y="472"/>
                </a:lnTo>
                <a:lnTo>
                  <a:pt x="303" y="479"/>
                </a:lnTo>
                <a:lnTo>
                  <a:pt x="295" y="486"/>
                </a:lnTo>
                <a:lnTo>
                  <a:pt x="290" y="494"/>
                </a:lnTo>
                <a:lnTo>
                  <a:pt x="287" y="506"/>
                </a:lnTo>
                <a:lnTo>
                  <a:pt x="228" y="476"/>
                </a:lnTo>
                <a:lnTo>
                  <a:pt x="219" y="476"/>
                </a:lnTo>
                <a:lnTo>
                  <a:pt x="199" y="472"/>
                </a:lnTo>
                <a:lnTo>
                  <a:pt x="186" y="471"/>
                </a:lnTo>
                <a:lnTo>
                  <a:pt x="172" y="463"/>
                </a:lnTo>
                <a:lnTo>
                  <a:pt x="146" y="441"/>
                </a:lnTo>
                <a:lnTo>
                  <a:pt x="139" y="438"/>
                </a:lnTo>
                <a:lnTo>
                  <a:pt x="130" y="431"/>
                </a:lnTo>
                <a:lnTo>
                  <a:pt x="133" y="418"/>
                </a:lnTo>
                <a:lnTo>
                  <a:pt x="141" y="400"/>
                </a:lnTo>
                <a:lnTo>
                  <a:pt x="141" y="389"/>
                </a:lnTo>
                <a:lnTo>
                  <a:pt x="139" y="373"/>
                </a:lnTo>
                <a:lnTo>
                  <a:pt x="133" y="363"/>
                </a:lnTo>
                <a:lnTo>
                  <a:pt x="130" y="349"/>
                </a:lnTo>
                <a:lnTo>
                  <a:pt x="130" y="336"/>
                </a:lnTo>
                <a:lnTo>
                  <a:pt x="130" y="326"/>
                </a:lnTo>
                <a:lnTo>
                  <a:pt x="130" y="313"/>
                </a:lnTo>
                <a:lnTo>
                  <a:pt x="133" y="293"/>
                </a:lnTo>
                <a:lnTo>
                  <a:pt x="133" y="281"/>
                </a:lnTo>
                <a:lnTo>
                  <a:pt x="130" y="271"/>
                </a:lnTo>
                <a:lnTo>
                  <a:pt x="130" y="256"/>
                </a:lnTo>
                <a:lnTo>
                  <a:pt x="130" y="246"/>
                </a:lnTo>
                <a:lnTo>
                  <a:pt x="133" y="236"/>
                </a:lnTo>
                <a:lnTo>
                  <a:pt x="130" y="224"/>
                </a:lnTo>
                <a:lnTo>
                  <a:pt x="125" y="211"/>
                </a:lnTo>
                <a:lnTo>
                  <a:pt x="101" y="191"/>
                </a:lnTo>
                <a:lnTo>
                  <a:pt x="85" y="171"/>
                </a:lnTo>
                <a:lnTo>
                  <a:pt x="73" y="166"/>
                </a:lnTo>
                <a:lnTo>
                  <a:pt x="63" y="160"/>
                </a:lnTo>
                <a:lnTo>
                  <a:pt x="37" y="135"/>
                </a:lnTo>
                <a:lnTo>
                  <a:pt x="33" y="124"/>
                </a:lnTo>
                <a:lnTo>
                  <a:pt x="33" y="110"/>
                </a:lnTo>
                <a:lnTo>
                  <a:pt x="28" y="97"/>
                </a:lnTo>
                <a:lnTo>
                  <a:pt x="21" y="91"/>
                </a:lnTo>
                <a:lnTo>
                  <a:pt x="10" y="88"/>
                </a:lnTo>
                <a:lnTo>
                  <a:pt x="0" y="78"/>
                </a:lnTo>
                <a:lnTo>
                  <a:pt x="0" y="71"/>
                </a:lnTo>
                <a:lnTo>
                  <a:pt x="55" y="71"/>
                </a:lnTo>
                <a:lnTo>
                  <a:pt x="55" y="18"/>
                </a:lnTo>
                <a:lnTo>
                  <a:pt x="370" y="10"/>
                </a:lnTo>
                <a:lnTo>
                  <a:pt x="533" y="6"/>
                </a:lnTo>
                <a:lnTo>
                  <a:pt x="832" y="0"/>
                </a:lnTo>
                <a:lnTo>
                  <a:pt x="814" y="3"/>
                </a:lnTo>
                <a:lnTo>
                  <a:pt x="805" y="6"/>
                </a:lnTo>
                <a:lnTo>
                  <a:pt x="827" y="50"/>
                </a:lnTo>
                <a:lnTo>
                  <a:pt x="820" y="58"/>
                </a:lnTo>
                <a:lnTo>
                  <a:pt x="819" y="71"/>
                </a:lnTo>
                <a:lnTo>
                  <a:pt x="820" y="78"/>
                </a:lnTo>
                <a:lnTo>
                  <a:pt x="830" y="88"/>
                </a:lnTo>
                <a:lnTo>
                  <a:pt x="832" y="95"/>
                </a:lnTo>
                <a:lnTo>
                  <a:pt x="839" y="100"/>
                </a:lnTo>
                <a:lnTo>
                  <a:pt x="842" y="111"/>
                </a:lnTo>
                <a:lnTo>
                  <a:pt x="835" y="117"/>
                </a:lnTo>
                <a:lnTo>
                  <a:pt x="832" y="130"/>
                </a:lnTo>
                <a:lnTo>
                  <a:pt x="832" y="131"/>
                </a:lnTo>
                <a:lnTo>
                  <a:pt x="827" y="131"/>
                </a:lnTo>
                <a:lnTo>
                  <a:pt x="820" y="130"/>
                </a:lnTo>
                <a:lnTo>
                  <a:pt x="812" y="124"/>
                </a:lnTo>
                <a:lnTo>
                  <a:pt x="792" y="130"/>
                </a:lnTo>
                <a:lnTo>
                  <a:pt x="783" y="130"/>
                </a:lnTo>
                <a:lnTo>
                  <a:pt x="777" y="124"/>
                </a:lnTo>
                <a:lnTo>
                  <a:pt x="768" y="120"/>
                </a:lnTo>
                <a:lnTo>
                  <a:pt x="759" y="120"/>
                </a:lnTo>
                <a:lnTo>
                  <a:pt x="734" y="130"/>
                </a:lnTo>
                <a:lnTo>
                  <a:pt x="720" y="138"/>
                </a:lnTo>
                <a:lnTo>
                  <a:pt x="717" y="144"/>
                </a:lnTo>
                <a:lnTo>
                  <a:pt x="699" y="144"/>
                </a:lnTo>
                <a:lnTo>
                  <a:pt x="692" y="140"/>
                </a:lnTo>
                <a:lnTo>
                  <a:pt x="677" y="135"/>
                </a:lnTo>
                <a:lnTo>
                  <a:pt x="672" y="131"/>
                </a:lnTo>
                <a:lnTo>
                  <a:pt x="663" y="130"/>
                </a:lnTo>
                <a:lnTo>
                  <a:pt x="654" y="135"/>
                </a:lnTo>
                <a:lnTo>
                  <a:pt x="648" y="144"/>
                </a:lnTo>
                <a:lnTo>
                  <a:pt x="645" y="150"/>
                </a:lnTo>
                <a:lnTo>
                  <a:pt x="632" y="155"/>
                </a:lnTo>
                <a:lnTo>
                  <a:pt x="620" y="158"/>
                </a:lnTo>
                <a:lnTo>
                  <a:pt x="608" y="170"/>
                </a:lnTo>
                <a:lnTo>
                  <a:pt x="600" y="188"/>
                </a:lnTo>
                <a:lnTo>
                  <a:pt x="585" y="193"/>
                </a:lnTo>
                <a:lnTo>
                  <a:pt x="565" y="215"/>
                </a:lnTo>
                <a:lnTo>
                  <a:pt x="560" y="228"/>
                </a:lnTo>
                <a:lnTo>
                  <a:pt x="565" y="240"/>
                </a:lnTo>
              </a:path>
            </a:pathLst>
          </a:custGeom>
          <a:solidFill>
            <a:srgbClr val="2699BB"/>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97" name="Freeform 16"/>
          <p:cNvSpPr>
            <a:spLocks/>
          </p:cNvSpPr>
          <p:nvPr/>
        </p:nvSpPr>
        <p:spPr bwMode="auto">
          <a:xfrm>
            <a:off x="7470658" y="4733336"/>
            <a:ext cx="634404" cy="971501"/>
          </a:xfrm>
          <a:custGeom>
            <a:avLst/>
            <a:gdLst/>
            <a:ahLst/>
            <a:cxnLst>
              <a:cxn ang="0">
                <a:pos x="314" y="61"/>
              </a:cxn>
              <a:cxn ang="0">
                <a:pos x="308" y="41"/>
              </a:cxn>
              <a:cxn ang="0">
                <a:pos x="290" y="37"/>
              </a:cxn>
              <a:cxn ang="0">
                <a:pos x="274" y="26"/>
              </a:cxn>
              <a:cxn ang="0">
                <a:pos x="267" y="10"/>
              </a:cxn>
              <a:cxn ang="0">
                <a:pos x="250" y="0"/>
              </a:cxn>
              <a:cxn ang="0">
                <a:pos x="230" y="21"/>
              </a:cxn>
              <a:cxn ang="0">
                <a:pos x="207" y="21"/>
              </a:cxn>
              <a:cxn ang="0">
                <a:pos x="179" y="26"/>
              </a:cxn>
              <a:cxn ang="0">
                <a:pos x="159" y="26"/>
              </a:cxn>
              <a:cxn ang="0">
                <a:pos x="140" y="10"/>
              </a:cxn>
              <a:cxn ang="0">
                <a:pos x="110" y="3"/>
              </a:cxn>
              <a:cxn ang="0">
                <a:pos x="70" y="12"/>
              </a:cxn>
              <a:cxn ang="0">
                <a:pos x="63" y="32"/>
              </a:cxn>
              <a:cxn ang="0">
                <a:pos x="55" y="52"/>
              </a:cxn>
              <a:cxn ang="0">
                <a:pos x="39" y="72"/>
              </a:cxn>
              <a:cxn ang="0">
                <a:pos x="21" y="80"/>
              </a:cxn>
              <a:cxn ang="0">
                <a:pos x="5" y="137"/>
              </a:cxn>
              <a:cxn ang="0">
                <a:pos x="85" y="212"/>
              </a:cxn>
              <a:cxn ang="0">
                <a:pos x="99" y="237"/>
              </a:cxn>
              <a:cxn ang="0">
                <a:pos x="117" y="277"/>
              </a:cxn>
              <a:cxn ang="0">
                <a:pos x="132" y="290"/>
              </a:cxn>
              <a:cxn ang="0">
                <a:pos x="173" y="328"/>
              </a:cxn>
              <a:cxn ang="0">
                <a:pos x="193" y="637"/>
              </a:cxn>
              <a:cxn ang="0">
                <a:pos x="274" y="520"/>
              </a:cxn>
              <a:cxn ang="0">
                <a:pos x="307" y="360"/>
              </a:cxn>
              <a:cxn ang="0">
                <a:pos x="317" y="285"/>
              </a:cxn>
              <a:cxn ang="0">
                <a:pos x="342" y="270"/>
              </a:cxn>
              <a:cxn ang="0">
                <a:pos x="429" y="252"/>
              </a:cxn>
              <a:cxn ang="0">
                <a:pos x="419" y="201"/>
              </a:cxn>
              <a:cxn ang="0">
                <a:pos x="424" y="175"/>
              </a:cxn>
              <a:cxn ang="0">
                <a:pos x="415" y="153"/>
              </a:cxn>
              <a:cxn ang="0">
                <a:pos x="406" y="137"/>
              </a:cxn>
              <a:cxn ang="0">
                <a:pos x="384" y="120"/>
              </a:cxn>
              <a:cxn ang="0">
                <a:pos x="374" y="105"/>
              </a:cxn>
              <a:cxn ang="0">
                <a:pos x="348" y="101"/>
              </a:cxn>
              <a:cxn ang="0">
                <a:pos x="334" y="85"/>
              </a:cxn>
              <a:cxn ang="0">
                <a:pos x="317" y="75"/>
              </a:cxn>
            </a:cxnLst>
            <a:rect l="0" t="0" r="r" b="b"/>
            <a:pathLst>
              <a:path w="430" h="638">
                <a:moveTo>
                  <a:pt x="314" y="65"/>
                </a:moveTo>
                <a:lnTo>
                  <a:pt x="314" y="61"/>
                </a:lnTo>
                <a:lnTo>
                  <a:pt x="314" y="50"/>
                </a:lnTo>
                <a:lnTo>
                  <a:pt x="308" y="41"/>
                </a:lnTo>
                <a:lnTo>
                  <a:pt x="299" y="37"/>
                </a:lnTo>
                <a:lnTo>
                  <a:pt x="290" y="37"/>
                </a:lnTo>
                <a:lnTo>
                  <a:pt x="282" y="33"/>
                </a:lnTo>
                <a:lnTo>
                  <a:pt x="274" y="26"/>
                </a:lnTo>
                <a:lnTo>
                  <a:pt x="270" y="17"/>
                </a:lnTo>
                <a:lnTo>
                  <a:pt x="267" y="10"/>
                </a:lnTo>
                <a:lnTo>
                  <a:pt x="259" y="0"/>
                </a:lnTo>
                <a:lnTo>
                  <a:pt x="250" y="0"/>
                </a:lnTo>
                <a:lnTo>
                  <a:pt x="240" y="6"/>
                </a:lnTo>
                <a:lnTo>
                  <a:pt x="230" y="21"/>
                </a:lnTo>
                <a:lnTo>
                  <a:pt x="217" y="21"/>
                </a:lnTo>
                <a:lnTo>
                  <a:pt x="207" y="21"/>
                </a:lnTo>
                <a:lnTo>
                  <a:pt x="199" y="21"/>
                </a:lnTo>
                <a:lnTo>
                  <a:pt x="179" y="26"/>
                </a:lnTo>
                <a:lnTo>
                  <a:pt x="168" y="30"/>
                </a:lnTo>
                <a:lnTo>
                  <a:pt x="159" y="26"/>
                </a:lnTo>
                <a:lnTo>
                  <a:pt x="152" y="23"/>
                </a:lnTo>
                <a:lnTo>
                  <a:pt x="140" y="10"/>
                </a:lnTo>
                <a:lnTo>
                  <a:pt x="132" y="3"/>
                </a:lnTo>
                <a:lnTo>
                  <a:pt x="110" y="3"/>
                </a:lnTo>
                <a:lnTo>
                  <a:pt x="100" y="6"/>
                </a:lnTo>
                <a:lnTo>
                  <a:pt x="70" y="12"/>
                </a:lnTo>
                <a:lnTo>
                  <a:pt x="65" y="21"/>
                </a:lnTo>
                <a:lnTo>
                  <a:pt x="63" y="32"/>
                </a:lnTo>
                <a:lnTo>
                  <a:pt x="60" y="43"/>
                </a:lnTo>
                <a:lnTo>
                  <a:pt x="55" y="52"/>
                </a:lnTo>
                <a:lnTo>
                  <a:pt x="52" y="61"/>
                </a:lnTo>
                <a:lnTo>
                  <a:pt x="39" y="72"/>
                </a:lnTo>
                <a:lnTo>
                  <a:pt x="32" y="75"/>
                </a:lnTo>
                <a:lnTo>
                  <a:pt x="21" y="80"/>
                </a:lnTo>
                <a:lnTo>
                  <a:pt x="3" y="80"/>
                </a:lnTo>
                <a:lnTo>
                  <a:pt x="5" y="137"/>
                </a:lnTo>
                <a:lnTo>
                  <a:pt x="0" y="220"/>
                </a:lnTo>
                <a:lnTo>
                  <a:pt x="85" y="212"/>
                </a:lnTo>
                <a:lnTo>
                  <a:pt x="86" y="237"/>
                </a:lnTo>
                <a:lnTo>
                  <a:pt x="99" y="237"/>
                </a:lnTo>
                <a:lnTo>
                  <a:pt x="100" y="277"/>
                </a:lnTo>
                <a:lnTo>
                  <a:pt x="117" y="277"/>
                </a:lnTo>
                <a:lnTo>
                  <a:pt x="117" y="290"/>
                </a:lnTo>
                <a:lnTo>
                  <a:pt x="132" y="290"/>
                </a:lnTo>
                <a:lnTo>
                  <a:pt x="132" y="330"/>
                </a:lnTo>
                <a:lnTo>
                  <a:pt x="173" y="328"/>
                </a:lnTo>
                <a:lnTo>
                  <a:pt x="175" y="368"/>
                </a:lnTo>
                <a:lnTo>
                  <a:pt x="193" y="637"/>
                </a:lnTo>
                <a:lnTo>
                  <a:pt x="277" y="632"/>
                </a:lnTo>
                <a:lnTo>
                  <a:pt x="274" y="520"/>
                </a:lnTo>
                <a:lnTo>
                  <a:pt x="314" y="518"/>
                </a:lnTo>
                <a:lnTo>
                  <a:pt x="307" y="360"/>
                </a:lnTo>
                <a:lnTo>
                  <a:pt x="302" y="285"/>
                </a:lnTo>
                <a:lnTo>
                  <a:pt x="317" y="285"/>
                </a:lnTo>
                <a:lnTo>
                  <a:pt x="317" y="270"/>
                </a:lnTo>
                <a:lnTo>
                  <a:pt x="342" y="270"/>
                </a:lnTo>
                <a:lnTo>
                  <a:pt x="344" y="255"/>
                </a:lnTo>
                <a:lnTo>
                  <a:pt x="429" y="252"/>
                </a:lnTo>
                <a:lnTo>
                  <a:pt x="426" y="207"/>
                </a:lnTo>
                <a:lnTo>
                  <a:pt x="419" y="201"/>
                </a:lnTo>
                <a:lnTo>
                  <a:pt x="419" y="190"/>
                </a:lnTo>
                <a:lnTo>
                  <a:pt x="424" y="175"/>
                </a:lnTo>
                <a:lnTo>
                  <a:pt x="419" y="163"/>
                </a:lnTo>
                <a:lnTo>
                  <a:pt x="415" y="153"/>
                </a:lnTo>
                <a:lnTo>
                  <a:pt x="410" y="147"/>
                </a:lnTo>
                <a:lnTo>
                  <a:pt x="406" y="137"/>
                </a:lnTo>
                <a:lnTo>
                  <a:pt x="402" y="128"/>
                </a:lnTo>
                <a:lnTo>
                  <a:pt x="384" y="120"/>
                </a:lnTo>
                <a:lnTo>
                  <a:pt x="379" y="108"/>
                </a:lnTo>
                <a:lnTo>
                  <a:pt x="374" y="105"/>
                </a:lnTo>
                <a:lnTo>
                  <a:pt x="357" y="105"/>
                </a:lnTo>
                <a:lnTo>
                  <a:pt x="348" y="101"/>
                </a:lnTo>
                <a:lnTo>
                  <a:pt x="339" y="95"/>
                </a:lnTo>
                <a:lnTo>
                  <a:pt x="334" y="85"/>
                </a:lnTo>
                <a:lnTo>
                  <a:pt x="324" y="80"/>
                </a:lnTo>
                <a:lnTo>
                  <a:pt x="317" y="75"/>
                </a:lnTo>
                <a:lnTo>
                  <a:pt x="314" y="65"/>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98" name="Freeform 17"/>
          <p:cNvSpPr>
            <a:spLocks/>
          </p:cNvSpPr>
          <p:nvPr/>
        </p:nvSpPr>
        <p:spPr bwMode="auto">
          <a:xfrm>
            <a:off x="5312259" y="3050720"/>
            <a:ext cx="1041602" cy="1848591"/>
          </a:xfrm>
          <a:custGeom>
            <a:avLst/>
            <a:gdLst/>
            <a:ahLst/>
            <a:cxnLst>
              <a:cxn ang="0">
                <a:pos x="60" y="1086"/>
              </a:cxn>
              <a:cxn ang="0">
                <a:pos x="77" y="1046"/>
              </a:cxn>
              <a:cxn ang="0">
                <a:pos x="50" y="976"/>
              </a:cxn>
              <a:cxn ang="0">
                <a:pos x="33" y="896"/>
              </a:cxn>
              <a:cxn ang="0">
                <a:pos x="23" y="861"/>
              </a:cxn>
              <a:cxn ang="0">
                <a:pos x="0" y="817"/>
              </a:cxn>
              <a:cxn ang="0">
                <a:pos x="6" y="783"/>
              </a:cxn>
              <a:cxn ang="0">
                <a:pos x="23" y="766"/>
              </a:cxn>
              <a:cxn ang="0">
                <a:pos x="19" y="736"/>
              </a:cxn>
              <a:cxn ang="0">
                <a:pos x="19" y="697"/>
              </a:cxn>
              <a:cxn ang="0">
                <a:pos x="23" y="589"/>
              </a:cxn>
              <a:cxn ang="0">
                <a:pos x="46" y="574"/>
              </a:cxn>
              <a:cxn ang="0">
                <a:pos x="63" y="549"/>
              </a:cxn>
              <a:cxn ang="0">
                <a:pos x="90" y="521"/>
              </a:cxn>
              <a:cxn ang="0">
                <a:pos x="102" y="481"/>
              </a:cxn>
              <a:cxn ang="0">
                <a:pos x="329" y="475"/>
              </a:cxn>
              <a:cxn ang="0">
                <a:pos x="342" y="382"/>
              </a:cxn>
              <a:cxn ang="0">
                <a:pos x="369" y="370"/>
              </a:cxn>
              <a:cxn ang="0">
                <a:pos x="382" y="345"/>
              </a:cxn>
              <a:cxn ang="0">
                <a:pos x="411" y="330"/>
              </a:cxn>
              <a:cxn ang="0">
                <a:pos x="451" y="305"/>
              </a:cxn>
              <a:cxn ang="0">
                <a:pos x="479" y="268"/>
              </a:cxn>
              <a:cxn ang="0">
                <a:pos x="493" y="199"/>
              </a:cxn>
              <a:cxn ang="0">
                <a:pos x="521" y="173"/>
              </a:cxn>
              <a:cxn ang="0">
                <a:pos x="533" y="125"/>
              </a:cxn>
              <a:cxn ang="0">
                <a:pos x="546" y="68"/>
              </a:cxn>
              <a:cxn ang="0">
                <a:pos x="573" y="41"/>
              </a:cxn>
              <a:cxn ang="0">
                <a:pos x="603" y="13"/>
              </a:cxn>
              <a:cxn ang="0">
                <a:pos x="682" y="10"/>
              </a:cxn>
              <a:cxn ang="0">
                <a:pos x="695" y="407"/>
              </a:cxn>
              <a:cxn ang="0">
                <a:pos x="700" y="789"/>
              </a:cxn>
              <a:cxn ang="0">
                <a:pos x="448" y="948"/>
              </a:cxn>
              <a:cxn ang="0">
                <a:pos x="396" y="1159"/>
              </a:cxn>
              <a:cxn ang="0">
                <a:pos x="382" y="1139"/>
              </a:cxn>
              <a:cxn ang="0">
                <a:pos x="355" y="1116"/>
              </a:cxn>
              <a:cxn ang="0">
                <a:pos x="306" y="1174"/>
              </a:cxn>
              <a:cxn ang="0">
                <a:pos x="281" y="1194"/>
              </a:cxn>
              <a:cxn ang="0">
                <a:pos x="217" y="1190"/>
              </a:cxn>
              <a:cxn ang="0">
                <a:pos x="170" y="1206"/>
              </a:cxn>
              <a:cxn ang="0">
                <a:pos x="127" y="1213"/>
              </a:cxn>
              <a:cxn ang="0">
                <a:pos x="93" y="1205"/>
              </a:cxn>
              <a:cxn ang="0">
                <a:pos x="73" y="1178"/>
              </a:cxn>
              <a:cxn ang="0">
                <a:pos x="46" y="1123"/>
              </a:cxn>
              <a:cxn ang="0">
                <a:pos x="46" y="1098"/>
              </a:cxn>
            </a:cxnLst>
            <a:rect l="0" t="0" r="r" b="b"/>
            <a:pathLst>
              <a:path w="706" h="1214">
                <a:moveTo>
                  <a:pt x="46" y="1098"/>
                </a:moveTo>
                <a:lnTo>
                  <a:pt x="52" y="1094"/>
                </a:lnTo>
                <a:lnTo>
                  <a:pt x="60" y="1086"/>
                </a:lnTo>
                <a:lnTo>
                  <a:pt x="68" y="1078"/>
                </a:lnTo>
                <a:lnTo>
                  <a:pt x="75" y="1063"/>
                </a:lnTo>
                <a:lnTo>
                  <a:pt x="77" y="1046"/>
                </a:lnTo>
                <a:lnTo>
                  <a:pt x="73" y="1034"/>
                </a:lnTo>
                <a:lnTo>
                  <a:pt x="52" y="1004"/>
                </a:lnTo>
                <a:lnTo>
                  <a:pt x="50" y="976"/>
                </a:lnTo>
                <a:lnTo>
                  <a:pt x="52" y="948"/>
                </a:lnTo>
                <a:lnTo>
                  <a:pt x="50" y="931"/>
                </a:lnTo>
                <a:lnTo>
                  <a:pt x="33" y="896"/>
                </a:lnTo>
                <a:lnTo>
                  <a:pt x="25" y="883"/>
                </a:lnTo>
                <a:lnTo>
                  <a:pt x="25" y="874"/>
                </a:lnTo>
                <a:lnTo>
                  <a:pt x="23" y="861"/>
                </a:lnTo>
                <a:lnTo>
                  <a:pt x="19" y="843"/>
                </a:lnTo>
                <a:lnTo>
                  <a:pt x="3" y="826"/>
                </a:lnTo>
                <a:lnTo>
                  <a:pt x="0" y="817"/>
                </a:lnTo>
                <a:lnTo>
                  <a:pt x="0" y="804"/>
                </a:lnTo>
                <a:lnTo>
                  <a:pt x="1" y="794"/>
                </a:lnTo>
                <a:lnTo>
                  <a:pt x="6" y="783"/>
                </a:lnTo>
                <a:lnTo>
                  <a:pt x="12" y="777"/>
                </a:lnTo>
                <a:lnTo>
                  <a:pt x="19" y="772"/>
                </a:lnTo>
                <a:lnTo>
                  <a:pt x="23" y="766"/>
                </a:lnTo>
                <a:lnTo>
                  <a:pt x="23" y="754"/>
                </a:lnTo>
                <a:lnTo>
                  <a:pt x="23" y="744"/>
                </a:lnTo>
                <a:lnTo>
                  <a:pt x="19" y="736"/>
                </a:lnTo>
                <a:lnTo>
                  <a:pt x="17" y="724"/>
                </a:lnTo>
                <a:lnTo>
                  <a:pt x="23" y="710"/>
                </a:lnTo>
                <a:lnTo>
                  <a:pt x="19" y="697"/>
                </a:lnTo>
                <a:lnTo>
                  <a:pt x="23" y="689"/>
                </a:lnTo>
                <a:lnTo>
                  <a:pt x="19" y="677"/>
                </a:lnTo>
                <a:lnTo>
                  <a:pt x="23" y="589"/>
                </a:lnTo>
                <a:lnTo>
                  <a:pt x="33" y="589"/>
                </a:lnTo>
                <a:lnTo>
                  <a:pt x="33" y="574"/>
                </a:lnTo>
                <a:lnTo>
                  <a:pt x="46" y="574"/>
                </a:lnTo>
                <a:lnTo>
                  <a:pt x="46" y="562"/>
                </a:lnTo>
                <a:lnTo>
                  <a:pt x="63" y="562"/>
                </a:lnTo>
                <a:lnTo>
                  <a:pt x="63" y="549"/>
                </a:lnTo>
                <a:lnTo>
                  <a:pt x="75" y="549"/>
                </a:lnTo>
                <a:lnTo>
                  <a:pt x="75" y="521"/>
                </a:lnTo>
                <a:lnTo>
                  <a:pt x="90" y="521"/>
                </a:lnTo>
                <a:lnTo>
                  <a:pt x="90" y="507"/>
                </a:lnTo>
                <a:lnTo>
                  <a:pt x="102" y="507"/>
                </a:lnTo>
                <a:lnTo>
                  <a:pt x="102" y="481"/>
                </a:lnTo>
                <a:lnTo>
                  <a:pt x="287" y="475"/>
                </a:lnTo>
                <a:lnTo>
                  <a:pt x="307" y="475"/>
                </a:lnTo>
                <a:lnTo>
                  <a:pt x="329" y="475"/>
                </a:lnTo>
                <a:lnTo>
                  <a:pt x="329" y="397"/>
                </a:lnTo>
                <a:lnTo>
                  <a:pt x="342" y="397"/>
                </a:lnTo>
                <a:lnTo>
                  <a:pt x="342" y="382"/>
                </a:lnTo>
                <a:lnTo>
                  <a:pt x="355" y="382"/>
                </a:lnTo>
                <a:lnTo>
                  <a:pt x="355" y="370"/>
                </a:lnTo>
                <a:lnTo>
                  <a:pt x="369" y="370"/>
                </a:lnTo>
                <a:lnTo>
                  <a:pt x="369" y="357"/>
                </a:lnTo>
                <a:lnTo>
                  <a:pt x="382" y="357"/>
                </a:lnTo>
                <a:lnTo>
                  <a:pt x="382" y="345"/>
                </a:lnTo>
                <a:lnTo>
                  <a:pt x="397" y="345"/>
                </a:lnTo>
                <a:lnTo>
                  <a:pt x="397" y="330"/>
                </a:lnTo>
                <a:lnTo>
                  <a:pt x="411" y="330"/>
                </a:lnTo>
                <a:lnTo>
                  <a:pt x="411" y="317"/>
                </a:lnTo>
                <a:lnTo>
                  <a:pt x="451" y="317"/>
                </a:lnTo>
                <a:lnTo>
                  <a:pt x="451" y="305"/>
                </a:lnTo>
                <a:lnTo>
                  <a:pt x="466" y="305"/>
                </a:lnTo>
                <a:lnTo>
                  <a:pt x="466" y="268"/>
                </a:lnTo>
                <a:lnTo>
                  <a:pt x="479" y="268"/>
                </a:lnTo>
                <a:lnTo>
                  <a:pt x="479" y="213"/>
                </a:lnTo>
                <a:lnTo>
                  <a:pt x="493" y="213"/>
                </a:lnTo>
                <a:lnTo>
                  <a:pt x="493" y="199"/>
                </a:lnTo>
                <a:lnTo>
                  <a:pt x="508" y="193"/>
                </a:lnTo>
                <a:lnTo>
                  <a:pt x="509" y="173"/>
                </a:lnTo>
                <a:lnTo>
                  <a:pt x="521" y="173"/>
                </a:lnTo>
                <a:lnTo>
                  <a:pt x="519" y="148"/>
                </a:lnTo>
                <a:lnTo>
                  <a:pt x="533" y="148"/>
                </a:lnTo>
                <a:lnTo>
                  <a:pt x="533" y="125"/>
                </a:lnTo>
                <a:lnTo>
                  <a:pt x="531" y="90"/>
                </a:lnTo>
                <a:lnTo>
                  <a:pt x="531" y="68"/>
                </a:lnTo>
                <a:lnTo>
                  <a:pt x="546" y="68"/>
                </a:lnTo>
                <a:lnTo>
                  <a:pt x="546" y="53"/>
                </a:lnTo>
                <a:lnTo>
                  <a:pt x="573" y="53"/>
                </a:lnTo>
                <a:lnTo>
                  <a:pt x="573" y="41"/>
                </a:lnTo>
                <a:lnTo>
                  <a:pt x="588" y="41"/>
                </a:lnTo>
                <a:lnTo>
                  <a:pt x="588" y="13"/>
                </a:lnTo>
                <a:lnTo>
                  <a:pt x="603" y="13"/>
                </a:lnTo>
                <a:lnTo>
                  <a:pt x="600" y="0"/>
                </a:lnTo>
                <a:lnTo>
                  <a:pt x="682" y="0"/>
                </a:lnTo>
                <a:lnTo>
                  <a:pt x="682" y="10"/>
                </a:lnTo>
                <a:lnTo>
                  <a:pt x="686" y="13"/>
                </a:lnTo>
                <a:lnTo>
                  <a:pt x="688" y="92"/>
                </a:lnTo>
                <a:lnTo>
                  <a:pt x="695" y="407"/>
                </a:lnTo>
                <a:lnTo>
                  <a:pt x="698" y="630"/>
                </a:lnTo>
                <a:lnTo>
                  <a:pt x="698" y="704"/>
                </a:lnTo>
                <a:lnTo>
                  <a:pt x="700" y="789"/>
                </a:lnTo>
                <a:lnTo>
                  <a:pt x="705" y="944"/>
                </a:lnTo>
                <a:lnTo>
                  <a:pt x="529" y="948"/>
                </a:lnTo>
                <a:lnTo>
                  <a:pt x="448" y="948"/>
                </a:lnTo>
                <a:lnTo>
                  <a:pt x="451" y="1106"/>
                </a:lnTo>
                <a:lnTo>
                  <a:pt x="451" y="1159"/>
                </a:lnTo>
                <a:lnTo>
                  <a:pt x="396" y="1159"/>
                </a:lnTo>
                <a:lnTo>
                  <a:pt x="397" y="1154"/>
                </a:lnTo>
                <a:lnTo>
                  <a:pt x="389" y="1148"/>
                </a:lnTo>
                <a:lnTo>
                  <a:pt x="382" y="1139"/>
                </a:lnTo>
                <a:lnTo>
                  <a:pt x="374" y="1128"/>
                </a:lnTo>
                <a:lnTo>
                  <a:pt x="362" y="1123"/>
                </a:lnTo>
                <a:lnTo>
                  <a:pt x="355" y="1116"/>
                </a:lnTo>
                <a:lnTo>
                  <a:pt x="346" y="1123"/>
                </a:lnTo>
                <a:lnTo>
                  <a:pt x="341" y="1134"/>
                </a:lnTo>
                <a:lnTo>
                  <a:pt x="306" y="1174"/>
                </a:lnTo>
                <a:lnTo>
                  <a:pt x="295" y="1183"/>
                </a:lnTo>
                <a:lnTo>
                  <a:pt x="287" y="1188"/>
                </a:lnTo>
                <a:lnTo>
                  <a:pt x="281" y="1194"/>
                </a:lnTo>
                <a:lnTo>
                  <a:pt x="255" y="1198"/>
                </a:lnTo>
                <a:lnTo>
                  <a:pt x="241" y="1190"/>
                </a:lnTo>
                <a:lnTo>
                  <a:pt x="217" y="1190"/>
                </a:lnTo>
                <a:lnTo>
                  <a:pt x="195" y="1205"/>
                </a:lnTo>
                <a:lnTo>
                  <a:pt x="182" y="1205"/>
                </a:lnTo>
                <a:lnTo>
                  <a:pt x="170" y="1206"/>
                </a:lnTo>
                <a:lnTo>
                  <a:pt x="159" y="1210"/>
                </a:lnTo>
                <a:lnTo>
                  <a:pt x="148" y="1213"/>
                </a:lnTo>
                <a:lnTo>
                  <a:pt x="127" y="1213"/>
                </a:lnTo>
                <a:lnTo>
                  <a:pt x="113" y="1210"/>
                </a:lnTo>
                <a:lnTo>
                  <a:pt x="102" y="1206"/>
                </a:lnTo>
                <a:lnTo>
                  <a:pt x="93" y="1205"/>
                </a:lnTo>
                <a:lnTo>
                  <a:pt x="88" y="1190"/>
                </a:lnTo>
                <a:lnTo>
                  <a:pt x="83" y="1183"/>
                </a:lnTo>
                <a:lnTo>
                  <a:pt x="73" y="1178"/>
                </a:lnTo>
                <a:lnTo>
                  <a:pt x="68" y="1171"/>
                </a:lnTo>
                <a:lnTo>
                  <a:pt x="50" y="1130"/>
                </a:lnTo>
                <a:lnTo>
                  <a:pt x="46" y="1123"/>
                </a:lnTo>
                <a:lnTo>
                  <a:pt x="46" y="1114"/>
                </a:lnTo>
                <a:lnTo>
                  <a:pt x="46" y="1106"/>
                </a:lnTo>
                <a:lnTo>
                  <a:pt x="46" y="1098"/>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99" name="Freeform 18"/>
          <p:cNvSpPr>
            <a:spLocks/>
          </p:cNvSpPr>
          <p:nvPr/>
        </p:nvSpPr>
        <p:spPr bwMode="auto">
          <a:xfrm>
            <a:off x="1104491" y="3579107"/>
            <a:ext cx="1146352" cy="1059820"/>
          </a:xfrm>
          <a:custGeom>
            <a:avLst/>
            <a:gdLst/>
            <a:ahLst/>
            <a:cxnLst>
              <a:cxn ang="0">
                <a:pos x="564" y="267"/>
              </a:cxn>
              <a:cxn ang="0">
                <a:pos x="641" y="424"/>
              </a:cxn>
              <a:cxn ang="0">
                <a:pos x="753" y="428"/>
              </a:cxn>
              <a:cxn ang="0">
                <a:pos x="748" y="506"/>
              </a:cxn>
              <a:cxn ang="0">
                <a:pos x="776" y="510"/>
              </a:cxn>
              <a:cxn ang="0">
                <a:pos x="769" y="695"/>
              </a:cxn>
              <a:cxn ang="0">
                <a:pos x="526" y="685"/>
              </a:cxn>
              <a:cxn ang="0">
                <a:pos x="143" y="672"/>
              </a:cxn>
              <a:cxn ang="0">
                <a:pos x="132" y="603"/>
              </a:cxn>
              <a:cxn ang="0">
                <a:pos x="123" y="573"/>
              </a:cxn>
              <a:cxn ang="0">
                <a:pos x="128" y="573"/>
              </a:cxn>
              <a:cxn ang="0">
                <a:pos x="143" y="573"/>
              </a:cxn>
              <a:cxn ang="0">
                <a:pos x="152" y="585"/>
              </a:cxn>
              <a:cxn ang="0">
                <a:pos x="160" y="612"/>
              </a:cxn>
              <a:cxn ang="0">
                <a:pos x="175" y="600"/>
              </a:cxn>
              <a:cxn ang="0">
                <a:pos x="185" y="583"/>
              </a:cxn>
              <a:cxn ang="0">
                <a:pos x="208" y="568"/>
              </a:cxn>
              <a:cxn ang="0">
                <a:pos x="222" y="559"/>
              </a:cxn>
              <a:cxn ang="0">
                <a:pos x="297" y="545"/>
              </a:cxn>
              <a:cxn ang="0">
                <a:pos x="295" y="523"/>
              </a:cxn>
              <a:cxn ang="0">
                <a:pos x="262" y="516"/>
              </a:cxn>
              <a:cxn ang="0">
                <a:pos x="244" y="503"/>
              </a:cxn>
              <a:cxn ang="0">
                <a:pos x="222" y="506"/>
              </a:cxn>
              <a:cxn ang="0">
                <a:pos x="208" y="492"/>
              </a:cxn>
              <a:cxn ang="0">
                <a:pos x="207" y="474"/>
              </a:cxn>
              <a:cxn ang="0">
                <a:pos x="190" y="458"/>
              </a:cxn>
              <a:cxn ang="0">
                <a:pos x="175" y="448"/>
              </a:cxn>
              <a:cxn ang="0">
                <a:pos x="139" y="448"/>
              </a:cxn>
              <a:cxn ang="0">
                <a:pos x="120" y="458"/>
              </a:cxn>
              <a:cxn ang="0">
                <a:pos x="123" y="478"/>
              </a:cxn>
              <a:cxn ang="0">
                <a:pos x="123" y="503"/>
              </a:cxn>
              <a:cxn ang="0">
                <a:pos x="128" y="526"/>
              </a:cxn>
              <a:cxn ang="0">
                <a:pos x="120" y="539"/>
              </a:cxn>
              <a:cxn ang="0">
                <a:pos x="92" y="550"/>
              </a:cxn>
              <a:cxn ang="0">
                <a:pos x="106" y="466"/>
              </a:cxn>
              <a:cxn ang="0">
                <a:pos x="83" y="267"/>
              </a:cxn>
              <a:cxn ang="0">
                <a:pos x="70" y="217"/>
              </a:cxn>
              <a:cxn ang="0">
                <a:pos x="41" y="214"/>
              </a:cxn>
              <a:cxn ang="0">
                <a:pos x="37" y="179"/>
              </a:cxn>
              <a:cxn ang="0">
                <a:pos x="30" y="165"/>
              </a:cxn>
              <a:cxn ang="0">
                <a:pos x="17" y="145"/>
              </a:cxn>
              <a:cxn ang="0">
                <a:pos x="17" y="125"/>
              </a:cxn>
              <a:cxn ang="0">
                <a:pos x="0" y="110"/>
              </a:cxn>
              <a:cxn ang="0">
                <a:pos x="8" y="87"/>
              </a:cxn>
              <a:cxn ang="0">
                <a:pos x="8" y="65"/>
              </a:cxn>
              <a:cxn ang="0">
                <a:pos x="5" y="0"/>
              </a:cxn>
              <a:cxn ang="0">
                <a:pos x="541" y="32"/>
              </a:cxn>
              <a:cxn ang="0">
                <a:pos x="555" y="267"/>
              </a:cxn>
            </a:cxnLst>
            <a:rect l="0" t="0" r="r" b="b"/>
            <a:pathLst>
              <a:path w="777" h="696">
                <a:moveTo>
                  <a:pt x="555" y="267"/>
                </a:moveTo>
                <a:lnTo>
                  <a:pt x="564" y="267"/>
                </a:lnTo>
                <a:lnTo>
                  <a:pt x="561" y="424"/>
                </a:lnTo>
                <a:lnTo>
                  <a:pt x="641" y="424"/>
                </a:lnTo>
                <a:lnTo>
                  <a:pt x="671" y="428"/>
                </a:lnTo>
                <a:lnTo>
                  <a:pt x="753" y="428"/>
                </a:lnTo>
                <a:lnTo>
                  <a:pt x="748" y="492"/>
                </a:lnTo>
                <a:lnTo>
                  <a:pt x="748" y="506"/>
                </a:lnTo>
                <a:lnTo>
                  <a:pt x="757" y="510"/>
                </a:lnTo>
                <a:lnTo>
                  <a:pt x="776" y="510"/>
                </a:lnTo>
                <a:lnTo>
                  <a:pt x="773" y="600"/>
                </a:lnTo>
                <a:lnTo>
                  <a:pt x="769" y="695"/>
                </a:lnTo>
                <a:lnTo>
                  <a:pt x="629" y="690"/>
                </a:lnTo>
                <a:lnTo>
                  <a:pt x="526" y="685"/>
                </a:lnTo>
                <a:lnTo>
                  <a:pt x="315" y="678"/>
                </a:lnTo>
                <a:lnTo>
                  <a:pt x="143" y="672"/>
                </a:lnTo>
                <a:lnTo>
                  <a:pt x="139" y="628"/>
                </a:lnTo>
                <a:lnTo>
                  <a:pt x="132" y="603"/>
                </a:lnTo>
                <a:lnTo>
                  <a:pt x="128" y="588"/>
                </a:lnTo>
                <a:lnTo>
                  <a:pt x="123" y="573"/>
                </a:lnTo>
                <a:lnTo>
                  <a:pt x="112" y="568"/>
                </a:lnTo>
                <a:lnTo>
                  <a:pt x="128" y="573"/>
                </a:lnTo>
                <a:lnTo>
                  <a:pt x="135" y="563"/>
                </a:lnTo>
                <a:lnTo>
                  <a:pt x="143" y="573"/>
                </a:lnTo>
                <a:lnTo>
                  <a:pt x="152" y="574"/>
                </a:lnTo>
                <a:lnTo>
                  <a:pt x="152" y="585"/>
                </a:lnTo>
                <a:lnTo>
                  <a:pt x="153" y="600"/>
                </a:lnTo>
                <a:lnTo>
                  <a:pt x="160" y="612"/>
                </a:lnTo>
                <a:lnTo>
                  <a:pt x="172" y="608"/>
                </a:lnTo>
                <a:lnTo>
                  <a:pt x="175" y="600"/>
                </a:lnTo>
                <a:lnTo>
                  <a:pt x="179" y="588"/>
                </a:lnTo>
                <a:lnTo>
                  <a:pt x="185" y="583"/>
                </a:lnTo>
                <a:lnTo>
                  <a:pt x="197" y="576"/>
                </a:lnTo>
                <a:lnTo>
                  <a:pt x="208" y="568"/>
                </a:lnTo>
                <a:lnTo>
                  <a:pt x="217" y="565"/>
                </a:lnTo>
                <a:lnTo>
                  <a:pt x="222" y="559"/>
                </a:lnTo>
                <a:lnTo>
                  <a:pt x="240" y="559"/>
                </a:lnTo>
                <a:lnTo>
                  <a:pt x="297" y="545"/>
                </a:lnTo>
                <a:lnTo>
                  <a:pt x="302" y="526"/>
                </a:lnTo>
                <a:lnTo>
                  <a:pt x="295" y="523"/>
                </a:lnTo>
                <a:lnTo>
                  <a:pt x="280" y="518"/>
                </a:lnTo>
                <a:lnTo>
                  <a:pt x="262" y="516"/>
                </a:lnTo>
                <a:lnTo>
                  <a:pt x="253" y="518"/>
                </a:lnTo>
                <a:lnTo>
                  <a:pt x="244" y="503"/>
                </a:lnTo>
                <a:lnTo>
                  <a:pt x="232" y="503"/>
                </a:lnTo>
                <a:lnTo>
                  <a:pt x="222" y="506"/>
                </a:lnTo>
                <a:lnTo>
                  <a:pt x="208" y="501"/>
                </a:lnTo>
                <a:lnTo>
                  <a:pt x="208" y="492"/>
                </a:lnTo>
                <a:lnTo>
                  <a:pt x="212" y="485"/>
                </a:lnTo>
                <a:lnTo>
                  <a:pt x="207" y="474"/>
                </a:lnTo>
                <a:lnTo>
                  <a:pt x="202" y="466"/>
                </a:lnTo>
                <a:lnTo>
                  <a:pt x="190" y="458"/>
                </a:lnTo>
                <a:lnTo>
                  <a:pt x="182" y="452"/>
                </a:lnTo>
                <a:lnTo>
                  <a:pt x="175" y="448"/>
                </a:lnTo>
                <a:lnTo>
                  <a:pt x="152" y="444"/>
                </a:lnTo>
                <a:lnTo>
                  <a:pt x="139" y="448"/>
                </a:lnTo>
                <a:lnTo>
                  <a:pt x="126" y="452"/>
                </a:lnTo>
                <a:lnTo>
                  <a:pt x="120" y="458"/>
                </a:lnTo>
                <a:lnTo>
                  <a:pt x="120" y="468"/>
                </a:lnTo>
                <a:lnTo>
                  <a:pt x="123" y="478"/>
                </a:lnTo>
                <a:lnTo>
                  <a:pt x="123" y="491"/>
                </a:lnTo>
                <a:lnTo>
                  <a:pt x="123" y="503"/>
                </a:lnTo>
                <a:lnTo>
                  <a:pt x="128" y="516"/>
                </a:lnTo>
                <a:lnTo>
                  <a:pt x="128" y="526"/>
                </a:lnTo>
                <a:lnTo>
                  <a:pt x="130" y="536"/>
                </a:lnTo>
                <a:lnTo>
                  <a:pt x="120" y="539"/>
                </a:lnTo>
                <a:lnTo>
                  <a:pt x="113" y="545"/>
                </a:lnTo>
                <a:lnTo>
                  <a:pt x="92" y="550"/>
                </a:lnTo>
                <a:lnTo>
                  <a:pt x="103" y="518"/>
                </a:lnTo>
                <a:lnTo>
                  <a:pt x="106" y="466"/>
                </a:lnTo>
                <a:lnTo>
                  <a:pt x="99" y="363"/>
                </a:lnTo>
                <a:lnTo>
                  <a:pt x="83" y="267"/>
                </a:lnTo>
                <a:lnTo>
                  <a:pt x="75" y="225"/>
                </a:lnTo>
                <a:lnTo>
                  <a:pt x="70" y="217"/>
                </a:lnTo>
                <a:lnTo>
                  <a:pt x="65" y="210"/>
                </a:lnTo>
                <a:lnTo>
                  <a:pt x="41" y="214"/>
                </a:lnTo>
                <a:lnTo>
                  <a:pt x="45" y="205"/>
                </a:lnTo>
                <a:lnTo>
                  <a:pt x="37" y="179"/>
                </a:lnTo>
                <a:lnTo>
                  <a:pt x="35" y="170"/>
                </a:lnTo>
                <a:lnTo>
                  <a:pt x="30" y="165"/>
                </a:lnTo>
                <a:lnTo>
                  <a:pt x="19" y="162"/>
                </a:lnTo>
                <a:lnTo>
                  <a:pt x="17" y="145"/>
                </a:lnTo>
                <a:lnTo>
                  <a:pt x="17" y="135"/>
                </a:lnTo>
                <a:lnTo>
                  <a:pt x="17" y="125"/>
                </a:lnTo>
                <a:lnTo>
                  <a:pt x="12" y="115"/>
                </a:lnTo>
                <a:lnTo>
                  <a:pt x="0" y="110"/>
                </a:lnTo>
                <a:lnTo>
                  <a:pt x="10" y="97"/>
                </a:lnTo>
                <a:lnTo>
                  <a:pt x="8" y="87"/>
                </a:lnTo>
                <a:lnTo>
                  <a:pt x="10" y="75"/>
                </a:lnTo>
                <a:lnTo>
                  <a:pt x="8" y="65"/>
                </a:lnTo>
                <a:lnTo>
                  <a:pt x="10" y="52"/>
                </a:lnTo>
                <a:lnTo>
                  <a:pt x="5" y="0"/>
                </a:lnTo>
                <a:lnTo>
                  <a:pt x="148" y="8"/>
                </a:lnTo>
                <a:lnTo>
                  <a:pt x="541" y="32"/>
                </a:lnTo>
                <a:lnTo>
                  <a:pt x="564" y="33"/>
                </a:lnTo>
                <a:lnTo>
                  <a:pt x="555" y="267"/>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00" name="Freeform 19"/>
          <p:cNvSpPr>
            <a:spLocks/>
          </p:cNvSpPr>
          <p:nvPr/>
        </p:nvSpPr>
        <p:spPr bwMode="auto">
          <a:xfrm>
            <a:off x="3928325" y="3569972"/>
            <a:ext cx="1507815" cy="1174022"/>
          </a:xfrm>
          <a:custGeom>
            <a:avLst/>
            <a:gdLst/>
            <a:ahLst/>
            <a:cxnLst>
              <a:cxn ang="0">
                <a:pos x="50" y="450"/>
              </a:cxn>
              <a:cxn ang="0">
                <a:pos x="37" y="425"/>
              </a:cxn>
              <a:cxn ang="0">
                <a:pos x="80" y="415"/>
              </a:cxn>
              <a:cxn ang="0">
                <a:pos x="100" y="392"/>
              </a:cxn>
              <a:cxn ang="0">
                <a:pos x="99" y="355"/>
              </a:cxn>
              <a:cxn ang="0">
                <a:pos x="65" y="327"/>
              </a:cxn>
              <a:cxn ang="0">
                <a:pos x="83" y="298"/>
              </a:cxn>
              <a:cxn ang="0">
                <a:pos x="57" y="278"/>
              </a:cxn>
              <a:cxn ang="0">
                <a:pos x="21" y="275"/>
              </a:cxn>
              <a:cxn ang="0">
                <a:pos x="19" y="233"/>
              </a:cxn>
              <a:cxn ang="0">
                <a:pos x="13" y="196"/>
              </a:cxn>
              <a:cxn ang="0">
                <a:pos x="26" y="162"/>
              </a:cxn>
              <a:cxn ang="0">
                <a:pos x="53" y="138"/>
              </a:cxn>
              <a:cxn ang="0">
                <a:pos x="73" y="115"/>
              </a:cxn>
              <a:cxn ang="0">
                <a:pos x="106" y="90"/>
              </a:cxn>
              <a:cxn ang="0">
                <a:pos x="130" y="65"/>
              </a:cxn>
              <a:cxn ang="0">
                <a:pos x="148" y="37"/>
              </a:cxn>
              <a:cxn ang="0">
                <a:pos x="192" y="18"/>
              </a:cxn>
              <a:cxn ang="0">
                <a:pos x="222" y="3"/>
              </a:cxn>
              <a:cxn ang="0">
                <a:pos x="246" y="17"/>
              </a:cxn>
              <a:cxn ang="0">
                <a:pos x="272" y="55"/>
              </a:cxn>
              <a:cxn ang="0">
                <a:pos x="310" y="85"/>
              </a:cxn>
              <a:cxn ang="0">
                <a:pos x="339" y="122"/>
              </a:cxn>
              <a:cxn ang="0">
                <a:pos x="364" y="153"/>
              </a:cxn>
              <a:cxn ang="0">
                <a:pos x="412" y="163"/>
              </a:cxn>
              <a:cxn ang="0">
                <a:pos x="442" y="168"/>
              </a:cxn>
              <a:cxn ang="0">
                <a:pos x="479" y="182"/>
              </a:cxn>
              <a:cxn ang="0">
                <a:pos x="500" y="207"/>
              </a:cxn>
              <a:cxn ang="0">
                <a:pos x="537" y="227"/>
              </a:cxn>
              <a:cxn ang="0">
                <a:pos x="584" y="233"/>
              </a:cxn>
              <a:cxn ang="0">
                <a:pos x="604" y="255"/>
              </a:cxn>
              <a:cxn ang="0">
                <a:pos x="637" y="251"/>
              </a:cxn>
              <a:cxn ang="0">
                <a:pos x="669" y="275"/>
              </a:cxn>
              <a:cxn ang="0">
                <a:pos x="707" y="300"/>
              </a:cxn>
              <a:cxn ang="0">
                <a:pos x="913" y="327"/>
              </a:cxn>
              <a:cxn ang="0">
                <a:pos x="966" y="345"/>
              </a:cxn>
              <a:cxn ang="0">
                <a:pos x="962" y="392"/>
              </a:cxn>
              <a:cxn ang="0">
                <a:pos x="962" y="427"/>
              </a:cxn>
              <a:cxn ang="0">
                <a:pos x="942" y="461"/>
              </a:cxn>
              <a:cxn ang="0">
                <a:pos x="966" y="517"/>
              </a:cxn>
              <a:cxn ang="0">
                <a:pos x="993" y="586"/>
              </a:cxn>
              <a:cxn ang="0">
                <a:pos x="1016" y="690"/>
              </a:cxn>
              <a:cxn ang="0">
                <a:pos x="1004" y="742"/>
              </a:cxn>
              <a:cxn ang="0">
                <a:pos x="989" y="770"/>
              </a:cxn>
              <a:cxn ang="0">
                <a:pos x="547" y="690"/>
              </a:cxn>
              <a:cxn ang="0">
                <a:pos x="273" y="595"/>
              </a:cxn>
              <a:cxn ang="0">
                <a:pos x="246" y="565"/>
              </a:cxn>
              <a:cxn ang="0">
                <a:pos x="217" y="525"/>
              </a:cxn>
              <a:cxn ang="0">
                <a:pos x="186" y="500"/>
              </a:cxn>
              <a:cxn ang="0">
                <a:pos x="157" y="473"/>
              </a:cxn>
              <a:cxn ang="0">
                <a:pos x="117" y="458"/>
              </a:cxn>
              <a:cxn ang="0">
                <a:pos x="85" y="468"/>
              </a:cxn>
            </a:cxnLst>
            <a:rect l="0" t="0" r="r" b="b"/>
            <a:pathLst>
              <a:path w="1022" h="771">
                <a:moveTo>
                  <a:pt x="59" y="465"/>
                </a:moveTo>
                <a:lnTo>
                  <a:pt x="53" y="460"/>
                </a:lnTo>
                <a:lnTo>
                  <a:pt x="53" y="458"/>
                </a:lnTo>
                <a:lnTo>
                  <a:pt x="50" y="450"/>
                </a:lnTo>
                <a:lnTo>
                  <a:pt x="41" y="450"/>
                </a:lnTo>
                <a:lnTo>
                  <a:pt x="37" y="441"/>
                </a:lnTo>
                <a:lnTo>
                  <a:pt x="32" y="430"/>
                </a:lnTo>
                <a:lnTo>
                  <a:pt x="37" y="425"/>
                </a:lnTo>
                <a:lnTo>
                  <a:pt x="46" y="412"/>
                </a:lnTo>
                <a:lnTo>
                  <a:pt x="55" y="410"/>
                </a:lnTo>
                <a:lnTo>
                  <a:pt x="68" y="407"/>
                </a:lnTo>
                <a:lnTo>
                  <a:pt x="80" y="415"/>
                </a:lnTo>
                <a:lnTo>
                  <a:pt x="88" y="412"/>
                </a:lnTo>
                <a:lnTo>
                  <a:pt x="99" y="410"/>
                </a:lnTo>
                <a:lnTo>
                  <a:pt x="105" y="403"/>
                </a:lnTo>
                <a:lnTo>
                  <a:pt x="100" y="392"/>
                </a:lnTo>
                <a:lnTo>
                  <a:pt x="97" y="383"/>
                </a:lnTo>
                <a:lnTo>
                  <a:pt x="97" y="376"/>
                </a:lnTo>
                <a:lnTo>
                  <a:pt x="100" y="367"/>
                </a:lnTo>
                <a:lnTo>
                  <a:pt x="99" y="355"/>
                </a:lnTo>
                <a:lnTo>
                  <a:pt x="93" y="343"/>
                </a:lnTo>
                <a:lnTo>
                  <a:pt x="85" y="338"/>
                </a:lnTo>
                <a:lnTo>
                  <a:pt x="75" y="338"/>
                </a:lnTo>
                <a:lnTo>
                  <a:pt x="65" y="327"/>
                </a:lnTo>
                <a:lnTo>
                  <a:pt x="68" y="318"/>
                </a:lnTo>
                <a:lnTo>
                  <a:pt x="73" y="313"/>
                </a:lnTo>
                <a:lnTo>
                  <a:pt x="80" y="305"/>
                </a:lnTo>
                <a:lnTo>
                  <a:pt x="83" y="298"/>
                </a:lnTo>
                <a:lnTo>
                  <a:pt x="80" y="288"/>
                </a:lnTo>
                <a:lnTo>
                  <a:pt x="73" y="280"/>
                </a:lnTo>
                <a:lnTo>
                  <a:pt x="66" y="273"/>
                </a:lnTo>
                <a:lnTo>
                  <a:pt x="57" y="278"/>
                </a:lnTo>
                <a:lnTo>
                  <a:pt x="48" y="278"/>
                </a:lnTo>
                <a:lnTo>
                  <a:pt x="41" y="275"/>
                </a:lnTo>
                <a:lnTo>
                  <a:pt x="32" y="275"/>
                </a:lnTo>
                <a:lnTo>
                  <a:pt x="21" y="275"/>
                </a:lnTo>
                <a:lnTo>
                  <a:pt x="19" y="263"/>
                </a:lnTo>
                <a:lnTo>
                  <a:pt x="12" y="255"/>
                </a:lnTo>
                <a:lnTo>
                  <a:pt x="15" y="245"/>
                </a:lnTo>
                <a:lnTo>
                  <a:pt x="19" y="233"/>
                </a:lnTo>
                <a:lnTo>
                  <a:pt x="12" y="225"/>
                </a:lnTo>
                <a:lnTo>
                  <a:pt x="0" y="213"/>
                </a:lnTo>
                <a:lnTo>
                  <a:pt x="5" y="198"/>
                </a:lnTo>
                <a:lnTo>
                  <a:pt x="13" y="196"/>
                </a:lnTo>
                <a:lnTo>
                  <a:pt x="13" y="188"/>
                </a:lnTo>
                <a:lnTo>
                  <a:pt x="23" y="182"/>
                </a:lnTo>
                <a:lnTo>
                  <a:pt x="23" y="173"/>
                </a:lnTo>
                <a:lnTo>
                  <a:pt x="26" y="162"/>
                </a:lnTo>
                <a:lnTo>
                  <a:pt x="26" y="155"/>
                </a:lnTo>
                <a:lnTo>
                  <a:pt x="35" y="150"/>
                </a:lnTo>
                <a:lnTo>
                  <a:pt x="46" y="143"/>
                </a:lnTo>
                <a:lnTo>
                  <a:pt x="53" y="138"/>
                </a:lnTo>
                <a:lnTo>
                  <a:pt x="55" y="130"/>
                </a:lnTo>
                <a:lnTo>
                  <a:pt x="59" y="125"/>
                </a:lnTo>
                <a:lnTo>
                  <a:pt x="66" y="115"/>
                </a:lnTo>
                <a:lnTo>
                  <a:pt x="73" y="115"/>
                </a:lnTo>
                <a:lnTo>
                  <a:pt x="80" y="110"/>
                </a:lnTo>
                <a:lnTo>
                  <a:pt x="88" y="106"/>
                </a:lnTo>
                <a:lnTo>
                  <a:pt x="100" y="105"/>
                </a:lnTo>
                <a:lnTo>
                  <a:pt x="106" y="90"/>
                </a:lnTo>
                <a:lnTo>
                  <a:pt x="112" y="85"/>
                </a:lnTo>
                <a:lnTo>
                  <a:pt x="117" y="71"/>
                </a:lnTo>
                <a:lnTo>
                  <a:pt x="120" y="66"/>
                </a:lnTo>
                <a:lnTo>
                  <a:pt x="130" y="65"/>
                </a:lnTo>
                <a:lnTo>
                  <a:pt x="135" y="57"/>
                </a:lnTo>
                <a:lnTo>
                  <a:pt x="143" y="55"/>
                </a:lnTo>
                <a:lnTo>
                  <a:pt x="146" y="46"/>
                </a:lnTo>
                <a:lnTo>
                  <a:pt x="148" y="37"/>
                </a:lnTo>
                <a:lnTo>
                  <a:pt x="153" y="25"/>
                </a:lnTo>
                <a:lnTo>
                  <a:pt x="170" y="25"/>
                </a:lnTo>
                <a:lnTo>
                  <a:pt x="185" y="25"/>
                </a:lnTo>
                <a:lnTo>
                  <a:pt x="192" y="18"/>
                </a:lnTo>
                <a:lnTo>
                  <a:pt x="192" y="12"/>
                </a:lnTo>
                <a:lnTo>
                  <a:pt x="199" y="3"/>
                </a:lnTo>
                <a:lnTo>
                  <a:pt x="210" y="3"/>
                </a:lnTo>
                <a:lnTo>
                  <a:pt x="222" y="3"/>
                </a:lnTo>
                <a:lnTo>
                  <a:pt x="230" y="0"/>
                </a:lnTo>
                <a:lnTo>
                  <a:pt x="232" y="3"/>
                </a:lnTo>
                <a:lnTo>
                  <a:pt x="242" y="8"/>
                </a:lnTo>
                <a:lnTo>
                  <a:pt x="246" y="17"/>
                </a:lnTo>
                <a:lnTo>
                  <a:pt x="250" y="25"/>
                </a:lnTo>
                <a:lnTo>
                  <a:pt x="252" y="35"/>
                </a:lnTo>
                <a:lnTo>
                  <a:pt x="259" y="40"/>
                </a:lnTo>
                <a:lnTo>
                  <a:pt x="272" y="55"/>
                </a:lnTo>
                <a:lnTo>
                  <a:pt x="282" y="57"/>
                </a:lnTo>
                <a:lnTo>
                  <a:pt x="290" y="65"/>
                </a:lnTo>
                <a:lnTo>
                  <a:pt x="305" y="71"/>
                </a:lnTo>
                <a:lnTo>
                  <a:pt x="310" y="85"/>
                </a:lnTo>
                <a:lnTo>
                  <a:pt x="324" y="93"/>
                </a:lnTo>
                <a:lnTo>
                  <a:pt x="332" y="105"/>
                </a:lnTo>
                <a:lnTo>
                  <a:pt x="339" y="110"/>
                </a:lnTo>
                <a:lnTo>
                  <a:pt x="339" y="122"/>
                </a:lnTo>
                <a:lnTo>
                  <a:pt x="346" y="122"/>
                </a:lnTo>
                <a:lnTo>
                  <a:pt x="353" y="133"/>
                </a:lnTo>
                <a:lnTo>
                  <a:pt x="355" y="146"/>
                </a:lnTo>
                <a:lnTo>
                  <a:pt x="364" y="153"/>
                </a:lnTo>
                <a:lnTo>
                  <a:pt x="375" y="150"/>
                </a:lnTo>
                <a:lnTo>
                  <a:pt x="395" y="158"/>
                </a:lnTo>
                <a:lnTo>
                  <a:pt x="402" y="162"/>
                </a:lnTo>
                <a:lnTo>
                  <a:pt x="412" y="163"/>
                </a:lnTo>
                <a:lnTo>
                  <a:pt x="419" y="155"/>
                </a:lnTo>
                <a:lnTo>
                  <a:pt x="426" y="158"/>
                </a:lnTo>
                <a:lnTo>
                  <a:pt x="437" y="158"/>
                </a:lnTo>
                <a:lnTo>
                  <a:pt x="442" y="168"/>
                </a:lnTo>
                <a:lnTo>
                  <a:pt x="450" y="175"/>
                </a:lnTo>
                <a:lnTo>
                  <a:pt x="457" y="175"/>
                </a:lnTo>
                <a:lnTo>
                  <a:pt x="467" y="182"/>
                </a:lnTo>
                <a:lnTo>
                  <a:pt x="479" y="182"/>
                </a:lnTo>
                <a:lnTo>
                  <a:pt x="486" y="188"/>
                </a:lnTo>
                <a:lnTo>
                  <a:pt x="487" y="198"/>
                </a:lnTo>
                <a:lnTo>
                  <a:pt x="493" y="205"/>
                </a:lnTo>
                <a:lnTo>
                  <a:pt x="500" y="207"/>
                </a:lnTo>
                <a:lnTo>
                  <a:pt x="507" y="213"/>
                </a:lnTo>
                <a:lnTo>
                  <a:pt x="519" y="222"/>
                </a:lnTo>
                <a:lnTo>
                  <a:pt x="529" y="227"/>
                </a:lnTo>
                <a:lnTo>
                  <a:pt x="537" y="227"/>
                </a:lnTo>
                <a:lnTo>
                  <a:pt x="544" y="227"/>
                </a:lnTo>
                <a:lnTo>
                  <a:pt x="559" y="225"/>
                </a:lnTo>
                <a:lnTo>
                  <a:pt x="572" y="227"/>
                </a:lnTo>
                <a:lnTo>
                  <a:pt x="584" y="233"/>
                </a:lnTo>
                <a:lnTo>
                  <a:pt x="586" y="243"/>
                </a:lnTo>
                <a:lnTo>
                  <a:pt x="587" y="255"/>
                </a:lnTo>
                <a:lnTo>
                  <a:pt x="595" y="260"/>
                </a:lnTo>
                <a:lnTo>
                  <a:pt x="604" y="255"/>
                </a:lnTo>
                <a:lnTo>
                  <a:pt x="613" y="245"/>
                </a:lnTo>
                <a:lnTo>
                  <a:pt x="619" y="240"/>
                </a:lnTo>
                <a:lnTo>
                  <a:pt x="629" y="250"/>
                </a:lnTo>
                <a:lnTo>
                  <a:pt x="637" y="251"/>
                </a:lnTo>
                <a:lnTo>
                  <a:pt x="644" y="260"/>
                </a:lnTo>
                <a:lnTo>
                  <a:pt x="659" y="263"/>
                </a:lnTo>
                <a:lnTo>
                  <a:pt x="664" y="265"/>
                </a:lnTo>
                <a:lnTo>
                  <a:pt x="669" y="275"/>
                </a:lnTo>
                <a:lnTo>
                  <a:pt x="677" y="285"/>
                </a:lnTo>
                <a:lnTo>
                  <a:pt x="687" y="285"/>
                </a:lnTo>
                <a:lnTo>
                  <a:pt x="702" y="293"/>
                </a:lnTo>
                <a:lnTo>
                  <a:pt x="707" y="300"/>
                </a:lnTo>
                <a:lnTo>
                  <a:pt x="902" y="298"/>
                </a:lnTo>
                <a:lnTo>
                  <a:pt x="902" y="308"/>
                </a:lnTo>
                <a:lnTo>
                  <a:pt x="906" y="318"/>
                </a:lnTo>
                <a:lnTo>
                  <a:pt x="913" y="327"/>
                </a:lnTo>
                <a:lnTo>
                  <a:pt x="924" y="330"/>
                </a:lnTo>
                <a:lnTo>
                  <a:pt x="951" y="328"/>
                </a:lnTo>
                <a:lnTo>
                  <a:pt x="962" y="335"/>
                </a:lnTo>
                <a:lnTo>
                  <a:pt x="966" y="345"/>
                </a:lnTo>
                <a:lnTo>
                  <a:pt x="962" y="355"/>
                </a:lnTo>
                <a:lnTo>
                  <a:pt x="966" y="367"/>
                </a:lnTo>
                <a:lnTo>
                  <a:pt x="960" y="381"/>
                </a:lnTo>
                <a:lnTo>
                  <a:pt x="962" y="392"/>
                </a:lnTo>
                <a:lnTo>
                  <a:pt x="966" y="403"/>
                </a:lnTo>
                <a:lnTo>
                  <a:pt x="966" y="410"/>
                </a:lnTo>
                <a:lnTo>
                  <a:pt x="966" y="421"/>
                </a:lnTo>
                <a:lnTo>
                  <a:pt x="962" y="427"/>
                </a:lnTo>
                <a:lnTo>
                  <a:pt x="954" y="432"/>
                </a:lnTo>
                <a:lnTo>
                  <a:pt x="949" y="440"/>
                </a:lnTo>
                <a:lnTo>
                  <a:pt x="944" y="450"/>
                </a:lnTo>
                <a:lnTo>
                  <a:pt x="942" y="461"/>
                </a:lnTo>
                <a:lnTo>
                  <a:pt x="942" y="473"/>
                </a:lnTo>
                <a:lnTo>
                  <a:pt x="944" y="483"/>
                </a:lnTo>
                <a:lnTo>
                  <a:pt x="962" y="500"/>
                </a:lnTo>
                <a:lnTo>
                  <a:pt x="966" y="517"/>
                </a:lnTo>
                <a:lnTo>
                  <a:pt x="967" y="528"/>
                </a:lnTo>
                <a:lnTo>
                  <a:pt x="967" y="538"/>
                </a:lnTo>
                <a:lnTo>
                  <a:pt x="976" y="552"/>
                </a:lnTo>
                <a:lnTo>
                  <a:pt x="993" y="586"/>
                </a:lnTo>
                <a:lnTo>
                  <a:pt x="994" y="605"/>
                </a:lnTo>
                <a:lnTo>
                  <a:pt x="993" y="630"/>
                </a:lnTo>
                <a:lnTo>
                  <a:pt x="994" y="660"/>
                </a:lnTo>
                <a:lnTo>
                  <a:pt x="1016" y="690"/>
                </a:lnTo>
                <a:lnTo>
                  <a:pt x="1021" y="702"/>
                </a:lnTo>
                <a:lnTo>
                  <a:pt x="1016" y="715"/>
                </a:lnTo>
                <a:lnTo>
                  <a:pt x="1011" y="733"/>
                </a:lnTo>
                <a:lnTo>
                  <a:pt x="1004" y="742"/>
                </a:lnTo>
                <a:lnTo>
                  <a:pt x="994" y="750"/>
                </a:lnTo>
                <a:lnTo>
                  <a:pt x="989" y="753"/>
                </a:lnTo>
                <a:lnTo>
                  <a:pt x="989" y="762"/>
                </a:lnTo>
                <a:lnTo>
                  <a:pt x="989" y="770"/>
                </a:lnTo>
                <a:lnTo>
                  <a:pt x="675" y="770"/>
                </a:lnTo>
                <a:lnTo>
                  <a:pt x="631" y="770"/>
                </a:lnTo>
                <a:lnTo>
                  <a:pt x="631" y="690"/>
                </a:lnTo>
                <a:lnTo>
                  <a:pt x="547" y="690"/>
                </a:lnTo>
                <a:lnTo>
                  <a:pt x="547" y="611"/>
                </a:lnTo>
                <a:lnTo>
                  <a:pt x="284" y="615"/>
                </a:lnTo>
                <a:lnTo>
                  <a:pt x="273" y="605"/>
                </a:lnTo>
                <a:lnTo>
                  <a:pt x="273" y="595"/>
                </a:lnTo>
                <a:lnTo>
                  <a:pt x="264" y="591"/>
                </a:lnTo>
                <a:lnTo>
                  <a:pt x="260" y="580"/>
                </a:lnTo>
                <a:lnTo>
                  <a:pt x="257" y="572"/>
                </a:lnTo>
                <a:lnTo>
                  <a:pt x="246" y="565"/>
                </a:lnTo>
                <a:lnTo>
                  <a:pt x="242" y="543"/>
                </a:lnTo>
                <a:lnTo>
                  <a:pt x="233" y="538"/>
                </a:lnTo>
                <a:lnTo>
                  <a:pt x="220" y="533"/>
                </a:lnTo>
                <a:lnTo>
                  <a:pt x="217" y="525"/>
                </a:lnTo>
                <a:lnTo>
                  <a:pt x="208" y="513"/>
                </a:lnTo>
                <a:lnTo>
                  <a:pt x="200" y="510"/>
                </a:lnTo>
                <a:lnTo>
                  <a:pt x="193" y="505"/>
                </a:lnTo>
                <a:lnTo>
                  <a:pt x="186" y="500"/>
                </a:lnTo>
                <a:lnTo>
                  <a:pt x="180" y="493"/>
                </a:lnTo>
                <a:lnTo>
                  <a:pt x="170" y="488"/>
                </a:lnTo>
                <a:lnTo>
                  <a:pt x="160" y="483"/>
                </a:lnTo>
                <a:lnTo>
                  <a:pt x="157" y="473"/>
                </a:lnTo>
                <a:lnTo>
                  <a:pt x="146" y="468"/>
                </a:lnTo>
                <a:lnTo>
                  <a:pt x="135" y="461"/>
                </a:lnTo>
                <a:lnTo>
                  <a:pt x="125" y="460"/>
                </a:lnTo>
                <a:lnTo>
                  <a:pt x="117" y="458"/>
                </a:lnTo>
                <a:lnTo>
                  <a:pt x="108" y="458"/>
                </a:lnTo>
                <a:lnTo>
                  <a:pt x="100" y="460"/>
                </a:lnTo>
                <a:lnTo>
                  <a:pt x="93" y="465"/>
                </a:lnTo>
                <a:lnTo>
                  <a:pt x="85" y="468"/>
                </a:lnTo>
                <a:lnTo>
                  <a:pt x="73" y="461"/>
                </a:lnTo>
                <a:lnTo>
                  <a:pt x="66" y="472"/>
                </a:lnTo>
                <a:lnTo>
                  <a:pt x="59" y="465"/>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01" name="Freeform 20"/>
          <p:cNvSpPr>
            <a:spLocks/>
          </p:cNvSpPr>
          <p:nvPr/>
        </p:nvSpPr>
        <p:spPr bwMode="auto">
          <a:xfrm>
            <a:off x="3755708" y="5694174"/>
            <a:ext cx="1742397" cy="606045"/>
          </a:xfrm>
          <a:custGeom>
            <a:avLst/>
            <a:gdLst/>
            <a:ahLst/>
            <a:cxnLst>
              <a:cxn ang="0">
                <a:pos x="1180" y="3"/>
              </a:cxn>
              <a:cxn ang="0">
                <a:pos x="1180" y="184"/>
              </a:cxn>
              <a:cxn ang="0">
                <a:pos x="1155" y="193"/>
              </a:cxn>
              <a:cxn ang="0">
                <a:pos x="1118" y="195"/>
              </a:cxn>
              <a:cxn ang="0">
                <a:pos x="1093" y="207"/>
              </a:cxn>
              <a:cxn ang="0">
                <a:pos x="1046" y="233"/>
              </a:cxn>
              <a:cxn ang="0">
                <a:pos x="996" y="244"/>
              </a:cxn>
              <a:cxn ang="0">
                <a:pos x="978" y="255"/>
              </a:cxn>
              <a:cxn ang="0">
                <a:pos x="948" y="289"/>
              </a:cxn>
              <a:cxn ang="0">
                <a:pos x="901" y="293"/>
              </a:cxn>
              <a:cxn ang="0">
                <a:pos x="821" y="312"/>
              </a:cxn>
              <a:cxn ang="0">
                <a:pos x="779" y="315"/>
              </a:cxn>
              <a:cxn ang="0">
                <a:pos x="767" y="318"/>
              </a:cxn>
              <a:cxn ang="0">
                <a:pos x="749" y="312"/>
              </a:cxn>
              <a:cxn ang="0">
                <a:pos x="712" y="277"/>
              </a:cxn>
              <a:cxn ang="0">
                <a:pos x="691" y="269"/>
              </a:cxn>
              <a:cxn ang="0">
                <a:pos x="661" y="270"/>
              </a:cxn>
              <a:cxn ang="0">
                <a:pos x="649" y="280"/>
              </a:cxn>
              <a:cxn ang="0">
                <a:pos x="638" y="285"/>
              </a:cxn>
              <a:cxn ang="0">
                <a:pos x="626" y="297"/>
              </a:cxn>
              <a:cxn ang="0">
                <a:pos x="522" y="335"/>
              </a:cxn>
              <a:cxn ang="0">
                <a:pos x="511" y="338"/>
              </a:cxn>
              <a:cxn ang="0">
                <a:pos x="484" y="363"/>
              </a:cxn>
              <a:cxn ang="0">
                <a:pos x="471" y="363"/>
              </a:cxn>
              <a:cxn ang="0">
                <a:pos x="451" y="352"/>
              </a:cxn>
              <a:cxn ang="0">
                <a:pos x="427" y="358"/>
              </a:cxn>
              <a:cxn ang="0">
                <a:pos x="407" y="354"/>
              </a:cxn>
              <a:cxn ang="0">
                <a:pos x="391" y="354"/>
              </a:cxn>
              <a:cxn ang="0">
                <a:pos x="367" y="354"/>
              </a:cxn>
              <a:cxn ang="0">
                <a:pos x="355" y="358"/>
              </a:cxn>
              <a:cxn ang="0">
                <a:pos x="333" y="378"/>
              </a:cxn>
              <a:cxn ang="0">
                <a:pos x="322" y="392"/>
              </a:cxn>
              <a:cxn ang="0">
                <a:pos x="313" y="397"/>
              </a:cxn>
              <a:cxn ang="0">
                <a:pos x="287" y="397"/>
              </a:cxn>
              <a:cxn ang="0">
                <a:pos x="279" y="387"/>
              </a:cxn>
              <a:cxn ang="0">
                <a:pos x="279" y="377"/>
              </a:cxn>
              <a:cxn ang="0">
                <a:pos x="277" y="354"/>
              </a:cxn>
              <a:cxn ang="0">
                <a:pos x="265" y="338"/>
              </a:cxn>
              <a:cxn ang="0">
                <a:pos x="217" y="323"/>
              </a:cxn>
              <a:cxn ang="0">
                <a:pos x="200" y="312"/>
              </a:cxn>
              <a:cxn ang="0">
                <a:pos x="184" y="305"/>
              </a:cxn>
              <a:cxn ang="0">
                <a:pos x="159" y="309"/>
              </a:cxn>
              <a:cxn ang="0">
                <a:pos x="140" y="318"/>
              </a:cxn>
              <a:cxn ang="0">
                <a:pos x="125" y="318"/>
              </a:cxn>
              <a:cxn ang="0">
                <a:pos x="113" y="312"/>
              </a:cxn>
              <a:cxn ang="0">
                <a:pos x="99" y="309"/>
              </a:cxn>
              <a:cxn ang="0">
                <a:pos x="72" y="293"/>
              </a:cxn>
              <a:cxn ang="0">
                <a:pos x="55" y="289"/>
              </a:cxn>
              <a:cxn ang="0">
                <a:pos x="59" y="277"/>
              </a:cxn>
              <a:cxn ang="0">
                <a:pos x="55" y="265"/>
              </a:cxn>
              <a:cxn ang="0">
                <a:pos x="48" y="258"/>
              </a:cxn>
              <a:cxn ang="0">
                <a:pos x="48" y="244"/>
              </a:cxn>
              <a:cxn ang="0">
                <a:pos x="55" y="238"/>
              </a:cxn>
              <a:cxn ang="0">
                <a:pos x="65" y="237"/>
              </a:cxn>
              <a:cxn ang="0">
                <a:pos x="0" y="237"/>
              </a:cxn>
              <a:cxn ang="0">
                <a:pos x="0" y="165"/>
              </a:cxn>
              <a:cxn ang="0">
                <a:pos x="0" y="0"/>
              </a:cxn>
              <a:cxn ang="0">
                <a:pos x="60" y="3"/>
              </a:cxn>
              <a:cxn ang="0">
                <a:pos x="113" y="3"/>
              </a:cxn>
              <a:cxn ang="0">
                <a:pos x="299" y="3"/>
              </a:cxn>
              <a:cxn ang="0">
                <a:pos x="861" y="5"/>
              </a:cxn>
              <a:cxn ang="0">
                <a:pos x="879" y="5"/>
              </a:cxn>
              <a:cxn ang="0">
                <a:pos x="1180" y="3"/>
              </a:cxn>
            </a:cxnLst>
            <a:rect l="0" t="0" r="r" b="b"/>
            <a:pathLst>
              <a:path w="1181" h="398">
                <a:moveTo>
                  <a:pt x="1180" y="3"/>
                </a:moveTo>
                <a:lnTo>
                  <a:pt x="1180" y="184"/>
                </a:lnTo>
                <a:lnTo>
                  <a:pt x="1155" y="193"/>
                </a:lnTo>
                <a:lnTo>
                  <a:pt x="1118" y="195"/>
                </a:lnTo>
                <a:lnTo>
                  <a:pt x="1093" y="207"/>
                </a:lnTo>
                <a:lnTo>
                  <a:pt x="1046" y="233"/>
                </a:lnTo>
                <a:lnTo>
                  <a:pt x="996" y="244"/>
                </a:lnTo>
                <a:lnTo>
                  <a:pt x="978" y="255"/>
                </a:lnTo>
                <a:lnTo>
                  <a:pt x="948" y="289"/>
                </a:lnTo>
                <a:lnTo>
                  <a:pt x="901" y="293"/>
                </a:lnTo>
                <a:lnTo>
                  <a:pt x="821" y="312"/>
                </a:lnTo>
                <a:lnTo>
                  <a:pt x="779" y="315"/>
                </a:lnTo>
                <a:lnTo>
                  <a:pt x="767" y="318"/>
                </a:lnTo>
                <a:lnTo>
                  <a:pt x="749" y="312"/>
                </a:lnTo>
                <a:lnTo>
                  <a:pt x="712" y="277"/>
                </a:lnTo>
                <a:lnTo>
                  <a:pt x="691" y="269"/>
                </a:lnTo>
                <a:lnTo>
                  <a:pt x="661" y="270"/>
                </a:lnTo>
                <a:lnTo>
                  <a:pt x="649" y="280"/>
                </a:lnTo>
                <a:lnTo>
                  <a:pt x="638" y="285"/>
                </a:lnTo>
                <a:lnTo>
                  <a:pt x="626" y="297"/>
                </a:lnTo>
                <a:lnTo>
                  <a:pt x="522" y="335"/>
                </a:lnTo>
                <a:lnTo>
                  <a:pt x="511" y="338"/>
                </a:lnTo>
                <a:lnTo>
                  <a:pt x="484" y="363"/>
                </a:lnTo>
                <a:lnTo>
                  <a:pt x="471" y="363"/>
                </a:lnTo>
                <a:lnTo>
                  <a:pt x="451" y="352"/>
                </a:lnTo>
                <a:lnTo>
                  <a:pt x="427" y="358"/>
                </a:lnTo>
                <a:lnTo>
                  <a:pt x="407" y="354"/>
                </a:lnTo>
                <a:lnTo>
                  <a:pt x="391" y="354"/>
                </a:lnTo>
                <a:lnTo>
                  <a:pt x="367" y="354"/>
                </a:lnTo>
                <a:lnTo>
                  <a:pt x="355" y="358"/>
                </a:lnTo>
                <a:lnTo>
                  <a:pt x="333" y="378"/>
                </a:lnTo>
                <a:lnTo>
                  <a:pt x="322" y="392"/>
                </a:lnTo>
                <a:lnTo>
                  <a:pt x="313" y="397"/>
                </a:lnTo>
                <a:lnTo>
                  <a:pt x="287" y="397"/>
                </a:lnTo>
                <a:lnTo>
                  <a:pt x="279" y="387"/>
                </a:lnTo>
                <a:lnTo>
                  <a:pt x="279" y="377"/>
                </a:lnTo>
                <a:lnTo>
                  <a:pt x="277" y="354"/>
                </a:lnTo>
                <a:lnTo>
                  <a:pt x="265" y="338"/>
                </a:lnTo>
                <a:lnTo>
                  <a:pt x="217" y="323"/>
                </a:lnTo>
                <a:lnTo>
                  <a:pt x="200" y="312"/>
                </a:lnTo>
                <a:lnTo>
                  <a:pt x="184" y="305"/>
                </a:lnTo>
                <a:lnTo>
                  <a:pt x="159" y="309"/>
                </a:lnTo>
                <a:lnTo>
                  <a:pt x="140" y="318"/>
                </a:lnTo>
                <a:lnTo>
                  <a:pt x="125" y="318"/>
                </a:lnTo>
                <a:lnTo>
                  <a:pt x="113" y="312"/>
                </a:lnTo>
                <a:lnTo>
                  <a:pt x="99" y="309"/>
                </a:lnTo>
                <a:lnTo>
                  <a:pt x="72" y="293"/>
                </a:lnTo>
                <a:lnTo>
                  <a:pt x="55" y="289"/>
                </a:lnTo>
                <a:lnTo>
                  <a:pt x="59" y="277"/>
                </a:lnTo>
                <a:lnTo>
                  <a:pt x="55" y="265"/>
                </a:lnTo>
                <a:lnTo>
                  <a:pt x="48" y="258"/>
                </a:lnTo>
                <a:lnTo>
                  <a:pt x="48" y="244"/>
                </a:lnTo>
                <a:lnTo>
                  <a:pt x="55" y="238"/>
                </a:lnTo>
                <a:lnTo>
                  <a:pt x="65" y="237"/>
                </a:lnTo>
                <a:lnTo>
                  <a:pt x="0" y="237"/>
                </a:lnTo>
                <a:lnTo>
                  <a:pt x="0" y="165"/>
                </a:lnTo>
                <a:lnTo>
                  <a:pt x="0" y="0"/>
                </a:lnTo>
                <a:lnTo>
                  <a:pt x="60" y="3"/>
                </a:lnTo>
                <a:lnTo>
                  <a:pt x="113" y="3"/>
                </a:lnTo>
                <a:lnTo>
                  <a:pt x="299" y="3"/>
                </a:lnTo>
                <a:lnTo>
                  <a:pt x="861" y="5"/>
                </a:lnTo>
                <a:lnTo>
                  <a:pt x="879" y="5"/>
                </a:lnTo>
                <a:lnTo>
                  <a:pt x="1180" y="3"/>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02" name="Freeform 21"/>
          <p:cNvSpPr>
            <a:spLocks/>
          </p:cNvSpPr>
          <p:nvPr/>
        </p:nvSpPr>
        <p:spPr bwMode="auto">
          <a:xfrm>
            <a:off x="2026589" y="4631311"/>
            <a:ext cx="1991733" cy="595388"/>
          </a:xfrm>
          <a:custGeom>
            <a:avLst/>
            <a:gdLst/>
            <a:ahLst/>
            <a:cxnLst>
              <a:cxn ang="0">
                <a:pos x="1324" y="365"/>
              </a:cxn>
              <a:cxn ang="0">
                <a:pos x="1315" y="390"/>
              </a:cxn>
              <a:cxn ang="0">
                <a:pos x="1290" y="385"/>
              </a:cxn>
              <a:cxn ang="0">
                <a:pos x="1274" y="382"/>
              </a:cxn>
              <a:cxn ang="0">
                <a:pos x="1249" y="390"/>
              </a:cxn>
              <a:cxn ang="0">
                <a:pos x="942" y="385"/>
              </a:cxn>
              <a:cxn ang="0">
                <a:pos x="750" y="382"/>
              </a:cxn>
              <a:cxn ang="0">
                <a:pos x="292" y="375"/>
              </a:cxn>
              <a:cxn ang="0">
                <a:pos x="93" y="367"/>
              </a:cxn>
              <a:cxn ang="0">
                <a:pos x="0" y="367"/>
              </a:cxn>
              <a:cxn ang="0">
                <a:pos x="1" y="140"/>
              </a:cxn>
              <a:cxn ang="0">
                <a:pos x="3" y="0"/>
              </a:cxn>
              <a:cxn ang="0">
                <a:pos x="142" y="28"/>
              </a:cxn>
              <a:cxn ang="0">
                <a:pos x="318" y="33"/>
              </a:cxn>
              <a:cxn ang="0">
                <a:pos x="780" y="41"/>
              </a:cxn>
              <a:cxn ang="0">
                <a:pos x="796" y="48"/>
              </a:cxn>
              <a:cxn ang="0">
                <a:pos x="812" y="52"/>
              </a:cxn>
              <a:cxn ang="0">
                <a:pos x="830" y="52"/>
              </a:cxn>
              <a:cxn ang="0">
                <a:pos x="852" y="53"/>
              </a:cxn>
              <a:cxn ang="0">
                <a:pos x="870" y="57"/>
              </a:cxn>
              <a:cxn ang="0">
                <a:pos x="892" y="63"/>
              </a:cxn>
              <a:cxn ang="0">
                <a:pos x="912" y="53"/>
              </a:cxn>
              <a:cxn ang="0">
                <a:pos x="927" y="63"/>
              </a:cxn>
              <a:cxn ang="0">
                <a:pos x="947" y="52"/>
              </a:cxn>
              <a:cxn ang="0">
                <a:pos x="962" y="66"/>
              </a:cxn>
              <a:cxn ang="0">
                <a:pos x="979" y="68"/>
              </a:cxn>
              <a:cxn ang="0">
                <a:pos x="1005" y="78"/>
              </a:cxn>
              <a:cxn ang="0">
                <a:pos x="1025" y="78"/>
              </a:cxn>
              <a:cxn ang="0">
                <a:pos x="1049" y="60"/>
              </a:cxn>
              <a:cxn ang="0">
                <a:pos x="1059" y="41"/>
              </a:cxn>
              <a:cxn ang="0">
                <a:pos x="1082" y="28"/>
              </a:cxn>
              <a:cxn ang="0">
                <a:pos x="1286" y="40"/>
              </a:cxn>
              <a:cxn ang="0">
                <a:pos x="1299" y="53"/>
              </a:cxn>
              <a:cxn ang="0">
                <a:pos x="1299" y="72"/>
              </a:cxn>
              <a:cxn ang="0">
                <a:pos x="1321" y="83"/>
              </a:cxn>
              <a:cxn ang="0">
                <a:pos x="1341" y="86"/>
              </a:cxn>
              <a:cxn ang="0">
                <a:pos x="1339" y="98"/>
              </a:cxn>
              <a:cxn ang="0">
                <a:pos x="1335" y="112"/>
              </a:cxn>
              <a:cxn ang="0">
                <a:pos x="1321" y="120"/>
              </a:cxn>
              <a:cxn ang="0">
                <a:pos x="1310" y="130"/>
              </a:cxn>
              <a:cxn ang="0">
                <a:pos x="1306" y="150"/>
              </a:cxn>
              <a:cxn ang="0">
                <a:pos x="1326" y="165"/>
              </a:cxn>
              <a:cxn ang="0">
                <a:pos x="1321" y="183"/>
              </a:cxn>
              <a:cxn ang="0">
                <a:pos x="1315" y="200"/>
              </a:cxn>
              <a:cxn ang="0">
                <a:pos x="1306" y="218"/>
              </a:cxn>
              <a:cxn ang="0">
                <a:pos x="1304" y="232"/>
              </a:cxn>
              <a:cxn ang="0">
                <a:pos x="1299" y="248"/>
              </a:cxn>
              <a:cxn ang="0">
                <a:pos x="1281" y="255"/>
              </a:cxn>
              <a:cxn ang="0">
                <a:pos x="1281" y="278"/>
              </a:cxn>
              <a:cxn ang="0">
                <a:pos x="1297" y="290"/>
              </a:cxn>
              <a:cxn ang="0">
                <a:pos x="1292" y="310"/>
              </a:cxn>
              <a:cxn ang="0">
                <a:pos x="1306" y="325"/>
              </a:cxn>
              <a:cxn ang="0">
                <a:pos x="1319" y="356"/>
              </a:cxn>
            </a:cxnLst>
            <a:rect l="0" t="0" r="r" b="b"/>
            <a:pathLst>
              <a:path w="1350" h="391">
                <a:moveTo>
                  <a:pt x="1319" y="356"/>
                </a:moveTo>
                <a:lnTo>
                  <a:pt x="1324" y="365"/>
                </a:lnTo>
                <a:lnTo>
                  <a:pt x="1321" y="380"/>
                </a:lnTo>
                <a:lnTo>
                  <a:pt x="1315" y="390"/>
                </a:lnTo>
                <a:lnTo>
                  <a:pt x="1304" y="385"/>
                </a:lnTo>
                <a:lnTo>
                  <a:pt x="1290" y="385"/>
                </a:lnTo>
                <a:lnTo>
                  <a:pt x="1281" y="390"/>
                </a:lnTo>
                <a:lnTo>
                  <a:pt x="1274" y="382"/>
                </a:lnTo>
                <a:lnTo>
                  <a:pt x="1264" y="382"/>
                </a:lnTo>
                <a:lnTo>
                  <a:pt x="1249" y="390"/>
                </a:lnTo>
                <a:lnTo>
                  <a:pt x="1234" y="390"/>
                </a:lnTo>
                <a:lnTo>
                  <a:pt x="942" y="385"/>
                </a:lnTo>
                <a:lnTo>
                  <a:pt x="757" y="382"/>
                </a:lnTo>
                <a:lnTo>
                  <a:pt x="750" y="382"/>
                </a:lnTo>
                <a:lnTo>
                  <a:pt x="447" y="376"/>
                </a:lnTo>
                <a:lnTo>
                  <a:pt x="292" y="375"/>
                </a:lnTo>
                <a:lnTo>
                  <a:pt x="155" y="371"/>
                </a:lnTo>
                <a:lnTo>
                  <a:pt x="93" y="367"/>
                </a:lnTo>
                <a:lnTo>
                  <a:pt x="28" y="367"/>
                </a:lnTo>
                <a:lnTo>
                  <a:pt x="0" y="367"/>
                </a:lnTo>
                <a:lnTo>
                  <a:pt x="1" y="247"/>
                </a:lnTo>
                <a:lnTo>
                  <a:pt x="1" y="140"/>
                </a:lnTo>
                <a:lnTo>
                  <a:pt x="3" y="72"/>
                </a:lnTo>
                <a:lnTo>
                  <a:pt x="3" y="0"/>
                </a:lnTo>
                <a:lnTo>
                  <a:pt x="142" y="3"/>
                </a:lnTo>
                <a:lnTo>
                  <a:pt x="142" y="28"/>
                </a:lnTo>
                <a:lnTo>
                  <a:pt x="232" y="32"/>
                </a:lnTo>
                <a:lnTo>
                  <a:pt x="318" y="33"/>
                </a:lnTo>
                <a:lnTo>
                  <a:pt x="480" y="37"/>
                </a:lnTo>
                <a:lnTo>
                  <a:pt x="780" y="41"/>
                </a:lnTo>
                <a:lnTo>
                  <a:pt x="789" y="45"/>
                </a:lnTo>
                <a:lnTo>
                  <a:pt x="796" y="48"/>
                </a:lnTo>
                <a:lnTo>
                  <a:pt x="807" y="48"/>
                </a:lnTo>
                <a:lnTo>
                  <a:pt x="812" y="52"/>
                </a:lnTo>
                <a:lnTo>
                  <a:pt x="822" y="52"/>
                </a:lnTo>
                <a:lnTo>
                  <a:pt x="830" y="52"/>
                </a:lnTo>
                <a:lnTo>
                  <a:pt x="842" y="60"/>
                </a:lnTo>
                <a:lnTo>
                  <a:pt x="852" y="53"/>
                </a:lnTo>
                <a:lnTo>
                  <a:pt x="862" y="53"/>
                </a:lnTo>
                <a:lnTo>
                  <a:pt x="870" y="57"/>
                </a:lnTo>
                <a:lnTo>
                  <a:pt x="885" y="60"/>
                </a:lnTo>
                <a:lnTo>
                  <a:pt x="892" y="63"/>
                </a:lnTo>
                <a:lnTo>
                  <a:pt x="902" y="63"/>
                </a:lnTo>
                <a:lnTo>
                  <a:pt x="912" y="53"/>
                </a:lnTo>
                <a:lnTo>
                  <a:pt x="922" y="57"/>
                </a:lnTo>
                <a:lnTo>
                  <a:pt x="927" y="63"/>
                </a:lnTo>
                <a:lnTo>
                  <a:pt x="936" y="60"/>
                </a:lnTo>
                <a:lnTo>
                  <a:pt x="947" y="52"/>
                </a:lnTo>
                <a:lnTo>
                  <a:pt x="956" y="57"/>
                </a:lnTo>
                <a:lnTo>
                  <a:pt x="962" y="66"/>
                </a:lnTo>
                <a:lnTo>
                  <a:pt x="970" y="68"/>
                </a:lnTo>
                <a:lnTo>
                  <a:pt x="979" y="68"/>
                </a:lnTo>
                <a:lnTo>
                  <a:pt x="992" y="73"/>
                </a:lnTo>
                <a:lnTo>
                  <a:pt x="1005" y="78"/>
                </a:lnTo>
                <a:lnTo>
                  <a:pt x="1017" y="78"/>
                </a:lnTo>
                <a:lnTo>
                  <a:pt x="1025" y="78"/>
                </a:lnTo>
                <a:lnTo>
                  <a:pt x="1034" y="68"/>
                </a:lnTo>
                <a:lnTo>
                  <a:pt x="1049" y="60"/>
                </a:lnTo>
                <a:lnTo>
                  <a:pt x="1050" y="48"/>
                </a:lnTo>
                <a:lnTo>
                  <a:pt x="1059" y="41"/>
                </a:lnTo>
                <a:lnTo>
                  <a:pt x="1074" y="32"/>
                </a:lnTo>
                <a:lnTo>
                  <a:pt x="1082" y="28"/>
                </a:lnTo>
                <a:lnTo>
                  <a:pt x="1281" y="32"/>
                </a:lnTo>
                <a:lnTo>
                  <a:pt x="1286" y="40"/>
                </a:lnTo>
                <a:lnTo>
                  <a:pt x="1290" y="48"/>
                </a:lnTo>
                <a:lnTo>
                  <a:pt x="1299" y="53"/>
                </a:lnTo>
                <a:lnTo>
                  <a:pt x="1301" y="60"/>
                </a:lnTo>
                <a:lnTo>
                  <a:pt x="1299" y="72"/>
                </a:lnTo>
                <a:lnTo>
                  <a:pt x="1312" y="78"/>
                </a:lnTo>
                <a:lnTo>
                  <a:pt x="1321" y="83"/>
                </a:lnTo>
                <a:lnTo>
                  <a:pt x="1330" y="81"/>
                </a:lnTo>
                <a:lnTo>
                  <a:pt x="1341" y="86"/>
                </a:lnTo>
                <a:lnTo>
                  <a:pt x="1349" y="92"/>
                </a:lnTo>
                <a:lnTo>
                  <a:pt x="1339" y="98"/>
                </a:lnTo>
                <a:lnTo>
                  <a:pt x="1332" y="103"/>
                </a:lnTo>
                <a:lnTo>
                  <a:pt x="1335" y="112"/>
                </a:lnTo>
                <a:lnTo>
                  <a:pt x="1330" y="120"/>
                </a:lnTo>
                <a:lnTo>
                  <a:pt x="1321" y="120"/>
                </a:lnTo>
                <a:lnTo>
                  <a:pt x="1312" y="121"/>
                </a:lnTo>
                <a:lnTo>
                  <a:pt x="1310" y="130"/>
                </a:lnTo>
                <a:lnTo>
                  <a:pt x="1306" y="141"/>
                </a:lnTo>
                <a:lnTo>
                  <a:pt x="1306" y="150"/>
                </a:lnTo>
                <a:lnTo>
                  <a:pt x="1321" y="156"/>
                </a:lnTo>
                <a:lnTo>
                  <a:pt x="1326" y="165"/>
                </a:lnTo>
                <a:lnTo>
                  <a:pt x="1324" y="176"/>
                </a:lnTo>
                <a:lnTo>
                  <a:pt x="1321" y="183"/>
                </a:lnTo>
                <a:lnTo>
                  <a:pt x="1315" y="192"/>
                </a:lnTo>
                <a:lnTo>
                  <a:pt x="1315" y="200"/>
                </a:lnTo>
                <a:lnTo>
                  <a:pt x="1315" y="212"/>
                </a:lnTo>
                <a:lnTo>
                  <a:pt x="1306" y="218"/>
                </a:lnTo>
                <a:lnTo>
                  <a:pt x="1301" y="223"/>
                </a:lnTo>
                <a:lnTo>
                  <a:pt x="1304" y="232"/>
                </a:lnTo>
                <a:lnTo>
                  <a:pt x="1304" y="243"/>
                </a:lnTo>
                <a:lnTo>
                  <a:pt x="1299" y="248"/>
                </a:lnTo>
                <a:lnTo>
                  <a:pt x="1290" y="252"/>
                </a:lnTo>
                <a:lnTo>
                  <a:pt x="1281" y="255"/>
                </a:lnTo>
                <a:lnTo>
                  <a:pt x="1281" y="267"/>
                </a:lnTo>
                <a:lnTo>
                  <a:pt x="1281" y="278"/>
                </a:lnTo>
                <a:lnTo>
                  <a:pt x="1286" y="287"/>
                </a:lnTo>
                <a:lnTo>
                  <a:pt x="1297" y="290"/>
                </a:lnTo>
                <a:lnTo>
                  <a:pt x="1297" y="298"/>
                </a:lnTo>
                <a:lnTo>
                  <a:pt x="1292" y="310"/>
                </a:lnTo>
                <a:lnTo>
                  <a:pt x="1299" y="320"/>
                </a:lnTo>
                <a:lnTo>
                  <a:pt x="1306" y="325"/>
                </a:lnTo>
                <a:lnTo>
                  <a:pt x="1312" y="351"/>
                </a:lnTo>
                <a:lnTo>
                  <a:pt x="1319" y="356"/>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03" name="Freeform 22"/>
          <p:cNvSpPr>
            <a:spLocks/>
          </p:cNvSpPr>
          <p:nvPr/>
        </p:nvSpPr>
        <p:spPr bwMode="auto">
          <a:xfrm>
            <a:off x="6333156" y="3049198"/>
            <a:ext cx="1150779" cy="963885"/>
          </a:xfrm>
          <a:custGeom>
            <a:avLst/>
            <a:gdLst/>
            <a:ahLst/>
            <a:cxnLst>
              <a:cxn ang="0">
                <a:pos x="1" y="94"/>
              </a:cxn>
              <a:cxn ang="0">
                <a:pos x="8" y="19"/>
              </a:cxn>
              <a:cxn ang="0">
                <a:pos x="79" y="0"/>
              </a:cxn>
              <a:cxn ang="0">
                <a:pos x="92" y="10"/>
              </a:cxn>
              <a:cxn ang="0">
                <a:pos x="97" y="28"/>
              </a:cxn>
              <a:cxn ang="0">
                <a:pos x="115" y="39"/>
              </a:cxn>
              <a:cxn ang="0">
                <a:pos x="134" y="41"/>
              </a:cxn>
              <a:cxn ang="0">
                <a:pos x="154" y="48"/>
              </a:cxn>
              <a:cxn ang="0">
                <a:pos x="172" y="47"/>
              </a:cxn>
              <a:cxn ang="0">
                <a:pos x="175" y="19"/>
              </a:cxn>
              <a:cxn ang="0">
                <a:pos x="190" y="12"/>
              </a:cxn>
              <a:cxn ang="0">
                <a:pos x="216" y="26"/>
              </a:cxn>
              <a:cxn ang="0">
                <a:pos x="236" y="23"/>
              </a:cxn>
              <a:cxn ang="0">
                <a:pos x="256" y="21"/>
              </a:cxn>
              <a:cxn ang="0">
                <a:pos x="287" y="28"/>
              </a:cxn>
              <a:cxn ang="0">
                <a:pos x="289" y="48"/>
              </a:cxn>
              <a:cxn ang="0">
                <a:pos x="287" y="67"/>
              </a:cxn>
              <a:cxn ang="0">
                <a:pos x="311" y="70"/>
              </a:cxn>
              <a:cxn ang="0">
                <a:pos x="339" y="70"/>
              </a:cxn>
              <a:cxn ang="0">
                <a:pos x="346" y="94"/>
              </a:cxn>
              <a:cxn ang="0">
                <a:pos x="392" y="107"/>
              </a:cxn>
              <a:cxn ang="0">
                <a:pos x="406" y="97"/>
              </a:cxn>
              <a:cxn ang="0">
                <a:pos x="411" y="74"/>
              </a:cxn>
              <a:cxn ang="0">
                <a:pos x="414" y="48"/>
              </a:cxn>
              <a:cxn ang="0">
                <a:pos x="428" y="41"/>
              </a:cxn>
              <a:cxn ang="0">
                <a:pos x="456" y="21"/>
              </a:cxn>
              <a:cxn ang="0">
                <a:pos x="468" y="10"/>
              </a:cxn>
              <a:cxn ang="0">
                <a:pos x="485" y="6"/>
              </a:cxn>
              <a:cxn ang="0">
                <a:pos x="503" y="6"/>
              </a:cxn>
              <a:cxn ang="0">
                <a:pos x="516" y="26"/>
              </a:cxn>
              <a:cxn ang="0">
                <a:pos x="530" y="41"/>
              </a:cxn>
              <a:cxn ang="0">
                <a:pos x="545" y="55"/>
              </a:cxn>
              <a:cxn ang="0">
                <a:pos x="558" y="79"/>
              </a:cxn>
              <a:cxn ang="0">
                <a:pos x="561" y="99"/>
              </a:cxn>
              <a:cxn ang="0">
                <a:pos x="582" y="114"/>
              </a:cxn>
              <a:cxn ang="0">
                <a:pos x="592" y="128"/>
              </a:cxn>
              <a:cxn ang="0">
                <a:pos x="608" y="134"/>
              </a:cxn>
              <a:cxn ang="0">
                <a:pos x="634" y="123"/>
              </a:cxn>
              <a:cxn ang="0">
                <a:pos x="642" y="105"/>
              </a:cxn>
              <a:cxn ang="0">
                <a:pos x="652" y="97"/>
              </a:cxn>
              <a:cxn ang="0">
                <a:pos x="680" y="103"/>
              </a:cxn>
              <a:cxn ang="0">
                <a:pos x="705" y="94"/>
              </a:cxn>
              <a:cxn ang="0">
                <a:pos x="718" y="85"/>
              </a:cxn>
              <a:cxn ang="0">
                <a:pos x="738" y="90"/>
              </a:cxn>
              <a:cxn ang="0">
                <a:pos x="752" y="97"/>
              </a:cxn>
              <a:cxn ang="0">
                <a:pos x="765" y="294"/>
              </a:cxn>
              <a:cxn ang="0">
                <a:pos x="771" y="480"/>
              </a:cxn>
              <a:cxn ang="0">
                <a:pos x="687" y="613"/>
              </a:cxn>
              <a:cxn ang="0">
                <a:pos x="8" y="406"/>
              </a:cxn>
            </a:cxnLst>
            <a:rect l="0" t="0" r="r" b="b"/>
            <a:pathLst>
              <a:path w="780" h="633">
                <a:moveTo>
                  <a:pt x="8" y="406"/>
                </a:moveTo>
                <a:lnTo>
                  <a:pt x="1" y="94"/>
                </a:lnTo>
                <a:lnTo>
                  <a:pt x="0" y="15"/>
                </a:lnTo>
                <a:lnTo>
                  <a:pt x="8" y="19"/>
                </a:lnTo>
                <a:lnTo>
                  <a:pt x="15" y="19"/>
                </a:lnTo>
                <a:lnTo>
                  <a:pt x="79" y="0"/>
                </a:lnTo>
                <a:lnTo>
                  <a:pt x="83" y="3"/>
                </a:lnTo>
                <a:lnTo>
                  <a:pt x="92" y="10"/>
                </a:lnTo>
                <a:lnTo>
                  <a:pt x="92" y="21"/>
                </a:lnTo>
                <a:lnTo>
                  <a:pt x="97" y="28"/>
                </a:lnTo>
                <a:lnTo>
                  <a:pt x="107" y="35"/>
                </a:lnTo>
                <a:lnTo>
                  <a:pt x="115" y="39"/>
                </a:lnTo>
                <a:lnTo>
                  <a:pt x="125" y="39"/>
                </a:lnTo>
                <a:lnTo>
                  <a:pt x="134" y="41"/>
                </a:lnTo>
                <a:lnTo>
                  <a:pt x="145" y="47"/>
                </a:lnTo>
                <a:lnTo>
                  <a:pt x="154" y="48"/>
                </a:lnTo>
                <a:lnTo>
                  <a:pt x="162" y="48"/>
                </a:lnTo>
                <a:lnTo>
                  <a:pt x="172" y="47"/>
                </a:lnTo>
                <a:lnTo>
                  <a:pt x="172" y="35"/>
                </a:lnTo>
                <a:lnTo>
                  <a:pt x="175" y="19"/>
                </a:lnTo>
                <a:lnTo>
                  <a:pt x="182" y="12"/>
                </a:lnTo>
                <a:lnTo>
                  <a:pt x="190" y="12"/>
                </a:lnTo>
                <a:lnTo>
                  <a:pt x="207" y="23"/>
                </a:lnTo>
                <a:lnTo>
                  <a:pt x="216" y="26"/>
                </a:lnTo>
                <a:lnTo>
                  <a:pt x="222" y="23"/>
                </a:lnTo>
                <a:lnTo>
                  <a:pt x="236" y="23"/>
                </a:lnTo>
                <a:lnTo>
                  <a:pt x="247" y="23"/>
                </a:lnTo>
                <a:lnTo>
                  <a:pt x="256" y="21"/>
                </a:lnTo>
                <a:lnTo>
                  <a:pt x="263" y="21"/>
                </a:lnTo>
                <a:lnTo>
                  <a:pt x="287" y="28"/>
                </a:lnTo>
                <a:lnTo>
                  <a:pt x="291" y="39"/>
                </a:lnTo>
                <a:lnTo>
                  <a:pt x="289" y="48"/>
                </a:lnTo>
                <a:lnTo>
                  <a:pt x="284" y="59"/>
                </a:lnTo>
                <a:lnTo>
                  <a:pt x="287" y="67"/>
                </a:lnTo>
                <a:lnTo>
                  <a:pt x="294" y="70"/>
                </a:lnTo>
                <a:lnTo>
                  <a:pt x="311" y="70"/>
                </a:lnTo>
                <a:lnTo>
                  <a:pt x="334" y="65"/>
                </a:lnTo>
                <a:lnTo>
                  <a:pt x="339" y="70"/>
                </a:lnTo>
                <a:lnTo>
                  <a:pt x="339" y="80"/>
                </a:lnTo>
                <a:lnTo>
                  <a:pt x="346" y="94"/>
                </a:lnTo>
                <a:lnTo>
                  <a:pt x="354" y="99"/>
                </a:lnTo>
                <a:lnTo>
                  <a:pt x="392" y="107"/>
                </a:lnTo>
                <a:lnTo>
                  <a:pt x="399" y="105"/>
                </a:lnTo>
                <a:lnTo>
                  <a:pt x="406" y="97"/>
                </a:lnTo>
                <a:lnTo>
                  <a:pt x="408" y="85"/>
                </a:lnTo>
                <a:lnTo>
                  <a:pt x="411" y="74"/>
                </a:lnTo>
                <a:lnTo>
                  <a:pt x="411" y="60"/>
                </a:lnTo>
                <a:lnTo>
                  <a:pt x="414" y="48"/>
                </a:lnTo>
                <a:lnTo>
                  <a:pt x="423" y="48"/>
                </a:lnTo>
                <a:lnTo>
                  <a:pt x="428" y="41"/>
                </a:lnTo>
                <a:lnTo>
                  <a:pt x="443" y="26"/>
                </a:lnTo>
                <a:lnTo>
                  <a:pt x="456" y="21"/>
                </a:lnTo>
                <a:lnTo>
                  <a:pt x="463" y="12"/>
                </a:lnTo>
                <a:lnTo>
                  <a:pt x="468" y="10"/>
                </a:lnTo>
                <a:lnTo>
                  <a:pt x="478" y="3"/>
                </a:lnTo>
                <a:lnTo>
                  <a:pt x="485" y="6"/>
                </a:lnTo>
                <a:lnTo>
                  <a:pt x="493" y="3"/>
                </a:lnTo>
                <a:lnTo>
                  <a:pt x="503" y="6"/>
                </a:lnTo>
                <a:lnTo>
                  <a:pt x="507" y="19"/>
                </a:lnTo>
                <a:lnTo>
                  <a:pt x="516" y="26"/>
                </a:lnTo>
                <a:lnTo>
                  <a:pt x="523" y="35"/>
                </a:lnTo>
                <a:lnTo>
                  <a:pt x="530" y="41"/>
                </a:lnTo>
                <a:lnTo>
                  <a:pt x="533" y="52"/>
                </a:lnTo>
                <a:lnTo>
                  <a:pt x="545" y="55"/>
                </a:lnTo>
                <a:lnTo>
                  <a:pt x="550" y="65"/>
                </a:lnTo>
                <a:lnTo>
                  <a:pt x="558" y="79"/>
                </a:lnTo>
                <a:lnTo>
                  <a:pt x="561" y="88"/>
                </a:lnTo>
                <a:lnTo>
                  <a:pt x="561" y="99"/>
                </a:lnTo>
                <a:lnTo>
                  <a:pt x="576" y="105"/>
                </a:lnTo>
                <a:lnTo>
                  <a:pt x="582" y="114"/>
                </a:lnTo>
                <a:lnTo>
                  <a:pt x="587" y="119"/>
                </a:lnTo>
                <a:lnTo>
                  <a:pt x="592" y="128"/>
                </a:lnTo>
                <a:lnTo>
                  <a:pt x="598" y="134"/>
                </a:lnTo>
                <a:lnTo>
                  <a:pt x="608" y="134"/>
                </a:lnTo>
                <a:lnTo>
                  <a:pt x="616" y="128"/>
                </a:lnTo>
                <a:lnTo>
                  <a:pt x="634" y="123"/>
                </a:lnTo>
                <a:lnTo>
                  <a:pt x="634" y="114"/>
                </a:lnTo>
                <a:lnTo>
                  <a:pt x="642" y="105"/>
                </a:lnTo>
                <a:lnTo>
                  <a:pt x="647" y="97"/>
                </a:lnTo>
                <a:lnTo>
                  <a:pt x="652" y="97"/>
                </a:lnTo>
                <a:lnTo>
                  <a:pt x="663" y="99"/>
                </a:lnTo>
                <a:lnTo>
                  <a:pt x="680" y="103"/>
                </a:lnTo>
                <a:lnTo>
                  <a:pt x="694" y="99"/>
                </a:lnTo>
                <a:lnTo>
                  <a:pt x="705" y="94"/>
                </a:lnTo>
                <a:lnTo>
                  <a:pt x="712" y="94"/>
                </a:lnTo>
                <a:lnTo>
                  <a:pt x="718" y="85"/>
                </a:lnTo>
                <a:lnTo>
                  <a:pt x="729" y="85"/>
                </a:lnTo>
                <a:lnTo>
                  <a:pt x="738" y="90"/>
                </a:lnTo>
                <a:lnTo>
                  <a:pt x="747" y="90"/>
                </a:lnTo>
                <a:lnTo>
                  <a:pt x="752" y="97"/>
                </a:lnTo>
                <a:lnTo>
                  <a:pt x="760" y="103"/>
                </a:lnTo>
                <a:lnTo>
                  <a:pt x="765" y="294"/>
                </a:lnTo>
                <a:lnTo>
                  <a:pt x="769" y="323"/>
                </a:lnTo>
                <a:lnTo>
                  <a:pt x="771" y="480"/>
                </a:lnTo>
                <a:lnTo>
                  <a:pt x="779" y="609"/>
                </a:lnTo>
                <a:lnTo>
                  <a:pt x="687" y="613"/>
                </a:lnTo>
                <a:lnTo>
                  <a:pt x="12" y="632"/>
                </a:lnTo>
                <a:lnTo>
                  <a:pt x="8" y="406"/>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04" name="Freeform 23"/>
          <p:cNvSpPr>
            <a:spLocks/>
          </p:cNvSpPr>
          <p:nvPr/>
        </p:nvSpPr>
        <p:spPr bwMode="auto">
          <a:xfrm>
            <a:off x="4488961" y="1620879"/>
            <a:ext cx="1959275" cy="1460295"/>
          </a:xfrm>
          <a:custGeom>
            <a:avLst/>
            <a:gdLst/>
            <a:ahLst/>
            <a:cxnLst>
              <a:cxn ang="0">
                <a:pos x="217" y="641"/>
              </a:cxn>
              <a:cxn ang="0">
                <a:pos x="257" y="657"/>
              </a:cxn>
              <a:cxn ang="0">
                <a:pos x="290" y="686"/>
              </a:cxn>
              <a:cxn ang="0">
                <a:pos x="323" y="701"/>
              </a:cxn>
              <a:cxn ang="0">
                <a:pos x="348" y="726"/>
              </a:cxn>
              <a:cxn ang="0">
                <a:pos x="339" y="764"/>
              </a:cxn>
              <a:cxn ang="0">
                <a:pos x="366" y="803"/>
              </a:cxn>
              <a:cxn ang="0">
                <a:pos x="408" y="821"/>
              </a:cxn>
              <a:cxn ang="0">
                <a:pos x="439" y="846"/>
              </a:cxn>
              <a:cxn ang="0">
                <a:pos x="475" y="853"/>
              </a:cxn>
              <a:cxn ang="0">
                <a:pos x="480" y="883"/>
              </a:cxn>
              <a:cxn ang="0">
                <a:pos x="520" y="903"/>
              </a:cxn>
              <a:cxn ang="0">
                <a:pos x="533" y="944"/>
              </a:cxn>
              <a:cxn ang="0">
                <a:pos x="653" y="933"/>
              </a:cxn>
              <a:cxn ang="0">
                <a:pos x="652" y="883"/>
              </a:cxn>
              <a:cxn ang="0">
                <a:pos x="670" y="848"/>
              </a:cxn>
              <a:cxn ang="0">
                <a:pos x="722" y="828"/>
              </a:cxn>
              <a:cxn ang="0">
                <a:pos x="753" y="833"/>
              </a:cxn>
              <a:cxn ang="0">
                <a:pos x="792" y="843"/>
              </a:cxn>
              <a:cxn ang="0">
                <a:pos x="793" y="903"/>
              </a:cxn>
              <a:cxn ang="0">
                <a:pos x="833" y="903"/>
              </a:cxn>
              <a:cxn ang="0">
                <a:pos x="862" y="877"/>
              </a:cxn>
              <a:cxn ang="0">
                <a:pos x="897" y="839"/>
              </a:cxn>
              <a:cxn ang="0">
                <a:pos x="935" y="839"/>
              </a:cxn>
              <a:cxn ang="0">
                <a:pos x="964" y="863"/>
              </a:cxn>
              <a:cxn ang="0">
                <a:pos x="1012" y="857"/>
              </a:cxn>
              <a:cxn ang="0">
                <a:pos x="1030" y="806"/>
              </a:cxn>
              <a:cxn ang="0">
                <a:pos x="1072" y="811"/>
              </a:cxn>
              <a:cxn ang="0">
                <a:pos x="1112" y="788"/>
              </a:cxn>
              <a:cxn ang="0">
                <a:pos x="1153" y="776"/>
              </a:cxn>
              <a:cxn ang="0">
                <a:pos x="1200" y="793"/>
              </a:cxn>
              <a:cxn ang="0">
                <a:pos x="1232" y="868"/>
              </a:cxn>
              <a:cxn ang="0">
                <a:pos x="1257" y="908"/>
              </a:cxn>
              <a:cxn ang="0">
                <a:pos x="1244" y="950"/>
              </a:cxn>
              <a:cxn ang="0">
                <a:pos x="1327" y="936"/>
              </a:cxn>
              <a:cxn ang="0">
                <a:pos x="1320" y="312"/>
              </a:cxn>
              <a:cxn ang="0">
                <a:pos x="21" y="17"/>
              </a:cxn>
              <a:cxn ang="0">
                <a:pos x="5" y="50"/>
              </a:cxn>
              <a:cxn ang="0">
                <a:pos x="37" y="72"/>
              </a:cxn>
              <a:cxn ang="0">
                <a:pos x="73" y="57"/>
              </a:cxn>
              <a:cxn ang="0">
                <a:pos x="73" y="95"/>
              </a:cxn>
              <a:cxn ang="0">
                <a:pos x="77" y="130"/>
              </a:cxn>
              <a:cxn ang="0">
                <a:pos x="93" y="155"/>
              </a:cxn>
              <a:cxn ang="0">
                <a:pos x="97" y="200"/>
              </a:cxn>
              <a:cxn ang="0">
                <a:pos x="123" y="240"/>
              </a:cxn>
              <a:cxn ang="0">
                <a:pos x="137" y="265"/>
              </a:cxn>
              <a:cxn ang="0">
                <a:pos x="115" y="292"/>
              </a:cxn>
              <a:cxn ang="0">
                <a:pos x="92" y="320"/>
              </a:cxn>
              <a:cxn ang="0">
                <a:pos x="66" y="347"/>
              </a:cxn>
              <a:cxn ang="0">
                <a:pos x="70" y="379"/>
              </a:cxn>
              <a:cxn ang="0">
                <a:pos x="97" y="394"/>
              </a:cxn>
              <a:cxn ang="0">
                <a:pos x="126" y="399"/>
              </a:cxn>
              <a:cxn ang="0">
                <a:pos x="117" y="437"/>
              </a:cxn>
              <a:cxn ang="0">
                <a:pos x="150" y="442"/>
              </a:cxn>
              <a:cxn ang="0">
                <a:pos x="152" y="475"/>
              </a:cxn>
              <a:cxn ang="0">
                <a:pos x="146" y="510"/>
              </a:cxn>
              <a:cxn ang="0">
                <a:pos x="152" y="544"/>
              </a:cxn>
              <a:cxn ang="0">
                <a:pos x="186" y="569"/>
              </a:cxn>
              <a:cxn ang="0">
                <a:pos x="205" y="602"/>
              </a:cxn>
            </a:cxnLst>
            <a:rect l="0" t="0" r="r" b="b"/>
            <a:pathLst>
              <a:path w="1328" h="959">
                <a:moveTo>
                  <a:pt x="193" y="609"/>
                </a:moveTo>
                <a:lnTo>
                  <a:pt x="193" y="621"/>
                </a:lnTo>
                <a:lnTo>
                  <a:pt x="203" y="632"/>
                </a:lnTo>
                <a:lnTo>
                  <a:pt x="217" y="641"/>
                </a:lnTo>
                <a:lnTo>
                  <a:pt x="232" y="641"/>
                </a:lnTo>
                <a:lnTo>
                  <a:pt x="237" y="634"/>
                </a:lnTo>
                <a:lnTo>
                  <a:pt x="248" y="646"/>
                </a:lnTo>
                <a:lnTo>
                  <a:pt x="257" y="657"/>
                </a:lnTo>
                <a:lnTo>
                  <a:pt x="266" y="666"/>
                </a:lnTo>
                <a:lnTo>
                  <a:pt x="270" y="674"/>
                </a:lnTo>
                <a:lnTo>
                  <a:pt x="277" y="681"/>
                </a:lnTo>
                <a:lnTo>
                  <a:pt x="290" y="686"/>
                </a:lnTo>
                <a:lnTo>
                  <a:pt x="295" y="688"/>
                </a:lnTo>
                <a:lnTo>
                  <a:pt x="308" y="691"/>
                </a:lnTo>
                <a:lnTo>
                  <a:pt x="317" y="696"/>
                </a:lnTo>
                <a:lnTo>
                  <a:pt x="323" y="701"/>
                </a:lnTo>
                <a:lnTo>
                  <a:pt x="323" y="711"/>
                </a:lnTo>
                <a:lnTo>
                  <a:pt x="328" y="719"/>
                </a:lnTo>
                <a:lnTo>
                  <a:pt x="340" y="719"/>
                </a:lnTo>
                <a:lnTo>
                  <a:pt x="348" y="726"/>
                </a:lnTo>
                <a:lnTo>
                  <a:pt x="348" y="739"/>
                </a:lnTo>
                <a:lnTo>
                  <a:pt x="348" y="748"/>
                </a:lnTo>
                <a:lnTo>
                  <a:pt x="340" y="757"/>
                </a:lnTo>
                <a:lnTo>
                  <a:pt x="339" y="764"/>
                </a:lnTo>
                <a:lnTo>
                  <a:pt x="343" y="776"/>
                </a:lnTo>
                <a:lnTo>
                  <a:pt x="348" y="786"/>
                </a:lnTo>
                <a:lnTo>
                  <a:pt x="357" y="788"/>
                </a:lnTo>
                <a:lnTo>
                  <a:pt x="366" y="803"/>
                </a:lnTo>
                <a:lnTo>
                  <a:pt x="377" y="803"/>
                </a:lnTo>
                <a:lnTo>
                  <a:pt x="386" y="803"/>
                </a:lnTo>
                <a:lnTo>
                  <a:pt x="399" y="811"/>
                </a:lnTo>
                <a:lnTo>
                  <a:pt x="408" y="821"/>
                </a:lnTo>
                <a:lnTo>
                  <a:pt x="415" y="828"/>
                </a:lnTo>
                <a:lnTo>
                  <a:pt x="420" y="833"/>
                </a:lnTo>
                <a:lnTo>
                  <a:pt x="430" y="839"/>
                </a:lnTo>
                <a:lnTo>
                  <a:pt x="439" y="846"/>
                </a:lnTo>
                <a:lnTo>
                  <a:pt x="448" y="846"/>
                </a:lnTo>
                <a:lnTo>
                  <a:pt x="455" y="846"/>
                </a:lnTo>
                <a:lnTo>
                  <a:pt x="460" y="851"/>
                </a:lnTo>
                <a:lnTo>
                  <a:pt x="475" y="853"/>
                </a:lnTo>
                <a:lnTo>
                  <a:pt x="485" y="857"/>
                </a:lnTo>
                <a:lnTo>
                  <a:pt x="486" y="866"/>
                </a:lnTo>
                <a:lnTo>
                  <a:pt x="480" y="871"/>
                </a:lnTo>
                <a:lnTo>
                  <a:pt x="480" y="883"/>
                </a:lnTo>
                <a:lnTo>
                  <a:pt x="493" y="886"/>
                </a:lnTo>
                <a:lnTo>
                  <a:pt x="500" y="893"/>
                </a:lnTo>
                <a:lnTo>
                  <a:pt x="517" y="897"/>
                </a:lnTo>
                <a:lnTo>
                  <a:pt x="520" y="903"/>
                </a:lnTo>
                <a:lnTo>
                  <a:pt x="525" y="915"/>
                </a:lnTo>
                <a:lnTo>
                  <a:pt x="532" y="928"/>
                </a:lnTo>
                <a:lnTo>
                  <a:pt x="533" y="935"/>
                </a:lnTo>
                <a:lnTo>
                  <a:pt x="533" y="944"/>
                </a:lnTo>
                <a:lnTo>
                  <a:pt x="545" y="950"/>
                </a:lnTo>
                <a:lnTo>
                  <a:pt x="660" y="950"/>
                </a:lnTo>
                <a:lnTo>
                  <a:pt x="653" y="941"/>
                </a:lnTo>
                <a:lnTo>
                  <a:pt x="653" y="933"/>
                </a:lnTo>
                <a:lnTo>
                  <a:pt x="657" y="921"/>
                </a:lnTo>
                <a:lnTo>
                  <a:pt x="662" y="911"/>
                </a:lnTo>
                <a:lnTo>
                  <a:pt x="662" y="903"/>
                </a:lnTo>
                <a:lnTo>
                  <a:pt x="652" y="883"/>
                </a:lnTo>
                <a:lnTo>
                  <a:pt x="646" y="871"/>
                </a:lnTo>
                <a:lnTo>
                  <a:pt x="650" y="863"/>
                </a:lnTo>
                <a:lnTo>
                  <a:pt x="660" y="857"/>
                </a:lnTo>
                <a:lnTo>
                  <a:pt x="670" y="848"/>
                </a:lnTo>
                <a:lnTo>
                  <a:pt x="680" y="843"/>
                </a:lnTo>
                <a:lnTo>
                  <a:pt x="693" y="839"/>
                </a:lnTo>
                <a:lnTo>
                  <a:pt x="715" y="833"/>
                </a:lnTo>
                <a:lnTo>
                  <a:pt x="722" y="828"/>
                </a:lnTo>
                <a:lnTo>
                  <a:pt x="725" y="821"/>
                </a:lnTo>
                <a:lnTo>
                  <a:pt x="737" y="821"/>
                </a:lnTo>
                <a:lnTo>
                  <a:pt x="746" y="823"/>
                </a:lnTo>
                <a:lnTo>
                  <a:pt x="753" y="833"/>
                </a:lnTo>
                <a:lnTo>
                  <a:pt x="760" y="839"/>
                </a:lnTo>
                <a:lnTo>
                  <a:pt x="772" y="833"/>
                </a:lnTo>
                <a:lnTo>
                  <a:pt x="780" y="828"/>
                </a:lnTo>
                <a:lnTo>
                  <a:pt x="792" y="843"/>
                </a:lnTo>
                <a:lnTo>
                  <a:pt x="788" y="859"/>
                </a:lnTo>
                <a:lnTo>
                  <a:pt x="777" y="877"/>
                </a:lnTo>
                <a:lnTo>
                  <a:pt x="777" y="888"/>
                </a:lnTo>
                <a:lnTo>
                  <a:pt x="793" y="903"/>
                </a:lnTo>
                <a:lnTo>
                  <a:pt x="799" y="908"/>
                </a:lnTo>
                <a:lnTo>
                  <a:pt x="817" y="915"/>
                </a:lnTo>
                <a:lnTo>
                  <a:pt x="825" y="915"/>
                </a:lnTo>
                <a:lnTo>
                  <a:pt x="833" y="903"/>
                </a:lnTo>
                <a:lnTo>
                  <a:pt x="839" y="895"/>
                </a:lnTo>
                <a:lnTo>
                  <a:pt x="845" y="888"/>
                </a:lnTo>
                <a:lnTo>
                  <a:pt x="855" y="883"/>
                </a:lnTo>
                <a:lnTo>
                  <a:pt x="862" y="877"/>
                </a:lnTo>
                <a:lnTo>
                  <a:pt x="875" y="863"/>
                </a:lnTo>
                <a:lnTo>
                  <a:pt x="885" y="859"/>
                </a:lnTo>
                <a:lnTo>
                  <a:pt x="892" y="848"/>
                </a:lnTo>
                <a:lnTo>
                  <a:pt x="897" y="839"/>
                </a:lnTo>
                <a:lnTo>
                  <a:pt x="908" y="839"/>
                </a:lnTo>
                <a:lnTo>
                  <a:pt x="917" y="839"/>
                </a:lnTo>
                <a:lnTo>
                  <a:pt x="925" y="839"/>
                </a:lnTo>
                <a:lnTo>
                  <a:pt x="935" y="839"/>
                </a:lnTo>
                <a:lnTo>
                  <a:pt x="945" y="843"/>
                </a:lnTo>
                <a:lnTo>
                  <a:pt x="952" y="851"/>
                </a:lnTo>
                <a:lnTo>
                  <a:pt x="957" y="857"/>
                </a:lnTo>
                <a:lnTo>
                  <a:pt x="964" y="863"/>
                </a:lnTo>
                <a:lnTo>
                  <a:pt x="982" y="859"/>
                </a:lnTo>
                <a:lnTo>
                  <a:pt x="993" y="859"/>
                </a:lnTo>
                <a:lnTo>
                  <a:pt x="1004" y="863"/>
                </a:lnTo>
                <a:lnTo>
                  <a:pt x="1012" y="857"/>
                </a:lnTo>
                <a:lnTo>
                  <a:pt x="1012" y="846"/>
                </a:lnTo>
                <a:lnTo>
                  <a:pt x="1012" y="833"/>
                </a:lnTo>
                <a:lnTo>
                  <a:pt x="1012" y="823"/>
                </a:lnTo>
                <a:lnTo>
                  <a:pt x="1030" y="806"/>
                </a:lnTo>
                <a:lnTo>
                  <a:pt x="1039" y="806"/>
                </a:lnTo>
                <a:lnTo>
                  <a:pt x="1050" y="811"/>
                </a:lnTo>
                <a:lnTo>
                  <a:pt x="1060" y="817"/>
                </a:lnTo>
                <a:lnTo>
                  <a:pt x="1072" y="811"/>
                </a:lnTo>
                <a:lnTo>
                  <a:pt x="1079" y="803"/>
                </a:lnTo>
                <a:lnTo>
                  <a:pt x="1088" y="803"/>
                </a:lnTo>
                <a:lnTo>
                  <a:pt x="1099" y="793"/>
                </a:lnTo>
                <a:lnTo>
                  <a:pt x="1112" y="788"/>
                </a:lnTo>
                <a:lnTo>
                  <a:pt x="1124" y="779"/>
                </a:lnTo>
                <a:lnTo>
                  <a:pt x="1130" y="773"/>
                </a:lnTo>
                <a:lnTo>
                  <a:pt x="1144" y="769"/>
                </a:lnTo>
                <a:lnTo>
                  <a:pt x="1153" y="776"/>
                </a:lnTo>
                <a:lnTo>
                  <a:pt x="1164" y="783"/>
                </a:lnTo>
                <a:lnTo>
                  <a:pt x="1173" y="779"/>
                </a:lnTo>
                <a:lnTo>
                  <a:pt x="1185" y="779"/>
                </a:lnTo>
                <a:lnTo>
                  <a:pt x="1200" y="793"/>
                </a:lnTo>
                <a:lnTo>
                  <a:pt x="1208" y="803"/>
                </a:lnTo>
                <a:lnTo>
                  <a:pt x="1219" y="853"/>
                </a:lnTo>
                <a:lnTo>
                  <a:pt x="1225" y="859"/>
                </a:lnTo>
                <a:lnTo>
                  <a:pt x="1232" y="868"/>
                </a:lnTo>
                <a:lnTo>
                  <a:pt x="1244" y="871"/>
                </a:lnTo>
                <a:lnTo>
                  <a:pt x="1257" y="886"/>
                </a:lnTo>
                <a:lnTo>
                  <a:pt x="1257" y="901"/>
                </a:lnTo>
                <a:lnTo>
                  <a:pt x="1257" y="908"/>
                </a:lnTo>
                <a:lnTo>
                  <a:pt x="1253" y="916"/>
                </a:lnTo>
                <a:lnTo>
                  <a:pt x="1244" y="926"/>
                </a:lnTo>
                <a:lnTo>
                  <a:pt x="1244" y="936"/>
                </a:lnTo>
                <a:lnTo>
                  <a:pt x="1244" y="950"/>
                </a:lnTo>
                <a:lnTo>
                  <a:pt x="1248" y="953"/>
                </a:lnTo>
                <a:lnTo>
                  <a:pt x="1257" y="958"/>
                </a:lnTo>
                <a:lnTo>
                  <a:pt x="1264" y="958"/>
                </a:lnTo>
                <a:lnTo>
                  <a:pt x="1327" y="936"/>
                </a:lnTo>
                <a:lnTo>
                  <a:pt x="1320" y="470"/>
                </a:lnTo>
                <a:lnTo>
                  <a:pt x="1302" y="470"/>
                </a:lnTo>
                <a:lnTo>
                  <a:pt x="1299" y="312"/>
                </a:lnTo>
                <a:lnTo>
                  <a:pt x="1320" y="312"/>
                </a:lnTo>
                <a:lnTo>
                  <a:pt x="1315" y="155"/>
                </a:lnTo>
                <a:lnTo>
                  <a:pt x="1312" y="0"/>
                </a:lnTo>
                <a:lnTo>
                  <a:pt x="617" y="12"/>
                </a:lnTo>
                <a:lnTo>
                  <a:pt x="21" y="17"/>
                </a:lnTo>
                <a:lnTo>
                  <a:pt x="17" y="26"/>
                </a:lnTo>
                <a:lnTo>
                  <a:pt x="13" y="33"/>
                </a:lnTo>
                <a:lnTo>
                  <a:pt x="0" y="37"/>
                </a:lnTo>
                <a:lnTo>
                  <a:pt x="5" y="50"/>
                </a:lnTo>
                <a:lnTo>
                  <a:pt x="15" y="53"/>
                </a:lnTo>
                <a:lnTo>
                  <a:pt x="21" y="57"/>
                </a:lnTo>
                <a:lnTo>
                  <a:pt x="28" y="63"/>
                </a:lnTo>
                <a:lnTo>
                  <a:pt x="37" y="72"/>
                </a:lnTo>
                <a:lnTo>
                  <a:pt x="43" y="66"/>
                </a:lnTo>
                <a:lnTo>
                  <a:pt x="53" y="57"/>
                </a:lnTo>
                <a:lnTo>
                  <a:pt x="65" y="53"/>
                </a:lnTo>
                <a:lnTo>
                  <a:pt x="73" y="57"/>
                </a:lnTo>
                <a:lnTo>
                  <a:pt x="83" y="72"/>
                </a:lnTo>
                <a:lnTo>
                  <a:pt x="79" y="80"/>
                </a:lnTo>
                <a:lnTo>
                  <a:pt x="72" y="83"/>
                </a:lnTo>
                <a:lnTo>
                  <a:pt x="73" y="95"/>
                </a:lnTo>
                <a:lnTo>
                  <a:pt x="73" y="103"/>
                </a:lnTo>
                <a:lnTo>
                  <a:pt x="75" y="112"/>
                </a:lnTo>
                <a:lnTo>
                  <a:pt x="73" y="123"/>
                </a:lnTo>
                <a:lnTo>
                  <a:pt x="77" y="130"/>
                </a:lnTo>
                <a:lnTo>
                  <a:pt x="85" y="135"/>
                </a:lnTo>
                <a:lnTo>
                  <a:pt x="93" y="139"/>
                </a:lnTo>
                <a:lnTo>
                  <a:pt x="99" y="147"/>
                </a:lnTo>
                <a:lnTo>
                  <a:pt x="93" y="155"/>
                </a:lnTo>
                <a:lnTo>
                  <a:pt x="93" y="167"/>
                </a:lnTo>
                <a:lnTo>
                  <a:pt x="90" y="185"/>
                </a:lnTo>
                <a:lnTo>
                  <a:pt x="93" y="193"/>
                </a:lnTo>
                <a:lnTo>
                  <a:pt x="97" y="200"/>
                </a:lnTo>
                <a:lnTo>
                  <a:pt x="97" y="213"/>
                </a:lnTo>
                <a:lnTo>
                  <a:pt x="103" y="219"/>
                </a:lnTo>
                <a:lnTo>
                  <a:pt x="112" y="222"/>
                </a:lnTo>
                <a:lnTo>
                  <a:pt x="123" y="240"/>
                </a:lnTo>
                <a:lnTo>
                  <a:pt x="128" y="248"/>
                </a:lnTo>
                <a:lnTo>
                  <a:pt x="135" y="255"/>
                </a:lnTo>
                <a:lnTo>
                  <a:pt x="146" y="262"/>
                </a:lnTo>
                <a:lnTo>
                  <a:pt x="137" y="265"/>
                </a:lnTo>
                <a:lnTo>
                  <a:pt x="130" y="272"/>
                </a:lnTo>
                <a:lnTo>
                  <a:pt x="133" y="282"/>
                </a:lnTo>
                <a:lnTo>
                  <a:pt x="128" y="292"/>
                </a:lnTo>
                <a:lnTo>
                  <a:pt x="115" y="292"/>
                </a:lnTo>
                <a:lnTo>
                  <a:pt x="110" y="300"/>
                </a:lnTo>
                <a:lnTo>
                  <a:pt x="108" y="310"/>
                </a:lnTo>
                <a:lnTo>
                  <a:pt x="103" y="319"/>
                </a:lnTo>
                <a:lnTo>
                  <a:pt x="92" y="320"/>
                </a:lnTo>
                <a:lnTo>
                  <a:pt x="85" y="322"/>
                </a:lnTo>
                <a:lnTo>
                  <a:pt x="86" y="327"/>
                </a:lnTo>
                <a:lnTo>
                  <a:pt x="72" y="339"/>
                </a:lnTo>
                <a:lnTo>
                  <a:pt x="66" y="347"/>
                </a:lnTo>
                <a:lnTo>
                  <a:pt x="61" y="352"/>
                </a:lnTo>
                <a:lnTo>
                  <a:pt x="65" y="361"/>
                </a:lnTo>
                <a:lnTo>
                  <a:pt x="61" y="374"/>
                </a:lnTo>
                <a:lnTo>
                  <a:pt x="70" y="379"/>
                </a:lnTo>
                <a:lnTo>
                  <a:pt x="75" y="384"/>
                </a:lnTo>
                <a:lnTo>
                  <a:pt x="83" y="394"/>
                </a:lnTo>
                <a:lnTo>
                  <a:pt x="90" y="397"/>
                </a:lnTo>
                <a:lnTo>
                  <a:pt x="97" y="394"/>
                </a:lnTo>
                <a:lnTo>
                  <a:pt x="103" y="381"/>
                </a:lnTo>
                <a:lnTo>
                  <a:pt x="115" y="384"/>
                </a:lnTo>
                <a:lnTo>
                  <a:pt x="119" y="394"/>
                </a:lnTo>
                <a:lnTo>
                  <a:pt x="126" y="399"/>
                </a:lnTo>
                <a:lnTo>
                  <a:pt x="125" y="408"/>
                </a:lnTo>
                <a:lnTo>
                  <a:pt x="117" y="417"/>
                </a:lnTo>
                <a:lnTo>
                  <a:pt x="115" y="427"/>
                </a:lnTo>
                <a:lnTo>
                  <a:pt x="117" y="437"/>
                </a:lnTo>
                <a:lnTo>
                  <a:pt x="128" y="441"/>
                </a:lnTo>
                <a:lnTo>
                  <a:pt x="141" y="437"/>
                </a:lnTo>
                <a:lnTo>
                  <a:pt x="148" y="434"/>
                </a:lnTo>
                <a:lnTo>
                  <a:pt x="150" y="442"/>
                </a:lnTo>
                <a:lnTo>
                  <a:pt x="146" y="452"/>
                </a:lnTo>
                <a:lnTo>
                  <a:pt x="148" y="461"/>
                </a:lnTo>
                <a:lnTo>
                  <a:pt x="163" y="466"/>
                </a:lnTo>
                <a:lnTo>
                  <a:pt x="152" y="475"/>
                </a:lnTo>
                <a:lnTo>
                  <a:pt x="148" y="482"/>
                </a:lnTo>
                <a:lnTo>
                  <a:pt x="155" y="490"/>
                </a:lnTo>
                <a:lnTo>
                  <a:pt x="163" y="494"/>
                </a:lnTo>
                <a:lnTo>
                  <a:pt x="146" y="510"/>
                </a:lnTo>
                <a:lnTo>
                  <a:pt x="141" y="519"/>
                </a:lnTo>
                <a:lnTo>
                  <a:pt x="150" y="526"/>
                </a:lnTo>
                <a:lnTo>
                  <a:pt x="150" y="535"/>
                </a:lnTo>
                <a:lnTo>
                  <a:pt x="152" y="544"/>
                </a:lnTo>
                <a:lnTo>
                  <a:pt x="155" y="554"/>
                </a:lnTo>
                <a:lnTo>
                  <a:pt x="163" y="559"/>
                </a:lnTo>
                <a:lnTo>
                  <a:pt x="179" y="564"/>
                </a:lnTo>
                <a:lnTo>
                  <a:pt x="186" y="569"/>
                </a:lnTo>
                <a:lnTo>
                  <a:pt x="197" y="577"/>
                </a:lnTo>
                <a:lnTo>
                  <a:pt x="205" y="579"/>
                </a:lnTo>
                <a:lnTo>
                  <a:pt x="208" y="594"/>
                </a:lnTo>
                <a:lnTo>
                  <a:pt x="205" y="602"/>
                </a:lnTo>
                <a:lnTo>
                  <a:pt x="193" y="609"/>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05" name="Freeform 24"/>
          <p:cNvSpPr>
            <a:spLocks/>
          </p:cNvSpPr>
          <p:nvPr/>
        </p:nvSpPr>
        <p:spPr bwMode="auto">
          <a:xfrm>
            <a:off x="7585735" y="1561493"/>
            <a:ext cx="604896" cy="1327819"/>
          </a:xfrm>
          <a:custGeom>
            <a:avLst/>
            <a:gdLst/>
            <a:ahLst/>
            <a:cxnLst>
              <a:cxn ang="0">
                <a:pos x="409" y="859"/>
              </a:cxn>
              <a:cxn ang="0">
                <a:pos x="307" y="866"/>
              </a:cxn>
              <a:cxn ang="0">
                <a:pos x="230" y="866"/>
              </a:cxn>
              <a:cxn ang="0">
                <a:pos x="150" y="871"/>
              </a:cxn>
              <a:cxn ang="0">
                <a:pos x="147" y="790"/>
              </a:cxn>
              <a:cxn ang="0">
                <a:pos x="103" y="794"/>
              </a:cxn>
              <a:cxn ang="0">
                <a:pos x="93" y="578"/>
              </a:cxn>
              <a:cxn ang="0">
                <a:pos x="90" y="518"/>
              </a:cxn>
              <a:cxn ang="0">
                <a:pos x="85" y="383"/>
              </a:cxn>
              <a:cxn ang="0">
                <a:pos x="83" y="321"/>
              </a:cxn>
              <a:cxn ang="0">
                <a:pos x="0" y="326"/>
              </a:cxn>
              <a:cxn ang="0">
                <a:pos x="0" y="247"/>
              </a:cxn>
              <a:cxn ang="0">
                <a:pos x="37" y="247"/>
              </a:cxn>
              <a:cxn ang="0">
                <a:pos x="37" y="234"/>
              </a:cxn>
              <a:cxn ang="0">
                <a:pos x="35" y="163"/>
              </a:cxn>
              <a:cxn ang="0">
                <a:pos x="77" y="161"/>
              </a:cxn>
              <a:cxn ang="0">
                <a:pos x="73" y="80"/>
              </a:cxn>
              <a:cxn ang="0">
                <a:pos x="119" y="80"/>
              </a:cxn>
              <a:cxn ang="0">
                <a:pos x="113" y="8"/>
              </a:cxn>
              <a:cxn ang="0">
                <a:pos x="370" y="0"/>
              </a:cxn>
              <a:cxn ang="0">
                <a:pos x="375" y="139"/>
              </a:cxn>
              <a:cxn ang="0">
                <a:pos x="387" y="443"/>
              </a:cxn>
              <a:cxn ang="0">
                <a:pos x="401" y="727"/>
              </a:cxn>
              <a:cxn ang="0">
                <a:pos x="409" y="859"/>
              </a:cxn>
            </a:cxnLst>
            <a:rect l="0" t="0" r="r" b="b"/>
            <a:pathLst>
              <a:path w="410" h="872">
                <a:moveTo>
                  <a:pt x="409" y="859"/>
                </a:moveTo>
                <a:lnTo>
                  <a:pt x="307" y="866"/>
                </a:lnTo>
                <a:lnTo>
                  <a:pt x="230" y="866"/>
                </a:lnTo>
                <a:lnTo>
                  <a:pt x="150" y="871"/>
                </a:lnTo>
                <a:lnTo>
                  <a:pt x="147" y="790"/>
                </a:lnTo>
                <a:lnTo>
                  <a:pt x="103" y="794"/>
                </a:lnTo>
                <a:lnTo>
                  <a:pt x="93" y="578"/>
                </a:lnTo>
                <a:lnTo>
                  <a:pt x="90" y="518"/>
                </a:lnTo>
                <a:lnTo>
                  <a:pt x="85" y="383"/>
                </a:lnTo>
                <a:lnTo>
                  <a:pt x="83" y="321"/>
                </a:lnTo>
                <a:lnTo>
                  <a:pt x="0" y="326"/>
                </a:lnTo>
                <a:lnTo>
                  <a:pt x="0" y="247"/>
                </a:lnTo>
                <a:lnTo>
                  <a:pt x="37" y="247"/>
                </a:lnTo>
                <a:lnTo>
                  <a:pt x="37" y="234"/>
                </a:lnTo>
                <a:lnTo>
                  <a:pt x="35" y="163"/>
                </a:lnTo>
                <a:lnTo>
                  <a:pt x="77" y="161"/>
                </a:lnTo>
                <a:lnTo>
                  <a:pt x="73" y="80"/>
                </a:lnTo>
                <a:lnTo>
                  <a:pt x="119" y="80"/>
                </a:lnTo>
                <a:lnTo>
                  <a:pt x="113" y="8"/>
                </a:lnTo>
                <a:lnTo>
                  <a:pt x="370" y="0"/>
                </a:lnTo>
                <a:lnTo>
                  <a:pt x="375" y="139"/>
                </a:lnTo>
                <a:lnTo>
                  <a:pt x="387" y="443"/>
                </a:lnTo>
                <a:lnTo>
                  <a:pt x="401" y="727"/>
                </a:lnTo>
                <a:lnTo>
                  <a:pt x="409" y="859"/>
                </a:lnTo>
              </a:path>
            </a:pathLst>
          </a:custGeom>
          <a:solidFill>
            <a:srgbClr val="2699BB"/>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06" name="Freeform 25"/>
          <p:cNvSpPr>
            <a:spLocks/>
          </p:cNvSpPr>
          <p:nvPr/>
        </p:nvSpPr>
        <p:spPr bwMode="auto">
          <a:xfrm>
            <a:off x="3105076" y="5212994"/>
            <a:ext cx="745054" cy="1154227"/>
          </a:xfrm>
          <a:custGeom>
            <a:avLst/>
            <a:gdLst/>
            <a:ahLst/>
            <a:cxnLst>
              <a:cxn ang="0">
                <a:pos x="504" y="6"/>
              </a:cxn>
              <a:cxn ang="0">
                <a:pos x="499" y="315"/>
              </a:cxn>
              <a:cxn ang="0">
                <a:pos x="437" y="314"/>
              </a:cxn>
              <a:cxn ang="0">
                <a:pos x="437" y="482"/>
              </a:cxn>
              <a:cxn ang="0">
                <a:pos x="437" y="552"/>
              </a:cxn>
              <a:cxn ang="0">
                <a:pos x="504" y="552"/>
              </a:cxn>
              <a:cxn ang="0">
                <a:pos x="494" y="554"/>
              </a:cxn>
              <a:cxn ang="0">
                <a:pos x="487" y="560"/>
              </a:cxn>
              <a:cxn ang="0">
                <a:pos x="487" y="572"/>
              </a:cxn>
              <a:cxn ang="0">
                <a:pos x="494" y="582"/>
              </a:cxn>
              <a:cxn ang="0">
                <a:pos x="496" y="592"/>
              </a:cxn>
              <a:cxn ang="0">
                <a:pos x="494" y="605"/>
              </a:cxn>
              <a:cxn ang="0">
                <a:pos x="422" y="622"/>
              </a:cxn>
              <a:cxn ang="0">
                <a:pos x="396" y="620"/>
              </a:cxn>
              <a:cxn ang="0">
                <a:pos x="369" y="630"/>
              </a:cxn>
              <a:cxn ang="0">
                <a:pos x="349" y="630"/>
              </a:cxn>
              <a:cxn ang="0">
                <a:pos x="300" y="620"/>
              </a:cxn>
              <a:cxn ang="0">
                <a:pos x="289" y="622"/>
              </a:cxn>
              <a:cxn ang="0">
                <a:pos x="262" y="630"/>
              </a:cxn>
              <a:cxn ang="0">
                <a:pos x="237" y="650"/>
              </a:cxn>
              <a:cxn ang="0">
                <a:pos x="238" y="658"/>
              </a:cxn>
              <a:cxn ang="0">
                <a:pos x="232" y="667"/>
              </a:cxn>
              <a:cxn ang="0">
                <a:pos x="224" y="669"/>
              </a:cxn>
              <a:cxn ang="0">
                <a:pos x="215" y="674"/>
              </a:cxn>
              <a:cxn ang="0">
                <a:pos x="204" y="670"/>
              </a:cxn>
              <a:cxn ang="0">
                <a:pos x="197" y="683"/>
              </a:cxn>
              <a:cxn ang="0">
                <a:pos x="182" y="692"/>
              </a:cxn>
              <a:cxn ang="0">
                <a:pos x="168" y="698"/>
              </a:cxn>
              <a:cxn ang="0">
                <a:pos x="137" y="702"/>
              </a:cxn>
              <a:cxn ang="0">
                <a:pos x="98" y="727"/>
              </a:cxn>
              <a:cxn ang="0">
                <a:pos x="73" y="727"/>
              </a:cxn>
              <a:cxn ang="0">
                <a:pos x="45" y="732"/>
              </a:cxn>
              <a:cxn ang="0">
                <a:pos x="33" y="740"/>
              </a:cxn>
              <a:cxn ang="0">
                <a:pos x="0" y="757"/>
              </a:cxn>
              <a:cxn ang="0">
                <a:pos x="0" y="654"/>
              </a:cxn>
              <a:cxn ang="0">
                <a:pos x="5" y="514"/>
              </a:cxn>
              <a:cxn ang="0">
                <a:pos x="10" y="300"/>
              </a:cxn>
              <a:cxn ang="0">
                <a:pos x="12" y="220"/>
              </a:cxn>
              <a:cxn ang="0">
                <a:pos x="18" y="0"/>
              </a:cxn>
              <a:cxn ang="0">
                <a:pos x="25" y="0"/>
              </a:cxn>
              <a:cxn ang="0">
                <a:pos x="210" y="3"/>
              </a:cxn>
              <a:cxn ang="0">
                <a:pos x="504" y="6"/>
              </a:cxn>
            </a:cxnLst>
            <a:rect l="0" t="0" r="r" b="b"/>
            <a:pathLst>
              <a:path w="505" h="758">
                <a:moveTo>
                  <a:pt x="504" y="6"/>
                </a:moveTo>
                <a:lnTo>
                  <a:pt x="499" y="315"/>
                </a:lnTo>
                <a:lnTo>
                  <a:pt x="437" y="314"/>
                </a:lnTo>
                <a:lnTo>
                  <a:pt x="437" y="482"/>
                </a:lnTo>
                <a:lnTo>
                  <a:pt x="437" y="552"/>
                </a:lnTo>
                <a:lnTo>
                  <a:pt x="504" y="552"/>
                </a:lnTo>
                <a:lnTo>
                  <a:pt x="494" y="554"/>
                </a:lnTo>
                <a:lnTo>
                  <a:pt x="487" y="560"/>
                </a:lnTo>
                <a:lnTo>
                  <a:pt x="487" y="572"/>
                </a:lnTo>
                <a:lnTo>
                  <a:pt x="494" y="582"/>
                </a:lnTo>
                <a:lnTo>
                  <a:pt x="496" y="592"/>
                </a:lnTo>
                <a:lnTo>
                  <a:pt x="494" y="605"/>
                </a:lnTo>
                <a:lnTo>
                  <a:pt x="422" y="622"/>
                </a:lnTo>
                <a:lnTo>
                  <a:pt x="396" y="620"/>
                </a:lnTo>
                <a:lnTo>
                  <a:pt x="369" y="630"/>
                </a:lnTo>
                <a:lnTo>
                  <a:pt x="349" y="630"/>
                </a:lnTo>
                <a:lnTo>
                  <a:pt x="300" y="620"/>
                </a:lnTo>
                <a:lnTo>
                  <a:pt x="289" y="622"/>
                </a:lnTo>
                <a:lnTo>
                  <a:pt x="262" y="630"/>
                </a:lnTo>
                <a:lnTo>
                  <a:pt x="237" y="650"/>
                </a:lnTo>
                <a:lnTo>
                  <a:pt x="238" y="658"/>
                </a:lnTo>
                <a:lnTo>
                  <a:pt x="232" y="667"/>
                </a:lnTo>
                <a:lnTo>
                  <a:pt x="224" y="669"/>
                </a:lnTo>
                <a:lnTo>
                  <a:pt x="215" y="674"/>
                </a:lnTo>
                <a:lnTo>
                  <a:pt x="204" y="670"/>
                </a:lnTo>
                <a:lnTo>
                  <a:pt x="197" y="683"/>
                </a:lnTo>
                <a:lnTo>
                  <a:pt x="182" y="692"/>
                </a:lnTo>
                <a:lnTo>
                  <a:pt x="168" y="698"/>
                </a:lnTo>
                <a:lnTo>
                  <a:pt x="137" y="702"/>
                </a:lnTo>
                <a:lnTo>
                  <a:pt x="98" y="727"/>
                </a:lnTo>
                <a:lnTo>
                  <a:pt x="73" y="727"/>
                </a:lnTo>
                <a:lnTo>
                  <a:pt x="45" y="732"/>
                </a:lnTo>
                <a:lnTo>
                  <a:pt x="33" y="740"/>
                </a:lnTo>
                <a:lnTo>
                  <a:pt x="0" y="757"/>
                </a:lnTo>
                <a:lnTo>
                  <a:pt x="0" y="654"/>
                </a:lnTo>
                <a:lnTo>
                  <a:pt x="5" y="514"/>
                </a:lnTo>
                <a:lnTo>
                  <a:pt x="10" y="300"/>
                </a:lnTo>
                <a:lnTo>
                  <a:pt x="12" y="220"/>
                </a:lnTo>
                <a:lnTo>
                  <a:pt x="18" y="0"/>
                </a:lnTo>
                <a:lnTo>
                  <a:pt x="25" y="0"/>
                </a:lnTo>
                <a:lnTo>
                  <a:pt x="210" y="3"/>
                </a:lnTo>
                <a:lnTo>
                  <a:pt x="504" y="6"/>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07" name="Freeform 206"/>
          <p:cNvSpPr>
            <a:spLocks/>
          </p:cNvSpPr>
          <p:nvPr/>
        </p:nvSpPr>
        <p:spPr bwMode="auto">
          <a:xfrm>
            <a:off x="7454429" y="2867992"/>
            <a:ext cx="796693" cy="1110069"/>
          </a:xfrm>
          <a:custGeom>
            <a:avLst/>
            <a:gdLst/>
            <a:ahLst/>
            <a:cxnLst>
              <a:cxn ang="0">
                <a:pos x="396" y="5"/>
              </a:cxn>
              <a:cxn ang="0">
                <a:pos x="500" y="0"/>
              </a:cxn>
              <a:cxn ang="0">
                <a:pos x="500" y="59"/>
              </a:cxn>
              <a:cxn ang="0">
                <a:pos x="505" y="147"/>
              </a:cxn>
              <a:cxn ang="0">
                <a:pos x="512" y="277"/>
              </a:cxn>
              <a:cxn ang="0">
                <a:pos x="517" y="377"/>
              </a:cxn>
              <a:cxn ang="0">
                <a:pos x="520" y="417"/>
              </a:cxn>
              <a:cxn ang="0">
                <a:pos x="525" y="472"/>
              </a:cxn>
              <a:cxn ang="0">
                <a:pos x="531" y="611"/>
              </a:cxn>
              <a:cxn ang="0">
                <a:pos x="539" y="706"/>
              </a:cxn>
              <a:cxn ang="0">
                <a:pos x="445" y="711"/>
              </a:cxn>
              <a:cxn ang="0">
                <a:pos x="236" y="720"/>
              </a:cxn>
              <a:cxn ang="0">
                <a:pos x="181" y="721"/>
              </a:cxn>
              <a:cxn ang="0">
                <a:pos x="17" y="728"/>
              </a:cxn>
              <a:cxn ang="0">
                <a:pos x="10" y="596"/>
              </a:cxn>
              <a:cxn ang="0">
                <a:pos x="8" y="441"/>
              </a:cxn>
              <a:cxn ang="0">
                <a:pos x="5" y="412"/>
              </a:cxn>
              <a:cxn ang="0">
                <a:pos x="0" y="219"/>
              </a:cxn>
              <a:cxn ang="0">
                <a:pos x="5" y="225"/>
              </a:cxn>
              <a:cxn ang="0">
                <a:pos x="13" y="232"/>
              </a:cxn>
              <a:cxn ang="0">
                <a:pos x="21" y="225"/>
              </a:cxn>
              <a:cxn ang="0">
                <a:pos x="23" y="217"/>
              </a:cxn>
              <a:cxn ang="0">
                <a:pos x="37" y="215"/>
              </a:cxn>
              <a:cxn ang="0">
                <a:pos x="47" y="215"/>
              </a:cxn>
              <a:cxn ang="0">
                <a:pos x="53" y="207"/>
              </a:cxn>
              <a:cxn ang="0">
                <a:pos x="67" y="199"/>
              </a:cxn>
              <a:cxn ang="0">
                <a:pos x="72" y="190"/>
              </a:cxn>
              <a:cxn ang="0">
                <a:pos x="74" y="183"/>
              </a:cxn>
              <a:cxn ang="0">
                <a:pos x="77" y="170"/>
              </a:cxn>
              <a:cxn ang="0">
                <a:pos x="83" y="163"/>
              </a:cxn>
              <a:cxn ang="0">
                <a:pos x="90" y="159"/>
              </a:cxn>
              <a:cxn ang="0">
                <a:pos x="97" y="165"/>
              </a:cxn>
              <a:cxn ang="0">
                <a:pos x="97" y="175"/>
              </a:cxn>
              <a:cxn ang="0">
                <a:pos x="99" y="187"/>
              </a:cxn>
              <a:cxn ang="0">
                <a:pos x="101" y="199"/>
              </a:cxn>
              <a:cxn ang="0">
                <a:pos x="112" y="207"/>
              </a:cxn>
              <a:cxn ang="0">
                <a:pos x="122" y="207"/>
              </a:cxn>
              <a:cxn ang="0">
                <a:pos x="130" y="215"/>
              </a:cxn>
              <a:cxn ang="0">
                <a:pos x="135" y="223"/>
              </a:cxn>
              <a:cxn ang="0">
                <a:pos x="144" y="235"/>
              </a:cxn>
              <a:cxn ang="0">
                <a:pos x="154" y="241"/>
              </a:cxn>
              <a:cxn ang="0">
                <a:pos x="162" y="237"/>
              </a:cxn>
              <a:cxn ang="0">
                <a:pos x="170" y="235"/>
              </a:cxn>
              <a:cxn ang="0">
                <a:pos x="183" y="237"/>
              </a:cxn>
              <a:cxn ang="0">
                <a:pos x="176" y="10"/>
              </a:cxn>
              <a:cxn ang="0">
                <a:pos x="241" y="10"/>
              </a:cxn>
              <a:cxn ang="0">
                <a:pos x="321" y="5"/>
              </a:cxn>
              <a:cxn ang="0">
                <a:pos x="396" y="5"/>
              </a:cxn>
            </a:cxnLst>
            <a:rect l="0" t="0" r="r" b="b"/>
            <a:pathLst>
              <a:path w="540" h="729">
                <a:moveTo>
                  <a:pt x="396" y="5"/>
                </a:moveTo>
                <a:lnTo>
                  <a:pt x="500" y="0"/>
                </a:lnTo>
                <a:lnTo>
                  <a:pt x="500" y="59"/>
                </a:lnTo>
                <a:lnTo>
                  <a:pt x="505" y="147"/>
                </a:lnTo>
                <a:lnTo>
                  <a:pt x="512" y="277"/>
                </a:lnTo>
                <a:lnTo>
                  <a:pt x="517" y="377"/>
                </a:lnTo>
                <a:lnTo>
                  <a:pt x="520" y="417"/>
                </a:lnTo>
                <a:lnTo>
                  <a:pt x="525" y="472"/>
                </a:lnTo>
                <a:lnTo>
                  <a:pt x="531" y="611"/>
                </a:lnTo>
                <a:lnTo>
                  <a:pt x="539" y="706"/>
                </a:lnTo>
                <a:lnTo>
                  <a:pt x="445" y="711"/>
                </a:lnTo>
                <a:lnTo>
                  <a:pt x="236" y="720"/>
                </a:lnTo>
                <a:lnTo>
                  <a:pt x="181" y="721"/>
                </a:lnTo>
                <a:lnTo>
                  <a:pt x="17" y="728"/>
                </a:lnTo>
                <a:lnTo>
                  <a:pt x="10" y="596"/>
                </a:lnTo>
                <a:lnTo>
                  <a:pt x="8" y="441"/>
                </a:lnTo>
                <a:lnTo>
                  <a:pt x="5" y="412"/>
                </a:lnTo>
                <a:lnTo>
                  <a:pt x="0" y="219"/>
                </a:lnTo>
                <a:lnTo>
                  <a:pt x="5" y="225"/>
                </a:lnTo>
                <a:lnTo>
                  <a:pt x="13" y="232"/>
                </a:lnTo>
                <a:lnTo>
                  <a:pt x="21" y="225"/>
                </a:lnTo>
                <a:lnTo>
                  <a:pt x="23" y="217"/>
                </a:lnTo>
                <a:lnTo>
                  <a:pt x="37" y="215"/>
                </a:lnTo>
                <a:lnTo>
                  <a:pt x="47" y="215"/>
                </a:lnTo>
                <a:lnTo>
                  <a:pt x="53" y="207"/>
                </a:lnTo>
                <a:lnTo>
                  <a:pt x="67" y="199"/>
                </a:lnTo>
                <a:lnTo>
                  <a:pt x="72" y="190"/>
                </a:lnTo>
                <a:lnTo>
                  <a:pt x="74" y="183"/>
                </a:lnTo>
                <a:lnTo>
                  <a:pt x="77" y="170"/>
                </a:lnTo>
                <a:lnTo>
                  <a:pt x="83" y="163"/>
                </a:lnTo>
                <a:lnTo>
                  <a:pt x="90" y="159"/>
                </a:lnTo>
                <a:lnTo>
                  <a:pt x="97" y="165"/>
                </a:lnTo>
                <a:lnTo>
                  <a:pt x="97" y="175"/>
                </a:lnTo>
                <a:lnTo>
                  <a:pt x="99" y="187"/>
                </a:lnTo>
                <a:lnTo>
                  <a:pt x="101" y="199"/>
                </a:lnTo>
                <a:lnTo>
                  <a:pt x="112" y="207"/>
                </a:lnTo>
                <a:lnTo>
                  <a:pt x="122" y="207"/>
                </a:lnTo>
                <a:lnTo>
                  <a:pt x="130" y="215"/>
                </a:lnTo>
                <a:lnTo>
                  <a:pt x="135" y="223"/>
                </a:lnTo>
                <a:lnTo>
                  <a:pt x="144" y="235"/>
                </a:lnTo>
                <a:lnTo>
                  <a:pt x="154" y="241"/>
                </a:lnTo>
                <a:lnTo>
                  <a:pt x="162" y="237"/>
                </a:lnTo>
                <a:lnTo>
                  <a:pt x="170" y="235"/>
                </a:lnTo>
                <a:lnTo>
                  <a:pt x="183" y="237"/>
                </a:lnTo>
                <a:lnTo>
                  <a:pt x="176" y="10"/>
                </a:lnTo>
                <a:lnTo>
                  <a:pt x="241" y="10"/>
                </a:lnTo>
                <a:lnTo>
                  <a:pt x="321" y="5"/>
                </a:lnTo>
                <a:lnTo>
                  <a:pt x="396" y="5"/>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08" name="Freeform 207"/>
          <p:cNvSpPr>
            <a:spLocks/>
          </p:cNvSpPr>
          <p:nvPr/>
        </p:nvSpPr>
        <p:spPr bwMode="auto">
          <a:xfrm>
            <a:off x="6886416" y="1576721"/>
            <a:ext cx="923574" cy="1679569"/>
          </a:xfrm>
          <a:custGeom>
            <a:avLst/>
            <a:gdLst/>
            <a:ahLst/>
            <a:cxnLst>
              <a:cxn ang="0">
                <a:pos x="548" y="72"/>
              </a:cxn>
              <a:cxn ang="0">
                <a:pos x="511" y="237"/>
              </a:cxn>
              <a:cxn ang="0">
                <a:pos x="558" y="373"/>
              </a:cxn>
              <a:cxn ang="0">
                <a:pos x="620" y="779"/>
              </a:cxn>
              <a:cxn ang="0">
                <a:pos x="555" y="1085"/>
              </a:cxn>
              <a:cxn ang="0">
                <a:pos x="518" y="1072"/>
              </a:cxn>
              <a:cxn ang="0">
                <a:pos x="486" y="1048"/>
              </a:cxn>
              <a:cxn ang="0">
                <a:pos x="473" y="1008"/>
              </a:cxn>
              <a:cxn ang="0">
                <a:pos x="456" y="1039"/>
              </a:cxn>
              <a:cxn ang="0">
                <a:pos x="423" y="1065"/>
              </a:cxn>
              <a:cxn ang="0">
                <a:pos x="388" y="1074"/>
              </a:cxn>
              <a:cxn ang="0">
                <a:pos x="361" y="1057"/>
              </a:cxn>
              <a:cxn ang="0">
                <a:pos x="329" y="1060"/>
              </a:cxn>
              <a:cxn ang="0">
                <a:pos x="277" y="1065"/>
              </a:cxn>
              <a:cxn ang="0">
                <a:pos x="259" y="1090"/>
              </a:cxn>
              <a:cxn ang="0">
                <a:pos x="215" y="1095"/>
              </a:cxn>
              <a:cxn ang="0">
                <a:pos x="186" y="1067"/>
              </a:cxn>
              <a:cxn ang="0">
                <a:pos x="168" y="1023"/>
              </a:cxn>
              <a:cxn ang="0">
                <a:pos x="140" y="994"/>
              </a:cxn>
              <a:cxn ang="0">
                <a:pos x="110" y="974"/>
              </a:cxn>
              <a:cxn ang="0">
                <a:pos x="80" y="988"/>
              </a:cxn>
              <a:cxn ang="0">
                <a:pos x="39" y="1015"/>
              </a:cxn>
              <a:cxn ang="0">
                <a:pos x="28" y="977"/>
              </a:cxn>
              <a:cxn ang="0">
                <a:pos x="17" y="930"/>
              </a:cxn>
              <a:cxn ang="0">
                <a:pos x="32" y="877"/>
              </a:cxn>
              <a:cxn ang="0">
                <a:pos x="90" y="867"/>
              </a:cxn>
              <a:cxn ang="0">
                <a:pos x="105" y="840"/>
              </a:cxn>
              <a:cxn ang="0">
                <a:pos x="93" y="799"/>
              </a:cxn>
              <a:cxn ang="0">
                <a:pos x="128" y="783"/>
              </a:cxn>
              <a:cxn ang="0">
                <a:pos x="128" y="737"/>
              </a:cxn>
              <a:cxn ang="0">
                <a:pos x="152" y="670"/>
              </a:cxn>
              <a:cxn ang="0">
                <a:pos x="133" y="632"/>
              </a:cxn>
              <a:cxn ang="0">
                <a:pos x="122" y="575"/>
              </a:cxn>
              <a:cxn ang="0">
                <a:pos x="112" y="530"/>
              </a:cxn>
              <a:cxn ang="0">
                <a:pos x="112" y="492"/>
              </a:cxn>
              <a:cxn ang="0">
                <a:pos x="133" y="450"/>
              </a:cxn>
              <a:cxn ang="0">
                <a:pos x="150" y="419"/>
              </a:cxn>
              <a:cxn ang="0">
                <a:pos x="152" y="375"/>
              </a:cxn>
              <a:cxn ang="0">
                <a:pos x="168" y="339"/>
              </a:cxn>
              <a:cxn ang="0">
                <a:pos x="160" y="303"/>
              </a:cxn>
              <a:cxn ang="0">
                <a:pos x="150" y="263"/>
              </a:cxn>
              <a:cxn ang="0">
                <a:pos x="147" y="237"/>
              </a:cxn>
              <a:cxn ang="0">
                <a:pos x="137" y="217"/>
              </a:cxn>
              <a:cxn ang="0">
                <a:pos x="122" y="181"/>
              </a:cxn>
              <a:cxn ang="0">
                <a:pos x="97" y="135"/>
              </a:cxn>
              <a:cxn ang="0">
                <a:pos x="97" y="101"/>
              </a:cxn>
              <a:cxn ang="0">
                <a:pos x="90" y="48"/>
              </a:cxn>
              <a:cxn ang="0">
                <a:pos x="85" y="21"/>
              </a:cxn>
            </a:cxnLst>
            <a:rect l="0" t="0" r="r" b="b"/>
            <a:pathLst>
              <a:path w="626" h="1103">
                <a:moveTo>
                  <a:pt x="97" y="21"/>
                </a:moveTo>
                <a:lnTo>
                  <a:pt x="588" y="0"/>
                </a:lnTo>
                <a:lnTo>
                  <a:pt x="593" y="72"/>
                </a:lnTo>
                <a:lnTo>
                  <a:pt x="548" y="72"/>
                </a:lnTo>
                <a:lnTo>
                  <a:pt x="551" y="152"/>
                </a:lnTo>
                <a:lnTo>
                  <a:pt x="510" y="153"/>
                </a:lnTo>
                <a:lnTo>
                  <a:pt x="511" y="225"/>
                </a:lnTo>
                <a:lnTo>
                  <a:pt x="511" y="237"/>
                </a:lnTo>
                <a:lnTo>
                  <a:pt x="473" y="237"/>
                </a:lnTo>
                <a:lnTo>
                  <a:pt x="473" y="315"/>
                </a:lnTo>
                <a:lnTo>
                  <a:pt x="557" y="312"/>
                </a:lnTo>
                <a:lnTo>
                  <a:pt x="558" y="373"/>
                </a:lnTo>
                <a:lnTo>
                  <a:pt x="564" y="510"/>
                </a:lnTo>
                <a:lnTo>
                  <a:pt x="568" y="568"/>
                </a:lnTo>
                <a:lnTo>
                  <a:pt x="577" y="783"/>
                </a:lnTo>
                <a:lnTo>
                  <a:pt x="620" y="779"/>
                </a:lnTo>
                <a:lnTo>
                  <a:pt x="625" y="859"/>
                </a:lnTo>
                <a:lnTo>
                  <a:pt x="558" y="859"/>
                </a:lnTo>
                <a:lnTo>
                  <a:pt x="568" y="1087"/>
                </a:lnTo>
                <a:lnTo>
                  <a:pt x="555" y="1085"/>
                </a:lnTo>
                <a:lnTo>
                  <a:pt x="548" y="1087"/>
                </a:lnTo>
                <a:lnTo>
                  <a:pt x="536" y="1090"/>
                </a:lnTo>
                <a:lnTo>
                  <a:pt x="528" y="1085"/>
                </a:lnTo>
                <a:lnTo>
                  <a:pt x="518" y="1072"/>
                </a:lnTo>
                <a:lnTo>
                  <a:pt x="513" y="1065"/>
                </a:lnTo>
                <a:lnTo>
                  <a:pt x="506" y="1055"/>
                </a:lnTo>
                <a:lnTo>
                  <a:pt x="495" y="1055"/>
                </a:lnTo>
                <a:lnTo>
                  <a:pt x="486" y="1048"/>
                </a:lnTo>
                <a:lnTo>
                  <a:pt x="484" y="1037"/>
                </a:lnTo>
                <a:lnTo>
                  <a:pt x="483" y="1025"/>
                </a:lnTo>
                <a:lnTo>
                  <a:pt x="483" y="1014"/>
                </a:lnTo>
                <a:lnTo>
                  <a:pt x="473" y="1008"/>
                </a:lnTo>
                <a:lnTo>
                  <a:pt x="468" y="1012"/>
                </a:lnTo>
                <a:lnTo>
                  <a:pt x="461" y="1019"/>
                </a:lnTo>
                <a:lnTo>
                  <a:pt x="459" y="1032"/>
                </a:lnTo>
                <a:lnTo>
                  <a:pt x="456" y="1039"/>
                </a:lnTo>
                <a:lnTo>
                  <a:pt x="449" y="1048"/>
                </a:lnTo>
                <a:lnTo>
                  <a:pt x="439" y="1055"/>
                </a:lnTo>
                <a:lnTo>
                  <a:pt x="429" y="1065"/>
                </a:lnTo>
                <a:lnTo>
                  <a:pt x="423" y="1065"/>
                </a:lnTo>
                <a:lnTo>
                  <a:pt x="408" y="1067"/>
                </a:lnTo>
                <a:lnTo>
                  <a:pt x="406" y="1074"/>
                </a:lnTo>
                <a:lnTo>
                  <a:pt x="399" y="1080"/>
                </a:lnTo>
                <a:lnTo>
                  <a:pt x="388" y="1074"/>
                </a:lnTo>
                <a:lnTo>
                  <a:pt x="384" y="1070"/>
                </a:lnTo>
                <a:lnTo>
                  <a:pt x="377" y="1065"/>
                </a:lnTo>
                <a:lnTo>
                  <a:pt x="371" y="1057"/>
                </a:lnTo>
                <a:lnTo>
                  <a:pt x="361" y="1057"/>
                </a:lnTo>
                <a:lnTo>
                  <a:pt x="353" y="1052"/>
                </a:lnTo>
                <a:lnTo>
                  <a:pt x="342" y="1052"/>
                </a:lnTo>
                <a:lnTo>
                  <a:pt x="335" y="1060"/>
                </a:lnTo>
                <a:lnTo>
                  <a:pt x="329" y="1060"/>
                </a:lnTo>
                <a:lnTo>
                  <a:pt x="319" y="1067"/>
                </a:lnTo>
                <a:lnTo>
                  <a:pt x="304" y="1070"/>
                </a:lnTo>
                <a:lnTo>
                  <a:pt x="286" y="1067"/>
                </a:lnTo>
                <a:lnTo>
                  <a:pt x="277" y="1065"/>
                </a:lnTo>
                <a:lnTo>
                  <a:pt x="272" y="1065"/>
                </a:lnTo>
                <a:lnTo>
                  <a:pt x="264" y="1072"/>
                </a:lnTo>
                <a:lnTo>
                  <a:pt x="259" y="1080"/>
                </a:lnTo>
                <a:lnTo>
                  <a:pt x="259" y="1090"/>
                </a:lnTo>
                <a:lnTo>
                  <a:pt x="241" y="1095"/>
                </a:lnTo>
                <a:lnTo>
                  <a:pt x="232" y="1102"/>
                </a:lnTo>
                <a:lnTo>
                  <a:pt x="222" y="1102"/>
                </a:lnTo>
                <a:lnTo>
                  <a:pt x="215" y="1095"/>
                </a:lnTo>
                <a:lnTo>
                  <a:pt x="210" y="1087"/>
                </a:lnTo>
                <a:lnTo>
                  <a:pt x="206" y="1080"/>
                </a:lnTo>
                <a:lnTo>
                  <a:pt x="200" y="1072"/>
                </a:lnTo>
                <a:lnTo>
                  <a:pt x="186" y="1067"/>
                </a:lnTo>
                <a:lnTo>
                  <a:pt x="186" y="1055"/>
                </a:lnTo>
                <a:lnTo>
                  <a:pt x="182" y="1047"/>
                </a:lnTo>
                <a:lnTo>
                  <a:pt x="175" y="1032"/>
                </a:lnTo>
                <a:lnTo>
                  <a:pt x="168" y="1023"/>
                </a:lnTo>
                <a:lnTo>
                  <a:pt x="157" y="1019"/>
                </a:lnTo>
                <a:lnTo>
                  <a:pt x="154" y="1008"/>
                </a:lnTo>
                <a:lnTo>
                  <a:pt x="147" y="1003"/>
                </a:lnTo>
                <a:lnTo>
                  <a:pt x="140" y="994"/>
                </a:lnTo>
                <a:lnTo>
                  <a:pt x="130" y="985"/>
                </a:lnTo>
                <a:lnTo>
                  <a:pt x="128" y="974"/>
                </a:lnTo>
                <a:lnTo>
                  <a:pt x="117" y="970"/>
                </a:lnTo>
                <a:lnTo>
                  <a:pt x="110" y="974"/>
                </a:lnTo>
                <a:lnTo>
                  <a:pt x="99" y="970"/>
                </a:lnTo>
                <a:lnTo>
                  <a:pt x="93" y="977"/>
                </a:lnTo>
                <a:lnTo>
                  <a:pt x="88" y="979"/>
                </a:lnTo>
                <a:lnTo>
                  <a:pt x="80" y="988"/>
                </a:lnTo>
                <a:lnTo>
                  <a:pt x="66" y="994"/>
                </a:lnTo>
                <a:lnTo>
                  <a:pt x="53" y="1008"/>
                </a:lnTo>
                <a:lnTo>
                  <a:pt x="48" y="1015"/>
                </a:lnTo>
                <a:lnTo>
                  <a:pt x="39" y="1015"/>
                </a:lnTo>
                <a:lnTo>
                  <a:pt x="39" y="1007"/>
                </a:lnTo>
                <a:lnTo>
                  <a:pt x="32" y="994"/>
                </a:lnTo>
                <a:lnTo>
                  <a:pt x="28" y="988"/>
                </a:lnTo>
                <a:lnTo>
                  <a:pt x="28" y="977"/>
                </a:lnTo>
                <a:lnTo>
                  <a:pt x="30" y="965"/>
                </a:lnTo>
                <a:lnTo>
                  <a:pt x="32" y="950"/>
                </a:lnTo>
                <a:lnTo>
                  <a:pt x="25" y="940"/>
                </a:lnTo>
                <a:lnTo>
                  <a:pt x="17" y="930"/>
                </a:lnTo>
                <a:lnTo>
                  <a:pt x="13" y="925"/>
                </a:lnTo>
                <a:lnTo>
                  <a:pt x="0" y="895"/>
                </a:lnTo>
                <a:lnTo>
                  <a:pt x="25" y="877"/>
                </a:lnTo>
                <a:lnTo>
                  <a:pt x="32" y="877"/>
                </a:lnTo>
                <a:lnTo>
                  <a:pt x="53" y="883"/>
                </a:lnTo>
                <a:lnTo>
                  <a:pt x="75" y="883"/>
                </a:lnTo>
                <a:lnTo>
                  <a:pt x="80" y="877"/>
                </a:lnTo>
                <a:lnTo>
                  <a:pt x="90" y="867"/>
                </a:lnTo>
                <a:lnTo>
                  <a:pt x="97" y="868"/>
                </a:lnTo>
                <a:lnTo>
                  <a:pt x="105" y="863"/>
                </a:lnTo>
                <a:lnTo>
                  <a:pt x="105" y="852"/>
                </a:lnTo>
                <a:lnTo>
                  <a:pt x="105" y="840"/>
                </a:lnTo>
                <a:lnTo>
                  <a:pt x="97" y="827"/>
                </a:lnTo>
                <a:lnTo>
                  <a:pt x="90" y="819"/>
                </a:lnTo>
                <a:lnTo>
                  <a:pt x="88" y="812"/>
                </a:lnTo>
                <a:lnTo>
                  <a:pt x="93" y="799"/>
                </a:lnTo>
                <a:lnTo>
                  <a:pt x="99" y="799"/>
                </a:lnTo>
                <a:lnTo>
                  <a:pt x="110" y="797"/>
                </a:lnTo>
                <a:lnTo>
                  <a:pt x="122" y="790"/>
                </a:lnTo>
                <a:lnTo>
                  <a:pt x="128" y="783"/>
                </a:lnTo>
                <a:lnTo>
                  <a:pt x="128" y="770"/>
                </a:lnTo>
                <a:lnTo>
                  <a:pt x="127" y="757"/>
                </a:lnTo>
                <a:lnTo>
                  <a:pt x="127" y="748"/>
                </a:lnTo>
                <a:lnTo>
                  <a:pt x="128" y="737"/>
                </a:lnTo>
                <a:lnTo>
                  <a:pt x="127" y="728"/>
                </a:lnTo>
                <a:lnTo>
                  <a:pt x="152" y="697"/>
                </a:lnTo>
                <a:lnTo>
                  <a:pt x="159" y="679"/>
                </a:lnTo>
                <a:lnTo>
                  <a:pt x="152" y="670"/>
                </a:lnTo>
                <a:lnTo>
                  <a:pt x="150" y="657"/>
                </a:lnTo>
                <a:lnTo>
                  <a:pt x="144" y="648"/>
                </a:lnTo>
                <a:lnTo>
                  <a:pt x="137" y="639"/>
                </a:lnTo>
                <a:lnTo>
                  <a:pt x="133" y="632"/>
                </a:lnTo>
                <a:lnTo>
                  <a:pt x="130" y="619"/>
                </a:lnTo>
                <a:lnTo>
                  <a:pt x="128" y="610"/>
                </a:lnTo>
                <a:lnTo>
                  <a:pt x="128" y="585"/>
                </a:lnTo>
                <a:lnTo>
                  <a:pt x="122" y="575"/>
                </a:lnTo>
                <a:lnTo>
                  <a:pt x="120" y="565"/>
                </a:lnTo>
                <a:lnTo>
                  <a:pt x="112" y="553"/>
                </a:lnTo>
                <a:lnTo>
                  <a:pt x="112" y="541"/>
                </a:lnTo>
                <a:lnTo>
                  <a:pt x="112" y="530"/>
                </a:lnTo>
                <a:lnTo>
                  <a:pt x="110" y="519"/>
                </a:lnTo>
                <a:lnTo>
                  <a:pt x="105" y="512"/>
                </a:lnTo>
                <a:lnTo>
                  <a:pt x="105" y="501"/>
                </a:lnTo>
                <a:lnTo>
                  <a:pt x="112" y="492"/>
                </a:lnTo>
                <a:lnTo>
                  <a:pt x="119" y="487"/>
                </a:lnTo>
                <a:lnTo>
                  <a:pt x="122" y="470"/>
                </a:lnTo>
                <a:lnTo>
                  <a:pt x="127" y="457"/>
                </a:lnTo>
                <a:lnTo>
                  <a:pt x="133" y="450"/>
                </a:lnTo>
                <a:lnTo>
                  <a:pt x="142" y="450"/>
                </a:lnTo>
                <a:lnTo>
                  <a:pt x="150" y="443"/>
                </a:lnTo>
                <a:lnTo>
                  <a:pt x="147" y="430"/>
                </a:lnTo>
                <a:lnTo>
                  <a:pt x="150" y="419"/>
                </a:lnTo>
                <a:lnTo>
                  <a:pt x="150" y="408"/>
                </a:lnTo>
                <a:lnTo>
                  <a:pt x="152" y="397"/>
                </a:lnTo>
                <a:lnTo>
                  <a:pt x="154" y="385"/>
                </a:lnTo>
                <a:lnTo>
                  <a:pt x="152" y="375"/>
                </a:lnTo>
                <a:lnTo>
                  <a:pt x="154" y="365"/>
                </a:lnTo>
                <a:lnTo>
                  <a:pt x="159" y="355"/>
                </a:lnTo>
                <a:lnTo>
                  <a:pt x="160" y="345"/>
                </a:lnTo>
                <a:lnTo>
                  <a:pt x="168" y="339"/>
                </a:lnTo>
                <a:lnTo>
                  <a:pt x="168" y="332"/>
                </a:lnTo>
                <a:lnTo>
                  <a:pt x="167" y="321"/>
                </a:lnTo>
                <a:lnTo>
                  <a:pt x="164" y="312"/>
                </a:lnTo>
                <a:lnTo>
                  <a:pt x="160" y="303"/>
                </a:lnTo>
                <a:lnTo>
                  <a:pt x="157" y="290"/>
                </a:lnTo>
                <a:lnTo>
                  <a:pt x="157" y="285"/>
                </a:lnTo>
                <a:lnTo>
                  <a:pt x="157" y="270"/>
                </a:lnTo>
                <a:lnTo>
                  <a:pt x="150" y="263"/>
                </a:lnTo>
                <a:lnTo>
                  <a:pt x="157" y="253"/>
                </a:lnTo>
                <a:lnTo>
                  <a:pt x="150" y="252"/>
                </a:lnTo>
                <a:lnTo>
                  <a:pt x="152" y="243"/>
                </a:lnTo>
                <a:lnTo>
                  <a:pt x="147" y="237"/>
                </a:lnTo>
                <a:lnTo>
                  <a:pt x="147" y="228"/>
                </a:lnTo>
                <a:lnTo>
                  <a:pt x="150" y="219"/>
                </a:lnTo>
                <a:lnTo>
                  <a:pt x="147" y="210"/>
                </a:lnTo>
                <a:lnTo>
                  <a:pt x="137" y="217"/>
                </a:lnTo>
                <a:lnTo>
                  <a:pt x="133" y="208"/>
                </a:lnTo>
                <a:lnTo>
                  <a:pt x="128" y="201"/>
                </a:lnTo>
                <a:lnTo>
                  <a:pt x="128" y="190"/>
                </a:lnTo>
                <a:lnTo>
                  <a:pt x="122" y="181"/>
                </a:lnTo>
                <a:lnTo>
                  <a:pt x="119" y="172"/>
                </a:lnTo>
                <a:lnTo>
                  <a:pt x="105" y="161"/>
                </a:lnTo>
                <a:lnTo>
                  <a:pt x="97" y="148"/>
                </a:lnTo>
                <a:lnTo>
                  <a:pt x="97" y="135"/>
                </a:lnTo>
                <a:lnTo>
                  <a:pt x="90" y="130"/>
                </a:lnTo>
                <a:lnTo>
                  <a:pt x="90" y="117"/>
                </a:lnTo>
                <a:lnTo>
                  <a:pt x="93" y="110"/>
                </a:lnTo>
                <a:lnTo>
                  <a:pt x="97" y="101"/>
                </a:lnTo>
                <a:lnTo>
                  <a:pt x="95" y="92"/>
                </a:lnTo>
                <a:lnTo>
                  <a:pt x="88" y="81"/>
                </a:lnTo>
                <a:lnTo>
                  <a:pt x="85" y="72"/>
                </a:lnTo>
                <a:lnTo>
                  <a:pt x="90" y="48"/>
                </a:lnTo>
                <a:lnTo>
                  <a:pt x="80" y="46"/>
                </a:lnTo>
                <a:lnTo>
                  <a:pt x="85" y="37"/>
                </a:lnTo>
                <a:lnTo>
                  <a:pt x="90" y="28"/>
                </a:lnTo>
                <a:lnTo>
                  <a:pt x="85" y="21"/>
                </a:lnTo>
                <a:lnTo>
                  <a:pt x="97" y="21"/>
                </a:lnTo>
              </a:path>
            </a:pathLst>
          </a:custGeom>
          <a:solidFill>
            <a:srgbClr val="2699BB"/>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09" name="Freeform 208"/>
          <p:cNvSpPr>
            <a:spLocks/>
          </p:cNvSpPr>
          <p:nvPr/>
        </p:nvSpPr>
        <p:spPr bwMode="auto">
          <a:xfrm>
            <a:off x="2206582" y="4099881"/>
            <a:ext cx="973736" cy="596909"/>
          </a:xfrm>
          <a:custGeom>
            <a:avLst/>
            <a:gdLst/>
            <a:ahLst/>
            <a:cxnLst>
              <a:cxn ang="0">
                <a:pos x="388" y="201"/>
              </a:cxn>
              <a:cxn ang="0">
                <a:pos x="406" y="197"/>
              </a:cxn>
              <a:cxn ang="0">
                <a:pos x="411" y="202"/>
              </a:cxn>
              <a:cxn ang="0">
                <a:pos x="418" y="215"/>
              </a:cxn>
              <a:cxn ang="0">
                <a:pos x="426" y="234"/>
              </a:cxn>
              <a:cxn ang="0">
                <a:pos x="442" y="241"/>
              </a:cxn>
              <a:cxn ang="0">
                <a:pos x="458" y="252"/>
              </a:cxn>
              <a:cxn ang="0">
                <a:pos x="466" y="270"/>
              </a:cxn>
              <a:cxn ang="0">
                <a:pos x="471" y="289"/>
              </a:cxn>
              <a:cxn ang="0">
                <a:pos x="489" y="296"/>
              </a:cxn>
              <a:cxn ang="0">
                <a:pos x="504" y="312"/>
              </a:cxn>
              <a:cxn ang="0">
                <a:pos x="526" y="319"/>
              </a:cxn>
              <a:cxn ang="0">
                <a:pos x="546" y="316"/>
              </a:cxn>
              <a:cxn ang="0">
                <a:pos x="571" y="321"/>
              </a:cxn>
              <a:cxn ang="0">
                <a:pos x="582" y="332"/>
              </a:cxn>
              <a:cxn ang="0">
                <a:pos x="591" y="354"/>
              </a:cxn>
              <a:cxn ang="0">
                <a:pos x="600" y="372"/>
              </a:cxn>
              <a:cxn ang="0">
                <a:pos x="616" y="388"/>
              </a:cxn>
              <a:cxn ang="0">
                <a:pos x="636" y="383"/>
              </a:cxn>
              <a:cxn ang="0">
                <a:pos x="654" y="386"/>
              </a:cxn>
              <a:cxn ang="0">
                <a:pos x="356" y="386"/>
              </a:cxn>
              <a:cxn ang="0">
                <a:pos x="110" y="381"/>
              </a:cxn>
              <a:cxn ang="0">
                <a:pos x="21" y="352"/>
              </a:cxn>
              <a:cxn ang="0">
                <a:pos x="28" y="170"/>
              </a:cxn>
              <a:cxn ang="0">
                <a:pos x="0" y="167"/>
              </a:cxn>
              <a:cxn ang="0">
                <a:pos x="5" y="88"/>
              </a:cxn>
              <a:cxn ang="0">
                <a:pos x="88" y="75"/>
              </a:cxn>
              <a:cxn ang="0">
                <a:pos x="106" y="70"/>
              </a:cxn>
              <a:cxn ang="0">
                <a:pos x="133" y="60"/>
              </a:cxn>
              <a:cxn ang="0">
                <a:pos x="138" y="39"/>
              </a:cxn>
              <a:cxn ang="0">
                <a:pos x="161" y="33"/>
              </a:cxn>
              <a:cxn ang="0">
                <a:pos x="181" y="8"/>
              </a:cxn>
              <a:cxn ang="0">
                <a:pos x="188" y="12"/>
              </a:cxn>
              <a:cxn ang="0">
                <a:pos x="175" y="39"/>
              </a:cxn>
              <a:cxn ang="0">
                <a:pos x="164" y="73"/>
              </a:cxn>
              <a:cxn ang="0">
                <a:pos x="144" y="88"/>
              </a:cxn>
              <a:cxn ang="0">
                <a:pos x="151" y="92"/>
              </a:cxn>
              <a:cxn ang="0">
                <a:pos x="177" y="73"/>
              </a:cxn>
              <a:cxn ang="0">
                <a:pos x="184" y="40"/>
              </a:cxn>
              <a:cxn ang="0">
                <a:pos x="188" y="65"/>
              </a:cxn>
              <a:cxn ang="0">
                <a:pos x="181" y="90"/>
              </a:cxn>
              <a:cxn ang="0">
                <a:pos x="191" y="112"/>
              </a:cxn>
              <a:cxn ang="0">
                <a:pos x="201" y="115"/>
              </a:cxn>
              <a:cxn ang="0">
                <a:pos x="210" y="75"/>
              </a:cxn>
              <a:cxn ang="0">
                <a:pos x="208" y="35"/>
              </a:cxn>
              <a:cxn ang="0">
                <a:pos x="246" y="33"/>
              </a:cxn>
              <a:cxn ang="0">
                <a:pos x="248" y="70"/>
              </a:cxn>
              <a:cxn ang="0">
                <a:pos x="251" y="52"/>
              </a:cxn>
              <a:cxn ang="0">
                <a:pos x="251" y="13"/>
              </a:cxn>
              <a:cxn ang="0">
                <a:pos x="273" y="33"/>
              </a:cxn>
              <a:cxn ang="0">
                <a:pos x="284" y="59"/>
              </a:cxn>
              <a:cxn ang="0">
                <a:pos x="302" y="73"/>
              </a:cxn>
              <a:cxn ang="0">
                <a:pos x="338" y="88"/>
              </a:cxn>
              <a:cxn ang="0">
                <a:pos x="333" y="108"/>
              </a:cxn>
              <a:cxn ang="0">
                <a:pos x="342" y="125"/>
              </a:cxn>
              <a:cxn ang="0">
                <a:pos x="348" y="148"/>
              </a:cxn>
              <a:cxn ang="0">
                <a:pos x="356" y="167"/>
              </a:cxn>
              <a:cxn ang="0">
                <a:pos x="374" y="174"/>
              </a:cxn>
              <a:cxn ang="0">
                <a:pos x="374" y="188"/>
              </a:cxn>
            </a:cxnLst>
            <a:rect l="0" t="0" r="r" b="b"/>
            <a:pathLst>
              <a:path w="660" h="392">
                <a:moveTo>
                  <a:pt x="381" y="197"/>
                </a:moveTo>
                <a:lnTo>
                  <a:pt x="388" y="201"/>
                </a:lnTo>
                <a:lnTo>
                  <a:pt x="391" y="194"/>
                </a:lnTo>
                <a:lnTo>
                  <a:pt x="406" y="197"/>
                </a:lnTo>
                <a:lnTo>
                  <a:pt x="413" y="194"/>
                </a:lnTo>
                <a:lnTo>
                  <a:pt x="411" y="202"/>
                </a:lnTo>
                <a:lnTo>
                  <a:pt x="422" y="207"/>
                </a:lnTo>
                <a:lnTo>
                  <a:pt x="418" y="215"/>
                </a:lnTo>
                <a:lnTo>
                  <a:pt x="422" y="222"/>
                </a:lnTo>
                <a:lnTo>
                  <a:pt x="426" y="234"/>
                </a:lnTo>
                <a:lnTo>
                  <a:pt x="436" y="237"/>
                </a:lnTo>
                <a:lnTo>
                  <a:pt x="442" y="241"/>
                </a:lnTo>
                <a:lnTo>
                  <a:pt x="449" y="250"/>
                </a:lnTo>
                <a:lnTo>
                  <a:pt x="458" y="252"/>
                </a:lnTo>
                <a:lnTo>
                  <a:pt x="469" y="257"/>
                </a:lnTo>
                <a:lnTo>
                  <a:pt x="466" y="270"/>
                </a:lnTo>
                <a:lnTo>
                  <a:pt x="471" y="279"/>
                </a:lnTo>
                <a:lnTo>
                  <a:pt x="471" y="289"/>
                </a:lnTo>
                <a:lnTo>
                  <a:pt x="476" y="296"/>
                </a:lnTo>
                <a:lnTo>
                  <a:pt x="489" y="296"/>
                </a:lnTo>
                <a:lnTo>
                  <a:pt x="494" y="304"/>
                </a:lnTo>
                <a:lnTo>
                  <a:pt x="504" y="312"/>
                </a:lnTo>
                <a:lnTo>
                  <a:pt x="514" y="314"/>
                </a:lnTo>
                <a:lnTo>
                  <a:pt x="526" y="319"/>
                </a:lnTo>
                <a:lnTo>
                  <a:pt x="540" y="319"/>
                </a:lnTo>
                <a:lnTo>
                  <a:pt x="546" y="316"/>
                </a:lnTo>
                <a:lnTo>
                  <a:pt x="562" y="321"/>
                </a:lnTo>
                <a:lnTo>
                  <a:pt x="571" y="321"/>
                </a:lnTo>
                <a:lnTo>
                  <a:pt x="578" y="324"/>
                </a:lnTo>
                <a:lnTo>
                  <a:pt x="582" y="332"/>
                </a:lnTo>
                <a:lnTo>
                  <a:pt x="591" y="336"/>
                </a:lnTo>
                <a:lnTo>
                  <a:pt x="591" y="354"/>
                </a:lnTo>
                <a:lnTo>
                  <a:pt x="589" y="366"/>
                </a:lnTo>
                <a:lnTo>
                  <a:pt x="600" y="372"/>
                </a:lnTo>
                <a:lnTo>
                  <a:pt x="609" y="381"/>
                </a:lnTo>
                <a:lnTo>
                  <a:pt x="616" y="388"/>
                </a:lnTo>
                <a:lnTo>
                  <a:pt x="629" y="383"/>
                </a:lnTo>
                <a:lnTo>
                  <a:pt x="636" y="383"/>
                </a:lnTo>
                <a:lnTo>
                  <a:pt x="645" y="386"/>
                </a:lnTo>
                <a:lnTo>
                  <a:pt x="654" y="386"/>
                </a:lnTo>
                <a:lnTo>
                  <a:pt x="659" y="391"/>
                </a:lnTo>
                <a:lnTo>
                  <a:pt x="356" y="386"/>
                </a:lnTo>
                <a:lnTo>
                  <a:pt x="196" y="383"/>
                </a:lnTo>
                <a:lnTo>
                  <a:pt x="110" y="381"/>
                </a:lnTo>
                <a:lnTo>
                  <a:pt x="21" y="377"/>
                </a:lnTo>
                <a:lnTo>
                  <a:pt x="21" y="352"/>
                </a:lnTo>
                <a:lnTo>
                  <a:pt x="25" y="257"/>
                </a:lnTo>
                <a:lnTo>
                  <a:pt x="28" y="170"/>
                </a:lnTo>
                <a:lnTo>
                  <a:pt x="8" y="170"/>
                </a:lnTo>
                <a:lnTo>
                  <a:pt x="0" y="167"/>
                </a:lnTo>
                <a:lnTo>
                  <a:pt x="0" y="152"/>
                </a:lnTo>
                <a:lnTo>
                  <a:pt x="5" y="88"/>
                </a:lnTo>
                <a:lnTo>
                  <a:pt x="88" y="90"/>
                </a:lnTo>
                <a:lnTo>
                  <a:pt x="88" y="75"/>
                </a:lnTo>
                <a:lnTo>
                  <a:pt x="91" y="70"/>
                </a:lnTo>
                <a:lnTo>
                  <a:pt x="106" y="70"/>
                </a:lnTo>
                <a:lnTo>
                  <a:pt x="121" y="67"/>
                </a:lnTo>
                <a:lnTo>
                  <a:pt x="133" y="60"/>
                </a:lnTo>
                <a:lnTo>
                  <a:pt x="138" y="52"/>
                </a:lnTo>
                <a:lnTo>
                  <a:pt x="138" y="39"/>
                </a:lnTo>
                <a:lnTo>
                  <a:pt x="148" y="35"/>
                </a:lnTo>
                <a:lnTo>
                  <a:pt x="161" y="33"/>
                </a:lnTo>
                <a:lnTo>
                  <a:pt x="173" y="21"/>
                </a:lnTo>
                <a:lnTo>
                  <a:pt x="181" y="8"/>
                </a:lnTo>
                <a:lnTo>
                  <a:pt x="183" y="0"/>
                </a:lnTo>
                <a:lnTo>
                  <a:pt x="188" y="12"/>
                </a:lnTo>
                <a:lnTo>
                  <a:pt x="191" y="23"/>
                </a:lnTo>
                <a:lnTo>
                  <a:pt x="175" y="39"/>
                </a:lnTo>
                <a:lnTo>
                  <a:pt x="163" y="60"/>
                </a:lnTo>
                <a:lnTo>
                  <a:pt x="164" y="73"/>
                </a:lnTo>
                <a:lnTo>
                  <a:pt x="155" y="75"/>
                </a:lnTo>
                <a:lnTo>
                  <a:pt x="144" y="88"/>
                </a:lnTo>
                <a:lnTo>
                  <a:pt x="133" y="100"/>
                </a:lnTo>
                <a:lnTo>
                  <a:pt x="151" y="92"/>
                </a:lnTo>
                <a:lnTo>
                  <a:pt x="170" y="83"/>
                </a:lnTo>
                <a:lnTo>
                  <a:pt x="177" y="73"/>
                </a:lnTo>
                <a:lnTo>
                  <a:pt x="175" y="59"/>
                </a:lnTo>
                <a:lnTo>
                  <a:pt x="184" y="40"/>
                </a:lnTo>
                <a:lnTo>
                  <a:pt x="188" y="55"/>
                </a:lnTo>
                <a:lnTo>
                  <a:pt x="188" y="65"/>
                </a:lnTo>
                <a:lnTo>
                  <a:pt x="184" y="75"/>
                </a:lnTo>
                <a:lnTo>
                  <a:pt x="181" y="90"/>
                </a:lnTo>
                <a:lnTo>
                  <a:pt x="186" y="100"/>
                </a:lnTo>
                <a:lnTo>
                  <a:pt x="191" y="112"/>
                </a:lnTo>
                <a:lnTo>
                  <a:pt x="193" y="125"/>
                </a:lnTo>
                <a:lnTo>
                  <a:pt x="201" y="115"/>
                </a:lnTo>
                <a:lnTo>
                  <a:pt x="206" y="108"/>
                </a:lnTo>
                <a:lnTo>
                  <a:pt x="210" y="75"/>
                </a:lnTo>
                <a:lnTo>
                  <a:pt x="201" y="46"/>
                </a:lnTo>
                <a:lnTo>
                  <a:pt x="208" y="35"/>
                </a:lnTo>
                <a:lnTo>
                  <a:pt x="236" y="17"/>
                </a:lnTo>
                <a:lnTo>
                  <a:pt x="246" y="33"/>
                </a:lnTo>
                <a:lnTo>
                  <a:pt x="243" y="50"/>
                </a:lnTo>
                <a:lnTo>
                  <a:pt x="248" y="70"/>
                </a:lnTo>
                <a:lnTo>
                  <a:pt x="255" y="60"/>
                </a:lnTo>
                <a:lnTo>
                  <a:pt x="251" y="52"/>
                </a:lnTo>
                <a:lnTo>
                  <a:pt x="255" y="23"/>
                </a:lnTo>
                <a:lnTo>
                  <a:pt x="251" y="13"/>
                </a:lnTo>
                <a:lnTo>
                  <a:pt x="266" y="21"/>
                </a:lnTo>
                <a:lnTo>
                  <a:pt x="273" y="33"/>
                </a:lnTo>
                <a:lnTo>
                  <a:pt x="276" y="52"/>
                </a:lnTo>
                <a:lnTo>
                  <a:pt x="284" y="59"/>
                </a:lnTo>
                <a:lnTo>
                  <a:pt x="293" y="60"/>
                </a:lnTo>
                <a:lnTo>
                  <a:pt x="302" y="73"/>
                </a:lnTo>
                <a:lnTo>
                  <a:pt x="318" y="83"/>
                </a:lnTo>
                <a:lnTo>
                  <a:pt x="338" y="88"/>
                </a:lnTo>
                <a:lnTo>
                  <a:pt x="333" y="95"/>
                </a:lnTo>
                <a:lnTo>
                  <a:pt x="333" y="108"/>
                </a:lnTo>
                <a:lnTo>
                  <a:pt x="336" y="115"/>
                </a:lnTo>
                <a:lnTo>
                  <a:pt x="342" y="125"/>
                </a:lnTo>
                <a:lnTo>
                  <a:pt x="348" y="137"/>
                </a:lnTo>
                <a:lnTo>
                  <a:pt x="348" y="148"/>
                </a:lnTo>
                <a:lnTo>
                  <a:pt x="351" y="155"/>
                </a:lnTo>
                <a:lnTo>
                  <a:pt x="356" y="167"/>
                </a:lnTo>
                <a:lnTo>
                  <a:pt x="368" y="170"/>
                </a:lnTo>
                <a:lnTo>
                  <a:pt x="374" y="174"/>
                </a:lnTo>
                <a:lnTo>
                  <a:pt x="381" y="182"/>
                </a:lnTo>
                <a:lnTo>
                  <a:pt x="374" y="188"/>
                </a:lnTo>
                <a:lnTo>
                  <a:pt x="381" y="197"/>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10" name="Freeform 209"/>
          <p:cNvSpPr>
            <a:spLocks/>
          </p:cNvSpPr>
          <p:nvPr/>
        </p:nvSpPr>
        <p:spPr bwMode="auto">
          <a:xfrm>
            <a:off x="6319878" y="4897789"/>
            <a:ext cx="1048979" cy="843591"/>
          </a:xfrm>
          <a:custGeom>
            <a:avLst/>
            <a:gdLst/>
            <a:ahLst/>
            <a:cxnLst>
              <a:cxn ang="0">
                <a:pos x="25" y="349"/>
              </a:cxn>
              <a:cxn ang="0">
                <a:pos x="45" y="339"/>
              </a:cxn>
              <a:cxn ang="0">
                <a:pos x="119" y="326"/>
              </a:cxn>
              <a:cxn ang="0">
                <a:pos x="130" y="311"/>
              </a:cxn>
              <a:cxn ang="0">
                <a:pos x="142" y="294"/>
              </a:cxn>
              <a:cxn ang="0">
                <a:pos x="164" y="289"/>
              </a:cxn>
              <a:cxn ang="0">
                <a:pos x="182" y="284"/>
              </a:cxn>
              <a:cxn ang="0">
                <a:pos x="175" y="264"/>
              </a:cxn>
              <a:cxn ang="0">
                <a:pos x="184" y="244"/>
              </a:cxn>
              <a:cxn ang="0">
                <a:pos x="217" y="227"/>
              </a:cxn>
              <a:cxn ang="0">
                <a:pos x="227" y="209"/>
              </a:cxn>
              <a:cxn ang="0">
                <a:pos x="246" y="197"/>
              </a:cxn>
              <a:cxn ang="0">
                <a:pos x="266" y="173"/>
              </a:cxn>
              <a:cxn ang="0">
                <a:pos x="266" y="152"/>
              </a:cxn>
              <a:cxn ang="0">
                <a:pos x="275" y="117"/>
              </a:cxn>
              <a:cxn ang="0">
                <a:pos x="277" y="93"/>
              </a:cxn>
              <a:cxn ang="0">
                <a:pos x="311" y="65"/>
              </a:cxn>
              <a:cxn ang="0">
                <a:pos x="333" y="35"/>
              </a:cxn>
              <a:cxn ang="0">
                <a:pos x="355" y="26"/>
              </a:cxn>
              <a:cxn ang="0">
                <a:pos x="366" y="12"/>
              </a:cxn>
              <a:cxn ang="0">
                <a:pos x="384" y="10"/>
              </a:cxn>
              <a:cxn ang="0">
                <a:pos x="402" y="17"/>
              </a:cxn>
              <a:cxn ang="0">
                <a:pos x="428" y="20"/>
              </a:cxn>
              <a:cxn ang="0">
                <a:pos x="446" y="6"/>
              </a:cxn>
              <a:cxn ang="0">
                <a:pos x="481" y="0"/>
              </a:cxn>
              <a:cxn ang="0">
                <a:pos x="494" y="6"/>
              </a:cxn>
              <a:cxn ang="0">
                <a:pos x="521" y="1"/>
              </a:cxn>
              <a:cxn ang="0">
                <a:pos x="535" y="35"/>
              </a:cxn>
              <a:cxn ang="0">
                <a:pos x="533" y="274"/>
              </a:cxn>
              <a:cxn ang="0">
                <a:pos x="618" y="272"/>
              </a:cxn>
              <a:cxn ang="0">
                <a:pos x="622" y="349"/>
              </a:cxn>
              <a:cxn ang="0">
                <a:pos x="710" y="532"/>
              </a:cxn>
              <a:cxn ang="0">
                <a:pos x="431" y="543"/>
              </a:cxn>
              <a:cxn ang="0">
                <a:pos x="306" y="546"/>
              </a:cxn>
              <a:cxn ang="0">
                <a:pos x="39" y="553"/>
              </a:cxn>
              <a:cxn ang="0">
                <a:pos x="66" y="528"/>
              </a:cxn>
              <a:cxn ang="0">
                <a:pos x="65" y="506"/>
              </a:cxn>
              <a:cxn ang="0">
                <a:pos x="66" y="483"/>
              </a:cxn>
              <a:cxn ang="0">
                <a:pos x="50" y="439"/>
              </a:cxn>
              <a:cxn ang="0">
                <a:pos x="39" y="421"/>
              </a:cxn>
              <a:cxn ang="0">
                <a:pos x="0" y="381"/>
              </a:cxn>
              <a:cxn ang="0">
                <a:pos x="6" y="362"/>
              </a:cxn>
            </a:cxnLst>
            <a:rect l="0" t="0" r="r" b="b"/>
            <a:pathLst>
              <a:path w="711" h="554">
                <a:moveTo>
                  <a:pt x="15" y="356"/>
                </a:moveTo>
                <a:lnTo>
                  <a:pt x="25" y="349"/>
                </a:lnTo>
                <a:lnTo>
                  <a:pt x="37" y="346"/>
                </a:lnTo>
                <a:lnTo>
                  <a:pt x="45" y="339"/>
                </a:lnTo>
                <a:lnTo>
                  <a:pt x="63" y="336"/>
                </a:lnTo>
                <a:lnTo>
                  <a:pt x="119" y="326"/>
                </a:lnTo>
                <a:lnTo>
                  <a:pt x="124" y="320"/>
                </a:lnTo>
                <a:lnTo>
                  <a:pt x="130" y="311"/>
                </a:lnTo>
                <a:lnTo>
                  <a:pt x="137" y="304"/>
                </a:lnTo>
                <a:lnTo>
                  <a:pt x="142" y="294"/>
                </a:lnTo>
                <a:lnTo>
                  <a:pt x="153" y="289"/>
                </a:lnTo>
                <a:lnTo>
                  <a:pt x="164" y="289"/>
                </a:lnTo>
                <a:lnTo>
                  <a:pt x="173" y="289"/>
                </a:lnTo>
                <a:lnTo>
                  <a:pt x="182" y="284"/>
                </a:lnTo>
                <a:lnTo>
                  <a:pt x="179" y="274"/>
                </a:lnTo>
                <a:lnTo>
                  <a:pt x="175" y="264"/>
                </a:lnTo>
                <a:lnTo>
                  <a:pt x="182" y="254"/>
                </a:lnTo>
                <a:lnTo>
                  <a:pt x="184" y="244"/>
                </a:lnTo>
                <a:lnTo>
                  <a:pt x="195" y="227"/>
                </a:lnTo>
                <a:lnTo>
                  <a:pt x="217" y="227"/>
                </a:lnTo>
                <a:lnTo>
                  <a:pt x="224" y="222"/>
                </a:lnTo>
                <a:lnTo>
                  <a:pt x="227" y="209"/>
                </a:lnTo>
                <a:lnTo>
                  <a:pt x="239" y="202"/>
                </a:lnTo>
                <a:lnTo>
                  <a:pt x="246" y="197"/>
                </a:lnTo>
                <a:lnTo>
                  <a:pt x="255" y="182"/>
                </a:lnTo>
                <a:lnTo>
                  <a:pt x="266" y="173"/>
                </a:lnTo>
                <a:lnTo>
                  <a:pt x="266" y="162"/>
                </a:lnTo>
                <a:lnTo>
                  <a:pt x="266" y="152"/>
                </a:lnTo>
                <a:lnTo>
                  <a:pt x="266" y="142"/>
                </a:lnTo>
                <a:lnTo>
                  <a:pt x="275" y="117"/>
                </a:lnTo>
                <a:lnTo>
                  <a:pt x="274" y="104"/>
                </a:lnTo>
                <a:lnTo>
                  <a:pt x="277" y="93"/>
                </a:lnTo>
                <a:lnTo>
                  <a:pt x="297" y="72"/>
                </a:lnTo>
                <a:lnTo>
                  <a:pt x="311" y="65"/>
                </a:lnTo>
                <a:lnTo>
                  <a:pt x="321" y="48"/>
                </a:lnTo>
                <a:lnTo>
                  <a:pt x="333" y="35"/>
                </a:lnTo>
                <a:lnTo>
                  <a:pt x="344" y="32"/>
                </a:lnTo>
                <a:lnTo>
                  <a:pt x="355" y="26"/>
                </a:lnTo>
                <a:lnTo>
                  <a:pt x="361" y="20"/>
                </a:lnTo>
                <a:lnTo>
                  <a:pt x="366" y="12"/>
                </a:lnTo>
                <a:lnTo>
                  <a:pt x="374" y="6"/>
                </a:lnTo>
                <a:lnTo>
                  <a:pt x="384" y="10"/>
                </a:lnTo>
                <a:lnTo>
                  <a:pt x="389" y="12"/>
                </a:lnTo>
                <a:lnTo>
                  <a:pt x="402" y="17"/>
                </a:lnTo>
                <a:lnTo>
                  <a:pt x="411" y="20"/>
                </a:lnTo>
                <a:lnTo>
                  <a:pt x="428" y="20"/>
                </a:lnTo>
                <a:lnTo>
                  <a:pt x="431" y="15"/>
                </a:lnTo>
                <a:lnTo>
                  <a:pt x="446" y="6"/>
                </a:lnTo>
                <a:lnTo>
                  <a:pt x="471" y="0"/>
                </a:lnTo>
                <a:lnTo>
                  <a:pt x="481" y="0"/>
                </a:lnTo>
                <a:lnTo>
                  <a:pt x="488" y="3"/>
                </a:lnTo>
                <a:lnTo>
                  <a:pt x="494" y="6"/>
                </a:lnTo>
                <a:lnTo>
                  <a:pt x="504" y="6"/>
                </a:lnTo>
                <a:lnTo>
                  <a:pt x="521" y="1"/>
                </a:lnTo>
                <a:lnTo>
                  <a:pt x="533" y="6"/>
                </a:lnTo>
                <a:lnTo>
                  <a:pt x="535" y="35"/>
                </a:lnTo>
                <a:lnTo>
                  <a:pt x="526" y="35"/>
                </a:lnTo>
                <a:lnTo>
                  <a:pt x="533" y="274"/>
                </a:lnTo>
                <a:lnTo>
                  <a:pt x="573" y="272"/>
                </a:lnTo>
                <a:lnTo>
                  <a:pt x="618" y="272"/>
                </a:lnTo>
                <a:lnTo>
                  <a:pt x="618" y="289"/>
                </a:lnTo>
                <a:lnTo>
                  <a:pt x="622" y="349"/>
                </a:lnTo>
                <a:lnTo>
                  <a:pt x="707" y="347"/>
                </a:lnTo>
                <a:lnTo>
                  <a:pt x="710" y="532"/>
                </a:lnTo>
                <a:lnTo>
                  <a:pt x="546" y="539"/>
                </a:lnTo>
                <a:lnTo>
                  <a:pt x="431" y="543"/>
                </a:lnTo>
                <a:lnTo>
                  <a:pt x="413" y="543"/>
                </a:lnTo>
                <a:lnTo>
                  <a:pt x="306" y="546"/>
                </a:lnTo>
                <a:lnTo>
                  <a:pt x="177" y="550"/>
                </a:lnTo>
                <a:lnTo>
                  <a:pt x="39" y="553"/>
                </a:lnTo>
                <a:lnTo>
                  <a:pt x="59" y="532"/>
                </a:lnTo>
                <a:lnTo>
                  <a:pt x="66" y="528"/>
                </a:lnTo>
                <a:lnTo>
                  <a:pt x="70" y="523"/>
                </a:lnTo>
                <a:lnTo>
                  <a:pt x="65" y="506"/>
                </a:lnTo>
                <a:lnTo>
                  <a:pt x="66" y="496"/>
                </a:lnTo>
                <a:lnTo>
                  <a:pt x="66" y="483"/>
                </a:lnTo>
                <a:lnTo>
                  <a:pt x="52" y="451"/>
                </a:lnTo>
                <a:lnTo>
                  <a:pt x="50" y="439"/>
                </a:lnTo>
                <a:lnTo>
                  <a:pt x="46" y="431"/>
                </a:lnTo>
                <a:lnTo>
                  <a:pt x="39" y="421"/>
                </a:lnTo>
                <a:lnTo>
                  <a:pt x="13" y="394"/>
                </a:lnTo>
                <a:lnTo>
                  <a:pt x="0" y="381"/>
                </a:lnTo>
                <a:lnTo>
                  <a:pt x="5" y="371"/>
                </a:lnTo>
                <a:lnTo>
                  <a:pt x="6" y="362"/>
                </a:lnTo>
                <a:lnTo>
                  <a:pt x="15" y="356"/>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11" name="Freeform 210"/>
          <p:cNvSpPr>
            <a:spLocks/>
          </p:cNvSpPr>
          <p:nvPr/>
        </p:nvSpPr>
        <p:spPr bwMode="auto">
          <a:xfrm>
            <a:off x="7088540" y="3949129"/>
            <a:ext cx="1214219" cy="1152705"/>
          </a:xfrm>
          <a:custGeom>
            <a:avLst/>
            <a:gdLst/>
            <a:ahLst/>
            <a:cxnLst>
              <a:cxn ang="0">
                <a:pos x="583" y="588"/>
              </a:cxn>
              <a:cxn ang="0">
                <a:pos x="580" y="563"/>
              </a:cxn>
              <a:cxn ang="0">
                <a:pos x="557" y="552"/>
              </a:cxn>
              <a:cxn ang="0">
                <a:pos x="535" y="530"/>
              </a:cxn>
              <a:cxn ang="0">
                <a:pos x="515" y="512"/>
              </a:cxn>
              <a:cxn ang="0">
                <a:pos x="483" y="532"/>
              </a:cxn>
              <a:cxn ang="0">
                <a:pos x="445" y="539"/>
              </a:cxn>
              <a:cxn ang="0">
                <a:pos x="417" y="536"/>
              </a:cxn>
              <a:cxn ang="0">
                <a:pos x="375" y="516"/>
              </a:cxn>
              <a:cxn ang="0">
                <a:pos x="330" y="532"/>
              </a:cxn>
              <a:cxn ang="0">
                <a:pos x="321" y="564"/>
              </a:cxn>
              <a:cxn ang="0">
                <a:pos x="297" y="588"/>
              </a:cxn>
              <a:cxn ang="0">
                <a:pos x="263" y="591"/>
              </a:cxn>
              <a:cxn ang="0">
                <a:pos x="250" y="614"/>
              </a:cxn>
              <a:cxn ang="0">
                <a:pos x="228" y="624"/>
              </a:cxn>
              <a:cxn ang="0">
                <a:pos x="172" y="624"/>
              </a:cxn>
              <a:cxn ang="0">
                <a:pos x="135" y="637"/>
              </a:cxn>
              <a:cxn ang="0">
                <a:pos x="105" y="646"/>
              </a:cxn>
              <a:cxn ang="0">
                <a:pos x="72" y="657"/>
              </a:cxn>
              <a:cxn ang="0">
                <a:pos x="46" y="648"/>
              </a:cxn>
              <a:cxn ang="0">
                <a:pos x="26" y="624"/>
              </a:cxn>
              <a:cxn ang="0">
                <a:pos x="33" y="596"/>
              </a:cxn>
              <a:cxn ang="0">
                <a:pos x="15" y="578"/>
              </a:cxn>
              <a:cxn ang="0">
                <a:pos x="19" y="548"/>
              </a:cxn>
              <a:cxn ang="0">
                <a:pos x="26" y="496"/>
              </a:cxn>
              <a:cxn ang="0">
                <a:pos x="45" y="486"/>
              </a:cxn>
              <a:cxn ang="0">
                <a:pos x="86" y="468"/>
              </a:cxn>
              <a:cxn ang="0">
                <a:pos x="121" y="463"/>
              </a:cxn>
              <a:cxn ang="0">
                <a:pos x="145" y="446"/>
              </a:cxn>
              <a:cxn ang="0">
                <a:pos x="150" y="426"/>
              </a:cxn>
              <a:cxn ang="0">
                <a:pos x="165" y="403"/>
              </a:cxn>
              <a:cxn ang="0">
                <a:pos x="172" y="380"/>
              </a:cxn>
              <a:cxn ang="0">
                <a:pos x="179" y="190"/>
              </a:cxn>
              <a:cxn ang="0">
                <a:pos x="427" y="13"/>
              </a:cxn>
              <a:cxn ang="0">
                <a:pos x="783" y="0"/>
              </a:cxn>
              <a:cxn ang="0">
                <a:pos x="795" y="258"/>
              </a:cxn>
              <a:cxn ang="0">
                <a:pos x="810" y="521"/>
              </a:cxn>
              <a:cxn ang="0">
                <a:pos x="822" y="748"/>
              </a:cxn>
              <a:cxn ang="0">
                <a:pos x="779" y="751"/>
              </a:cxn>
              <a:cxn ang="0">
                <a:pos x="752" y="748"/>
              </a:cxn>
              <a:cxn ang="0">
                <a:pos x="715" y="756"/>
              </a:cxn>
              <a:cxn ang="0">
                <a:pos x="707" y="729"/>
              </a:cxn>
              <a:cxn ang="0">
                <a:pos x="685" y="711"/>
              </a:cxn>
              <a:cxn ang="0">
                <a:pos x="685" y="676"/>
              </a:cxn>
              <a:cxn ang="0">
                <a:pos x="672" y="648"/>
              </a:cxn>
              <a:cxn ang="0">
                <a:pos x="645" y="623"/>
              </a:cxn>
              <a:cxn ang="0">
                <a:pos x="615" y="614"/>
              </a:cxn>
            </a:cxnLst>
            <a:rect l="0" t="0" r="r" b="b"/>
            <a:pathLst>
              <a:path w="823" h="757">
                <a:moveTo>
                  <a:pt x="600" y="596"/>
                </a:moveTo>
                <a:lnTo>
                  <a:pt x="590" y="591"/>
                </a:lnTo>
                <a:lnTo>
                  <a:pt x="583" y="588"/>
                </a:lnTo>
                <a:lnTo>
                  <a:pt x="577" y="578"/>
                </a:lnTo>
                <a:lnTo>
                  <a:pt x="577" y="574"/>
                </a:lnTo>
                <a:lnTo>
                  <a:pt x="580" y="563"/>
                </a:lnTo>
                <a:lnTo>
                  <a:pt x="575" y="552"/>
                </a:lnTo>
                <a:lnTo>
                  <a:pt x="565" y="552"/>
                </a:lnTo>
                <a:lnTo>
                  <a:pt x="557" y="552"/>
                </a:lnTo>
                <a:lnTo>
                  <a:pt x="547" y="548"/>
                </a:lnTo>
                <a:lnTo>
                  <a:pt x="539" y="539"/>
                </a:lnTo>
                <a:lnTo>
                  <a:pt x="535" y="530"/>
                </a:lnTo>
                <a:lnTo>
                  <a:pt x="533" y="521"/>
                </a:lnTo>
                <a:lnTo>
                  <a:pt x="523" y="512"/>
                </a:lnTo>
                <a:lnTo>
                  <a:pt x="515" y="512"/>
                </a:lnTo>
                <a:lnTo>
                  <a:pt x="505" y="519"/>
                </a:lnTo>
                <a:lnTo>
                  <a:pt x="497" y="532"/>
                </a:lnTo>
                <a:lnTo>
                  <a:pt x="483" y="532"/>
                </a:lnTo>
                <a:lnTo>
                  <a:pt x="472" y="532"/>
                </a:lnTo>
                <a:lnTo>
                  <a:pt x="463" y="532"/>
                </a:lnTo>
                <a:lnTo>
                  <a:pt x="445" y="539"/>
                </a:lnTo>
                <a:lnTo>
                  <a:pt x="433" y="543"/>
                </a:lnTo>
                <a:lnTo>
                  <a:pt x="427" y="539"/>
                </a:lnTo>
                <a:lnTo>
                  <a:pt x="417" y="536"/>
                </a:lnTo>
                <a:lnTo>
                  <a:pt x="407" y="521"/>
                </a:lnTo>
                <a:lnTo>
                  <a:pt x="397" y="516"/>
                </a:lnTo>
                <a:lnTo>
                  <a:pt x="375" y="516"/>
                </a:lnTo>
                <a:lnTo>
                  <a:pt x="368" y="519"/>
                </a:lnTo>
                <a:lnTo>
                  <a:pt x="337" y="525"/>
                </a:lnTo>
                <a:lnTo>
                  <a:pt x="330" y="532"/>
                </a:lnTo>
                <a:lnTo>
                  <a:pt x="328" y="544"/>
                </a:lnTo>
                <a:lnTo>
                  <a:pt x="327" y="556"/>
                </a:lnTo>
                <a:lnTo>
                  <a:pt x="321" y="564"/>
                </a:lnTo>
                <a:lnTo>
                  <a:pt x="317" y="574"/>
                </a:lnTo>
                <a:lnTo>
                  <a:pt x="307" y="584"/>
                </a:lnTo>
                <a:lnTo>
                  <a:pt x="297" y="588"/>
                </a:lnTo>
                <a:lnTo>
                  <a:pt x="288" y="591"/>
                </a:lnTo>
                <a:lnTo>
                  <a:pt x="268" y="591"/>
                </a:lnTo>
                <a:lnTo>
                  <a:pt x="263" y="591"/>
                </a:lnTo>
                <a:lnTo>
                  <a:pt x="257" y="594"/>
                </a:lnTo>
                <a:lnTo>
                  <a:pt x="250" y="603"/>
                </a:lnTo>
                <a:lnTo>
                  <a:pt x="250" y="614"/>
                </a:lnTo>
                <a:lnTo>
                  <a:pt x="246" y="624"/>
                </a:lnTo>
                <a:lnTo>
                  <a:pt x="239" y="624"/>
                </a:lnTo>
                <a:lnTo>
                  <a:pt x="228" y="624"/>
                </a:lnTo>
                <a:lnTo>
                  <a:pt x="201" y="623"/>
                </a:lnTo>
                <a:lnTo>
                  <a:pt x="179" y="628"/>
                </a:lnTo>
                <a:lnTo>
                  <a:pt x="172" y="624"/>
                </a:lnTo>
                <a:lnTo>
                  <a:pt x="157" y="624"/>
                </a:lnTo>
                <a:lnTo>
                  <a:pt x="148" y="628"/>
                </a:lnTo>
                <a:lnTo>
                  <a:pt x="135" y="637"/>
                </a:lnTo>
                <a:lnTo>
                  <a:pt x="125" y="641"/>
                </a:lnTo>
                <a:lnTo>
                  <a:pt x="112" y="641"/>
                </a:lnTo>
                <a:lnTo>
                  <a:pt x="105" y="646"/>
                </a:lnTo>
                <a:lnTo>
                  <a:pt x="97" y="654"/>
                </a:lnTo>
                <a:lnTo>
                  <a:pt x="88" y="657"/>
                </a:lnTo>
                <a:lnTo>
                  <a:pt x="72" y="657"/>
                </a:lnTo>
                <a:lnTo>
                  <a:pt x="63" y="661"/>
                </a:lnTo>
                <a:lnTo>
                  <a:pt x="52" y="657"/>
                </a:lnTo>
                <a:lnTo>
                  <a:pt x="46" y="648"/>
                </a:lnTo>
                <a:lnTo>
                  <a:pt x="33" y="637"/>
                </a:lnTo>
                <a:lnTo>
                  <a:pt x="26" y="628"/>
                </a:lnTo>
                <a:lnTo>
                  <a:pt x="26" y="624"/>
                </a:lnTo>
                <a:lnTo>
                  <a:pt x="30" y="614"/>
                </a:lnTo>
                <a:lnTo>
                  <a:pt x="35" y="608"/>
                </a:lnTo>
                <a:lnTo>
                  <a:pt x="33" y="596"/>
                </a:lnTo>
                <a:lnTo>
                  <a:pt x="26" y="591"/>
                </a:lnTo>
                <a:lnTo>
                  <a:pt x="23" y="584"/>
                </a:lnTo>
                <a:lnTo>
                  <a:pt x="15" y="578"/>
                </a:lnTo>
                <a:lnTo>
                  <a:pt x="13" y="568"/>
                </a:lnTo>
                <a:lnTo>
                  <a:pt x="15" y="556"/>
                </a:lnTo>
                <a:lnTo>
                  <a:pt x="19" y="548"/>
                </a:lnTo>
                <a:lnTo>
                  <a:pt x="0" y="503"/>
                </a:lnTo>
                <a:lnTo>
                  <a:pt x="8" y="498"/>
                </a:lnTo>
                <a:lnTo>
                  <a:pt x="26" y="496"/>
                </a:lnTo>
                <a:lnTo>
                  <a:pt x="30" y="492"/>
                </a:lnTo>
                <a:lnTo>
                  <a:pt x="35" y="483"/>
                </a:lnTo>
                <a:lnTo>
                  <a:pt x="45" y="486"/>
                </a:lnTo>
                <a:lnTo>
                  <a:pt x="57" y="483"/>
                </a:lnTo>
                <a:lnTo>
                  <a:pt x="63" y="476"/>
                </a:lnTo>
                <a:lnTo>
                  <a:pt x="86" y="468"/>
                </a:lnTo>
                <a:lnTo>
                  <a:pt x="93" y="463"/>
                </a:lnTo>
                <a:lnTo>
                  <a:pt x="103" y="458"/>
                </a:lnTo>
                <a:lnTo>
                  <a:pt x="121" y="463"/>
                </a:lnTo>
                <a:lnTo>
                  <a:pt x="135" y="463"/>
                </a:lnTo>
                <a:lnTo>
                  <a:pt x="137" y="453"/>
                </a:lnTo>
                <a:lnTo>
                  <a:pt x="145" y="446"/>
                </a:lnTo>
                <a:lnTo>
                  <a:pt x="153" y="446"/>
                </a:lnTo>
                <a:lnTo>
                  <a:pt x="152" y="434"/>
                </a:lnTo>
                <a:lnTo>
                  <a:pt x="150" y="426"/>
                </a:lnTo>
                <a:lnTo>
                  <a:pt x="157" y="421"/>
                </a:lnTo>
                <a:lnTo>
                  <a:pt x="163" y="413"/>
                </a:lnTo>
                <a:lnTo>
                  <a:pt x="165" y="403"/>
                </a:lnTo>
                <a:lnTo>
                  <a:pt x="159" y="398"/>
                </a:lnTo>
                <a:lnTo>
                  <a:pt x="165" y="389"/>
                </a:lnTo>
                <a:lnTo>
                  <a:pt x="172" y="380"/>
                </a:lnTo>
                <a:lnTo>
                  <a:pt x="179" y="374"/>
                </a:lnTo>
                <a:lnTo>
                  <a:pt x="186" y="331"/>
                </a:lnTo>
                <a:lnTo>
                  <a:pt x="179" y="190"/>
                </a:lnTo>
                <a:lnTo>
                  <a:pt x="173" y="21"/>
                </a:lnTo>
                <a:lnTo>
                  <a:pt x="263" y="17"/>
                </a:lnTo>
                <a:lnTo>
                  <a:pt x="427" y="13"/>
                </a:lnTo>
                <a:lnTo>
                  <a:pt x="480" y="10"/>
                </a:lnTo>
                <a:lnTo>
                  <a:pt x="690" y="3"/>
                </a:lnTo>
                <a:lnTo>
                  <a:pt x="783" y="0"/>
                </a:lnTo>
                <a:lnTo>
                  <a:pt x="783" y="17"/>
                </a:lnTo>
                <a:lnTo>
                  <a:pt x="788" y="111"/>
                </a:lnTo>
                <a:lnTo>
                  <a:pt x="795" y="258"/>
                </a:lnTo>
                <a:lnTo>
                  <a:pt x="803" y="376"/>
                </a:lnTo>
                <a:lnTo>
                  <a:pt x="805" y="394"/>
                </a:lnTo>
                <a:lnTo>
                  <a:pt x="810" y="521"/>
                </a:lnTo>
                <a:lnTo>
                  <a:pt x="814" y="568"/>
                </a:lnTo>
                <a:lnTo>
                  <a:pt x="815" y="643"/>
                </a:lnTo>
                <a:lnTo>
                  <a:pt x="822" y="748"/>
                </a:lnTo>
                <a:lnTo>
                  <a:pt x="810" y="744"/>
                </a:lnTo>
                <a:lnTo>
                  <a:pt x="805" y="748"/>
                </a:lnTo>
                <a:lnTo>
                  <a:pt x="779" y="751"/>
                </a:lnTo>
                <a:lnTo>
                  <a:pt x="772" y="751"/>
                </a:lnTo>
                <a:lnTo>
                  <a:pt x="759" y="751"/>
                </a:lnTo>
                <a:lnTo>
                  <a:pt x="752" y="748"/>
                </a:lnTo>
                <a:lnTo>
                  <a:pt x="740" y="748"/>
                </a:lnTo>
                <a:lnTo>
                  <a:pt x="723" y="756"/>
                </a:lnTo>
                <a:lnTo>
                  <a:pt x="715" y="756"/>
                </a:lnTo>
                <a:lnTo>
                  <a:pt x="707" y="751"/>
                </a:lnTo>
                <a:lnTo>
                  <a:pt x="707" y="744"/>
                </a:lnTo>
                <a:lnTo>
                  <a:pt x="707" y="729"/>
                </a:lnTo>
                <a:lnTo>
                  <a:pt x="700" y="721"/>
                </a:lnTo>
                <a:lnTo>
                  <a:pt x="692" y="719"/>
                </a:lnTo>
                <a:lnTo>
                  <a:pt x="685" y="711"/>
                </a:lnTo>
                <a:lnTo>
                  <a:pt x="685" y="701"/>
                </a:lnTo>
                <a:lnTo>
                  <a:pt x="690" y="686"/>
                </a:lnTo>
                <a:lnTo>
                  <a:pt x="685" y="676"/>
                </a:lnTo>
                <a:lnTo>
                  <a:pt x="680" y="666"/>
                </a:lnTo>
                <a:lnTo>
                  <a:pt x="677" y="657"/>
                </a:lnTo>
                <a:lnTo>
                  <a:pt x="672" y="648"/>
                </a:lnTo>
                <a:lnTo>
                  <a:pt x="668" y="641"/>
                </a:lnTo>
                <a:lnTo>
                  <a:pt x="650" y="631"/>
                </a:lnTo>
                <a:lnTo>
                  <a:pt x="645" y="623"/>
                </a:lnTo>
                <a:lnTo>
                  <a:pt x="637" y="617"/>
                </a:lnTo>
                <a:lnTo>
                  <a:pt x="623" y="617"/>
                </a:lnTo>
                <a:lnTo>
                  <a:pt x="615" y="614"/>
                </a:lnTo>
                <a:lnTo>
                  <a:pt x="607" y="608"/>
                </a:lnTo>
                <a:lnTo>
                  <a:pt x="600" y="596"/>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r>
              <a:rPr lang="en-US" sz="800">
                <a:solidFill>
                  <a:schemeClr val="tx1">
                    <a:lumMod val="75000"/>
                    <a:lumOff val="25000"/>
                  </a:schemeClr>
                </a:solidFill>
                <a:latin typeface="Century Gothic" panose="020B0502020202020204" pitchFamily="34" charset="0"/>
              </a:rPr>
              <a:t> </a:t>
            </a:r>
          </a:p>
        </p:txBody>
      </p:sp>
      <p:sp>
        <p:nvSpPr>
          <p:cNvPr id="212" name="Freeform 211"/>
          <p:cNvSpPr>
            <a:spLocks/>
          </p:cNvSpPr>
          <p:nvPr/>
        </p:nvSpPr>
        <p:spPr bwMode="auto">
          <a:xfrm>
            <a:off x="3844228" y="4270426"/>
            <a:ext cx="1653875" cy="1434409"/>
          </a:xfrm>
          <a:custGeom>
            <a:avLst/>
            <a:gdLst/>
            <a:ahLst/>
            <a:cxnLst>
              <a:cxn ang="0">
                <a:pos x="819" y="941"/>
              </a:cxn>
              <a:cxn ang="0">
                <a:pos x="50" y="936"/>
              </a:cxn>
              <a:cxn ang="0">
                <a:pos x="15" y="626"/>
              </a:cxn>
              <a:cxn ang="0">
                <a:pos x="46" y="626"/>
              </a:cxn>
              <a:cxn ang="0">
                <a:pos x="83" y="626"/>
              </a:cxn>
              <a:cxn ang="0">
                <a:pos x="85" y="595"/>
              </a:cxn>
              <a:cxn ang="0">
                <a:pos x="66" y="558"/>
              </a:cxn>
              <a:cxn ang="0">
                <a:pos x="65" y="529"/>
              </a:cxn>
              <a:cxn ang="0">
                <a:pos x="46" y="506"/>
              </a:cxn>
              <a:cxn ang="0">
                <a:pos x="66" y="488"/>
              </a:cxn>
              <a:cxn ang="0">
                <a:pos x="68" y="461"/>
              </a:cxn>
              <a:cxn ang="0">
                <a:pos x="80" y="438"/>
              </a:cxn>
              <a:cxn ang="0">
                <a:pos x="92" y="415"/>
              </a:cxn>
              <a:cxn ang="0">
                <a:pos x="73" y="390"/>
              </a:cxn>
              <a:cxn ang="0">
                <a:pos x="79" y="361"/>
              </a:cxn>
              <a:cxn ang="0">
                <a:pos x="103" y="351"/>
              </a:cxn>
              <a:cxn ang="0">
                <a:pos x="115" y="331"/>
              </a:cxn>
              <a:cxn ang="0">
                <a:pos x="88" y="323"/>
              </a:cxn>
              <a:cxn ang="0">
                <a:pos x="68" y="301"/>
              </a:cxn>
              <a:cxn ang="0">
                <a:pos x="53" y="278"/>
              </a:cxn>
              <a:cxn ang="0">
                <a:pos x="48" y="253"/>
              </a:cxn>
              <a:cxn ang="0">
                <a:pos x="33" y="223"/>
              </a:cxn>
              <a:cxn ang="0">
                <a:pos x="21" y="198"/>
              </a:cxn>
              <a:cxn ang="0">
                <a:pos x="10" y="181"/>
              </a:cxn>
              <a:cxn ang="0">
                <a:pos x="28" y="153"/>
              </a:cxn>
              <a:cxn ang="0">
                <a:pos x="50" y="141"/>
              </a:cxn>
              <a:cxn ang="0">
                <a:pos x="48" y="108"/>
              </a:cxn>
              <a:cxn ang="0">
                <a:pos x="68" y="88"/>
              </a:cxn>
              <a:cxn ang="0">
                <a:pos x="83" y="65"/>
              </a:cxn>
              <a:cxn ang="0">
                <a:pos x="103" y="18"/>
              </a:cxn>
              <a:cxn ang="0">
                <a:pos x="103" y="1"/>
              </a:cxn>
              <a:cxn ang="0">
                <a:pos x="125" y="5"/>
              </a:cxn>
              <a:cxn ang="0">
                <a:pos x="148" y="1"/>
              </a:cxn>
              <a:cxn ang="0">
                <a:pos x="175" y="1"/>
              </a:cxn>
              <a:cxn ang="0">
                <a:pos x="205" y="15"/>
              </a:cxn>
              <a:cxn ang="0">
                <a:pos x="228" y="35"/>
              </a:cxn>
              <a:cxn ang="0">
                <a:pos x="250" y="53"/>
              </a:cxn>
              <a:cxn ang="0">
                <a:pos x="270" y="75"/>
              </a:cxn>
              <a:cxn ang="0">
                <a:pos x="297" y="106"/>
              </a:cxn>
              <a:cxn ang="0">
                <a:pos x="314" y="133"/>
              </a:cxn>
              <a:cxn ang="0">
                <a:pos x="335" y="157"/>
              </a:cxn>
              <a:cxn ang="0">
                <a:pos x="681" y="231"/>
              </a:cxn>
              <a:cxn ang="0">
                <a:pos x="1041" y="311"/>
              </a:cxn>
              <a:cxn ang="0">
                <a:pos x="1061" y="370"/>
              </a:cxn>
              <a:cxn ang="0">
                <a:pos x="1083" y="390"/>
              </a:cxn>
              <a:cxn ang="0">
                <a:pos x="1106" y="406"/>
              </a:cxn>
              <a:cxn ang="0">
                <a:pos x="1117" y="861"/>
              </a:cxn>
            </a:cxnLst>
            <a:rect l="0" t="0" r="r" b="b"/>
            <a:pathLst>
              <a:path w="1121" h="942">
                <a:moveTo>
                  <a:pt x="1117" y="861"/>
                </a:moveTo>
                <a:lnTo>
                  <a:pt x="1120" y="936"/>
                </a:lnTo>
                <a:lnTo>
                  <a:pt x="819" y="941"/>
                </a:lnTo>
                <a:lnTo>
                  <a:pt x="799" y="941"/>
                </a:lnTo>
                <a:lnTo>
                  <a:pt x="237" y="936"/>
                </a:lnTo>
                <a:lnTo>
                  <a:pt x="50" y="936"/>
                </a:lnTo>
                <a:lnTo>
                  <a:pt x="0" y="936"/>
                </a:lnTo>
                <a:lnTo>
                  <a:pt x="1" y="626"/>
                </a:lnTo>
                <a:lnTo>
                  <a:pt x="15" y="626"/>
                </a:lnTo>
                <a:lnTo>
                  <a:pt x="32" y="621"/>
                </a:lnTo>
                <a:lnTo>
                  <a:pt x="41" y="621"/>
                </a:lnTo>
                <a:lnTo>
                  <a:pt x="46" y="626"/>
                </a:lnTo>
                <a:lnTo>
                  <a:pt x="57" y="624"/>
                </a:lnTo>
                <a:lnTo>
                  <a:pt x="72" y="624"/>
                </a:lnTo>
                <a:lnTo>
                  <a:pt x="83" y="626"/>
                </a:lnTo>
                <a:lnTo>
                  <a:pt x="88" y="618"/>
                </a:lnTo>
                <a:lnTo>
                  <a:pt x="92" y="602"/>
                </a:lnTo>
                <a:lnTo>
                  <a:pt x="85" y="595"/>
                </a:lnTo>
                <a:lnTo>
                  <a:pt x="79" y="589"/>
                </a:lnTo>
                <a:lnTo>
                  <a:pt x="73" y="563"/>
                </a:lnTo>
                <a:lnTo>
                  <a:pt x="66" y="558"/>
                </a:lnTo>
                <a:lnTo>
                  <a:pt x="59" y="549"/>
                </a:lnTo>
                <a:lnTo>
                  <a:pt x="65" y="538"/>
                </a:lnTo>
                <a:lnTo>
                  <a:pt x="65" y="529"/>
                </a:lnTo>
                <a:lnTo>
                  <a:pt x="53" y="526"/>
                </a:lnTo>
                <a:lnTo>
                  <a:pt x="48" y="516"/>
                </a:lnTo>
                <a:lnTo>
                  <a:pt x="46" y="506"/>
                </a:lnTo>
                <a:lnTo>
                  <a:pt x="48" y="493"/>
                </a:lnTo>
                <a:lnTo>
                  <a:pt x="57" y="491"/>
                </a:lnTo>
                <a:lnTo>
                  <a:pt x="66" y="488"/>
                </a:lnTo>
                <a:lnTo>
                  <a:pt x="72" y="483"/>
                </a:lnTo>
                <a:lnTo>
                  <a:pt x="72" y="471"/>
                </a:lnTo>
                <a:lnTo>
                  <a:pt x="68" y="461"/>
                </a:lnTo>
                <a:lnTo>
                  <a:pt x="73" y="456"/>
                </a:lnTo>
                <a:lnTo>
                  <a:pt x="80" y="451"/>
                </a:lnTo>
                <a:lnTo>
                  <a:pt x="80" y="438"/>
                </a:lnTo>
                <a:lnTo>
                  <a:pt x="83" y="430"/>
                </a:lnTo>
                <a:lnTo>
                  <a:pt x="88" y="423"/>
                </a:lnTo>
                <a:lnTo>
                  <a:pt x="92" y="415"/>
                </a:lnTo>
                <a:lnTo>
                  <a:pt x="93" y="404"/>
                </a:lnTo>
                <a:lnTo>
                  <a:pt x="88" y="395"/>
                </a:lnTo>
                <a:lnTo>
                  <a:pt x="73" y="390"/>
                </a:lnTo>
                <a:lnTo>
                  <a:pt x="73" y="381"/>
                </a:lnTo>
                <a:lnTo>
                  <a:pt x="77" y="370"/>
                </a:lnTo>
                <a:lnTo>
                  <a:pt x="79" y="361"/>
                </a:lnTo>
                <a:lnTo>
                  <a:pt x="88" y="358"/>
                </a:lnTo>
                <a:lnTo>
                  <a:pt x="97" y="358"/>
                </a:lnTo>
                <a:lnTo>
                  <a:pt x="103" y="351"/>
                </a:lnTo>
                <a:lnTo>
                  <a:pt x="99" y="343"/>
                </a:lnTo>
                <a:lnTo>
                  <a:pt x="107" y="337"/>
                </a:lnTo>
                <a:lnTo>
                  <a:pt x="115" y="331"/>
                </a:lnTo>
                <a:lnTo>
                  <a:pt x="108" y="326"/>
                </a:lnTo>
                <a:lnTo>
                  <a:pt x="97" y="321"/>
                </a:lnTo>
                <a:lnTo>
                  <a:pt x="88" y="323"/>
                </a:lnTo>
                <a:lnTo>
                  <a:pt x="79" y="317"/>
                </a:lnTo>
                <a:lnTo>
                  <a:pt x="66" y="311"/>
                </a:lnTo>
                <a:lnTo>
                  <a:pt x="68" y="301"/>
                </a:lnTo>
                <a:lnTo>
                  <a:pt x="66" y="293"/>
                </a:lnTo>
                <a:lnTo>
                  <a:pt x="57" y="288"/>
                </a:lnTo>
                <a:lnTo>
                  <a:pt x="53" y="278"/>
                </a:lnTo>
                <a:lnTo>
                  <a:pt x="48" y="271"/>
                </a:lnTo>
                <a:lnTo>
                  <a:pt x="53" y="263"/>
                </a:lnTo>
                <a:lnTo>
                  <a:pt x="48" y="253"/>
                </a:lnTo>
                <a:lnTo>
                  <a:pt x="43" y="244"/>
                </a:lnTo>
                <a:lnTo>
                  <a:pt x="37" y="231"/>
                </a:lnTo>
                <a:lnTo>
                  <a:pt x="33" y="223"/>
                </a:lnTo>
                <a:lnTo>
                  <a:pt x="30" y="218"/>
                </a:lnTo>
                <a:lnTo>
                  <a:pt x="23" y="206"/>
                </a:lnTo>
                <a:lnTo>
                  <a:pt x="21" y="198"/>
                </a:lnTo>
                <a:lnTo>
                  <a:pt x="12" y="193"/>
                </a:lnTo>
                <a:lnTo>
                  <a:pt x="5" y="186"/>
                </a:lnTo>
                <a:lnTo>
                  <a:pt x="10" y="181"/>
                </a:lnTo>
                <a:lnTo>
                  <a:pt x="12" y="170"/>
                </a:lnTo>
                <a:lnTo>
                  <a:pt x="21" y="161"/>
                </a:lnTo>
                <a:lnTo>
                  <a:pt x="28" y="153"/>
                </a:lnTo>
                <a:lnTo>
                  <a:pt x="35" y="151"/>
                </a:lnTo>
                <a:lnTo>
                  <a:pt x="43" y="146"/>
                </a:lnTo>
                <a:lnTo>
                  <a:pt x="50" y="141"/>
                </a:lnTo>
                <a:lnTo>
                  <a:pt x="53" y="131"/>
                </a:lnTo>
                <a:lnTo>
                  <a:pt x="50" y="121"/>
                </a:lnTo>
                <a:lnTo>
                  <a:pt x="48" y="108"/>
                </a:lnTo>
                <a:lnTo>
                  <a:pt x="55" y="105"/>
                </a:lnTo>
                <a:lnTo>
                  <a:pt x="57" y="92"/>
                </a:lnTo>
                <a:lnTo>
                  <a:pt x="68" y="88"/>
                </a:lnTo>
                <a:lnTo>
                  <a:pt x="73" y="83"/>
                </a:lnTo>
                <a:lnTo>
                  <a:pt x="80" y="73"/>
                </a:lnTo>
                <a:lnTo>
                  <a:pt x="83" y="65"/>
                </a:lnTo>
                <a:lnTo>
                  <a:pt x="88" y="55"/>
                </a:lnTo>
                <a:lnTo>
                  <a:pt x="88" y="45"/>
                </a:lnTo>
                <a:lnTo>
                  <a:pt x="103" y="18"/>
                </a:lnTo>
                <a:lnTo>
                  <a:pt x="103" y="6"/>
                </a:lnTo>
                <a:lnTo>
                  <a:pt x="103" y="0"/>
                </a:lnTo>
                <a:lnTo>
                  <a:pt x="103" y="1"/>
                </a:lnTo>
                <a:lnTo>
                  <a:pt x="108" y="6"/>
                </a:lnTo>
                <a:lnTo>
                  <a:pt x="115" y="13"/>
                </a:lnTo>
                <a:lnTo>
                  <a:pt x="125" y="5"/>
                </a:lnTo>
                <a:lnTo>
                  <a:pt x="135" y="10"/>
                </a:lnTo>
                <a:lnTo>
                  <a:pt x="143" y="6"/>
                </a:lnTo>
                <a:lnTo>
                  <a:pt x="148" y="1"/>
                </a:lnTo>
                <a:lnTo>
                  <a:pt x="159" y="0"/>
                </a:lnTo>
                <a:lnTo>
                  <a:pt x="168" y="0"/>
                </a:lnTo>
                <a:lnTo>
                  <a:pt x="175" y="1"/>
                </a:lnTo>
                <a:lnTo>
                  <a:pt x="185" y="5"/>
                </a:lnTo>
                <a:lnTo>
                  <a:pt x="197" y="10"/>
                </a:lnTo>
                <a:lnTo>
                  <a:pt x="205" y="15"/>
                </a:lnTo>
                <a:lnTo>
                  <a:pt x="210" y="25"/>
                </a:lnTo>
                <a:lnTo>
                  <a:pt x="217" y="30"/>
                </a:lnTo>
                <a:lnTo>
                  <a:pt x="228" y="35"/>
                </a:lnTo>
                <a:lnTo>
                  <a:pt x="237" y="43"/>
                </a:lnTo>
                <a:lnTo>
                  <a:pt x="245" y="48"/>
                </a:lnTo>
                <a:lnTo>
                  <a:pt x="250" y="53"/>
                </a:lnTo>
                <a:lnTo>
                  <a:pt x="257" y="55"/>
                </a:lnTo>
                <a:lnTo>
                  <a:pt x="268" y="66"/>
                </a:lnTo>
                <a:lnTo>
                  <a:pt x="270" y="75"/>
                </a:lnTo>
                <a:lnTo>
                  <a:pt x="284" y="81"/>
                </a:lnTo>
                <a:lnTo>
                  <a:pt x="294" y="85"/>
                </a:lnTo>
                <a:lnTo>
                  <a:pt x="297" y="106"/>
                </a:lnTo>
                <a:lnTo>
                  <a:pt x="307" y="113"/>
                </a:lnTo>
                <a:lnTo>
                  <a:pt x="310" y="123"/>
                </a:lnTo>
                <a:lnTo>
                  <a:pt x="314" y="133"/>
                </a:lnTo>
                <a:lnTo>
                  <a:pt x="324" y="137"/>
                </a:lnTo>
                <a:lnTo>
                  <a:pt x="324" y="146"/>
                </a:lnTo>
                <a:lnTo>
                  <a:pt x="335" y="157"/>
                </a:lnTo>
                <a:lnTo>
                  <a:pt x="597" y="153"/>
                </a:lnTo>
                <a:lnTo>
                  <a:pt x="597" y="231"/>
                </a:lnTo>
                <a:lnTo>
                  <a:pt x="681" y="231"/>
                </a:lnTo>
                <a:lnTo>
                  <a:pt x="681" y="311"/>
                </a:lnTo>
                <a:lnTo>
                  <a:pt x="724" y="311"/>
                </a:lnTo>
                <a:lnTo>
                  <a:pt x="1041" y="311"/>
                </a:lnTo>
                <a:lnTo>
                  <a:pt x="1041" y="321"/>
                </a:lnTo>
                <a:lnTo>
                  <a:pt x="1043" y="328"/>
                </a:lnTo>
                <a:lnTo>
                  <a:pt x="1061" y="370"/>
                </a:lnTo>
                <a:lnTo>
                  <a:pt x="1066" y="375"/>
                </a:lnTo>
                <a:lnTo>
                  <a:pt x="1075" y="381"/>
                </a:lnTo>
                <a:lnTo>
                  <a:pt x="1083" y="390"/>
                </a:lnTo>
                <a:lnTo>
                  <a:pt x="1088" y="403"/>
                </a:lnTo>
                <a:lnTo>
                  <a:pt x="1095" y="404"/>
                </a:lnTo>
                <a:lnTo>
                  <a:pt x="1106" y="406"/>
                </a:lnTo>
                <a:lnTo>
                  <a:pt x="1108" y="509"/>
                </a:lnTo>
                <a:lnTo>
                  <a:pt x="1115" y="789"/>
                </a:lnTo>
                <a:lnTo>
                  <a:pt x="1117" y="861"/>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13" name="Freeform 212"/>
          <p:cNvSpPr>
            <a:spLocks/>
          </p:cNvSpPr>
          <p:nvPr/>
        </p:nvSpPr>
        <p:spPr bwMode="auto">
          <a:xfrm>
            <a:off x="2684600" y="2440106"/>
            <a:ext cx="393920" cy="709590"/>
          </a:xfrm>
          <a:custGeom>
            <a:avLst/>
            <a:gdLst/>
            <a:ahLst/>
            <a:cxnLst>
              <a:cxn ang="0">
                <a:pos x="6" y="148"/>
              </a:cxn>
              <a:cxn ang="0">
                <a:pos x="15" y="128"/>
              </a:cxn>
              <a:cxn ang="0">
                <a:pos x="26" y="112"/>
              </a:cxn>
              <a:cxn ang="0">
                <a:pos x="37" y="92"/>
              </a:cxn>
              <a:cxn ang="0">
                <a:pos x="47" y="73"/>
              </a:cxn>
              <a:cxn ang="0">
                <a:pos x="60" y="57"/>
              </a:cxn>
              <a:cxn ang="0">
                <a:pos x="70" y="33"/>
              </a:cxn>
              <a:cxn ang="0">
                <a:pos x="68" y="1"/>
              </a:cxn>
              <a:cxn ang="0">
                <a:pos x="88" y="8"/>
              </a:cxn>
              <a:cxn ang="0">
                <a:pos x="108" y="0"/>
              </a:cxn>
              <a:cxn ang="0">
                <a:pos x="129" y="8"/>
              </a:cxn>
              <a:cxn ang="0">
                <a:pos x="121" y="28"/>
              </a:cxn>
              <a:cxn ang="0">
                <a:pos x="119" y="46"/>
              </a:cxn>
              <a:cxn ang="0">
                <a:pos x="130" y="58"/>
              </a:cxn>
              <a:cxn ang="0">
                <a:pos x="159" y="83"/>
              </a:cxn>
              <a:cxn ang="0">
                <a:pos x="170" y="97"/>
              </a:cxn>
              <a:cxn ang="0">
                <a:pos x="165" y="115"/>
              </a:cxn>
              <a:cxn ang="0">
                <a:pos x="137" y="118"/>
              </a:cxn>
              <a:cxn ang="0">
                <a:pos x="119" y="106"/>
              </a:cxn>
              <a:cxn ang="0">
                <a:pos x="97" y="118"/>
              </a:cxn>
              <a:cxn ang="0">
                <a:pos x="74" y="140"/>
              </a:cxn>
              <a:cxn ang="0">
                <a:pos x="68" y="155"/>
              </a:cxn>
              <a:cxn ang="0">
                <a:pos x="75" y="170"/>
              </a:cxn>
              <a:cxn ang="0">
                <a:pos x="97" y="183"/>
              </a:cxn>
              <a:cxn ang="0">
                <a:pos x="112" y="203"/>
              </a:cxn>
              <a:cxn ang="0">
                <a:pos x="119" y="223"/>
              </a:cxn>
              <a:cxn ang="0">
                <a:pos x="129" y="238"/>
              </a:cxn>
              <a:cxn ang="0">
                <a:pos x="132" y="263"/>
              </a:cxn>
              <a:cxn ang="0">
                <a:pos x="129" y="291"/>
              </a:cxn>
              <a:cxn ang="0">
                <a:pos x="137" y="310"/>
              </a:cxn>
              <a:cxn ang="0">
                <a:pos x="141" y="326"/>
              </a:cxn>
              <a:cxn ang="0">
                <a:pos x="159" y="326"/>
              </a:cxn>
              <a:cxn ang="0">
                <a:pos x="159" y="305"/>
              </a:cxn>
              <a:cxn ang="0">
                <a:pos x="172" y="288"/>
              </a:cxn>
              <a:cxn ang="0">
                <a:pos x="192" y="310"/>
              </a:cxn>
              <a:cxn ang="0">
                <a:pos x="207" y="330"/>
              </a:cxn>
              <a:cxn ang="0">
                <a:pos x="232" y="340"/>
              </a:cxn>
              <a:cxn ang="0">
                <a:pos x="252" y="375"/>
              </a:cxn>
              <a:cxn ang="0">
                <a:pos x="266" y="400"/>
              </a:cxn>
              <a:cxn ang="0">
                <a:pos x="263" y="426"/>
              </a:cxn>
              <a:cxn ang="0">
                <a:pos x="251" y="440"/>
              </a:cxn>
              <a:cxn ang="0">
                <a:pos x="244" y="465"/>
              </a:cxn>
              <a:cxn ang="0">
                <a:pos x="221" y="455"/>
              </a:cxn>
              <a:cxn ang="0">
                <a:pos x="205" y="442"/>
              </a:cxn>
              <a:cxn ang="0">
                <a:pos x="205" y="417"/>
              </a:cxn>
              <a:cxn ang="0">
                <a:pos x="190" y="393"/>
              </a:cxn>
              <a:cxn ang="0">
                <a:pos x="172" y="385"/>
              </a:cxn>
              <a:cxn ang="0">
                <a:pos x="156" y="398"/>
              </a:cxn>
              <a:cxn ang="0">
                <a:pos x="134" y="398"/>
              </a:cxn>
              <a:cxn ang="0">
                <a:pos x="141" y="378"/>
              </a:cxn>
              <a:cxn ang="0">
                <a:pos x="119" y="366"/>
              </a:cxn>
              <a:cxn ang="0">
                <a:pos x="103" y="345"/>
              </a:cxn>
              <a:cxn ang="0">
                <a:pos x="103" y="317"/>
              </a:cxn>
              <a:cxn ang="0">
                <a:pos x="101" y="297"/>
              </a:cxn>
              <a:cxn ang="0">
                <a:pos x="107" y="263"/>
              </a:cxn>
              <a:cxn ang="0">
                <a:pos x="103" y="238"/>
              </a:cxn>
              <a:cxn ang="0">
                <a:pos x="88" y="228"/>
              </a:cxn>
              <a:cxn ang="0">
                <a:pos x="67" y="228"/>
              </a:cxn>
              <a:cxn ang="0">
                <a:pos x="52" y="223"/>
              </a:cxn>
              <a:cxn ang="0">
                <a:pos x="43" y="208"/>
              </a:cxn>
              <a:cxn ang="0">
                <a:pos x="21" y="193"/>
              </a:cxn>
              <a:cxn ang="0">
                <a:pos x="5" y="178"/>
              </a:cxn>
              <a:cxn ang="0">
                <a:pos x="1" y="160"/>
              </a:cxn>
            </a:cxnLst>
            <a:rect l="0" t="0" r="r" b="b"/>
            <a:pathLst>
              <a:path w="267" h="466">
                <a:moveTo>
                  <a:pt x="3" y="155"/>
                </a:moveTo>
                <a:lnTo>
                  <a:pt x="6" y="148"/>
                </a:lnTo>
                <a:lnTo>
                  <a:pt x="12" y="135"/>
                </a:lnTo>
                <a:lnTo>
                  <a:pt x="15" y="128"/>
                </a:lnTo>
                <a:lnTo>
                  <a:pt x="21" y="125"/>
                </a:lnTo>
                <a:lnTo>
                  <a:pt x="26" y="112"/>
                </a:lnTo>
                <a:lnTo>
                  <a:pt x="30" y="100"/>
                </a:lnTo>
                <a:lnTo>
                  <a:pt x="37" y="92"/>
                </a:lnTo>
                <a:lnTo>
                  <a:pt x="43" y="83"/>
                </a:lnTo>
                <a:lnTo>
                  <a:pt x="47" y="73"/>
                </a:lnTo>
                <a:lnTo>
                  <a:pt x="53" y="66"/>
                </a:lnTo>
                <a:lnTo>
                  <a:pt x="60" y="57"/>
                </a:lnTo>
                <a:lnTo>
                  <a:pt x="67" y="48"/>
                </a:lnTo>
                <a:lnTo>
                  <a:pt x="70" y="33"/>
                </a:lnTo>
                <a:lnTo>
                  <a:pt x="70" y="13"/>
                </a:lnTo>
                <a:lnTo>
                  <a:pt x="68" y="1"/>
                </a:lnTo>
                <a:lnTo>
                  <a:pt x="75" y="8"/>
                </a:lnTo>
                <a:lnTo>
                  <a:pt x="88" y="8"/>
                </a:lnTo>
                <a:lnTo>
                  <a:pt x="101" y="5"/>
                </a:lnTo>
                <a:lnTo>
                  <a:pt x="108" y="0"/>
                </a:lnTo>
                <a:lnTo>
                  <a:pt x="121" y="1"/>
                </a:lnTo>
                <a:lnTo>
                  <a:pt x="129" y="8"/>
                </a:lnTo>
                <a:lnTo>
                  <a:pt x="123" y="18"/>
                </a:lnTo>
                <a:lnTo>
                  <a:pt x="121" y="28"/>
                </a:lnTo>
                <a:lnTo>
                  <a:pt x="123" y="37"/>
                </a:lnTo>
                <a:lnTo>
                  <a:pt x="119" y="46"/>
                </a:lnTo>
                <a:lnTo>
                  <a:pt x="121" y="57"/>
                </a:lnTo>
                <a:lnTo>
                  <a:pt x="130" y="58"/>
                </a:lnTo>
                <a:lnTo>
                  <a:pt x="142" y="66"/>
                </a:lnTo>
                <a:lnTo>
                  <a:pt x="159" y="83"/>
                </a:lnTo>
                <a:lnTo>
                  <a:pt x="167" y="88"/>
                </a:lnTo>
                <a:lnTo>
                  <a:pt x="170" y="97"/>
                </a:lnTo>
                <a:lnTo>
                  <a:pt x="170" y="106"/>
                </a:lnTo>
                <a:lnTo>
                  <a:pt x="165" y="115"/>
                </a:lnTo>
                <a:lnTo>
                  <a:pt x="156" y="118"/>
                </a:lnTo>
                <a:lnTo>
                  <a:pt x="137" y="118"/>
                </a:lnTo>
                <a:lnTo>
                  <a:pt x="129" y="112"/>
                </a:lnTo>
                <a:lnTo>
                  <a:pt x="119" y="106"/>
                </a:lnTo>
                <a:lnTo>
                  <a:pt x="103" y="106"/>
                </a:lnTo>
                <a:lnTo>
                  <a:pt x="97" y="118"/>
                </a:lnTo>
                <a:lnTo>
                  <a:pt x="90" y="132"/>
                </a:lnTo>
                <a:lnTo>
                  <a:pt x="74" y="140"/>
                </a:lnTo>
                <a:lnTo>
                  <a:pt x="74" y="150"/>
                </a:lnTo>
                <a:lnTo>
                  <a:pt x="68" y="155"/>
                </a:lnTo>
                <a:lnTo>
                  <a:pt x="60" y="173"/>
                </a:lnTo>
                <a:lnTo>
                  <a:pt x="75" y="170"/>
                </a:lnTo>
                <a:lnTo>
                  <a:pt x="85" y="173"/>
                </a:lnTo>
                <a:lnTo>
                  <a:pt x="97" y="183"/>
                </a:lnTo>
                <a:lnTo>
                  <a:pt x="103" y="193"/>
                </a:lnTo>
                <a:lnTo>
                  <a:pt x="112" y="203"/>
                </a:lnTo>
                <a:lnTo>
                  <a:pt x="117" y="210"/>
                </a:lnTo>
                <a:lnTo>
                  <a:pt x="119" y="223"/>
                </a:lnTo>
                <a:lnTo>
                  <a:pt x="121" y="233"/>
                </a:lnTo>
                <a:lnTo>
                  <a:pt x="129" y="238"/>
                </a:lnTo>
                <a:lnTo>
                  <a:pt x="129" y="253"/>
                </a:lnTo>
                <a:lnTo>
                  <a:pt x="132" y="263"/>
                </a:lnTo>
                <a:lnTo>
                  <a:pt x="123" y="285"/>
                </a:lnTo>
                <a:lnTo>
                  <a:pt x="129" y="291"/>
                </a:lnTo>
                <a:lnTo>
                  <a:pt x="132" y="300"/>
                </a:lnTo>
                <a:lnTo>
                  <a:pt x="137" y="310"/>
                </a:lnTo>
                <a:lnTo>
                  <a:pt x="141" y="317"/>
                </a:lnTo>
                <a:lnTo>
                  <a:pt x="141" y="326"/>
                </a:lnTo>
                <a:lnTo>
                  <a:pt x="150" y="326"/>
                </a:lnTo>
                <a:lnTo>
                  <a:pt x="159" y="326"/>
                </a:lnTo>
                <a:lnTo>
                  <a:pt x="159" y="311"/>
                </a:lnTo>
                <a:lnTo>
                  <a:pt x="159" y="305"/>
                </a:lnTo>
                <a:lnTo>
                  <a:pt x="159" y="288"/>
                </a:lnTo>
                <a:lnTo>
                  <a:pt x="172" y="288"/>
                </a:lnTo>
                <a:lnTo>
                  <a:pt x="179" y="295"/>
                </a:lnTo>
                <a:lnTo>
                  <a:pt x="192" y="310"/>
                </a:lnTo>
                <a:lnTo>
                  <a:pt x="199" y="325"/>
                </a:lnTo>
                <a:lnTo>
                  <a:pt x="207" y="330"/>
                </a:lnTo>
                <a:lnTo>
                  <a:pt x="212" y="335"/>
                </a:lnTo>
                <a:lnTo>
                  <a:pt x="232" y="340"/>
                </a:lnTo>
                <a:lnTo>
                  <a:pt x="251" y="346"/>
                </a:lnTo>
                <a:lnTo>
                  <a:pt x="252" y="375"/>
                </a:lnTo>
                <a:lnTo>
                  <a:pt x="263" y="393"/>
                </a:lnTo>
                <a:lnTo>
                  <a:pt x="266" y="400"/>
                </a:lnTo>
                <a:lnTo>
                  <a:pt x="266" y="417"/>
                </a:lnTo>
                <a:lnTo>
                  <a:pt x="263" y="426"/>
                </a:lnTo>
                <a:lnTo>
                  <a:pt x="258" y="433"/>
                </a:lnTo>
                <a:lnTo>
                  <a:pt x="251" y="440"/>
                </a:lnTo>
                <a:lnTo>
                  <a:pt x="249" y="455"/>
                </a:lnTo>
                <a:lnTo>
                  <a:pt x="244" y="465"/>
                </a:lnTo>
                <a:lnTo>
                  <a:pt x="236" y="458"/>
                </a:lnTo>
                <a:lnTo>
                  <a:pt x="221" y="455"/>
                </a:lnTo>
                <a:lnTo>
                  <a:pt x="211" y="455"/>
                </a:lnTo>
                <a:lnTo>
                  <a:pt x="205" y="442"/>
                </a:lnTo>
                <a:lnTo>
                  <a:pt x="203" y="431"/>
                </a:lnTo>
                <a:lnTo>
                  <a:pt x="205" y="417"/>
                </a:lnTo>
                <a:lnTo>
                  <a:pt x="197" y="400"/>
                </a:lnTo>
                <a:lnTo>
                  <a:pt x="190" y="393"/>
                </a:lnTo>
                <a:lnTo>
                  <a:pt x="183" y="385"/>
                </a:lnTo>
                <a:lnTo>
                  <a:pt x="172" y="385"/>
                </a:lnTo>
                <a:lnTo>
                  <a:pt x="161" y="390"/>
                </a:lnTo>
                <a:lnTo>
                  <a:pt x="156" y="398"/>
                </a:lnTo>
                <a:lnTo>
                  <a:pt x="141" y="406"/>
                </a:lnTo>
                <a:lnTo>
                  <a:pt x="134" y="398"/>
                </a:lnTo>
                <a:lnTo>
                  <a:pt x="137" y="386"/>
                </a:lnTo>
                <a:lnTo>
                  <a:pt x="141" y="378"/>
                </a:lnTo>
                <a:lnTo>
                  <a:pt x="132" y="370"/>
                </a:lnTo>
                <a:lnTo>
                  <a:pt x="119" y="366"/>
                </a:lnTo>
                <a:lnTo>
                  <a:pt x="112" y="360"/>
                </a:lnTo>
                <a:lnTo>
                  <a:pt x="103" y="345"/>
                </a:lnTo>
                <a:lnTo>
                  <a:pt x="108" y="331"/>
                </a:lnTo>
                <a:lnTo>
                  <a:pt x="103" y="317"/>
                </a:lnTo>
                <a:lnTo>
                  <a:pt x="95" y="310"/>
                </a:lnTo>
                <a:lnTo>
                  <a:pt x="101" y="297"/>
                </a:lnTo>
                <a:lnTo>
                  <a:pt x="107" y="275"/>
                </a:lnTo>
                <a:lnTo>
                  <a:pt x="107" y="263"/>
                </a:lnTo>
                <a:lnTo>
                  <a:pt x="103" y="251"/>
                </a:lnTo>
                <a:lnTo>
                  <a:pt x="103" y="238"/>
                </a:lnTo>
                <a:lnTo>
                  <a:pt x="97" y="230"/>
                </a:lnTo>
                <a:lnTo>
                  <a:pt x="88" y="228"/>
                </a:lnTo>
                <a:lnTo>
                  <a:pt x="77" y="226"/>
                </a:lnTo>
                <a:lnTo>
                  <a:pt x="67" y="228"/>
                </a:lnTo>
                <a:lnTo>
                  <a:pt x="53" y="233"/>
                </a:lnTo>
                <a:lnTo>
                  <a:pt x="52" y="223"/>
                </a:lnTo>
                <a:lnTo>
                  <a:pt x="48" y="213"/>
                </a:lnTo>
                <a:lnTo>
                  <a:pt x="43" y="208"/>
                </a:lnTo>
                <a:lnTo>
                  <a:pt x="37" y="198"/>
                </a:lnTo>
                <a:lnTo>
                  <a:pt x="21" y="193"/>
                </a:lnTo>
                <a:lnTo>
                  <a:pt x="15" y="188"/>
                </a:lnTo>
                <a:lnTo>
                  <a:pt x="5" y="178"/>
                </a:lnTo>
                <a:lnTo>
                  <a:pt x="0" y="170"/>
                </a:lnTo>
                <a:lnTo>
                  <a:pt x="1" y="160"/>
                </a:lnTo>
                <a:lnTo>
                  <a:pt x="3" y="155"/>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14" name="Freeform 213"/>
          <p:cNvSpPr>
            <a:spLocks/>
          </p:cNvSpPr>
          <p:nvPr/>
        </p:nvSpPr>
        <p:spPr bwMode="auto">
          <a:xfrm>
            <a:off x="2905904" y="2639584"/>
            <a:ext cx="172618" cy="301501"/>
          </a:xfrm>
          <a:custGeom>
            <a:avLst/>
            <a:gdLst/>
            <a:ahLst/>
            <a:cxnLst>
              <a:cxn ang="0">
                <a:pos x="40" y="78"/>
              </a:cxn>
              <a:cxn ang="0">
                <a:pos x="42" y="87"/>
              </a:cxn>
              <a:cxn ang="0">
                <a:pos x="45" y="97"/>
              </a:cxn>
              <a:cxn ang="0">
                <a:pos x="49" y="105"/>
              </a:cxn>
              <a:cxn ang="0">
                <a:pos x="58" y="117"/>
              </a:cxn>
              <a:cxn ang="0">
                <a:pos x="60" y="128"/>
              </a:cxn>
              <a:cxn ang="0">
                <a:pos x="69" y="132"/>
              </a:cxn>
              <a:cxn ang="0">
                <a:pos x="79" y="140"/>
              </a:cxn>
              <a:cxn ang="0">
                <a:pos x="86" y="147"/>
              </a:cxn>
              <a:cxn ang="0">
                <a:pos x="102" y="167"/>
              </a:cxn>
              <a:cxn ang="0">
                <a:pos x="111" y="182"/>
              </a:cxn>
              <a:cxn ang="0">
                <a:pos x="116" y="187"/>
              </a:cxn>
              <a:cxn ang="0">
                <a:pos x="113" y="197"/>
              </a:cxn>
              <a:cxn ang="0">
                <a:pos x="104" y="194"/>
              </a:cxn>
              <a:cxn ang="0">
                <a:pos x="99" y="187"/>
              </a:cxn>
              <a:cxn ang="0">
                <a:pos x="97" y="180"/>
              </a:cxn>
              <a:cxn ang="0">
                <a:pos x="89" y="170"/>
              </a:cxn>
              <a:cxn ang="0">
                <a:pos x="82" y="160"/>
              </a:cxn>
              <a:cxn ang="0">
                <a:pos x="74" y="154"/>
              </a:cxn>
              <a:cxn ang="0">
                <a:pos x="60" y="148"/>
              </a:cxn>
              <a:cxn ang="0">
                <a:pos x="47" y="130"/>
              </a:cxn>
              <a:cxn ang="0">
                <a:pos x="37" y="132"/>
              </a:cxn>
              <a:cxn ang="0">
                <a:pos x="27" y="132"/>
              </a:cxn>
              <a:cxn ang="0">
                <a:pos x="17" y="128"/>
              </a:cxn>
              <a:cxn ang="0">
                <a:pos x="13" y="115"/>
              </a:cxn>
              <a:cxn ang="0">
                <a:pos x="13" y="102"/>
              </a:cxn>
              <a:cxn ang="0">
                <a:pos x="10" y="95"/>
              </a:cxn>
              <a:cxn ang="0">
                <a:pos x="5" y="85"/>
              </a:cxn>
              <a:cxn ang="0">
                <a:pos x="1" y="77"/>
              </a:cxn>
              <a:cxn ang="0">
                <a:pos x="0" y="62"/>
              </a:cxn>
              <a:cxn ang="0">
                <a:pos x="1" y="50"/>
              </a:cxn>
              <a:cxn ang="0">
                <a:pos x="5" y="38"/>
              </a:cxn>
              <a:cxn ang="0">
                <a:pos x="5" y="28"/>
              </a:cxn>
              <a:cxn ang="0">
                <a:pos x="8" y="18"/>
              </a:cxn>
              <a:cxn ang="0">
                <a:pos x="27" y="12"/>
              </a:cxn>
              <a:cxn ang="0">
                <a:pos x="32" y="18"/>
              </a:cxn>
              <a:cxn ang="0">
                <a:pos x="42" y="18"/>
              </a:cxn>
              <a:cxn ang="0">
                <a:pos x="45" y="8"/>
              </a:cxn>
              <a:cxn ang="0">
                <a:pos x="52" y="0"/>
              </a:cxn>
              <a:cxn ang="0">
                <a:pos x="82" y="15"/>
              </a:cxn>
              <a:cxn ang="0">
                <a:pos x="99" y="32"/>
              </a:cxn>
              <a:cxn ang="0">
                <a:pos x="94" y="45"/>
              </a:cxn>
              <a:cxn ang="0">
                <a:pos x="86" y="41"/>
              </a:cxn>
              <a:cxn ang="0">
                <a:pos x="74" y="36"/>
              </a:cxn>
              <a:cxn ang="0">
                <a:pos x="62" y="32"/>
              </a:cxn>
              <a:cxn ang="0">
                <a:pos x="56" y="38"/>
              </a:cxn>
              <a:cxn ang="0">
                <a:pos x="58" y="50"/>
              </a:cxn>
              <a:cxn ang="0">
                <a:pos x="65" y="56"/>
              </a:cxn>
              <a:cxn ang="0">
                <a:pos x="58" y="65"/>
              </a:cxn>
              <a:cxn ang="0">
                <a:pos x="52" y="70"/>
              </a:cxn>
              <a:cxn ang="0">
                <a:pos x="42" y="73"/>
              </a:cxn>
              <a:cxn ang="0">
                <a:pos x="40" y="78"/>
              </a:cxn>
            </a:cxnLst>
            <a:rect l="0" t="0" r="r" b="b"/>
            <a:pathLst>
              <a:path w="117" h="198">
                <a:moveTo>
                  <a:pt x="40" y="78"/>
                </a:moveTo>
                <a:lnTo>
                  <a:pt x="42" y="87"/>
                </a:lnTo>
                <a:lnTo>
                  <a:pt x="45" y="97"/>
                </a:lnTo>
                <a:lnTo>
                  <a:pt x="49" y="105"/>
                </a:lnTo>
                <a:lnTo>
                  <a:pt x="58" y="117"/>
                </a:lnTo>
                <a:lnTo>
                  <a:pt x="60" y="128"/>
                </a:lnTo>
                <a:lnTo>
                  <a:pt x="69" y="132"/>
                </a:lnTo>
                <a:lnTo>
                  <a:pt x="79" y="140"/>
                </a:lnTo>
                <a:lnTo>
                  <a:pt x="86" y="147"/>
                </a:lnTo>
                <a:lnTo>
                  <a:pt x="102" y="167"/>
                </a:lnTo>
                <a:lnTo>
                  <a:pt x="111" y="182"/>
                </a:lnTo>
                <a:lnTo>
                  <a:pt x="116" y="187"/>
                </a:lnTo>
                <a:lnTo>
                  <a:pt x="113" y="197"/>
                </a:lnTo>
                <a:lnTo>
                  <a:pt x="104" y="194"/>
                </a:lnTo>
                <a:lnTo>
                  <a:pt x="99" y="187"/>
                </a:lnTo>
                <a:lnTo>
                  <a:pt x="97" y="180"/>
                </a:lnTo>
                <a:lnTo>
                  <a:pt x="89" y="170"/>
                </a:lnTo>
                <a:lnTo>
                  <a:pt x="82" y="160"/>
                </a:lnTo>
                <a:lnTo>
                  <a:pt x="74" y="154"/>
                </a:lnTo>
                <a:lnTo>
                  <a:pt x="60" y="148"/>
                </a:lnTo>
                <a:lnTo>
                  <a:pt x="47" y="130"/>
                </a:lnTo>
                <a:lnTo>
                  <a:pt x="37" y="132"/>
                </a:lnTo>
                <a:lnTo>
                  <a:pt x="27" y="132"/>
                </a:lnTo>
                <a:lnTo>
                  <a:pt x="17" y="128"/>
                </a:lnTo>
                <a:lnTo>
                  <a:pt x="13" y="115"/>
                </a:lnTo>
                <a:lnTo>
                  <a:pt x="13" y="102"/>
                </a:lnTo>
                <a:lnTo>
                  <a:pt x="10" y="95"/>
                </a:lnTo>
                <a:lnTo>
                  <a:pt x="5" y="85"/>
                </a:lnTo>
                <a:lnTo>
                  <a:pt x="1" y="77"/>
                </a:lnTo>
                <a:lnTo>
                  <a:pt x="0" y="62"/>
                </a:lnTo>
                <a:lnTo>
                  <a:pt x="1" y="50"/>
                </a:lnTo>
                <a:lnTo>
                  <a:pt x="5" y="38"/>
                </a:lnTo>
                <a:lnTo>
                  <a:pt x="5" y="28"/>
                </a:lnTo>
                <a:lnTo>
                  <a:pt x="8" y="18"/>
                </a:lnTo>
                <a:lnTo>
                  <a:pt x="27" y="12"/>
                </a:lnTo>
                <a:lnTo>
                  <a:pt x="32" y="18"/>
                </a:lnTo>
                <a:lnTo>
                  <a:pt x="42" y="18"/>
                </a:lnTo>
                <a:lnTo>
                  <a:pt x="45" y="8"/>
                </a:lnTo>
                <a:lnTo>
                  <a:pt x="52" y="0"/>
                </a:lnTo>
                <a:lnTo>
                  <a:pt x="82" y="15"/>
                </a:lnTo>
                <a:lnTo>
                  <a:pt x="99" y="32"/>
                </a:lnTo>
                <a:lnTo>
                  <a:pt x="94" y="45"/>
                </a:lnTo>
                <a:lnTo>
                  <a:pt x="86" y="41"/>
                </a:lnTo>
                <a:lnTo>
                  <a:pt x="74" y="36"/>
                </a:lnTo>
                <a:lnTo>
                  <a:pt x="62" y="32"/>
                </a:lnTo>
                <a:lnTo>
                  <a:pt x="56" y="38"/>
                </a:lnTo>
                <a:lnTo>
                  <a:pt x="58" y="50"/>
                </a:lnTo>
                <a:lnTo>
                  <a:pt x="65" y="56"/>
                </a:lnTo>
                <a:lnTo>
                  <a:pt x="58" y="65"/>
                </a:lnTo>
                <a:lnTo>
                  <a:pt x="52" y="70"/>
                </a:lnTo>
                <a:lnTo>
                  <a:pt x="42" y="73"/>
                </a:lnTo>
                <a:lnTo>
                  <a:pt x="40" y="78"/>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15" name="Freeform 214"/>
          <p:cNvSpPr>
            <a:spLocks/>
          </p:cNvSpPr>
          <p:nvPr/>
        </p:nvSpPr>
        <p:spPr bwMode="auto">
          <a:xfrm>
            <a:off x="874335" y="2819267"/>
            <a:ext cx="1945995" cy="814660"/>
          </a:xfrm>
          <a:custGeom>
            <a:avLst/>
            <a:gdLst/>
            <a:ahLst/>
            <a:cxnLst>
              <a:cxn ang="0">
                <a:pos x="307" y="507"/>
              </a:cxn>
              <a:cxn ang="0">
                <a:pos x="157" y="437"/>
              </a:cxn>
              <a:cxn ang="0">
                <a:pos x="150" y="400"/>
              </a:cxn>
              <a:cxn ang="0">
                <a:pos x="126" y="347"/>
              </a:cxn>
              <a:cxn ang="0">
                <a:pos x="130" y="313"/>
              </a:cxn>
              <a:cxn ang="0">
                <a:pos x="113" y="288"/>
              </a:cxn>
              <a:cxn ang="0">
                <a:pos x="93" y="270"/>
              </a:cxn>
              <a:cxn ang="0">
                <a:pos x="39" y="224"/>
              </a:cxn>
              <a:cxn ang="0">
                <a:pos x="21" y="186"/>
              </a:cxn>
              <a:cxn ang="0">
                <a:pos x="245" y="192"/>
              </a:cxn>
              <a:cxn ang="0">
                <a:pos x="951" y="224"/>
              </a:cxn>
              <a:cxn ang="0">
                <a:pos x="1101" y="140"/>
              </a:cxn>
              <a:cxn ang="0">
                <a:pos x="1124" y="59"/>
              </a:cxn>
              <a:cxn ang="0">
                <a:pos x="1159" y="97"/>
              </a:cxn>
              <a:cxn ang="0">
                <a:pos x="1143" y="125"/>
              </a:cxn>
              <a:cxn ang="0">
                <a:pos x="1178" y="110"/>
              </a:cxn>
              <a:cxn ang="0">
                <a:pos x="1184" y="80"/>
              </a:cxn>
              <a:cxn ang="0">
                <a:pos x="1144" y="59"/>
              </a:cxn>
              <a:cxn ang="0">
                <a:pos x="1178" y="6"/>
              </a:cxn>
              <a:cxn ang="0">
                <a:pos x="1233" y="0"/>
              </a:cxn>
              <a:cxn ang="0">
                <a:pos x="1204" y="43"/>
              </a:cxn>
              <a:cxn ang="0">
                <a:pos x="1224" y="72"/>
              </a:cxn>
              <a:cxn ang="0">
                <a:pos x="1248" y="106"/>
              </a:cxn>
              <a:cxn ang="0">
                <a:pos x="1261" y="140"/>
              </a:cxn>
              <a:cxn ang="0">
                <a:pos x="1275" y="166"/>
              </a:cxn>
              <a:cxn ang="0">
                <a:pos x="1290" y="182"/>
              </a:cxn>
              <a:cxn ang="0">
                <a:pos x="1304" y="215"/>
              </a:cxn>
              <a:cxn ang="0">
                <a:pos x="1306" y="226"/>
              </a:cxn>
              <a:cxn ang="0">
                <a:pos x="1273" y="262"/>
              </a:cxn>
              <a:cxn ang="0">
                <a:pos x="1230" y="293"/>
              </a:cxn>
              <a:cxn ang="0">
                <a:pos x="1226" y="333"/>
              </a:cxn>
              <a:cxn ang="0">
                <a:pos x="1206" y="377"/>
              </a:cxn>
              <a:cxn ang="0">
                <a:pos x="1178" y="387"/>
              </a:cxn>
              <a:cxn ang="0">
                <a:pos x="1190" y="353"/>
              </a:cxn>
              <a:cxn ang="0">
                <a:pos x="1201" y="306"/>
              </a:cxn>
              <a:cxn ang="0">
                <a:pos x="1198" y="273"/>
              </a:cxn>
              <a:cxn ang="0">
                <a:pos x="1181" y="267"/>
              </a:cxn>
              <a:cxn ang="0">
                <a:pos x="1166" y="310"/>
              </a:cxn>
              <a:cxn ang="0">
                <a:pos x="1164" y="270"/>
              </a:cxn>
              <a:cxn ang="0">
                <a:pos x="1154" y="299"/>
              </a:cxn>
              <a:cxn ang="0">
                <a:pos x="1161" y="335"/>
              </a:cxn>
              <a:cxn ang="0">
                <a:pos x="1148" y="352"/>
              </a:cxn>
              <a:cxn ang="0">
                <a:pos x="1138" y="382"/>
              </a:cxn>
              <a:cxn ang="0">
                <a:pos x="1123" y="412"/>
              </a:cxn>
              <a:cxn ang="0">
                <a:pos x="1098" y="435"/>
              </a:cxn>
              <a:cxn ang="0">
                <a:pos x="1063" y="464"/>
              </a:cxn>
              <a:cxn ang="0">
                <a:pos x="724" y="534"/>
              </a:cxn>
            </a:cxnLst>
            <a:rect l="0" t="0" r="r" b="b"/>
            <a:pathLst>
              <a:path w="1319" h="535">
                <a:moveTo>
                  <a:pt x="724" y="534"/>
                </a:moveTo>
                <a:lnTo>
                  <a:pt x="699" y="529"/>
                </a:lnTo>
                <a:lnTo>
                  <a:pt x="307" y="507"/>
                </a:lnTo>
                <a:lnTo>
                  <a:pt x="166" y="497"/>
                </a:lnTo>
                <a:lnTo>
                  <a:pt x="160" y="446"/>
                </a:lnTo>
                <a:lnTo>
                  <a:pt x="157" y="437"/>
                </a:lnTo>
                <a:lnTo>
                  <a:pt x="153" y="420"/>
                </a:lnTo>
                <a:lnTo>
                  <a:pt x="152" y="409"/>
                </a:lnTo>
                <a:lnTo>
                  <a:pt x="150" y="400"/>
                </a:lnTo>
                <a:lnTo>
                  <a:pt x="145" y="379"/>
                </a:lnTo>
                <a:lnTo>
                  <a:pt x="133" y="353"/>
                </a:lnTo>
                <a:lnTo>
                  <a:pt x="126" y="347"/>
                </a:lnTo>
                <a:lnTo>
                  <a:pt x="130" y="339"/>
                </a:lnTo>
                <a:lnTo>
                  <a:pt x="132" y="330"/>
                </a:lnTo>
                <a:lnTo>
                  <a:pt x="130" y="313"/>
                </a:lnTo>
                <a:lnTo>
                  <a:pt x="126" y="304"/>
                </a:lnTo>
                <a:lnTo>
                  <a:pt x="113" y="302"/>
                </a:lnTo>
                <a:lnTo>
                  <a:pt x="113" y="288"/>
                </a:lnTo>
                <a:lnTo>
                  <a:pt x="103" y="284"/>
                </a:lnTo>
                <a:lnTo>
                  <a:pt x="93" y="284"/>
                </a:lnTo>
                <a:lnTo>
                  <a:pt x="93" y="270"/>
                </a:lnTo>
                <a:lnTo>
                  <a:pt x="75" y="255"/>
                </a:lnTo>
                <a:lnTo>
                  <a:pt x="75" y="240"/>
                </a:lnTo>
                <a:lnTo>
                  <a:pt x="39" y="224"/>
                </a:lnTo>
                <a:lnTo>
                  <a:pt x="40" y="202"/>
                </a:lnTo>
                <a:lnTo>
                  <a:pt x="35" y="188"/>
                </a:lnTo>
                <a:lnTo>
                  <a:pt x="21" y="186"/>
                </a:lnTo>
                <a:lnTo>
                  <a:pt x="0" y="179"/>
                </a:lnTo>
                <a:lnTo>
                  <a:pt x="0" y="177"/>
                </a:lnTo>
                <a:lnTo>
                  <a:pt x="245" y="192"/>
                </a:lnTo>
                <a:lnTo>
                  <a:pt x="751" y="215"/>
                </a:lnTo>
                <a:lnTo>
                  <a:pt x="758" y="215"/>
                </a:lnTo>
                <a:lnTo>
                  <a:pt x="951" y="224"/>
                </a:lnTo>
                <a:lnTo>
                  <a:pt x="966" y="224"/>
                </a:lnTo>
                <a:lnTo>
                  <a:pt x="1098" y="228"/>
                </a:lnTo>
                <a:lnTo>
                  <a:pt x="1101" y="140"/>
                </a:lnTo>
                <a:lnTo>
                  <a:pt x="1104" y="50"/>
                </a:lnTo>
                <a:lnTo>
                  <a:pt x="1118" y="50"/>
                </a:lnTo>
                <a:lnTo>
                  <a:pt x="1124" y="59"/>
                </a:lnTo>
                <a:lnTo>
                  <a:pt x="1144" y="66"/>
                </a:lnTo>
                <a:lnTo>
                  <a:pt x="1158" y="85"/>
                </a:lnTo>
                <a:lnTo>
                  <a:pt x="1159" y="97"/>
                </a:lnTo>
                <a:lnTo>
                  <a:pt x="1164" y="106"/>
                </a:lnTo>
                <a:lnTo>
                  <a:pt x="1154" y="119"/>
                </a:lnTo>
                <a:lnTo>
                  <a:pt x="1143" y="125"/>
                </a:lnTo>
                <a:lnTo>
                  <a:pt x="1161" y="126"/>
                </a:lnTo>
                <a:lnTo>
                  <a:pt x="1171" y="125"/>
                </a:lnTo>
                <a:lnTo>
                  <a:pt x="1178" y="110"/>
                </a:lnTo>
                <a:lnTo>
                  <a:pt x="1184" y="97"/>
                </a:lnTo>
                <a:lnTo>
                  <a:pt x="1183" y="90"/>
                </a:lnTo>
                <a:lnTo>
                  <a:pt x="1184" y="80"/>
                </a:lnTo>
                <a:lnTo>
                  <a:pt x="1166" y="68"/>
                </a:lnTo>
                <a:lnTo>
                  <a:pt x="1159" y="60"/>
                </a:lnTo>
                <a:lnTo>
                  <a:pt x="1144" y="59"/>
                </a:lnTo>
                <a:lnTo>
                  <a:pt x="1154" y="40"/>
                </a:lnTo>
                <a:lnTo>
                  <a:pt x="1148" y="26"/>
                </a:lnTo>
                <a:lnTo>
                  <a:pt x="1178" y="6"/>
                </a:lnTo>
                <a:lnTo>
                  <a:pt x="1199" y="3"/>
                </a:lnTo>
                <a:lnTo>
                  <a:pt x="1216" y="0"/>
                </a:lnTo>
                <a:lnTo>
                  <a:pt x="1233" y="0"/>
                </a:lnTo>
                <a:lnTo>
                  <a:pt x="1239" y="19"/>
                </a:lnTo>
                <a:lnTo>
                  <a:pt x="1216" y="33"/>
                </a:lnTo>
                <a:lnTo>
                  <a:pt x="1204" y="43"/>
                </a:lnTo>
                <a:lnTo>
                  <a:pt x="1210" y="52"/>
                </a:lnTo>
                <a:lnTo>
                  <a:pt x="1216" y="65"/>
                </a:lnTo>
                <a:lnTo>
                  <a:pt x="1224" y="72"/>
                </a:lnTo>
                <a:lnTo>
                  <a:pt x="1233" y="92"/>
                </a:lnTo>
                <a:lnTo>
                  <a:pt x="1244" y="95"/>
                </a:lnTo>
                <a:lnTo>
                  <a:pt x="1248" y="106"/>
                </a:lnTo>
                <a:lnTo>
                  <a:pt x="1248" y="115"/>
                </a:lnTo>
                <a:lnTo>
                  <a:pt x="1253" y="130"/>
                </a:lnTo>
                <a:lnTo>
                  <a:pt x="1261" y="140"/>
                </a:lnTo>
                <a:lnTo>
                  <a:pt x="1273" y="146"/>
                </a:lnTo>
                <a:lnTo>
                  <a:pt x="1279" y="157"/>
                </a:lnTo>
                <a:lnTo>
                  <a:pt x="1275" y="166"/>
                </a:lnTo>
                <a:lnTo>
                  <a:pt x="1279" y="182"/>
                </a:lnTo>
                <a:lnTo>
                  <a:pt x="1279" y="192"/>
                </a:lnTo>
                <a:lnTo>
                  <a:pt x="1290" y="182"/>
                </a:lnTo>
                <a:lnTo>
                  <a:pt x="1293" y="202"/>
                </a:lnTo>
                <a:lnTo>
                  <a:pt x="1295" y="212"/>
                </a:lnTo>
                <a:lnTo>
                  <a:pt x="1304" y="215"/>
                </a:lnTo>
                <a:lnTo>
                  <a:pt x="1318" y="217"/>
                </a:lnTo>
                <a:lnTo>
                  <a:pt x="1315" y="226"/>
                </a:lnTo>
                <a:lnTo>
                  <a:pt x="1306" y="226"/>
                </a:lnTo>
                <a:lnTo>
                  <a:pt x="1301" y="237"/>
                </a:lnTo>
                <a:lnTo>
                  <a:pt x="1268" y="235"/>
                </a:lnTo>
                <a:lnTo>
                  <a:pt x="1273" y="262"/>
                </a:lnTo>
                <a:lnTo>
                  <a:pt x="1244" y="284"/>
                </a:lnTo>
                <a:lnTo>
                  <a:pt x="1231" y="284"/>
                </a:lnTo>
                <a:lnTo>
                  <a:pt x="1230" y="293"/>
                </a:lnTo>
                <a:lnTo>
                  <a:pt x="1230" y="306"/>
                </a:lnTo>
                <a:lnTo>
                  <a:pt x="1224" y="326"/>
                </a:lnTo>
                <a:lnTo>
                  <a:pt x="1226" y="333"/>
                </a:lnTo>
                <a:lnTo>
                  <a:pt x="1218" y="342"/>
                </a:lnTo>
                <a:lnTo>
                  <a:pt x="1208" y="352"/>
                </a:lnTo>
                <a:lnTo>
                  <a:pt x="1206" y="377"/>
                </a:lnTo>
                <a:lnTo>
                  <a:pt x="1210" y="382"/>
                </a:lnTo>
                <a:lnTo>
                  <a:pt x="1190" y="392"/>
                </a:lnTo>
                <a:lnTo>
                  <a:pt x="1178" y="387"/>
                </a:lnTo>
                <a:lnTo>
                  <a:pt x="1174" y="377"/>
                </a:lnTo>
                <a:lnTo>
                  <a:pt x="1186" y="362"/>
                </a:lnTo>
                <a:lnTo>
                  <a:pt x="1190" y="353"/>
                </a:lnTo>
                <a:lnTo>
                  <a:pt x="1186" y="342"/>
                </a:lnTo>
                <a:lnTo>
                  <a:pt x="1193" y="335"/>
                </a:lnTo>
                <a:lnTo>
                  <a:pt x="1201" y="306"/>
                </a:lnTo>
                <a:lnTo>
                  <a:pt x="1204" y="293"/>
                </a:lnTo>
                <a:lnTo>
                  <a:pt x="1199" y="284"/>
                </a:lnTo>
                <a:lnTo>
                  <a:pt x="1198" y="273"/>
                </a:lnTo>
                <a:lnTo>
                  <a:pt x="1191" y="262"/>
                </a:lnTo>
                <a:lnTo>
                  <a:pt x="1184" y="255"/>
                </a:lnTo>
                <a:lnTo>
                  <a:pt x="1181" y="267"/>
                </a:lnTo>
                <a:lnTo>
                  <a:pt x="1181" y="279"/>
                </a:lnTo>
                <a:lnTo>
                  <a:pt x="1183" y="299"/>
                </a:lnTo>
                <a:lnTo>
                  <a:pt x="1166" y="310"/>
                </a:lnTo>
                <a:lnTo>
                  <a:pt x="1161" y="297"/>
                </a:lnTo>
                <a:lnTo>
                  <a:pt x="1166" y="279"/>
                </a:lnTo>
                <a:lnTo>
                  <a:pt x="1164" y="270"/>
                </a:lnTo>
                <a:lnTo>
                  <a:pt x="1154" y="273"/>
                </a:lnTo>
                <a:lnTo>
                  <a:pt x="1150" y="290"/>
                </a:lnTo>
                <a:lnTo>
                  <a:pt x="1154" y="299"/>
                </a:lnTo>
                <a:lnTo>
                  <a:pt x="1154" y="319"/>
                </a:lnTo>
                <a:lnTo>
                  <a:pt x="1161" y="326"/>
                </a:lnTo>
                <a:lnTo>
                  <a:pt x="1161" y="335"/>
                </a:lnTo>
                <a:lnTo>
                  <a:pt x="1159" y="347"/>
                </a:lnTo>
                <a:lnTo>
                  <a:pt x="1154" y="339"/>
                </a:lnTo>
                <a:lnTo>
                  <a:pt x="1148" y="352"/>
                </a:lnTo>
                <a:lnTo>
                  <a:pt x="1139" y="362"/>
                </a:lnTo>
                <a:lnTo>
                  <a:pt x="1134" y="375"/>
                </a:lnTo>
                <a:lnTo>
                  <a:pt x="1138" y="382"/>
                </a:lnTo>
                <a:lnTo>
                  <a:pt x="1134" y="392"/>
                </a:lnTo>
                <a:lnTo>
                  <a:pt x="1126" y="395"/>
                </a:lnTo>
                <a:lnTo>
                  <a:pt x="1123" y="412"/>
                </a:lnTo>
                <a:lnTo>
                  <a:pt x="1124" y="424"/>
                </a:lnTo>
                <a:lnTo>
                  <a:pt x="1110" y="420"/>
                </a:lnTo>
                <a:lnTo>
                  <a:pt x="1098" y="435"/>
                </a:lnTo>
                <a:lnTo>
                  <a:pt x="1086" y="440"/>
                </a:lnTo>
                <a:lnTo>
                  <a:pt x="1076" y="464"/>
                </a:lnTo>
                <a:lnTo>
                  <a:pt x="1063" y="464"/>
                </a:lnTo>
                <a:lnTo>
                  <a:pt x="744" y="453"/>
                </a:lnTo>
                <a:lnTo>
                  <a:pt x="729" y="453"/>
                </a:lnTo>
                <a:lnTo>
                  <a:pt x="724" y="534"/>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16" name="Freeform 215"/>
          <p:cNvSpPr>
            <a:spLocks/>
          </p:cNvSpPr>
          <p:nvPr/>
        </p:nvSpPr>
        <p:spPr bwMode="auto">
          <a:xfrm>
            <a:off x="2693452" y="2889311"/>
            <a:ext cx="72292" cy="120296"/>
          </a:xfrm>
          <a:custGeom>
            <a:avLst/>
            <a:gdLst/>
            <a:ahLst/>
            <a:cxnLst>
              <a:cxn ang="0">
                <a:pos x="24" y="70"/>
              </a:cxn>
              <a:cxn ang="0">
                <a:pos x="15" y="68"/>
              </a:cxn>
              <a:cxn ang="0">
                <a:pos x="10" y="61"/>
              </a:cxn>
              <a:cxn ang="0">
                <a:pos x="7" y="51"/>
              </a:cxn>
              <a:cxn ang="0">
                <a:pos x="3" y="43"/>
              </a:cxn>
              <a:cxn ang="0">
                <a:pos x="0" y="31"/>
              </a:cxn>
              <a:cxn ang="0">
                <a:pos x="3" y="15"/>
              </a:cxn>
              <a:cxn ang="0">
                <a:pos x="5" y="12"/>
              </a:cxn>
              <a:cxn ang="0">
                <a:pos x="27" y="0"/>
              </a:cxn>
              <a:cxn ang="0">
                <a:pos x="38" y="8"/>
              </a:cxn>
              <a:cxn ang="0">
                <a:pos x="38" y="28"/>
              </a:cxn>
              <a:cxn ang="0">
                <a:pos x="39" y="43"/>
              </a:cxn>
              <a:cxn ang="0">
                <a:pos x="41" y="57"/>
              </a:cxn>
              <a:cxn ang="0">
                <a:pos x="48" y="68"/>
              </a:cxn>
              <a:cxn ang="0">
                <a:pos x="39" y="78"/>
              </a:cxn>
              <a:cxn ang="0">
                <a:pos x="31" y="78"/>
              </a:cxn>
              <a:cxn ang="0">
                <a:pos x="24" y="70"/>
              </a:cxn>
            </a:cxnLst>
            <a:rect l="0" t="0" r="r" b="b"/>
            <a:pathLst>
              <a:path w="49" h="79">
                <a:moveTo>
                  <a:pt x="24" y="70"/>
                </a:moveTo>
                <a:lnTo>
                  <a:pt x="15" y="68"/>
                </a:lnTo>
                <a:lnTo>
                  <a:pt x="10" y="61"/>
                </a:lnTo>
                <a:lnTo>
                  <a:pt x="7" y="51"/>
                </a:lnTo>
                <a:lnTo>
                  <a:pt x="3" y="43"/>
                </a:lnTo>
                <a:lnTo>
                  <a:pt x="0" y="31"/>
                </a:lnTo>
                <a:lnTo>
                  <a:pt x="3" y="15"/>
                </a:lnTo>
                <a:lnTo>
                  <a:pt x="5" y="12"/>
                </a:lnTo>
                <a:lnTo>
                  <a:pt x="27" y="0"/>
                </a:lnTo>
                <a:lnTo>
                  <a:pt x="38" y="8"/>
                </a:lnTo>
                <a:lnTo>
                  <a:pt x="38" y="28"/>
                </a:lnTo>
                <a:lnTo>
                  <a:pt x="39" y="43"/>
                </a:lnTo>
                <a:lnTo>
                  <a:pt x="41" y="57"/>
                </a:lnTo>
                <a:lnTo>
                  <a:pt x="48" y="68"/>
                </a:lnTo>
                <a:lnTo>
                  <a:pt x="39" y="78"/>
                </a:lnTo>
                <a:lnTo>
                  <a:pt x="31" y="78"/>
                </a:lnTo>
                <a:lnTo>
                  <a:pt x="24" y="70"/>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17" name="Freeform 216"/>
          <p:cNvSpPr>
            <a:spLocks/>
          </p:cNvSpPr>
          <p:nvPr/>
        </p:nvSpPr>
        <p:spPr bwMode="auto">
          <a:xfrm>
            <a:off x="2523784" y="2822312"/>
            <a:ext cx="45736" cy="45682"/>
          </a:xfrm>
          <a:custGeom>
            <a:avLst/>
            <a:gdLst/>
            <a:ahLst/>
            <a:cxnLst>
              <a:cxn ang="0">
                <a:pos x="30" y="11"/>
              </a:cxn>
              <a:cxn ang="0">
                <a:pos x="0" y="29"/>
              </a:cxn>
              <a:cxn ang="0">
                <a:pos x="0" y="0"/>
              </a:cxn>
              <a:cxn ang="0">
                <a:pos x="30" y="11"/>
              </a:cxn>
            </a:cxnLst>
            <a:rect l="0" t="0" r="r" b="b"/>
            <a:pathLst>
              <a:path w="31" h="30">
                <a:moveTo>
                  <a:pt x="30" y="11"/>
                </a:moveTo>
                <a:lnTo>
                  <a:pt x="0" y="29"/>
                </a:lnTo>
                <a:lnTo>
                  <a:pt x="0" y="0"/>
                </a:lnTo>
                <a:lnTo>
                  <a:pt x="30" y="11"/>
                </a:lnTo>
              </a:path>
            </a:pathLst>
          </a:custGeom>
          <a:solidFill>
            <a:srgbClr val="FAD62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18" name="Freeform 217"/>
          <p:cNvSpPr>
            <a:spLocks/>
          </p:cNvSpPr>
          <p:nvPr/>
        </p:nvSpPr>
        <p:spPr bwMode="auto">
          <a:xfrm>
            <a:off x="2398380" y="3081174"/>
            <a:ext cx="556210" cy="735477"/>
          </a:xfrm>
          <a:custGeom>
            <a:avLst/>
            <a:gdLst/>
            <a:ahLst/>
            <a:cxnLst>
              <a:cxn ang="0">
                <a:pos x="279" y="350"/>
              </a:cxn>
              <a:cxn ang="0">
                <a:pos x="314" y="316"/>
              </a:cxn>
              <a:cxn ang="0">
                <a:pos x="324" y="336"/>
              </a:cxn>
              <a:cxn ang="0">
                <a:pos x="322" y="355"/>
              </a:cxn>
              <a:cxn ang="0">
                <a:pos x="326" y="373"/>
              </a:cxn>
              <a:cxn ang="0">
                <a:pos x="344" y="375"/>
              </a:cxn>
              <a:cxn ang="0">
                <a:pos x="359" y="388"/>
              </a:cxn>
              <a:cxn ang="0">
                <a:pos x="339" y="417"/>
              </a:cxn>
              <a:cxn ang="0">
                <a:pos x="333" y="437"/>
              </a:cxn>
              <a:cxn ang="0">
                <a:pos x="322" y="482"/>
              </a:cxn>
              <a:cxn ang="0">
                <a:pos x="148" y="477"/>
              </a:cxn>
              <a:cxn ang="0">
                <a:pos x="152" y="372"/>
              </a:cxn>
              <a:cxn ang="0">
                <a:pos x="0" y="368"/>
              </a:cxn>
              <a:cxn ang="0">
                <a:pos x="28" y="321"/>
              </a:cxn>
              <a:cxn ang="0">
                <a:pos x="43" y="298"/>
              </a:cxn>
              <a:cxn ang="0">
                <a:pos x="60" y="284"/>
              </a:cxn>
              <a:cxn ang="0">
                <a:pos x="75" y="268"/>
              </a:cxn>
              <a:cxn ang="0">
                <a:pos x="105" y="252"/>
              </a:cxn>
              <a:cxn ang="0">
                <a:pos x="127" y="237"/>
              </a:cxn>
              <a:cxn ang="0">
                <a:pos x="175" y="228"/>
              </a:cxn>
              <a:cxn ang="0">
                <a:pos x="179" y="204"/>
              </a:cxn>
              <a:cxn ang="0">
                <a:pos x="184" y="179"/>
              </a:cxn>
              <a:cxn ang="0">
                <a:pos x="199" y="176"/>
              </a:cxn>
              <a:cxn ang="0">
                <a:pos x="207" y="162"/>
              </a:cxn>
              <a:cxn ang="0">
                <a:pos x="220" y="147"/>
              </a:cxn>
              <a:cxn ang="0">
                <a:pos x="234" y="127"/>
              </a:cxn>
              <a:cxn ang="0">
                <a:pos x="252" y="110"/>
              </a:cxn>
              <a:cxn ang="0">
                <a:pos x="267" y="94"/>
              </a:cxn>
              <a:cxn ang="0">
                <a:pos x="299" y="72"/>
              </a:cxn>
              <a:cxn ang="0">
                <a:pos x="308" y="55"/>
              </a:cxn>
              <a:cxn ang="0">
                <a:pos x="301" y="32"/>
              </a:cxn>
              <a:cxn ang="0">
                <a:pos x="294" y="13"/>
              </a:cxn>
              <a:cxn ang="0">
                <a:pos x="281" y="0"/>
              </a:cxn>
              <a:cxn ang="0">
                <a:pos x="295" y="8"/>
              </a:cxn>
              <a:cxn ang="0">
                <a:pos x="324" y="17"/>
              </a:cxn>
              <a:cxn ang="0">
                <a:pos x="339" y="28"/>
              </a:cxn>
              <a:cxn ang="0">
                <a:pos x="346" y="45"/>
              </a:cxn>
              <a:cxn ang="0">
                <a:pos x="348" y="67"/>
              </a:cxn>
              <a:cxn ang="0">
                <a:pos x="351" y="94"/>
              </a:cxn>
              <a:cxn ang="0">
                <a:pos x="364" y="110"/>
              </a:cxn>
              <a:cxn ang="0">
                <a:pos x="359" y="127"/>
              </a:cxn>
              <a:cxn ang="0">
                <a:pos x="364" y="142"/>
              </a:cxn>
              <a:cxn ang="0">
                <a:pos x="376" y="159"/>
              </a:cxn>
              <a:cxn ang="0">
                <a:pos x="362" y="174"/>
              </a:cxn>
              <a:cxn ang="0">
                <a:pos x="346" y="176"/>
              </a:cxn>
              <a:cxn ang="0">
                <a:pos x="321" y="176"/>
              </a:cxn>
              <a:cxn ang="0">
                <a:pos x="301" y="201"/>
              </a:cxn>
              <a:cxn ang="0">
                <a:pos x="282" y="221"/>
              </a:cxn>
              <a:cxn ang="0">
                <a:pos x="269" y="202"/>
              </a:cxn>
              <a:cxn ang="0">
                <a:pos x="255" y="182"/>
              </a:cxn>
              <a:cxn ang="0">
                <a:pos x="257" y="202"/>
              </a:cxn>
              <a:cxn ang="0">
                <a:pos x="275" y="226"/>
              </a:cxn>
              <a:cxn ang="0">
                <a:pos x="275" y="256"/>
              </a:cxn>
              <a:cxn ang="0">
                <a:pos x="284" y="288"/>
              </a:cxn>
              <a:cxn ang="0">
                <a:pos x="287" y="313"/>
              </a:cxn>
              <a:cxn ang="0">
                <a:pos x="262" y="343"/>
              </a:cxn>
              <a:cxn ang="0">
                <a:pos x="235" y="353"/>
              </a:cxn>
              <a:cxn ang="0">
                <a:pos x="226" y="372"/>
              </a:cxn>
              <a:cxn ang="0">
                <a:pos x="267" y="350"/>
              </a:cxn>
            </a:cxnLst>
            <a:rect l="0" t="0" r="r" b="b"/>
            <a:pathLst>
              <a:path w="377" h="483">
                <a:moveTo>
                  <a:pt x="267" y="350"/>
                </a:moveTo>
                <a:lnTo>
                  <a:pt x="279" y="350"/>
                </a:lnTo>
                <a:lnTo>
                  <a:pt x="302" y="316"/>
                </a:lnTo>
                <a:lnTo>
                  <a:pt x="314" y="316"/>
                </a:lnTo>
                <a:lnTo>
                  <a:pt x="314" y="323"/>
                </a:lnTo>
                <a:lnTo>
                  <a:pt x="324" y="336"/>
                </a:lnTo>
                <a:lnTo>
                  <a:pt x="322" y="348"/>
                </a:lnTo>
                <a:lnTo>
                  <a:pt x="322" y="355"/>
                </a:lnTo>
                <a:lnTo>
                  <a:pt x="321" y="365"/>
                </a:lnTo>
                <a:lnTo>
                  <a:pt x="326" y="373"/>
                </a:lnTo>
                <a:lnTo>
                  <a:pt x="335" y="373"/>
                </a:lnTo>
                <a:lnTo>
                  <a:pt x="344" y="375"/>
                </a:lnTo>
                <a:lnTo>
                  <a:pt x="351" y="383"/>
                </a:lnTo>
                <a:lnTo>
                  <a:pt x="359" y="388"/>
                </a:lnTo>
                <a:lnTo>
                  <a:pt x="348" y="408"/>
                </a:lnTo>
                <a:lnTo>
                  <a:pt x="339" y="417"/>
                </a:lnTo>
                <a:lnTo>
                  <a:pt x="335" y="425"/>
                </a:lnTo>
                <a:lnTo>
                  <a:pt x="333" y="437"/>
                </a:lnTo>
                <a:lnTo>
                  <a:pt x="329" y="460"/>
                </a:lnTo>
                <a:lnTo>
                  <a:pt x="322" y="482"/>
                </a:lnTo>
                <a:lnTo>
                  <a:pt x="234" y="477"/>
                </a:lnTo>
                <a:lnTo>
                  <a:pt x="148" y="477"/>
                </a:lnTo>
                <a:lnTo>
                  <a:pt x="150" y="403"/>
                </a:lnTo>
                <a:lnTo>
                  <a:pt x="152" y="372"/>
                </a:lnTo>
                <a:lnTo>
                  <a:pt x="124" y="372"/>
                </a:lnTo>
                <a:lnTo>
                  <a:pt x="0" y="368"/>
                </a:lnTo>
                <a:lnTo>
                  <a:pt x="1" y="355"/>
                </a:lnTo>
                <a:lnTo>
                  <a:pt x="28" y="321"/>
                </a:lnTo>
                <a:lnTo>
                  <a:pt x="37" y="306"/>
                </a:lnTo>
                <a:lnTo>
                  <a:pt x="43" y="298"/>
                </a:lnTo>
                <a:lnTo>
                  <a:pt x="53" y="294"/>
                </a:lnTo>
                <a:lnTo>
                  <a:pt x="60" y="284"/>
                </a:lnTo>
                <a:lnTo>
                  <a:pt x="66" y="276"/>
                </a:lnTo>
                <a:lnTo>
                  <a:pt x="75" y="268"/>
                </a:lnTo>
                <a:lnTo>
                  <a:pt x="90" y="264"/>
                </a:lnTo>
                <a:lnTo>
                  <a:pt x="105" y="252"/>
                </a:lnTo>
                <a:lnTo>
                  <a:pt x="113" y="243"/>
                </a:lnTo>
                <a:lnTo>
                  <a:pt x="127" y="237"/>
                </a:lnTo>
                <a:lnTo>
                  <a:pt x="166" y="234"/>
                </a:lnTo>
                <a:lnTo>
                  <a:pt x="175" y="228"/>
                </a:lnTo>
                <a:lnTo>
                  <a:pt x="182" y="217"/>
                </a:lnTo>
                <a:lnTo>
                  <a:pt x="179" y="204"/>
                </a:lnTo>
                <a:lnTo>
                  <a:pt x="180" y="190"/>
                </a:lnTo>
                <a:lnTo>
                  <a:pt x="184" y="179"/>
                </a:lnTo>
                <a:lnTo>
                  <a:pt x="190" y="174"/>
                </a:lnTo>
                <a:lnTo>
                  <a:pt x="199" y="176"/>
                </a:lnTo>
                <a:lnTo>
                  <a:pt x="206" y="169"/>
                </a:lnTo>
                <a:lnTo>
                  <a:pt x="207" y="162"/>
                </a:lnTo>
                <a:lnTo>
                  <a:pt x="212" y="150"/>
                </a:lnTo>
                <a:lnTo>
                  <a:pt x="220" y="147"/>
                </a:lnTo>
                <a:lnTo>
                  <a:pt x="230" y="139"/>
                </a:lnTo>
                <a:lnTo>
                  <a:pt x="234" y="127"/>
                </a:lnTo>
                <a:lnTo>
                  <a:pt x="241" y="115"/>
                </a:lnTo>
                <a:lnTo>
                  <a:pt x="252" y="110"/>
                </a:lnTo>
                <a:lnTo>
                  <a:pt x="257" y="100"/>
                </a:lnTo>
                <a:lnTo>
                  <a:pt x="267" y="94"/>
                </a:lnTo>
                <a:lnTo>
                  <a:pt x="282" y="75"/>
                </a:lnTo>
                <a:lnTo>
                  <a:pt x="299" y="72"/>
                </a:lnTo>
                <a:lnTo>
                  <a:pt x="308" y="70"/>
                </a:lnTo>
                <a:lnTo>
                  <a:pt x="308" y="55"/>
                </a:lnTo>
                <a:lnTo>
                  <a:pt x="306" y="45"/>
                </a:lnTo>
                <a:lnTo>
                  <a:pt x="301" y="32"/>
                </a:lnTo>
                <a:lnTo>
                  <a:pt x="299" y="21"/>
                </a:lnTo>
                <a:lnTo>
                  <a:pt x="294" y="13"/>
                </a:lnTo>
                <a:lnTo>
                  <a:pt x="281" y="12"/>
                </a:lnTo>
                <a:lnTo>
                  <a:pt x="281" y="0"/>
                </a:lnTo>
                <a:lnTo>
                  <a:pt x="289" y="0"/>
                </a:lnTo>
                <a:lnTo>
                  <a:pt x="295" y="8"/>
                </a:lnTo>
                <a:lnTo>
                  <a:pt x="301" y="13"/>
                </a:lnTo>
                <a:lnTo>
                  <a:pt x="324" y="17"/>
                </a:lnTo>
                <a:lnTo>
                  <a:pt x="329" y="23"/>
                </a:lnTo>
                <a:lnTo>
                  <a:pt x="339" y="28"/>
                </a:lnTo>
                <a:lnTo>
                  <a:pt x="341" y="35"/>
                </a:lnTo>
                <a:lnTo>
                  <a:pt x="346" y="45"/>
                </a:lnTo>
                <a:lnTo>
                  <a:pt x="348" y="57"/>
                </a:lnTo>
                <a:lnTo>
                  <a:pt x="348" y="67"/>
                </a:lnTo>
                <a:lnTo>
                  <a:pt x="351" y="82"/>
                </a:lnTo>
                <a:lnTo>
                  <a:pt x="351" y="94"/>
                </a:lnTo>
                <a:lnTo>
                  <a:pt x="353" y="100"/>
                </a:lnTo>
                <a:lnTo>
                  <a:pt x="364" y="110"/>
                </a:lnTo>
                <a:lnTo>
                  <a:pt x="364" y="121"/>
                </a:lnTo>
                <a:lnTo>
                  <a:pt x="359" y="127"/>
                </a:lnTo>
                <a:lnTo>
                  <a:pt x="359" y="135"/>
                </a:lnTo>
                <a:lnTo>
                  <a:pt x="364" y="142"/>
                </a:lnTo>
                <a:lnTo>
                  <a:pt x="366" y="150"/>
                </a:lnTo>
                <a:lnTo>
                  <a:pt x="376" y="159"/>
                </a:lnTo>
                <a:lnTo>
                  <a:pt x="371" y="172"/>
                </a:lnTo>
                <a:lnTo>
                  <a:pt x="362" y="174"/>
                </a:lnTo>
                <a:lnTo>
                  <a:pt x="353" y="174"/>
                </a:lnTo>
                <a:lnTo>
                  <a:pt x="346" y="176"/>
                </a:lnTo>
                <a:lnTo>
                  <a:pt x="329" y="172"/>
                </a:lnTo>
                <a:lnTo>
                  <a:pt x="321" y="176"/>
                </a:lnTo>
                <a:lnTo>
                  <a:pt x="321" y="189"/>
                </a:lnTo>
                <a:lnTo>
                  <a:pt x="301" y="201"/>
                </a:lnTo>
                <a:lnTo>
                  <a:pt x="295" y="216"/>
                </a:lnTo>
                <a:lnTo>
                  <a:pt x="282" y="221"/>
                </a:lnTo>
                <a:lnTo>
                  <a:pt x="281" y="204"/>
                </a:lnTo>
                <a:lnTo>
                  <a:pt x="269" y="202"/>
                </a:lnTo>
                <a:lnTo>
                  <a:pt x="262" y="197"/>
                </a:lnTo>
                <a:lnTo>
                  <a:pt x="255" y="182"/>
                </a:lnTo>
                <a:lnTo>
                  <a:pt x="249" y="189"/>
                </a:lnTo>
                <a:lnTo>
                  <a:pt x="257" y="202"/>
                </a:lnTo>
                <a:lnTo>
                  <a:pt x="266" y="212"/>
                </a:lnTo>
                <a:lnTo>
                  <a:pt x="275" y="226"/>
                </a:lnTo>
                <a:lnTo>
                  <a:pt x="275" y="246"/>
                </a:lnTo>
                <a:lnTo>
                  <a:pt x="275" y="256"/>
                </a:lnTo>
                <a:lnTo>
                  <a:pt x="289" y="276"/>
                </a:lnTo>
                <a:lnTo>
                  <a:pt x="284" y="288"/>
                </a:lnTo>
                <a:lnTo>
                  <a:pt x="284" y="304"/>
                </a:lnTo>
                <a:lnTo>
                  <a:pt x="287" y="313"/>
                </a:lnTo>
                <a:lnTo>
                  <a:pt x="281" y="323"/>
                </a:lnTo>
                <a:lnTo>
                  <a:pt x="262" y="343"/>
                </a:lnTo>
                <a:lnTo>
                  <a:pt x="249" y="343"/>
                </a:lnTo>
                <a:lnTo>
                  <a:pt x="235" y="353"/>
                </a:lnTo>
                <a:lnTo>
                  <a:pt x="226" y="363"/>
                </a:lnTo>
                <a:lnTo>
                  <a:pt x="226" y="372"/>
                </a:lnTo>
                <a:lnTo>
                  <a:pt x="246" y="359"/>
                </a:lnTo>
                <a:lnTo>
                  <a:pt x="267" y="350"/>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19" name="Freeform 218"/>
          <p:cNvSpPr>
            <a:spLocks/>
          </p:cNvSpPr>
          <p:nvPr/>
        </p:nvSpPr>
        <p:spPr bwMode="auto">
          <a:xfrm>
            <a:off x="2839512" y="3378106"/>
            <a:ext cx="95898" cy="194909"/>
          </a:xfrm>
          <a:custGeom>
            <a:avLst/>
            <a:gdLst/>
            <a:ahLst/>
            <a:cxnLst>
              <a:cxn ang="0">
                <a:pos x="35" y="86"/>
              </a:cxn>
              <a:cxn ang="0">
                <a:pos x="50" y="90"/>
              </a:cxn>
              <a:cxn ang="0">
                <a:pos x="54" y="100"/>
              </a:cxn>
              <a:cxn ang="0">
                <a:pos x="48" y="110"/>
              </a:cxn>
              <a:cxn ang="0">
                <a:pos x="64" y="119"/>
              </a:cxn>
              <a:cxn ang="0">
                <a:pos x="54" y="124"/>
              </a:cxn>
              <a:cxn ang="0">
                <a:pos x="39" y="127"/>
              </a:cxn>
              <a:cxn ang="0">
                <a:pos x="35" y="119"/>
              </a:cxn>
              <a:cxn ang="0">
                <a:pos x="25" y="108"/>
              </a:cxn>
              <a:cxn ang="0">
                <a:pos x="14" y="110"/>
              </a:cxn>
              <a:cxn ang="0">
                <a:pos x="3" y="99"/>
              </a:cxn>
              <a:cxn ang="0">
                <a:pos x="7" y="77"/>
              </a:cxn>
              <a:cxn ang="0">
                <a:pos x="1" y="62"/>
              </a:cxn>
              <a:cxn ang="0">
                <a:pos x="0" y="46"/>
              </a:cxn>
              <a:cxn ang="0">
                <a:pos x="12" y="37"/>
              </a:cxn>
              <a:cxn ang="0">
                <a:pos x="14" y="23"/>
              </a:cxn>
              <a:cxn ang="0">
                <a:pos x="16" y="0"/>
              </a:cxn>
              <a:cxn ang="0">
                <a:pos x="27" y="0"/>
              </a:cxn>
              <a:cxn ang="0">
                <a:pos x="35" y="12"/>
              </a:cxn>
              <a:cxn ang="0">
                <a:pos x="46" y="8"/>
              </a:cxn>
              <a:cxn ang="0">
                <a:pos x="50" y="23"/>
              </a:cxn>
              <a:cxn ang="0">
                <a:pos x="50" y="37"/>
              </a:cxn>
              <a:cxn ang="0">
                <a:pos x="50" y="46"/>
              </a:cxn>
              <a:cxn ang="0">
                <a:pos x="46" y="62"/>
              </a:cxn>
              <a:cxn ang="0">
                <a:pos x="54" y="70"/>
              </a:cxn>
              <a:cxn ang="0">
                <a:pos x="55" y="80"/>
              </a:cxn>
              <a:cxn ang="0">
                <a:pos x="35" y="86"/>
              </a:cxn>
            </a:cxnLst>
            <a:rect l="0" t="0" r="r" b="b"/>
            <a:pathLst>
              <a:path w="65" h="128">
                <a:moveTo>
                  <a:pt x="35" y="86"/>
                </a:moveTo>
                <a:lnTo>
                  <a:pt x="50" y="90"/>
                </a:lnTo>
                <a:lnTo>
                  <a:pt x="54" y="100"/>
                </a:lnTo>
                <a:lnTo>
                  <a:pt x="48" y="110"/>
                </a:lnTo>
                <a:lnTo>
                  <a:pt x="64" y="119"/>
                </a:lnTo>
                <a:lnTo>
                  <a:pt x="54" y="124"/>
                </a:lnTo>
                <a:lnTo>
                  <a:pt x="39" y="127"/>
                </a:lnTo>
                <a:lnTo>
                  <a:pt x="35" y="119"/>
                </a:lnTo>
                <a:lnTo>
                  <a:pt x="25" y="108"/>
                </a:lnTo>
                <a:lnTo>
                  <a:pt x="14" y="110"/>
                </a:lnTo>
                <a:lnTo>
                  <a:pt x="3" y="99"/>
                </a:lnTo>
                <a:lnTo>
                  <a:pt x="7" y="77"/>
                </a:lnTo>
                <a:lnTo>
                  <a:pt x="1" y="62"/>
                </a:lnTo>
                <a:lnTo>
                  <a:pt x="0" y="46"/>
                </a:lnTo>
                <a:lnTo>
                  <a:pt x="12" y="37"/>
                </a:lnTo>
                <a:lnTo>
                  <a:pt x="14" y="23"/>
                </a:lnTo>
                <a:lnTo>
                  <a:pt x="16" y="0"/>
                </a:lnTo>
                <a:lnTo>
                  <a:pt x="27" y="0"/>
                </a:lnTo>
                <a:lnTo>
                  <a:pt x="35" y="12"/>
                </a:lnTo>
                <a:lnTo>
                  <a:pt x="46" y="8"/>
                </a:lnTo>
                <a:lnTo>
                  <a:pt x="50" y="23"/>
                </a:lnTo>
                <a:lnTo>
                  <a:pt x="50" y="37"/>
                </a:lnTo>
                <a:lnTo>
                  <a:pt x="50" y="46"/>
                </a:lnTo>
                <a:lnTo>
                  <a:pt x="46" y="62"/>
                </a:lnTo>
                <a:lnTo>
                  <a:pt x="54" y="70"/>
                </a:lnTo>
                <a:lnTo>
                  <a:pt x="55" y="80"/>
                </a:lnTo>
                <a:lnTo>
                  <a:pt x="35" y="86"/>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20" name="Freeform 219"/>
          <p:cNvSpPr>
            <a:spLocks/>
          </p:cNvSpPr>
          <p:nvPr/>
        </p:nvSpPr>
        <p:spPr bwMode="auto">
          <a:xfrm>
            <a:off x="2920656" y="3620221"/>
            <a:ext cx="44260" cy="48727"/>
          </a:xfrm>
          <a:custGeom>
            <a:avLst/>
            <a:gdLst/>
            <a:ahLst/>
            <a:cxnLst>
              <a:cxn ang="0">
                <a:pos x="16" y="31"/>
              </a:cxn>
              <a:cxn ang="0">
                <a:pos x="0" y="8"/>
              </a:cxn>
              <a:cxn ang="0">
                <a:pos x="22" y="0"/>
              </a:cxn>
              <a:cxn ang="0">
                <a:pos x="29" y="21"/>
              </a:cxn>
              <a:cxn ang="0">
                <a:pos x="16" y="31"/>
              </a:cxn>
            </a:cxnLst>
            <a:rect l="0" t="0" r="r" b="b"/>
            <a:pathLst>
              <a:path w="30" h="32">
                <a:moveTo>
                  <a:pt x="16" y="31"/>
                </a:moveTo>
                <a:lnTo>
                  <a:pt x="0" y="8"/>
                </a:lnTo>
                <a:lnTo>
                  <a:pt x="22" y="0"/>
                </a:lnTo>
                <a:lnTo>
                  <a:pt x="29" y="21"/>
                </a:lnTo>
                <a:lnTo>
                  <a:pt x="16" y="31"/>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21" name="Freeform 220"/>
          <p:cNvSpPr>
            <a:spLocks/>
          </p:cNvSpPr>
          <p:nvPr/>
        </p:nvSpPr>
        <p:spPr bwMode="auto">
          <a:xfrm>
            <a:off x="1300713" y="4606948"/>
            <a:ext cx="730302" cy="762886"/>
          </a:xfrm>
          <a:custGeom>
            <a:avLst/>
            <a:gdLst/>
            <a:ahLst/>
            <a:cxnLst>
              <a:cxn ang="0">
                <a:pos x="83" y="483"/>
              </a:cxn>
              <a:cxn ang="0">
                <a:pos x="83" y="460"/>
              </a:cxn>
              <a:cxn ang="0">
                <a:pos x="73" y="445"/>
              </a:cxn>
              <a:cxn ang="0">
                <a:pos x="57" y="433"/>
              </a:cxn>
              <a:cxn ang="0">
                <a:pos x="33" y="435"/>
              </a:cxn>
              <a:cxn ang="0">
                <a:pos x="28" y="457"/>
              </a:cxn>
              <a:cxn ang="0">
                <a:pos x="21" y="466"/>
              </a:cxn>
              <a:cxn ang="0">
                <a:pos x="0" y="461"/>
              </a:cxn>
              <a:cxn ang="0">
                <a:pos x="3" y="440"/>
              </a:cxn>
              <a:cxn ang="0">
                <a:pos x="12" y="420"/>
              </a:cxn>
              <a:cxn ang="0">
                <a:pos x="23" y="263"/>
              </a:cxn>
              <a:cxn ang="0">
                <a:pos x="23" y="137"/>
              </a:cxn>
              <a:cxn ang="0">
                <a:pos x="37" y="141"/>
              </a:cxn>
              <a:cxn ang="0">
                <a:pos x="37" y="148"/>
              </a:cxn>
              <a:cxn ang="0">
                <a:pos x="37" y="168"/>
              </a:cxn>
              <a:cxn ang="0">
                <a:pos x="50" y="188"/>
              </a:cxn>
              <a:cxn ang="0">
                <a:pos x="46" y="237"/>
              </a:cxn>
              <a:cxn ang="0">
                <a:pos x="43" y="260"/>
              </a:cxn>
              <a:cxn ang="0">
                <a:pos x="43" y="280"/>
              </a:cxn>
              <a:cxn ang="0">
                <a:pos x="46" y="326"/>
              </a:cxn>
              <a:cxn ang="0">
                <a:pos x="46" y="355"/>
              </a:cxn>
              <a:cxn ang="0">
                <a:pos x="50" y="372"/>
              </a:cxn>
              <a:cxn ang="0">
                <a:pos x="70" y="372"/>
              </a:cxn>
              <a:cxn ang="0">
                <a:pos x="90" y="355"/>
              </a:cxn>
              <a:cxn ang="0">
                <a:pos x="106" y="341"/>
              </a:cxn>
              <a:cxn ang="0">
                <a:pos x="99" y="306"/>
              </a:cxn>
              <a:cxn ang="0">
                <a:pos x="111" y="317"/>
              </a:cxn>
              <a:cxn ang="0">
                <a:pos x="124" y="323"/>
              </a:cxn>
              <a:cxn ang="0">
                <a:pos x="119" y="300"/>
              </a:cxn>
              <a:cxn ang="0">
                <a:pos x="99" y="277"/>
              </a:cxn>
              <a:cxn ang="0">
                <a:pos x="115" y="263"/>
              </a:cxn>
              <a:cxn ang="0">
                <a:pos x="131" y="237"/>
              </a:cxn>
              <a:cxn ang="0">
                <a:pos x="128" y="217"/>
              </a:cxn>
              <a:cxn ang="0">
                <a:pos x="119" y="205"/>
              </a:cxn>
              <a:cxn ang="0">
                <a:pos x="108" y="180"/>
              </a:cxn>
              <a:cxn ang="0">
                <a:pos x="93" y="163"/>
              </a:cxn>
              <a:cxn ang="0">
                <a:pos x="97" y="143"/>
              </a:cxn>
              <a:cxn ang="0">
                <a:pos x="119" y="132"/>
              </a:cxn>
              <a:cxn ang="0">
                <a:pos x="123" y="113"/>
              </a:cxn>
              <a:cxn ang="0">
                <a:pos x="146" y="97"/>
              </a:cxn>
              <a:cxn ang="0">
                <a:pos x="164" y="70"/>
              </a:cxn>
              <a:cxn ang="0">
                <a:pos x="153" y="53"/>
              </a:cxn>
              <a:cxn ang="0">
                <a:pos x="128" y="61"/>
              </a:cxn>
              <a:cxn ang="0">
                <a:pos x="108" y="61"/>
              </a:cxn>
              <a:cxn ang="0">
                <a:pos x="85" y="61"/>
              </a:cxn>
              <a:cxn ang="0">
                <a:pos x="93" y="80"/>
              </a:cxn>
              <a:cxn ang="0">
                <a:pos x="70" y="83"/>
              </a:cxn>
              <a:cxn ang="0">
                <a:pos x="35" y="61"/>
              </a:cxn>
              <a:cxn ang="0">
                <a:pos x="8" y="48"/>
              </a:cxn>
              <a:cxn ang="0">
                <a:pos x="8" y="0"/>
              </a:cxn>
              <a:cxn ang="0">
                <a:pos x="389" y="12"/>
              </a:cxn>
              <a:cxn ang="0">
                <a:pos x="494" y="88"/>
              </a:cxn>
              <a:cxn ang="0">
                <a:pos x="491" y="263"/>
              </a:cxn>
              <a:cxn ang="0">
                <a:pos x="354" y="377"/>
              </a:cxn>
              <a:cxn ang="0">
                <a:pos x="239" y="460"/>
              </a:cxn>
              <a:cxn ang="0">
                <a:pos x="221" y="466"/>
              </a:cxn>
              <a:cxn ang="0">
                <a:pos x="201" y="468"/>
              </a:cxn>
              <a:cxn ang="0">
                <a:pos x="186" y="466"/>
              </a:cxn>
              <a:cxn ang="0">
                <a:pos x="171" y="475"/>
              </a:cxn>
              <a:cxn ang="0">
                <a:pos x="153" y="485"/>
              </a:cxn>
              <a:cxn ang="0">
                <a:pos x="141" y="497"/>
              </a:cxn>
              <a:cxn ang="0">
                <a:pos x="115" y="497"/>
              </a:cxn>
              <a:cxn ang="0">
                <a:pos x="90" y="485"/>
              </a:cxn>
            </a:cxnLst>
            <a:rect l="0" t="0" r="r" b="b"/>
            <a:pathLst>
              <a:path w="495" h="501">
                <a:moveTo>
                  <a:pt x="90" y="485"/>
                </a:moveTo>
                <a:lnTo>
                  <a:pt x="83" y="483"/>
                </a:lnTo>
                <a:lnTo>
                  <a:pt x="73" y="475"/>
                </a:lnTo>
                <a:lnTo>
                  <a:pt x="83" y="460"/>
                </a:lnTo>
                <a:lnTo>
                  <a:pt x="77" y="453"/>
                </a:lnTo>
                <a:lnTo>
                  <a:pt x="73" y="445"/>
                </a:lnTo>
                <a:lnTo>
                  <a:pt x="66" y="435"/>
                </a:lnTo>
                <a:lnTo>
                  <a:pt x="57" y="433"/>
                </a:lnTo>
                <a:lnTo>
                  <a:pt x="43" y="430"/>
                </a:lnTo>
                <a:lnTo>
                  <a:pt x="33" y="435"/>
                </a:lnTo>
                <a:lnTo>
                  <a:pt x="33" y="445"/>
                </a:lnTo>
                <a:lnTo>
                  <a:pt x="28" y="457"/>
                </a:lnTo>
                <a:lnTo>
                  <a:pt x="32" y="468"/>
                </a:lnTo>
                <a:lnTo>
                  <a:pt x="21" y="466"/>
                </a:lnTo>
                <a:lnTo>
                  <a:pt x="0" y="472"/>
                </a:lnTo>
                <a:lnTo>
                  <a:pt x="0" y="461"/>
                </a:lnTo>
                <a:lnTo>
                  <a:pt x="1" y="452"/>
                </a:lnTo>
                <a:lnTo>
                  <a:pt x="3" y="440"/>
                </a:lnTo>
                <a:lnTo>
                  <a:pt x="8" y="430"/>
                </a:lnTo>
                <a:lnTo>
                  <a:pt x="12" y="420"/>
                </a:lnTo>
                <a:lnTo>
                  <a:pt x="17" y="375"/>
                </a:lnTo>
                <a:lnTo>
                  <a:pt x="23" y="263"/>
                </a:lnTo>
                <a:lnTo>
                  <a:pt x="21" y="148"/>
                </a:lnTo>
                <a:lnTo>
                  <a:pt x="23" y="137"/>
                </a:lnTo>
                <a:lnTo>
                  <a:pt x="30" y="132"/>
                </a:lnTo>
                <a:lnTo>
                  <a:pt x="37" y="141"/>
                </a:lnTo>
                <a:lnTo>
                  <a:pt x="45" y="143"/>
                </a:lnTo>
                <a:lnTo>
                  <a:pt x="37" y="148"/>
                </a:lnTo>
                <a:lnTo>
                  <a:pt x="33" y="157"/>
                </a:lnTo>
                <a:lnTo>
                  <a:pt x="37" y="168"/>
                </a:lnTo>
                <a:lnTo>
                  <a:pt x="45" y="180"/>
                </a:lnTo>
                <a:lnTo>
                  <a:pt x="50" y="188"/>
                </a:lnTo>
                <a:lnTo>
                  <a:pt x="50" y="205"/>
                </a:lnTo>
                <a:lnTo>
                  <a:pt x="46" y="237"/>
                </a:lnTo>
                <a:lnTo>
                  <a:pt x="46" y="245"/>
                </a:lnTo>
                <a:lnTo>
                  <a:pt x="43" y="260"/>
                </a:lnTo>
                <a:lnTo>
                  <a:pt x="38" y="268"/>
                </a:lnTo>
                <a:lnTo>
                  <a:pt x="43" y="280"/>
                </a:lnTo>
                <a:lnTo>
                  <a:pt x="43" y="293"/>
                </a:lnTo>
                <a:lnTo>
                  <a:pt x="46" y="326"/>
                </a:lnTo>
                <a:lnTo>
                  <a:pt x="45" y="343"/>
                </a:lnTo>
                <a:lnTo>
                  <a:pt x="46" y="355"/>
                </a:lnTo>
                <a:lnTo>
                  <a:pt x="45" y="365"/>
                </a:lnTo>
                <a:lnTo>
                  <a:pt x="50" y="372"/>
                </a:lnTo>
                <a:lnTo>
                  <a:pt x="57" y="377"/>
                </a:lnTo>
                <a:lnTo>
                  <a:pt x="70" y="372"/>
                </a:lnTo>
                <a:lnTo>
                  <a:pt x="85" y="375"/>
                </a:lnTo>
                <a:lnTo>
                  <a:pt x="90" y="355"/>
                </a:lnTo>
                <a:lnTo>
                  <a:pt x="97" y="346"/>
                </a:lnTo>
                <a:lnTo>
                  <a:pt x="106" y="341"/>
                </a:lnTo>
                <a:lnTo>
                  <a:pt x="111" y="335"/>
                </a:lnTo>
                <a:lnTo>
                  <a:pt x="99" y="306"/>
                </a:lnTo>
                <a:lnTo>
                  <a:pt x="113" y="308"/>
                </a:lnTo>
                <a:lnTo>
                  <a:pt x="111" y="317"/>
                </a:lnTo>
                <a:lnTo>
                  <a:pt x="115" y="326"/>
                </a:lnTo>
                <a:lnTo>
                  <a:pt x="124" y="323"/>
                </a:lnTo>
                <a:lnTo>
                  <a:pt x="123" y="308"/>
                </a:lnTo>
                <a:lnTo>
                  <a:pt x="119" y="300"/>
                </a:lnTo>
                <a:lnTo>
                  <a:pt x="97" y="288"/>
                </a:lnTo>
                <a:lnTo>
                  <a:pt x="99" y="277"/>
                </a:lnTo>
                <a:lnTo>
                  <a:pt x="108" y="273"/>
                </a:lnTo>
                <a:lnTo>
                  <a:pt x="115" y="263"/>
                </a:lnTo>
                <a:lnTo>
                  <a:pt x="131" y="248"/>
                </a:lnTo>
                <a:lnTo>
                  <a:pt x="131" y="237"/>
                </a:lnTo>
                <a:lnTo>
                  <a:pt x="135" y="228"/>
                </a:lnTo>
                <a:lnTo>
                  <a:pt x="128" y="217"/>
                </a:lnTo>
                <a:lnTo>
                  <a:pt x="124" y="213"/>
                </a:lnTo>
                <a:lnTo>
                  <a:pt x="119" y="205"/>
                </a:lnTo>
                <a:lnTo>
                  <a:pt x="113" y="188"/>
                </a:lnTo>
                <a:lnTo>
                  <a:pt x="108" y="180"/>
                </a:lnTo>
                <a:lnTo>
                  <a:pt x="97" y="175"/>
                </a:lnTo>
                <a:lnTo>
                  <a:pt x="93" y="163"/>
                </a:lnTo>
                <a:lnTo>
                  <a:pt x="97" y="152"/>
                </a:lnTo>
                <a:lnTo>
                  <a:pt x="97" y="143"/>
                </a:lnTo>
                <a:lnTo>
                  <a:pt x="108" y="137"/>
                </a:lnTo>
                <a:lnTo>
                  <a:pt x="119" y="132"/>
                </a:lnTo>
                <a:lnTo>
                  <a:pt x="123" y="123"/>
                </a:lnTo>
                <a:lnTo>
                  <a:pt x="123" y="113"/>
                </a:lnTo>
                <a:lnTo>
                  <a:pt x="130" y="106"/>
                </a:lnTo>
                <a:lnTo>
                  <a:pt x="146" y="97"/>
                </a:lnTo>
                <a:lnTo>
                  <a:pt x="166" y="85"/>
                </a:lnTo>
                <a:lnTo>
                  <a:pt x="164" y="70"/>
                </a:lnTo>
                <a:lnTo>
                  <a:pt x="159" y="61"/>
                </a:lnTo>
                <a:lnTo>
                  <a:pt x="153" y="53"/>
                </a:lnTo>
                <a:lnTo>
                  <a:pt x="143" y="50"/>
                </a:lnTo>
                <a:lnTo>
                  <a:pt x="128" y="61"/>
                </a:lnTo>
                <a:lnTo>
                  <a:pt x="119" y="61"/>
                </a:lnTo>
                <a:lnTo>
                  <a:pt x="108" y="61"/>
                </a:lnTo>
                <a:lnTo>
                  <a:pt x="99" y="57"/>
                </a:lnTo>
                <a:lnTo>
                  <a:pt x="85" y="61"/>
                </a:lnTo>
                <a:lnTo>
                  <a:pt x="88" y="70"/>
                </a:lnTo>
                <a:lnTo>
                  <a:pt x="93" y="80"/>
                </a:lnTo>
                <a:lnTo>
                  <a:pt x="83" y="80"/>
                </a:lnTo>
                <a:lnTo>
                  <a:pt x="70" y="83"/>
                </a:lnTo>
                <a:lnTo>
                  <a:pt x="63" y="80"/>
                </a:lnTo>
                <a:lnTo>
                  <a:pt x="35" y="61"/>
                </a:lnTo>
                <a:lnTo>
                  <a:pt x="17" y="53"/>
                </a:lnTo>
                <a:lnTo>
                  <a:pt x="8" y="48"/>
                </a:lnTo>
                <a:lnTo>
                  <a:pt x="10" y="30"/>
                </a:lnTo>
                <a:lnTo>
                  <a:pt x="8" y="0"/>
                </a:lnTo>
                <a:lnTo>
                  <a:pt x="181" y="3"/>
                </a:lnTo>
                <a:lnTo>
                  <a:pt x="389" y="12"/>
                </a:lnTo>
                <a:lnTo>
                  <a:pt x="494" y="15"/>
                </a:lnTo>
                <a:lnTo>
                  <a:pt x="494" y="88"/>
                </a:lnTo>
                <a:lnTo>
                  <a:pt x="491" y="155"/>
                </a:lnTo>
                <a:lnTo>
                  <a:pt x="491" y="263"/>
                </a:lnTo>
                <a:lnTo>
                  <a:pt x="489" y="385"/>
                </a:lnTo>
                <a:lnTo>
                  <a:pt x="354" y="377"/>
                </a:lnTo>
                <a:lnTo>
                  <a:pt x="243" y="375"/>
                </a:lnTo>
                <a:lnTo>
                  <a:pt x="239" y="460"/>
                </a:lnTo>
                <a:lnTo>
                  <a:pt x="228" y="460"/>
                </a:lnTo>
                <a:lnTo>
                  <a:pt x="221" y="466"/>
                </a:lnTo>
                <a:lnTo>
                  <a:pt x="211" y="475"/>
                </a:lnTo>
                <a:lnTo>
                  <a:pt x="201" y="468"/>
                </a:lnTo>
                <a:lnTo>
                  <a:pt x="195" y="466"/>
                </a:lnTo>
                <a:lnTo>
                  <a:pt x="186" y="466"/>
                </a:lnTo>
                <a:lnTo>
                  <a:pt x="181" y="472"/>
                </a:lnTo>
                <a:lnTo>
                  <a:pt x="171" y="475"/>
                </a:lnTo>
                <a:lnTo>
                  <a:pt x="164" y="480"/>
                </a:lnTo>
                <a:lnTo>
                  <a:pt x="153" y="485"/>
                </a:lnTo>
                <a:lnTo>
                  <a:pt x="148" y="493"/>
                </a:lnTo>
                <a:lnTo>
                  <a:pt x="141" y="497"/>
                </a:lnTo>
                <a:lnTo>
                  <a:pt x="130" y="500"/>
                </a:lnTo>
                <a:lnTo>
                  <a:pt x="115" y="497"/>
                </a:lnTo>
                <a:lnTo>
                  <a:pt x="108" y="492"/>
                </a:lnTo>
                <a:lnTo>
                  <a:pt x="90" y="485"/>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22" name="Freeform 221"/>
          <p:cNvSpPr>
            <a:spLocks/>
          </p:cNvSpPr>
          <p:nvPr/>
        </p:nvSpPr>
        <p:spPr bwMode="auto">
          <a:xfrm>
            <a:off x="1402514" y="5010470"/>
            <a:ext cx="60490" cy="120296"/>
          </a:xfrm>
          <a:custGeom>
            <a:avLst/>
            <a:gdLst/>
            <a:ahLst/>
            <a:cxnLst>
              <a:cxn ang="0">
                <a:pos x="6" y="30"/>
              </a:cxn>
              <a:cxn ang="0">
                <a:pos x="5" y="25"/>
              </a:cxn>
              <a:cxn ang="0">
                <a:pos x="5" y="10"/>
              </a:cxn>
              <a:cxn ang="0">
                <a:pos x="13" y="0"/>
              </a:cxn>
              <a:cxn ang="0">
                <a:pos x="15" y="6"/>
              </a:cxn>
              <a:cxn ang="0">
                <a:pos x="20" y="12"/>
              </a:cxn>
              <a:cxn ang="0">
                <a:pos x="21" y="21"/>
              </a:cxn>
              <a:cxn ang="0">
                <a:pos x="28" y="25"/>
              </a:cxn>
              <a:cxn ang="0">
                <a:pos x="37" y="30"/>
              </a:cxn>
              <a:cxn ang="0">
                <a:pos x="32" y="39"/>
              </a:cxn>
              <a:cxn ang="0">
                <a:pos x="32" y="48"/>
              </a:cxn>
              <a:cxn ang="0">
                <a:pos x="35" y="59"/>
              </a:cxn>
              <a:cxn ang="0">
                <a:pos x="40" y="68"/>
              </a:cxn>
              <a:cxn ang="0">
                <a:pos x="35" y="73"/>
              </a:cxn>
              <a:cxn ang="0">
                <a:pos x="21" y="78"/>
              </a:cxn>
              <a:cxn ang="0">
                <a:pos x="15" y="68"/>
              </a:cxn>
              <a:cxn ang="0">
                <a:pos x="21" y="57"/>
              </a:cxn>
              <a:cxn ang="0">
                <a:pos x="15" y="48"/>
              </a:cxn>
              <a:cxn ang="0">
                <a:pos x="6" y="45"/>
              </a:cxn>
              <a:cxn ang="0">
                <a:pos x="0" y="35"/>
              </a:cxn>
              <a:cxn ang="0">
                <a:pos x="6" y="30"/>
              </a:cxn>
            </a:cxnLst>
            <a:rect l="0" t="0" r="r" b="b"/>
            <a:pathLst>
              <a:path w="41" h="79">
                <a:moveTo>
                  <a:pt x="6" y="30"/>
                </a:moveTo>
                <a:lnTo>
                  <a:pt x="5" y="25"/>
                </a:lnTo>
                <a:lnTo>
                  <a:pt x="5" y="10"/>
                </a:lnTo>
                <a:lnTo>
                  <a:pt x="13" y="0"/>
                </a:lnTo>
                <a:lnTo>
                  <a:pt x="15" y="6"/>
                </a:lnTo>
                <a:lnTo>
                  <a:pt x="20" y="12"/>
                </a:lnTo>
                <a:lnTo>
                  <a:pt x="21" y="21"/>
                </a:lnTo>
                <a:lnTo>
                  <a:pt x="28" y="25"/>
                </a:lnTo>
                <a:lnTo>
                  <a:pt x="37" y="30"/>
                </a:lnTo>
                <a:lnTo>
                  <a:pt x="32" y="39"/>
                </a:lnTo>
                <a:lnTo>
                  <a:pt x="32" y="48"/>
                </a:lnTo>
                <a:lnTo>
                  <a:pt x="35" y="59"/>
                </a:lnTo>
                <a:lnTo>
                  <a:pt x="40" y="68"/>
                </a:lnTo>
                <a:lnTo>
                  <a:pt x="35" y="73"/>
                </a:lnTo>
                <a:lnTo>
                  <a:pt x="21" y="78"/>
                </a:lnTo>
                <a:lnTo>
                  <a:pt x="15" y="68"/>
                </a:lnTo>
                <a:lnTo>
                  <a:pt x="21" y="57"/>
                </a:lnTo>
                <a:lnTo>
                  <a:pt x="15" y="48"/>
                </a:lnTo>
                <a:lnTo>
                  <a:pt x="6" y="45"/>
                </a:lnTo>
                <a:lnTo>
                  <a:pt x="0" y="35"/>
                </a:lnTo>
                <a:lnTo>
                  <a:pt x="6" y="30"/>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23" name="Freeform 222"/>
          <p:cNvSpPr>
            <a:spLocks/>
          </p:cNvSpPr>
          <p:nvPr/>
        </p:nvSpPr>
        <p:spPr bwMode="auto">
          <a:xfrm>
            <a:off x="2681648" y="4116629"/>
            <a:ext cx="64916" cy="85272"/>
          </a:xfrm>
          <a:custGeom>
            <a:avLst/>
            <a:gdLst/>
            <a:ahLst/>
            <a:cxnLst>
              <a:cxn ang="0">
                <a:pos x="43" y="30"/>
              </a:cxn>
              <a:cxn ang="0">
                <a:pos x="36" y="38"/>
              </a:cxn>
              <a:cxn ang="0">
                <a:pos x="25" y="35"/>
              </a:cxn>
              <a:cxn ang="0">
                <a:pos x="29" y="55"/>
              </a:cxn>
              <a:cxn ang="0">
                <a:pos x="17" y="50"/>
              </a:cxn>
              <a:cxn ang="0">
                <a:pos x="5" y="35"/>
              </a:cxn>
              <a:cxn ang="0">
                <a:pos x="0" y="25"/>
              </a:cxn>
              <a:cxn ang="0">
                <a:pos x="5" y="20"/>
              </a:cxn>
              <a:cxn ang="0">
                <a:pos x="8" y="8"/>
              </a:cxn>
              <a:cxn ang="0">
                <a:pos x="24" y="0"/>
              </a:cxn>
              <a:cxn ang="0">
                <a:pos x="40" y="10"/>
              </a:cxn>
              <a:cxn ang="0">
                <a:pos x="40" y="20"/>
              </a:cxn>
              <a:cxn ang="0">
                <a:pos x="43" y="30"/>
              </a:cxn>
            </a:cxnLst>
            <a:rect l="0" t="0" r="r" b="b"/>
            <a:pathLst>
              <a:path w="44" h="56">
                <a:moveTo>
                  <a:pt x="43" y="30"/>
                </a:moveTo>
                <a:lnTo>
                  <a:pt x="36" y="38"/>
                </a:lnTo>
                <a:lnTo>
                  <a:pt x="25" y="35"/>
                </a:lnTo>
                <a:lnTo>
                  <a:pt x="29" y="55"/>
                </a:lnTo>
                <a:lnTo>
                  <a:pt x="17" y="50"/>
                </a:lnTo>
                <a:lnTo>
                  <a:pt x="5" y="35"/>
                </a:lnTo>
                <a:lnTo>
                  <a:pt x="0" y="25"/>
                </a:lnTo>
                <a:lnTo>
                  <a:pt x="5" y="20"/>
                </a:lnTo>
                <a:lnTo>
                  <a:pt x="8" y="8"/>
                </a:lnTo>
                <a:lnTo>
                  <a:pt x="24" y="0"/>
                </a:lnTo>
                <a:lnTo>
                  <a:pt x="40" y="10"/>
                </a:lnTo>
                <a:lnTo>
                  <a:pt x="40" y="20"/>
                </a:lnTo>
                <a:lnTo>
                  <a:pt x="43" y="30"/>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24" name="Freeform 223"/>
          <p:cNvSpPr>
            <a:spLocks/>
          </p:cNvSpPr>
          <p:nvPr/>
        </p:nvSpPr>
        <p:spPr bwMode="auto">
          <a:xfrm>
            <a:off x="2709680" y="3941516"/>
            <a:ext cx="1301265" cy="817704"/>
          </a:xfrm>
          <a:custGeom>
            <a:avLst/>
            <a:gdLst/>
            <a:ahLst/>
            <a:cxnLst>
              <a:cxn ang="0">
                <a:pos x="48" y="160"/>
              </a:cxn>
              <a:cxn ang="0">
                <a:pos x="0" y="202"/>
              </a:cxn>
              <a:cxn ang="0">
                <a:pos x="13" y="243"/>
              </a:cxn>
              <a:cxn ang="0">
                <a:pos x="32" y="274"/>
              </a:cxn>
              <a:cxn ang="0">
                <a:pos x="46" y="304"/>
              </a:cxn>
              <a:cxn ang="0">
                <a:pos x="81" y="302"/>
              </a:cxn>
              <a:cxn ang="0">
                <a:pos x="86" y="329"/>
              </a:cxn>
              <a:cxn ang="0">
                <a:pos x="113" y="356"/>
              </a:cxn>
              <a:cxn ang="0">
                <a:pos x="135" y="386"/>
              </a:cxn>
              <a:cxn ang="0">
                <a:pos x="161" y="411"/>
              </a:cxn>
              <a:cxn ang="0">
                <a:pos x="205" y="426"/>
              </a:cxn>
              <a:cxn ang="0">
                <a:pos x="246" y="433"/>
              </a:cxn>
              <a:cxn ang="0">
                <a:pos x="255" y="471"/>
              </a:cxn>
              <a:cxn ang="0">
                <a:pos x="295" y="489"/>
              </a:cxn>
              <a:cxn ang="0">
                <a:pos x="324" y="497"/>
              </a:cxn>
              <a:cxn ang="0">
                <a:pos x="356" y="508"/>
              </a:cxn>
              <a:cxn ang="0">
                <a:pos x="396" y="509"/>
              </a:cxn>
              <a:cxn ang="0">
                <a:pos x="436" y="519"/>
              </a:cxn>
              <a:cxn ang="0">
                <a:pos x="471" y="519"/>
              </a:cxn>
              <a:cxn ang="0">
                <a:pos x="506" y="521"/>
              </a:cxn>
              <a:cxn ang="0">
                <a:pos x="549" y="536"/>
              </a:cxn>
              <a:cxn ang="0">
                <a:pos x="591" y="517"/>
              </a:cxn>
              <a:cxn ang="0">
                <a:pos x="629" y="484"/>
              </a:cxn>
              <a:cxn ang="0">
                <a:pos x="818" y="461"/>
              </a:cxn>
              <a:cxn ang="0">
                <a:pos x="801" y="422"/>
              </a:cxn>
              <a:cxn ang="0">
                <a:pos x="787" y="396"/>
              </a:cxn>
              <a:cxn ang="0">
                <a:pos x="813" y="369"/>
              </a:cxn>
              <a:cxn ang="0">
                <a:pos x="827" y="336"/>
              </a:cxn>
              <a:cxn ang="0">
                <a:pos x="846" y="304"/>
              </a:cxn>
              <a:cxn ang="0">
                <a:pos x="867" y="272"/>
              </a:cxn>
              <a:cxn ang="0">
                <a:pos x="881" y="214"/>
              </a:cxn>
              <a:cxn ang="0">
                <a:pos x="836" y="214"/>
              </a:cxn>
              <a:cxn ang="0">
                <a:pos x="804" y="189"/>
              </a:cxn>
              <a:cxn ang="0">
                <a:pos x="764" y="180"/>
              </a:cxn>
              <a:cxn ang="0">
                <a:pos x="731" y="172"/>
              </a:cxn>
              <a:cxn ang="0">
                <a:pos x="682" y="148"/>
              </a:cxn>
              <a:cxn ang="0">
                <a:pos x="636" y="142"/>
              </a:cxn>
              <a:cxn ang="0">
                <a:pos x="598" y="134"/>
              </a:cxn>
              <a:cxn ang="0">
                <a:pos x="569" y="160"/>
              </a:cxn>
              <a:cxn ang="0">
                <a:pos x="533" y="147"/>
              </a:cxn>
              <a:cxn ang="0">
                <a:pos x="501" y="160"/>
              </a:cxn>
              <a:cxn ang="0">
                <a:pos x="473" y="142"/>
              </a:cxn>
              <a:cxn ang="0">
                <a:pos x="435" y="132"/>
              </a:cxn>
              <a:cxn ang="0">
                <a:pos x="401" y="100"/>
              </a:cxn>
              <a:cxn ang="0">
                <a:pos x="376" y="61"/>
              </a:cxn>
              <a:cxn ang="0">
                <a:pos x="221" y="20"/>
              </a:cxn>
              <a:cxn ang="0">
                <a:pos x="198" y="21"/>
              </a:cxn>
              <a:cxn ang="0">
                <a:pos x="173" y="40"/>
              </a:cxn>
              <a:cxn ang="0">
                <a:pos x="130" y="33"/>
              </a:cxn>
              <a:cxn ang="0">
                <a:pos x="97" y="88"/>
              </a:cxn>
            </a:cxnLst>
            <a:rect l="0" t="0" r="r" b="b"/>
            <a:pathLst>
              <a:path w="882" h="537">
                <a:moveTo>
                  <a:pt x="66" y="142"/>
                </a:moveTo>
                <a:lnTo>
                  <a:pt x="66" y="148"/>
                </a:lnTo>
                <a:lnTo>
                  <a:pt x="57" y="155"/>
                </a:lnTo>
                <a:lnTo>
                  <a:pt x="48" y="160"/>
                </a:lnTo>
                <a:lnTo>
                  <a:pt x="43" y="165"/>
                </a:lnTo>
                <a:lnTo>
                  <a:pt x="30" y="180"/>
                </a:lnTo>
                <a:lnTo>
                  <a:pt x="5" y="194"/>
                </a:lnTo>
                <a:lnTo>
                  <a:pt x="0" y="202"/>
                </a:lnTo>
                <a:lnTo>
                  <a:pt x="0" y="214"/>
                </a:lnTo>
                <a:lnTo>
                  <a:pt x="3" y="223"/>
                </a:lnTo>
                <a:lnTo>
                  <a:pt x="10" y="230"/>
                </a:lnTo>
                <a:lnTo>
                  <a:pt x="13" y="243"/>
                </a:lnTo>
                <a:lnTo>
                  <a:pt x="13" y="254"/>
                </a:lnTo>
                <a:lnTo>
                  <a:pt x="17" y="264"/>
                </a:lnTo>
                <a:lnTo>
                  <a:pt x="25" y="272"/>
                </a:lnTo>
                <a:lnTo>
                  <a:pt x="32" y="274"/>
                </a:lnTo>
                <a:lnTo>
                  <a:pt x="43" y="280"/>
                </a:lnTo>
                <a:lnTo>
                  <a:pt x="46" y="289"/>
                </a:lnTo>
                <a:lnTo>
                  <a:pt x="43" y="296"/>
                </a:lnTo>
                <a:lnTo>
                  <a:pt x="46" y="304"/>
                </a:lnTo>
                <a:lnTo>
                  <a:pt x="53" y="307"/>
                </a:lnTo>
                <a:lnTo>
                  <a:pt x="57" y="302"/>
                </a:lnTo>
                <a:lnTo>
                  <a:pt x="72" y="304"/>
                </a:lnTo>
                <a:lnTo>
                  <a:pt x="81" y="302"/>
                </a:lnTo>
                <a:lnTo>
                  <a:pt x="78" y="309"/>
                </a:lnTo>
                <a:lnTo>
                  <a:pt x="88" y="312"/>
                </a:lnTo>
                <a:lnTo>
                  <a:pt x="85" y="322"/>
                </a:lnTo>
                <a:lnTo>
                  <a:pt x="86" y="329"/>
                </a:lnTo>
                <a:lnTo>
                  <a:pt x="92" y="342"/>
                </a:lnTo>
                <a:lnTo>
                  <a:pt x="103" y="345"/>
                </a:lnTo>
                <a:lnTo>
                  <a:pt x="110" y="347"/>
                </a:lnTo>
                <a:lnTo>
                  <a:pt x="113" y="356"/>
                </a:lnTo>
                <a:lnTo>
                  <a:pt x="125" y="359"/>
                </a:lnTo>
                <a:lnTo>
                  <a:pt x="133" y="365"/>
                </a:lnTo>
                <a:lnTo>
                  <a:pt x="131" y="376"/>
                </a:lnTo>
                <a:lnTo>
                  <a:pt x="135" y="386"/>
                </a:lnTo>
                <a:lnTo>
                  <a:pt x="135" y="394"/>
                </a:lnTo>
                <a:lnTo>
                  <a:pt x="143" y="402"/>
                </a:lnTo>
                <a:lnTo>
                  <a:pt x="155" y="402"/>
                </a:lnTo>
                <a:lnTo>
                  <a:pt x="161" y="411"/>
                </a:lnTo>
                <a:lnTo>
                  <a:pt x="171" y="417"/>
                </a:lnTo>
                <a:lnTo>
                  <a:pt x="181" y="420"/>
                </a:lnTo>
                <a:lnTo>
                  <a:pt x="191" y="426"/>
                </a:lnTo>
                <a:lnTo>
                  <a:pt x="205" y="426"/>
                </a:lnTo>
                <a:lnTo>
                  <a:pt x="213" y="422"/>
                </a:lnTo>
                <a:lnTo>
                  <a:pt x="228" y="429"/>
                </a:lnTo>
                <a:lnTo>
                  <a:pt x="237" y="429"/>
                </a:lnTo>
                <a:lnTo>
                  <a:pt x="246" y="433"/>
                </a:lnTo>
                <a:lnTo>
                  <a:pt x="250" y="439"/>
                </a:lnTo>
                <a:lnTo>
                  <a:pt x="258" y="442"/>
                </a:lnTo>
                <a:lnTo>
                  <a:pt x="257" y="461"/>
                </a:lnTo>
                <a:lnTo>
                  <a:pt x="255" y="471"/>
                </a:lnTo>
                <a:lnTo>
                  <a:pt x="264" y="481"/>
                </a:lnTo>
                <a:lnTo>
                  <a:pt x="275" y="487"/>
                </a:lnTo>
                <a:lnTo>
                  <a:pt x="281" y="494"/>
                </a:lnTo>
                <a:lnTo>
                  <a:pt x="295" y="489"/>
                </a:lnTo>
                <a:lnTo>
                  <a:pt x="303" y="489"/>
                </a:lnTo>
                <a:lnTo>
                  <a:pt x="311" y="493"/>
                </a:lnTo>
                <a:lnTo>
                  <a:pt x="321" y="493"/>
                </a:lnTo>
                <a:lnTo>
                  <a:pt x="324" y="497"/>
                </a:lnTo>
                <a:lnTo>
                  <a:pt x="333" y="502"/>
                </a:lnTo>
                <a:lnTo>
                  <a:pt x="341" y="504"/>
                </a:lnTo>
                <a:lnTo>
                  <a:pt x="350" y="504"/>
                </a:lnTo>
                <a:lnTo>
                  <a:pt x="356" y="508"/>
                </a:lnTo>
                <a:lnTo>
                  <a:pt x="366" y="508"/>
                </a:lnTo>
                <a:lnTo>
                  <a:pt x="375" y="508"/>
                </a:lnTo>
                <a:lnTo>
                  <a:pt x="386" y="517"/>
                </a:lnTo>
                <a:lnTo>
                  <a:pt x="396" y="509"/>
                </a:lnTo>
                <a:lnTo>
                  <a:pt x="404" y="509"/>
                </a:lnTo>
                <a:lnTo>
                  <a:pt x="415" y="513"/>
                </a:lnTo>
                <a:lnTo>
                  <a:pt x="430" y="517"/>
                </a:lnTo>
                <a:lnTo>
                  <a:pt x="436" y="519"/>
                </a:lnTo>
                <a:lnTo>
                  <a:pt x="444" y="519"/>
                </a:lnTo>
                <a:lnTo>
                  <a:pt x="456" y="509"/>
                </a:lnTo>
                <a:lnTo>
                  <a:pt x="466" y="513"/>
                </a:lnTo>
                <a:lnTo>
                  <a:pt x="471" y="519"/>
                </a:lnTo>
                <a:lnTo>
                  <a:pt x="481" y="517"/>
                </a:lnTo>
                <a:lnTo>
                  <a:pt x="489" y="508"/>
                </a:lnTo>
                <a:lnTo>
                  <a:pt x="501" y="513"/>
                </a:lnTo>
                <a:lnTo>
                  <a:pt x="506" y="521"/>
                </a:lnTo>
                <a:lnTo>
                  <a:pt x="515" y="524"/>
                </a:lnTo>
                <a:lnTo>
                  <a:pt x="524" y="524"/>
                </a:lnTo>
                <a:lnTo>
                  <a:pt x="535" y="529"/>
                </a:lnTo>
                <a:lnTo>
                  <a:pt x="549" y="536"/>
                </a:lnTo>
                <a:lnTo>
                  <a:pt x="562" y="536"/>
                </a:lnTo>
                <a:lnTo>
                  <a:pt x="569" y="536"/>
                </a:lnTo>
                <a:lnTo>
                  <a:pt x="578" y="524"/>
                </a:lnTo>
                <a:lnTo>
                  <a:pt x="591" y="517"/>
                </a:lnTo>
                <a:lnTo>
                  <a:pt x="593" y="504"/>
                </a:lnTo>
                <a:lnTo>
                  <a:pt x="602" y="497"/>
                </a:lnTo>
                <a:lnTo>
                  <a:pt x="618" y="487"/>
                </a:lnTo>
                <a:lnTo>
                  <a:pt x="629" y="484"/>
                </a:lnTo>
                <a:lnTo>
                  <a:pt x="826" y="487"/>
                </a:lnTo>
                <a:lnTo>
                  <a:pt x="829" y="481"/>
                </a:lnTo>
                <a:lnTo>
                  <a:pt x="826" y="469"/>
                </a:lnTo>
                <a:lnTo>
                  <a:pt x="818" y="461"/>
                </a:lnTo>
                <a:lnTo>
                  <a:pt x="814" y="447"/>
                </a:lnTo>
                <a:lnTo>
                  <a:pt x="811" y="440"/>
                </a:lnTo>
                <a:lnTo>
                  <a:pt x="807" y="434"/>
                </a:lnTo>
                <a:lnTo>
                  <a:pt x="801" y="422"/>
                </a:lnTo>
                <a:lnTo>
                  <a:pt x="798" y="414"/>
                </a:lnTo>
                <a:lnTo>
                  <a:pt x="789" y="409"/>
                </a:lnTo>
                <a:lnTo>
                  <a:pt x="782" y="402"/>
                </a:lnTo>
                <a:lnTo>
                  <a:pt x="787" y="396"/>
                </a:lnTo>
                <a:lnTo>
                  <a:pt x="789" y="386"/>
                </a:lnTo>
                <a:lnTo>
                  <a:pt x="798" y="376"/>
                </a:lnTo>
                <a:lnTo>
                  <a:pt x="804" y="371"/>
                </a:lnTo>
                <a:lnTo>
                  <a:pt x="813" y="369"/>
                </a:lnTo>
                <a:lnTo>
                  <a:pt x="822" y="362"/>
                </a:lnTo>
                <a:lnTo>
                  <a:pt x="827" y="356"/>
                </a:lnTo>
                <a:lnTo>
                  <a:pt x="829" y="347"/>
                </a:lnTo>
                <a:lnTo>
                  <a:pt x="827" y="336"/>
                </a:lnTo>
                <a:lnTo>
                  <a:pt x="826" y="325"/>
                </a:lnTo>
                <a:lnTo>
                  <a:pt x="831" y="320"/>
                </a:lnTo>
                <a:lnTo>
                  <a:pt x="834" y="307"/>
                </a:lnTo>
                <a:lnTo>
                  <a:pt x="846" y="304"/>
                </a:lnTo>
                <a:lnTo>
                  <a:pt x="853" y="298"/>
                </a:lnTo>
                <a:lnTo>
                  <a:pt x="858" y="289"/>
                </a:lnTo>
                <a:lnTo>
                  <a:pt x="861" y="280"/>
                </a:lnTo>
                <a:lnTo>
                  <a:pt x="867" y="272"/>
                </a:lnTo>
                <a:lnTo>
                  <a:pt x="867" y="260"/>
                </a:lnTo>
                <a:lnTo>
                  <a:pt x="881" y="234"/>
                </a:lnTo>
                <a:lnTo>
                  <a:pt x="881" y="223"/>
                </a:lnTo>
                <a:lnTo>
                  <a:pt x="881" y="214"/>
                </a:lnTo>
                <a:lnTo>
                  <a:pt x="869" y="210"/>
                </a:lnTo>
                <a:lnTo>
                  <a:pt x="861" y="210"/>
                </a:lnTo>
                <a:lnTo>
                  <a:pt x="854" y="210"/>
                </a:lnTo>
                <a:lnTo>
                  <a:pt x="836" y="214"/>
                </a:lnTo>
                <a:lnTo>
                  <a:pt x="827" y="210"/>
                </a:lnTo>
                <a:lnTo>
                  <a:pt x="818" y="202"/>
                </a:lnTo>
                <a:lnTo>
                  <a:pt x="813" y="194"/>
                </a:lnTo>
                <a:lnTo>
                  <a:pt x="804" y="189"/>
                </a:lnTo>
                <a:lnTo>
                  <a:pt x="796" y="183"/>
                </a:lnTo>
                <a:lnTo>
                  <a:pt x="786" y="180"/>
                </a:lnTo>
                <a:lnTo>
                  <a:pt x="773" y="180"/>
                </a:lnTo>
                <a:lnTo>
                  <a:pt x="764" y="180"/>
                </a:lnTo>
                <a:lnTo>
                  <a:pt x="756" y="182"/>
                </a:lnTo>
                <a:lnTo>
                  <a:pt x="746" y="182"/>
                </a:lnTo>
                <a:lnTo>
                  <a:pt x="738" y="182"/>
                </a:lnTo>
                <a:lnTo>
                  <a:pt x="731" y="172"/>
                </a:lnTo>
                <a:lnTo>
                  <a:pt x="728" y="165"/>
                </a:lnTo>
                <a:lnTo>
                  <a:pt x="718" y="160"/>
                </a:lnTo>
                <a:lnTo>
                  <a:pt x="691" y="147"/>
                </a:lnTo>
                <a:lnTo>
                  <a:pt x="682" y="148"/>
                </a:lnTo>
                <a:lnTo>
                  <a:pt x="674" y="155"/>
                </a:lnTo>
                <a:lnTo>
                  <a:pt x="662" y="152"/>
                </a:lnTo>
                <a:lnTo>
                  <a:pt x="651" y="148"/>
                </a:lnTo>
                <a:lnTo>
                  <a:pt x="636" y="142"/>
                </a:lnTo>
                <a:lnTo>
                  <a:pt x="624" y="140"/>
                </a:lnTo>
                <a:lnTo>
                  <a:pt x="618" y="140"/>
                </a:lnTo>
                <a:lnTo>
                  <a:pt x="606" y="132"/>
                </a:lnTo>
                <a:lnTo>
                  <a:pt x="598" y="134"/>
                </a:lnTo>
                <a:lnTo>
                  <a:pt x="591" y="143"/>
                </a:lnTo>
                <a:lnTo>
                  <a:pt x="582" y="148"/>
                </a:lnTo>
                <a:lnTo>
                  <a:pt x="576" y="155"/>
                </a:lnTo>
                <a:lnTo>
                  <a:pt x="569" y="160"/>
                </a:lnTo>
                <a:lnTo>
                  <a:pt x="561" y="155"/>
                </a:lnTo>
                <a:lnTo>
                  <a:pt x="553" y="152"/>
                </a:lnTo>
                <a:lnTo>
                  <a:pt x="544" y="148"/>
                </a:lnTo>
                <a:lnTo>
                  <a:pt x="533" y="147"/>
                </a:lnTo>
                <a:lnTo>
                  <a:pt x="524" y="152"/>
                </a:lnTo>
                <a:lnTo>
                  <a:pt x="516" y="152"/>
                </a:lnTo>
                <a:lnTo>
                  <a:pt x="511" y="162"/>
                </a:lnTo>
                <a:lnTo>
                  <a:pt x="501" y="160"/>
                </a:lnTo>
                <a:lnTo>
                  <a:pt x="496" y="147"/>
                </a:lnTo>
                <a:lnTo>
                  <a:pt x="488" y="147"/>
                </a:lnTo>
                <a:lnTo>
                  <a:pt x="481" y="142"/>
                </a:lnTo>
                <a:lnTo>
                  <a:pt x="473" y="142"/>
                </a:lnTo>
                <a:lnTo>
                  <a:pt x="469" y="132"/>
                </a:lnTo>
                <a:lnTo>
                  <a:pt x="458" y="128"/>
                </a:lnTo>
                <a:lnTo>
                  <a:pt x="444" y="128"/>
                </a:lnTo>
                <a:lnTo>
                  <a:pt x="435" y="132"/>
                </a:lnTo>
                <a:lnTo>
                  <a:pt x="430" y="123"/>
                </a:lnTo>
                <a:lnTo>
                  <a:pt x="411" y="115"/>
                </a:lnTo>
                <a:lnTo>
                  <a:pt x="406" y="110"/>
                </a:lnTo>
                <a:lnTo>
                  <a:pt x="401" y="100"/>
                </a:lnTo>
                <a:lnTo>
                  <a:pt x="393" y="92"/>
                </a:lnTo>
                <a:lnTo>
                  <a:pt x="391" y="83"/>
                </a:lnTo>
                <a:lnTo>
                  <a:pt x="388" y="70"/>
                </a:lnTo>
                <a:lnTo>
                  <a:pt x="376" y="61"/>
                </a:lnTo>
                <a:lnTo>
                  <a:pt x="368" y="53"/>
                </a:lnTo>
                <a:lnTo>
                  <a:pt x="278" y="53"/>
                </a:lnTo>
                <a:lnTo>
                  <a:pt x="248" y="52"/>
                </a:lnTo>
                <a:lnTo>
                  <a:pt x="221" y="20"/>
                </a:lnTo>
                <a:lnTo>
                  <a:pt x="201" y="0"/>
                </a:lnTo>
                <a:lnTo>
                  <a:pt x="181" y="20"/>
                </a:lnTo>
                <a:lnTo>
                  <a:pt x="190" y="21"/>
                </a:lnTo>
                <a:lnTo>
                  <a:pt x="198" y="21"/>
                </a:lnTo>
                <a:lnTo>
                  <a:pt x="210" y="30"/>
                </a:lnTo>
                <a:lnTo>
                  <a:pt x="195" y="47"/>
                </a:lnTo>
                <a:lnTo>
                  <a:pt x="186" y="52"/>
                </a:lnTo>
                <a:lnTo>
                  <a:pt x="173" y="40"/>
                </a:lnTo>
                <a:lnTo>
                  <a:pt x="163" y="37"/>
                </a:lnTo>
                <a:lnTo>
                  <a:pt x="113" y="0"/>
                </a:lnTo>
                <a:lnTo>
                  <a:pt x="128" y="25"/>
                </a:lnTo>
                <a:lnTo>
                  <a:pt x="130" y="33"/>
                </a:lnTo>
                <a:lnTo>
                  <a:pt x="118" y="47"/>
                </a:lnTo>
                <a:lnTo>
                  <a:pt x="110" y="61"/>
                </a:lnTo>
                <a:lnTo>
                  <a:pt x="106" y="80"/>
                </a:lnTo>
                <a:lnTo>
                  <a:pt x="97" y="88"/>
                </a:lnTo>
                <a:lnTo>
                  <a:pt x="88" y="123"/>
                </a:lnTo>
                <a:lnTo>
                  <a:pt x="75" y="127"/>
                </a:lnTo>
                <a:lnTo>
                  <a:pt x="66" y="142"/>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25" name="Freeform 224"/>
          <p:cNvSpPr>
            <a:spLocks/>
          </p:cNvSpPr>
          <p:nvPr/>
        </p:nvSpPr>
        <p:spPr bwMode="auto">
          <a:xfrm>
            <a:off x="2604928" y="3805994"/>
            <a:ext cx="286218" cy="327386"/>
          </a:xfrm>
          <a:custGeom>
            <a:avLst/>
            <a:gdLst/>
            <a:ahLst/>
            <a:cxnLst>
              <a:cxn ang="0">
                <a:pos x="97" y="0"/>
              </a:cxn>
              <a:cxn ang="0">
                <a:pos x="10" y="33"/>
              </a:cxn>
              <a:cxn ang="0">
                <a:pos x="28" y="52"/>
              </a:cxn>
              <a:cxn ang="0">
                <a:pos x="28" y="102"/>
              </a:cxn>
              <a:cxn ang="0">
                <a:pos x="13" y="117"/>
              </a:cxn>
              <a:cxn ang="0">
                <a:pos x="0" y="140"/>
              </a:cxn>
              <a:cxn ang="0">
                <a:pos x="12" y="164"/>
              </a:cxn>
              <a:cxn ang="0">
                <a:pos x="17" y="185"/>
              </a:cxn>
              <a:cxn ang="0">
                <a:pos x="35" y="209"/>
              </a:cxn>
              <a:cxn ang="0">
                <a:pos x="54" y="199"/>
              </a:cxn>
              <a:cxn ang="0">
                <a:pos x="61" y="174"/>
              </a:cxn>
              <a:cxn ang="0">
                <a:pos x="68" y="154"/>
              </a:cxn>
              <a:cxn ang="0">
                <a:pos x="61" y="137"/>
              </a:cxn>
              <a:cxn ang="0">
                <a:pos x="48" y="120"/>
              </a:cxn>
              <a:cxn ang="0">
                <a:pos x="74" y="60"/>
              </a:cxn>
              <a:cxn ang="0">
                <a:pos x="96" y="45"/>
              </a:cxn>
              <a:cxn ang="0">
                <a:pos x="130" y="28"/>
              </a:cxn>
              <a:cxn ang="0">
                <a:pos x="130" y="41"/>
              </a:cxn>
              <a:cxn ang="0">
                <a:pos x="116" y="70"/>
              </a:cxn>
              <a:cxn ang="0">
                <a:pos x="101" y="82"/>
              </a:cxn>
              <a:cxn ang="0">
                <a:pos x="102" y="112"/>
              </a:cxn>
              <a:cxn ang="0">
                <a:pos x="102" y="123"/>
              </a:cxn>
              <a:cxn ang="0">
                <a:pos x="151" y="174"/>
              </a:cxn>
              <a:cxn ang="0">
                <a:pos x="151" y="154"/>
              </a:cxn>
              <a:cxn ang="0">
                <a:pos x="121" y="130"/>
              </a:cxn>
              <a:cxn ang="0">
                <a:pos x="130" y="123"/>
              </a:cxn>
              <a:cxn ang="0">
                <a:pos x="151" y="134"/>
              </a:cxn>
              <a:cxn ang="0">
                <a:pos x="166" y="140"/>
              </a:cxn>
              <a:cxn ang="0">
                <a:pos x="185" y="123"/>
              </a:cxn>
              <a:cxn ang="0">
                <a:pos x="166" y="90"/>
              </a:cxn>
              <a:cxn ang="0">
                <a:pos x="178" y="60"/>
              </a:cxn>
              <a:cxn ang="0">
                <a:pos x="193" y="41"/>
              </a:cxn>
              <a:cxn ang="0">
                <a:pos x="181" y="25"/>
              </a:cxn>
              <a:cxn ang="0">
                <a:pos x="186" y="3"/>
              </a:cxn>
            </a:cxnLst>
            <a:rect l="0" t="0" r="r" b="b"/>
            <a:pathLst>
              <a:path w="194" h="215">
                <a:moveTo>
                  <a:pt x="186" y="3"/>
                </a:moveTo>
                <a:lnTo>
                  <a:pt x="97" y="0"/>
                </a:lnTo>
                <a:lnTo>
                  <a:pt x="12" y="0"/>
                </a:lnTo>
                <a:lnTo>
                  <a:pt x="10" y="33"/>
                </a:lnTo>
                <a:lnTo>
                  <a:pt x="10" y="41"/>
                </a:lnTo>
                <a:lnTo>
                  <a:pt x="28" y="52"/>
                </a:lnTo>
                <a:lnTo>
                  <a:pt x="25" y="78"/>
                </a:lnTo>
                <a:lnTo>
                  <a:pt x="28" y="102"/>
                </a:lnTo>
                <a:lnTo>
                  <a:pt x="25" y="107"/>
                </a:lnTo>
                <a:lnTo>
                  <a:pt x="13" y="117"/>
                </a:lnTo>
                <a:lnTo>
                  <a:pt x="8" y="127"/>
                </a:lnTo>
                <a:lnTo>
                  <a:pt x="0" y="140"/>
                </a:lnTo>
                <a:lnTo>
                  <a:pt x="1" y="154"/>
                </a:lnTo>
                <a:lnTo>
                  <a:pt x="12" y="164"/>
                </a:lnTo>
                <a:lnTo>
                  <a:pt x="17" y="174"/>
                </a:lnTo>
                <a:lnTo>
                  <a:pt x="17" y="185"/>
                </a:lnTo>
                <a:lnTo>
                  <a:pt x="27" y="191"/>
                </a:lnTo>
                <a:lnTo>
                  <a:pt x="35" y="209"/>
                </a:lnTo>
                <a:lnTo>
                  <a:pt x="45" y="214"/>
                </a:lnTo>
                <a:lnTo>
                  <a:pt x="54" y="199"/>
                </a:lnTo>
                <a:lnTo>
                  <a:pt x="54" y="182"/>
                </a:lnTo>
                <a:lnTo>
                  <a:pt x="61" y="174"/>
                </a:lnTo>
                <a:lnTo>
                  <a:pt x="70" y="167"/>
                </a:lnTo>
                <a:lnTo>
                  <a:pt x="68" y="154"/>
                </a:lnTo>
                <a:lnTo>
                  <a:pt x="70" y="147"/>
                </a:lnTo>
                <a:lnTo>
                  <a:pt x="61" y="137"/>
                </a:lnTo>
                <a:lnTo>
                  <a:pt x="54" y="130"/>
                </a:lnTo>
                <a:lnTo>
                  <a:pt x="48" y="120"/>
                </a:lnTo>
                <a:lnTo>
                  <a:pt x="59" y="92"/>
                </a:lnTo>
                <a:lnTo>
                  <a:pt x="74" y="60"/>
                </a:lnTo>
                <a:lnTo>
                  <a:pt x="89" y="54"/>
                </a:lnTo>
                <a:lnTo>
                  <a:pt x="96" y="45"/>
                </a:lnTo>
                <a:lnTo>
                  <a:pt x="106" y="37"/>
                </a:lnTo>
                <a:lnTo>
                  <a:pt x="130" y="28"/>
                </a:lnTo>
                <a:lnTo>
                  <a:pt x="137" y="37"/>
                </a:lnTo>
                <a:lnTo>
                  <a:pt x="130" y="41"/>
                </a:lnTo>
                <a:lnTo>
                  <a:pt x="106" y="67"/>
                </a:lnTo>
                <a:lnTo>
                  <a:pt x="116" y="70"/>
                </a:lnTo>
                <a:lnTo>
                  <a:pt x="116" y="78"/>
                </a:lnTo>
                <a:lnTo>
                  <a:pt x="101" y="82"/>
                </a:lnTo>
                <a:lnTo>
                  <a:pt x="97" y="100"/>
                </a:lnTo>
                <a:lnTo>
                  <a:pt x="102" y="112"/>
                </a:lnTo>
                <a:lnTo>
                  <a:pt x="116" y="120"/>
                </a:lnTo>
                <a:lnTo>
                  <a:pt x="102" y="123"/>
                </a:lnTo>
                <a:lnTo>
                  <a:pt x="126" y="147"/>
                </a:lnTo>
                <a:lnTo>
                  <a:pt x="151" y="174"/>
                </a:lnTo>
                <a:lnTo>
                  <a:pt x="158" y="157"/>
                </a:lnTo>
                <a:lnTo>
                  <a:pt x="151" y="154"/>
                </a:lnTo>
                <a:lnTo>
                  <a:pt x="132" y="130"/>
                </a:lnTo>
                <a:lnTo>
                  <a:pt x="121" y="130"/>
                </a:lnTo>
                <a:lnTo>
                  <a:pt x="121" y="123"/>
                </a:lnTo>
                <a:lnTo>
                  <a:pt x="130" y="123"/>
                </a:lnTo>
                <a:lnTo>
                  <a:pt x="139" y="127"/>
                </a:lnTo>
                <a:lnTo>
                  <a:pt x="151" y="134"/>
                </a:lnTo>
                <a:lnTo>
                  <a:pt x="158" y="144"/>
                </a:lnTo>
                <a:lnTo>
                  <a:pt x="166" y="140"/>
                </a:lnTo>
                <a:lnTo>
                  <a:pt x="174" y="127"/>
                </a:lnTo>
                <a:lnTo>
                  <a:pt x="185" y="123"/>
                </a:lnTo>
                <a:lnTo>
                  <a:pt x="185" y="110"/>
                </a:lnTo>
                <a:lnTo>
                  <a:pt x="166" y="90"/>
                </a:lnTo>
                <a:lnTo>
                  <a:pt x="170" y="74"/>
                </a:lnTo>
                <a:lnTo>
                  <a:pt x="178" y="60"/>
                </a:lnTo>
                <a:lnTo>
                  <a:pt x="185" y="50"/>
                </a:lnTo>
                <a:lnTo>
                  <a:pt x="193" y="41"/>
                </a:lnTo>
                <a:lnTo>
                  <a:pt x="188" y="32"/>
                </a:lnTo>
                <a:lnTo>
                  <a:pt x="181" y="25"/>
                </a:lnTo>
                <a:lnTo>
                  <a:pt x="186" y="15"/>
                </a:lnTo>
                <a:lnTo>
                  <a:pt x="186" y="3"/>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26" name="Freeform 225"/>
          <p:cNvSpPr>
            <a:spLocks/>
          </p:cNvSpPr>
          <p:nvPr/>
        </p:nvSpPr>
        <p:spPr bwMode="auto">
          <a:xfrm>
            <a:off x="2700828" y="4070947"/>
            <a:ext cx="78194" cy="59386"/>
          </a:xfrm>
          <a:custGeom>
            <a:avLst/>
            <a:gdLst/>
            <a:ahLst/>
            <a:cxnLst>
              <a:cxn ang="0">
                <a:pos x="31" y="7"/>
              </a:cxn>
              <a:cxn ang="0">
                <a:pos x="34" y="16"/>
              </a:cxn>
              <a:cxn ang="0">
                <a:pos x="43" y="16"/>
              </a:cxn>
              <a:cxn ang="0">
                <a:pos x="52" y="26"/>
              </a:cxn>
              <a:cxn ang="0">
                <a:pos x="26" y="38"/>
              </a:cxn>
              <a:cxn ang="0">
                <a:pos x="10" y="31"/>
              </a:cxn>
              <a:cxn ang="0">
                <a:pos x="0" y="26"/>
              </a:cxn>
              <a:cxn ang="0">
                <a:pos x="5" y="19"/>
              </a:cxn>
              <a:cxn ang="0">
                <a:pos x="14" y="9"/>
              </a:cxn>
              <a:cxn ang="0">
                <a:pos x="16" y="0"/>
              </a:cxn>
              <a:cxn ang="0">
                <a:pos x="27" y="0"/>
              </a:cxn>
              <a:cxn ang="0">
                <a:pos x="31" y="7"/>
              </a:cxn>
            </a:cxnLst>
            <a:rect l="0" t="0" r="r" b="b"/>
            <a:pathLst>
              <a:path w="53" h="39">
                <a:moveTo>
                  <a:pt x="31" y="7"/>
                </a:moveTo>
                <a:lnTo>
                  <a:pt x="34" y="16"/>
                </a:lnTo>
                <a:lnTo>
                  <a:pt x="43" y="16"/>
                </a:lnTo>
                <a:lnTo>
                  <a:pt x="52" y="26"/>
                </a:lnTo>
                <a:lnTo>
                  <a:pt x="26" y="38"/>
                </a:lnTo>
                <a:lnTo>
                  <a:pt x="10" y="31"/>
                </a:lnTo>
                <a:lnTo>
                  <a:pt x="0" y="26"/>
                </a:lnTo>
                <a:lnTo>
                  <a:pt x="5" y="19"/>
                </a:lnTo>
                <a:lnTo>
                  <a:pt x="14" y="9"/>
                </a:lnTo>
                <a:lnTo>
                  <a:pt x="16" y="0"/>
                </a:lnTo>
                <a:lnTo>
                  <a:pt x="27" y="0"/>
                </a:lnTo>
                <a:lnTo>
                  <a:pt x="31" y="7"/>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27" name="Freeform 226"/>
          <p:cNvSpPr>
            <a:spLocks/>
          </p:cNvSpPr>
          <p:nvPr/>
        </p:nvSpPr>
        <p:spPr bwMode="auto">
          <a:xfrm>
            <a:off x="2447068" y="2182766"/>
            <a:ext cx="118030" cy="63953"/>
          </a:xfrm>
          <a:custGeom>
            <a:avLst/>
            <a:gdLst/>
            <a:ahLst/>
            <a:cxnLst>
              <a:cxn ang="0">
                <a:pos x="64" y="26"/>
              </a:cxn>
              <a:cxn ang="0">
                <a:pos x="54" y="29"/>
              </a:cxn>
              <a:cxn ang="0">
                <a:pos x="49" y="41"/>
              </a:cxn>
              <a:cxn ang="0">
                <a:pos x="32" y="36"/>
              </a:cxn>
              <a:cxn ang="0">
                <a:pos x="27" y="34"/>
              </a:cxn>
              <a:cxn ang="0">
                <a:pos x="20" y="26"/>
              </a:cxn>
              <a:cxn ang="0">
                <a:pos x="28" y="29"/>
              </a:cxn>
              <a:cxn ang="0">
                <a:pos x="10" y="10"/>
              </a:cxn>
              <a:cxn ang="0">
                <a:pos x="0" y="13"/>
              </a:cxn>
              <a:cxn ang="0">
                <a:pos x="1" y="6"/>
              </a:cxn>
              <a:cxn ang="0">
                <a:pos x="10" y="6"/>
              </a:cxn>
              <a:cxn ang="0">
                <a:pos x="21" y="0"/>
              </a:cxn>
              <a:cxn ang="0">
                <a:pos x="30" y="0"/>
              </a:cxn>
              <a:cxn ang="0">
                <a:pos x="54" y="6"/>
              </a:cxn>
              <a:cxn ang="0">
                <a:pos x="60" y="13"/>
              </a:cxn>
              <a:cxn ang="0">
                <a:pos x="62" y="6"/>
              </a:cxn>
              <a:cxn ang="0">
                <a:pos x="71" y="6"/>
              </a:cxn>
              <a:cxn ang="0">
                <a:pos x="79" y="11"/>
              </a:cxn>
              <a:cxn ang="0">
                <a:pos x="72" y="18"/>
              </a:cxn>
              <a:cxn ang="0">
                <a:pos x="64" y="26"/>
              </a:cxn>
            </a:cxnLst>
            <a:rect l="0" t="0" r="r" b="b"/>
            <a:pathLst>
              <a:path w="80" h="42">
                <a:moveTo>
                  <a:pt x="64" y="26"/>
                </a:moveTo>
                <a:lnTo>
                  <a:pt x="54" y="29"/>
                </a:lnTo>
                <a:lnTo>
                  <a:pt x="49" y="41"/>
                </a:lnTo>
                <a:lnTo>
                  <a:pt x="32" y="36"/>
                </a:lnTo>
                <a:lnTo>
                  <a:pt x="27" y="34"/>
                </a:lnTo>
                <a:lnTo>
                  <a:pt x="20" y="26"/>
                </a:lnTo>
                <a:lnTo>
                  <a:pt x="28" y="29"/>
                </a:lnTo>
                <a:lnTo>
                  <a:pt x="10" y="10"/>
                </a:lnTo>
                <a:lnTo>
                  <a:pt x="0" y="13"/>
                </a:lnTo>
                <a:lnTo>
                  <a:pt x="1" y="6"/>
                </a:lnTo>
                <a:lnTo>
                  <a:pt x="10" y="6"/>
                </a:lnTo>
                <a:lnTo>
                  <a:pt x="21" y="0"/>
                </a:lnTo>
                <a:lnTo>
                  <a:pt x="30" y="0"/>
                </a:lnTo>
                <a:lnTo>
                  <a:pt x="54" y="6"/>
                </a:lnTo>
                <a:lnTo>
                  <a:pt x="60" y="13"/>
                </a:lnTo>
                <a:lnTo>
                  <a:pt x="62" y="6"/>
                </a:lnTo>
                <a:lnTo>
                  <a:pt x="71" y="6"/>
                </a:lnTo>
                <a:lnTo>
                  <a:pt x="79" y="11"/>
                </a:lnTo>
                <a:lnTo>
                  <a:pt x="72" y="18"/>
                </a:lnTo>
                <a:lnTo>
                  <a:pt x="64" y="26"/>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28" name="Freeform 227"/>
          <p:cNvSpPr>
            <a:spLocks/>
          </p:cNvSpPr>
          <p:nvPr/>
        </p:nvSpPr>
        <p:spPr bwMode="auto">
          <a:xfrm>
            <a:off x="2281826" y="2144698"/>
            <a:ext cx="227204" cy="242114"/>
          </a:xfrm>
          <a:custGeom>
            <a:avLst/>
            <a:gdLst/>
            <a:ahLst/>
            <a:cxnLst>
              <a:cxn ang="0">
                <a:pos x="118" y="153"/>
              </a:cxn>
              <a:cxn ang="0">
                <a:pos x="103" y="148"/>
              </a:cxn>
              <a:cxn ang="0">
                <a:pos x="95" y="150"/>
              </a:cxn>
              <a:cxn ang="0">
                <a:pos x="75" y="133"/>
              </a:cxn>
              <a:cxn ang="0">
                <a:pos x="75" y="124"/>
              </a:cxn>
              <a:cxn ang="0">
                <a:pos x="69" y="133"/>
              </a:cxn>
              <a:cxn ang="0">
                <a:pos x="30" y="113"/>
              </a:cxn>
              <a:cxn ang="0">
                <a:pos x="8" y="81"/>
              </a:cxn>
              <a:cxn ang="0">
                <a:pos x="8" y="70"/>
              </a:cxn>
              <a:cxn ang="0">
                <a:pos x="0" y="58"/>
              </a:cxn>
              <a:cxn ang="0">
                <a:pos x="0" y="37"/>
              </a:cxn>
              <a:cxn ang="0">
                <a:pos x="1" y="28"/>
              </a:cxn>
              <a:cxn ang="0">
                <a:pos x="8" y="13"/>
              </a:cxn>
              <a:cxn ang="0">
                <a:pos x="15" y="10"/>
              </a:cxn>
              <a:cxn ang="0">
                <a:pos x="20" y="0"/>
              </a:cxn>
              <a:cxn ang="0">
                <a:pos x="44" y="3"/>
              </a:cxn>
              <a:cxn ang="0">
                <a:pos x="53" y="8"/>
              </a:cxn>
              <a:cxn ang="0">
                <a:pos x="53" y="18"/>
              </a:cxn>
              <a:cxn ang="0">
                <a:pos x="68" y="32"/>
              </a:cxn>
              <a:cxn ang="0">
                <a:pos x="89" y="52"/>
              </a:cxn>
              <a:cxn ang="0">
                <a:pos x="107" y="58"/>
              </a:cxn>
              <a:cxn ang="0">
                <a:pos x="118" y="63"/>
              </a:cxn>
              <a:cxn ang="0">
                <a:pos x="107" y="75"/>
              </a:cxn>
              <a:cxn ang="0">
                <a:pos x="120" y="86"/>
              </a:cxn>
              <a:cxn ang="0">
                <a:pos x="133" y="81"/>
              </a:cxn>
              <a:cxn ang="0">
                <a:pos x="139" y="88"/>
              </a:cxn>
              <a:cxn ang="0">
                <a:pos x="130" y="99"/>
              </a:cxn>
              <a:cxn ang="0">
                <a:pos x="114" y="95"/>
              </a:cxn>
              <a:cxn ang="0">
                <a:pos x="105" y="101"/>
              </a:cxn>
              <a:cxn ang="0">
                <a:pos x="107" y="121"/>
              </a:cxn>
              <a:cxn ang="0">
                <a:pos x="114" y="130"/>
              </a:cxn>
              <a:cxn ang="0">
                <a:pos x="118" y="139"/>
              </a:cxn>
              <a:cxn ang="0">
                <a:pos x="126" y="144"/>
              </a:cxn>
              <a:cxn ang="0">
                <a:pos x="141" y="148"/>
              </a:cxn>
              <a:cxn ang="0">
                <a:pos x="146" y="139"/>
              </a:cxn>
              <a:cxn ang="0">
                <a:pos x="153" y="144"/>
              </a:cxn>
              <a:cxn ang="0">
                <a:pos x="150" y="158"/>
              </a:cxn>
              <a:cxn ang="0">
                <a:pos x="134" y="153"/>
              </a:cxn>
              <a:cxn ang="0">
                <a:pos x="118" y="153"/>
              </a:cxn>
            </a:cxnLst>
            <a:rect l="0" t="0" r="r" b="b"/>
            <a:pathLst>
              <a:path w="154" h="159">
                <a:moveTo>
                  <a:pt x="118" y="153"/>
                </a:moveTo>
                <a:lnTo>
                  <a:pt x="103" y="148"/>
                </a:lnTo>
                <a:lnTo>
                  <a:pt x="95" y="150"/>
                </a:lnTo>
                <a:lnTo>
                  <a:pt x="75" y="133"/>
                </a:lnTo>
                <a:lnTo>
                  <a:pt x="75" y="124"/>
                </a:lnTo>
                <a:lnTo>
                  <a:pt x="69" y="133"/>
                </a:lnTo>
                <a:lnTo>
                  <a:pt x="30" y="113"/>
                </a:lnTo>
                <a:lnTo>
                  <a:pt x="8" y="81"/>
                </a:lnTo>
                <a:lnTo>
                  <a:pt x="8" y="70"/>
                </a:lnTo>
                <a:lnTo>
                  <a:pt x="0" y="58"/>
                </a:lnTo>
                <a:lnTo>
                  <a:pt x="0" y="37"/>
                </a:lnTo>
                <a:lnTo>
                  <a:pt x="1" y="28"/>
                </a:lnTo>
                <a:lnTo>
                  <a:pt x="8" y="13"/>
                </a:lnTo>
                <a:lnTo>
                  <a:pt x="15" y="10"/>
                </a:lnTo>
                <a:lnTo>
                  <a:pt x="20" y="0"/>
                </a:lnTo>
                <a:lnTo>
                  <a:pt x="44" y="3"/>
                </a:lnTo>
                <a:lnTo>
                  <a:pt x="53" y="8"/>
                </a:lnTo>
                <a:lnTo>
                  <a:pt x="53" y="18"/>
                </a:lnTo>
                <a:lnTo>
                  <a:pt x="68" y="32"/>
                </a:lnTo>
                <a:lnTo>
                  <a:pt x="89" y="52"/>
                </a:lnTo>
                <a:lnTo>
                  <a:pt x="107" y="58"/>
                </a:lnTo>
                <a:lnTo>
                  <a:pt x="118" y="63"/>
                </a:lnTo>
                <a:lnTo>
                  <a:pt x="107" y="75"/>
                </a:lnTo>
                <a:lnTo>
                  <a:pt x="120" y="86"/>
                </a:lnTo>
                <a:lnTo>
                  <a:pt x="133" y="81"/>
                </a:lnTo>
                <a:lnTo>
                  <a:pt x="139" y="88"/>
                </a:lnTo>
                <a:lnTo>
                  <a:pt x="130" y="99"/>
                </a:lnTo>
                <a:lnTo>
                  <a:pt x="114" y="95"/>
                </a:lnTo>
                <a:lnTo>
                  <a:pt x="105" y="101"/>
                </a:lnTo>
                <a:lnTo>
                  <a:pt x="107" y="121"/>
                </a:lnTo>
                <a:lnTo>
                  <a:pt x="114" y="130"/>
                </a:lnTo>
                <a:lnTo>
                  <a:pt x="118" y="139"/>
                </a:lnTo>
                <a:lnTo>
                  <a:pt x="126" y="144"/>
                </a:lnTo>
                <a:lnTo>
                  <a:pt x="141" y="148"/>
                </a:lnTo>
                <a:lnTo>
                  <a:pt x="146" y="139"/>
                </a:lnTo>
                <a:lnTo>
                  <a:pt x="153" y="144"/>
                </a:lnTo>
                <a:lnTo>
                  <a:pt x="150" y="158"/>
                </a:lnTo>
                <a:lnTo>
                  <a:pt x="134" y="153"/>
                </a:lnTo>
                <a:lnTo>
                  <a:pt x="118" y="153"/>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29" name="Freeform 228"/>
          <p:cNvSpPr>
            <a:spLocks/>
          </p:cNvSpPr>
          <p:nvPr/>
        </p:nvSpPr>
        <p:spPr bwMode="auto">
          <a:xfrm>
            <a:off x="2523784" y="2213220"/>
            <a:ext cx="149010" cy="207090"/>
          </a:xfrm>
          <a:custGeom>
            <a:avLst/>
            <a:gdLst/>
            <a:ahLst/>
            <a:cxnLst>
              <a:cxn ang="0">
                <a:pos x="75" y="108"/>
              </a:cxn>
              <a:cxn ang="0">
                <a:pos x="83" y="98"/>
              </a:cxn>
              <a:cxn ang="0">
                <a:pos x="80" y="85"/>
              </a:cxn>
              <a:cxn ang="0">
                <a:pos x="88" y="85"/>
              </a:cxn>
              <a:cxn ang="0">
                <a:pos x="88" y="98"/>
              </a:cxn>
              <a:cxn ang="0">
                <a:pos x="100" y="105"/>
              </a:cxn>
              <a:cxn ang="0">
                <a:pos x="97" y="121"/>
              </a:cxn>
              <a:cxn ang="0">
                <a:pos x="92" y="130"/>
              </a:cxn>
              <a:cxn ang="0">
                <a:pos x="83" y="125"/>
              </a:cxn>
              <a:cxn ang="0">
                <a:pos x="75" y="130"/>
              </a:cxn>
              <a:cxn ang="0">
                <a:pos x="66" y="130"/>
              </a:cxn>
              <a:cxn ang="0">
                <a:pos x="55" y="135"/>
              </a:cxn>
              <a:cxn ang="0">
                <a:pos x="40" y="135"/>
              </a:cxn>
              <a:cxn ang="0">
                <a:pos x="50" y="125"/>
              </a:cxn>
              <a:cxn ang="0">
                <a:pos x="43" y="121"/>
              </a:cxn>
              <a:cxn ang="0">
                <a:pos x="53" y="116"/>
              </a:cxn>
              <a:cxn ang="0">
                <a:pos x="46" y="110"/>
              </a:cxn>
              <a:cxn ang="0">
                <a:pos x="33" y="110"/>
              </a:cxn>
              <a:cxn ang="0">
                <a:pos x="21" y="108"/>
              </a:cxn>
              <a:cxn ang="0">
                <a:pos x="17" y="100"/>
              </a:cxn>
              <a:cxn ang="0">
                <a:pos x="6" y="100"/>
              </a:cxn>
              <a:cxn ang="0">
                <a:pos x="0" y="80"/>
              </a:cxn>
              <a:cxn ang="0">
                <a:pos x="10" y="46"/>
              </a:cxn>
              <a:cxn ang="0">
                <a:pos x="17" y="41"/>
              </a:cxn>
              <a:cxn ang="0">
                <a:pos x="15" y="21"/>
              </a:cxn>
              <a:cxn ang="0">
                <a:pos x="23" y="17"/>
              </a:cxn>
              <a:cxn ang="0">
                <a:pos x="33" y="12"/>
              </a:cxn>
              <a:cxn ang="0">
                <a:pos x="33" y="1"/>
              </a:cxn>
              <a:cxn ang="0">
                <a:pos x="43" y="0"/>
              </a:cxn>
              <a:cxn ang="0">
                <a:pos x="41" y="6"/>
              </a:cxn>
              <a:cxn ang="0">
                <a:pos x="43" y="15"/>
              </a:cxn>
              <a:cxn ang="0">
                <a:pos x="48" y="3"/>
              </a:cxn>
              <a:cxn ang="0">
                <a:pos x="53" y="12"/>
              </a:cxn>
              <a:cxn ang="0">
                <a:pos x="46" y="25"/>
              </a:cxn>
              <a:cxn ang="0">
                <a:pos x="60" y="26"/>
              </a:cxn>
              <a:cxn ang="0">
                <a:pos x="53" y="32"/>
              </a:cxn>
              <a:cxn ang="0">
                <a:pos x="55" y="50"/>
              </a:cxn>
              <a:cxn ang="0">
                <a:pos x="50" y="55"/>
              </a:cxn>
              <a:cxn ang="0">
                <a:pos x="55" y="70"/>
              </a:cxn>
              <a:cxn ang="0">
                <a:pos x="61" y="75"/>
              </a:cxn>
              <a:cxn ang="0">
                <a:pos x="65" y="85"/>
              </a:cxn>
              <a:cxn ang="0">
                <a:pos x="60" y="93"/>
              </a:cxn>
              <a:cxn ang="0">
                <a:pos x="70" y="100"/>
              </a:cxn>
              <a:cxn ang="0">
                <a:pos x="66" y="108"/>
              </a:cxn>
              <a:cxn ang="0">
                <a:pos x="75" y="108"/>
              </a:cxn>
            </a:cxnLst>
            <a:rect l="0" t="0" r="r" b="b"/>
            <a:pathLst>
              <a:path w="101" h="136">
                <a:moveTo>
                  <a:pt x="75" y="108"/>
                </a:moveTo>
                <a:lnTo>
                  <a:pt x="83" y="98"/>
                </a:lnTo>
                <a:lnTo>
                  <a:pt x="80" y="85"/>
                </a:lnTo>
                <a:lnTo>
                  <a:pt x="88" y="85"/>
                </a:lnTo>
                <a:lnTo>
                  <a:pt x="88" y="98"/>
                </a:lnTo>
                <a:lnTo>
                  <a:pt x="100" y="105"/>
                </a:lnTo>
                <a:lnTo>
                  <a:pt x="97" y="121"/>
                </a:lnTo>
                <a:lnTo>
                  <a:pt x="92" y="130"/>
                </a:lnTo>
                <a:lnTo>
                  <a:pt x="83" y="125"/>
                </a:lnTo>
                <a:lnTo>
                  <a:pt x="75" y="130"/>
                </a:lnTo>
                <a:lnTo>
                  <a:pt x="66" y="130"/>
                </a:lnTo>
                <a:lnTo>
                  <a:pt x="55" y="135"/>
                </a:lnTo>
                <a:lnTo>
                  <a:pt x="40" y="135"/>
                </a:lnTo>
                <a:lnTo>
                  <a:pt x="50" y="125"/>
                </a:lnTo>
                <a:lnTo>
                  <a:pt x="43" y="121"/>
                </a:lnTo>
                <a:lnTo>
                  <a:pt x="53" y="116"/>
                </a:lnTo>
                <a:lnTo>
                  <a:pt x="46" y="110"/>
                </a:lnTo>
                <a:lnTo>
                  <a:pt x="33" y="110"/>
                </a:lnTo>
                <a:lnTo>
                  <a:pt x="21" y="108"/>
                </a:lnTo>
                <a:lnTo>
                  <a:pt x="17" y="100"/>
                </a:lnTo>
                <a:lnTo>
                  <a:pt x="6" y="100"/>
                </a:lnTo>
                <a:lnTo>
                  <a:pt x="0" y="80"/>
                </a:lnTo>
                <a:lnTo>
                  <a:pt x="10" y="46"/>
                </a:lnTo>
                <a:lnTo>
                  <a:pt x="17" y="41"/>
                </a:lnTo>
                <a:lnTo>
                  <a:pt x="15" y="21"/>
                </a:lnTo>
                <a:lnTo>
                  <a:pt x="23" y="17"/>
                </a:lnTo>
                <a:lnTo>
                  <a:pt x="33" y="12"/>
                </a:lnTo>
                <a:lnTo>
                  <a:pt x="33" y="1"/>
                </a:lnTo>
                <a:lnTo>
                  <a:pt x="43" y="0"/>
                </a:lnTo>
                <a:lnTo>
                  <a:pt x="41" y="6"/>
                </a:lnTo>
                <a:lnTo>
                  <a:pt x="43" y="15"/>
                </a:lnTo>
                <a:lnTo>
                  <a:pt x="48" y="3"/>
                </a:lnTo>
                <a:lnTo>
                  <a:pt x="53" y="12"/>
                </a:lnTo>
                <a:lnTo>
                  <a:pt x="46" y="25"/>
                </a:lnTo>
                <a:lnTo>
                  <a:pt x="60" y="26"/>
                </a:lnTo>
                <a:lnTo>
                  <a:pt x="53" y="32"/>
                </a:lnTo>
                <a:lnTo>
                  <a:pt x="55" y="50"/>
                </a:lnTo>
                <a:lnTo>
                  <a:pt x="50" y="55"/>
                </a:lnTo>
                <a:lnTo>
                  <a:pt x="55" y="70"/>
                </a:lnTo>
                <a:lnTo>
                  <a:pt x="61" y="75"/>
                </a:lnTo>
                <a:lnTo>
                  <a:pt x="65" y="85"/>
                </a:lnTo>
                <a:lnTo>
                  <a:pt x="60" y="93"/>
                </a:lnTo>
                <a:lnTo>
                  <a:pt x="70" y="100"/>
                </a:lnTo>
                <a:lnTo>
                  <a:pt x="66" y="108"/>
                </a:lnTo>
                <a:lnTo>
                  <a:pt x="75" y="108"/>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30" name="Freeform 229"/>
          <p:cNvSpPr>
            <a:spLocks/>
          </p:cNvSpPr>
          <p:nvPr/>
        </p:nvSpPr>
        <p:spPr bwMode="auto">
          <a:xfrm>
            <a:off x="2630010" y="2169061"/>
            <a:ext cx="63440" cy="77658"/>
          </a:xfrm>
          <a:custGeom>
            <a:avLst/>
            <a:gdLst/>
            <a:ahLst/>
            <a:cxnLst>
              <a:cxn ang="0">
                <a:pos x="42" y="27"/>
              </a:cxn>
              <a:cxn ang="0">
                <a:pos x="42" y="20"/>
              </a:cxn>
              <a:cxn ang="0">
                <a:pos x="34" y="18"/>
              </a:cxn>
              <a:cxn ang="0">
                <a:pos x="32" y="8"/>
              </a:cxn>
              <a:cxn ang="0">
                <a:pos x="13" y="0"/>
              </a:cxn>
              <a:cxn ang="0">
                <a:pos x="1" y="6"/>
              </a:cxn>
              <a:cxn ang="0">
                <a:pos x="0" y="20"/>
              </a:cxn>
              <a:cxn ang="0">
                <a:pos x="5" y="28"/>
              </a:cxn>
              <a:cxn ang="0">
                <a:pos x="6" y="38"/>
              </a:cxn>
              <a:cxn ang="0">
                <a:pos x="13" y="50"/>
              </a:cxn>
              <a:cxn ang="0">
                <a:pos x="21" y="43"/>
              </a:cxn>
              <a:cxn ang="0">
                <a:pos x="32" y="42"/>
              </a:cxn>
              <a:cxn ang="0">
                <a:pos x="42" y="27"/>
              </a:cxn>
            </a:cxnLst>
            <a:rect l="0" t="0" r="r" b="b"/>
            <a:pathLst>
              <a:path w="43" h="51">
                <a:moveTo>
                  <a:pt x="42" y="27"/>
                </a:moveTo>
                <a:lnTo>
                  <a:pt x="42" y="20"/>
                </a:lnTo>
                <a:lnTo>
                  <a:pt x="34" y="18"/>
                </a:lnTo>
                <a:lnTo>
                  <a:pt x="32" y="8"/>
                </a:lnTo>
                <a:lnTo>
                  <a:pt x="13" y="0"/>
                </a:lnTo>
                <a:lnTo>
                  <a:pt x="1" y="6"/>
                </a:lnTo>
                <a:lnTo>
                  <a:pt x="0" y="20"/>
                </a:lnTo>
                <a:lnTo>
                  <a:pt x="5" y="28"/>
                </a:lnTo>
                <a:lnTo>
                  <a:pt x="6" y="38"/>
                </a:lnTo>
                <a:lnTo>
                  <a:pt x="13" y="50"/>
                </a:lnTo>
                <a:lnTo>
                  <a:pt x="21" y="43"/>
                </a:lnTo>
                <a:lnTo>
                  <a:pt x="32" y="42"/>
                </a:lnTo>
                <a:lnTo>
                  <a:pt x="42" y="27"/>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31" name="Freeform 230"/>
          <p:cNvSpPr>
            <a:spLocks/>
          </p:cNvSpPr>
          <p:nvPr/>
        </p:nvSpPr>
        <p:spPr bwMode="auto">
          <a:xfrm>
            <a:off x="2435264" y="2006130"/>
            <a:ext cx="292120" cy="175114"/>
          </a:xfrm>
          <a:custGeom>
            <a:avLst/>
            <a:gdLst/>
            <a:ahLst/>
            <a:cxnLst>
              <a:cxn ang="0">
                <a:pos x="91" y="17"/>
              </a:cxn>
              <a:cxn ang="0">
                <a:pos x="76" y="19"/>
              </a:cxn>
              <a:cxn ang="0">
                <a:pos x="75" y="25"/>
              </a:cxn>
              <a:cxn ang="0">
                <a:pos x="82" y="39"/>
              </a:cxn>
              <a:cxn ang="0">
                <a:pos x="89" y="60"/>
              </a:cxn>
              <a:cxn ang="0">
                <a:pos x="94" y="63"/>
              </a:cxn>
              <a:cxn ang="0">
                <a:pos x="102" y="71"/>
              </a:cxn>
              <a:cxn ang="0">
                <a:pos x="106" y="83"/>
              </a:cxn>
              <a:cxn ang="0">
                <a:pos x="113" y="90"/>
              </a:cxn>
              <a:cxn ang="0">
                <a:pos x="114" y="98"/>
              </a:cxn>
              <a:cxn ang="0">
                <a:pos x="106" y="107"/>
              </a:cxn>
              <a:cxn ang="0">
                <a:pos x="93" y="114"/>
              </a:cxn>
              <a:cxn ang="0">
                <a:pos x="71" y="109"/>
              </a:cxn>
              <a:cxn ang="0">
                <a:pos x="63" y="107"/>
              </a:cxn>
              <a:cxn ang="0">
                <a:pos x="53" y="93"/>
              </a:cxn>
              <a:cxn ang="0">
                <a:pos x="50" y="87"/>
              </a:cxn>
              <a:cxn ang="0">
                <a:pos x="46" y="75"/>
              </a:cxn>
              <a:cxn ang="0">
                <a:pos x="37" y="71"/>
              </a:cxn>
              <a:cxn ang="0">
                <a:pos x="26" y="69"/>
              </a:cxn>
              <a:cxn ang="0">
                <a:pos x="30" y="75"/>
              </a:cxn>
              <a:cxn ang="0">
                <a:pos x="35" y="87"/>
              </a:cxn>
              <a:cxn ang="0">
                <a:pos x="37" y="100"/>
              </a:cxn>
              <a:cxn ang="0">
                <a:pos x="28" y="100"/>
              </a:cxn>
              <a:cxn ang="0">
                <a:pos x="21" y="90"/>
              </a:cxn>
              <a:cxn ang="0">
                <a:pos x="15" y="80"/>
              </a:cxn>
              <a:cxn ang="0">
                <a:pos x="10" y="93"/>
              </a:cxn>
              <a:cxn ang="0">
                <a:pos x="1" y="90"/>
              </a:cxn>
              <a:cxn ang="0">
                <a:pos x="0" y="78"/>
              </a:cxn>
              <a:cxn ang="0">
                <a:pos x="10" y="63"/>
              </a:cxn>
              <a:cxn ang="0">
                <a:pos x="26" y="43"/>
              </a:cxn>
              <a:cxn ang="0">
                <a:pos x="44" y="29"/>
              </a:cxn>
              <a:cxn ang="0">
                <a:pos x="53" y="17"/>
              </a:cxn>
              <a:cxn ang="0">
                <a:pos x="58" y="8"/>
              </a:cxn>
              <a:cxn ang="0">
                <a:pos x="93" y="0"/>
              </a:cxn>
              <a:cxn ang="0">
                <a:pos x="147" y="19"/>
              </a:cxn>
              <a:cxn ang="0">
                <a:pos x="172" y="39"/>
              </a:cxn>
              <a:cxn ang="0">
                <a:pos x="197" y="43"/>
              </a:cxn>
              <a:cxn ang="0">
                <a:pos x="189" y="49"/>
              </a:cxn>
              <a:cxn ang="0">
                <a:pos x="183" y="60"/>
              </a:cxn>
              <a:cxn ang="0">
                <a:pos x="162" y="69"/>
              </a:cxn>
              <a:cxn ang="0">
                <a:pos x="152" y="83"/>
              </a:cxn>
              <a:cxn ang="0">
                <a:pos x="158" y="98"/>
              </a:cxn>
              <a:cxn ang="0">
                <a:pos x="151" y="95"/>
              </a:cxn>
              <a:cxn ang="0">
                <a:pos x="145" y="100"/>
              </a:cxn>
              <a:cxn ang="0">
                <a:pos x="136" y="95"/>
              </a:cxn>
              <a:cxn ang="0">
                <a:pos x="139" y="90"/>
              </a:cxn>
              <a:cxn ang="0">
                <a:pos x="120" y="78"/>
              </a:cxn>
              <a:cxn ang="0">
                <a:pos x="107" y="60"/>
              </a:cxn>
              <a:cxn ang="0">
                <a:pos x="101" y="51"/>
              </a:cxn>
              <a:cxn ang="0">
                <a:pos x="101" y="25"/>
              </a:cxn>
              <a:cxn ang="0">
                <a:pos x="91" y="17"/>
              </a:cxn>
            </a:cxnLst>
            <a:rect l="0" t="0" r="r" b="b"/>
            <a:pathLst>
              <a:path w="198" h="115">
                <a:moveTo>
                  <a:pt x="91" y="17"/>
                </a:moveTo>
                <a:lnTo>
                  <a:pt x="76" y="19"/>
                </a:lnTo>
                <a:lnTo>
                  <a:pt x="75" y="25"/>
                </a:lnTo>
                <a:lnTo>
                  <a:pt x="82" y="39"/>
                </a:lnTo>
                <a:lnTo>
                  <a:pt x="89" y="60"/>
                </a:lnTo>
                <a:lnTo>
                  <a:pt x="94" y="63"/>
                </a:lnTo>
                <a:lnTo>
                  <a:pt x="102" y="71"/>
                </a:lnTo>
                <a:lnTo>
                  <a:pt x="106" y="83"/>
                </a:lnTo>
                <a:lnTo>
                  <a:pt x="113" y="90"/>
                </a:lnTo>
                <a:lnTo>
                  <a:pt x="114" y="98"/>
                </a:lnTo>
                <a:lnTo>
                  <a:pt x="106" y="107"/>
                </a:lnTo>
                <a:lnTo>
                  <a:pt x="93" y="114"/>
                </a:lnTo>
                <a:lnTo>
                  <a:pt x="71" y="109"/>
                </a:lnTo>
                <a:lnTo>
                  <a:pt x="63" y="107"/>
                </a:lnTo>
                <a:lnTo>
                  <a:pt x="53" y="93"/>
                </a:lnTo>
                <a:lnTo>
                  <a:pt x="50" y="87"/>
                </a:lnTo>
                <a:lnTo>
                  <a:pt x="46" y="75"/>
                </a:lnTo>
                <a:lnTo>
                  <a:pt x="37" y="71"/>
                </a:lnTo>
                <a:lnTo>
                  <a:pt x="26" y="69"/>
                </a:lnTo>
                <a:lnTo>
                  <a:pt x="30" y="75"/>
                </a:lnTo>
                <a:lnTo>
                  <a:pt x="35" y="87"/>
                </a:lnTo>
                <a:lnTo>
                  <a:pt x="37" y="100"/>
                </a:lnTo>
                <a:lnTo>
                  <a:pt x="28" y="100"/>
                </a:lnTo>
                <a:lnTo>
                  <a:pt x="21" y="90"/>
                </a:lnTo>
                <a:lnTo>
                  <a:pt x="15" y="80"/>
                </a:lnTo>
                <a:lnTo>
                  <a:pt x="10" y="93"/>
                </a:lnTo>
                <a:lnTo>
                  <a:pt x="1" y="90"/>
                </a:lnTo>
                <a:lnTo>
                  <a:pt x="0" y="78"/>
                </a:lnTo>
                <a:lnTo>
                  <a:pt x="10" y="63"/>
                </a:lnTo>
                <a:lnTo>
                  <a:pt x="26" y="43"/>
                </a:lnTo>
                <a:lnTo>
                  <a:pt x="44" y="29"/>
                </a:lnTo>
                <a:lnTo>
                  <a:pt x="53" y="17"/>
                </a:lnTo>
                <a:lnTo>
                  <a:pt x="58" y="8"/>
                </a:lnTo>
                <a:lnTo>
                  <a:pt x="93" y="0"/>
                </a:lnTo>
                <a:lnTo>
                  <a:pt x="147" y="19"/>
                </a:lnTo>
                <a:lnTo>
                  <a:pt x="172" y="39"/>
                </a:lnTo>
                <a:lnTo>
                  <a:pt x="197" y="43"/>
                </a:lnTo>
                <a:lnTo>
                  <a:pt x="189" y="49"/>
                </a:lnTo>
                <a:lnTo>
                  <a:pt x="183" y="60"/>
                </a:lnTo>
                <a:lnTo>
                  <a:pt x="162" y="69"/>
                </a:lnTo>
                <a:lnTo>
                  <a:pt x="152" y="83"/>
                </a:lnTo>
                <a:lnTo>
                  <a:pt x="158" y="98"/>
                </a:lnTo>
                <a:lnTo>
                  <a:pt x="151" y="95"/>
                </a:lnTo>
                <a:lnTo>
                  <a:pt x="145" y="100"/>
                </a:lnTo>
                <a:lnTo>
                  <a:pt x="136" y="95"/>
                </a:lnTo>
                <a:lnTo>
                  <a:pt x="139" y="90"/>
                </a:lnTo>
                <a:lnTo>
                  <a:pt x="120" y="78"/>
                </a:lnTo>
                <a:lnTo>
                  <a:pt x="107" y="60"/>
                </a:lnTo>
                <a:lnTo>
                  <a:pt x="101" y="51"/>
                </a:lnTo>
                <a:lnTo>
                  <a:pt x="101" y="25"/>
                </a:lnTo>
                <a:lnTo>
                  <a:pt x="91" y="17"/>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32" name="Freeform 231"/>
          <p:cNvSpPr>
            <a:spLocks/>
          </p:cNvSpPr>
          <p:nvPr/>
        </p:nvSpPr>
        <p:spPr bwMode="auto">
          <a:xfrm>
            <a:off x="2640336" y="2264994"/>
            <a:ext cx="51638" cy="50251"/>
          </a:xfrm>
          <a:custGeom>
            <a:avLst/>
            <a:gdLst/>
            <a:ahLst/>
            <a:cxnLst>
              <a:cxn ang="0">
                <a:pos x="34" y="9"/>
              </a:cxn>
              <a:cxn ang="0">
                <a:pos x="29" y="22"/>
              </a:cxn>
              <a:cxn ang="0">
                <a:pos x="18" y="32"/>
              </a:cxn>
              <a:cxn ang="0">
                <a:pos x="14" y="21"/>
              </a:cxn>
              <a:cxn ang="0">
                <a:pos x="3" y="13"/>
              </a:cxn>
              <a:cxn ang="0">
                <a:pos x="0" y="8"/>
              </a:cxn>
              <a:cxn ang="0">
                <a:pos x="8" y="1"/>
              </a:cxn>
              <a:cxn ang="0">
                <a:pos x="14" y="0"/>
              </a:cxn>
              <a:cxn ang="0">
                <a:pos x="34" y="0"/>
              </a:cxn>
              <a:cxn ang="0">
                <a:pos x="27" y="4"/>
              </a:cxn>
              <a:cxn ang="0">
                <a:pos x="34" y="9"/>
              </a:cxn>
            </a:cxnLst>
            <a:rect l="0" t="0" r="r" b="b"/>
            <a:pathLst>
              <a:path w="35" h="33">
                <a:moveTo>
                  <a:pt x="34" y="9"/>
                </a:moveTo>
                <a:lnTo>
                  <a:pt x="29" y="22"/>
                </a:lnTo>
                <a:lnTo>
                  <a:pt x="18" y="32"/>
                </a:lnTo>
                <a:lnTo>
                  <a:pt x="14" y="21"/>
                </a:lnTo>
                <a:lnTo>
                  <a:pt x="3" y="13"/>
                </a:lnTo>
                <a:lnTo>
                  <a:pt x="0" y="8"/>
                </a:lnTo>
                <a:lnTo>
                  <a:pt x="8" y="1"/>
                </a:lnTo>
                <a:lnTo>
                  <a:pt x="14" y="0"/>
                </a:lnTo>
                <a:lnTo>
                  <a:pt x="34" y="0"/>
                </a:lnTo>
                <a:lnTo>
                  <a:pt x="27" y="4"/>
                </a:lnTo>
                <a:lnTo>
                  <a:pt x="34" y="9"/>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33" name="Freeform 232"/>
          <p:cNvSpPr>
            <a:spLocks/>
          </p:cNvSpPr>
          <p:nvPr/>
        </p:nvSpPr>
        <p:spPr bwMode="auto">
          <a:xfrm>
            <a:off x="2749514" y="2115766"/>
            <a:ext cx="1928291" cy="499455"/>
          </a:xfrm>
          <a:custGeom>
            <a:avLst/>
            <a:gdLst/>
            <a:ahLst/>
            <a:cxnLst>
              <a:cxn ang="0">
                <a:pos x="110" y="159"/>
              </a:cxn>
              <a:cxn ang="0">
                <a:pos x="146" y="161"/>
              </a:cxn>
              <a:cxn ang="0">
                <a:pos x="145" y="121"/>
              </a:cxn>
              <a:cxn ang="0">
                <a:pos x="137" y="91"/>
              </a:cxn>
              <a:cxn ang="0">
                <a:pos x="123" y="71"/>
              </a:cxn>
              <a:cxn ang="0">
                <a:pos x="99" y="53"/>
              </a:cxn>
              <a:cxn ang="0">
                <a:pos x="160" y="71"/>
              </a:cxn>
              <a:cxn ang="0">
                <a:pos x="182" y="48"/>
              </a:cxn>
              <a:cxn ang="0">
                <a:pos x="160" y="15"/>
              </a:cxn>
              <a:cxn ang="0">
                <a:pos x="328" y="1"/>
              </a:cxn>
              <a:cxn ang="0">
                <a:pos x="1263" y="0"/>
              </a:cxn>
              <a:cxn ang="0">
                <a:pos x="1247" y="21"/>
              </a:cxn>
              <a:cxn ang="0">
                <a:pos x="1241" y="48"/>
              </a:cxn>
              <a:cxn ang="0">
                <a:pos x="1259" y="68"/>
              </a:cxn>
              <a:cxn ang="0">
                <a:pos x="1281" y="58"/>
              </a:cxn>
              <a:cxn ang="0">
                <a:pos x="1306" y="75"/>
              </a:cxn>
              <a:cxn ang="0">
                <a:pos x="1292" y="103"/>
              </a:cxn>
              <a:cxn ang="0">
                <a:pos x="1281" y="126"/>
              </a:cxn>
              <a:cxn ang="0">
                <a:pos x="1251" y="136"/>
              </a:cxn>
              <a:cxn ang="0">
                <a:pos x="1223" y="126"/>
              </a:cxn>
              <a:cxn ang="0">
                <a:pos x="1209" y="98"/>
              </a:cxn>
              <a:cxn ang="0">
                <a:pos x="1191" y="116"/>
              </a:cxn>
              <a:cxn ang="0">
                <a:pos x="1167" y="121"/>
              </a:cxn>
              <a:cxn ang="0">
                <a:pos x="1134" y="124"/>
              </a:cxn>
              <a:cxn ang="0">
                <a:pos x="1119" y="143"/>
              </a:cxn>
              <a:cxn ang="0">
                <a:pos x="1072" y="151"/>
              </a:cxn>
              <a:cxn ang="0">
                <a:pos x="1067" y="184"/>
              </a:cxn>
              <a:cxn ang="0">
                <a:pos x="1074" y="214"/>
              </a:cxn>
              <a:cxn ang="0">
                <a:pos x="1059" y="239"/>
              </a:cxn>
              <a:cxn ang="0">
                <a:pos x="1076" y="264"/>
              </a:cxn>
              <a:cxn ang="0">
                <a:pos x="1059" y="284"/>
              </a:cxn>
              <a:cxn ang="0">
                <a:pos x="1072" y="312"/>
              </a:cxn>
              <a:cxn ang="0">
                <a:pos x="1102" y="327"/>
              </a:cxn>
              <a:cxn ang="0">
                <a:pos x="460" y="317"/>
              </a:cxn>
              <a:cxn ang="0">
                <a:pos x="206" y="315"/>
              </a:cxn>
              <a:cxn ang="0">
                <a:pos x="166" y="259"/>
              </a:cxn>
              <a:cxn ang="0">
                <a:pos x="137" y="239"/>
              </a:cxn>
              <a:cxn ang="0">
                <a:pos x="113" y="234"/>
              </a:cxn>
              <a:cxn ang="0">
                <a:pos x="95" y="194"/>
              </a:cxn>
              <a:cxn ang="0">
                <a:pos x="80" y="184"/>
              </a:cxn>
              <a:cxn ang="0">
                <a:pos x="59" y="219"/>
              </a:cxn>
              <a:cxn ang="0">
                <a:pos x="23" y="194"/>
              </a:cxn>
              <a:cxn ang="0">
                <a:pos x="32" y="161"/>
              </a:cxn>
              <a:cxn ang="0">
                <a:pos x="5" y="137"/>
              </a:cxn>
              <a:cxn ang="0">
                <a:pos x="39" y="121"/>
              </a:cxn>
              <a:cxn ang="0">
                <a:pos x="70" y="117"/>
              </a:cxn>
              <a:cxn ang="0">
                <a:pos x="75" y="144"/>
              </a:cxn>
              <a:cxn ang="0">
                <a:pos x="93" y="128"/>
              </a:cxn>
            </a:cxnLst>
            <a:rect l="0" t="0" r="r" b="b"/>
            <a:pathLst>
              <a:path w="1307" h="328">
                <a:moveTo>
                  <a:pt x="100" y="136"/>
                </a:moveTo>
                <a:lnTo>
                  <a:pt x="105" y="148"/>
                </a:lnTo>
                <a:lnTo>
                  <a:pt x="110" y="159"/>
                </a:lnTo>
                <a:lnTo>
                  <a:pt x="117" y="164"/>
                </a:lnTo>
                <a:lnTo>
                  <a:pt x="128" y="168"/>
                </a:lnTo>
                <a:lnTo>
                  <a:pt x="146" y="161"/>
                </a:lnTo>
                <a:lnTo>
                  <a:pt x="146" y="148"/>
                </a:lnTo>
                <a:lnTo>
                  <a:pt x="146" y="131"/>
                </a:lnTo>
                <a:lnTo>
                  <a:pt x="145" y="121"/>
                </a:lnTo>
                <a:lnTo>
                  <a:pt x="146" y="111"/>
                </a:lnTo>
                <a:lnTo>
                  <a:pt x="145" y="101"/>
                </a:lnTo>
                <a:lnTo>
                  <a:pt x="137" y="91"/>
                </a:lnTo>
                <a:lnTo>
                  <a:pt x="137" y="83"/>
                </a:lnTo>
                <a:lnTo>
                  <a:pt x="132" y="75"/>
                </a:lnTo>
                <a:lnTo>
                  <a:pt x="123" y="71"/>
                </a:lnTo>
                <a:lnTo>
                  <a:pt x="115" y="63"/>
                </a:lnTo>
                <a:lnTo>
                  <a:pt x="103" y="63"/>
                </a:lnTo>
                <a:lnTo>
                  <a:pt x="99" y="53"/>
                </a:lnTo>
                <a:lnTo>
                  <a:pt x="106" y="59"/>
                </a:lnTo>
                <a:lnTo>
                  <a:pt x="139" y="63"/>
                </a:lnTo>
                <a:lnTo>
                  <a:pt x="160" y="71"/>
                </a:lnTo>
                <a:lnTo>
                  <a:pt x="172" y="68"/>
                </a:lnTo>
                <a:lnTo>
                  <a:pt x="177" y="63"/>
                </a:lnTo>
                <a:lnTo>
                  <a:pt x="182" y="48"/>
                </a:lnTo>
                <a:lnTo>
                  <a:pt x="175" y="30"/>
                </a:lnTo>
                <a:lnTo>
                  <a:pt x="172" y="21"/>
                </a:lnTo>
                <a:lnTo>
                  <a:pt x="160" y="15"/>
                </a:lnTo>
                <a:lnTo>
                  <a:pt x="146" y="0"/>
                </a:lnTo>
                <a:lnTo>
                  <a:pt x="279" y="1"/>
                </a:lnTo>
                <a:lnTo>
                  <a:pt x="328" y="1"/>
                </a:lnTo>
                <a:lnTo>
                  <a:pt x="377" y="1"/>
                </a:lnTo>
                <a:lnTo>
                  <a:pt x="622" y="1"/>
                </a:lnTo>
                <a:lnTo>
                  <a:pt x="1263" y="0"/>
                </a:lnTo>
                <a:lnTo>
                  <a:pt x="1264" y="1"/>
                </a:lnTo>
                <a:lnTo>
                  <a:pt x="1251" y="13"/>
                </a:lnTo>
                <a:lnTo>
                  <a:pt x="1247" y="21"/>
                </a:lnTo>
                <a:lnTo>
                  <a:pt x="1241" y="28"/>
                </a:lnTo>
                <a:lnTo>
                  <a:pt x="1243" y="35"/>
                </a:lnTo>
                <a:lnTo>
                  <a:pt x="1241" y="48"/>
                </a:lnTo>
                <a:lnTo>
                  <a:pt x="1249" y="53"/>
                </a:lnTo>
                <a:lnTo>
                  <a:pt x="1254" y="59"/>
                </a:lnTo>
                <a:lnTo>
                  <a:pt x="1259" y="68"/>
                </a:lnTo>
                <a:lnTo>
                  <a:pt x="1269" y="71"/>
                </a:lnTo>
                <a:lnTo>
                  <a:pt x="1274" y="68"/>
                </a:lnTo>
                <a:lnTo>
                  <a:pt x="1281" y="58"/>
                </a:lnTo>
                <a:lnTo>
                  <a:pt x="1292" y="59"/>
                </a:lnTo>
                <a:lnTo>
                  <a:pt x="1298" y="68"/>
                </a:lnTo>
                <a:lnTo>
                  <a:pt x="1306" y="75"/>
                </a:lnTo>
                <a:lnTo>
                  <a:pt x="1303" y="83"/>
                </a:lnTo>
                <a:lnTo>
                  <a:pt x="1298" y="91"/>
                </a:lnTo>
                <a:lnTo>
                  <a:pt x="1292" y="103"/>
                </a:lnTo>
                <a:lnTo>
                  <a:pt x="1298" y="111"/>
                </a:lnTo>
                <a:lnTo>
                  <a:pt x="1287" y="121"/>
                </a:lnTo>
                <a:lnTo>
                  <a:pt x="1281" y="126"/>
                </a:lnTo>
                <a:lnTo>
                  <a:pt x="1267" y="126"/>
                </a:lnTo>
                <a:lnTo>
                  <a:pt x="1259" y="131"/>
                </a:lnTo>
                <a:lnTo>
                  <a:pt x="1251" y="136"/>
                </a:lnTo>
                <a:lnTo>
                  <a:pt x="1236" y="136"/>
                </a:lnTo>
                <a:lnTo>
                  <a:pt x="1231" y="128"/>
                </a:lnTo>
                <a:lnTo>
                  <a:pt x="1223" y="126"/>
                </a:lnTo>
                <a:lnTo>
                  <a:pt x="1225" y="111"/>
                </a:lnTo>
                <a:lnTo>
                  <a:pt x="1218" y="106"/>
                </a:lnTo>
                <a:lnTo>
                  <a:pt x="1209" y="98"/>
                </a:lnTo>
                <a:lnTo>
                  <a:pt x="1199" y="98"/>
                </a:lnTo>
                <a:lnTo>
                  <a:pt x="1194" y="106"/>
                </a:lnTo>
                <a:lnTo>
                  <a:pt x="1191" y="116"/>
                </a:lnTo>
                <a:lnTo>
                  <a:pt x="1179" y="110"/>
                </a:lnTo>
                <a:lnTo>
                  <a:pt x="1169" y="111"/>
                </a:lnTo>
                <a:lnTo>
                  <a:pt x="1167" y="121"/>
                </a:lnTo>
                <a:lnTo>
                  <a:pt x="1152" y="117"/>
                </a:lnTo>
                <a:lnTo>
                  <a:pt x="1139" y="116"/>
                </a:lnTo>
                <a:lnTo>
                  <a:pt x="1134" y="124"/>
                </a:lnTo>
                <a:lnTo>
                  <a:pt x="1136" y="136"/>
                </a:lnTo>
                <a:lnTo>
                  <a:pt x="1129" y="143"/>
                </a:lnTo>
                <a:lnTo>
                  <a:pt x="1119" y="143"/>
                </a:lnTo>
                <a:lnTo>
                  <a:pt x="1104" y="148"/>
                </a:lnTo>
                <a:lnTo>
                  <a:pt x="1082" y="148"/>
                </a:lnTo>
                <a:lnTo>
                  <a:pt x="1072" y="151"/>
                </a:lnTo>
                <a:lnTo>
                  <a:pt x="1067" y="168"/>
                </a:lnTo>
                <a:lnTo>
                  <a:pt x="1064" y="176"/>
                </a:lnTo>
                <a:lnTo>
                  <a:pt x="1067" y="184"/>
                </a:lnTo>
                <a:lnTo>
                  <a:pt x="1078" y="194"/>
                </a:lnTo>
                <a:lnTo>
                  <a:pt x="1078" y="202"/>
                </a:lnTo>
                <a:lnTo>
                  <a:pt x="1074" y="214"/>
                </a:lnTo>
                <a:lnTo>
                  <a:pt x="1067" y="219"/>
                </a:lnTo>
                <a:lnTo>
                  <a:pt x="1064" y="228"/>
                </a:lnTo>
                <a:lnTo>
                  <a:pt x="1059" y="239"/>
                </a:lnTo>
                <a:lnTo>
                  <a:pt x="1065" y="247"/>
                </a:lnTo>
                <a:lnTo>
                  <a:pt x="1072" y="257"/>
                </a:lnTo>
                <a:lnTo>
                  <a:pt x="1076" y="264"/>
                </a:lnTo>
                <a:lnTo>
                  <a:pt x="1078" y="277"/>
                </a:lnTo>
                <a:lnTo>
                  <a:pt x="1065" y="280"/>
                </a:lnTo>
                <a:lnTo>
                  <a:pt x="1059" y="284"/>
                </a:lnTo>
                <a:lnTo>
                  <a:pt x="1059" y="294"/>
                </a:lnTo>
                <a:lnTo>
                  <a:pt x="1065" y="306"/>
                </a:lnTo>
                <a:lnTo>
                  <a:pt x="1072" y="312"/>
                </a:lnTo>
                <a:lnTo>
                  <a:pt x="1082" y="312"/>
                </a:lnTo>
                <a:lnTo>
                  <a:pt x="1089" y="317"/>
                </a:lnTo>
                <a:lnTo>
                  <a:pt x="1102" y="327"/>
                </a:lnTo>
                <a:lnTo>
                  <a:pt x="702" y="320"/>
                </a:lnTo>
                <a:lnTo>
                  <a:pt x="565" y="320"/>
                </a:lnTo>
                <a:lnTo>
                  <a:pt x="460" y="317"/>
                </a:lnTo>
                <a:lnTo>
                  <a:pt x="453" y="317"/>
                </a:lnTo>
                <a:lnTo>
                  <a:pt x="353" y="317"/>
                </a:lnTo>
                <a:lnTo>
                  <a:pt x="206" y="315"/>
                </a:lnTo>
                <a:lnTo>
                  <a:pt x="205" y="306"/>
                </a:lnTo>
                <a:lnTo>
                  <a:pt x="179" y="267"/>
                </a:lnTo>
                <a:lnTo>
                  <a:pt x="166" y="259"/>
                </a:lnTo>
                <a:lnTo>
                  <a:pt x="155" y="257"/>
                </a:lnTo>
                <a:lnTo>
                  <a:pt x="145" y="244"/>
                </a:lnTo>
                <a:lnTo>
                  <a:pt x="137" y="239"/>
                </a:lnTo>
                <a:lnTo>
                  <a:pt x="132" y="229"/>
                </a:lnTo>
                <a:lnTo>
                  <a:pt x="126" y="235"/>
                </a:lnTo>
                <a:lnTo>
                  <a:pt x="113" y="234"/>
                </a:lnTo>
                <a:lnTo>
                  <a:pt x="110" y="219"/>
                </a:lnTo>
                <a:lnTo>
                  <a:pt x="100" y="209"/>
                </a:lnTo>
                <a:lnTo>
                  <a:pt x="95" y="194"/>
                </a:lnTo>
                <a:lnTo>
                  <a:pt x="99" y="176"/>
                </a:lnTo>
                <a:lnTo>
                  <a:pt x="83" y="176"/>
                </a:lnTo>
                <a:lnTo>
                  <a:pt x="80" y="184"/>
                </a:lnTo>
                <a:lnTo>
                  <a:pt x="75" y="194"/>
                </a:lnTo>
                <a:lnTo>
                  <a:pt x="63" y="194"/>
                </a:lnTo>
                <a:lnTo>
                  <a:pt x="59" y="219"/>
                </a:lnTo>
                <a:lnTo>
                  <a:pt x="37" y="214"/>
                </a:lnTo>
                <a:lnTo>
                  <a:pt x="33" y="199"/>
                </a:lnTo>
                <a:lnTo>
                  <a:pt x="23" y="194"/>
                </a:lnTo>
                <a:lnTo>
                  <a:pt x="17" y="182"/>
                </a:lnTo>
                <a:lnTo>
                  <a:pt x="26" y="174"/>
                </a:lnTo>
                <a:lnTo>
                  <a:pt x="32" y="161"/>
                </a:lnTo>
                <a:lnTo>
                  <a:pt x="23" y="137"/>
                </a:lnTo>
                <a:lnTo>
                  <a:pt x="13" y="136"/>
                </a:lnTo>
                <a:lnTo>
                  <a:pt x="5" y="137"/>
                </a:lnTo>
                <a:lnTo>
                  <a:pt x="0" y="131"/>
                </a:lnTo>
                <a:lnTo>
                  <a:pt x="13" y="121"/>
                </a:lnTo>
                <a:lnTo>
                  <a:pt x="39" y="121"/>
                </a:lnTo>
                <a:lnTo>
                  <a:pt x="46" y="116"/>
                </a:lnTo>
                <a:lnTo>
                  <a:pt x="65" y="111"/>
                </a:lnTo>
                <a:lnTo>
                  <a:pt x="70" y="117"/>
                </a:lnTo>
                <a:lnTo>
                  <a:pt x="63" y="121"/>
                </a:lnTo>
                <a:lnTo>
                  <a:pt x="65" y="128"/>
                </a:lnTo>
                <a:lnTo>
                  <a:pt x="75" y="144"/>
                </a:lnTo>
                <a:lnTo>
                  <a:pt x="79" y="161"/>
                </a:lnTo>
                <a:lnTo>
                  <a:pt x="80" y="144"/>
                </a:lnTo>
                <a:lnTo>
                  <a:pt x="93" y="128"/>
                </a:lnTo>
                <a:lnTo>
                  <a:pt x="100" y="136"/>
                </a:lnTo>
              </a:path>
            </a:pathLst>
          </a:custGeom>
          <a:solidFill>
            <a:schemeClr val="accent4"/>
          </a:solidFill>
          <a:ln w="12700" cap="rnd" cmpd="sng">
            <a:no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34" name="Freeform 233"/>
          <p:cNvSpPr>
            <a:spLocks/>
          </p:cNvSpPr>
          <p:nvPr/>
        </p:nvSpPr>
        <p:spPr bwMode="auto">
          <a:xfrm>
            <a:off x="2799676" y="2190380"/>
            <a:ext cx="81146" cy="77658"/>
          </a:xfrm>
          <a:custGeom>
            <a:avLst/>
            <a:gdLst/>
            <a:ahLst/>
            <a:cxnLst>
              <a:cxn ang="0">
                <a:pos x="54" y="47"/>
              </a:cxn>
              <a:cxn ang="0">
                <a:pos x="40" y="42"/>
              </a:cxn>
              <a:cxn ang="0">
                <a:pos x="24" y="45"/>
              </a:cxn>
              <a:cxn ang="0">
                <a:pos x="17" y="50"/>
              </a:cxn>
              <a:cxn ang="0">
                <a:pos x="8" y="50"/>
              </a:cxn>
              <a:cxn ang="0">
                <a:pos x="0" y="30"/>
              </a:cxn>
              <a:cxn ang="0">
                <a:pos x="5" y="22"/>
              </a:cxn>
              <a:cxn ang="0">
                <a:pos x="0" y="8"/>
              </a:cxn>
              <a:cxn ang="0">
                <a:pos x="1" y="0"/>
              </a:cxn>
              <a:cxn ang="0">
                <a:pos x="8" y="5"/>
              </a:cxn>
              <a:cxn ang="0">
                <a:pos x="12" y="13"/>
              </a:cxn>
              <a:cxn ang="0">
                <a:pos x="32" y="28"/>
              </a:cxn>
              <a:cxn ang="0">
                <a:pos x="40" y="30"/>
              </a:cxn>
              <a:cxn ang="0">
                <a:pos x="47" y="40"/>
              </a:cxn>
              <a:cxn ang="0">
                <a:pos x="54" y="47"/>
              </a:cxn>
            </a:cxnLst>
            <a:rect l="0" t="0" r="r" b="b"/>
            <a:pathLst>
              <a:path w="55" h="51">
                <a:moveTo>
                  <a:pt x="54" y="47"/>
                </a:moveTo>
                <a:lnTo>
                  <a:pt x="40" y="42"/>
                </a:lnTo>
                <a:lnTo>
                  <a:pt x="24" y="45"/>
                </a:lnTo>
                <a:lnTo>
                  <a:pt x="17" y="50"/>
                </a:lnTo>
                <a:lnTo>
                  <a:pt x="8" y="50"/>
                </a:lnTo>
                <a:lnTo>
                  <a:pt x="0" y="30"/>
                </a:lnTo>
                <a:lnTo>
                  <a:pt x="5" y="22"/>
                </a:lnTo>
                <a:lnTo>
                  <a:pt x="0" y="8"/>
                </a:lnTo>
                <a:lnTo>
                  <a:pt x="1" y="0"/>
                </a:lnTo>
                <a:lnTo>
                  <a:pt x="8" y="5"/>
                </a:lnTo>
                <a:lnTo>
                  <a:pt x="12" y="13"/>
                </a:lnTo>
                <a:lnTo>
                  <a:pt x="32" y="28"/>
                </a:lnTo>
                <a:lnTo>
                  <a:pt x="40" y="30"/>
                </a:lnTo>
                <a:lnTo>
                  <a:pt x="47" y="40"/>
                </a:lnTo>
                <a:lnTo>
                  <a:pt x="54" y="47"/>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35" name="Freeform 234"/>
          <p:cNvSpPr>
            <a:spLocks/>
          </p:cNvSpPr>
          <p:nvPr/>
        </p:nvSpPr>
        <p:spPr bwMode="auto">
          <a:xfrm>
            <a:off x="2714106" y="2155355"/>
            <a:ext cx="75244" cy="79181"/>
          </a:xfrm>
          <a:custGeom>
            <a:avLst/>
            <a:gdLst/>
            <a:ahLst/>
            <a:cxnLst>
              <a:cxn ang="0">
                <a:pos x="35" y="51"/>
              </a:cxn>
              <a:cxn ang="0">
                <a:pos x="22" y="51"/>
              </a:cxn>
              <a:cxn ang="0">
                <a:pos x="18" y="31"/>
              </a:cxn>
              <a:cxn ang="0">
                <a:pos x="5" y="23"/>
              </a:cxn>
              <a:cxn ang="0">
                <a:pos x="0" y="15"/>
              </a:cxn>
              <a:cxn ang="0">
                <a:pos x="7" y="10"/>
              </a:cxn>
              <a:cxn ang="0">
                <a:pos x="13" y="1"/>
              </a:cxn>
              <a:cxn ang="0">
                <a:pos x="18" y="0"/>
              </a:cxn>
              <a:cxn ang="0">
                <a:pos x="28" y="0"/>
              </a:cxn>
              <a:cxn ang="0">
                <a:pos x="33" y="10"/>
              </a:cxn>
              <a:cxn ang="0">
                <a:pos x="41" y="20"/>
              </a:cxn>
              <a:cxn ang="0">
                <a:pos x="50" y="31"/>
              </a:cxn>
              <a:cxn ang="0">
                <a:pos x="38" y="36"/>
              </a:cxn>
              <a:cxn ang="0">
                <a:pos x="41" y="44"/>
              </a:cxn>
              <a:cxn ang="0">
                <a:pos x="35" y="51"/>
              </a:cxn>
            </a:cxnLst>
            <a:rect l="0" t="0" r="r" b="b"/>
            <a:pathLst>
              <a:path w="51" h="52">
                <a:moveTo>
                  <a:pt x="35" y="51"/>
                </a:moveTo>
                <a:lnTo>
                  <a:pt x="22" y="51"/>
                </a:lnTo>
                <a:lnTo>
                  <a:pt x="18" y="31"/>
                </a:lnTo>
                <a:lnTo>
                  <a:pt x="5" y="23"/>
                </a:lnTo>
                <a:lnTo>
                  <a:pt x="0" y="15"/>
                </a:lnTo>
                <a:lnTo>
                  <a:pt x="7" y="10"/>
                </a:lnTo>
                <a:lnTo>
                  <a:pt x="13" y="1"/>
                </a:lnTo>
                <a:lnTo>
                  <a:pt x="18" y="0"/>
                </a:lnTo>
                <a:lnTo>
                  <a:pt x="28" y="0"/>
                </a:lnTo>
                <a:lnTo>
                  <a:pt x="33" y="10"/>
                </a:lnTo>
                <a:lnTo>
                  <a:pt x="41" y="20"/>
                </a:lnTo>
                <a:lnTo>
                  <a:pt x="50" y="31"/>
                </a:lnTo>
                <a:lnTo>
                  <a:pt x="38" y="36"/>
                </a:lnTo>
                <a:lnTo>
                  <a:pt x="41" y="44"/>
                </a:lnTo>
                <a:lnTo>
                  <a:pt x="35" y="51"/>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36" name="Freeform 235"/>
          <p:cNvSpPr>
            <a:spLocks/>
          </p:cNvSpPr>
          <p:nvPr/>
        </p:nvSpPr>
        <p:spPr bwMode="auto">
          <a:xfrm>
            <a:off x="1945444" y="5442926"/>
            <a:ext cx="91472" cy="80705"/>
          </a:xfrm>
          <a:custGeom>
            <a:avLst/>
            <a:gdLst/>
            <a:ahLst/>
            <a:cxnLst>
              <a:cxn ang="0">
                <a:pos x="51" y="52"/>
              </a:cxn>
              <a:cxn ang="0">
                <a:pos x="42" y="49"/>
              </a:cxn>
              <a:cxn ang="0">
                <a:pos x="30" y="44"/>
              </a:cxn>
              <a:cxn ang="0">
                <a:pos x="23" y="33"/>
              </a:cxn>
              <a:cxn ang="0">
                <a:pos x="8" y="24"/>
              </a:cxn>
              <a:cxn ang="0">
                <a:pos x="0" y="22"/>
              </a:cxn>
              <a:cxn ang="0">
                <a:pos x="0" y="0"/>
              </a:cxn>
              <a:cxn ang="0">
                <a:pos x="13" y="5"/>
              </a:cxn>
              <a:cxn ang="0">
                <a:pos x="21" y="13"/>
              </a:cxn>
              <a:cxn ang="0">
                <a:pos x="36" y="28"/>
              </a:cxn>
              <a:cxn ang="0">
                <a:pos x="51" y="39"/>
              </a:cxn>
              <a:cxn ang="0">
                <a:pos x="61" y="44"/>
              </a:cxn>
              <a:cxn ang="0">
                <a:pos x="51" y="52"/>
              </a:cxn>
            </a:cxnLst>
            <a:rect l="0" t="0" r="r" b="b"/>
            <a:pathLst>
              <a:path w="62" h="53">
                <a:moveTo>
                  <a:pt x="51" y="52"/>
                </a:moveTo>
                <a:lnTo>
                  <a:pt x="42" y="49"/>
                </a:lnTo>
                <a:lnTo>
                  <a:pt x="30" y="44"/>
                </a:lnTo>
                <a:lnTo>
                  <a:pt x="23" y="33"/>
                </a:lnTo>
                <a:lnTo>
                  <a:pt x="8" y="24"/>
                </a:lnTo>
                <a:lnTo>
                  <a:pt x="0" y="22"/>
                </a:lnTo>
                <a:lnTo>
                  <a:pt x="0" y="0"/>
                </a:lnTo>
                <a:lnTo>
                  <a:pt x="13" y="5"/>
                </a:lnTo>
                <a:lnTo>
                  <a:pt x="21" y="13"/>
                </a:lnTo>
                <a:lnTo>
                  <a:pt x="36" y="28"/>
                </a:lnTo>
                <a:lnTo>
                  <a:pt x="51" y="39"/>
                </a:lnTo>
                <a:lnTo>
                  <a:pt x="61" y="44"/>
                </a:lnTo>
                <a:lnTo>
                  <a:pt x="51" y="52"/>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37" name="Freeform 236"/>
          <p:cNvSpPr>
            <a:spLocks/>
          </p:cNvSpPr>
          <p:nvPr/>
        </p:nvSpPr>
        <p:spPr bwMode="auto">
          <a:xfrm>
            <a:off x="1653324" y="5177972"/>
            <a:ext cx="514900" cy="345658"/>
          </a:xfrm>
          <a:custGeom>
            <a:avLst/>
            <a:gdLst/>
            <a:ahLst/>
            <a:cxnLst>
              <a:cxn ang="0">
                <a:pos x="290" y="226"/>
              </a:cxn>
              <a:cxn ang="0">
                <a:pos x="272" y="219"/>
              </a:cxn>
              <a:cxn ang="0">
                <a:pos x="262" y="212"/>
              </a:cxn>
              <a:cxn ang="0">
                <a:pos x="237" y="187"/>
              </a:cxn>
              <a:cxn ang="0">
                <a:pos x="228" y="186"/>
              </a:cxn>
              <a:cxn ang="0">
                <a:pos x="212" y="163"/>
              </a:cxn>
              <a:cxn ang="0">
                <a:pos x="198" y="151"/>
              </a:cxn>
              <a:cxn ang="0">
                <a:pos x="198" y="141"/>
              </a:cxn>
              <a:cxn ang="0">
                <a:pos x="193" y="131"/>
              </a:cxn>
              <a:cxn ang="0">
                <a:pos x="175" y="116"/>
              </a:cxn>
              <a:cxn ang="0">
                <a:pos x="164" y="109"/>
              </a:cxn>
              <a:cxn ang="0">
                <a:pos x="151" y="106"/>
              </a:cxn>
              <a:cxn ang="0">
                <a:pos x="124" y="116"/>
              </a:cxn>
              <a:cxn ang="0">
                <a:pos x="109" y="118"/>
              </a:cxn>
              <a:cxn ang="0">
                <a:pos x="98" y="118"/>
              </a:cxn>
              <a:cxn ang="0">
                <a:pos x="84" y="121"/>
              </a:cxn>
              <a:cxn ang="0">
                <a:pos x="74" y="116"/>
              </a:cxn>
              <a:cxn ang="0">
                <a:pos x="65" y="116"/>
              </a:cxn>
              <a:cxn ang="0">
                <a:pos x="57" y="109"/>
              </a:cxn>
              <a:cxn ang="0">
                <a:pos x="42" y="109"/>
              </a:cxn>
              <a:cxn ang="0">
                <a:pos x="34" y="104"/>
              </a:cxn>
              <a:cxn ang="0">
                <a:pos x="32" y="95"/>
              </a:cxn>
              <a:cxn ang="0">
                <a:pos x="32" y="84"/>
              </a:cxn>
              <a:cxn ang="0">
                <a:pos x="27" y="75"/>
              </a:cxn>
              <a:cxn ang="0">
                <a:pos x="19" y="70"/>
              </a:cxn>
              <a:cxn ang="0">
                <a:pos x="5" y="71"/>
              </a:cxn>
              <a:cxn ang="0">
                <a:pos x="1" y="80"/>
              </a:cxn>
              <a:cxn ang="0">
                <a:pos x="0" y="84"/>
              </a:cxn>
              <a:cxn ang="0">
                <a:pos x="3" y="0"/>
              </a:cxn>
              <a:cxn ang="0">
                <a:pos x="116" y="3"/>
              </a:cxn>
              <a:cxn ang="0">
                <a:pos x="252" y="8"/>
              </a:cxn>
              <a:cxn ang="0">
                <a:pos x="281" y="8"/>
              </a:cxn>
              <a:cxn ang="0">
                <a:pos x="348" y="8"/>
              </a:cxn>
              <a:cxn ang="0">
                <a:pos x="343" y="206"/>
              </a:cxn>
              <a:cxn ang="0">
                <a:pos x="334" y="211"/>
              </a:cxn>
              <a:cxn ang="0">
                <a:pos x="321" y="211"/>
              </a:cxn>
              <a:cxn ang="0">
                <a:pos x="303" y="223"/>
              </a:cxn>
              <a:cxn ang="0">
                <a:pos x="290" y="226"/>
              </a:cxn>
            </a:cxnLst>
            <a:rect l="0" t="0" r="r" b="b"/>
            <a:pathLst>
              <a:path w="349" h="227">
                <a:moveTo>
                  <a:pt x="290" y="226"/>
                </a:moveTo>
                <a:lnTo>
                  <a:pt x="272" y="219"/>
                </a:lnTo>
                <a:lnTo>
                  <a:pt x="262" y="212"/>
                </a:lnTo>
                <a:lnTo>
                  <a:pt x="237" y="187"/>
                </a:lnTo>
                <a:lnTo>
                  <a:pt x="228" y="186"/>
                </a:lnTo>
                <a:lnTo>
                  <a:pt x="212" y="163"/>
                </a:lnTo>
                <a:lnTo>
                  <a:pt x="198" y="151"/>
                </a:lnTo>
                <a:lnTo>
                  <a:pt x="198" y="141"/>
                </a:lnTo>
                <a:lnTo>
                  <a:pt x="193" y="131"/>
                </a:lnTo>
                <a:lnTo>
                  <a:pt x="175" y="116"/>
                </a:lnTo>
                <a:lnTo>
                  <a:pt x="164" y="109"/>
                </a:lnTo>
                <a:lnTo>
                  <a:pt x="151" y="106"/>
                </a:lnTo>
                <a:lnTo>
                  <a:pt x="124" y="116"/>
                </a:lnTo>
                <a:lnTo>
                  <a:pt x="109" y="118"/>
                </a:lnTo>
                <a:lnTo>
                  <a:pt x="98" y="118"/>
                </a:lnTo>
                <a:lnTo>
                  <a:pt x="84" y="121"/>
                </a:lnTo>
                <a:lnTo>
                  <a:pt x="74" y="116"/>
                </a:lnTo>
                <a:lnTo>
                  <a:pt x="65" y="116"/>
                </a:lnTo>
                <a:lnTo>
                  <a:pt x="57" y="109"/>
                </a:lnTo>
                <a:lnTo>
                  <a:pt x="42" y="109"/>
                </a:lnTo>
                <a:lnTo>
                  <a:pt x="34" y="104"/>
                </a:lnTo>
                <a:lnTo>
                  <a:pt x="32" y="95"/>
                </a:lnTo>
                <a:lnTo>
                  <a:pt x="32" y="84"/>
                </a:lnTo>
                <a:lnTo>
                  <a:pt x="27" y="75"/>
                </a:lnTo>
                <a:lnTo>
                  <a:pt x="19" y="70"/>
                </a:lnTo>
                <a:lnTo>
                  <a:pt x="5" y="71"/>
                </a:lnTo>
                <a:lnTo>
                  <a:pt x="1" y="80"/>
                </a:lnTo>
                <a:lnTo>
                  <a:pt x="0" y="84"/>
                </a:lnTo>
                <a:lnTo>
                  <a:pt x="3" y="0"/>
                </a:lnTo>
                <a:lnTo>
                  <a:pt x="116" y="3"/>
                </a:lnTo>
                <a:lnTo>
                  <a:pt x="252" y="8"/>
                </a:lnTo>
                <a:lnTo>
                  <a:pt x="281" y="8"/>
                </a:lnTo>
                <a:lnTo>
                  <a:pt x="348" y="8"/>
                </a:lnTo>
                <a:lnTo>
                  <a:pt x="343" y="206"/>
                </a:lnTo>
                <a:lnTo>
                  <a:pt x="334" y="211"/>
                </a:lnTo>
                <a:lnTo>
                  <a:pt x="321" y="211"/>
                </a:lnTo>
                <a:lnTo>
                  <a:pt x="303" y="223"/>
                </a:lnTo>
                <a:lnTo>
                  <a:pt x="290" y="226"/>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38" name="Freeform 237"/>
          <p:cNvSpPr>
            <a:spLocks/>
          </p:cNvSpPr>
          <p:nvPr/>
        </p:nvSpPr>
        <p:spPr bwMode="auto">
          <a:xfrm>
            <a:off x="2660994" y="1623925"/>
            <a:ext cx="2050745" cy="500977"/>
          </a:xfrm>
          <a:custGeom>
            <a:avLst/>
            <a:gdLst/>
            <a:ahLst/>
            <a:cxnLst>
              <a:cxn ang="0">
                <a:pos x="187" y="3"/>
              </a:cxn>
              <a:cxn ang="0">
                <a:pos x="452" y="6"/>
              </a:cxn>
              <a:cxn ang="0">
                <a:pos x="1257" y="25"/>
              </a:cxn>
              <a:cxn ang="0">
                <a:pos x="1239" y="35"/>
              </a:cxn>
              <a:cxn ang="0">
                <a:pos x="1255" y="53"/>
              </a:cxn>
              <a:cxn ang="0">
                <a:pos x="1268" y="61"/>
              </a:cxn>
              <a:cxn ang="0">
                <a:pos x="1284" y="65"/>
              </a:cxn>
              <a:cxn ang="0">
                <a:pos x="1306" y="53"/>
              </a:cxn>
              <a:cxn ang="0">
                <a:pos x="1322" y="72"/>
              </a:cxn>
              <a:cxn ang="0">
                <a:pos x="1312" y="81"/>
              </a:cxn>
              <a:cxn ang="0">
                <a:pos x="1314" y="103"/>
              </a:cxn>
              <a:cxn ang="0">
                <a:pos x="1314" y="121"/>
              </a:cxn>
              <a:cxn ang="0">
                <a:pos x="1324" y="133"/>
              </a:cxn>
              <a:cxn ang="0">
                <a:pos x="1341" y="146"/>
              </a:cxn>
              <a:cxn ang="0">
                <a:pos x="1335" y="166"/>
              </a:cxn>
              <a:cxn ang="0">
                <a:pos x="1335" y="193"/>
              </a:cxn>
              <a:cxn ang="0">
                <a:pos x="1337" y="214"/>
              </a:cxn>
              <a:cxn ang="0">
                <a:pos x="1352" y="221"/>
              </a:cxn>
              <a:cxn ang="0">
                <a:pos x="1367" y="246"/>
              </a:cxn>
              <a:cxn ang="0">
                <a:pos x="1389" y="263"/>
              </a:cxn>
              <a:cxn ang="0">
                <a:pos x="1372" y="271"/>
              </a:cxn>
              <a:cxn ang="0">
                <a:pos x="1367" y="291"/>
              </a:cxn>
              <a:cxn ang="0">
                <a:pos x="1350" y="300"/>
              </a:cxn>
              <a:cxn ang="0">
                <a:pos x="1344" y="318"/>
              </a:cxn>
              <a:cxn ang="0">
                <a:pos x="1324" y="323"/>
              </a:cxn>
              <a:cxn ang="0">
                <a:pos x="437" y="328"/>
              </a:cxn>
              <a:cxn ang="0">
                <a:pos x="339" y="328"/>
              </a:cxn>
              <a:cxn ang="0">
                <a:pos x="212" y="300"/>
              </a:cxn>
              <a:cxn ang="0">
                <a:pos x="210" y="278"/>
              </a:cxn>
              <a:cxn ang="0">
                <a:pos x="199" y="258"/>
              </a:cxn>
              <a:cxn ang="0">
                <a:pos x="214" y="234"/>
              </a:cxn>
              <a:cxn ang="0">
                <a:pos x="199" y="220"/>
              </a:cxn>
              <a:cxn ang="0">
                <a:pos x="165" y="201"/>
              </a:cxn>
              <a:cxn ang="0">
                <a:pos x="143" y="216"/>
              </a:cxn>
              <a:cxn ang="0">
                <a:pos x="119" y="240"/>
              </a:cxn>
              <a:cxn ang="0">
                <a:pos x="105" y="245"/>
              </a:cxn>
              <a:cxn ang="0">
                <a:pos x="105" y="221"/>
              </a:cxn>
              <a:cxn ang="0">
                <a:pos x="117" y="196"/>
              </a:cxn>
              <a:cxn ang="0">
                <a:pos x="105" y="186"/>
              </a:cxn>
              <a:cxn ang="0">
                <a:pos x="83" y="180"/>
              </a:cxn>
              <a:cxn ang="0">
                <a:pos x="73" y="196"/>
              </a:cxn>
              <a:cxn ang="0">
                <a:pos x="66" y="166"/>
              </a:cxn>
              <a:cxn ang="0">
                <a:pos x="63" y="143"/>
              </a:cxn>
              <a:cxn ang="0">
                <a:pos x="45" y="126"/>
              </a:cxn>
              <a:cxn ang="0">
                <a:pos x="19" y="106"/>
              </a:cxn>
              <a:cxn ang="0">
                <a:pos x="32" y="88"/>
              </a:cxn>
              <a:cxn ang="0">
                <a:pos x="46" y="73"/>
              </a:cxn>
              <a:cxn ang="0">
                <a:pos x="35" y="58"/>
              </a:cxn>
              <a:cxn ang="0">
                <a:pos x="19" y="61"/>
              </a:cxn>
              <a:cxn ang="0">
                <a:pos x="0" y="45"/>
              </a:cxn>
              <a:cxn ang="0">
                <a:pos x="10" y="30"/>
              </a:cxn>
              <a:cxn ang="0">
                <a:pos x="30" y="6"/>
              </a:cxn>
              <a:cxn ang="0">
                <a:pos x="41" y="0"/>
              </a:cxn>
            </a:cxnLst>
            <a:rect l="0" t="0" r="r" b="b"/>
            <a:pathLst>
              <a:path w="1390" h="329">
                <a:moveTo>
                  <a:pt x="41" y="0"/>
                </a:moveTo>
                <a:lnTo>
                  <a:pt x="187" y="3"/>
                </a:lnTo>
                <a:lnTo>
                  <a:pt x="274" y="3"/>
                </a:lnTo>
                <a:lnTo>
                  <a:pt x="452" y="6"/>
                </a:lnTo>
                <a:lnTo>
                  <a:pt x="1260" y="15"/>
                </a:lnTo>
                <a:lnTo>
                  <a:pt x="1257" y="25"/>
                </a:lnTo>
                <a:lnTo>
                  <a:pt x="1254" y="33"/>
                </a:lnTo>
                <a:lnTo>
                  <a:pt x="1239" y="35"/>
                </a:lnTo>
                <a:lnTo>
                  <a:pt x="1244" y="48"/>
                </a:lnTo>
                <a:lnTo>
                  <a:pt x="1255" y="53"/>
                </a:lnTo>
                <a:lnTo>
                  <a:pt x="1260" y="58"/>
                </a:lnTo>
                <a:lnTo>
                  <a:pt x="1268" y="61"/>
                </a:lnTo>
                <a:lnTo>
                  <a:pt x="1277" y="72"/>
                </a:lnTo>
                <a:lnTo>
                  <a:pt x="1284" y="65"/>
                </a:lnTo>
                <a:lnTo>
                  <a:pt x="1294" y="58"/>
                </a:lnTo>
                <a:lnTo>
                  <a:pt x="1306" y="53"/>
                </a:lnTo>
                <a:lnTo>
                  <a:pt x="1314" y="58"/>
                </a:lnTo>
                <a:lnTo>
                  <a:pt x="1322" y="72"/>
                </a:lnTo>
                <a:lnTo>
                  <a:pt x="1319" y="81"/>
                </a:lnTo>
                <a:lnTo>
                  <a:pt x="1312" y="81"/>
                </a:lnTo>
                <a:lnTo>
                  <a:pt x="1314" y="95"/>
                </a:lnTo>
                <a:lnTo>
                  <a:pt x="1314" y="103"/>
                </a:lnTo>
                <a:lnTo>
                  <a:pt x="1315" y="112"/>
                </a:lnTo>
                <a:lnTo>
                  <a:pt x="1314" y="121"/>
                </a:lnTo>
                <a:lnTo>
                  <a:pt x="1317" y="128"/>
                </a:lnTo>
                <a:lnTo>
                  <a:pt x="1324" y="133"/>
                </a:lnTo>
                <a:lnTo>
                  <a:pt x="1335" y="138"/>
                </a:lnTo>
                <a:lnTo>
                  <a:pt x="1341" y="146"/>
                </a:lnTo>
                <a:lnTo>
                  <a:pt x="1335" y="153"/>
                </a:lnTo>
                <a:lnTo>
                  <a:pt x="1335" y="166"/>
                </a:lnTo>
                <a:lnTo>
                  <a:pt x="1330" y="183"/>
                </a:lnTo>
                <a:lnTo>
                  <a:pt x="1335" y="193"/>
                </a:lnTo>
                <a:lnTo>
                  <a:pt x="1337" y="201"/>
                </a:lnTo>
                <a:lnTo>
                  <a:pt x="1337" y="214"/>
                </a:lnTo>
                <a:lnTo>
                  <a:pt x="1344" y="220"/>
                </a:lnTo>
                <a:lnTo>
                  <a:pt x="1352" y="221"/>
                </a:lnTo>
                <a:lnTo>
                  <a:pt x="1362" y="241"/>
                </a:lnTo>
                <a:lnTo>
                  <a:pt x="1367" y="246"/>
                </a:lnTo>
                <a:lnTo>
                  <a:pt x="1375" y="254"/>
                </a:lnTo>
                <a:lnTo>
                  <a:pt x="1389" y="263"/>
                </a:lnTo>
                <a:lnTo>
                  <a:pt x="1377" y="265"/>
                </a:lnTo>
                <a:lnTo>
                  <a:pt x="1372" y="271"/>
                </a:lnTo>
                <a:lnTo>
                  <a:pt x="1374" y="283"/>
                </a:lnTo>
                <a:lnTo>
                  <a:pt x="1367" y="291"/>
                </a:lnTo>
                <a:lnTo>
                  <a:pt x="1355" y="291"/>
                </a:lnTo>
                <a:lnTo>
                  <a:pt x="1350" y="300"/>
                </a:lnTo>
                <a:lnTo>
                  <a:pt x="1347" y="311"/>
                </a:lnTo>
                <a:lnTo>
                  <a:pt x="1344" y="318"/>
                </a:lnTo>
                <a:lnTo>
                  <a:pt x="1332" y="320"/>
                </a:lnTo>
                <a:lnTo>
                  <a:pt x="1324" y="323"/>
                </a:lnTo>
                <a:lnTo>
                  <a:pt x="683" y="328"/>
                </a:lnTo>
                <a:lnTo>
                  <a:pt x="437" y="328"/>
                </a:lnTo>
                <a:lnTo>
                  <a:pt x="389" y="328"/>
                </a:lnTo>
                <a:lnTo>
                  <a:pt x="339" y="328"/>
                </a:lnTo>
                <a:lnTo>
                  <a:pt x="202" y="306"/>
                </a:lnTo>
                <a:lnTo>
                  <a:pt x="212" y="300"/>
                </a:lnTo>
                <a:lnTo>
                  <a:pt x="214" y="288"/>
                </a:lnTo>
                <a:lnTo>
                  <a:pt x="210" y="278"/>
                </a:lnTo>
                <a:lnTo>
                  <a:pt x="199" y="268"/>
                </a:lnTo>
                <a:lnTo>
                  <a:pt x="199" y="258"/>
                </a:lnTo>
                <a:lnTo>
                  <a:pt x="208" y="246"/>
                </a:lnTo>
                <a:lnTo>
                  <a:pt x="214" y="234"/>
                </a:lnTo>
                <a:lnTo>
                  <a:pt x="212" y="220"/>
                </a:lnTo>
                <a:lnTo>
                  <a:pt x="199" y="220"/>
                </a:lnTo>
                <a:lnTo>
                  <a:pt x="188" y="208"/>
                </a:lnTo>
                <a:lnTo>
                  <a:pt x="165" y="201"/>
                </a:lnTo>
                <a:lnTo>
                  <a:pt x="148" y="205"/>
                </a:lnTo>
                <a:lnTo>
                  <a:pt x="143" y="216"/>
                </a:lnTo>
                <a:lnTo>
                  <a:pt x="135" y="220"/>
                </a:lnTo>
                <a:lnTo>
                  <a:pt x="119" y="240"/>
                </a:lnTo>
                <a:lnTo>
                  <a:pt x="112" y="254"/>
                </a:lnTo>
                <a:lnTo>
                  <a:pt x="105" y="245"/>
                </a:lnTo>
                <a:lnTo>
                  <a:pt x="95" y="236"/>
                </a:lnTo>
                <a:lnTo>
                  <a:pt x="105" y="221"/>
                </a:lnTo>
                <a:lnTo>
                  <a:pt x="113" y="216"/>
                </a:lnTo>
                <a:lnTo>
                  <a:pt x="117" y="196"/>
                </a:lnTo>
                <a:lnTo>
                  <a:pt x="110" y="193"/>
                </a:lnTo>
                <a:lnTo>
                  <a:pt x="105" y="186"/>
                </a:lnTo>
                <a:lnTo>
                  <a:pt x="95" y="183"/>
                </a:lnTo>
                <a:lnTo>
                  <a:pt x="83" y="180"/>
                </a:lnTo>
                <a:lnTo>
                  <a:pt x="83" y="196"/>
                </a:lnTo>
                <a:lnTo>
                  <a:pt x="73" y="196"/>
                </a:lnTo>
                <a:lnTo>
                  <a:pt x="66" y="176"/>
                </a:lnTo>
                <a:lnTo>
                  <a:pt x="66" y="166"/>
                </a:lnTo>
                <a:lnTo>
                  <a:pt x="66" y="158"/>
                </a:lnTo>
                <a:lnTo>
                  <a:pt x="63" y="143"/>
                </a:lnTo>
                <a:lnTo>
                  <a:pt x="59" y="133"/>
                </a:lnTo>
                <a:lnTo>
                  <a:pt x="45" y="126"/>
                </a:lnTo>
                <a:lnTo>
                  <a:pt x="37" y="121"/>
                </a:lnTo>
                <a:lnTo>
                  <a:pt x="19" y="106"/>
                </a:lnTo>
                <a:lnTo>
                  <a:pt x="15" y="95"/>
                </a:lnTo>
                <a:lnTo>
                  <a:pt x="32" y="88"/>
                </a:lnTo>
                <a:lnTo>
                  <a:pt x="37" y="81"/>
                </a:lnTo>
                <a:lnTo>
                  <a:pt x="46" y="73"/>
                </a:lnTo>
                <a:lnTo>
                  <a:pt x="45" y="61"/>
                </a:lnTo>
                <a:lnTo>
                  <a:pt x="35" y="58"/>
                </a:lnTo>
                <a:lnTo>
                  <a:pt x="25" y="60"/>
                </a:lnTo>
                <a:lnTo>
                  <a:pt x="19" y="61"/>
                </a:lnTo>
                <a:lnTo>
                  <a:pt x="0" y="58"/>
                </a:lnTo>
                <a:lnTo>
                  <a:pt x="0" y="45"/>
                </a:lnTo>
                <a:lnTo>
                  <a:pt x="3" y="35"/>
                </a:lnTo>
                <a:lnTo>
                  <a:pt x="10" y="30"/>
                </a:lnTo>
                <a:lnTo>
                  <a:pt x="15" y="21"/>
                </a:lnTo>
                <a:lnTo>
                  <a:pt x="30" y="6"/>
                </a:lnTo>
                <a:lnTo>
                  <a:pt x="37" y="3"/>
                </a:lnTo>
                <a:lnTo>
                  <a:pt x="41" y="0"/>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39" name="Freeform 238"/>
          <p:cNvSpPr>
            <a:spLocks/>
          </p:cNvSpPr>
          <p:nvPr/>
        </p:nvSpPr>
        <p:spPr bwMode="auto">
          <a:xfrm>
            <a:off x="2752466" y="1975674"/>
            <a:ext cx="109178" cy="143136"/>
          </a:xfrm>
          <a:custGeom>
            <a:avLst/>
            <a:gdLst/>
            <a:ahLst/>
            <a:cxnLst>
              <a:cxn ang="0">
                <a:pos x="0" y="6"/>
              </a:cxn>
              <a:cxn ang="0">
                <a:pos x="5" y="0"/>
              </a:cxn>
              <a:cxn ang="0">
                <a:pos x="15" y="10"/>
              </a:cxn>
              <a:cxn ang="0">
                <a:pos x="25" y="25"/>
              </a:cxn>
              <a:cxn ang="0">
                <a:pos x="38" y="47"/>
              </a:cxn>
              <a:cxn ang="0">
                <a:pos x="45" y="49"/>
              </a:cxn>
              <a:cxn ang="0">
                <a:pos x="61" y="66"/>
              </a:cxn>
              <a:cxn ang="0">
                <a:pos x="68" y="78"/>
              </a:cxn>
              <a:cxn ang="0">
                <a:pos x="73" y="93"/>
              </a:cxn>
              <a:cxn ang="0">
                <a:pos x="63" y="88"/>
              </a:cxn>
              <a:cxn ang="0">
                <a:pos x="52" y="86"/>
              </a:cxn>
              <a:cxn ang="0">
                <a:pos x="32" y="61"/>
              </a:cxn>
              <a:cxn ang="0">
                <a:pos x="25" y="56"/>
              </a:cxn>
              <a:cxn ang="0">
                <a:pos x="17" y="30"/>
              </a:cxn>
              <a:cxn ang="0">
                <a:pos x="12" y="25"/>
              </a:cxn>
              <a:cxn ang="0">
                <a:pos x="1" y="28"/>
              </a:cxn>
              <a:cxn ang="0">
                <a:pos x="0" y="6"/>
              </a:cxn>
            </a:cxnLst>
            <a:rect l="0" t="0" r="r" b="b"/>
            <a:pathLst>
              <a:path w="74" h="94">
                <a:moveTo>
                  <a:pt x="0" y="6"/>
                </a:moveTo>
                <a:lnTo>
                  <a:pt x="5" y="0"/>
                </a:lnTo>
                <a:lnTo>
                  <a:pt x="15" y="10"/>
                </a:lnTo>
                <a:lnTo>
                  <a:pt x="25" y="25"/>
                </a:lnTo>
                <a:lnTo>
                  <a:pt x="38" y="47"/>
                </a:lnTo>
                <a:lnTo>
                  <a:pt x="45" y="49"/>
                </a:lnTo>
                <a:lnTo>
                  <a:pt x="61" y="66"/>
                </a:lnTo>
                <a:lnTo>
                  <a:pt x="68" y="78"/>
                </a:lnTo>
                <a:lnTo>
                  <a:pt x="73" y="93"/>
                </a:lnTo>
                <a:lnTo>
                  <a:pt x="63" y="88"/>
                </a:lnTo>
                <a:lnTo>
                  <a:pt x="52" y="86"/>
                </a:lnTo>
                <a:lnTo>
                  <a:pt x="32" y="61"/>
                </a:lnTo>
                <a:lnTo>
                  <a:pt x="25" y="56"/>
                </a:lnTo>
                <a:lnTo>
                  <a:pt x="17" y="30"/>
                </a:lnTo>
                <a:lnTo>
                  <a:pt x="12" y="25"/>
                </a:lnTo>
                <a:lnTo>
                  <a:pt x="1" y="28"/>
                </a:lnTo>
                <a:lnTo>
                  <a:pt x="0" y="6"/>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40" name="Freeform 239"/>
          <p:cNvSpPr>
            <a:spLocks/>
          </p:cNvSpPr>
          <p:nvPr/>
        </p:nvSpPr>
        <p:spPr bwMode="auto">
          <a:xfrm>
            <a:off x="2824758" y="2025925"/>
            <a:ext cx="44260" cy="47204"/>
          </a:xfrm>
          <a:custGeom>
            <a:avLst/>
            <a:gdLst/>
            <a:ahLst/>
            <a:cxnLst>
              <a:cxn ang="0">
                <a:pos x="0" y="5"/>
              </a:cxn>
              <a:cxn ang="0">
                <a:pos x="0" y="11"/>
              </a:cxn>
              <a:cxn ang="0">
                <a:pos x="10" y="30"/>
              </a:cxn>
              <a:cxn ang="0">
                <a:pos x="29" y="30"/>
              </a:cxn>
              <a:cxn ang="0">
                <a:pos x="29" y="0"/>
              </a:cxn>
              <a:cxn ang="0">
                <a:pos x="19" y="11"/>
              </a:cxn>
              <a:cxn ang="0">
                <a:pos x="0" y="5"/>
              </a:cxn>
            </a:cxnLst>
            <a:rect l="0" t="0" r="r" b="b"/>
            <a:pathLst>
              <a:path w="30" h="31">
                <a:moveTo>
                  <a:pt x="0" y="5"/>
                </a:moveTo>
                <a:lnTo>
                  <a:pt x="0" y="11"/>
                </a:lnTo>
                <a:lnTo>
                  <a:pt x="10" y="30"/>
                </a:lnTo>
                <a:lnTo>
                  <a:pt x="29" y="30"/>
                </a:lnTo>
                <a:lnTo>
                  <a:pt x="29" y="0"/>
                </a:lnTo>
                <a:lnTo>
                  <a:pt x="19" y="11"/>
                </a:lnTo>
                <a:lnTo>
                  <a:pt x="0" y="5"/>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41" name="Freeform 240"/>
          <p:cNvSpPr>
            <a:spLocks/>
          </p:cNvSpPr>
          <p:nvPr/>
        </p:nvSpPr>
        <p:spPr bwMode="auto">
          <a:xfrm>
            <a:off x="2891148" y="3684174"/>
            <a:ext cx="157862" cy="240591"/>
          </a:xfrm>
          <a:custGeom>
            <a:avLst/>
            <a:gdLst/>
            <a:ahLst/>
            <a:cxnLst>
              <a:cxn ang="0">
                <a:pos x="41" y="145"/>
              </a:cxn>
              <a:cxn ang="0">
                <a:pos x="36" y="135"/>
              </a:cxn>
              <a:cxn ang="0">
                <a:pos x="43" y="118"/>
              </a:cxn>
              <a:cxn ang="0">
                <a:pos x="56" y="122"/>
              </a:cxn>
              <a:cxn ang="0">
                <a:pos x="65" y="107"/>
              </a:cxn>
              <a:cxn ang="0">
                <a:pos x="59" y="94"/>
              </a:cxn>
              <a:cxn ang="0">
                <a:pos x="50" y="94"/>
              </a:cxn>
              <a:cxn ang="0">
                <a:pos x="43" y="97"/>
              </a:cxn>
              <a:cxn ang="0">
                <a:pos x="54" y="100"/>
              </a:cxn>
              <a:cxn ang="0">
                <a:pos x="58" y="108"/>
              </a:cxn>
              <a:cxn ang="0">
                <a:pos x="41" y="108"/>
              </a:cxn>
              <a:cxn ang="0">
                <a:pos x="32" y="125"/>
              </a:cxn>
              <a:cxn ang="0">
                <a:pos x="25" y="157"/>
              </a:cxn>
              <a:cxn ang="0">
                <a:pos x="13" y="157"/>
              </a:cxn>
              <a:cxn ang="0">
                <a:pos x="6" y="154"/>
              </a:cxn>
              <a:cxn ang="0">
                <a:pos x="0" y="135"/>
              </a:cxn>
              <a:cxn ang="0">
                <a:pos x="6" y="125"/>
              </a:cxn>
              <a:cxn ang="0">
                <a:pos x="10" y="114"/>
              </a:cxn>
              <a:cxn ang="0">
                <a:pos x="10" y="107"/>
              </a:cxn>
              <a:cxn ang="0">
                <a:pos x="3" y="100"/>
              </a:cxn>
              <a:cxn ang="0">
                <a:pos x="18" y="81"/>
              </a:cxn>
              <a:cxn ang="0">
                <a:pos x="13" y="68"/>
              </a:cxn>
              <a:cxn ang="0">
                <a:pos x="19" y="43"/>
              </a:cxn>
              <a:cxn ang="0">
                <a:pos x="41" y="15"/>
              </a:cxn>
              <a:cxn ang="0">
                <a:pos x="45" y="0"/>
              </a:cxn>
              <a:cxn ang="0">
                <a:pos x="54" y="0"/>
              </a:cxn>
              <a:cxn ang="0">
                <a:pos x="54" y="13"/>
              </a:cxn>
              <a:cxn ang="0">
                <a:pos x="56" y="23"/>
              </a:cxn>
              <a:cxn ang="0">
                <a:pos x="71" y="35"/>
              </a:cxn>
              <a:cxn ang="0">
                <a:pos x="65" y="48"/>
              </a:cxn>
              <a:cxn ang="0">
                <a:pos x="65" y="63"/>
              </a:cxn>
              <a:cxn ang="0">
                <a:pos x="71" y="77"/>
              </a:cxn>
              <a:cxn ang="0">
                <a:pos x="65" y="83"/>
              </a:cxn>
              <a:cxn ang="0">
                <a:pos x="65" y="92"/>
              </a:cxn>
              <a:cxn ang="0">
                <a:pos x="74" y="94"/>
              </a:cxn>
              <a:cxn ang="0">
                <a:pos x="94" y="100"/>
              </a:cxn>
              <a:cxn ang="0">
                <a:pos x="106" y="107"/>
              </a:cxn>
              <a:cxn ang="0">
                <a:pos x="91" y="114"/>
              </a:cxn>
              <a:cxn ang="0">
                <a:pos x="68" y="127"/>
              </a:cxn>
              <a:cxn ang="0">
                <a:pos x="54" y="138"/>
              </a:cxn>
              <a:cxn ang="0">
                <a:pos x="50" y="147"/>
              </a:cxn>
              <a:cxn ang="0">
                <a:pos x="41" y="145"/>
              </a:cxn>
            </a:cxnLst>
            <a:rect l="0" t="0" r="r" b="b"/>
            <a:pathLst>
              <a:path w="107" h="158">
                <a:moveTo>
                  <a:pt x="41" y="145"/>
                </a:moveTo>
                <a:lnTo>
                  <a:pt x="36" y="135"/>
                </a:lnTo>
                <a:lnTo>
                  <a:pt x="43" y="118"/>
                </a:lnTo>
                <a:lnTo>
                  <a:pt x="56" y="122"/>
                </a:lnTo>
                <a:lnTo>
                  <a:pt x="65" y="107"/>
                </a:lnTo>
                <a:lnTo>
                  <a:pt x="59" y="94"/>
                </a:lnTo>
                <a:lnTo>
                  <a:pt x="50" y="94"/>
                </a:lnTo>
                <a:lnTo>
                  <a:pt x="43" y="97"/>
                </a:lnTo>
                <a:lnTo>
                  <a:pt x="54" y="100"/>
                </a:lnTo>
                <a:lnTo>
                  <a:pt x="58" y="108"/>
                </a:lnTo>
                <a:lnTo>
                  <a:pt x="41" y="108"/>
                </a:lnTo>
                <a:lnTo>
                  <a:pt x="32" y="125"/>
                </a:lnTo>
                <a:lnTo>
                  <a:pt x="25" y="157"/>
                </a:lnTo>
                <a:lnTo>
                  <a:pt x="13" y="157"/>
                </a:lnTo>
                <a:lnTo>
                  <a:pt x="6" y="154"/>
                </a:lnTo>
                <a:lnTo>
                  <a:pt x="0" y="135"/>
                </a:lnTo>
                <a:lnTo>
                  <a:pt x="6" y="125"/>
                </a:lnTo>
                <a:lnTo>
                  <a:pt x="10" y="114"/>
                </a:lnTo>
                <a:lnTo>
                  <a:pt x="10" y="107"/>
                </a:lnTo>
                <a:lnTo>
                  <a:pt x="3" y="100"/>
                </a:lnTo>
                <a:lnTo>
                  <a:pt x="18" y="81"/>
                </a:lnTo>
                <a:lnTo>
                  <a:pt x="13" y="68"/>
                </a:lnTo>
                <a:lnTo>
                  <a:pt x="19" y="43"/>
                </a:lnTo>
                <a:lnTo>
                  <a:pt x="41" y="15"/>
                </a:lnTo>
                <a:lnTo>
                  <a:pt x="45" y="0"/>
                </a:lnTo>
                <a:lnTo>
                  <a:pt x="54" y="0"/>
                </a:lnTo>
                <a:lnTo>
                  <a:pt x="54" y="13"/>
                </a:lnTo>
                <a:lnTo>
                  <a:pt x="56" y="23"/>
                </a:lnTo>
                <a:lnTo>
                  <a:pt x="71" y="35"/>
                </a:lnTo>
                <a:lnTo>
                  <a:pt x="65" y="48"/>
                </a:lnTo>
                <a:lnTo>
                  <a:pt x="65" y="63"/>
                </a:lnTo>
                <a:lnTo>
                  <a:pt x="71" y="77"/>
                </a:lnTo>
                <a:lnTo>
                  <a:pt x="65" y="83"/>
                </a:lnTo>
                <a:lnTo>
                  <a:pt x="65" y="92"/>
                </a:lnTo>
                <a:lnTo>
                  <a:pt x="74" y="94"/>
                </a:lnTo>
                <a:lnTo>
                  <a:pt x="94" y="100"/>
                </a:lnTo>
                <a:lnTo>
                  <a:pt x="106" y="107"/>
                </a:lnTo>
                <a:lnTo>
                  <a:pt x="91" y="114"/>
                </a:lnTo>
                <a:lnTo>
                  <a:pt x="68" y="127"/>
                </a:lnTo>
                <a:lnTo>
                  <a:pt x="54" y="138"/>
                </a:lnTo>
                <a:lnTo>
                  <a:pt x="50" y="147"/>
                </a:lnTo>
                <a:lnTo>
                  <a:pt x="41" y="145"/>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42" name="Freeform 241"/>
          <p:cNvSpPr>
            <a:spLocks/>
          </p:cNvSpPr>
          <p:nvPr/>
        </p:nvSpPr>
        <p:spPr bwMode="auto">
          <a:xfrm>
            <a:off x="2984096" y="3311108"/>
            <a:ext cx="1329296" cy="960842"/>
          </a:xfrm>
          <a:custGeom>
            <a:avLst/>
            <a:gdLst/>
            <a:ahLst/>
            <a:cxnLst>
              <a:cxn ang="0">
                <a:pos x="43" y="43"/>
              </a:cxn>
              <a:cxn ang="0">
                <a:pos x="30" y="3"/>
              </a:cxn>
              <a:cxn ang="0">
                <a:pos x="311" y="3"/>
              </a:cxn>
              <a:cxn ang="0">
                <a:pos x="870" y="27"/>
              </a:cxn>
              <a:cxn ang="0">
                <a:pos x="886" y="55"/>
              </a:cxn>
              <a:cxn ang="0">
                <a:pos x="881" y="75"/>
              </a:cxn>
              <a:cxn ang="0">
                <a:pos x="855" y="101"/>
              </a:cxn>
              <a:cxn ang="0">
                <a:pos x="861" y="141"/>
              </a:cxn>
              <a:cxn ang="0">
                <a:pos x="859" y="172"/>
              </a:cxn>
              <a:cxn ang="0">
                <a:pos x="828" y="191"/>
              </a:cxn>
              <a:cxn ang="0">
                <a:pos x="786" y="208"/>
              </a:cxn>
              <a:cxn ang="0">
                <a:pos x="766" y="234"/>
              </a:cxn>
              <a:cxn ang="0">
                <a:pos x="743" y="261"/>
              </a:cxn>
              <a:cxn ang="0">
                <a:pos x="713" y="286"/>
              </a:cxn>
              <a:cxn ang="0">
                <a:pos x="688" y="310"/>
              </a:cxn>
              <a:cxn ang="0">
                <a:pos x="665" y="334"/>
              </a:cxn>
              <a:cxn ang="0">
                <a:pos x="651" y="367"/>
              </a:cxn>
              <a:cxn ang="0">
                <a:pos x="656" y="405"/>
              </a:cxn>
              <a:cxn ang="0">
                <a:pos x="658" y="447"/>
              </a:cxn>
              <a:cxn ang="0">
                <a:pos x="696" y="449"/>
              </a:cxn>
              <a:cxn ang="0">
                <a:pos x="721" y="471"/>
              </a:cxn>
              <a:cxn ang="0">
                <a:pos x="699" y="499"/>
              </a:cxn>
              <a:cxn ang="0">
                <a:pos x="736" y="527"/>
              </a:cxn>
              <a:cxn ang="0">
                <a:pos x="739" y="565"/>
              </a:cxn>
              <a:cxn ang="0">
                <a:pos x="718" y="589"/>
              </a:cxn>
              <a:cxn ang="0">
                <a:pos x="674" y="596"/>
              </a:cxn>
              <a:cxn ang="0">
                <a:pos x="686" y="623"/>
              </a:cxn>
              <a:cxn ang="0">
                <a:pos x="665" y="625"/>
              </a:cxn>
              <a:cxn ang="0">
                <a:pos x="623" y="609"/>
              </a:cxn>
              <a:cxn ang="0">
                <a:pos x="581" y="595"/>
              </a:cxn>
              <a:cxn ang="0">
                <a:pos x="549" y="596"/>
              </a:cxn>
              <a:cxn ang="0">
                <a:pos x="501" y="563"/>
              </a:cxn>
              <a:cxn ang="0">
                <a:pos x="462" y="565"/>
              </a:cxn>
              <a:cxn ang="0">
                <a:pos x="419" y="547"/>
              </a:cxn>
              <a:cxn ang="0">
                <a:pos x="387" y="571"/>
              </a:cxn>
              <a:cxn ang="0">
                <a:pos x="354" y="565"/>
              </a:cxn>
              <a:cxn ang="0">
                <a:pos x="320" y="576"/>
              </a:cxn>
              <a:cxn ang="0">
                <a:pos x="292" y="556"/>
              </a:cxn>
              <a:cxn ang="0">
                <a:pos x="255" y="543"/>
              </a:cxn>
              <a:cxn ang="0">
                <a:pos x="217" y="526"/>
              </a:cxn>
              <a:cxn ang="0">
                <a:pos x="199" y="487"/>
              </a:cxn>
              <a:cxn ang="0">
                <a:pos x="59" y="467"/>
              </a:cxn>
              <a:cxn ang="0">
                <a:pos x="25" y="403"/>
              </a:cxn>
              <a:cxn ang="0">
                <a:pos x="68" y="375"/>
              </a:cxn>
              <a:cxn ang="0">
                <a:pos x="63" y="334"/>
              </a:cxn>
              <a:cxn ang="0">
                <a:pos x="43" y="296"/>
              </a:cxn>
              <a:cxn ang="0">
                <a:pos x="45" y="266"/>
              </a:cxn>
              <a:cxn ang="0">
                <a:pos x="23" y="223"/>
              </a:cxn>
              <a:cxn ang="0">
                <a:pos x="8" y="176"/>
              </a:cxn>
              <a:cxn ang="0">
                <a:pos x="37" y="171"/>
              </a:cxn>
              <a:cxn ang="0">
                <a:pos x="52" y="144"/>
              </a:cxn>
              <a:cxn ang="0">
                <a:pos x="12" y="117"/>
              </a:cxn>
              <a:cxn ang="0">
                <a:pos x="17" y="82"/>
              </a:cxn>
            </a:cxnLst>
            <a:rect l="0" t="0" r="r" b="b"/>
            <a:pathLst>
              <a:path w="901" h="631">
                <a:moveTo>
                  <a:pt x="25" y="68"/>
                </a:moveTo>
                <a:lnTo>
                  <a:pt x="35" y="63"/>
                </a:lnTo>
                <a:lnTo>
                  <a:pt x="40" y="52"/>
                </a:lnTo>
                <a:lnTo>
                  <a:pt x="43" y="43"/>
                </a:lnTo>
                <a:lnTo>
                  <a:pt x="40" y="35"/>
                </a:lnTo>
                <a:lnTo>
                  <a:pt x="37" y="23"/>
                </a:lnTo>
                <a:lnTo>
                  <a:pt x="37" y="13"/>
                </a:lnTo>
                <a:lnTo>
                  <a:pt x="30" y="3"/>
                </a:lnTo>
                <a:lnTo>
                  <a:pt x="119" y="0"/>
                </a:lnTo>
                <a:lnTo>
                  <a:pt x="162" y="0"/>
                </a:lnTo>
                <a:lnTo>
                  <a:pt x="292" y="3"/>
                </a:lnTo>
                <a:lnTo>
                  <a:pt x="311" y="3"/>
                </a:lnTo>
                <a:lnTo>
                  <a:pt x="561" y="3"/>
                </a:lnTo>
                <a:lnTo>
                  <a:pt x="865" y="5"/>
                </a:lnTo>
                <a:lnTo>
                  <a:pt x="870" y="13"/>
                </a:lnTo>
                <a:lnTo>
                  <a:pt x="870" y="27"/>
                </a:lnTo>
                <a:lnTo>
                  <a:pt x="881" y="27"/>
                </a:lnTo>
                <a:lnTo>
                  <a:pt x="886" y="35"/>
                </a:lnTo>
                <a:lnTo>
                  <a:pt x="888" y="43"/>
                </a:lnTo>
                <a:lnTo>
                  <a:pt x="886" y="55"/>
                </a:lnTo>
                <a:lnTo>
                  <a:pt x="892" y="59"/>
                </a:lnTo>
                <a:lnTo>
                  <a:pt x="900" y="67"/>
                </a:lnTo>
                <a:lnTo>
                  <a:pt x="888" y="75"/>
                </a:lnTo>
                <a:lnTo>
                  <a:pt x="881" y="75"/>
                </a:lnTo>
                <a:lnTo>
                  <a:pt x="877" y="82"/>
                </a:lnTo>
                <a:lnTo>
                  <a:pt x="872" y="87"/>
                </a:lnTo>
                <a:lnTo>
                  <a:pt x="861" y="90"/>
                </a:lnTo>
                <a:lnTo>
                  <a:pt x="855" y="101"/>
                </a:lnTo>
                <a:lnTo>
                  <a:pt x="859" y="115"/>
                </a:lnTo>
                <a:lnTo>
                  <a:pt x="853" y="124"/>
                </a:lnTo>
                <a:lnTo>
                  <a:pt x="859" y="132"/>
                </a:lnTo>
                <a:lnTo>
                  <a:pt x="861" y="141"/>
                </a:lnTo>
                <a:lnTo>
                  <a:pt x="865" y="150"/>
                </a:lnTo>
                <a:lnTo>
                  <a:pt x="865" y="161"/>
                </a:lnTo>
                <a:lnTo>
                  <a:pt x="866" y="171"/>
                </a:lnTo>
                <a:lnTo>
                  <a:pt x="859" y="172"/>
                </a:lnTo>
                <a:lnTo>
                  <a:pt x="848" y="172"/>
                </a:lnTo>
                <a:lnTo>
                  <a:pt x="835" y="172"/>
                </a:lnTo>
                <a:lnTo>
                  <a:pt x="828" y="183"/>
                </a:lnTo>
                <a:lnTo>
                  <a:pt x="828" y="191"/>
                </a:lnTo>
                <a:lnTo>
                  <a:pt x="821" y="196"/>
                </a:lnTo>
                <a:lnTo>
                  <a:pt x="805" y="196"/>
                </a:lnTo>
                <a:lnTo>
                  <a:pt x="790" y="196"/>
                </a:lnTo>
                <a:lnTo>
                  <a:pt x="786" y="208"/>
                </a:lnTo>
                <a:lnTo>
                  <a:pt x="785" y="216"/>
                </a:lnTo>
                <a:lnTo>
                  <a:pt x="781" y="225"/>
                </a:lnTo>
                <a:lnTo>
                  <a:pt x="770" y="228"/>
                </a:lnTo>
                <a:lnTo>
                  <a:pt x="766" y="234"/>
                </a:lnTo>
                <a:lnTo>
                  <a:pt x="759" y="238"/>
                </a:lnTo>
                <a:lnTo>
                  <a:pt x="754" y="243"/>
                </a:lnTo>
                <a:lnTo>
                  <a:pt x="748" y="254"/>
                </a:lnTo>
                <a:lnTo>
                  <a:pt x="743" y="261"/>
                </a:lnTo>
                <a:lnTo>
                  <a:pt x="738" y="276"/>
                </a:lnTo>
                <a:lnTo>
                  <a:pt x="725" y="278"/>
                </a:lnTo>
                <a:lnTo>
                  <a:pt x="718" y="280"/>
                </a:lnTo>
                <a:lnTo>
                  <a:pt x="713" y="286"/>
                </a:lnTo>
                <a:lnTo>
                  <a:pt x="703" y="286"/>
                </a:lnTo>
                <a:lnTo>
                  <a:pt x="696" y="296"/>
                </a:lnTo>
                <a:lnTo>
                  <a:pt x="694" y="301"/>
                </a:lnTo>
                <a:lnTo>
                  <a:pt x="688" y="310"/>
                </a:lnTo>
                <a:lnTo>
                  <a:pt x="683" y="316"/>
                </a:lnTo>
                <a:lnTo>
                  <a:pt x="671" y="321"/>
                </a:lnTo>
                <a:lnTo>
                  <a:pt x="661" y="327"/>
                </a:lnTo>
                <a:lnTo>
                  <a:pt x="665" y="334"/>
                </a:lnTo>
                <a:lnTo>
                  <a:pt x="659" y="345"/>
                </a:lnTo>
                <a:lnTo>
                  <a:pt x="659" y="354"/>
                </a:lnTo>
                <a:lnTo>
                  <a:pt x="651" y="360"/>
                </a:lnTo>
                <a:lnTo>
                  <a:pt x="651" y="367"/>
                </a:lnTo>
                <a:lnTo>
                  <a:pt x="643" y="370"/>
                </a:lnTo>
                <a:lnTo>
                  <a:pt x="636" y="385"/>
                </a:lnTo>
                <a:lnTo>
                  <a:pt x="649" y="396"/>
                </a:lnTo>
                <a:lnTo>
                  <a:pt x="656" y="405"/>
                </a:lnTo>
                <a:lnTo>
                  <a:pt x="654" y="417"/>
                </a:lnTo>
                <a:lnTo>
                  <a:pt x="649" y="427"/>
                </a:lnTo>
                <a:lnTo>
                  <a:pt x="656" y="436"/>
                </a:lnTo>
                <a:lnTo>
                  <a:pt x="658" y="447"/>
                </a:lnTo>
                <a:lnTo>
                  <a:pt x="668" y="447"/>
                </a:lnTo>
                <a:lnTo>
                  <a:pt x="679" y="447"/>
                </a:lnTo>
                <a:lnTo>
                  <a:pt x="685" y="449"/>
                </a:lnTo>
                <a:lnTo>
                  <a:pt x="696" y="449"/>
                </a:lnTo>
                <a:lnTo>
                  <a:pt x="703" y="445"/>
                </a:lnTo>
                <a:lnTo>
                  <a:pt x="713" y="452"/>
                </a:lnTo>
                <a:lnTo>
                  <a:pt x="718" y="462"/>
                </a:lnTo>
                <a:lnTo>
                  <a:pt x="721" y="471"/>
                </a:lnTo>
                <a:lnTo>
                  <a:pt x="718" y="478"/>
                </a:lnTo>
                <a:lnTo>
                  <a:pt x="713" y="484"/>
                </a:lnTo>
                <a:lnTo>
                  <a:pt x="705" y="489"/>
                </a:lnTo>
                <a:lnTo>
                  <a:pt x="699" y="499"/>
                </a:lnTo>
                <a:lnTo>
                  <a:pt x="713" y="509"/>
                </a:lnTo>
                <a:lnTo>
                  <a:pt x="723" y="509"/>
                </a:lnTo>
                <a:lnTo>
                  <a:pt x="730" y="516"/>
                </a:lnTo>
                <a:lnTo>
                  <a:pt x="736" y="527"/>
                </a:lnTo>
                <a:lnTo>
                  <a:pt x="738" y="540"/>
                </a:lnTo>
                <a:lnTo>
                  <a:pt x="733" y="547"/>
                </a:lnTo>
                <a:lnTo>
                  <a:pt x="733" y="556"/>
                </a:lnTo>
                <a:lnTo>
                  <a:pt x="739" y="565"/>
                </a:lnTo>
                <a:lnTo>
                  <a:pt x="741" y="576"/>
                </a:lnTo>
                <a:lnTo>
                  <a:pt x="736" y="583"/>
                </a:lnTo>
                <a:lnTo>
                  <a:pt x="726" y="585"/>
                </a:lnTo>
                <a:lnTo>
                  <a:pt x="718" y="589"/>
                </a:lnTo>
                <a:lnTo>
                  <a:pt x="705" y="580"/>
                </a:lnTo>
                <a:lnTo>
                  <a:pt x="694" y="583"/>
                </a:lnTo>
                <a:lnTo>
                  <a:pt x="683" y="585"/>
                </a:lnTo>
                <a:lnTo>
                  <a:pt x="674" y="596"/>
                </a:lnTo>
                <a:lnTo>
                  <a:pt x="671" y="603"/>
                </a:lnTo>
                <a:lnTo>
                  <a:pt x="674" y="615"/>
                </a:lnTo>
                <a:lnTo>
                  <a:pt x="679" y="623"/>
                </a:lnTo>
                <a:lnTo>
                  <a:pt x="686" y="623"/>
                </a:lnTo>
                <a:lnTo>
                  <a:pt x="688" y="630"/>
                </a:lnTo>
                <a:lnTo>
                  <a:pt x="679" y="625"/>
                </a:lnTo>
                <a:lnTo>
                  <a:pt x="671" y="625"/>
                </a:lnTo>
                <a:lnTo>
                  <a:pt x="665" y="625"/>
                </a:lnTo>
                <a:lnTo>
                  <a:pt x="646" y="630"/>
                </a:lnTo>
                <a:lnTo>
                  <a:pt x="638" y="625"/>
                </a:lnTo>
                <a:lnTo>
                  <a:pt x="626" y="618"/>
                </a:lnTo>
                <a:lnTo>
                  <a:pt x="623" y="609"/>
                </a:lnTo>
                <a:lnTo>
                  <a:pt x="614" y="603"/>
                </a:lnTo>
                <a:lnTo>
                  <a:pt x="607" y="600"/>
                </a:lnTo>
                <a:lnTo>
                  <a:pt x="594" y="595"/>
                </a:lnTo>
                <a:lnTo>
                  <a:pt x="581" y="595"/>
                </a:lnTo>
                <a:lnTo>
                  <a:pt x="574" y="595"/>
                </a:lnTo>
                <a:lnTo>
                  <a:pt x="567" y="596"/>
                </a:lnTo>
                <a:lnTo>
                  <a:pt x="558" y="596"/>
                </a:lnTo>
                <a:lnTo>
                  <a:pt x="549" y="596"/>
                </a:lnTo>
                <a:lnTo>
                  <a:pt x="541" y="589"/>
                </a:lnTo>
                <a:lnTo>
                  <a:pt x="536" y="580"/>
                </a:lnTo>
                <a:lnTo>
                  <a:pt x="529" y="574"/>
                </a:lnTo>
                <a:lnTo>
                  <a:pt x="501" y="563"/>
                </a:lnTo>
                <a:lnTo>
                  <a:pt x="492" y="565"/>
                </a:lnTo>
                <a:lnTo>
                  <a:pt x="487" y="571"/>
                </a:lnTo>
                <a:lnTo>
                  <a:pt x="472" y="568"/>
                </a:lnTo>
                <a:lnTo>
                  <a:pt x="462" y="565"/>
                </a:lnTo>
                <a:lnTo>
                  <a:pt x="447" y="556"/>
                </a:lnTo>
                <a:lnTo>
                  <a:pt x="432" y="554"/>
                </a:lnTo>
                <a:lnTo>
                  <a:pt x="427" y="554"/>
                </a:lnTo>
                <a:lnTo>
                  <a:pt x="419" y="547"/>
                </a:lnTo>
                <a:lnTo>
                  <a:pt x="409" y="551"/>
                </a:lnTo>
                <a:lnTo>
                  <a:pt x="402" y="560"/>
                </a:lnTo>
                <a:lnTo>
                  <a:pt x="392" y="565"/>
                </a:lnTo>
                <a:lnTo>
                  <a:pt x="387" y="571"/>
                </a:lnTo>
                <a:lnTo>
                  <a:pt x="377" y="574"/>
                </a:lnTo>
                <a:lnTo>
                  <a:pt x="371" y="571"/>
                </a:lnTo>
                <a:lnTo>
                  <a:pt x="364" y="568"/>
                </a:lnTo>
                <a:lnTo>
                  <a:pt x="354" y="565"/>
                </a:lnTo>
                <a:lnTo>
                  <a:pt x="344" y="563"/>
                </a:lnTo>
                <a:lnTo>
                  <a:pt x="335" y="568"/>
                </a:lnTo>
                <a:lnTo>
                  <a:pt x="327" y="568"/>
                </a:lnTo>
                <a:lnTo>
                  <a:pt x="320" y="576"/>
                </a:lnTo>
                <a:lnTo>
                  <a:pt x="311" y="574"/>
                </a:lnTo>
                <a:lnTo>
                  <a:pt x="307" y="563"/>
                </a:lnTo>
                <a:lnTo>
                  <a:pt x="299" y="563"/>
                </a:lnTo>
                <a:lnTo>
                  <a:pt x="292" y="556"/>
                </a:lnTo>
                <a:lnTo>
                  <a:pt x="285" y="556"/>
                </a:lnTo>
                <a:lnTo>
                  <a:pt x="280" y="547"/>
                </a:lnTo>
                <a:lnTo>
                  <a:pt x="267" y="543"/>
                </a:lnTo>
                <a:lnTo>
                  <a:pt x="255" y="543"/>
                </a:lnTo>
                <a:lnTo>
                  <a:pt x="244" y="547"/>
                </a:lnTo>
                <a:lnTo>
                  <a:pt x="239" y="540"/>
                </a:lnTo>
                <a:lnTo>
                  <a:pt x="224" y="531"/>
                </a:lnTo>
                <a:lnTo>
                  <a:pt x="217" y="526"/>
                </a:lnTo>
                <a:lnTo>
                  <a:pt x="212" y="516"/>
                </a:lnTo>
                <a:lnTo>
                  <a:pt x="204" y="507"/>
                </a:lnTo>
                <a:lnTo>
                  <a:pt x="202" y="499"/>
                </a:lnTo>
                <a:lnTo>
                  <a:pt x="199" y="487"/>
                </a:lnTo>
                <a:lnTo>
                  <a:pt x="187" y="478"/>
                </a:lnTo>
                <a:lnTo>
                  <a:pt x="179" y="471"/>
                </a:lnTo>
                <a:lnTo>
                  <a:pt x="90" y="471"/>
                </a:lnTo>
                <a:lnTo>
                  <a:pt x="59" y="467"/>
                </a:lnTo>
                <a:lnTo>
                  <a:pt x="32" y="436"/>
                </a:lnTo>
                <a:lnTo>
                  <a:pt x="12" y="414"/>
                </a:lnTo>
                <a:lnTo>
                  <a:pt x="15" y="405"/>
                </a:lnTo>
                <a:lnTo>
                  <a:pt x="25" y="403"/>
                </a:lnTo>
                <a:lnTo>
                  <a:pt x="33" y="400"/>
                </a:lnTo>
                <a:lnTo>
                  <a:pt x="55" y="390"/>
                </a:lnTo>
                <a:lnTo>
                  <a:pt x="63" y="389"/>
                </a:lnTo>
                <a:lnTo>
                  <a:pt x="68" y="375"/>
                </a:lnTo>
                <a:lnTo>
                  <a:pt x="68" y="367"/>
                </a:lnTo>
                <a:lnTo>
                  <a:pt x="65" y="354"/>
                </a:lnTo>
                <a:lnTo>
                  <a:pt x="65" y="342"/>
                </a:lnTo>
                <a:lnTo>
                  <a:pt x="63" y="334"/>
                </a:lnTo>
                <a:lnTo>
                  <a:pt x="53" y="327"/>
                </a:lnTo>
                <a:lnTo>
                  <a:pt x="50" y="320"/>
                </a:lnTo>
                <a:lnTo>
                  <a:pt x="48" y="301"/>
                </a:lnTo>
                <a:lnTo>
                  <a:pt x="43" y="296"/>
                </a:lnTo>
                <a:lnTo>
                  <a:pt x="32" y="292"/>
                </a:lnTo>
                <a:lnTo>
                  <a:pt x="40" y="286"/>
                </a:lnTo>
                <a:lnTo>
                  <a:pt x="40" y="276"/>
                </a:lnTo>
                <a:lnTo>
                  <a:pt x="45" y="266"/>
                </a:lnTo>
                <a:lnTo>
                  <a:pt x="43" y="258"/>
                </a:lnTo>
                <a:lnTo>
                  <a:pt x="32" y="248"/>
                </a:lnTo>
                <a:lnTo>
                  <a:pt x="19" y="232"/>
                </a:lnTo>
                <a:lnTo>
                  <a:pt x="23" y="223"/>
                </a:lnTo>
                <a:lnTo>
                  <a:pt x="25" y="214"/>
                </a:lnTo>
                <a:lnTo>
                  <a:pt x="23" y="206"/>
                </a:lnTo>
                <a:lnTo>
                  <a:pt x="13" y="184"/>
                </a:lnTo>
                <a:lnTo>
                  <a:pt x="8" y="176"/>
                </a:lnTo>
                <a:lnTo>
                  <a:pt x="17" y="172"/>
                </a:lnTo>
                <a:lnTo>
                  <a:pt x="25" y="166"/>
                </a:lnTo>
                <a:lnTo>
                  <a:pt x="32" y="161"/>
                </a:lnTo>
                <a:lnTo>
                  <a:pt x="37" y="171"/>
                </a:lnTo>
                <a:lnTo>
                  <a:pt x="46" y="171"/>
                </a:lnTo>
                <a:lnTo>
                  <a:pt x="53" y="166"/>
                </a:lnTo>
                <a:lnTo>
                  <a:pt x="60" y="157"/>
                </a:lnTo>
                <a:lnTo>
                  <a:pt x="52" y="144"/>
                </a:lnTo>
                <a:lnTo>
                  <a:pt x="43" y="136"/>
                </a:lnTo>
                <a:lnTo>
                  <a:pt x="33" y="132"/>
                </a:lnTo>
                <a:lnTo>
                  <a:pt x="17" y="127"/>
                </a:lnTo>
                <a:lnTo>
                  <a:pt x="12" y="117"/>
                </a:lnTo>
                <a:lnTo>
                  <a:pt x="6" y="107"/>
                </a:lnTo>
                <a:lnTo>
                  <a:pt x="0" y="101"/>
                </a:lnTo>
                <a:lnTo>
                  <a:pt x="12" y="95"/>
                </a:lnTo>
                <a:lnTo>
                  <a:pt x="17" y="82"/>
                </a:lnTo>
                <a:lnTo>
                  <a:pt x="19" y="72"/>
                </a:lnTo>
                <a:lnTo>
                  <a:pt x="25" y="68"/>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43" name="Freeform 242"/>
          <p:cNvSpPr>
            <a:spLocks/>
          </p:cNvSpPr>
          <p:nvPr/>
        </p:nvSpPr>
        <p:spPr bwMode="auto">
          <a:xfrm>
            <a:off x="2523784" y="3930857"/>
            <a:ext cx="82620" cy="190342"/>
          </a:xfrm>
          <a:custGeom>
            <a:avLst/>
            <a:gdLst/>
            <a:ahLst/>
            <a:cxnLst>
              <a:cxn ang="0">
                <a:pos x="23" y="87"/>
              </a:cxn>
              <a:cxn ang="0">
                <a:pos x="8" y="69"/>
              </a:cxn>
              <a:cxn ang="0">
                <a:pos x="0" y="62"/>
              </a:cxn>
              <a:cxn ang="0">
                <a:pos x="0" y="50"/>
              </a:cxn>
              <a:cxn ang="0">
                <a:pos x="5" y="43"/>
              </a:cxn>
              <a:cxn ang="0">
                <a:pos x="8" y="18"/>
              </a:cxn>
              <a:cxn ang="0">
                <a:pos x="32" y="8"/>
              </a:cxn>
              <a:cxn ang="0">
                <a:pos x="52" y="0"/>
              </a:cxn>
              <a:cxn ang="0">
                <a:pos x="35" y="18"/>
              </a:cxn>
              <a:cxn ang="0">
                <a:pos x="38" y="27"/>
              </a:cxn>
              <a:cxn ang="0">
                <a:pos x="35" y="47"/>
              </a:cxn>
              <a:cxn ang="0">
                <a:pos x="38" y="55"/>
              </a:cxn>
              <a:cxn ang="0">
                <a:pos x="47" y="62"/>
              </a:cxn>
              <a:cxn ang="0">
                <a:pos x="55" y="94"/>
              </a:cxn>
              <a:cxn ang="0">
                <a:pos x="45" y="102"/>
              </a:cxn>
              <a:cxn ang="0">
                <a:pos x="43" y="114"/>
              </a:cxn>
              <a:cxn ang="0">
                <a:pos x="28" y="124"/>
              </a:cxn>
              <a:cxn ang="0">
                <a:pos x="28" y="112"/>
              </a:cxn>
              <a:cxn ang="0">
                <a:pos x="25" y="102"/>
              </a:cxn>
              <a:cxn ang="0">
                <a:pos x="23" y="87"/>
              </a:cxn>
            </a:cxnLst>
            <a:rect l="0" t="0" r="r" b="b"/>
            <a:pathLst>
              <a:path w="56" h="125">
                <a:moveTo>
                  <a:pt x="23" y="87"/>
                </a:moveTo>
                <a:lnTo>
                  <a:pt x="8" y="69"/>
                </a:lnTo>
                <a:lnTo>
                  <a:pt x="0" y="62"/>
                </a:lnTo>
                <a:lnTo>
                  <a:pt x="0" y="50"/>
                </a:lnTo>
                <a:lnTo>
                  <a:pt x="5" y="43"/>
                </a:lnTo>
                <a:lnTo>
                  <a:pt x="8" y="18"/>
                </a:lnTo>
                <a:lnTo>
                  <a:pt x="32" y="8"/>
                </a:lnTo>
                <a:lnTo>
                  <a:pt x="52" y="0"/>
                </a:lnTo>
                <a:lnTo>
                  <a:pt x="35" y="18"/>
                </a:lnTo>
                <a:lnTo>
                  <a:pt x="38" y="27"/>
                </a:lnTo>
                <a:lnTo>
                  <a:pt x="35" y="47"/>
                </a:lnTo>
                <a:lnTo>
                  <a:pt x="38" y="55"/>
                </a:lnTo>
                <a:lnTo>
                  <a:pt x="47" y="62"/>
                </a:lnTo>
                <a:lnTo>
                  <a:pt x="55" y="94"/>
                </a:lnTo>
                <a:lnTo>
                  <a:pt x="45" y="102"/>
                </a:lnTo>
                <a:lnTo>
                  <a:pt x="43" y="114"/>
                </a:lnTo>
                <a:lnTo>
                  <a:pt x="28" y="124"/>
                </a:lnTo>
                <a:lnTo>
                  <a:pt x="28" y="112"/>
                </a:lnTo>
                <a:lnTo>
                  <a:pt x="25" y="102"/>
                </a:lnTo>
                <a:lnTo>
                  <a:pt x="23" y="87"/>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44" name="Freeform 243"/>
          <p:cNvSpPr>
            <a:spLocks/>
          </p:cNvSpPr>
          <p:nvPr/>
        </p:nvSpPr>
        <p:spPr bwMode="auto">
          <a:xfrm>
            <a:off x="1924790" y="3507538"/>
            <a:ext cx="702271" cy="730910"/>
          </a:xfrm>
          <a:custGeom>
            <a:avLst/>
            <a:gdLst/>
            <a:ahLst/>
            <a:cxnLst>
              <a:cxn ang="0">
                <a:pos x="383" y="302"/>
              </a:cxn>
              <a:cxn ang="0">
                <a:pos x="381" y="332"/>
              </a:cxn>
              <a:cxn ang="0">
                <a:pos x="373" y="360"/>
              </a:cxn>
              <a:cxn ang="0">
                <a:pos x="373" y="377"/>
              </a:cxn>
              <a:cxn ang="0">
                <a:pos x="350" y="405"/>
              </a:cxn>
              <a:cxn ang="0">
                <a:pos x="325" y="417"/>
              </a:cxn>
              <a:cxn ang="0">
                <a:pos x="320" y="437"/>
              </a:cxn>
              <a:cxn ang="0">
                <a:pos x="285" y="447"/>
              </a:cxn>
              <a:cxn ang="0">
                <a:pos x="280" y="464"/>
              </a:cxn>
              <a:cxn ang="0">
                <a:pos x="195" y="476"/>
              </a:cxn>
              <a:cxn ang="0">
                <a:pos x="85" y="472"/>
              </a:cxn>
              <a:cxn ang="0">
                <a:pos x="8" y="314"/>
              </a:cxn>
              <a:cxn ang="0">
                <a:pos x="8" y="81"/>
              </a:cxn>
              <a:cxn ang="0">
                <a:pos x="28" y="0"/>
              </a:cxn>
              <a:cxn ang="0">
                <a:pos x="345" y="28"/>
              </a:cxn>
              <a:cxn ang="0">
                <a:pos x="315" y="57"/>
              </a:cxn>
              <a:cxn ang="0">
                <a:pos x="308" y="83"/>
              </a:cxn>
              <a:cxn ang="0">
                <a:pos x="301" y="101"/>
              </a:cxn>
              <a:cxn ang="0">
                <a:pos x="285" y="127"/>
              </a:cxn>
              <a:cxn ang="0">
                <a:pos x="260" y="174"/>
              </a:cxn>
              <a:cxn ang="0">
                <a:pos x="247" y="197"/>
              </a:cxn>
              <a:cxn ang="0">
                <a:pos x="238" y="222"/>
              </a:cxn>
              <a:cxn ang="0">
                <a:pos x="240" y="243"/>
              </a:cxn>
              <a:cxn ang="0">
                <a:pos x="265" y="237"/>
              </a:cxn>
              <a:cxn ang="0">
                <a:pos x="292" y="242"/>
              </a:cxn>
              <a:cxn ang="0">
                <a:pos x="315" y="242"/>
              </a:cxn>
              <a:cxn ang="0">
                <a:pos x="340" y="227"/>
              </a:cxn>
              <a:cxn ang="0">
                <a:pos x="372" y="214"/>
              </a:cxn>
              <a:cxn ang="0">
                <a:pos x="387" y="208"/>
              </a:cxn>
              <a:cxn ang="0">
                <a:pos x="408" y="197"/>
              </a:cxn>
              <a:cxn ang="0">
                <a:pos x="438" y="175"/>
              </a:cxn>
              <a:cxn ang="0">
                <a:pos x="420" y="174"/>
              </a:cxn>
              <a:cxn ang="0">
                <a:pos x="403" y="185"/>
              </a:cxn>
              <a:cxn ang="0">
                <a:pos x="345" y="208"/>
              </a:cxn>
              <a:cxn ang="0">
                <a:pos x="323" y="228"/>
              </a:cxn>
              <a:cxn ang="0">
                <a:pos x="293" y="223"/>
              </a:cxn>
              <a:cxn ang="0">
                <a:pos x="260" y="214"/>
              </a:cxn>
              <a:cxn ang="0">
                <a:pos x="263" y="190"/>
              </a:cxn>
              <a:cxn ang="0">
                <a:pos x="300" y="132"/>
              </a:cxn>
              <a:cxn ang="0">
                <a:pos x="321" y="87"/>
              </a:cxn>
              <a:cxn ang="0">
                <a:pos x="475" y="90"/>
              </a:cxn>
              <a:cxn ang="0">
                <a:pos x="468" y="197"/>
              </a:cxn>
              <a:cxn ang="0">
                <a:pos x="458" y="223"/>
              </a:cxn>
              <a:cxn ang="0">
                <a:pos x="460" y="200"/>
              </a:cxn>
              <a:cxn ang="0">
                <a:pos x="453" y="205"/>
              </a:cxn>
              <a:cxn ang="0">
                <a:pos x="452" y="228"/>
              </a:cxn>
              <a:cxn ang="0">
                <a:pos x="447" y="257"/>
              </a:cxn>
              <a:cxn ang="0">
                <a:pos x="432" y="282"/>
              </a:cxn>
              <a:cxn ang="0">
                <a:pos x="392" y="300"/>
              </a:cxn>
            </a:cxnLst>
            <a:rect l="0" t="0" r="r" b="b"/>
            <a:pathLst>
              <a:path w="476" h="480">
                <a:moveTo>
                  <a:pt x="392" y="300"/>
                </a:moveTo>
                <a:lnTo>
                  <a:pt x="383" y="302"/>
                </a:lnTo>
                <a:lnTo>
                  <a:pt x="383" y="310"/>
                </a:lnTo>
                <a:lnTo>
                  <a:pt x="381" y="332"/>
                </a:lnTo>
                <a:lnTo>
                  <a:pt x="375" y="342"/>
                </a:lnTo>
                <a:lnTo>
                  <a:pt x="373" y="360"/>
                </a:lnTo>
                <a:lnTo>
                  <a:pt x="375" y="370"/>
                </a:lnTo>
                <a:lnTo>
                  <a:pt x="373" y="377"/>
                </a:lnTo>
                <a:lnTo>
                  <a:pt x="360" y="400"/>
                </a:lnTo>
                <a:lnTo>
                  <a:pt x="350" y="405"/>
                </a:lnTo>
                <a:lnTo>
                  <a:pt x="341" y="405"/>
                </a:lnTo>
                <a:lnTo>
                  <a:pt x="325" y="417"/>
                </a:lnTo>
                <a:lnTo>
                  <a:pt x="321" y="427"/>
                </a:lnTo>
                <a:lnTo>
                  <a:pt x="320" y="437"/>
                </a:lnTo>
                <a:lnTo>
                  <a:pt x="310" y="444"/>
                </a:lnTo>
                <a:lnTo>
                  <a:pt x="285" y="447"/>
                </a:lnTo>
                <a:lnTo>
                  <a:pt x="275" y="454"/>
                </a:lnTo>
                <a:lnTo>
                  <a:pt x="280" y="464"/>
                </a:lnTo>
                <a:lnTo>
                  <a:pt x="280" y="479"/>
                </a:lnTo>
                <a:lnTo>
                  <a:pt x="195" y="476"/>
                </a:lnTo>
                <a:lnTo>
                  <a:pt x="115" y="476"/>
                </a:lnTo>
                <a:lnTo>
                  <a:pt x="85" y="472"/>
                </a:lnTo>
                <a:lnTo>
                  <a:pt x="5" y="472"/>
                </a:lnTo>
                <a:lnTo>
                  <a:pt x="8" y="314"/>
                </a:lnTo>
                <a:lnTo>
                  <a:pt x="0" y="314"/>
                </a:lnTo>
                <a:lnTo>
                  <a:pt x="8" y="81"/>
                </a:lnTo>
                <a:lnTo>
                  <a:pt x="12" y="0"/>
                </a:lnTo>
                <a:lnTo>
                  <a:pt x="28" y="0"/>
                </a:lnTo>
                <a:lnTo>
                  <a:pt x="348" y="10"/>
                </a:lnTo>
                <a:lnTo>
                  <a:pt x="345" y="28"/>
                </a:lnTo>
                <a:lnTo>
                  <a:pt x="340" y="37"/>
                </a:lnTo>
                <a:lnTo>
                  <a:pt x="315" y="57"/>
                </a:lnTo>
                <a:lnTo>
                  <a:pt x="315" y="67"/>
                </a:lnTo>
                <a:lnTo>
                  <a:pt x="308" y="83"/>
                </a:lnTo>
                <a:lnTo>
                  <a:pt x="308" y="92"/>
                </a:lnTo>
                <a:lnTo>
                  <a:pt x="301" y="101"/>
                </a:lnTo>
                <a:lnTo>
                  <a:pt x="292" y="110"/>
                </a:lnTo>
                <a:lnTo>
                  <a:pt x="285" y="127"/>
                </a:lnTo>
                <a:lnTo>
                  <a:pt x="267" y="140"/>
                </a:lnTo>
                <a:lnTo>
                  <a:pt x="260" y="174"/>
                </a:lnTo>
                <a:lnTo>
                  <a:pt x="248" y="182"/>
                </a:lnTo>
                <a:lnTo>
                  <a:pt x="247" y="197"/>
                </a:lnTo>
                <a:lnTo>
                  <a:pt x="238" y="212"/>
                </a:lnTo>
                <a:lnTo>
                  <a:pt x="238" y="222"/>
                </a:lnTo>
                <a:lnTo>
                  <a:pt x="232" y="227"/>
                </a:lnTo>
                <a:lnTo>
                  <a:pt x="240" y="243"/>
                </a:lnTo>
                <a:lnTo>
                  <a:pt x="260" y="252"/>
                </a:lnTo>
                <a:lnTo>
                  <a:pt x="265" y="237"/>
                </a:lnTo>
                <a:lnTo>
                  <a:pt x="278" y="234"/>
                </a:lnTo>
                <a:lnTo>
                  <a:pt x="292" y="242"/>
                </a:lnTo>
                <a:lnTo>
                  <a:pt x="305" y="242"/>
                </a:lnTo>
                <a:lnTo>
                  <a:pt x="315" y="242"/>
                </a:lnTo>
                <a:lnTo>
                  <a:pt x="323" y="237"/>
                </a:lnTo>
                <a:lnTo>
                  <a:pt x="340" y="227"/>
                </a:lnTo>
                <a:lnTo>
                  <a:pt x="355" y="222"/>
                </a:lnTo>
                <a:lnTo>
                  <a:pt x="372" y="214"/>
                </a:lnTo>
                <a:lnTo>
                  <a:pt x="380" y="214"/>
                </a:lnTo>
                <a:lnTo>
                  <a:pt x="387" y="208"/>
                </a:lnTo>
                <a:lnTo>
                  <a:pt x="403" y="202"/>
                </a:lnTo>
                <a:lnTo>
                  <a:pt x="408" y="197"/>
                </a:lnTo>
                <a:lnTo>
                  <a:pt x="420" y="188"/>
                </a:lnTo>
                <a:lnTo>
                  <a:pt x="438" y="175"/>
                </a:lnTo>
                <a:lnTo>
                  <a:pt x="443" y="165"/>
                </a:lnTo>
                <a:lnTo>
                  <a:pt x="420" y="174"/>
                </a:lnTo>
                <a:lnTo>
                  <a:pt x="408" y="175"/>
                </a:lnTo>
                <a:lnTo>
                  <a:pt x="403" y="185"/>
                </a:lnTo>
                <a:lnTo>
                  <a:pt x="372" y="200"/>
                </a:lnTo>
                <a:lnTo>
                  <a:pt x="345" y="208"/>
                </a:lnTo>
                <a:lnTo>
                  <a:pt x="327" y="214"/>
                </a:lnTo>
                <a:lnTo>
                  <a:pt x="323" y="228"/>
                </a:lnTo>
                <a:lnTo>
                  <a:pt x="310" y="234"/>
                </a:lnTo>
                <a:lnTo>
                  <a:pt x="293" y="223"/>
                </a:lnTo>
                <a:lnTo>
                  <a:pt x="275" y="222"/>
                </a:lnTo>
                <a:lnTo>
                  <a:pt x="260" y="214"/>
                </a:lnTo>
                <a:lnTo>
                  <a:pt x="260" y="202"/>
                </a:lnTo>
                <a:lnTo>
                  <a:pt x="263" y="190"/>
                </a:lnTo>
                <a:lnTo>
                  <a:pt x="287" y="155"/>
                </a:lnTo>
                <a:lnTo>
                  <a:pt x="300" y="132"/>
                </a:lnTo>
                <a:lnTo>
                  <a:pt x="320" y="112"/>
                </a:lnTo>
                <a:lnTo>
                  <a:pt x="321" y="87"/>
                </a:lnTo>
                <a:lnTo>
                  <a:pt x="445" y="90"/>
                </a:lnTo>
                <a:lnTo>
                  <a:pt x="475" y="90"/>
                </a:lnTo>
                <a:lnTo>
                  <a:pt x="470" y="121"/>
                </a:lnTo>
                <a:lnTo>
                  <a:pt x="468" y="197"/>
                </a:lnTo>
                <a:lnTo>
                  <a:pt x="467" y="232"/>
                </a:lnTo>
                <a:lnTo>
                  <a:pt x="458" y="223"/>
                </a:lnTo>
                <a:lnTo>
                  <a:pt x="460" y="212"/>
                </a:lnTo>
                <a:lnTo>
                  <a:pt x="460" y="200"/>
                </a:lnTo>
                <a:lnTo>
                  <a:pt x="456" y="194"/>
                </a:lnTo>
                <a:lnTo>
                  <a:pt x="453" y="205"/>
                </a:lnTo>
                <a:lnTo>
                  <a:pt x="453" y="214"/>
                </a:lnTo>
                <a:lnTo>
                  <a:pt x="452" y="228"/>
                </a:lnTo>
                <a:lnTo>
                  <a:pt x="448" y="249"/>
                </a:lnTo>
                <a:lnTo>
                  <a:pt x="447" y="257"/>
                </a:lnTo>
                <a:lnTo>
                  <a:pt x="440" y="275"/>
                </a:lnTo>
                <a:lnTo>
                  <a:pt x="432" y="282"/>
                </a:lnTo>
                <a:lnTo>
                  <a:pt x="423" y="290"/>
                </a:lnTo>
                <a:lnTo>
                  <a:pt x="392" y="300"/>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38" name="TextBox 137"/>
          <p:cNvSpPr txBox="1"/>
          <p:nvPr/>
        </p:nvSpPr>
        <p:spPr>
          <a:xfrm>
            <a:off x="3313885" y="1665190"/>
            <a:ext cx="806929" cy="458583"/>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Whatcom</a:t>
            </a:r>
          </a:p>
          <a:p>
            <a:pPr algn="ctr"/>
            <a:r>
              <a:rPr lang="en-US" sz="1000" b="1" i="1">
                <a:solidFill>
                  <a:schemeClr val="bg1"/>
                </a:solidFill>
                <a:latin typeface="+mn-lt"/>
              </a:rPr>
              <a:t>225,300</a:t>
            </a:r>
          </a:p>
        </p:txBody>
      </p:sp>
      <p:sp>
        <p:nvSpPr>
          <p:cNvPr id="139" name="TextBox 138"/>
          <p:cNvSpPr txBox="1"/>
          <p:nvPr/>
        </p:nvSpPr>
        <p:spPr>
          <a:xfrm>
            <a:off x="3329877" y="2164078"/>
            <a:ext cx="702205" cy="458583"/>
          </a:xfrm>
          <a:prstGeom prst="rect">
            <a:avLst/>
          </a:prstGeom>
          <a:noFill/>
          <a:ln w="12700">
            <a:noFill/>
          </a:ln>
          <a:effectLst/>
        </p:spPr>
        <p:txBody>
          <a:bodyPr wrap="none" rtlCol="0">
            <a:spAutoFit/>
          </a:bodyPr>
          <a:lstStyle/>
          <a:p>
            <a:pPr algn="ctr"/>
            <a:r>
              <a:rPr lang="en-US" sz="1000" b="1">
                <a:solidFill>
                  <a:schemeClr val="bg1"/>
                </a:solidFill>
                <a:latin typeface="+mn-lt"/>
              </a:rPr>
              <a:t>Skagit</a:t>
            </a:r>
          </a:p>
          <a:p>
            <a:pPr algn="ctr"/>
            <a:r>
              <a:rPr lang="en-US" sz="1000" b="1" i="1">
                <a:solidFill>
                  <a:schemeClr val="bg1"/>
                </a:solidFill>
                <a:latin typeface="+mn-lt"/>
              </a:rPr>
              <a:t>129,200</a:t>
            </a:r>
          </a:p>
        </p:txBody>
      </p:sp>
      <p:sp>
        <p:nvSpPr>
          <p:cNvPr id="140" name="TextBox 139"/>
          <p:cNvSpPr txBox="1"/>
          <p:nvPr/>
        </p:nvSpPr>
        <p:spPr>
          <a:xfrm>
            <a:off x="3265304" y="2776630"/>
            <a:ext cx="891443" cy="458583"/>
          </a:xfrm>
          <a:prstGeom prst="rect">
            <a:avLst/>
          </a:prstGeom>
          <a:noFill/>
          <a:ln w="12700">
            <a:noFill/>
          </a:ln>
          <a:effectLst/>
        </p:spPr>
        <p:txBody>
          <a:bodyPr wrap="none" rtlCol="0">
            <a:spAutoFit/>
          </a:bodyPr>
          <a:lstStyle/>
          <a:p>
            <a:pPr algn="ctr"/>
            <a:r>
              <a:rPr lang="en-US" sz="1000" b="1">
                <a:solidFill>
                  <a:schemeClr val="tx1"/>
                </a:solidFill>
                <a:latin typeface="+mn-lt"/>
              </a:rPr>
              <a:t>Snohomish</a:t>
            </a:r>
          </a:p>
          <a:p>
            <a:pPr algn="ctr"/>
            <a:r>
              <a:rPr lang="en-US" sz="1000" b="1" i="1">
                <a:solidFill>
                  <a:schemeClr val="tx1"/>
                </a:solidFill>
                <a:latin typeface="+mn-lt"/>
              </a:rPr>
              <a:t>818,700</a:t>
            </a:r>
          </a:p>
        </p:txBody>
      </p:sp>
      <p:sp>
        <p:nvSpPr>
          <p:cNvPr id="141" name="TextBox 140"/>
          <p:cNvSpPr txBox="1"/>
          <p:nvPr/>
        </p:nvSpPr>
        <p:spPr>
          <a:xfrm>
            <a:off x="3029301" y="3441985"/>
            <a:ext cx="1075170" cy="634961"/>
          </a:xfrm>
          <a:prstGeom prst="rect">
            <a:avLst/>
          </a:prstGeom>
          <a:noFill/>
          <a:ln w="12700">
            <a:noFill/>
          </a:ln>
          <a:effectLst/>
        </p:spPr>
        <p:txBody>
          <a:bodyPr wrap="none" rtlCol="0">
            <a:spAutoFit/>
          </a:bodyPr>
          <a:lstStyle/>
          <a:p>
            <a:pPr algn="ctr"/>
            <a:r>
              <a:rPr lang="en-US" sz="1000" b="1">
                <a:solidFill>
                  <a:schemeClr val="tx1"/>
                </a:solidFill>
                <a:latin typeface="+mn-lt"/>
              </a:rPr>
              <a:t>Seattle &amp; King</a:t>
            </a:r>
          </a:p>
          <a:p>
            <a:pPr algn="ctr"/>
            <a:r>
              <a:rPr lang="en-US" sz="1000" b="1">
                <a:solidFill>
                  <a:schemeClr val="tx1"/>
                </a:solidFill>
                <a:latin typeface="+mn-lt"/>
              </a:rPr>
              <a:t>County</a:t>
            </a:r>
          </a:p>
          <a:p>
            <a:pPr algn="ctr"/>
            <a:r>
              <a:rPr lang="en-US" sz="1000" b="1" i="1">
                <a:solidFill>
                  <a:schemeClr val="tx1"/>
                </a:solidFill>
                <a:latin typeface="+mn-lt"/>
              </a:rPr>
              <a:t>2,226,300</a:t>
            </a:r>
          </a:p>
        </p:txBody>
      </p:sp>
      <p:sp>
        <p:nvSpPr>
          <p:cNvPr id="142" name="TextBox 141"/>
          <p:cNvSpPr txBox="1"/>
          <p:nvPr/>
        </p:nvSpPr>
        <p:spPr>
          <a:xfrm>
            <a:off x="2767285" y="4207994"/>
            <a:ext cx="1179895" cy="458583"/>
          </a:xfrm>
          <a:prstGeom prst="rect">
            <a:avLst/>
          </a:prstGeom>
          <a:noFill/>
          <a:ln w="12700">
            <a:noFill/>
          </a:ln>
          <a:effectLst/>
        </p:spPr>
        <p:txBody>
          <a:bodyPr wrap="none" rtlCol="0">
            <a:spAutoFit/>
          </a:bodyPr>
          <a:lstStyle/>
          <a:p>
            <a:pPr algn="ctr"/>
            <a:r>
              <a:rPr lang="en-US" sz="1000" b="1">
                <a:solidFill>
                  <a:schemeClr val="tx1"/>
                </a:solidFill>
                <a:latin typeface="+mn-lt"/>
              </a:rPr>
              <a:t>Tacoma-Pierce*</a:t>
            </a:r>
          </a:p>
          <a:p>
            <a:pPr algn="ctr"/>
            <a:r>
              <a:rPr lang="en-US" sz="1000" b="1" i="1">
                <a:solidFill>
                  <a:schemeClr val="tx1"/>
                </a:solidFill>
                <a:latin typeface="+mn-lt"/>
              </a:rPr>
              <a:t>888,300</a:t>
            </a:r>
          </a:p>
        </p:txBody>
      </p:sp>
      <p:sp>
        <p:nvSpPr>
          <p:cNvPr id="143" name="TextBox 142"/>
          <p:cNvSpPr txBox="1"/>
          <p:nvPr/>
        </p:nvSpPr>
        <p:spPr>
          <a:xfrm>
            <a:off x="2533446" y="4750062"/>
            <a:ext cx="626877" cy="458583"/>
          </a:xfrm>
          <a:prstGeom prst="rect">
            <a:avLst/>
          </a:prstGeom>
          <a:noFill/>
          <a:ln w="12700">
            <a:noFill/>
          </a:ln>
          <a:effectLst/>
        </p:spPr>
        <p:txBody>
          <a:bodyPr wrap="none" rtlCol="0">
            <a:spAutoFit/>
          </a:bodyPr>
          <a:lstStyle/>
          <a:p>
            <a:pPr algn="ctr"/>
            <a:r>
              <a:rPr lang="en-US" sz="1000" b="1">
                <a:solidFill>
                  <a:schemeClr val="bg1"/>
                </a:solidFill>
                <a:latin typeface="+mn-lt"/>
              </a:rPr>
              <a:t>Lewis</a:t>
            </a:r>
          </a:p>
          <a:p>
            <a:pPr algn="ctr"/>
            <a:r>
              <a:rPr lang="en-US" sz="1000" b="1">
                <a:solidFill>
                  <a:schemeClr val="bg1"/>
                </a:solidFill>
                <a:latin typeface="+mn-lt"/>
              </a:rPr>
              <a:t>79,480</a:t>
            </a:r>
          </a:p>
        </p:txBody>
      </p:sp>
      <p:sp>
        <p:nvSpPr>
          <p:cNvPr id="144" name="TextBox 143"/>
          <p:cNvSpPr txBox="1"/>
          <p:nvPr/>
        </p:nvSpPr>
        <p:spPr>
          <a:xfrm>
            <a:off x="2357101" y="5263554"/>
            <a:ext cx="702205" cy="458583"/>
          </a:xfrm>
          <a:prstGeom prst="rect">
            <a:avLst/>
          </a:prstGeom>
          <a:noFill/>
          <a:ln w="12700">
            <a:noFill/>
          </a:ln>
          <a:effectLst/>
        </p:spPr>
        <p:txBody>
          <a:bodyPr wrap="none" rtlCol="0">
            <a:spAutoFit/>
          </a:bodyPr>
          <a:lstStyle/>
          <a:p>
            <a:pPr algn="ctr"/>
            <a:r>
              <a:rPr lang="en-US" sz="1000" b="1">
                <a:solidFill>
                  <a:schemeClr val="bg1"/>
                </a:solidFill>
                <a:latin typeface="+mn-lt"/>
              </a:rPr>
              <a:t>Cowlitz</a:t>
            </a:r>
          </a:p>
          <a:p>
            <a:pPr algn="ctr"/>
            <a:r>
              <a:rPr lang="en-US" sz="1000" b="1" i="1">
                <a:solidFill>
                  <a:schemeClr val="bg1"/>
                </a:solidFill>
                <a:latin typeface="+mn-lt"/>
              </a:rPr>
              <a:t>108,950</a:t>
            </a:r>
          </a:p>
        </p:txBody>
      </p:sp>
      <p:sp>
        <p:nvSpPr>
          <p:cNvPr id="145" name="TextBox 144"/>
          <p:cNvSpPr txBox="1"/>
          <p:nvPr/>
        </p:nvSpPr>
        <p:spPr>
          <a:xfrm>
            <a:off x="2500513" y="5845136"/>
            <a:ext cx="702205" cy="458583"/>
          </a:xfrm>
          <a:prstGeom prst="rect">
            <a:avLst/>
          </a:prstGeom>
          <a:noFill/>
          <a:ln w="12700">
            <a:noFill/>
          </a:ln>
          <a:effectLst/>
        </p:spPr>
        <p:txBody>
          <a:bodyPr wrap="none" rtlCol="0">
            <a:spAutoFit/>
          </a:bodyPr>
          <a:lstStyle/>
          <a:p>
            <a:pPr algn="ctr"/>
            <a:r>
              <a:rPr lang="en-US" sz="1000" b="1">
                <a:solidFill>
                  <a:schemeClr val="tx1"/>
                </a:solidFill>
                <a:latin typeface="+mn-lt"/>
              </a:rPr>
              <a:t>Clark*</a:t>
            </a:r>
          </a:p>
          <a:p>
            <a:pPr algn="ctr"/>
            <a:r>
              <a:rPr lang="en-US" sz="1000" b="1" i="1">
                <a:solidFill>
                  <a:schemeClr val="tx1"/>
                </a:solidFill>
                <a:latin typeface="+mn-lt"/>
              </a:rPr>
              <a:t>488,500</a:t>
            </a:r>
          </a:p>
        </p:txBody>
      </p:sp>
      <p:sp>
        <p:nvSpPr>
          <p:cNvPr id="146" name="TextBox 145"/>
          <p:cNvSpPr txBox="1"/>
          <p:nvPr/>
        </p:nvSpPr>
        <p:spPr>
          <a:xfrm>
            <a:off x="3094151" y="5364044"/>
            <a:ext cx="801417" cy="458583"/>
          </a:xfrm>
          <a:prstGeom prst="rect">
            <a:avLst/>
          </a:prstGeom>
          <a:noFill/>
          <a:ln w="12700">
            <a:noFill/>
          </a:ln>
          <a:effectLst/>
        </p:spPr>
        <p:txBody>
          <a:bodyPr wrap="none" rtlCol="0">
            <a:spAutoFit/>
          </a:bodyPr>
          <a:lstStyle/>
          <a:p>
            <a:pPr algn="ctr"/>
            <a:r>
              <a:rPr lang="en-US" sz="1000" b="1">
                <a:solidFill>
                  <a:schemeClr val="bg1"/>
                </a:solidFill>
                <a:latin typeface="+mn-lt"/>
              </a:rPr>
              <a:t>Skamania</a:t>
            </a:r>
          </a:p>
          <a:p>
            <a:pPr algn="ctr"/>
            <a:r>
              <a:rPr lang="en-US" sz="1000" b="1" i="1">
                <a:solidFill>
                  <a:schemeClr val="bg1"/>
                </a:solidFill>
                <a:latin typeface="+mn-lt"/>
              </a:rPr>
              <a:t>12,060</a:t>
            </a:r>
          </a:p>
        </p:txBody>
      </p:sp>
      <p:sp>
        <p:nvSpPr>
          <p:cNvPr id="147" name="TextBox 146"/>
          <p:cNvSpPr txBox="1"/>
          <p:nvPr/>
        </p:nvSpPr>
        <p:spPr>
          <a:xfrm>
            <a:off x="4073948" y="5754884"/>
            <a:ext cx="707717" cy="458583"/>
          </a:xfrm>
          <a:prstGeom prst="rect">
            <a:avLst/>
          </a:prstGeom>
          <a:noFill/>
          <a:ln w="12700">
            <a:noFill/>
          </a:ln>
          <a:effectLst/>
        </p:spPr>
        <p:txBody>
          <a:bodyPr wrap="none" rtlCol="0">
            <a:spAutoFit/>
          </a:bodyPr>
          <a:lstStyle/>
          <a:p>
            <a:pPr algn="ctr"/>
            <a:r>
              <a:rPr lang="en-US" sz="1000" b="1">
                <a:solidFill>
                  <a:schemeClr val="bg1"/>
                </a:solidFill>
                <a:latin typeface="+mn-lt"/>
              </a:rPr>
              <a:t>Klickitat</a:t>
            </a:r>
          </a:p>
          <a:p>
            <a:pPr algn="ctr"/>
            <a:r>
              <a:rPr lang="en-US" sz="1000" b="1" i="1">
                <a:solidFill>
                  <a:schemeClr val="bg1"/>
                </a:solidFill>
                <a:latin typeface="+mn-lt"/>
              </a:rPr>
              <a:t>22,430</a:t>
            </a:r>
          </a:p>
        </p:txBody>
      </p:sp>
      <p:sp>
        <p:nvSpPr>
          <p:cNvPr id="148" name="TextBox 147"/>
          <p:cNvSpPr txBox="1"/>
          <p:nvPr/>
        </p:nvSpPr>
        <p:spPr>
          <a:xfrm>
            <a:off x="2266644" y="2424571"/>
            <a:ext cx="626877" cy="458583"/>
          </a:xfrm>
          <a:prstGeom prst="rect">
            <a:avLst/>
          </a:prstGeom>
          <a:noFill/>
          <a:ln w="12700">
            <a:noFill/>
          </a:ln>
          <a:effectLst/>
        </p:spPr>
        <p:txBody>
          <a:bodyPr wrap="none" rtlCol="0">
            <a:spAutoFit/>
          </a:bodyPr>
          <a:lstStyle/>
          <a:p>
            <a:pPr algn="ctr"/>
            <a:r>
              <a:rPr lang="en-US" sz="1000" b="1">
                <a:solidFill>
                  <a:schemeClr val="tx1"/>
                </a:solidFill>
                <a:latin typeface="+mn-lt"/>
              </a:rPr>
              <a:t>Island</a:t>
            </a:r>
          </a:p>
          <a:p>
            <a:pPr algn="ctr"/>
            <a:r>
              <a:rPr lang="en-US" sz="1000" b="1" i="1">
                <a:solidFill>
                  <a:schemeClr val="tx1"/>
                </a:solidFill>
                <a:latin typeface="+mn-lt"/>
              </a:rPr>
              <a:t>84,820</a:t>
            </a:r>
          </a:p>
        </p:txBody>
      </p:sp>
      <p:sp>
        <p:nvSpPr>
          <p:cNvPr id="149" name="TextBox 148"/>
          <p:cNvSpPr txBox="1"/>
          <p:nvPr/>
        </p:nvSpPr>
        <p:spPr>
          <a:xfrm>
            <a:off x="1187371" y="2726686"/>
            <a:ext cx="661785" cy="458583"/>
          </a:xfrm>
          <a:prstGeom prst="rect">
            <a:avLst/>
          </a:prstGeom>
          <a:noFill/>
          <a:ln w="12700">
            <a:noFill/>
          </a:ln>
          <a:effectLst/>
        </p:spPr>
        <p:txBody>
          <a:bodyPr wrap="none" rtlCol="0">
            <a:spAutoFit/>
          </a:bodyPr>
          <a:lstStyle/>
          <a:p>
            <a:pPr algn="ctr"/>
            <a:r>
              <a:rPr lang="en-US" sz="1000" b="1">
                <a:solidFill>
                  <a:schemeClr val="bg1"/>
                </a:solidFill>
                <a:latin typeface="+mn-lt"/>
              </a:rPr>
              <a:t>Clallam</a:t>
            </a:r>
          </a:p>
          <a:p>
            <a:pPr algn="ctr"/>
            <a:r>
              <a:rPr lang="en-US" sz="1000" b="1" i="1">
                <a:solidFill>
                  <a:schemeClr val="bg1"/>
                </a:solidFill>
                <a:latin typeface="+mn-lt"/>
              </a:rPr>
              <a:t>76,010</a:t>
            </a:r>
          </a:p>
        </p:txBody>
      </p:sp>
      <p:sp>
        <p:nvSpPr>
          <p:cNvPr id="150" name="TextBox 149"/>
          <p:cNvSpPr txBox="1"/>
          <p:nvPr/>
        </p:nvSpPr>
        <p:spPr>
          <a:xfrm>
            <a:off x="1251367" y="3172317"/>
            <a:ext cx="777533" cy="458583"/>
          </a:xfrm>
          <a:prstGeom prst="rect">
            <a:avLst/>
          </a:prstGeom>
          <a:noFill/>
          <a:ln w="12700">
            <a:noFill/>
          </a:ln>
          <a:effectLst/>
        </p:spPr>
        <p:txBody>
          <a:bodyPr wrap="none" rtlCol="0">
            <a:spAutoFit/>
          </a:bodyPr>
          <a:lstStyle/>
          <a:p>
            <a:pPr algn="ctr"/>
            <a:r>
              <a:rPr lang="en-US" sz="1000" b="1">
                <a:solidFill>
                  <a:schemeClr val="bg1"/>
                </a:solidFill>
                <a:latin typeface="+mn-lt"/>
              </a:rPr>
              <a:t>Jefferson</a:t>
            </a:r>
          </a:p>
          <a:p>
            <a:pPr algn="ctr"/>
            <a:r>
              <a:rPr lang="en-US" sz="1000" b="1" i="1">
                <a:solidFill>
                  <a:schemeClr val="bg1"/>
                </a:solidFill>
                <a:latin typeface="+mn-lt"/>
              </a:rPr>
              <a:t>31,900</a:t>
            </a:r>
          </a:p>
        </p:txBody>
      </p:sp>
      <p:sp>
        <p:nvSpPr>
          <p:cNvPr id="151" name="TextBox 150"/>
          <p:cNvSpPr txBox="1"/>
          <p:nvPr/>
        </p:nvSpPr>
        <p:spPr>
          <a:xfrm>
            <a:off x="1264129" y="3644584"/>
            <a:ext cx="636062" cy="634961"/>
          </a:xfrm>
          <a:prstGeom prst="rect">
            <a:avLst/>
          </a:prstGeom>
          <a:noFill/>
          <a:ln w="12700">
            <a:noFill/>
          </a:ln>
          <a:effectLst/>
        </p:spPr>
        <p:txBody>
          <a:bodyPr wrap="none" rtlCol="0">
            <a:spAutoFit/>
          </a:bodyPr>
          <a:lstStyle/>
          <a:p>
            <a:pPr algn="ctr"/>
            <a:r>
              <a:rPr lang="en-US" sz="1000" b="1">
                <a:solidFill>
                  <a:schemeClr val="bg1"/>
                </a:solidFill>
                <a:latin typeface="+mn-lt"/>
              </a:rPr>
              <a:t>Grays</a:t>
            </a:r>
          </a:p>
          <a:p>
            <a:pPr algn="ctr"/>
            <a:r>
              <a:rPr lang="en-US" sz="1000" b="1">
                <a:solidFill>
                  <a:schemeClr val="bg1"/>
                </a:solidFill>
                <a:latin typeface="+mn-lt"/>
              </a:rPr>
              <a:t>Harbor</a:t>
            </a:r>
          </a:p>
          <a:p>
            <a:pPr algn="ctr"/>
            <a:r>
              <a:rPr lang="en-US" sz="1000" b="1" i="1">
                <a:solidFill>
                  <a:schemeClr val="bg1"/>
                </a:solidFill>
                <a:latin typeface="+mn-lt"/>
              </a:rPr>
              <a:t>74,160</a:t>
            </a:r>
          </a:p>
        </p:txBody>
      </p:sp>
      <p:sp>
        <p:nvSpPr>
          <p:cNvPr id="152" name="TextBox 151"/>
          <p:cNvSpPr txBox="1"/>
          <p:nvPr/>
        </p:nvSpPr>
        <p:spPr>
          <a:xfrm>
            <a:off x="1446694" y="4720293"/>
            <a:ext cx="626877" cy="458583"/>
          </a:xfrm>
          <a:prstGeom prst="rect">
            <a:avLst/>
          </a:prstGeom>
          <a:noFill/>
          <a:ln w="12700">
            <a:noFill/>
          </a:ln>
          <a:effectLst/>
        </p:spPr>
        <p:txBody>
          <a:bodyPr wrap="none" rtlCol="0">
            <a:spAutoFit/>
          </a:bodyPr>
          <a:lstStyle/>
          <a:p>
            <a:pPr algn="ctr"/>
            <a:r>
              <a:rPr lang="en-US" sz="1000" b="1">
                <a:solidFill>
                  <a:schemeClr val="bg1"/>
                </a:solidFill>
                <a:latin typeface="+mn-lt"/>
              </a:rPr>
              <a:t>Pacific</a:t>
            </a:r>
          </a:p>
          <a:p>
            <a:pPr algn="ctr"/>
            <a:r>
              <a:rPr lang="en-US" sz="1000" b="1" i="1">
                <a:solidFill>
                  <a:schemeClr val="bg1"/>
                </a:solidFill>
                <a:latin typeface="+mn-lt"/>
              </a:rPr>
              <a:t>21,640</a:t>
            </a:r>
          </a:p>
        </p:txBody>
      </p:sp>
      <p:sp>
        <p:nvSpPr>
          <p:cNvPr id="153" name="TextBox 152"/>
          <p:cNvSpPr txBox="1"/>
          <p:nvPr/>
        </p:nvSpPr>
        <p:spPr>
          <a:xfrm>
            <a:off x="1287922" y="5272236"/>
            <a:ext cx="933413" cy="400110"/>
          </a:xfrm>
          <a:prstGeom prst="rect">
            <a:avLst/>
          </a:prstGeom>
          <a:noFill/>
          <a:ln w="12700">
            <a:noFill/>
          </a:ln>
          <a:effectLst/>
        </p:spPr>
        <p:txBody>
          <a:bodyPr wrap="square" rtlCol="0">
            <a:spAutoFit/>
          </a:bodyPr>
          <a:lstStyle/>
          <a:p>
            <a:pPr algn="ctr"/>
            <a:r>
              <a:rPr lang="en-US" sz="1000" b="1">
                <a:solidFill>
                  <a:schemeClr val="tx1"/>
                </a:solidFill>
                <a:latin typeface="+mn-lt"/>
              </a:rPr>
              <a:t>Wahkiakum</a:t>
            </a:r>
          </a:p>
          <a:p>
            <a:pPr algn="ctr"/>
            <a:r>
              <a:rPr lang="en-US" sz="1000" b="1" i="1">
                <a:solidFill>
                  <a:schemeClr val="tx1"/>
                </a:solidFill>
                <a:latin typeface="+mn-lt"/>
              </a:rPr>
              <a:t>4,190</a:t>
            </a:r>
          </a:p>
        </p:txBody>
      </p:sp>
      <p:sp>
        <p:nvSpPr>
          <p:cNvPr id="154" name="TextBox 153"/>
          <p:cNvSpPr txBox="1"/>
          <p:nvPr/>
        </p:nvSpPr>
        <p:spPr>
          <a:xfrm>
            <a:off x="2137789" y="4292096"/>
            <a:ext cx="777533" cy="458583"/>
          </a:xfrm>
          <a:prstGeom prst="rect">
            <a:avLst/>
          </a:prstGeom>
          <a:noFill/>
          <a:ln w="12700">
            <a:noFill/>
          </a:ln>
          <a:effectLst/>
        </p:spPr>
        <p:txBody>
          <a:bodyPr wrap="none" rtlCol="0">
            <a:spAutoFit/>
          </a:bodyPr>
          <a:lstStyle/>
          <a:p>
            <a:pPr algn="ctr"/>
            <a:r>
              <a:rPr lang="en-US" sz="1000" b="1">
                <a:solidFill>
                  <a:schemeClr val="bg1"/>
                </a:solidFill>
                <a:latin typeface="+mn-lt"/>
              </a:rPr>
              <a:t>Thurston</a:t>
            </a:r>
          </a:p>
          <a:p>
            <a:pPr algn="ctr"/>
            <a:r>
              <a:rPr lang="en-US" sz="1000" b="1" i="1">
                <a:solidFill>
                  <a:schemeClr val="bg1"/>
                </a:solidFill>
                <a:latin typeface="+mn-lt"/>
              </a:rPr>
              <a:t>285,800</a:t>
            </a:r>
          </a:p>
        </p:txBody>
      </p:sp>
      <p:sp>
        <p:nvSpPr>
          <p:cNvPr id="155" name="TextBox 154"/>
          <p:cNvSpPr txBox="1"/>
          <p:nvPr/>
        </p:nvSpPr>
        <p:spPr>
          <a:xfrm>
            <a:off x="1867543" y="3822475"/>
            <a:ext cx="628713" cy="458583"/>
          </a:xfrm>
          <a:prstGeom prst="rect">
            <a:avLst/>
          </a:prstGeom>
          <a:noFill/>
          <a:ln w="12700">
            <a:noFill/>
          </a:ln>
          <a:effectLst/>
        </p:spPr>
        <p:txBody>
          <a:bodyPr wrap="none" rtlCol="0">
            <a:spAutoFit/>
          </a:bodyPr>
          <a:lstStyle/>
          <a:p>
            <a:pPr algn="ctr"/>
            <a:r>
              <a:rPr lang="en-US" sz="1000" b="1">
                <a:solidFill>
                  <a:schemeClr val="bg1"/>
                </a:solidFill>
                <a:latin typeface="+mn-lt"/>
              </a:rPr>
              <a:t>Mason</a:t>
            </a:r>
          </a:p>
          <a:p>
            <a:pPr algn="ctr"/>
            <a:r>
              <a:rPr lang="en-US" sz="1000" b="1" i="1">
                <a:solidFill>
                  <a:schemeClr val="bg1"/>
                </a:solidFill>
                <a:latin typeface="+mn-lt"/>
              </a:rPr>
              <a:t>64,980</a:t>
            </a:r>
          </a:p>
        </p:txBody>
      </p:sp>
      <p:sp>
        <p:nvSpPr>
          <p:cNvPr id="156" name="TextBox 155"/>
          <p:cNvSpPr txBox="1"/>
          <p:nvPr/>
        </p:nvSpPr>
        <p:spPr>
          <a:xfrm>
            <a:off x="4314252" y="4943339"/>
            <a:ext cx="702205" cy="458583"/>
          </a:xfrm>
          <a:prstGeom prst="rect">
            <a:avLst/>
          </a:prstGeom>
          <a:noFill/>
          <a:ln w="12700">
            <a:noFill/>
          </a:ln>
          <a:effectLst/>
        </p:spPr>
        <p:txBody>
          <a:bodyPr wrap="none" rtlCol="0">
            <a:spAutoFit/>
          </a:bodyPr>
          <a:lstStyle/>
          <a:p>
            <a:pPr algn="ctr"/>
            <a:r>
              <a:rPr lang="en-US" sz="1000" b="1">
                <a:solidFill>
                  <a:schemeClr val="tx1"/>
                </a:solidFill>
                <a:latin typeface="+mn-lt"/>
              </a:rPr>
              <a:t>Yakima</a:t>
            </a:r>
          </a:p>
          <a:p>
            <a:pPr algn="ctr"/>
            <a:r>
              <a:rPr lang="en-US" sz="1000" b="1" i="1">
                <a:solidFill>
                  <a:schemeClr val="tx1"/>
                </a:solidFill>
                <a:latin typeface="+mn-lt"/>
              </a:rPr>
              <a:t>255,950</a:t>
            </a:r>
          </a:p>
        </p:txBody>
      </p:sp>
      <p:sp>
        <p:nvSpPr>
          <p:cNvPr id="157" name="TextBox 156"/>
          <p:cNvSpPr txBox="1"/>
          <p:nvPr/>
        </p:nvSpPr>
        <p:spPr>
          <a:xfrm>
            <a:off x="4339814" y="4022219"/>
            <a:ext cx="650760" cy="458583"/>
          </a:xfrm>
          <a:prstGeom prst="rect">
            <a:avLst/>
          </a:prstGeom>
          <a:noFill/>
          <a:ln w="12700">
            <a:noFill/>
          </a:ln>
          <a:effectLst/>
        </p:spPr>
        <p:txBody>
          <a:bodyPr wrap="none" rtlCol="0">
            <a:spAutoFit/>
          </a:bodyPr>
          <a:lstStyle/>
          <a:p>
            <a:pPr algn="ctr"/>
            <a:r>
              <a:rPr lang="en-US" sz="1000" b="1">
                <a:solidFill>
                  <a:schemeClr val="tx1"/>
                </a:solidFill>
                <a:latin typeface="+mn-lt"/>
              </a:rPr>
              <a:t>Kittitas</a:t>
            </a:r>
          </a:p>
          <a:p>
            <a:pPr algn="ctr"/>
            <a:r>
              <a:rPr lang="en-US" sz="1000" b="1" i="1">
                <a:solidFill>
                  <a:schemeClr val="tx1"/>
                </a:solidFill>
                <a:latin typeface="+mn-lt"/>
              </a:rPr>
              <a:t>46,570</a:t>
            </a:r>
          </a:p>
        </p:txBody>
      </p:sp>
      <p:sp>
        <p:nvSpPr>
          <p:cNvPr id="158" name="TextBox 157"/>
          <p:cNvSpPr txBox="1"/>
          <p:nvPr/>
        </p:nvSpPr>
        <p:spPr>
          <a:xfrm>
            <a:off x="4421981" y="3306438"/>
            <a:ext cx="628713" cy="458583"/>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Chelan</a:t>
            </a:r>
          </a:p>
          <a:p>
            <a:pPr algn="ctr"/>
            <a:r>
              <a:rPr lang="en-US" sz="1000" b="1" i="1">
                <a:solidFill>
                  <a:schemeClr val="bg1"/>
                </a:solidFill>
                <a:latin typeface="+mn-lt"/>
              </a:rPr>
              <a:t>78,420</a:t>
            </a:r>
          </a:p>
        </p:txBody>
      </p:sp>
      <p:sp>
        <p:nvSpPr>
          <p:cNvPr id="159" name="TextBox 158"/>
          <p:cNvSpPr txBox="1"/>
          <p:nvPr/>
        </p:nvSpPr>
        <p:spPr>
          <a:xfrm>
            <a:off x="5156054" y="3327993"/>
            <a:ext cx="702205" cy="458583"/>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Douglas</a:t>
            </a:r>
          </a:p>
          <a:p>
            <a:pPr algn="ctr"/>
            <a:r>
              <a:rPr lang="en-US" sz="1000" b="1" i="1">
                <a:solidFill>
                  <a:schemeClr val="bg1"/>
                </a:solidFill>
                <a:latin typeface="+mn-lt"/>
              </a:rPr>
              <a:t>42,820</a:t>
            </a:r>
          </a:p>
        </p:txBody>
      </p:sp>
      <p:sp>
        <p:nvSpPr>
          <p:cNvPr id="160" name="TextBox 159"/>
          <p:cNvSpPr txBox="1"/>
          <p:nvPr/>
        </p:nvSpPr>
        <p:spPr>
          <a:xfrm>
            <a:off x="4803934" y="3030093"/>
            <a:ext cx="1251548" cy="282204"/>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(Chelan-Douglas)</a:t>
            </a:r>
          </a:p>
        </p:txBody>
      </p:sp>
      <p:sp>
        <p:nvSpPr>
          <p:cNvPr id="161" name="TextBox 160"/>
          <p:cNvSpPr txBox="1"/>
          <p:nvPr/>
        </p:nvSpPr>
        <p:spPr>
          <a:xfrm>
            <a:off x="5136995" y="2025925"/>
            <a:ext cx="852861" cy="458583"/>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Okanogan</a:t>
            </a:r>
          </a:p>
          <a:p>
            <a:pPr algn="ctr"/>
            <a:r>
              <a:rPr lang="en-US" sz="1000" b="1" i="1">
                <a:solidFill>
                  <a:schemeClr val="tx1"/>
                </a:solidFill>
                <a:latin typeface="+mn-lt"/>
              </a:rPr>
              <a:t>42,730</a:t>
            </a:r>
          </a:p>
        </p:txBody>
      </p:sp>
      <p:sp>
        <p:nvSpPr>
          <p:cNvPr id="162" name="TextBox 161"/>
          <p:cNvSpPr txBox="1"/>
          <p:nvPr/>
        </p:nvSpPr>
        <p:spPr>
          <a:xfrm>
            <a:off x="5468962" y="5328542"/>
            <a:ext cx="702205" cy="458583"/>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Benton</a:t>
            </a:r>
          </a:p>
          <a:p>
            <a:pPr algn="ctr"/>
            <a:r>
              <a:rPr lang="en-US" sz="1000" b="1" i="1">
                <a:solidFill>
                  <a:schemeClr val="bg1"/>
                </a:solidFill>
                <a:latin typeface="+mn-lt"/>
              </a:rPr>
              <a:t>201,800</a:t>
            </a:r>
          </a:p>
        </p:txBody>
      </p:sp>
      <p:sp>
        <p:nvSpPr>
          <p:cNvPr id="163" name="TextBox 162"/>
          <p:cNvSpPr txBox="1"/>
          <p:nvPr/>
        </p:nvSpPr>
        <p:spPr>
          <a:xfrm>
            <a:off x="5993012" y="4996609"/>
            <a:ext cx="704042" cy="458583"/>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Franklin</a:t>
            </a:r>
          </a:p>
          <a:p>
            <a:pPr algn="ctr"/>
            <a:r>
              <a:rPr lang="en-US" sz="1000" b="1" i="1">
                <a:solidFill>
                  <a:schemeClr val="bg1"/>
                </a:solidFill>
                <a:latin typeface="+mn-lt"/>
              </a:rPr>
              <a:t>94,680</a:t>
            </a:r>
          </a:p>
        </p:txBody>
      </p:sp>
      <p:sp>
        <p:nvSpPr>
          <p:cNvPr id="164" name="TextBox 163"/>
          <p:cNvSpPr txBox="1"/>
          <p:nvPr/>
        </p:nvSpPr>
        <p:spPr>
          <a:xfrm>
            <a:off x="5458031" y="4819899"/>
            <a:ext cx="1284619" cy="282204"/>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(Benton-Franklin)</a:t>
            </a:r>
          </a:p>
        </p:txBody>
      </p:sp>
      <p:sp>
        <p:nvSpPr>
          <p:cNvPr id="165" name="TextBox 164"/>
          <p:cNvSpPr txBox="1"/>
          <p:nvPr/>
        </p:nvSpPr>
        <p:spPr>
          <a:xfrm>
            <a:off x="5542774" y="3944400"/>
            <a:ext cx="626877" cy="458583"/>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Grant</a:t>
            </a:r>
          </a:p>
          <a:p>
            <a:pPr algn="ctr"/>
            <a:r>
              <a:rPr lang="en-US" sz="1000" b="1" i="1">
                <a:solidFill>
                  <a:schemeClr val="tx1"/>
                </a:solidFill>
                <a:latin typeface="+mn-lt"/>
              </a:rPr>
              <a:t>98,740</a:t>
            </a:r>
          </a:p>
        </p:txBody>
      </p:sp>
      <p:sp>
        <p:nvSpPr>
          <p:cNvPr id="166" name="TextBox 165"/>
          <p:cNvSpPr txBox="1"/>
          <p:nvPr/>
        </p:nvSpPr>
        <p:spPr>
          <a:xfrm>
            <a:off x="6454961" y="2071507"/>
            <a:ext cx="551549" cy="458583"/>
          </a:xfrm>
          <a:prstGeom prst="rect">
            <a:avLst/>
          </a:prstGeom>
          <a:noFill/>
          <a:ln w="12700">
            <a:noFill/>
          </a:ln>
          <a:effectLst/>
        </p:spPr>
        <p:txBody>
          <a:bodyPr wrap="none" rtlCol="0">
            <a:spAutoFit/>
          </a:bodyPr>
          <a:lstStyle/>
          <a:p>
            <a:pPr algn="ctr"/>
            <a:r>
              <a:rPr lang="en-US" sz="1000" b="1">
                <a:solidFill>
                  <a:schemeClr val="bg1"/>
                </a:solidFill>
                <a:latin typeface="+mn-lt"/>
              </a:rPr>
              <a:t>Ferry</a:t>
            </a:r>
          </a:p>
          <a:p>
            <a:pPr algn="ctr"/>
            <a:r>
              <a:rPr lang="en-US" sz="1000" b="1" i="1">
                <a:solidFill>
                  <a:schemeClr val="bg1"/>
                </a:solidFill>
                <a:latin typeface="+mn-lt"/>
              </a:rPr>
              <a:t>7,830</a:t>
            </a:r>
          </a:p>
        </p:txBody>
      </p:sp>
      <p:sp>
        <p:nvSpPr>
          <p:cNvPr id="167" name="TextBox 166"/>
          <p:cNvSpPr txBox="1"/>
          <p:nvPr/>
        </p:nvSpPr>
        <p:spPr>
          <a:xfrm>
            <a:off x="7054326" y="2337887"/>
            <a:ext cx="702205" cy="458583"/>
          </a:xfrm>
          <a:prstGeom prst="rect">
            <a:avLst/>
          </a:prstGeom>
          <a:noFill/>
          <a:ln w="12700">
            <a:noFill/>
          </a:ln>
          <a:effectLst/>
        </p:spPr>
        <p:txBody>
          <a:bodyPr wrap="none" rtlCol="0">
            <a:spAutoFit/>
          </a:bodyPr>
          <a:lstStyle/>
          <a:p>
            <a:pPr algn="ctr"/>
            <a:r>
              <a:rPr lang="en-US" sz="1000" b="1">
                <a:solidFill>
                  <a:schemeClr val="bg1"/>
                </a:solidFill>
                <a:latin typeface="+mn-lt"/>
              </a:rPr>
              <a:t>Stevens</a:t>
            </a:r>
          </a:p>
          <a:p>
            <a:pPr algn="ctr"/>
            <a:r>
              <a:rPr lang="en-US" sz="1000" b="1" i="1">
                <a:solidFill>
                  <a:schemeClr val="bg1"/>
                </a:solidFill>
                <a:latin typeface="+mn-lt"/>
              </a:rPr>
              <a:t>45,570</a:t>
            </a:r>
          </a:p>
        </p:txBody>
      </p:sp>
      <p:sp>
        <p:nvSpPr>
          <p:cNvPr id="168" name="TextBox 167"/>
          <p:cNvSpPr txBox="1"/>
          <p:nvPr/>
        </p:nvSpPr>
        <p:spPr>
          <a:xfrm>
            <a:off x="7627855" y="1971765"/>
            <a:ext cx="626877" cy="634961"/>
          </a:xfrm>
          <a:prstGeom prst="rect">
            <a:avLst/>
          </a:prstGeom>
          <a:noFill/>
          <a:ln w="12700">
            <a:noFill/>
          </a:ln>
          <a:effectLst/>
        </p:spPr>
        <p:txBody>
          <a:bodyPr wrap="none" rtlCol="0">
            <a:spAutoFit/>
          </a:bodyPr>
          <a:lstStyle/>
          <a:p>
            <a:pPr algn="ctr"/>
            <a:r>
              <a:rPr lang="en-US" sz="1000" b="1">
                <a:solidFill>
                  <a:schemeClr val="bg1"/>
                </a:solidFill>
                <a:latin typeface="+mn-lt"/>
              </a:rPr>
              <a:t>Pend</a:t>
            </a:r>
          </a:p>
          <a:p>
            <a:pPr algn="ctr"/>
            <a:r>
              <a:rPr lang="en-US" sz="1000" b="1">
                <a:solidFill>
                  <a:schemeClr val="bg1"/>
                </a:solidFill>
                <a:latin typeface="+mn-lt"/>
              </a:rPr>
              <a:t>Oreille</a:t>
            </a:r>
          </a:p>
          <a:p>
            <a:pPr algn="ctr"/>
            <a:r>
              <a:rPr lang="en-US" sz="1000" b="1" i="1">
                <a:solidFill>
                  <a:schemeClr val="bg1"/>
                </a:solidFill>
                <a:latin typeface="+mn-lt"/>
              </a:rPr>
              <a:t>13,740</a:t>
            </a:r>
          </a:p>
        </p:txBody>
      </p:sp>
      <p:sp>
        <p:nvSpPr>
          <p:cNvPr id="169" name="TextBox 168"/>
          <p:cNvSpPr txBox="1"/>
          <p:nvPr/>
        </p:nvSpPr>
        <p:spPr>
          <a:xfrm>
            <a:off x="6557743" y="3361837"/>
            <a:ext cx="645249" cy="458583"/>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Lincoln</a:t>
            </a:r>
          </a:p>
          <a:p>
            <a:pPr algn="ctr"/>
            <a:r>
              <a:rPr lang="en-US" sz="1000" b="1" i="1">
                <a:solidFill>
                  <a:schemeClr val="tx1"/>
                </a:solidFill>
                <a:latin typeface="+mn-lt"/>
              </a:rPr>
              <a:t>10,960</a:t>
            </a:r>
          </a:p>
        </p:txBody>
      </p:sp>
      <p:sp>
        <p:nvSpPr>
          <p:cNvPr id="170" name="TextBox 169"/>
          <p:cNvSpPr txBox="1"/>
          <p:nvPr/>
        </p:nvSpPr>
        <p:spPr>
          <a:xfrm>
            <a:off x="7462390" y="3336199"/>
            <a:ext cx="733438" cy="458583"/>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Spokane</a:t>
            </a:r>
          </a:p>
          <a:p>
            <a:pPr algn="ctr"/>
            <a:r>
              <a:rPr lang="en-US" sz="1000" b="1" i="1">
                <a:solidFill>
                  <a:schemeClr val="tx1"/>
                </a:solidFill>
                <a:latin typeface="+mn-lt"/>
              </a:rPr>
              <a:t>515,250</a:t>
            </a:r>
          </a:p>
        </p:txBody>
      </p:sp>
      <p:sp>
        <p:nvSpPr>
          <p:cNvPr id="171" name="TextBox 170"/>
          <p:cNvSpPr txBox="1"/>
          <p:nvPr/>
        </p:nvSpPr>
        <p:spPr>
          <a:xfrm>
            <a:off x="6504371" y="4159112"/>
            <a:ext cx="628713" cy="458583"/>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Adams</a:t>
            </a:r>
          </a:p>
          <a:p>
            <a:pPr algn="ctr"/>
            <a:r>
              <a:rPr lang="en-US" sz="1000" b="1" i="1">
                <a:solidFill>
                  <a:schemeClr val="bg1"/>
                </a:solidFill>
                <a:latin typeface="+mn-lt"/>
              </a:rPr>
              <a:t>20,150</a:t>
            </a:r>
          </a:p>
        </p:txBody>
      </p:sp>
      <p:sp>
        <p:nvSpPr>
          <p:cNvPr id="172" name="TextBox 171"/>
          <p:cNvSpPr txBox="1"/>
          <p:nvPr/>
        </p:nvSpPr>
        <p:spPr>
          <a:xfrm>
            <a:off x="7375989" y="4169627"/>
            <a:ext cx="783043" cy="458583"/>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Whitman</a:t>
            </a:r>
          </a:p>
          <a:p>
            <a:pPr algn="ctr"/>
            <a:r>
              <a:rPr lang="en-US" sz="1000" b="1" i="1">
                <a:solidFill>
                  <a:schemeClr val="tx1"/>
                </a:solidFill>
                <a:latin typeface="+mn-lt"/>
              </a:rPr>
              <a:t>50,130</a:t>
            </a:r>
          </a:p>
        </p:txBody>
      </p:sp>
      <p:sp>
        <p:nvSpPr>
          <p:cNvPr id="173" name="TextBox 172"/>
          <p:cNvSpPr txBox="1"/>
          <p:nvPr/>
        </p:nvSpPr>
        <p:spPr>
          <a:xfrm>
            <a:off x="6392679" y="5321177"/>
            <a:ext cx="946561" cy="458583"/>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Walla Walla</a:t>
            </a:r>
          </a:p>
          <a:p>
            <a:pPr algn="ctr"/>
            <a:r>
              <a:rPr lang="en-US" sz="1000" b="1" i="1">
                <a:solidFill>
                  <a:schemeClr val="bg1"/>
                </a:solidFill>
                <a:latin typeface="+mn-lt"/>
              </a:rPr>
              <a:t>62,200</a:t>
            </a:r>
          </a:p>
        </p:txBody>
      </p:sp>
      <p:sp>
        <p:nvSpPr>
          <p:cNvPr id="174" name="TextBox 173"/>
          <p:cNvSpPr txBox="1"/>
          <p:nvPr/>
        </p:nvSpPr>
        <p:spPr>
          <a:xfrm>
            <a:off x="7165909" y="5186813"/>
            <a:ext cx="790393" cy="458583"/>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Columbia</a:t>
            </a:r>
          </a:p>
          <a:p>
            <a:pPr algn="ctr"/>
            <a:r>
              <a:rPr lang="en-US" sz="1000" b="1" i="1">
                <a:solidFill>
                  <a:schemeClr val="tx1"/>
                </a:solidFill>
                <a:latin typeface="+mn-lt"/>
              </a:rPr>
              <a:t>4,160</a:t>
            </a:r>
          </a:p>
        </p:txBody>
      </p:sp>
      <p:sp>
        <p:nvSpPr>
          <p:cNvPr id="175" name="TextBox 174"/>
          <p:cNvSpPr txBox="1"/>
          <p:nvPr/>
        </p:nvSpPr>
        <p:spPr>
          <a:xfrm>
            <a:off x="7442132" y="4787184"/>
            <a:ext cx="700367" cy="458583"/>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Garfield</a:t>
            </a:r>
          </a:p>
          <a:p>
            <a:pPr algn="ctr"/>
            <a:r>
              <a:rPr lang="en-US" sz="1000" b="1" i="1">
                <a:solidFill>
                  <a:schemeClr val="tx1"/>
                </a:solidFill>
                <a:latin typeface="+mn-lt"/>
              </a:rPr>
              <a:t>2,220</a:t>
            </a:r>
          </a:p>
        </p:txBody>
      </p:sp>
      <p:sp>
        <p:nvSpPr>
          <p:cNvPr id="176" name="TextBox 175"/>
          <p:cNvSpPr txBox="1"/>
          <p:nvPr/>
        </p:nvSpPr>
        <p:spPr>
          <a:xfrm>
            <a:off x="7832783" y="5225345"/>
            <a:ext cx="626877" cy="458583"/>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Asotin</a:t>
            </a:r>
          </a:p>
          <a:p>
            <a:pPr algn="ctr"/>
            <a:r>
              <a:rPr lang="en-US" sz="1000" b="1" i="1">
                <a:solidFill>
                  <a:schemeClr val="tx1"/>
                </a:solidFill>
                <a:latin typeface="+mn-lt"/>
              </a:rPr>
              <a:t>22,520</a:t>
            </a:r>
          </a:p>
        </p:txBody>
      </p:sp>
      <p:sp>
        <p:nvSpPr>
          <p:cNvPr id="177" name="TextBox 176"/>
          <p:cNvSpPr txBox="1"/>
          <p:nvPr/>
        </p:nvSpPr>
        <p:spPr>
          <a:xfrm>
            <a:off x="6523256" y="1746059"/>
            <a:ext cx="1580420" cy="282204"/>
          </a:xfrm>
          <a:prstGeom prst="rect">
            <a:avLst/>
          </a:prstGeom>
          <a:noFill/>
          <a:ln w="12700">
            <a:noFill/>
          </a:ln>
          <a:effectLst/>
        </p:spPr>
        <p:txBody>
          <a:bodyPr wrap="none" rtlCol="0">
            <a:spAutoFit/>
          </a:bodyPr>
          <a:lstStyle/>
          <a:p>
            <a:pPr algn="ctr"/>
            <a:r>
              <a:rPr lang="en-US" sz="1000" b="1">
                <a:solidFill>
                  <a:schemeClr val="bg1"/>
                </a:solidFill>
                <a:latin typeface="+mn-lt"/>
              </a:rPr>
              <a:t>(Northeast Tri County)</a:t>
            </a:r>
          </a:p>
        </p:txBody>
      </p:sp>
      <p:sp>
        <p:nvSpPr>
          <p:cNvPr id="178" name="TextBox 177"/>
          <p:cNvSpPr txBox="1"/>
          <p:nvPr/>
        </p:nvSpPr>
        <p:spPr>
          <a:xfrm>
            <a:off x="1831728" y="1713079"/>
            <a:ext cx="742623" cy="458583"/>
          </a:xfrm>
          <a:prstGeom prst="rect">
            <a:avLst/>
          </a:prstGeom>
          <a:noFill/>
          <a:ln w="12700">
            <a:noFill/>
          </a:ln>
          <a:effectLst/>
        </p:spPr>
        <p:txBody>
          <a:bodyPr wrap="none" rtlCol="0">
            <a:spAutoFit/>
          </a:bodyPr>
          <a:lstStyle/>
          <a:p>
            <a:pPr algn="ctr"/>
            <a:r>
              <a:rPr lang="en-US" sz="1000" b="1">
                <a:solidFill>
                  <a:schemeClr val="tx1"/>
                </a:solidFill>
                <a:latin typeface="+mn-lt"/>
              </a:rPr>
              <a:t>San Juan</a:t>
            </a:r>
          </a:p>
          <a:p>
            <a:pPr algn="ctr"/>
            <a:r>
              <a:rPr lang="en-US" sz="1000" b="1" i="1">
                <a:solidFill>
                  <a:schemeClr val="tx1"/>
                </a:solidFill>
                <a:latin typeface="+mn-lt"/>
              </a:rPr>
              <a:t>17,150</a:t>
            </a:r>
          </a:p>
        </p:txBody>
      </p:sp>
      <p:sp>
        <p:nvSpPr>
          <p:cNvPr id="183" name="TextBox 182"/>
          <p:cNvSpPr txBox="1"/>
          <p:nvPr/>
        </p:nvSpPr>
        <p:spPr>
          <a:xfrm>
            <a:off x="2316549" y="3263608"/>
            <a:ext cx="618861" cy="400110"/>
          </a:xfrm>
          <a:prstGeom prst="rect">
            <a:avLst/>
          </a:prstGeom>
          <a:noFill/>
          <a:ln w="12700">
            <a:noFill/>
          </a:ln>
          <a:effectLst/>
        </p:spPr>
        <p:txBody>
          <a:bodyPr wrap="square" rtlCol="0">
            <a:spAutoFit/>
          </a:bodyPr>
          <a:lstStyle/>
          <a:p>
            <a:pPr algn="ctr"/>
            <a:r>
              <a:rPr lang="en-US" sz="1000" b="1">
                <a:solidFill>
                  <a:schemeClr val="tx1"/>
                </a:solidFill>
                <a:latin typeface="+mn-lt"/>
              </a:rPr>
              <a:t>Kitsap</a:t>
            </a:r>
          </a:p>
          <a:p>
            <a:pPr algn="ctr"/>
            <a:r>
              <a:rPr lang="en-US" sz="1000" b="1" i="1">
                <a:solidFill>
                  <a:schemeClr val="tx1"/>
                </a:solidFill>
                <a:latin typeface="+mn-lt"/>
              </a:rPr>
              <a:t>270,100</a:t>
            </a:r>
          </a:p>
        </p:txBody>
      </p:sp>
      <p:grpSp>
        <p:nvGrpSpPr>
          <p:cNvPr id="11" name="Group 10"/>
          <p:cNvGrpSpPr/>
          <p:nvPr/>
        </p:nvGrpSpPr>
        <p:grpSpPr>
          <a:xfrm>
            <a:off x="8926129" y="2123773"/>
            <a:ext cx="2815916" cy="1317810"/>
            <a:chOff x="434162" y="4035083"/>
            <a:chExt cx="2815916" cy="1317810"/>
          </a:xfrm>
        </p:grpSpPr>
        <p:grpSp>
          <p:nvGrpSpPr>
            <p:cNvPr id="255" name="Group 254"/>
            <p:cNvGrpSpPr/>
            <p:nvPr userDrawn="1"/>
          </p:nvGrpSpPr>
          <p:grpSpPr>
            <a:xfrm>
              <a:off x="435347" y="4321406"/>
              <a:ext cx="2814731" cy="400110"/>
              <a:chOff x="12691078" y="3401030"/>
              <a:chExt cx="2814731" cy="400110"/>
            </a:xfrm>
          </p:grpSpPr>
          <p:sp>
            <p:nvSpPr>
              <p:cNvPr id="256" name="Rectangle 255"/>
              <p:cNvSpPr/>
              <p:nvPr userDrawn="1"/>
            </p:nvSpPr>
            <p:spPr>
              <a:xfrm>
                <a:off x="12691078" y="3491275"/>
                <a:ext cx="219456" cy="219456"/>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200"/>
                  </a:spcBef>
                </a:pPr>
                <a:endParaRPr lang="en-US" sz="800">
                  <a:solidFill>
                    <a:schemeClr val="tx1">
                      <a:lumMod val="75000"/>
                      <a:lumOff val="25000"/>
                    </a:schemeClr>
                  </a:solidFill>
                  <a:latin typeface="Century Gothic" panose="020B0502020202020204" pitchFamily="34" charset="0"/>
                </a:endParaRPr>
              </a:p>
            </p:txBody>
          </p:sp>
          <p:sp>
            <p:nvSpPr>
              <p:cNvPr id="257" name="TextBox 256"/>
              <p:cNvSpPr txBox="1"/>
              <p:nvPr userDrawn="1"/>
            </p:nvSpPr>
            <p:spPr>
              <a:xfrm>
                <a:off x="12885853" y="3401030"/>
                <a:ext cx="2619956" cy="400110"/>
              </a:xfrm>
              <a:prstGeom prst="rect">
                <a:avLst/>
              </a:prstGeom>
              <a:noFill/>
            </p:spPr>
            <p:txBody>
              <a:bodyPr wrap="square" rtlCol="0">
                <a:spAutoFit/>
              </a:bodyPr>
              <a:lstStyle/>
              <a:p>
                <a:r>
                  <a:rPr lang="en-US" sz="1000" b="1" kern="1200">
                    <a:solidFill>
                      <a:schemeClr val="tx1"/>
                    </a:solidFill>
                    <a:latin typeface="+mn-lt"/>
                    <a:ea typeface="+mn-ea"/>
                    <a:cs typeface="+mn-cs"/>
                  </a:rPr>
                  <a:t>Departments that have combined</a:t>
                </a:r>
              </a:p>
              <a:p>
                <a:r>
                  <a:rPr lang="en-US" sz="1000" b="1" kern="1200">
                    <a:solidFill>
                      <a:schemeClr val="tx1"/>
                    </a:solidFill>
                    <a:latin typeface="+mn-lt"/>
                    <a:ea typeface="+mn-ea"/>
                    <a:cs typeface="+mn-cs"/>
                  </a:rPr>
                  <a:t>public health &amp; human services (16)</a:t>
                </a:r>
              </a:p>
            </p:txBody>
          </p:sp>
        </p:grpSp>
        <p:grpSp>
          <p:nvGrpSpPr>
            <p:cNvPr id="10" name="Group 9"/>
            <p:cNvGrpSpPr/>
            <p:nvPr userDrawn="1"/>
          </p:nvGrpSpPr>
          <p:grpSpPr>
            <a:xfrm>
              <a:off x="434162" y="4035083"/>
              <a:ext cx="1936815" cy="1317810"/>
              <a:chOff x="434162" y="4035083"/>
              <a:chExt cx="1936815" cy="1317810"/>
            </a:xfrm>
          </p:grpSpPr>
          <p:grpSp>
            <p:nvGrpSpPr>
              <p:cNvPr id="4" name="Group 3"/>
              <p:cNvGrpSpPr/>
              <p:nvPr userDrawn="1"/>
            </p:nvGrpSpPr>
            <p:grpSpPr>
              <a:xfrm>
                <a:off x="434163" y="4755791"/>
                <a:ext cx="1936814" cy="597102"/>
                <a:chOff x="15619382" y="3472105"/>
                <a:chExt cx="1936814" cy="597102"/>
              </a:xfrm>
            </p:grpSpPr>
            <p:sp>
              <p:nvSpPr>
                <p:cNvPr id="132" name="Rectangle 131"/>
                <p:cNvSpPr/>
                <p:nvPr userDrawn="1"/>
              </p:nvSpPr>
              <p:spPr>
                <a:xfrm>
                  <a:off x="15619382" y="3487376"/>
                  <a:ext cx="214952" cy="219456"/>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noAutofit/>
                </a:bodyPr>
                <a:lstStyle/>
                <a:p>
                  <a:pPr algn="ctr">
                    <a:spcBef>
                      <a:spcPts val="200"/>
                    </a:spcBef>
                  </a:pPr>
                  <a:endParaRPr lang="en-US"/>
                </a:p>
              </p:txBody>
            </p:sp>
            <p:sp>
              <p:nvSpPr>
                <p:cNvPr id="134" name="Rectangle 133"/>
                <p:cNvSpPr/>
                <p:nvPr userDrawn="1"/>
              </p:nvSpPr>
              <p:spPr>
                <a:xfrm>
                  <a:off x="15619382" y="3848545"/>
                  <a:ext cx="219456" cy="219456"/>
                </a:xfrm>
                <a:prstGeom prst="rect">
                  <a:avLst/>
                </a:prstGeom>
                <a:ln>
                  <a:solidFill>
                    <a:srgbClr val="2699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81" name="TextBox 180"/>
                <p:cNvSpPr txBox="1"/>
                <p:nvPr userDrawn="1"/>
              </p:nvSpPr>
              <p:spPr>
                <a:xfrm>
                  <a:off x="15815014" y="3472105"/>
                  <a:ext cx="1741182" cy="246221"/>
                </a:xfrm>
                <a:prstGeom prst="rect">
                  <a:avLst/>
                </a:prstGeom>
                <a:noFill/>
              </p:spPr>
              <p:txBody>
                <a:bodyPr wrap="none" rtlCol="0">
                  <a:spAutoFit/>
                </a:bodyPr>
                <a:lstStyle/>
                <a:p>
                  <a:r>
                    <a:rPr lang="en-US" sz="1000" b="1">
                      <a:solidFill>
                        <a:schemeClr val="tx1"/>
                      </a:solidFill>
                      <a:latin typeface="+mn-lt"/>
                    </a:rPr>
                    <a:t>Public Health Department</a:t>
                  </a:r>
                  <a:r>
                    <a:rPr lang="en-US" sz="1000" b="1" baseline="0">
                      <a:solidFill>
                        <a:schemeClr val="tx1"/>
                      </a:solidFill>
                      <a:latin typeface="+mn-lt"/>
                    </a:rPr>
                    <a:t> (8)</a:t>
                  </a:r>
                  <a:endParaRPr lang="en-US" sz="1000" b="1">
                    <a:solidFill>
                      <a:schemeClr val="tx1"/>
                    </a:solidFill>
                    <a:latin typeface="+mn-lt"/>
                  </a:endParaRPr>
                </a:p>
              </p:txBody>
            </p:sp>
            <p:sp>
              <p:nvSpPr>
                <p:cNvPr id="182" name="TextBox 181"/>
                <p:cNvSpPr txBox="1"/>
                <p:nvPr userDrawn="1"/>
              </p:nvSpPr>
              <p:spPr>
                <a:xfrm>
                  <a:off x="15815477" y="3822986"/>
                  <a:ext cx="1470274" cy="246221"/>
                </a:xfrm>
                <a:prstGeom prst="rect">
                  <a:avLst/>
                </a:prstGeom>
                <a:noFill/>
              </p:spPr>
              <p:txBody>
                <a:bodyPr wrap="none" rtlCol="0">
                  <a:spAutoFit/>
                </a:bodyPr>
                <a:lstStyle/>
                <a:p>
                  <a:r>
                    <a:rPr lang="en-US" sz="1000" b="1">
                      <a:solidFill>
                        <a:schemeClr val="tx1"/>
                      </a:solidFill>
                      <a:latin typeface="+mn-lt"/>
                    </a:rPr>
                    <a:t>Multi County District (3)</a:t>
                  </a:r>
                </a:p>
              </p:txBody>
            </p:sp>
          </p:grpSp>
          <p:grpSp>
            <p:nvGrpSpPr>
              <p:cNvPr id="258" name="Group 257"/>
              <p:cNvGrpSpPr/>
              <p:nvPr userDrawn="1"/>
            </p:nvGrpSpPr>
            <p:grpSpPr>
              <a:xfrm>
                <a:off x="434162" y="4035083"/>
                <a:ext cx="1700350" cy="246221"/>
                <a:chOff x="12691077" y="3835313"/>
                <a:chExt cx="1700350" cy="246221"/>
              </a:xfrm>
            </p:grpSpPr>
            <p:sp>
              <p:nvSpPr>
                <p:cNvPr id="259" name="Rectangle 258"/>
                <p:cNvSpPr/>
                <p:nvPr userDrawn="1"/>
              </p:nvSpPr>
              <p:spPr>
                <a:xfrm>
                  <a:off x="12691077" y="3853290"/>
                  <a:ext cx="219456" cy="219456"/>
                </a:xfrm>
                <a:prstGeom prst="rect">
                  <a:avLst/>
                </a:prstGeom>
                <a:solidFill>
                  <a:srgbClr val="E8E8E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60" name="TextBox 259"/>
                <p:cNvSpPr txBox="1"/>
                <p:nvPr userDrawn="1"/>
              </p:nvSpPr>
              <p:spPr>
                <a:xfrm>
                  <a:off x="12892299" y="3835313"/>
                  <a:ext cx="1499128" cy="246221"/>
                </a:xfrm>
                <a:prstGeom prst="rect">
                  <a:avLst/>
                </a:prstGeom>
                <a:noFill/>
              </p:spPr>
              <p:txBody>
                <a:bodyPr wrap="none" rtlCol="0">
                  <a:spAutoFit/>
                </a:bodyPr>
                <a:lstStyle/>
                <a:p>
                  <a:r>
                    <a:rPr lang="en-US" sz="1000" b="1">
                      <a:solidFill>
                        <a:schemeClr val="tx1"/>
                      </a:solidFill>
                      <a:latin typeface="+mn-lt"/>
                    </a:rPr>
                    <a:t>Single County District (8)</a:t>
                  </a:r>
                </a:p>
              </p:txBody>
            </p:sp>
          </p:grpSp>
        </p:grpSp>
      </p:grpSp>
      <p:pic>
        <p:nvPicPr>
          <p:cNvPr id="3" name="Picture 2">
            <a:extLst>
              <a:ext uri="{FF2B5EF4-FFF2-40B4-BE49-F238E27FC236}">
                <a16:creationId xmlns:a16="http://schemas.microsoft.com/office/drawing/2014/main" id="{84EE4D84-CC6E-082A-90B4-CAC610C18E2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811712" y="5822627"/>
            <a:ext cx="1996064" cy="587138"/>
          </a:xfrm>
          <a:prstGeom prst="rect">
            <a:avLst/>
          </a:prstGeom>
        </p:spPr>
      </p:pic>
    </p:spTree>
    <p:extLst>
      <p:ext uri="{BB962C8B-B14F-4D97-AF65-F5344CB8AC3E}">
        <p14:creationId xmlns:p14="http://schemas.microsoft.com/office/powerpoint/2010/main" val="39902567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ublic Healtgh System">
    <p:spTree>
      <p:nvGrpSpPr>
        <p:cNvPr id="1" name=""/>
        <p:cNvGrpSpPr/>
        <p:nvPr/>
      </p:nvGrpSpPr>
      <p:grpSpPr>
        <a:xfrm>
          <a:off x="0" y="0"/>
          <a:ext cx="0" cy="0"/>
          <a:chOff x="0" y="0"/>
          <a:chExt cx="0" cy="0"/>
        </a:xfrm>
      </p:grpSpPr>
      <p:cxnSp>
        <p:nvCxnSpPr>
          <p:cNvPr id="8" name="Straight Connector 7"/>
          <p:cNvCxnSpPr/>
          <p:nvPr/>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3" name="Title 2"/>
          <p:cNvSpPr>
            <a:spLocks noGrp="1"/>
          </p:cNvSpPr>
          <p:nvPr>
            <p:ph type="title" hasCustomPrompt="1"/>
          </p:nvPr>
        </p:nvSpPr>
        <p:spPr>
          <a:xfrm>
            <a:off x="0" y="618424"/>
            <a:ext cx="12192000" cy="544750"/>
          </a:xfrm>
        </p:spPr>
        <p:txBody>
          <a:bodyPr>
            <a:normAutofit/>
          </a:bodyPr>
          <a:lstStyle>
            <a:lvl1pPr algn="ctr">
              <a:defRPr sz="2700" baseline="0"/>
            </a:lvl1pPr>
          </a:lstStyle>
          <a:p>
            <a:r>
              <a:rPr lang="en-US"/>
              <a:t>Public Health System</a:t>
            </a:r>
          </a:p>
        </p:txBody>
      </p:sp>
      <p:pic>
        <p:nvPicPr>
          <p:cNvPr id="1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28856" y="1273708"/>
            <a:ext cx="8934287" cy="4955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20"/>
          <p:cNvSpPr/>
          <p:nvPr userDrawn="1"/>
        </p:nvSpPr>
        <p:spPr>
          <a:xfrm>
            <a:off x="7243858" y="5134314"/>
            <a:ext cx="2776041" cy="1502976"/>
          </a:xfrm>
          <a:prstGeom prst="rect">
            <a:avLst/>
          </a:prstGeom>
        </p:spPr>
        <p:txBody>
          <a:bodyPr wrap="square">
            <a:spAutoFit/>
          </a:bodyPr>
          <a:lstStyle/>
          <a:p>
            <a:pPr marL="1588">
              <a:spcBef>
                <a:spcPts val="900"/>
              </a:spcBef>
            </a:pPr>
            <a:r>
              <a:rPr lang="en-US" sz="1600">
                <a:solidFill>
                  <a:schemeClr val="tx1"/>
                </a:solidFill>
                <a:latin typeface="+mn-lt"/>
              </a:rPr>
              <a:t>Partners</a:t>
            </a:r>
          </a:p>
          <a:p>
            <a:pPr marL="1588">
              <a:spcBef>
                <a:spcPts val="200"/>
              </a:spcBef>
            </a:pPr>
            <a:r>
              <a:rPr lang="en-US" sz="1200">
                <a:solidFill>
                  <a:schemeClr val="tx1"/>
                </a:solidFill>
                <a:latin typeface="+mn-lt"/>
              </a:rPr>
              <a:t>Private Sector</a:t>
            </a:r>
          </a:p>
          <a:p>
            <a:pPr marL="1588"/>
            <a:r>
              <a:rPr lang="en-US" sz="1200">
                <a:solidFill>
                  <a:schemeClr val="tx1"/>
                </a:solidFill>
                <a:latin typeface="+mn-lt"/>
              </a:rPr>
              <a:t>Professional Associations</a:t>
            </a:r>
          </a:p>
          <a:p>
            <a:pPr marL="1588"/>
            <a:r>
              <a:rPr lang="en-US" sz="1200">
                <a:solidFill>
                  <a:schemeClr val="tx1"/>
                </a:solidFill>
                <a:latin typeface="+mn-lt"/>
              </a:rPr>
              <a:t>Academic Institutions</a:t>
            </a:r>
          </a:p>
          <a:p>
            <a:pPr marL="1588"/>
            <a:r>
              <a:rPr lang="en-US" sz="1200">
                <a:solidFill>
                  <a:schemeClr val="tx1"/>
                </a:solidFill>
                <a:latin typeface="+mn-lt"/>
              </a:rPr>
              <a:t>Non-Profit Organizations</a:t>
            </a:r>
          </a:p>
          <a:p>
            <a:pPr marL="1588">
              <a:spcBef>
                <a:spcPts val="200"/>
              </a:spcBef>
            </a:pPr>
            <a:r>
              <a:rPr lang="en-US" sz="1200">
                <a:solidFill>
                  <a:schemeClr val="tx1"/>
                </a:solidFill>
                <a:latin typeface="+mn-lt"/>
              </a:rPr>
              <a:t>Health Care Delivery System</a:t>
            </a:r>
          </a:p>
          <a:p>
            <a:pPr marL="1588"/>
            <a:r>
              <a:rPr lang="en-US" sz="1200">
                <a:solidFill>
                  <a:schemeClr val="tx1"/>
                </a:solidFill>
                <a:latin typeface="+mn-lt"/>
              </a:rPr>
              <a:t>Other Stakeholders</a:t>
            </a:r>
          </a:p>
        </p:txBody>
      </p:sp>
      <p:sp>
        <p:nvSpPr>
          <p:cNvPr id="22" name="Oval 21"/>
          <p:cNvSpPr/>
          <p:nvPr userDrawn="1"/>
        </p:nvSpPr>
        <p:spPr>
          <a:xfrm>
            <a:off x="2977978" y="3612150"/>
            <a:ext cx="45719" cy="45719"/>
          </a:xfrm>
          <a:prstGeom prst="ellipse">
            <a:avLst/>
          </a:prstGeom>
          <a:solidFill>
            <a:srgbClr val="349D9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2635357" y="3392441"/>
            <a:ext cx="685800" cy="433387"/>
          </a:xfrm>
          <a:prstGeom prst="rect">
            <a:avLst/>
          </a:prstGeom>
          <a:noFill/>
          <a:ln w="25400">
            <a:solidFill>
              <a:srgbClr val="2699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userDrawn="1"/>
        </p:nvCxnSpPr>
        <p:spPr>
          <a:xfrm>
            <a:off x="2968411" y="5893601"/>
            <a:ext cx="1005919" cy="0"/>
          </a:xfrm>
          <a:prstGeom prst="line">
            <a:avLst/>
          </a:prstGeom>
          <a:ln w="12700">
            <a:solidFill>
              <a:srgbClr val="2699BB"/>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flipV="1">
            <a:off x="2968413" y="3905085"/>
            <a:ext cx="0" cy="1996215"/>
          </a:xfrm>
          <a:prstGeom prst="line">
            <a:avLst/>
          </a:prstGeom>
          <a:ln w="12700">
            <a:solidFill>
              <a:srgbClr val="2699BB"/>
            </a:solidFill>
            <a:prstDash val="dash"/>
          </a:ln>
        </p:spPr>
        <p:style>
          <a:lnRef idx="1">
            <a:schemeClr val="accent1"/>
          </a:lnRef>
          <a:fillRef idx="0">
            <a:schemeClr val="accent1"/>
          </a:fillRef>
          <a:effectRef idx="0">
            <a:schemeClr val="accent1"/>
          </a:effectRef>
          <a:fontRef idx="minor">
            <a:schemeClr val="tx1"/>
          </a:fontRef>
        </p:style>
      </p:cxnSp>
      <p:sp>
        <p:nvSpPr>
          <p:cNvPr id="26" name="Rectangle 25"/>
          <p:cNvSpPr/>
          <p:nvPr userDrawn="1"/>
        </p:nvSpPr>
        <p:spPr>
          <a:xfrm>
            <a:off x="4916566" y="5690941"/>
            <a:ext cx="1902075" cy="564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910002" y="5133260"/>
            <a:ext cx="2667000" cy="1133644"/>
          </a:xfrm>
          <a:prstGeom prst="rect">
            <a:avLst/>
          </a:prstGeom>
          <a:noFill/>
        </p:spPr>
        <p:txBody>
          <a:bodyPr wrap="square">
            <a:spAutoFit/>
          </a:bodyPr>
          <a:lstStyle/>
          <a:p>
            <a:pPr>
              <a:spcBef>
                <a:spcPts val="900"/>
              </a:spcBef>
            </a:pPr>
            <a:r>
              <a:rPr lang="en-US" sz="1600">
                <a:solidFill>
                  <a:schemeClr val="tx1"/>
                </a:solidFill>
                <a:latin typeface="+mn-lt"/>
              </a:rPr>
              <a:t>Government</a:t>
            </a:r>
          </a:p>
          <a:p>
            <a:pPr>
              <a:spcBef>
                <a:spcPts val="200"/>
              </a:spcBef>
            </a:pPr>
            <a:r>
              <a:rPr lang="en-US" sz="1200">
                <a:solidFill>
                  <a:schemeClr val="tx1"/>
                </a:solidFill>
                <a:latin typeface="+mn-lt"/>
              </a:rPr>
              <a:t>Department of Health</a:t>
            </a:r>
          </a:p>
          <a:p>
            <a:r>
              <a:rPr lang="en-US" sz="1200">
                <a:solidFill>
                  <a:schemeClr val="tx1"/>
                </a:solidFill>
                <a:latin typeface="+mn-lt"/>
              </a:rPr>
              <a:t>State Board of Health</a:t>
            </a:r>
          </a:p>
          <a:p>
            <a:r>
              <a:rPr lang="en-US" sz="1200">
                <a:solidFill>
                  <a:schemeClr val="tx1"/>
                </a:solidFill>
                <a:latin typeface="+mn-lt"/>
              </a:rPr>
              <a:t>Local Health Jurisdictions (35)</a:t>
            </a:r>
          </a:p>
          <a:p>
            <a:r>
              <a:rPr lang="en-US" sz="1200">
                <a:solidFill>
                  <a:schemeClr val="tx1"/>
                </a:solidFill>
                <a:latin typeface="+mn-lt"/>
              </a:rPr>
              <a:t>Tribal Nations (29)</a:t>
            </a:r>
          </a:p>
        </p:txBody>
      </p:sp>
      <p:sp>
        <p:nvSpPr>
          <p:cNvPr id="28" name="Rectangle 27"/>
          <p:cNvSpPr/>
          <p:nvPr userDrawn="1"/>
        </p:nvSpPr>
        <p:spPr>
          <a:xfrm>
            <a:off x="1612793" y="5052658"/>
            <a:ext cx="2402823" cy="369332"/>
          </a:xfrm>
          <a:prstGeom prst="rect">
            <a:avLst/>
          </a:prstGeom>
          <a:solidFill>
            <a:schemeClr val="bg1"/>
          </a:solidFill>
        </p:spPr>
        <p:txBody>
          <a:bodyPr wrap="square">
            <a:spAutoFit/>
          </a:bodyPr>
          <a:lstStyle/>
          <a:p>
            <a:pPr algn="l"/>
            <a:r>
              <a:rPr lang="en-US" sz="1800">
                <a:solidFill>
                  <a:srgbClr val="2699BB"/>
                </a:solidFill>
                <a:latin typeface="Century Gothic" panose="020B0502020202020204" pitchFamily="34" charset="0"/>
              </a:rPr>
              <a:t>WASHINGTON STATE</a:t>
            </a:r>
          </a:p>
        </p:txBody>
      </p:sp>
      <p:cxnSp>
        <p:nvCxnSpPr>
          <p:cNvPr id="29" name="Straight Connector 28"/>
          <p:cNvCxnSpPr/>
          <p:nvPr userDrawn="1"/>
        </p:nvCxnSpPr>
        <p:spPr>
          <a:xfrm>
            <a:off x="6895475" y="5890578"/>
            <a:ext cx="348383" cy="0"/>
          </a:xfrm>
          <a:prstGeom prst="line">
            <a:avLst/>
          </a:prstGeom>
          <a:ln w="12700">
            <a:solidFill>
              <a:srgbClr val="2699BB"/>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4489554" y="5893297"/>
            <a:ext cx="427012" cy="0"/>
          </a:xfrm>
          <a:prstGeom prst="line">
            <a:avLst/>
          </a:prstGeom>
          <a:ln w="12700">
            <a:solidFill>
              <a:srgbClr val="2699BB"/>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00176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 Slide with Text 1">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9753" y="-7315"/>
            <a:ext cx="12192000" cy="3431263"/>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2" name="Text Placeholder 2"/>
          <p:cNvSpPr>
            <a:spLocks noGrp="1"/>
          </p:cNvSpPr>
          <p:nvPr>
            <p:ph type="body" sz="quarter" idx="13" hasCustomPrompt="1"/>
          </p:nvPr>
        </p:nvSpPr>
        <p:spPr>
          <a:xfrm>
            <a:off x="1619537" y="4903935"/>
            <a:ext cx="9003195" cy="1363195"/>
          </a:xfrm>
        </p:spPr>
        <p:txBody>
          <a:bodyPr>
            <a:noAutofit/>
          </a:bodyPr>
          <a:lstStyle>
            <a:lvl1pPr marL="0" indent="0">
              <a:buNone/>
              <a:defRPr sz="200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7" name="TextBox 6"/>
          <p:cNvSpPr txBox="1"/>
          <p:nvPr userDrawn="1"/>
        </p:nvSpPr>
        <p:spPr>
          <a:xfrm>
            <a:off x="0" y="6318775"/>
            <a:ext cx="12192000" cy="369332"/>
          </a:xfrm>
          <a:prstGeom prst="rect">
            <a:avLst/>
          </a:prstGeom>
          <a:noFill/>
        </p:spPr>
        <p:txBody>
          <a:bodyPr wrap="square" rtlCol="0">
            <a:spAutoFit/>
          </a:bodyPr>
          <a:lstStyle/>
          <a:p>
            <a:pPr algn="ctr"/>
            <a:r>
              <a:rPr lang="en-US" sz="1800">
                <a:solidFill>
                  <a:srgbClr val="2699BB"/>
                </a:solidFill>
                <a:latin typeface="Century Gothic" panose="020B0502020202020204" pitchFamily="34" charset="0"/>
              </a:rPr>
              <a:t>Washington State Department of Health</a:t>
            </a:r>
            <a:r>
              <a:rPr lang="en-US" sz="1800" baseline="0">
                <a:solidFill>
                  <a:srgbClr val="2699BB"/>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8" name="Title 1"/>
          <p:cNvSpPr>
            <a:spLocks noGrp="1"/>
          </p:cNvSpPr>
          <p:nvPr>
            <p:ph type="title" hasCustomPrompt="1"/>
          </p:nvPr>
        </p:nvSpPr>
        <p:spPr>
          <a:xfrm>
            <a:off x="1619537" y="3933309"/>
            <a:ext cx="9003195" cy="965200"/>
          </a:xfrm>
        </p:spPr>
        <p:txBody>
          <a:bodyPr anchor="t">
            <a:normAutofit/>
          </a:bodyPr>
          <a:lstStyle>
            <a:lvl1pPr>
              <a:defRPr sz="2200">
                <a:latin typeface="+mn-lt"/>
              </a:defRPr>
            </a:lvl1pPr>
          </a:lstStyle>
          <a:p>
            <a:pPr lvl="0"/>
            <a:r>
              <a:rPr lang="en-US"/>
              <a:t>Text…</a:t>
            </a:r>
          </a:p>
        </p:txBody>
      </p:sp>
    </p:spTree>
    <p:extLst>
      <p:ext uri="{BB962C8B-B14F-4D97-AF65-F5344CB8AC3E}">
        <p14:creationId xmlns:p14="http://schemas.microsoft.com/office/powerpoint/2010/main" val="27204564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hoto Slide with Text 2">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9753" y="-7315"/>
            <a:ext cx="12192000" cy="4778820"/>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6" name="TextBox 5"/>
          <p:cNvSpPr txBox="1"/>
          <p:nvPr userDrawn="1"/>
        </p:nvSpPr>
        <p:spPr>
          <a:xfrm>
            <a:off x="0" y="6318775"/>
            <a:ext cx="12192000" cy="369332"/>
          </a:xfrm>
          <a:prstGeom prst="rect">
            <a:avLst/>
          </a:prstGeom>
          <a:noFill/>
        </p:spPr>
        <p:txBody>
          <a:bodyPr wrap="square" rtlCol="0">
            <a:spAutoFit/>
          </a:bodyPr>
          <a:lstStyle/>
          <a:p>
            <a:pPr algn="ctr"/>
            <a:r>
              <a:rPr lang="en-US" sz="1800">
                <a:solidFill>
                  <a:srgbClr val="2699BB"/>
                </a:solidFill>
                <a:latin typeface="Century Gothic" panose="020B0502020202020204" pitchFamily="34" charset="0"/>
              </a:rPr>
              <a:t>Washington State Department of Health</a:t>
            </a:r>
            <a:r>
              <a:rPr lang="en-US" sz="1800" baseline="0">
                <a:solidFill>
                  <a:srgbClr val="2699BB"/>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7" name="Title 1"/>
          <p:cNvSpPr>
            <a:spLocks noGrp="1"/>
          </p:cNvSpPr>
          <p:nvPr>
            <p:ph type="title" hasCustomPrompt="1"/>
          </p:nvPr>
        </p:nvSpPr>
        <p:spPr>
          <a:xfrm>
            <a:off x="1620956" y="5297703"/>
            <a:ext cx="9001776" cy="965200"/>
          </a:xfrm>
        </p:spPr>
        <p:txBody>
          <a:bodyPr anchor="t">
            <a:normAutofit/>
          </a:bodyPr>
          <a:lstStyle>
            <a:lvl1pPr>
              <a:defRPr sz="2200">
                <a:latin typeface="+mn-lt"/>
              </a:defRPr>
            </a:lvl1pPr>
          </a:lstStyle>
          <a:p>
            <a:pPr lvl="0"/>
            <a:r>
              <a:rPr lang="en-US"/>
              <a:t>Text…</a:t>
            </a:r>
          </a:p>
        </p:txBody>
      </p:sp>
    </p:spTree>
    <p:extLst>
      <p:ext uri="{BB962C8B-B14F-4D97-AF65-F5344CB8AC3E}">
        <p14:creationId xmlns:p14="http://schemas.microsoft.com/office/powerpoint/2010/main" val="23476037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to Slide with Text 3">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1119447" y="814647"/>
            <a:ext cx="9986357" cy="3773978"/>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6" name="TextBox 5"/>
          <p:cNvSpPr txBox="1"/>
          <p:nvPr userDrawn="1"/>
        </p:nvSpPr>
        <p:spPr>
          <a:xfrm>
            <a:off x="0" y="6318775"/>
            <a:ext cx="12192000" cy="369332"/>
          </a:xfrm>
          <a:prstGeom prst="rect">
            <a:avLst/>
          </a:prstGeom>
          <a:noFill/>
        </p:spPr>
        <p:txBody>
          <a:bodyPr wrap="square" rtlCol="0">
            <a:spAutoFit/>
          </a:bodyPr>
          <a:lstStyle/>
          <a:p>
            <a:pPr algn="ctr"/>
            <a:r>
              <a:rPr lang="en-US" sz="1800">
                <a:solidFill>
                  <a:srgbClr val="2699BB"/>
                </a:solidFill>
                <a:latin typeface="Century Gothic" panose="020B0502020202020204" pitchFamily="34" charset="0"/>
              </a:rPr>
              <a:t>Washington State Department of Health</a:t>
            </a:r>
            <a:r>
              <a:rPr lang="en-US" sz="1800" baseline="0">
                <a:solidFill>
                  <a:srgbClr val="2699BB"/>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2" name="Title 1"/>
          <p:cNvSpPr>
            <a:spLocks noGrp="1"/>
          </p:cNvSpPr>
          <p:nvPr>
            <p:ph type="title" hasCustomPrompt="1"/>
          </p:nvPr>
        </p:nvSpPr>
        <p:spPr>
          <a:xfrm>
            <a:off x="1119447" y="5297703"/>
            <a:ext cx="9986357" cy="965200"/>
          </a:xfrm>
        </p:spPr>
        <p:txBody>
          <a:bodyPr anchor="t">
            <a:normAutofit/>
          </a:bodyPr>
          <a:lstStyle>
            <a:lvl1pPr>
              <a:defRPr sz="2200">
                <a:latin typeface="+mn-lt"/>
              </a:defRPr>
            </a:lvl1pPr>
          </a:lstStyle>
          <a:p>
            <a:pPr lvl="0"/>
            <a:r>
              <a:rPr lang="en-US"/>
              <a:t>Text…</a:t>
            </a:r>
          </a:p>
        </p:txBody>
      </p:sp>
    </p:spTree>
    <p:extLst>
      <p:ext uri="{BB962C8B-B14F-4D97-AF65-F5344CB8AC3E}">
        <p14:creationId xmlns:p14="http://schemas.microsoft.com/office/powerpoint/2010/main" val="10294327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hoto Slide with Text 4">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1119447" y="814647"/>
            <a:ext cx="4677295" cy="3773978"/>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4" name="Picture Placeholder 17"/>
          <p:cNvSpPr>
            <a:spLocks noGrp="1"/>
          </p:cNvSpPr>
          <p:nvPr>
            <p:ph type="pic" sz="quarter" idx="13"/>
          </p:nvPr>
        </p:nvSpPr>
        <p:spPr>
          <a:xfrm>
            <a:off x="6365702" y="814647"/>
            <a:ext cx="4677295" cy="3773978"/>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7" name="TextBox 6"/>
          <p:cNvSpPr txBox="1"/>
          <p:nvPr userDrawn="1"/>
        </p:nvSpPr>
        <p:spPr>
          <a:xfrm>
            <a:off x="0" y="6318775"/>
            <a:ext cx="12192000" cy="369332"/>
          </a:xfrm>
          <a:prstGeom prst="rect">
            <a:avLst/>
          </a:prstGeom>
          <a:noFill/>
        </p:spPr>
        <p:txBody>
          <a:bodyPr wrap="square" rtlCol="0">
            <a:spAutoFit/>
          </a:bodyPr>
          <a:lstStyle/>
          <a:p>
            <a:pPr algn="ctr"/>
            <a:r>
              <a:rPr lang="en-US" sz="1800">
                <a:solidFill>
                  <a:srgbClr val="2699BB"/>
                </a:solidFill>
                <a:latin typeface="Century Gothic" panose="020B0502020202020204" pitchFamily="34" charset="0"/>
              </a:rPr>
              <a:t>Washington State Department of Health</a:t>
            </a:r>
            <a:r>
              <a:rPr lang="en-US" sz="1800" baseline="0">
                <a:solidFill>
                  <a:srgbClr val="2699BB"/>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8" name="Title 1"/>
          <p:cNvSpPr>
            <a:spLocks noGrp="1"/>
          </p:cNvSpPr>
          <p:nvPr>
            <p:ph type="title" hasCustomPrompt="1"/>
          </p:nvPr>
        </p:nvSpPr>
        <p:spPr>
          <a:xfrm>
            <a:off x="1119447" y="5021478"/>
            <a:ext cx="9923549" cy="965200"/>
          </a:xfrm>
        </p:spPr>
        <p:txBody>
          <a:bodyPr anchor="t">
            <a:normAutofit/>
          </a:bodyPr>
          <a:lstStyle>
            <a:lvl1pPr>
              <a:defRPr sz="2200">
                <a:latin typeface="+mn-lt"/>
              </a:defRPr>
            </a:lvl1pPr>
          </a:lstStyle>
          <a:p>
            <a:pPr lvl="0"/>
            <a:r>
              <a:rPr lang="en-US"/>
              <a:t>Text…</a:t>
            </a:r>
          </a:p>
        </p:txBody>
      </p:sp>
    </p:spTree>
    <p:extLst>
      <p:ext uri="{BB962C8B-B14F-4D97-AF65-F5344CB8AC3E}">
        <p14:creationId xmlns:p14="http://schemas.microsoft.com/office/powerpoint/2010/main" val="35419024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hoto Slide No Text 1">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9753" y="-7315"/>
            <a:ext cx="12192000" cy="6865315"/>
          </a:xfrm>
          <a:effectLst/>
        </p:spPr>
        <p:txBody>
          <a:bodyPr/>
          <a:lstStyle>
            <a:lvl1pPr marL="0" indent="0">
              <a:buNone/>
              <a:defRPr>
                <a:solidFill>
                  <a:schemeClr val="tx1">
                    <a:lumMod val="65000"/>
                    <a:lumOff val="35000"/>
                  </a:schemeClr>
                </a:solidFill>
                <a:latin typeface="+mn-lt"/>
              </a:defRPr>
            </a:lvl1pPr>
          </a:lstStyle>
          <a:p>
            <a:r>
              <a:rPr lang="en-US"/>
              <a:t>Click icon to add picture</a:t>
            </a:r>
          </a:p>
        </p:txBody>
      </p:sp>
    </p:spTree>
    <p:extLst>
      <p:ext uri="{BB962C8B-B14F-4D97-AF65-F5344CB8AC3E}">
        <p14:creationId xmlns:p14="http://schemas.microsoft.com/office/powerpoint/2010/main" val="4041691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Urban Presentation Title Slide">
    <p:spTree>
      <p:nvGrpSpPr>
        <p:cNvPr id="1" name=""/>
        <p:cNvGrpSpPr/>
        <p:nvPr/>
      </p:nvGrpSpPr>
      <p:grpSpPr>
        <a:xfrm>
          <a:off x="0" y="0"/>
          <a:ext cx="0" cy="0"/>
          <a:chOff x="0" y="0"/>
          <a:chExt cx="0" cy="0"/>
        </a:xfrm>
      </p:grpSpPr>
      <p:pic>
        <p:nvPicPr>
          <p:cNvPr id="11" name="Picture 10" descr="photo of downtown Spokane with Spokane River in forefront"/>
          <p:cNvPicPr>
            <a:picLocks noChangeAspect="1"/>
          </p:cNvPicPr>
          <p:nvPr userDrawn="1"/>
        </p:nvPicPr>
        <p:blipFill rotWithShape="1">
          <a:blip r:embed="rId2">
            <a:extLst>
              <a:ext uri="{28A0092B-C50C-407E-A947-70E740481C1C}">
                <a14:useLocalDpi xmlns:a14="http://schemas.microsoft.com/office/drawing/2010/main" val="0"/>
              </a:ext>
            </a:extLst>
          </a:blip>
          <a:srcRect t="8921" b="15783"/>
          <a:stretch/>
        </p:blipFill>
        <p:spPr>
          <a:xfrm>
            <a:off x="1" y="0"/>
            <a:ext cx="12200524" cy="4572000"/>
          </a:xfrm>
          <a:prstGeom prst="rect">
            <a:avLst/>
          </a:prstGeom>
        </p:spPr>
      </p:pic>
      <p:pic>
        <p:nvPicPr>
          <p:cNvPr id="2" name="Picture 1">
            <a:extLst>
              <a:ext uri="{FF2B5EF4-FFF2-40B4-BE49-F238E27FC236}">
                <a16:creationId xmlns:a16="http://schemas.microsoft.com/office/drawing/2014/main" id="{65669BCC-FB9F-B78A-0E94-EC00588E352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63145" y="5254752"/>
            <a:ext cx="3771818" cy="1109472"/>
          </a:xfrm>
          <a:prstGeom prst="rect">
            <a:avLst/>
          </a:prstGeom>
        </p:spPr>
      </p:pic>
      <p:sp>
        <p:nvSpPr>
          <p:cNvPr id="3" name="Text Placeholder 9">
            <a:extLst>
              <a:ext uri="{FF2B5EF4-FFF2-40B4-BE49-F238E27FC236}">
                <a16:creationId xmlns:a16="http://schemas.microsoft.com/office/drawing/2014/main" id="{56B80EA2-AD74-B15F-8A54-98558C16EF72}"/>
              </a:ext>
            </a:extLst>
          </p:cNvPr>
          <p:cNvSpPr>
            <a:spLocks noGrp="1"/>
          </p:cNvSpPr>
          <p:nvPr>
            <p:ph type="body" sz="quarter" idx="11" hasCustomPrompt="1"/>
          </p:nvPr>
        </p:nvSpPr>
        <p:spPr>
          <a:xfrm>
            <a:off x="5143134" y="5887701"/>
            <a:ext cx="5244450" cy="694944"/>
          </a:xfrm>
        </p:spPr>
        <p:txBody>
          <a:bodyPr>
            <a:noAutofit/>
          </a:bodyPr>
          <a:lstStyle>
            <a:lvl1pPr marL="0" indent="0">
              <a:lnSpc>
                <a:spcPct val="100000"/>
              </a:lnSpc>
              <a:spcBef>
                <a:spcPts val="0"/>
              </a:spcBef>
              <a:buNone/>
              <a:defRPr sz="2800" cap="none" baseline="0">
                <a:solidFill>
                  <a:schemeClr val="tx1"/>
                </a:solidFill>
              </a:defRPr>
            </a:lvl1pPr>
          </a:lstStyle>
          <a:p>
            <a:pPr lvl="0"/>
            <a:r>
              <a:rPr lang="en-US"/>
              <a:t>Office/Program</a:t>
            </a:r>
          </a:p>
        </p:txBody>
      </p:sp>
      <p:sp>
        <p:nvSpPr>
          <p:cNvPr id="4" name="Title 3">
            <a:extLst>
              <a:ext uri="{FF2B5EF4-FFF2-40B4-BE49-F238E27FC236}">
                <a16:creationId xmlns:a16="http://schemas.microsoft.com/office/drawing/2014/main" id="{1C324521-E337-22C7-6039-3D4D1671686A}"/>
              </a:ext>
            </a:extLst>
          </p:cNvPr>
          <p:cNvSpPr>
            <a:spLocks noGrp="1"/>
          </p:cNvSpPr>
          <p:nvPr>
            <p:ph type="title" hasCustomPrompt="1"/>
          </p:nvPr>
        </p:nvSpPr>
        <p:spPr>
          <a:xfrm>
            <a:off x="5143134" y="5230368"/>
            <a:ext cx="5707746" cy="694944"/>
          </a:xfrm>
        </p:spPr>
        <p:txBody>
          <a:bodyPr>
            <a:noAutofit/>
          </a:bodyPr>
          <a:lstStyle>
            <a:lvl1pPr>
              <a:defRPr sz="3800" cap="all" baseline="0"/>
            </a:lvl1pPr>
          </a:lstStyle>
          <a:p>
            <a:pPr lvl="0"/>
            <a:r>
              <a:rPr lang="en-US"/>
              <a:t>PRESENTATION TITLE</a:t>
            </a:r>
          </a:p>
        </p:txBody>
      </p:sp>
    </p:spTree>
    <p:extLst>
      <p:ext uri="{BB962C8B-B14F-4D97-AF65-F5344CB8AC3E}">
        <p14:creationId xmlns:p14="http://schemas.microsoft.com/office/powerpoint/2010/main" val="41644854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hoto Slide No Text 2">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9753" y="1031777"/>
            <a:ext cx="12192000" cy="4778820"/>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2699BB"/>
                </a:solidFill>
                <a:latin typeface="Century Gothic" panose="020B0502020202020204" pitchFamily="34" charset="0"/>
              </a:rPr>
              <a:t>Washington State Department of Health</a:t>
            </a:r>
            <a:r>
              <a:rPr lang="en-US" sz="1800" baseline="0">
                <a:solidFill>
                  <a:srgbClr val="2699BB"/>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0260758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hoto Slide No Text 3">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1119447" y="814647"/>
            <a:ext cx="9986357" cy="5228706"/>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2699BB"/>
                </a:solidFill>
                <a:latin typeface="Century Gothic" panose="020B0502020202020204" pitchFamily="34" charset="0"/>
              </a:rPr>
              <a:t>Washington State Department of Health</a:t>
            </a:r>
            <a:r>
              <a:rPr lang="en-US" sz="1800" baseline="0">
                <a:solidFill>
                  <a:srgbClr val="2699BB"/>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9652297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hoto Slide No Text 4">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1119447" y="814647"/>
            <a:ext cx="4677295" cy="518714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4" name="Picture Placeholder 17"/>
          <p:cNvSpPr>
            <a:spLocks noGrp="1"/>
          </p:cNvSpPr>
          <p:nvPr>
            <p:ph type="pic" sz="quarter" idx="13"/>
          </p:nvPr>
        </p:nvSpPr>
        <p:spPr>
          <a:xfrm>
            <a:off x="6365702" y="814647"/>
            <a:ext cx="4677295" cy="518714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2699BB"/>
                </a:solidFill>
                <a:latin typeface="Century Gothic" panose="020B0502020202020204" pitchFamily="34" charset="0"/>
              </a:rPr>
              <a:t>Washington State Department of Health</a:t>
            </a:r>
            <a:r>
              <a:rPr lang="en-US" sz="1800" baseline="0">
                <a:solidFill>
                  <a:srgbClr val="2699BB"/>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1504768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hoto on Left Slide 1">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6196280" y="1233820"/>
            <a:ext cx="5280349" cy="1828810"/>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1" name="Text Placeholder 3"/>
          <p:cNvSpPr>
            <a:spLocks noGrp="1"/>
          </p:cNvSpPr>
          <p:nvPr>
            <p:ph type="body" sz="half" idx="10" hasCustomPrompt="1"/>
          </p:nvPr>
        </p:nvSpPr>
        <p:spPr>
          <a:xfrm>
            <a:off x="6196282" y="3069758"/>
            <a:ext cx="5280349" cy="3048380"/>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2" name="Picture Placeholder 2"/>
          <p:cNvSpPr>
            <a:spLocks noGrp="1" noChangeAspect="1"/>
          </p:cNvSpPr>
          <p:nvPr>
            <p:ph type="pic" idx="1"/>
          </p:nvPr>
        </p:nvSpPr>
        <p:spPr>
          <a:xfrm>
            <a:off x="-5384" y="-7315"/>
            <a:ext cx="4780229" cy="2688879"/>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Box 7"/>
          <p:cNvSpPr txBox="1"/>
          <p:nvPr userDrawn="1"/>
        </p:nvSpPr>
        <p:spPr>
          <a:xfrm>
            <a:off x="0" y="6318775"/>
            <a:ext cx="12192000" cy="369332"/>
          </a:xfrm>
          <a:prstGeom prst="rect">
            <a:avLst/>
          </a:prstGeom>
          <a:noFill/>
        </p:spPr>
        <p:txBody>
          <a:bodyPr wrap="square" rtlCol="0">
            <a:spAutoFit/>
          </a:bodyPr>
          <a:lstStyle/>
          <a:p>
            <a:pPr algn="ctr"/>
            <a:r>
              <a:rPr lang="en-US" sz="1800">
                <a:solidFill>
                  <a:srgbClr val="2699BB"/>
                </a:solidFill>
                <a:latin typeface="Century Gothic" panose="020B0502020202020204" pitchFamily="34" charset="0"/>
              </a:rPr>
              <a:t>Washington State Department of Health</a:t>
            </a:r>
            <a:r>
              <a:rPr lang="en-US" sz="1800" baseline="0">
                <a:solidFill>
                  <a:srgbClr val="2699BB"/>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9" name="Title 1"/>
          <p:cNvSpPr>
            <a:spLocks noGrp="1"/>
          </p:cNvSpPr>
          <p:nvPr>
            <p:ph type="title" hasCustomPrompt="1"/>
          </p:nvPr>
        </p:nvSpPr>
        <p:spPr>
          <a:xfrm>
            <a:off x="1393372" y="3290207"/>
            <a:ext cx="3532195" cy="2174875"/>
          </a:xfrm>
        </p:spPr>
        <p:txBody>
          <a:bodyPr anchor="t">
            <a:normAutofit/>
          </a:bodyPr>
          <a:lstStyle>
            <a:lvl1pPr algn="r">
              <a:defRPr sz="2700"/>
            </a:lvl1pPr>
          </a:lstStyle>
          <a:p>
            <a:pPr lvl="0"/>
            <a:r>
              <a:rPr lang="en-US"/>
              <a:t>Left Photo Slide 1</a:t>
            </a:r>
          </a:p>
        </p:txBody>
      </p:sp>
    </p:spTree>
    <p:extLst>
      <p:ext uri="{BB962C8B-B14F-4D97-AF65-F5344CB8AC3E}">
        <p14:creationId xmlns:p14="http://schemas.microsoft.com/office/powerpoint/2010/main" val="16682519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hoto on Left Slide 2">
    <p:spTree>
      <p:nvGrpSpPr>
        <p:cNvPr id="1" name=""/>
        <p:cNvGrpSpPr/>
        <p:nvPr/>
      </p:nvGrpSpPr>
      <p:grpSpPr>
        <a:xfrm>
          <a:off x="0" y="0"/>
          <a:ext cx="0" cy="0"/>
          <a:chOff x="0" y="0"/>
          <a:chExt cx="0" cy="0"/>
        </a:xfrm>
      </p:grpSpPr>
      <p:sp>
        <p:nvSpPr>
          <p:cNvPr id="7" name="Picture Placeholder 2"/>
          <p:cNvSpPr>
            <a:spLocks noGrp="1" noChangeAspect="1"/>
          </p:cNvSpPr>
          <p:nvPr>
            <p:ph type="pic" idx="1"/>
          </p:nvPr>
        </p:nvSpPr>
        <p:spPr>
          <a:xfrm>
            <a:off x="-5384" y="-1"/>
            <a:ext cx="5280536" cy="6858001"/>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Text Placeholder 3"/>
          <p:cNvSpPr>
            <a:spLocks noGrp="1"/>
          </p:cNvSpPr>
          <p:nvPr>
            <p:ph type="body" sz="half" idx="10" hasCustomPrompt="1"/>
          </p:nvPr>
        </p:nvSpPr>
        <p:spPr>
          <a:xfrm>
            <a:off x="6106342" y="2702503"/>
            <a:ext cx="5280349"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6" name="Title 1"/>
          <p:cNvSpPr>
            <a:spLocks noGrp="1"/>
          </p:cNvSpPr>
          <p:nvPr>
            <p:ph type="title" hasCustomPrompt="1"/>
          </p:nvPr>
        </p:nvSpPr>
        <p:spPr>
          <a:xfrm>
            <a:off x="6106342" y="2085143"/>
            <a:ext cx="5280349" cy="603041"/>
          </a:xfrm>
        </p:spPr>
        <p:txBody>
          <a:bodyPr anchor="t">
            <a:normAutofit/>
          </a:bodyPr>
          <a:lstStyle>
            <a:lvl1pPr>
              <a:defRPr sz="2700"/>
            </a:lvl1pPr>
          </a:lstStyle>
          <a:p>
            <a:pPr lvl="0"/>
            <a:r>
              <a:rPr lang="en-US"/>
              <a:t>Left Photo Slide 2</a:t>
            </a:r>
          </a:p>
        </p:txBody>
      </p:sp>
    </p:spTree>
    <p:extLst>
      <p:ext uri="{BB962C8B-B14F-4D97-AF65-F5344CB8AC3E}">
        <p14:creationId xmlns:p14="http://schemas.microsoft.com/office/powerpoint/2010/main" val="10543462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hoto on Left Slide 3">
    <p:spTree>
      <p:nvGrpSpPr>
        <p:cNvPr id="1" name=""/>
        <p:cNvGrpSpPr/>
        <p:nvPr/>
      </p:nvGrpSpPr>
      <p:grpSpPr>
        <a:xfrm>
          <a:off x="0" y="0"/>
          <a:ext cx="0" cy="0"/>
          <a:chOff x="0" y="0"/>
          <a:chExt cx="0" cy="0"/>
        </a:xfrm>
      </p:grpSpPr>
      <p:sp>
        <p:nvSpPr>
          <p:cNvPr id="13" name="Text Placeholder 3"/>
          <p:cNvSpPr>
            <a:spLocks noGrp="1"/>
          </p:cNvSpPr>
          <p:nvPr>
            <p:ph type="body" sz="half" idx="10" hasCustomPrompt="1"/>
          </p:nvPr>
        </p:nvSpPr>
        <p:spPr>
          <a:xfrm>
            <a:off x="7635332" y="2702503"/>
            <a:ext cx="3757193"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5" name="Picture Placeholder 2"/>
          <p:cNvSpPr>
            <a:spLocks noGrp="1" noChangeAspect="1"/>
          </p:cNvSpPr>
          <p:nvPr>
            <p:ph type="pic" idx="1"/>
          </p:nvPr>
        </p:nvSpPr>
        <p:spPr>
          <a:xfrm>
            <a:off x="-9753" y="-2744"/>
            <a:ext cx="3491111" cy="6858000"/>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6" name="Picture Placeholder 2"/>
          <p:cNvSpPr>
            <a:spLocks noGrp="1" noChangeAspect="1"/>
          </p:cNvSpPr>
          <p:nvPr>
            <p:ph type="pic" idx="11"/>
          </p:nvPr>
        </p:nvSpPr>
        <p:spPr>
          <a:xfrm>
            <a:off x="3481358" y="-2744"/>
            <a:ext cx="3317839" cy="3429000"/>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7" name="Picture Placeholder 2"/>
          <p:cNvSpPr>
            <a:spLocks noGrp="1" noChangeAspect="1"/>
          </p:cNvSpPr>
          <p:nvPr>
            <p:ph type="pic" idx="12"/>
          </p:nvPr>
        </p:nvSpPr>
        <p:spPr>
          <a:xfrm>
            <a:off x="3481358" y="3426257"/>
            <a:ext cx="3317839" cy="3431745"/>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itle 1"/>
          <p:cNvSpPr>
            <a:spLocks noGrp="1"/>
          </p:cNvSpPr>
          <p:nvPr>
            <p:ph type="title" hasCustomPrompt="1"/>
          </p:nvPr>
        </p:nvSpPr>
        <p:spPr>
          <a:xfrm>
            <a:off x="7635331" y="1753739"/>
            <a:ext cx="3569699" cy="914401"/>
          </a:xfrm>
        </p:spPr>
        <p:txBody>
          <a:bodyPr anchor="t">
            <a:normAutofit/>
          </a:bodyPr>
          <a:lstStyle>
            <a:lvl1pPr>
              <a:defRPr sz="2700"/>
            </a:lvl1pPr>
          </a:lstStyle>
          <a:p>
            <a:pPr lvl="0"/>
            <a:r>
              <a:rPr lang="en-US"/>
              <a:t>Left Photo Slide 3</a:t>
            </a:r>
          </a:p>
        </p:txBody>
      </p:sp>
    </p:spTree>
    <p:extLst>
      <p:ext uri="{BB962C8B-B14F-4D97-AF65-F5344CB8AC3E}">
        <p14:creationId xmlns:p14="http://schemas.microsoft.com/office/powerpoint/2010/main" val="13172279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 on Right Slide 1">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839788" y="1219190"/>
            <a:ext cx="5280349" cy="1828810"/>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1" name="Text Placeholder 3"/>
          <p:cNvSpPr>
            <a:spLocks noGrp="1"/>
          </p:cNvSpPr>
          <p:nvPr>
            <p:ph type="body" sz="half" idx="10" hasCustomPrompt="1"/>
          </p:nvPr>
        </p:nvSpPr>
        <p:spPr>
          <a:xfrm>
            <a:off x="839790" y="3055128"/>
            <a:ext cx="5280349" cy="3048380"/>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2" name="Picture Placeholder 2"/>
          <p:cNvSpPr>
            <a:spLocks noGrp="1" noChangeAspect="1"/>
          </p:cNvSpPr>
          <p:nvPr>
            <p:ph type="pic" idx="1"/>
          </p:nvPr>
        </p:nvSpPr>
        <p:spPr>
          <a:xfrm>
            <a:off x="7411771" y="-7315"/>
            <a:ext cx="4780229" cy="2688879"/>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Box 7"/>
          <p:cNvSpPr txBox="1"/>
          <p:nvPr userDrawn="1"/>
        </p:nvSpPr>
        <p:spPr>
          <a:xfrm>
            <a:off x="0" y="6318775"/>
            <a:ext cx="12192000" cy="369332"/>
          </a:xfrm>
          <a:prstGeom prst="rect">
            <a:avLst/>
          </a:prstGeom>
          <a:noFill/>
        </p:spPr>
        <p:txBody>
          <a:bodyPr wrap="square" rtlCol="0">
            <a:spAutoFit/>
          </a:bodyPr>
          <a:lstStyle/>
          <a:p>
            <a:pPr algn="ctr"/>
            <a:r>
              <a:rPr lang="en-US" sz="1800">
                <a:solidFill>
                  <a:srgbClr val="2699BB"/>
                </a:solidFill>
                <a:latin typeface="Century Gothic" panose="020B0502020202020204" pitchFamily="34" charset="0"/>
              </a:rPr>
              <a:t>Washington State Department of Health</a:t>
            </a:r>
            <a:r>
              <a:rPr lang="en-US" sz="1800" baseline="0">
                <a:solidFill>
                  <a:srgbClr val="2699BB"/>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2" name="Title 1"/>
          <p:cNvSpPr>
            <a:spLocks noGrp="1"/>
          </p:cNvSpPr>
          <p:nvPr>
            <p:ph type="title" hasCustomPrompt="1"/>
          </p:nvPr>
        </p:nvSpPr>
        <p:spPr>
          <a:xfrm>
            <a:off x="7256239" y="3290207"/>
            <a:ext cx="3581096" cy="2174875"/>
          </a:xfrm>
        </p:spPr>
        <p:txBody>
          <a:bodyPr anchor="t">
            <a:normAutofit/>
          </a:bodyPr>
          <a:lstStyle>
            <a:lvl1pPr>
              <a:defRPr sz="2700"/>
            </a:lvl1pPr>
          </a:lstStyle>
          <a:p>
            <a:pPr lvl="0"/>
            <a:r>
              <a:rPr lang="en-US"/>
              <a:t>Right Photo Slide 1</a:t>
            </a:r>
          </a:p>
        </p:txBody>
      </p:sp>
    </p:spTree>
    <p:extLst>
      <p:ext uri="{BB962C8B-B14F-4D97-AF65-F5344CB8AC3E}">
        <p14:creationId xmlns:p14="http://schemas.microsoft.com/office/powerpoint/2010/main" val="25080158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hoto on Right Slide 2">
    <p:spTree>
      <p:nvGrpSpPr>
        <p:cNvPr id="1" name=""/>
        <p:cNvGrpSpPr/>
        <p:nvPr/>
      </p:nvGrpSpPr>
      <p:grpSpPr>
        <a:xfrm>
          <a:off x="0" y="0"/>
          <a:ext cx="0" cy="0"/>
          <a:chOff x="0" y="0"/>
          <a:chExt cx="0" cy="0"/>
        </a:xfrm>
      </p:grpSpPr>
      <p:sp>
        <p:nvSpPr>
          <p:cNvPr id="7" name="Picture Placeholder 2"/>
          <p:cNvSpPr>
            <a:spLocks noGrp="1" noChangeAspect="1"/>
          </p:cNvSpPr>
          <p:nvPr>
            <p:ph type="pic" idx="1"/>
          </p:nvPr>
        </p:nvSpPr>
        <p:spPr>
          <a:xfrm>
            <a:off x="6910087" y="-1"/>
            <a:ext cx="5280536" cy="6858001"/>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Text Placeholder 3"/>
          <p:cNvSpPr>
            <a:spLocks noGrp="1"/>
          </p:cNvSpPr>
          <p:nvPr>
            <p:ph type="body" sz="half" idx="10" hasCustomPrompt="1"/>
          </p:nvPr>
        </p:nvSpPr>
        <p:spPr>
          <a:xfrm>
            <a:off x="839796" y="2709818"/>
            <a:ext cx="5280349"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6" name="Title 1"/>
          <p:cNvSpPr>
            <a:spLocks noGrp="1"/>
          </p:cNvSpPr>
          <p:nvPr>
            <p:ph type="title" hasCustomPrompt="1"/>
          </p:nvPr>
        </p:nvSpPr>
        <p:spPr>
          <a:xfrm>
            <a:off x="839796" y="2106779"/>
            <a:ext cx="5280349" cy="595725"/>
          </a:xfrm>
        </p:spPr>
        <p:txBody>
          <a:bodyPr anchor="t">
            <a:normAutofit/>
          </a:bodyPr>
          <a:lstStyle>
            <a:lvl1pPr>
              <a:defRPr sz="2700"/>
            </a:lvl1pPr>
          </a:lstStyle>
          <a:p>
            <a:pPr lvl="0"/>
            <a:r>
              <a:rPr lang="en-US"/>
              <a:t>Right Photo Slide 2</a:t>
            </a:r>
          </a:p>
        </p:txBody>
      </p:sp>
    </p:spTree>
    <p:extLst>
      <p:ext uri="{BB962C8B-B14F-4D97-AF65-F5344CB8AC3E}">
        <p14:creationId xmlns:p14="http://schemas.microsoft.com/office/powerpoint/2010/main" val="26008959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hoto on Right Slide 3">
    <p:spTree>
      <p:nvGrpSpPr>
        <p:cNvPr id="1" name=""/>
        <p:cNvGrpSpPr/>
        <p:nvPr/>
      </p:nvGrpSpPr>
      <p:grpSpPr>
        <a:xfrm>
          <a:off x="0" y="0"/>
          <a:ext cx="0" cy="0"/>
          <a:chOff x="0" y="0"/>
          <a:chExt cx="0" cy="0"/>
        </a:xfrm>
      </p:grpSpPr>
      <p:sp>
        <p:nvSpPr>
          <p:cNvPr id="13" name="Text Placeholder 3"/>
          <p:cNvSpPr>
            <a:spLocks noGrp="1"/>
          </p:cNvSpPr>
          <p:nvPr>
            <p:ph type="body" sz="half" idx="10" hasCustomPrompt="1"/>
          </p:nvPr>
        </p:nvSpPr>
        <p:spPr>
          <a:xfrm>
            <a:off x="839778" y="2702503"/>
            <a:ext cx="3757193"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5" name="Picture Placeholder 2"/>
          <p:cNvSpPr>
            <a:spLocks noGrp="1" noChangeAspect="1"/>
          </p:cNvSpPr>
          <p:nvPr>
            <p:ph type="pic" idx="1"/>
          </p:nvPr>
        </p:nvSpPr>
        <p:spPr>
          <a:xfrm>
            <a:off x="8698918" y="-1"/>
            <a:ext cx="3491111" cy="6858001"/>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6" name="Picture Placeholder 2"/>
          <p:cNvSpPr>
            <a:spLocks noGrp="1" noChangeAspect="1"/>
          </p:cNvSpPr>
          <p:nvPr>
            <p:ph type="pic" idx="11"/>
          </p:nvPr>
        </p:nvSpPr>
        <p:spPr>
          <a:xfrm>
            <a:off x="5373742" y="-1"/>
            <a:ext cx="3313972" cy="3421505"/>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7" name="Picture Placeholder 2"/>
          <p:cNvSpPr>
            <a:spLocks noGrp="1" noChangeAspect="1"/>
          </p:cNvSpPr>
          <p:nvPr>
            <p:ph type="pic" idx="12"/>
          </p:nvPr>
        </p:nvSpPr>
        <p:spPr>
          <a:xfrm>
            <a:off x="5373743" y="3421504"/>
            <a:ext cx="3313971" cy="3436496"/>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itle 1"/>
          <p:cNvSpPr>
            <a:spLocks noGrp="1"/>
          </p:cNvSpPr>
          <p:nvPr>
            <p:ph type="title" hasCustomPrompt="1"/>
          </p:nvPr>
        </p:nvSpPr>
        <p:spPr>
          <a:xfrm>
            <a:off x="839776" y="1710752"/>
            <a:ext cx="3768397" cy="991752"/>
          </a:xfrm>
        </p:spPr>
        <p:txBody>
          <a:bodyPr anchor="t">
            <a:normAutofit/>
          </a:bodyPr>
          <a:lstStyle>
            <a:lvl1pPr>
              <a:defRPr sz="2700"/>
            </a:lvl1pPr>
          </a:lstStyle>
          <a:p>
            <a:pPr lvl="0"/>
            <a:r>
              <a:rPr lang="en-US"/>
              <a:t>Right Photo Slide 3</a:t>
            </a:r>
          </a:p>
        </p:txBody>
      </p:sp>
    </p:spTree>
    <p:extLst>
      <p:ext uri="{BB962C8B-B14F-4D97-AF65-F5344CB8AC3E}">
        <p14:creationId xmlns:p14="http://schemas.microsoft.com/office/powerpoint/2010/main" val="4826252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io Slide">
    <p:spTree>
      <p:nvGrpSpPr>
        <p:cNvPr id="1" name=""/>
        <p:cNvGrpSpPr/>
        <p:nvPr/>
      </p:nvGrpSpPr>
      <p:grpSpPr>
        <a:xfrm>
          <a:off x="0" y="0"/>
          <a:ext cx="0" cy="0"/>
          <a:chOff x="0" y="0"/>
          <a:chExt cx="0" cy="0"/>
        </a:xfrm>
      </p:grpSpPr>
      <p:sp>
        <p:nvSpPr>
          <p:cNvPr id="7" name="Picture Placeholder 2"/>
          <p:cNvSpPr>
            <a:spLocks noGrp="1" noChangeAspect="1"/>
          </p:cNvSpPr>
          <p:nvPr>
            <p:ph type="pic" idx="1"/>
          </p:nvPr>
        </p:nvSpPr>
        <p:spPr>
          <a:xfrm>
            <a:off x="6910087" y="-7316"/>
            <a:ext cx="5280536" cy="6865315"/>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Text Placeholder 2"/>
          <p:cNvSpPr>
            <a:spLocks noGrp="1"/>
          </p:cNvSpPr>
          <p:nvPr>
            <p:ph type="body" sz="quarter" idx="11" hasCustomPrompt="1"/>
          </p:nvPr>
        </p:nvSpPr>
        <p:spPr>
          <a:xfrm>
            <a:off x="912891" y="2221606"/>
            <a:ext cx="5207255" cy="325437"/>
          </a:xfrm>
        </p:spPr>
        <p:txBody>
          <a:bodyPr>
            <a:noAutofit/>
          </a:bodyPr>
          <a:lstStyle>
            <a:lvl1pPr marL="0" indent="0">
              <a:buNone/>
              <a:defRPr sz="200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Manager Title</a:t>
            </a:r>
          </a:p>
        </p:txBody>
      </p:sp>
      <p:sp>
        <p:nvSpPr>
          <p:cNvPr id="12" name="Text Placeholder 3"/>
          <p:cNvSpPr>
            <a:spLocks noGrp="1"/>
          </p:cNvSpPr>
          <p:nvPr>
            <p:ph type="body" sz="half" idx="10" hasCustomPrompt="1"/>
          </p:nvPr>
        </p:nvSpPr>
        <p:spPr>
          <a:xfrm>
            <a:off x="912369" y="2702503"/>
            <a:ext cx="5207776"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8" name="Title 1"/>
          <p:cNvSpPr>
            <a:spLocks noGrp="1"/>
          </p:cNvSpPr>
          <p:nvPr>
            <p:ph type="title" hasCustomPrompt="1"/>
          </p:nvPr>
        </p:nvSpPr>
        <p:spPr>
          <a:xfrm>
            <a:off x="912369" y="1721542"/>
            <a:ext cx="5207776" cy="500064"/>
          </a:xfrm>
        </p:spPr>
        <p:txBody>
          <a:bodyPr anchor="t">
            <a:normAutofit/>
          </a:bodyPr>
          <a:lstStyle>
            <a:lvl1pPr>
              <a:defRPr sz="3000" b="1">
                <a:latin typeface="+mn-lt"/>
              </a:defRPr>
            </a:lvl1pPr>
          </a:lstStyle>
          <a:p>
            <a:pPr lvl="0"/>
            <a:r>
              <a:rPr lang="en-US"/>
              <a:t>Name</a:t>
            </a:r>
          </a:p>
        </p:txBody>
      </p:sp>
    </p:spTree>
    <p:extLst>
      <p:ext uri="{BB962C8B-B14F-4D97-AF65-F5344CB8AC3E}">
        <p14:creationId xmlns:p14="http://schemas.microsoft.com/office/powerpoint/2010/main" val="11381065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erstern WA Presentation Title Slide">
    <p:spTree>
      <p:nvGrpSpPr>
        <p:cNvPr id="1" name=""/>
        <p:cNvGrpSpPr/>
        <p:nvPr/>
      </p:nvGrpSpPr>
      <p:grpSpPr>
        <a:xfrm>
          <a:off x="0" y="0"/>
          <a:ext cx="0" cy="0"/>
          <a:chOff x="0" y="0"/>
          <a:chExt cx="0" cy="0"/>
        </a:xfrm>
      </p:grpSpPr>
      <p:pic>
        <p:nvPicPr>
          <p:cNvPr id="13" name="Picture 12" descr="photo of a boat navigating around a couple of islands in the Puget Sound"/>
          <p:cNvPicPr>
            <a:picLocks noChangeAspect="1"/>
          </p:cNvPicPr>
          <p:nvPr userDrawn="1"/>
        </p:nvPicPr>
        <p:blipFill rotWithShape="1">
          <a:blip r:embed="rId2">
            <a:extLst>
              <a:ext uri="{28A0092B-C50C-407E-A947-70E740481C1C}">
                <a14:useLocalDpi xmlns:a14="http://schemas.microsoft.com/office/drawing/2010/main" val="0"/>
              </a:ext>
            </a:extLst>
          </a:blip>
          <a:srcRect t="435" b="24049"/>
          <a:stretch/>
        </p:blipFill>
        <p:spPr>
          <a:xfrm>
            <a:off x="0" y="-2"/>
            <a:ext cx="12192000" cy="4572001"/>
          </a:xfrm>
          <a:prstGeom prst="rect">
            <a:avLst/>
          </a:prstGeom>
        </p:spPr>
      </p:pic>
      <p:pic>
        <p:nvPicPr>
          <p:cNvPr id="2" name="Picture 1">
            <a:extLst>
              <a:ext uri="{FF2B5EF4-FFF2-40B4-BE49-F238E27FC236}">
                <a16:creationId xmlns:a16="http://schemas.microsoft.com/office/drawing/2014/main" id="{B9BEEE91-389E-BC77-0AC3-D352287A1C6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63145" y="5254752"/>
            <a:ext cx="3771818" cy="1109472"/>
          </a:xfrm>
          <a:prstGeom prst="rect">
            <a:avLst/>
          </a:prstGeom>
        </p:spPr>
      </p:pic>
      <p:sp>
        <p:nvSpPr>
          <p:cNvPr id="3" name="Text Placeholder 9">
            <a:extLst>
              <a:ext uri="{FF2B5EF4-FFF2-40B4-BE49-F238E27FC236}">
                <a16:creationId xmlns:a16="http://schemas.microsoft.com/office/drawing/2014/main" id="{8503312A-C69A-5DBA-2A59-2DBA09096E96}"/>
              </a:ext>
            </a:extLst>
          </p:cNvPr>
          <p:cNvSpPr>
            <a:spLocks noGrp="1"/>
          </p:cNvSpPr>
          <p:nvPr>
            <p:ph type="body" sz="quarter" idx="11" hasCustomPrompt="1"/>
          </p:nvPr>
        </p:nvSpPr>
        <p:spPr>
          <a:xfrm>
            <a:off x="5143134" y="5887701"/>
            <a:ext cx="5244450" cy="694944"/>
          </a:xfrm>
        </p:spPr>
        <p:txBody>
          <a:bodyPr>
            <a:noAutofit/>
          </a:bodyPr>
          <a:lstStyle>
            <a:lvl1pPr marL="0" indent="0">
              <a:lnSpc>
                <a:spcPct val="100000"/>
              </a:lnSpc>
              <a:spcBef>
                <a:spcPts val="0"/>
              </a:spcBef>
              <a:buNone/>
              <a:defRPr sz="2800" cap="none" baseline="0">
                <a:solidFill>
                  <a:schemeClr val="tx1"/>
                </a:solidFill>
              </a:defRPr>
            </a:lvl1pPr>
          </a:lstStyle>
          <a:p>
            <a:pPr lvl="0"/>
            <a:r>
              <a:rPr lang="en-US"/>
              <a:t>Office/Program</a:t>
            </a:r>
          </a:p>
        </p:txBody>
      </p:sp>
      <p:sp>
        <p:nvSpPr>
          <p:cNvPr id="4" name="Title 3">
            <a:extLst>
              <a:ext uri="{FF2B5EF4-FFF2-40B4-BE49-F238E27FC236}">
                <a16:creationId xmlns:a16="http://schemas.microsoft.com/office/drawing/2014/main" id="{7CC90AF8-5DC6-E142-0C4D-416CD33CF7BD}"/>
              </a:ext>
            </a:extLst>
          </p:cNvPr>
          <p:cNvSpPr>
            <a:spLocks noGrp="1"/>
          </p:cNvSpPr>
          <p:nvPr>
            <p:ph type="title" hasCustomPrompt="1"/>
          </p:nvPr>
        </p:nvSpPr>
        <p:spPr>
          <a:xfrm>
            <a:off x="5143134" y="5230368"/>
            <a:ext cx="5707746" cy="694944"/>
          </a:xfrm>
        </p:spPr>
        <p:txBody>
          <a:bodyPr>
            <a:noAutofit/>
          </a:bodyPr>
          <a:lstStyle>
            <a:lvl1pPr>
              <a:defRPr sz="3800" cap="all" baseline="0"/>
            </a:lvl1pPr>
          </a:lstStyle>
          <a:p>
            <a:pPr lvl="0"/>
            <a:r>
              <a:rPr lang="en-US"/>
              <a:t>PRESENTATION TITLE</a:t>
            </a:r>
          </a:p>
        </p:txBody>
      </p:sp>
    </p:spTree>
    <p:extLst>
      <p:ext uri="{BB962C8B-B14F-4D97-AF65-F5344CB8AC3E}">
        <p14:creationId xmlns:p14="http://schemas.microsoft.com/office/powerpoint/2010/main" val="23638446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cxnSp>
        <p:nvCxnSpPr>
          <p:cNvPr id="7" name="Straight Connector 6"/>
          <p:cNvCxnSpPr/>
          <p:nvPr/>
        </p:nvCxnSpPr>
        <p:spPr>
          <a:xfrm flipV="1">
            <a:off x="5763752" y="1246350"/>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17" name="Picture Placeholder 15"/>
          <p:cNvSpPr>
            <a:spLocks noGrp="1"/>
          </p:cNvSpPr>
          <p:nvPr>
            <p:ph type="pic" sz="quarter" idx="23"/>
          </p:nvPr>
        </p:nvSpPr>
        <p:spPr>
          <a:xfrm>
            <a:off x="4612828" y="1787643"/>
            <a:ext cx="2887133" cy="2174875"/>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9" name="Picture Placeholder 15"/>
          <p:cNvSpPr>
            <a:spLocks noGrp="1"/>
          </p:cNvSpPr>
          <p:nvPr>
            <p:ph type="pic" sz="quarter" idx="24"/>
          </p:nvPr>
        </p:nvSpPr>
        <p:spPr>
          <a:xfrm>
            <a:off x="1065695" y="1787643"/>
            <a:ext cx="2887133" cy="2174875"/>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20" name="Picture Placeholder 15"/>
          <p:cNvSpPr>
            <a:spLocks noGrp="1"/>
          </p:cNvSpPr>
          <p:nvPr>
            <p:ph type="pic" sz="quarter" idx="22"/>
          </p:nvPr>
        </p:nvSpPr>
        <p:spPr>
          <a:xfrm>
            <a:off x="8163680" y="1787643"/>
            <a:ext cx="2887133" cy="2174875"/>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23" name="Text Placeholder 21"/>
          <p:cNvSpPr>
            <a:spLocks noGrp="1"/>
          </p:cNvSpPr>
          <p:nvPr>
            <p:ph type="body" sz="quarter" idx="25" hasCustomPrompt="1"/>
          </p:nvPr>
        </p:nvSpPr>
        <p:spPr>
          <a:xfrm>
            <a:off x="1065519" y="4369066"/>
            <a:ext cx="2887308" cy="336550"/>
          </a:xfrm>
        </p:spPr>
        <p:txBody>
          <a:bodyPr>
            <a:noAutofit/>
          </a:bodyPr>
          <a:lstStyle>
            <a:lvl1pPr marL="0" indent="0" algn="ctr">
              <a:buFont typeface="Arial" panose="020B0604020202020204" pitchFamily="34" charset="0"/>
              <a:buNone/>
              <a:defRPr sz="22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24" name="Text Placeholder 21"/>
          <p:cNvSpPr>
            <a:spLocks noGrp="1"/>
          </p:cNvSpPr>
          <p:nvPr>
            <p:ph type="body" sz="quarter" idx="26" hasCustomPrompt="1"/>
          </p:nvPr>
        </p:nvSpPr>
        <p:spPr>
          <a:xfrm>
            <a:off x="4612830" y="4366079"/>
            <a:ext cx="2887132" cy="336550"/>
          </a:xfrm>
        </p:spPr>
        <p:txBody>
          <a:bodyPr>
            <a:noAutofit/>
          </a:bodyPr>
          <a:lstStyle>
            <a:lvl1pPr marL="0" indent="0" algn="ctr">
              <a:buFont typeface="Arial" panose="020B0604020202020204" pitchFamily="34" charset="0"/>
              <a:buNone/>
              <a:defRPr sz="22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25" name="Text Placeholder 21"/>
          <p:cNvSpPr>
            <a:spLocks noGrp="1"/>
          </p:cNvSpPr>
          <p:nvPr>
            <p:ph type="body" sz="quarter" idx="27" hasCustomPrompt="1"/>
          </p:nvPr>
        </p:nvSpPr>
        <p:spPr>
          <a:xfrm>
            <a:off x="8163506" y="4358568"/>
            <a:ext cx="2887132" cy="349454"/>
          </a:xfrm>
        </p:spPr>
        <p:txBody>
          <a:bodyPr>
            <a:noAutofit/>
          </a:bodyPr>
          <a:lstStyle>
            <a:lvl1pPr marL="0" indent="0" algn="ctr">
              <a:buFont typeface="Arial" panose="020B0604020202020204" pitchFamily="34" charset="0"/>
              <a:buNone/>
              <a:defRPr sz="22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27" name="Text Placeholder 21"/>
          <p:cNvSpPr>
            <a:spLocks noGrp="1"/>
          </p:cNvSpPr>
          <p:nvPr>
            <p:ph type="body" sz="quarter" idx="29" hasCustomPrompt="1"/>
          </p:nvPr>
        </p:nvSpPr>
        <p:spPr>
          <a:xfrm>
            <a:off x="4612654" y="4704753"/>
            <a:ext cx="2887308" cy="336550"/>
          </a:xfrm>
        </p:spPr>
        <p:txBody>
          <a:bodyPr>
            <a:normAutofit/>
          </a:bodyPr>
          <a:lstStyle>
            <a:lvl1pPr marL="0" indent="0" algn="ctr">
              <a:buFont typeface="Arial" panose="020B0604020202020204" pitchFamily="34" charset="0"/>
              <a:buNone/>
              <a:defRPr sz="18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28" name="Text Placeholder 21"/>
          <p:cNvSpPr>
            <a:spLocks noGrp="1"/>
          </p:cNvSpPr>
          <p:nvPr>
            <p:ph type="body" sz="quarter" idx="30" hasCustomPrompt="1"/>
          </p:nvPr>
        </p:nvSpPr>
        <p:spPr>
          <a:xfrm>
            <a:off x="1065519" y="4712068"/>
            <a:ext cx="2887308" cy="336550"/>
          </a:xfrm>
        </p:spPr>
        <p:txBody>
          <a:bodyPr>
            <a:normAutofit/>
          </a:bodyPr>
          <a:lstStyle>
            <a:lvl1pPr marL="0" indent="0" algn="ctr">
              <a:buFont typeface="Arial" panose="020B0604020202020204" pitchFamily="34" charset="0"/>
              <a:buNone/>
              <a:defRPr sz="18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29" name="Text Placeholder 21"/>
          <p:cNvSpPr>
            <a:spLocks noGrp="1"/>
          </p:cNvSpPr>
          <p:nvPr>
            <p:ph type="body" sz="quarter" idx="31" hasCustomPrompt="1"/>
          </p:nvPr>
        </p:nvSpPr>
        <p:spPr>
          <a:xfrm>
            <a:off x="8163506" y="4715116"/>
            <a:ext cx="2887308" cy="336550"/>
          </a:xfrm>
        </p:spPr>
        <p:txBody>
          <a:bodyPr>
            <a:normAutofit/>
          </a:bodyPr>
          <a:lstStyle>
            <a:lvl1pPr marL="0" indent="0" algn="ctr">
              <a:buFont typeface="Arial" panose="020B0604020202020204" pitchFamily="34" charset="0"/>
              <a:buNone/>
              <a:defRPr sz="18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31" name="Text Placeholder 21"/>
          <p:cNvSpPr>
            <a:spLocks noGrp="1"/>
          </p:cNvSpPr>
          <p:nvPr>
            <p:ph type="body" sz="quarter" idx="33" hasCustomPrompt="1"/>
          </p:nvPr>
        </p:nvSpPr>
        <p:spPr>
          <a:xfrm>
            <a:off x="4612653" y="5047754"/>
            <a:ext cx="2887308" cy="1015312"/>
          </a:xfrm>
        </p:spPr>
        <p:txBody>
          <a:bodyPr>
            <a:noAutofit/>
          </a:bodyPr>
          <a:lstStyle>
            <a:lvl1pPr marL="0" indent="0" algn="l">
              <a:buFont typeface="Arial" panose="020B0604020202020204" pitchFamily="34" charset="0"/>
              <a:buNone/>
              <a:defRPr sz="18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32" name="Text Placeholder 21"/>
          <p:cNvSpPr>
            <a:spLocks noGrp="1"/>
          </p:cNvSpPr>
          <p:nvPr>
            <p:ph type="body" sz="quarter" idx="32" hasCustomPrompt="1"/>
          </p:nvPr>
        </p:nvSpPr>
        <p:spPr>
          <a:xfrm>
            <a:off x="1065518" y="5055070"/>
            <a:ext cx="2887308" cy="1007997"/>
          </a:xfrm>
        </p:spPr>
        <p:txBody>
          <a:bodyPr>
            <a:noAutofit/>
          </a:bodyPr>
          <a:lstStyle>
            <a:lvl1pPr marL="0" indent="0" algn="l">
              <a:buFont typeface="Arial" panose="020B0604020202020204" pitchFamily="34" charset="0"/>
              <a:buNone/>
              <a:defRPr sz="18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33" name="Text Placeholder 21"/>
          <p:cNvSpPr>
            <a:spLocks noGrp="1"/>
          </p:cNvSpPr>
          <p:nvPr>
            <p:ph type="body" sz="quarter" idx="34" hasCustomPrompt="1"/>
          </p:nvPr>
        </p:nvSpPr>
        <p:spPr>
          <a:xfrm>
            <a:off x="8163417" y="5055934"/>
            <a:ext cx="2887308" cy="1007133"/>
          </a:xfrm>
        </p:spPr>
        <p:txBody>
          <a:bodyPr>
            <a:noAutofit/>
          </a:bodyPr>
          <a:lstStyle>
            <a:lvl1pPr marL="0" indent="0" algn="l">
              <a:buFont typeface="Arial" panose="020B0604020202020204" pitchFamily="34" charset="0"/>
              <a:buNone/>
              <a:defRPr sz="18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21" name="TextBox 20"/>
          <p:cNvSpPr txBox="1"/>
          <p:nvPr userDrawn="1"/>
        </p:nvSpPr>
        <p:spPr>
          <a:xfrm>
            <a:off x="0" y="6318775"/>
            <a:ext cx="12192000" cy="369332"/>
          </a:xfrm>
          <a:prstGeom prst="rect">
            <a:avLst/>
          </a:prstGeom>
          <a:noFill/>
        </p:spPr>
        <p:txBody>
          <a:bodyPr wrap="square" rtlCol="0">
            <a:spAutoFit/>
          </a:bodyPr>
          <a:lstStyle/>
          <a:p>
            <a:pPr algn="ctr"/>
            <a:r>
              <a:rPr lang="en-US" sz="1800">
                <a:solidFill>
                  <a:srgbClr val="2699BB"/>
                </a:solidFill>
                <a:latin typeface="Century Gothic" panose="020B0502020202020204" pitchFamily="34" charset="0"/>
              </a:rPr>
              <a:t>Washington State Department of Health</a:t>
            </a:r>
            <a:r>
              <a:rPr lang="en-US" sz="1800" baseline="0">
                <a:solidFill>
                  <a:srgbClr val="2699BB"/>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8" name="Title 1"/>
          <p:cNvSpPr>
            <a:spLocks noGrp="1"/>
          </p:cNvSpPr>
          <p:nvPr>
            <p:ph type="title" hasCustomPrompt="1"/>
          </p:nvPr>
        </p:nvSpPr>
        <p:spPr>
          <a:xfrm>
            <a:off x="0" y="673974"/>
            <a:ext cx="12192000" cy="482030"/>
          </a:xfrm>
        </p:spPr>
        <p:txBody>
          <a:bodyPr>
            <a:normAutofit/>
          </a:bodyPr>
          <a:lstStyle>
            <a:lvl1pPr algn="ctr">
              <a:defRPr sz="2700"/>
            </a:lvl1pPr>
          </a:lstStyle>
          <a:p>
            <a:pPr lvl="0"/>
            <a:r>
              <a:rPr lang="en-US"/>
              <a:t>Team Slide 1</a:t>
            </a:r>
          </a:p>
        </p:txBody>
      </p:sp>
    </p:spTree>
    <p:extLst>
      <p:ext uri="{BB962C8B-B14F-4D97-AF65-F5344CB8AC3E}">
        <p14:creationId xmlns:p14="http://schemas.microsoft.com/office/powerpoint/2010/main" val="16724041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cxnSp>
        <p:nvCxnSpPr>
          <p:cNvPr id="11" name="Straight Connector 10"/>
          <p:cNvCxnSpPr/>
          <p:nvPr/>
        </p:nvCxnSpPr>
        <p:spPr>
          <a:xfrm flipV="1">
            <a:off x="5763752" y="1246350"/>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24" name="Text Placeholder 21"/>
          <p:cNvSpPr>
            <a:spLocks noGrp="1"/>
          </p:cNvSpPr>
          <p:nvPr>
            <p:ph type="body" sz="quarter" idx="25" hasCustomPrompt="1"/>
          </p:nvPr>
        </p:nvSpPr>
        <p:spPr>
          <a:xfrm>
            <a:off x="475" y="4569092"/>
            <a:ext cx="3028501" cy="342999"/>
          </a:xfrm>
        </p:spPr>
        <p:txBody>
          <a:bodyPr>
            <a:no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28" name="Text Placeholder 21"/>
          <p:cNvSpPr>
            <a:spLocks noGrp="1"/>
          </p:cNvSpPr>
          <p:nvPr>
            <p:ph type="body" sz="quarter" idx="30" hasCustomPrompt="1"/>
          </p:nvPr>
        </p:nvSpPr>
        <p:spPr>
          <a:xfrm>
            <a:off x="475" y="4919407"/>
            <a:ext cx="3028501" cy="364948"/>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31" name="Text Placeholder 21"/>
          <p:cNvSpPr>
            <a:spLocks noGrp="1"/>
          </p:cNvSpPr>
          <p:nvPr>
            <p:ph type="body" sz="quarter" idx="32" hasCustomPrompt="1"/>
          </p:nvPr>
        </p:nvSpPr>
        <p:spPr>
          <a:xfrm>
            <a:off x="474" y="5291672"/>
            <a:ext cx="3028503" cy="994230"/>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34" name="Picture Placeholder 15"/>
          <p:cNvSpPr>
            <a:spLocks noGrp="1"/>
          </p:cNvSpPr>
          <p:nvPr>
            <p:ph type="pic" sz="quarter" idx="23"/>
          </p:nvPr>
        </p:nvSpPr>
        <p:spPr>
          <a:xfrm>
            <a:off x="3034370" y="1838842"/>
            <a:ext cx="3002037" cy="2325903"/>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35" name="Picture Placeholder 15"/>
          <p:cNvSpPr>
            <a:spLocks noGrp="1"/>
          </p:cNvSpPr>
          <p:nvPr>
            <p:ph type="pic" sz="quarter" idx="24"/>
          </p:nvPr>
        </p:nvSpPr>
        <p:spPr>
          <a:xfrm>
            <a:off x="2744" y="1838842"/>
            <a:ext cx="3026233" cy="2325903"/>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36" name="Picture Placeholder 15"/>
          <p:cNvSpPr>
            <a:spLocks noGrp="1"/>
          </p:cNvSpPr>
          <p:nvPr>
            <p:ph type="pic" sz="quarter" idx="22"/>
          </p:nvPr>
        </p:nvSpPr>
        <p:spPr>
          <a:xfrm>
            <a:off x="6038673" y="1838842"/>
            <a:ext cx="3048641" cy="2325903"/>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37" name="Picture Placeholder 15"/>
          <p:cNvSpPr>
            <a:spLocks noGrp="1"/>
          </p:cNvSpPr>
          <p:nvPr>
            <p:ph type="pic" sz="quarter" idx="35"/>
          </p:nvPr>
        </p:nvSpPr>
        <p:spPr>
          <a:xfrm>
            <a:off x="9097067" y="1838842"/>
            <a:ext cx="3094932" cy="2325903"/>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38" name="Text Placeholder 21"/>
          <p:cNvSpPr>
            <a:spLocks noGrp="1"/>
          </p:cNvSpPr>
          <p:nvPr>
            <p:ph type="body" sz="quarter" idx="36" hasCustomPrompt="1"/>
          </p:nvPr>
        </p:nvSpPr>
        <p:spPr>
          <a:xfrm>
            <a:off x="3038730" y="4569092"/>
            <a:ext cx="3007431" cy="343002"/>
          </a:xfrm>
        </p:spPr>
        <p:txBody>
          <a:bodyPr>
            <a:no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39" name="Text Placeholder 21"/>
          <p:cNvSpPr>
            <a:spLocks noGrp="1"/>
          </p:cNvSpPr>
          <p:nvPr>
            <p:ph type="body" sz="quarter" idx="37" hasCustomPrompt="1"/>
          </p:nvPr>
        </p:nvSpPr>
        <p:spPr>
          <a:xfrm>
            <a:off x="3038730" y="4919406"/>
            <a:ext cx="3007431" cy="372266"/>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40" name="Text Placeholder 21"/>
          <p:cNvSpPr>
            <a:spLocks noGrp="1"/>
          </p:cNvSpPr>
          <p:nvPr>
            <p:ph type="body" sz="quarter" idx="38" hasCustomPrompt="1"/>
          </p:nvPr>
        </p:nvSpPr>
        <p:spPr>
          <a:xfrm>
            <a:off x="3038731" y="5298984"/>
            <a:ext cx="3007429" cy="986918"/>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41" name="Text Placeholder 21"/>
          <p:cNvSpPr>
            <a:spLocks noGrp="1"/>
          </p:cNvSpPr>
          <p:nvPr>
            <p:ph type="body" sz="quarter" idx="39" hasCustomPrompt="1"/>
          </p:nvPr>
        </p:nvSpPr>
        <p:spPr>
          <a:xfrm>
            <a:off x="6055913" y="4569092"/>
            <a:ext cx="3076667" cy="343003"/>
          </a:xfrm>
        </p:spPr>
        <p:txBody>
          <a:bodyPr>
            <a:norm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42" name="Text Placeholder 21"/>
          <p:cNvSpPr>
            <a:spLocks noGrp="1"/>
          </p:cNvSpPr>
          <p:nvPr>
            <p:ph type="body" sz="quarter" idx="40" hasCustomPrompt="1"/>
          </p:nvPr>
        </p:nvSpPr>
        <p:spPr>
          <a:xfrm>
            <a:off x="6055915" y="4919408"/>
            <a:ext cx="3076667" cy="372258"/>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43" name="Text Placeholder 21"/>
          <p:cNvSpPr>
            <a:spLocks noGrp="1"/>
          </p:cNvSpPr>
          <p:nvPr>
            <p:ph type="body" sz="quarter" idx="41" hasCustomPrompt="1"/>
          </p:nvPr>
        </p:nvSpPr>
        <p:spPr>
          <a:xfrm>
            <a:off x="6055913" y="5296217"/>
            <a:ext cx="3076668" cy="994235"/>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44" name="Text Placeholder 21"/>
          <p:cNvSpPr>
            <a:spLocks noGrp="1"/>
          </p:cNvSpPr>
          <p:nvPr>
            <p:ph type="body" sz="quarter" idx="42" hasCustomPrompt="1"/>
          </p:nvPr>
        </p:nvSpPr>
        <p:spPr>
          <a:xfrm>
            <a:off x="9136063" y="4569091"/>
            <a:ext cx="3055936" cy="343003"/>
          </a:xfrm>
        </p:spPr>
        <p:txBody>
          <a:bodyPr>
            <a:norm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45" name="Text Placeholder 21"/>
          <p:cNvSpPr>
            <a:spLocks noGrp="1"/>
          </p:cNvSpPr>
          <p:nvPr>
            <p:ph type="body" sz="quarter" idx="43" hasCustomPrompt="1"/>
          </p:nvPr>
        </p:nvSpPr>
        <p:spPr>
          <a:xfrm>
            <a:off x="9136064" y="4919408"/>
            <a:ext cx="3055937" cy="372258"/>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46" name="Text Placeholder 21"/>
          <p:cNvSpPr>
            <a:spLocks noGrp="1"/>
          </p:cNvSpPr>
          <p:nvPr>
            <p:ph type="body" sz="quarter" idx="44" hasCustomPrompt="1"/>
          </p:nvPr>
        </p:nvSpPr>
        <p:spPr>
          <a:xfrm>
            <a:off x="9136064" y="5298980"/>
            <a:ext cx="3055937" cy="986923"/>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21" name="TextBox 20"/>
          <p:cNvSpPr txBox="1"/>
          <p:nvPr userDrawn="1"/>
        </p:nvSpPr>
        <p:spPr>
          <a:xfrm>
            <a:off x="0" y="6318775"/>
            <a:ext cx="12192000" cy="369332"/>
          </a:xfrm>
          <a:prstGeom prst="rect">
            <a:avLst/>
          </a:prstGeom>
          <a:noFill/>
        </p:spPr>
        <p:txBody>
          <a:bodyPr wrap="square" rtlCol="0">
            <a:spAutoFit/>
          </a:bodyPr>
          <a:lstStyle/>
          <a:p>
            <a:pPr algn="ctr"/>
            <a:r>
              <a:rPr lang="en-US" sz="1800">
                <a:solidFill>
                  <a:srgbClr val="2699BB"/>
                </a:solidFill>
                <a:latin typeface="Century Gothic" panose="020B0502020202020204" pitchFamily="34" charset="0"/>
              </a:rPr>
              <a:t>Washington State Department</a:t>
            </a:r>
            <a:r>
              <a:rPr lang="en-US" sz="1800" baseline="0">
                <a:solidFill>
                  <a:srgbClr val="2699BB"/>
                </a:solidFill>
                <a:latin typeface="Century Gothic" panose="020B0502020202020204" pitchFamily="34" charset="0"/>
              </a:rPr>
              <a: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22" name="Title 1"/>
          <p:cNvSpPr>
            <a:spLocks noGrp="1"/>
          </p:cNvSpPr>
          <p:nvPr>
            <p:ph type="title" hasCustomPrompt="1"/>
          </p:nvPr>
        </p:nvSpPr>
        <p:spPr>
          <a:xfrm>
            <a:off x="-1" y="658850"/>
            <a:ext cx="12182247" cy="497153"/>
          </a:xfrm>
        </p:spPr>
        <p:txBody>
          <a:bodyPr anchor="t">
            <a:normAutofit/>
          </a:bodyPr>
          <a:lstStyle>
            <a:lvl1pPr algn="ctr">
              <a:defRPr sz="2700"/>
            </a:lvl1pPr>
          </a:lstStyle>
          <a:p>
            <a:pPr lvl="0"/>
            <a:r>
              <a:rPr lang="en-US"/>
              <a:t>Team Slide 2</a:t>
            </a:r>
          </a:p>
        </p:txBody>
      </p:sp>
    </p:spTree>
    <p:extLst>
      <p:ext uri="{BB962C8B-B14F-4D97-AF65-F5344CB8AC3E}">
        <p14:creationId xmlns:p14="http://schemas.microsoft.com/office/powerpoint/2010/main" val="8829898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epartment of Health">
    <p:spTree>
      <p:nvGrpSpPr>
        <p:cNvPr id="1" name=""/>
        <p:cNvGrpSpPr/>
        <p:nvPr/>
      </p:nvGrpSpPr>
      <p:grpSpPr>
        <a:xfrm>
          <a:off x="0" y="0"/>
          <a:ext cx="0" cy="0"/>
          <a:chOff x="0" y="0"/>
          <a:chExt cx="0" cy="0"/>
        </a:xfrm>
      </p:grpSpPr>
      <p:cxnSp>
        <p:nvCxnSpPr>
          <p:cNvPr id="11" name="Straight Connector 10"/>
          <p:cNvCxnSpPr/>
          <p:nvPr/>
        </p:nvCxnSpPr>
        <p:spPr>
          <a:xfrm flipV="1">
            <a:off x="5763752" y="1246350"/>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grpSp>
        <p:nvGrpSpPr>
          <p:cNvPr id="4" name="Group 3"/>
          <p:cNvGrpSpPr/>
          <p:nvPr userDrawn="1"/>
        </p:nvGrpSpPr>
        <p:grpSpPr>
          <a:xfrm>
            <a:off x="-9235" y="4507928"/>
            <a:ext cx="12201236" cy="2161877"/>
            <a:chOff x="-9235" y="4393628"/>
            <a:chExt cx="12201236" cy="2161877"/>
          </a:xfrm>
        </p:grpSpPr>
        <p:sp>
          <p:nvSpPr>
            <p:cNvPr id="50" name="TextBox 49"/>
            <p:cNvSpPr txBox="1"/>
            <p:nvPr userDrawn="1"/>
          </p:nvSpPr>
          <p:spPr>
            <a:xfrm>
              <a:off x="-9235" y="4393628"/>
              <a:ext cx="3066237" cy="2034403"/>
            </a:xfrm>
            <a:prstGeom prst="rect">
              <a:avLst/>
            </a:prstGeom>
            <a:noFill/>
            <a:ln>
              <a:noFill/>
            </a:ln>
          </p:spPr>
          <p:txBody>
            <a:bodyPr wrap="square" rtlCol="0">
              <a:spAutoFit/>
            </a:bodyPr>
            <a:lstStyle/>
            <a:p>
              <a:pPr marL="173038" lvl="0" indent="0" algn="ctr" defTabSz="914400" rtl="0" eaLnBrk="1" latinLnBrk="0" hangingPunct="1">
                <a:lnSpc>
                  <a:spcPct val="90000"/>
                </a:lnSpc>
                <a:spcBef>
                  <a:spcPts val="1000"/>
                </a:spcBef>
                <a:buClr>
                  <a:srgbClr val="57B6AF"/>
                </a:buClr>
                <a:buFont typeface="Arial" panose="020B0604020202020204" pitchFamily="34" charset="0"/>
                <a:buNone/>
              </a:pPr>
              <a:r>
                <a:rPr lang="en-US" sz="1800" b="1" kern="1200">
                  <a:solidFill>
                    <a:schemeClr val="tx1"/>
                  </a:solidFill>
                  <a:latin typeface="+mn-lt"/>
                  <a:ea typeface="+mn-ea"/>
                  <a:cs typeface="+mn-cs"/>
                </a:rPr>
                <a:t>Disease Control</a:t>
              </a:r>
            </a:p>
            <a:p>
              <a:pPr marL="173038" lvl="0" indent="0" algn="ctr" defTabSz="914400" rtl="0" eaLnBrk="1" latinLnBrk="0" hangingPunct="1">
                <a:lnSpc>
                  <a:spcPct val="90000"/>
                </a:lnSpc>
                <a:spcBef>
                  <a:spcPts val="0"/>
                </a:spcBef>
                <a:buClr>
                  <a:srgbClr val="57B6AF"/>
                </a:buClr>
                <a:buFont typeface="Arial" panose="020B0604020202020204" pitchFamily="34" charset="0"/>
                <a:buNone/>
              </a:pPr>
              <a:r>
                <a:rPr lang="en-US" sz="1800" b="1" kern="1200">
                  <a:solidFill>
                    <a:schemeClr val="tx1"/>
                  </a:solidFill>
                  <a:latin typeface="+mn-lt"/>
                  <a:ea typeface="+mn-ea"/>
                  <a:cs typeface="+mn-cs"/>
                </a:rPr>
                <a:t>&amp; Health Statistics</a:t>
              </a:r>
            </a:p>
            <a:p>
              <a:pPr marL="0" lvl="0" indent="0" algn="ctr" defTabSz="914400" rtl="0" eaLnBrk="1" latinLnBrk="0" hangingPunct="1">
                <a:lnSpc>
                  <a:spcPct val="90000"/>
                </a:lnSpc>
                <a:spcBef>
                  <a:spcPts val="600"/>
                </a:spcBef>
                <a:buClr>
                  <a:srgbClr val="57B6AF"/>
                </a:buClr>
                <a:buFont typeface="Arial" panose="020B0604020202020204" pitchFamily="34" charset="0"/>
                <a:buNone/>
              </a:pPr>
              <a:r>
                <a:rPr lang="en-US" sz="1800" b="0" i="1" kern="1200">
                  <a:solidFill>
                    <a:srgbClr val="2699BB"/>
                  </a:solidFill>
                  <a:latin typeface="+mn-lt"/>
                  <a:ea typeface="+mn-ea"/>
                  <a:cs typeface="+mn-cs"/>
                </a:rPr>
                <a:t>Initiatives</a:t>
              </a:r>
            </a:p>
            <a:p>
              <a:pPr marL="0" marR="0" lvl="0" indent="0" algn="ctr" defTabSz="914400" rtl="0" eaLnBrk="1" fontAlgn="auto" latinLnBrk="0" hangingPunct="1">
                <a:lnSpc>
                  <a:spcPct val="90000"/>
                </a:lnSpc>
                <a:spcBef>
                  <a:spcPts val="600"/>
                </a:spcBef>
                <a:spcAft>
                  <a:spcPts val="0"/>
                </a:spcAft>
                <a:buClr>
                  <a:srgbClr val="57B6AF"/>
                </a:buClr>
                <a:buSzTx/>
                <a:buFont typeface="Arial" panose="020B0604020202020204" pitchFamily="34" charset="0"/>
                <a:buNone/>
                <a:tabLst/>
                <a:defRPr/>
              </a:pPr>
              <a:r>
                <a:rPr lang="en-US" sz="1600" b="0" i="0" kern="1200">
                  <a:solidFill>
                    <a:schemeClr val="tx1"/>
                  </a:solidFill>
                  <a:latin typeface="+mn-lt"/>
                  <a:ea typeface="+mn-ea"/>
                  <a:cs typeface="+mn-cs"/>
                </a:rPr>
                <a:t>Measles</a:t>
              </a:r>
              <a:r>
                <a:rPr lang="en-US" sz="1600" b="0" i="0" kern="1200" baseline="0">
                  <a:solidFill>
                    <a:schemeClr val="tx1"/>
                  </a:solidFill>
                  <a:latin typeface="+mn-lt"/>
                  <a:ea typeface="+mn-ea"/>
                  <a:cs typeface="+mn-cs"/>
                </a:rPr>
                <a:t> </a:t>
              </a:r>
              <a:r>
                <a:rPr lang="en-US" sz="1600" b="0" i="0" kern="1200">
                  <a:solidFill>
                    <a:schemeClr val="tx1"/>
                  </a:solidFill>
                  <a:latin typeface="+mn-lt"/>
                  <a:ea typeface="+mn-ea"/>
                  <a:cs typeface="+mn-cs"/>
                </a:rPr>
                <a:t>Control</a:t>
              </a:r>
            </a:p>
            <a:p>
              <a:pPr marL="0" lvl="0" indent="0" algn="ctr" defTabSz="914400" rtl="0" eaLnBrk="1" latinLnBrk="0" hangingPunct="1">
                <a:lnSpc>
                  <a:spcPct val="90000"/>
                </a:lnSpc>
                <a:spcBef>
                  <a:spcPts val="300"/>
                </a:spcBef>
                <a:buClr>
                  <a:srgbClr val="57B6AF"/>
                </a:buClr>
                <a:buFont typeface="Arial" panose="020B0604020202020204" pitchFamily="34" charset="0"/>
                <a:buNone/>
              </a:pPr>
              <a:r>
                <a:rPr lang="en-US" sz="1600" b="0" i="0" kern="1200" err="1">
                  <a:solidFill>
                    <a:schemeClr val="tx1"/>
                  </a:solidFill>
                  <a:latin typeface="+mn-lt"/>
                  <a:ea typeface="+mn-ea"/>
                  <a:cs typeface="+mn-cs"/>
                </a:rPr>
                <a:t>EndAIDS</a:t>
              </a:r>
              <a:endParaRPr lang="en-US" sz="1600" b="0" i="0" kern="1200">
                <a:solidFill>
                  <a:schemeClr val="tx1"/>
                </a:solidFill>
                <a:latin typeface="+mn-lt"/>
                <a:ea typeface="+mn-ea"/>
                <a:cs typeface="+mn-cs"/>
              </a:endParaRPr>
            </a:p>
            <a:p>
              <a:pPr marL="0" lvl="0" indent="0" algn="ctr" defTabSz="914400" rtl="0" eaLnBrk="1" latinLnBrk="0" hangingPunct="1">
                <a:lnSpc>
                  <a:spcPct val="90000"/>
                </a:lnSpc>
                <a:spcBef>
                  <a:spcPts val="300"/>
                </a:spcBef>
                <a:buClr>
                  <a:srgbClr val="57B6AF"/>
                </a:buClr>
                <a:buFont typeface="Arial" panose="020B0604020202020204" pitchFamily="34" charset="0"/>
                <a:buNone/>
              </a:pPr>
              <a:r>
                <a:rPr lang="en-US" sz="1600" b="0" i="0" kern="1200">
                  <a:solidFill>
                    <a:schemeClr val="tx1"/>
                  </a:solidFill>
                  <a:latin typeface="+mn-lt"/>
                  <a:ea typeface="+mn-ea"/>
                  <a:cs typeface="+mn-cs"/>
                </a:rPr>
                <a:t>Vital Statistics</a:t>
              </a:r>
            </a:p>
            <a:p>
              <a:pPr marL="0" lvl="0" indent="0" algn="ctr" defTabSz="914400" rtl="0" eaLnBrk="1" latinLnBrk="0" hangingPunct="1">
                <a:lnSpc>
                  <a:spcPct val="90000"/>
                </a:lnSpc>
                <a:spcBef>
                  <a:spcPts val="300"/>
                </a:spcBef>
                <a:buClr>
                  <a:srgbClr val="57B6AF"/>
                </a:buClr>
                <a:buFont typeface="Arial" panose="020B0604020202020204" pitchFamily="34" charset="0"/>
                <a:buNone/>
              </a:pPr>
              <a:r>
                <a:rPr lang="en-US" sz="1600" b="0" i="0" kern="1200">
                  <a:solidFill>
                    <a:schemeClr val="tx1"/>
                  </a:solidFill>
                  <a:latin typeface="+mn-lt"/>
                  <a:ea typeface="+mn-ea"/>
                  <a:cs typeface="+mn-cs"/>
                </a:rPr>
                <a:t>(E. coli, mumps, etc.)</a:t>
              </a:r>
            </a:p>
          </p:txBody>
        </p:sp>
        <p:sp>
          <p:nvSpPr>
            <p:cNvPr id="51" name="TextBox 50"/>
            <p:cNvSpPr txBox="1"/>
            <p:nvPr userDrawn="1"/>
          </p:nvSpPr>
          <p:spPr>
            <a:xfrm>
              <a:off x="6055110" y="4393629"/>
              <a:ext cx="3070684" cy="2160591"/>
            </a:xfrm>
            <a:prstGeom prst="rect">
              <a:avLst/>
            </a:prstGeom>
            <a:noFill/>
            <a:ln>
              <a:noFill/>
            </a:ln>
          </p:spPr>
          <p:txBody>
            <a:bodyPr wrap="square" rtlCol="0">
              <a:spAutoFit/>
            </a:bodyPr>
            <a:lstStyle/>
            <a:p>
              <a:pPr marL="173038" lvl="0" indent="0" algn="ctr" defTabSz="914400" rtl="0" eaLnBrk="1" latinLnBrk="0" hangingPunct="1">
                <a:lnSpc>
                  <a:spcPct val="90000"/>
                </a:lnSpc>
                <a:buClr>
                  <a:srgbClr val="57B6AF"/>
                </a:buClr>
                <a:buFont typeface="Arial" panose="020B0604020202020204" pitchFamily="34" charset="0"/>
                <a:buNone/>
              </a:pPr>
              <a:r>
                <a:rPr lang="en-US" sz="1800" b="1" kern="1200">
                  <a:solidFill>
                    <a:schemeClr val="tx1"/>
                  </a:solidFill>
                  <a:latin typeface="+mn-lt"/>
                  <a:ea typeface="+mn-ea"/>
                  <a:cs typeface="+mn-cs"/>
                </a:rPr>
                <a:t>Prevention and</a:t>
              </a:r>
            </a:p>
            <a:p>
              <a:pPr marL="173038" lvl="0" indent="0" algn="ctr" defTabSz="914400" rtl="0" eaLnBrk="1" latinLnBrk="0" hangingPunct="1">
                <a:lnSpc>
                  <a:spcPct val="90000"/>
                </a:lnSpc>
                <a:buClr>
                  <a:srgbClr val="57B6AF"/>
                </a:buClr>
                <a:buFont typeface="Arial" panose="020B0604020202020204" pitchFamily="34" charset="0"/>
                <a:buNone/>
              </a:pPr>
              <a:r>
                <a:rPr lang="en-US" sz="1800" b="1" kern="1200">
                  <a:solidFill>
                    <a:schemeClr val="tx1"/>
                  </a:solidFill>
                  <a:latin typeface="+mn-lt"/>
                  <a:ea typeface="+mn-ea"/>
                  <a:cs typeface="+mn-cs"/>
                </a:rPr>
                <a:t>Community Health</a:t>
              </a:r>
            </a:p>
            <a:p>
              <a:pPr algn="ctr">
                <a:spcBef>
                  <a:spcPts val="600"/>
                </a:spcBef>
              </a:pPr>
              <a:r>
                <a:rPr lang="en-US" sz="1800" b="0" i="1" kern="1200">
                  <a:solidFill>
                    <a:srgbClr val="2699BB"/>
                  </a:solidFill>
                  <a:latin typeface="+mn-lt"/>
                  <a:ea typeface="+mn-ea"/>
                  <a:cs typeface="+mn-cs"/>
                </a:rPr>
                <a:t>Initiatives</a:t>
              </a:r>
              <a:endParaRPr lang="en-US" sz="1800">
                <a:solidFill>
                  <a:srgbClr val="2699BB"/>
                </a:solidFill>
                <a:latin typeface="+mn-lt"/>
              </a:endParaRPr>
            </a:p>
            <a:p>
              <a:pPr marL="0" algn="ctr" defTabSz="914400" rtl="0" eaLnBrk="1" latinLnBrk="0" hangingPunct="1">
                <a:spcBef>
                  <a:spcPts val="600"/>
                </a:spcBef>
              </a:pPr>
              <a:r>
                <a:rPr lang="en-US" sz="1600" b="0" i="0" kern="1200">
                  <a:solidFill>
                    <a:schemeClr val="tx1"/>
                  </a:solidFill>
                  <a:latin typeface="+mn-lt"/>
                  <a:ea typeface="+mn-ea"/>
                  <a:cs typeface="+mn-cs"/>
                </a:rPr>
                <a:t>Tobacco 21</a:t>
              </a:r>
            </a:p>
            <a:p>
              <a:pPr marL="0" marR="0" lvl="0" indent="0" algn="ctr" defTabSz="914400" rtl="0" eaLnBrk="1" fontAlgn="auto" latinLnBrk="0" hangingPunct="1">
                <a:lnSpc>
                  <a:spcPct val="100000"/>
                </a:lnSpc>
                <a:spcBef>
                  <a:spcPts val="300"/>
                </a:spcBef>
                <a:spcAft>
                  <a:spcPts val="0"/>
                </a:spcAft>
                <a:buClrTx/>
                <a:buSzTx/>
                <a:buFontTx/>
                <a:buNone/>
                <a:tabLst/>
                <a:defRPr/>
              </a:pPr>
              <a:r>
                <a:rPr lang="en-US" sz="1600" b="0" i="0" kern="1200">
                  <a:solidFill>
                    <a:schemeClr val="tx1"/>
                  </a:solidFill>
                  <a:latin typeface="+mn-lt"/>
                  <a:ea typeface="+mn-ea"/>
                  <a:cs typeface="+mn-cs"/>
                </a:rPr>
                <a:t>Immunization Rates</a:t>
              </a:r>
            </a:p>
            <a:p>
              <a:pPr marL="0" algn="ctr" defTabSz="914400" rtl="0" eaLnBrk="1" latinLnBrk="0" hangingPunct="1">
                <a:spcBef>
                  <a:spcPts val="300"/>
                </a:spcBef>
              </a:pPr>
              <a:r>
                <a:rPr lang="en-US" sz="1600" b="0" i="0" kern="1200">
                  <a:solidFill>
                    <a:schemeClr val="tx1"/>
                  </a:solidFill>
                  <a:latin typeface="+mn-lt"/>
                  <a:ea typeface="+mn-ea"/>
                  <a:cs typeface="+mn-cs"/>
                </a:rPr>
                <a:t>Family Planning (Title X)</a:t>
              </a:r>
            </a:p>
            <a:p>
              <a:pPr marL="0" algn="ctr" defTabSz="914400" rtl="0" eaLnBrk="1" latinLnBrk="0" hangingPunct="1">
                <a:spcBef>
                  <a:spcPts val="300"/>
                </a:spcBef>
              </a:pPr>
              <a:r>
                <a:rPr lang="en-US" sz="1600" b="0" i="0" kern="1200">
                  <a:solidFill>
                    <a:schemeClr val="tx1"/>
                  </a:solidFill>
                  <a:latin typeface="+mn-lt"/>
                  <a:ea typeface="+mn-ea"/>
                  <a:cs typeface="+mn-cs"/>
                </a:rPr>
                <a:t>Marijuana Prevention</a:t>
              </a:r>
            </a:p>
          </p:txBody>
        </p:sp>
        <p:sp>
          <p:nvSpPr>
            <p:cNvPr id="52" name="TextBox 51"/>
            <p:cNvSpPr txBox="1"/>
            <p:nvPr userDrawn="1"/>
          </p:nvSpPr>
          <p:spPr>
            <a:xfrm>
              <a:off x="3057003" y="4393629"/>
              <a:ext cx="2998107" cy="1837426"/>
            </a:xfrm>
            <a:prstGeom prst="rect">
              <a:avLst/>
            </a:prstGeom>
            <a:noFill/>
            <a:ln>
              <a:noFill/>
            </a:ln>
          </p:spPr>
          <p:txBody>
            <a:bodyPr wrap="square" rtlCol="0">
              <a:spAutoFit/>
            </a:bodyPr>
            <a:lstStyle/>
            <a:p>
              <a:pPr marL="173038" lvl="0" indent="0" algn="ctr" defTabSz="914400" rtl="0" eaLnBrk="1" latinLnBrk="0" hangingPunct="1">
                <a:lnSpc>
                  <a:spcPct val="90000"/>
                </a:lnSpc>
                <a:buClr>
                  <a:srgbClr val="57B6AF"/>
                </a:buClr>
                <a:buFont typeface="Arial" panose="020B0604020202020204" pitchFamily="34" charset="0"/>
                <a:buNone/>
              </a:pPr>
              <a:r>
                <a:rPr lang="en-US" sz="1800" b="1" kern="1200">
                  <a:solidFill>
                    <a:schemeClr val="tx1"/>
                  </a:solidFill>
                  <a:latin typeface="+mn-lt"/>
                  <a:ea typeface="+mn-ea"/>
                  <a:cs typeface="+mn-cs"/>
                </a:rPr>
                <a:t>Environmental</a:t>
              </a:r>
            </a:p>
            <a:p>
              <a:pPr marL="173038" lvl="0" indent="0" algn="ctr" defTabSz="914400" rtl="0" eaLnBrk="1" latinLnBrk="0" hangingPunct="1">
                <a:lnSpc>
                  <a:spcPct val="90000"/>
                </a:lnSpc>
                <a:buClr>
                  <a:srgbClr val="57B6AF"/>
                </a:buClr>
                <a:buFont typeface="Arial" panose="020B0604020202020204" pitchFamily="34" charset="0"/>
                <a:buNone/>
              </a:pPr>
              <a:r>
                <a:rPr lang="en-US" sz="1800" b="1" kern="1200">
                  <a:solidFill>
                    <a:schemeClr val="tx1"/>
                  </a:solidFill>
                  <a:latin typeface="+mn-lt"/>
                  <a:ea typeface="+mn-ea"/>
                  <a:cs typeface="+mn-cs"/>
                </a:rPr>
                <a:t>Public Health</a:t>
              </a:r>
            </a:p>
            <a:p>
              <a:pPr algn="ctr">
                <a:spcBef>
                  <a:spcPts val="600"/>
                </a:spcBef>
              </a:pPr>
              <a:r>
                <a:rPr lang="en-US" sz="1800" b="0" i="1" kern="1200">
                  <a:solidFill>
                    <a:srgbClr val="2699BB"/>
                  </a:solidFill>
                  <a:latin typeface="+mn-lt"/>
                  <a:ea typeface="+mn-ea"/>
                  <a:cs typeface="+mn-cs"/>
                </a:rPr>
                <a:t>Initiatives</a:t>
              </a:r>
              <a:endParaRPr lang="en-US" sz="1800">
                <a:solidFill>
                  <a:srgbClr val="2699BB"/>
                </a:solidFill>
                <a:latin typeface="+mn-lt"/>
              </a:endParaRPr>
            </a:p>
            <a:p>
              <a:pPr algn="ctr">
                <a:spcBef>
                  <a:spcPts val="600"/>
                </a:spcBef>
              </a:pPr>
              <a:r>
                <a:rPr lang="en-US" sz="1600" b="0" i="0" kern="1200">
                  <a:solidFill>
                    <a:schemeClr val="tx1"/>
                  </a:solidFill>
                  <a:latin typeface="+mn-lt"/>
                  <a:ea typeface="+mn-ea"/>
                  <a:cs typeface="+mn-cs"/>
                </a:rPr>
                <a:t>Puget</a:t>
              </a:r>
              <a:r>
                <a:rPr lang="en-US" sz="1600" b="0" i="0" kern="1200" baseline="0">
                  <a:solidFill>
                    <a:schemeClr val="tx1"/>
                  </a:solidFill>
                  <a:latin typeface="+mn-lt"/>
                  <a:ea typeface="+mn-ea"/>
                  <a:cs typeface="+mn-cs"/>
                </a:rPr>
                <a:t> Sound Cleanup</a:t>
              </a:r>
              <a:endParaRPr lang="en-US" sz="1600" b="0" i="0" kern="1200">
                <a:solidFill>
                  <a:schemeClr val="tx1"/>
                </a:solidFill>
                <a:latin typeface="+mn-lt"/>
                <a:ea typeface="+mn-ea"/>
                <a:cs typeface="+mn-cs"/>
              </a:endParaRPr>
            </a:p>
            <a:p>
              <a:pPr algn="ctr">
                <a:spcBef>
                  <a:spcPts val="300"/>
                </a:spcBef>
              </a:pPr>
              <a:r>
                <a:rPr lang="en-US" sz="1600" b="0" i="0" kern="1200">
                  <a:solidFill>
                    <a:schemeClr val="tx1"/>
                  </a:solidFill>
                  <a:latin typeface="+mn-lt"/>
                  <a:ea typeface="+mn-ea"/>
                  <a:cs typeface="+mn-cs"/>
                </a:rPr>
                <a:t> PFAS</a:t>
              </a:r>
            </a:p>
            <a:p>
              <a:pPr algn="ctr">
                <a:spcBef>
                  <a:spcPts val="300"/>
                </a:spcBef>
              </a:pPr>
              <a:r>
                <a:rPr lang="en-US" sz="1600" b="0" i="0" kern="1200">
                  <a:solidFill>
                    <a:schemeClr val="tx1"/>
                  </a:solidFill>
                  <a:latin typeface="+mn-lt"/>
                  <a:ea typeface="+mn-ea"/>
                  <a:cs typeface="+mn-cs"/>
                </a:rPr>
                <a:t> Pesticide Exposures</a:t>
              </a:r>
            </a:p>
          </p:txBody>
        </p:sp>
        <p:sp>
          <p:nvSpPr>
            <p:cNvPr id="53" name="TextBox 52"/>
            <p:cNvSpPr txBox="1"/>
            <p:nvPr userDrawn="1"/>
          </p:nvSpPr>
          <p:spPr>
            <a:xfrm>
              <a:off x="9125794" y="4394914"/>
              <a:ext cx="3066207" cy="2160591"/>
            </a:xfrm>
            <a:prstGeom prst="rect">
              <a:avLst/>
            </a:prstGeom>
            <a:noFill/>
            <a:ln>
              <a:noFill/>
            </a:ln>
          </p:spPr>
          <p:txBody>
            <a:bodyPr wrap="square" rtlCol="0">
              <a:spAutoFit/>
            </a:bodyPr>
            <a:lstStyle/>
            <a:p>
              <a:pPr marL="173038" lvl="0" indent="0" algn="ctr" defTabSz="914400" rtl="0" eaLnBrk="1" latinLnBrk="0" hangingPunct="1">
                <a:lnSpc>
                  <a:spcPct val="90000"/>
                </a:lnSpc>
                <a:buClr>
                  <a:srgbClr val="57B6AF"/>
                </a:buClr>
                <a:buFont typeface="Arial" panose="020B0604020202020204" pitchFamily="34" charset="0"/>
                <a:buNone/>
              </a:pPr>
              <a:r>
                <a:rPr lang="en-US" sz="1800" b="1" kern="1200">
                  <a:solidFill>
                    <a:schemeClr val="tx1"/>
                  </a:solidFill>
                  <a:latin typeface="+mn-lt"/>
                  <a:ea typeface="+mn-ea"/>
                  <a:cs typeface="+mn-cs"/>
                </a:rPr>
                <a:t>Health Systems</a:t>
              </a:r>
            </a:p>
            <a:p>
              <a:pPr marL="173038" lvl="0" indent="0" algn="ctr" defTabSz="914400" rtl="0" eaLnBrk="1" latinLnBrk="0" hangingPunct="1">
                <a:lnSpc>
                  <a:spcPct val="90000"/>
                </a:lnSpc>
                <a:buClr>
                  <a:srgbClr val="57B6AF"/>
                </a:buClr>
                <a:buFont typeface="Arial" panose="020B0604020202020204" pitchFamily="34" charset="0"/>
                <a:buNone/>
              </a:pPr>
              <a:r>
                <a:rPr lang="en-US" sz="1800" b="1" kern="1200">
                  <a:solidFill>
                    <a:schemeClr val="tx1"/>
                  </a:solidFill>
                  <a:latin typeface="+mn-lt"/>
                  <a:ea typeface="+mn-ea"/>
                  <a:cs typeface="+mn-cs"/>
                </a:rPr>
                <a:t>Quality Assurance</a:t>
              </a:r>
            </a:p>
            <a:p>
              <a:pPr algn="ctr">
                <a:spcBef>
                  <a:spcPts val="600"/>
                </a:spcBef>
              </a:pPr>
              <a:r>
                <a:rPr lang="en-US" sz="1800" b="0" i="1" kern="1200">
                  <a:solidFill>
                    <a:srgbClr val="2699BB"/>
                  </a:solidFill>
                  <a:latin typeface="+mn-lt"/>
                  <a:ea typeface="+mn-ea"/>
                  <a:cs typeface="+mn-cs"/>
                </a:rPr>
                <a:t>Initiatives</a:t>
              </a:r>
              <a:endParaRPr lang="en-US" sz="1800">
                <a:solidFill>
                  <a:srgbClr val="2699BB"/>
                </a:solidFill>
                <a:latin typeface="+mn-lt"/>
              </a:endParaRPr>
            </a:p>
            <a:p>
              <a:pPr marL="0" algn="ctr" defTabSz="914400" rtl="0" eaLnBrk="1" latinLnBrk="0" hangingPunct="1">
                <a:spcBef>
                  <a:spcPts val="600"/>
                </a:spcBef>
              </a:pPr>
              <a:r>
                <a:rPr lang="en-US" sz="1600" b="0" i="0" kern="1200">
                  <a:solidFill>
                    <a:schemeClr val="tx1"/>
                  </a:solidFill>
                  <a:latin typeface="+mn-lt"/>
                  <a:ea typeface="+mn-ea"/>
                  <a:cs typeface="+mn-cs"/>
                </a:rPr>
                <a:t>Opioids</a:t>
              </a:r>
            </a:p>
            <a:p>
              <a:pPr marL="0" algn="ctr" defTabSz="914400" rtl="0" eaLnBrk="1" latinLnBrk="0" hangingPunct="1">
                <a:spcBef>
                  <a:spcPts val="300"/>
                </a:spcBef>
              </a:pPr>
              <a:r>
                <a:rPr lang="en-US" sz="1600" b="0" i="0" kern="1200">
                  <a:solidFill>
                    <a:schemeClr val="tx1"/>
                  </a:solidFill>
                  <a:latin typeface="+mn-lt"/>
                  <a:ea typeface="+mn-ea"/>
                  <a:cs typeface="+mn-cs"/>
                </a:rPr>
                <a:t>Behavioral Health Integration </a:t>
              </a:r>
            </a:p>
            <a:p>
              <a:pPr marL="0" algn="ctr" defTabSz="914400" rtl="0" eaLnBrk="1" latinLnBrk="0" hangingPunct="1">
                <a:spcBef>
                  <a:spcPts val="300"/>
                </a:spcBef>
              </a:pPr>
              <a:r>
                <a:rPr lang="en-US" sz="1600" b="0" i="0" kern="1200">
                  <a:solidFill>
                    <a:schemeClr val="tx1"/>
                  </a:solidFill>
                  <a:latin typeface="+mn-lt"/>
                  <a:ea typeface="+mn-ea"/>
                  <a:cs typeface="+mn-cs"/>
                </a:rPr>
                <a:t>Certificate of Need</a:t>
              </a:r>
            </a:p>
            <a:p>
              <a:pPr marL="0" algn="ctr" defTabSz="914400" rtl="0" eaLnBrk="1" latinLnBrk="0" hangingPunct="1">
                <a:spcBef>
                  <a:spcPts val="300"/>
                </a:spcBef>
              </a:pPr>
              <a:r>
                <a:rPr lang="en-US" sz="1600" b="0" i="0" kern="1200">
                  <a:solidFill>
                    <a:schemeClr val="tx1"/>
                  </a:solidFill>
                  <a:latin typeface="+mn-lt"/>
                  <a:ea typeface="+mn-ea"/>
                  <a:cs typeface="+mn-cs"/>
                </a:rPr>
                <a:t> Health Professions</a:t>
              </a:r>
            </a:p>
          </p:txBody>
        </p:sp>
      </p:grpSp>
      <p:grpSp>
        <p:nvGrpSpPr>
          <p:cNvPr id="3" name="Group 2"/>
          <p:cNvGrpSpPr/>
          <p:nvPr userDrawn="1"/>
        </p:nvGrpSpPr>
        <p:grpSpPr>
          <a:xfrm>
            <a:off x="0" y="1559462"/>
            <a:ext cx="12192001" cy="2805561"/>
            <a:chOff x="0" y="1388012"/>
            <a:chExt cx="12192001" cy="2805561"/>
          </a:xfrm>
        </p:grpSpPr>
        <p:pic>
          <p:nvPicPr>
            <p:cNvPr id="2" name="Picture 1"/>
            <p:cNvPicPr>
              <a:picLocks noChangeAspect="1"/>
            </p:cNvPicPr>
            <p:nvPr userDrawn="1"/>
          </p:nvPicPr>
          <p:blipFill rotWithShape="1">
            <a:blip r:embed="rId2" cstate="print">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l="35431"/>
            <a:stretch/>
          </p:blipFill>
          <p:spPr>
            <a:xfrm>
              <a:off x="3057003" y="1388012"/>
              <a:ext cx="2998107" cy="2805561"/>
            </a:xfrm>
            <a:prstGeom prst="rect">
              <a:avLst/>
            </a:prstGeom>
          </p:spPr>
        </p:pic>
        <p:pic>
          <p:nvPicPr>
            <p:cNvPr id="30" name="Picture 16"/>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055110" y="1388012"/>
              <a:ext cx="3070684" cy="2783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31"/>
            <p:cNvPicPr>
              <a:picLocks noChangeAspect="1"/>
            </p:cNvPicPr>
            <p:nvPr userDrawn="1"/>
          </p:nvPicPr>
          <p:blipFill rotWithShape="1">
            <a:blip r:embed="rId5" cstate="screen">
              <a:extLst>
                <a:ext uri="{28A0092B-C50C-407E-A947-70E740481C1C}">
                  <a14:useLocalDpi xmlns:a14="http://schemas.microsoft.com/office/drawing/2010/main" val="0"/>
                </a:ext>
              </a:extLst>
            </a:blip>
            <a:srcRect/>
            <a:stretch/>
          </p:blipFill>
          <p:spPr>
            <a:xfrm>
              <a:off x="0" y="1388015"/>
              <a:ext cx="3057003" cy="2783658"/>
            </a:xfrm>
            <a:prstGeom prst="rect">
              <a:avLst/>
            </a:prstGeom>
            <a:effectLst/>
          </p:spPr>
        </p:pic>
        <p:pic>
          <p:nvPicPr>
            <p:cNvPr id="12" name="Picture 11"/>
            <p:cNvPicPr>
              <a:picLocks noChangeAspect="1"/>
            </p:cNvPicPr>
            <p:nvPr userDrawn="1"/>
          </p:nvPicPr>
          <p:blipFill rotWithShape="1">
            <a:blip r:embed="rId6" cstate="screen">
              <a:extLst>
                <a:ext uri="{28A0092B-C50C-407E-A947-70E740481C1C}">
                  <a14:useLocalDpi xmlns:a14="http://schemas.microsoft.com/office/drawing/2010/main" val="0"/>
                </a:ext>
              </a:extLst>
            </a:blip>
            <a:srcRect/>
            <a:stretch/>
          </p:blipFill>
          <p:spPr>
            <a:xfrm>
              <a:off x="9125794" y="1388012"/>
              <a:ext cx="3066207" cy="2783659"/>
            </a:xfrm>
            <a:prstGeom prst="rect">
              <a:avLst/>
            </a:prstGeom>
            <a:effectLst/>
          </p:spPr>
        </p:pic>
      </p:grpSp>
      <p:sp>
        <p:nvSpPr>
          <p:cNvPr id="13" name="Title 1"/>
          <p:cNvSpPr>
            <a:spLocks noGrp="1"/>
          </p:cNvSpPr>
          <p:nvPr>
            <p:ph type="title" hasCustomPrompt="1"/>
          </p:nvPr>
        </p:nvSpPr>
        <p:spPr>
          <a:xfrm>
            <a:off x="-9236" y="671965"/>
            <a:ext cx="12192000" cy="494092"/>
          </a:xfrm>
        </p:spPr>
        <p:txBody>
          <a:bodyPr anchor="t">
            <a:noAutofit/>
          </a:bodyPr>
          <a:lstStyle>
            <a:lvl1pPr>
              <a:defRPr lang="en-US" sz="2700" kern="1200" baseline="0" dirty="0">
                <a:solidFill>
                  <a:schemeClr val="tx1"/>
                </a:solidFill>
                <a:latin typeface="Century Gothic" panose="020B0502020202020204" pitchFamily="34" charset="0"/>
              </a:defRPr>
            </a:lvl1pPr>
          </a:lstStyle>
          <a:p>
            <a:pPr lvl="0" algn="ctr"/>
            <a:r>
              <a:rPr lang="en-US" sz="3000" kern="1200" baseline="0">
                <a:solidFill>
                  <a:schemeClr val="tx1"/>
                </a:solidFill>
                <a:latin typeface="Century Gothic" panose="020B0502020202020204" pitchFamily="34" charset="0"/>
                <a:ea typeface="+mn-ea"/>
                <a:cs typeface="+mn-cs"/>
              </a:rPr>
              <a:t>Department of Health</a:t>
            </a:r>
          </a:p>
        </p:txBody>
      </p:sp>
    </p:spTree>
    <p:extLst>
      <p:ext uri="{BB962C8B-B14F-4D97-AF65-F5344CB8AC3E}">
        <p14:creationId xmlns:p14="http://schemas.microsoft.com/office/powerpoint/2010/main" val="12848188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Web Screensho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149596" y="1687649"/>
            <a:ext cx="6177933" cy="4416036"/>
          </a:xfrm>
          <a:prstGeom prst="rect">
            <a:avLst/>
          </a:prstGeom>
          <a:effectLst>
            <a:outerShdw blurRad="50800" dist="38100" dir="2700000" algn="tl" rotWithShape="0">
              <a:prstClr val="black">
                <a:alpha val="40000"/>
              </a:prstClr>
            </a:outerShdw>
          </a:effectLst>
        </p:spPr>
      </p:pic>
      <p:sp>
        <p:nvSpPr>
          <p:cNvPr id="10" name="Text Placeholder 2"/>
          <p:cNvSpPr>
            <a:spLocks noGrp="1"/>
          </p:cNvSpPr>
          <p:nvPr>
            <p:ph type="body" sz="quarter" idx="11" hasCustomPrompt="1"/>
          </p:nvPr>
        </p:nvSpPr>
        <p:spPr>
          <a:xfrm>
            <a:off x="912371" y="2638651"/>
            <a:ext cx="4168236"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11" name="Text Placeholder 3"/>
          <p:cNvSpPr>
            <a:spLocks noGrp="1"/>
          </p:cNvSpPr>
          <p:nvPr>
            <p:ph type="body" sz="half" idx="10" hasCustomPrompt="1"/>
          </p:nvPr>
        </p:nvSpPr>
        <p:spPr>
          <a:xfrm>
            <a:off x="912370" y="3691263"/>
            <a:ext cx="4168237"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3" name="Picture Placeholder 14"/>
          <p:cNvSpPr>
            <a:spLocks noGrp="1"/>
          </p:cNvSpPr>
          <p:nvPr>
            <p:ph type="pic" sz="quarter" idx="12"/>
          </p:nvPr>
        </p:nvSpPr>
        <p:spPr>
          <a:xfrm>
            <a:off x="5626101" y="1876424"/>
            <a:ext cx="5219700" cy="2905125"/>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4" name="TextBox 13"/>
          <p:cNvSpPr txBox="1"/>
          <p:nvPr userDrawn="1"/>
        </p:nvSpPr>
        <p:spPr>
          <a:xfrm>
            <a:off x="0" y="6318775"/>
            <a:ext cx="12192000" cy="369332"/>
          </a:xfrm>
          <a:prstGeom prst="rect">
            <a:avLst/>
          </a:prstGeom>
          <a:noFill/>
        </p:spPr>
        <p:txBody>
          <a:bodyPr wrap="square" rtlCol="0">
            <a:spAutoFit/>
          </a:bodyPr>
          <a:lstStyle/>
          <a:p>
            <a:pPr algn="ctr"/>
            <a:r>
              <a:rPr lang="en-US" sz="1800">
                <a:solidFill>
                  <a:srgbClr val="2699BB"/>
                </a:solidFill>
                <a:latin typeface="Century Gothic" panose="020B0502020202020204" pitchFamily="34" charset="0"/>
              </a:rPr>
              <a:t>Washington State Department of Health</a:t>
            </a:r>
            <a:r>
              <a:rPr lang="en-US" sz="1800" baseline="0">
                <a:solidFill>
                  <a:srgbClr val="2699BB"/>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2" name="Title 1"/>
          <p:cNvSpPr>
            <a:spLocks noGrp="1"/>
          </p:cNvSpPr>
          <p:nvPr>
            <p:ph type="title" hasCustomPrompt="1"/>
          </p:nvPr>
        </p:nvSpPr>
        <p:spPr>
          <a:xfrm>
            <a:off x="912371" y="1643611"/>
            <a:ext cx="4168237" cy="852471"/>
          </a:xfrm>
        </p:spPr>
        <p:txBody>
          <a:bodyPr anchor="t">
            <a:normAutofit/>
          </a:bodyPr>
          <a:lstStyle>
            <a:lvl1pPr>
              <a:defRPr sz="2700"/>
            </a:lvl1pPr>
          </a:lstStyle>
          <a:p>
            <a:pPr lvl="0"/>
            <a:r>
              <a:rPr lang="en-US"/>
              <a:t>Web Presence Screenshot</a:t>
            </a:r>
          </a:p>
        </p:txBody>
      </p:sp>
    </p:spTree>
    <p:extLst>
      <p:ext uri="{BB962C8B-B14F-4D97-AF65-F5344CB8AC3E}">
        <p14:creationId xmlns:p14="http://schemas.microsoft.com/office/powerpoint/2010/main" val="30693946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Web Address">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149596" y="1687649"/>
            <a:ext cx="6177933" cy="4416036"/>
          </a:xfrm>
          <a:prstGeom prst="rect">
            <a:avLst/>
          </a:prstGeom>
          <a:effectLst>
            <a:outerShdw blurRad="50800" dist="38100" dir="2700000" algn="tl" rotWithShape="0">
              <a:prstClr val="black">
                <a:alpha val="40000"/>
              </a:prstClr>
            </a:outerShdw>
          </a:effectLst>
        </p:spPr>
      </p:pic>
      <p:sp>
        <p:nvSpPr>
          <p:cNvPr id="14" name="Text Placeholder 2"/>
          <p:cNvSpPr>
            <a:spLocks noGrp="1"/>
          </p:cNvSpPr>
          <p:nvPr>
            <p:ph type="body" sz="quarter" idx="12" hasCustomPrompt="1"/>
          </p:nvPr>
        </p:nvSpPr>
        <p:spPr>
          <a:xfrm>
            <a:off x="5651501" y="2833688"/>
            <a:ext cx="5168900" cy="557212"/>
          </a:xfrm>
        </p:spPr>
        <p:txBody>
          <a:bodyPr>
            <a:noAutofit/>
          </a:bodyPr>
          <a:lstStyle>
            <a:lvl1pPr marL="0" indent="0" algn="ctr">
              <a:buNone/>
              <a:defRPr sz="2700">
                <a:solidFill>
                  <a:schemeClr val="tx1"/>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a:t>www.doh.wa.gov</a:t>
            </a:r>
          </a:p>
        </p:txBody>
      </p:sp>
      <p:sp>
        <p:nvSpPr>
          <p:cNvPr id="10" name="Text Placeholder 2"/>
          <p:cNvSpPr>
            <a:spLocks noGrp="1"/>
          </p:cNvSpPr>
          <p:nvPr>
            <p:ph type="body" sz="quarter" idx="11" hasCustomPrompt="1"/>
          </p:nvPr>
        </p:nvSpPr>
        <p:spPr>
          <a:xfrm>
            <a:off x="912371" y="2638651"/>
            <a:ext cx="4168236"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11" name="Text Placeholder 3"/>
          <p:cNvSpPr>
            <a:spLocks noGrp="1"/>
          </p:cNvSpPr>
          <p:nvPr>
            <p:ph type="body" sz="half" idx="10" hasCustomPrompt="1"/>
          </p:nvPr>
        </p:nvSpPr>
        <p:spPr>
          <a:xfrm>
            <a:off x="912370" y="3691263"/>
            <a:ext cx="4168237"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8" name="TextBox 7"/>
          <p:cNvSpPr txBox="1"/>
          <p:nvPr userDrawn="1"/>
        </p:nvSpPr>
        <p:spPr>
          <a:xfrm>
            <a:off x="0" y="6318775"/>
            <a:ext cx="12192000" cy="369332"/>
          </a:xfrm>
          <a:prstGeom prst="rect">
            <a:avLst/>
          </a:prstGeom>
          <a:noFill/>
        </p:spPr>
        <p:txBody>
          <a:bodyPr wrap="square" rtlCol="0">
            <a:spAutoFit/>
          </a:bodyPr>
          <a:lstStyle/>
          <a:p>
            <a:pPr algn="ctr"/>
            <a:r>
              <a:rPr lang="en-US" sz="1800">
                <a:solidFill>
                  <a:srgbClr val="2699BB"/>
                </a:solidFill>
                <a:latin typeface="Century Gothic" panose="020B0502020202020204" pitchFamily="34" charset="0"/>
              </a:rPr>
              <a:t>Washington State Department of Health</a:t>
            </a:r>
            <a:r>
              <a:rPr lang="en-US" sz="1800" baseline="0">
                <a:solidFill>
                  <a:srgbClr val="2699BB"/>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2" name="Title 1"/>
          <p:cNvSpPr>
            <a:spLocks noGrp="1"/>
          </p:cNvSpPr>
          <p:nvPr>
            <p:ph type="title" hasCustomPrompt="1"/>
          </p:nvPr>
        </p:nvSpPr>
        <p:spPr>
          <a:xfrm>
            <a:off x="901965" y="1643611"/>
            <a:ext cx="4178643" cy="852471"/>
          </a:xfrm>
        </p:spPr>
        <p:txBody>
          <a:bodyPr anchor="t">
            <a:normAutofit/>
          </a:bodyPr>
          <a:lstStyle>
            <a:lvl1pPr>
              <a:defRPr sz="2700"/>
            </a:lvl1pPr>
          </a:lstStyle>
          <a:p>
            <a:pPr lvl="0"/>
            <a:r>
              <a:rPr lang="en-US"/>
              <a:t>Web Presence Address</a:t>
            </a:r>
          </a:p>
        </p:txBody>
      </p:sp>
    </p:spTree>
    <p:extLst>
      <p:ext uri="{BB962C8B-B14F-4D97-AF65-F5344CB8AC3E}">
        <p14:creationId xmlns:p14="http://schemas.microsoft.com/office/powerpoint/2010/main" val="22369749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Pad for Large Screen Shot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30240" y="457200"/>
            <a:ext cx="9131520" cy="5714216"/>
          </a:xfrm>
          <a:prstGeom prst="rect">
            <a:avLst/>
          </a:prstGeom>
        </p:spPr>
      </p:pic>
      <p:sp>
        <p:nvSpPr>
          <p:cNvPr id="6" name="TextBox 5"/>
          <p:cNvSpPr txBox="1"/>
          <p:nvPr userDrawn="1"/>
        </p:nvSpPr>
        <p:spPr>
          <a:xfrm>
            <a:off x="0" y="6318775"/>
            <a:ext cx="12192000" cy="369332"/>
          </a:xfrm>
          <a:prstGeom prst="rect">
            <a:avLst/>
          </a:prstGeom>
          <a:noFill/>
        </p:spPr>
        <p:txBody>
          <a:bodyPr wrap="square" rtlCol="0">
            <a:spAutoFit/>
          </a:bodyPr>
          <a:lstStyle/>
          <a:p>
            <a:pPr algn="ctr"/>
            <a:r>
              <a:rPr lang="en-US" sz="1800">
                <a:solidFill>
                  <a:srgbClr val="2699BB"/>
                </a:solidFill>
                <a:latin typeface="Century Gothic" panose="020B0502020202020204" pitchFamily="34" charset="0"/>
              </a:rPr>
              <a:t>Washington State Department of Health</a:t>
            </a:r>
            <a:r>
              <a:rPr lang="en-US" sz="1800" baseline="0">
                <a:solidFill>
                  <a:srgbClr val="2699BB"/>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5" name="Picture Placeholder 14"/>
          <p:cNvSpPr>
            <a:spLocks noGrp="1"/>
          </p:cNvSpPr>
          <p:nvPr>
            <p:ph type="pic" sz="quarter" idx="12"/>
          </p:nvPr>
        </p:nvSpPr>
        <p:spPr>
          <a:xfrm>
            <a:off x="2552700" y="780658"/>
            <a:ext cx="7162800" cy="504864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Tree>
    <p:extLst>
      <p:ext uri="{BB962C8B-B14F-4D97-AF65-F5344CB8AC3E}">
        <p14:creationId xmlns:p14="http://schemas.microsoft.com/office/powerpoint/2010/main" val="27710815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Mobile Screenshot">
    <p:spTree>
      <p:nvGrpSpPr>
        <p:cNvPr id="1" name=""/>
        <p:cNvGrpSpPr/>
        <p:nvPr/>
      </p:nvGrpSpPr>
      <p:grpSpPr>
        <a:xfrm>
          <a:off x="0" y="0"/>
          <a:ext cx="0" cy="0"/>
          <a:chOff x="0" y="0"/>
          <a:chExt cx="0" cy="0"/>
        </a:xfrm>
      </p:grpSpPr>
      <p:sp>
        <p:nvSpPr>
          <p:cNvPr id="17" name="Text Placeholder 2"/>
          <p:cNvSpPr>
            <a:spLocks noGrp="1"/>
          </p:cNvSpPr>
          <p:nvPr>
            <p:ph type="body" sz="quarter" idx="14" hasCustomPrompt="1"/>
          </p:nvPr>
        </p:nvSpPr>
        <p:spPr>
          <a:xfrm>
            <a:off x="1312421" y="2295751"/>
            <a:ext cx="5164579"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18" name="Text Placeholder 3"/>
          <p:cNvSpPr>
            <a:spLocks noGrp="1"/>
          </p:cNvSpPr>
          <p:nvPr>
            <p:ph type="body" sz="half" idx="15" hasCustomPrompt="1"/>
          </p:nvPr>
        </p:nvSpPr>
        <p:spPr>
          <a:xfrm>
            <a:off x="1312419" y="3348363"/>
            <a:ext cx="5164580"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91400" y="419101"/>
            <a:ext cx="2962125" cy="5531758"/>
          </a:xfrm>
          <a:prstGeom prst="rect">
            <a:avLst/>
          </a:prstGeom>
          <a:effectLst/>
        </p:spPr>
      </p:pic>
      <p:sp>
        <p:nvSpPr>
          <p:cNvPr id="11" name="TextBox 10"/>
          <p:cNvSpPr txBox="1"/>
          <p:nvPr userDrawn="1"/>
        </p:nvSpPr>
        <p:spPr>
          <a:xfrm>
            <a:off x="0" y="6318775"/>
            <a:ext cx="12192000" cy="369332"/>
          </a:xfrm>
          <a:prstGeom prst="rect">
            <a:avLst/>
          </a:prstGeom>
          <a:noFill/>
        </p:spPr>
        <p:txBody>
          <a:bodyPr wrap="square" rtlCol="0">
            <a:spAutoFit/>
          </a:bodyPr>
          <a:lstStyle/>
          <a:p>
            <a:pPr algn="ctr"/>
            <a:r>
              <a:rPr lang="en-US" sz="1800">
                <a:solidFill>
                  <a:srgbClr val="2699BB"/>
                </a:solidFill>
                <a:latin typeface="Century Gothic" panose="020B0502020202020204" pitchFamily="34" charset="0"/>
              </a:rPr>
              <a:t>Washington State Department of Health</a:t>
            </a:r>
            <a:r>
              <a:rPr lang="en-US" sz="1800" baseline="0">
                <a:solidFill>
                  <a:srgbClr val="2699BB"/>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1312419" y="1300709"/>
            <a:ext cx="5164581" cy="869681"/>
          </a:xfrm>
        </p:spPr>
        <p:txBody>
          <a:bodyPr anchor="t">
            <a:normAutofit/>
          </a:bodyPr>
          <a:lstStyle>
            <a:lvl1pPr>
              <a:defRPr sz="2700"/>
            </a:lvl1pPr>
          </a:lstStyle>
          <a:p>
            <a:pPr lvl="0"/>
            <a:r>
              <a:rPr lang="en-US"/>
              <a:t>Mobile Presence Screenshot</a:t>
            </a:r>
          </a:p>
        </p:txBody>
      </p:sp>
      <p:pic>
        <p:nvPicPr>
          <p:cNvPr id="3" name="Picture 2" descr="Graphical user interface, text, website&#10;&#10;Description automatically generated">
            <a:extLst>
              <a:ext uri="{FF2B5EF4-FFF2-40B4-BE49-F238E27FC236}">
                <a16:creationId xmlns:a16="http://schemas.microsoft.com/office/drawing/2014/main" id="{A4600CD7-3841-A160-F771-AD35AAFD475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6188" y="1453015"/>
            <a:ext cx="1868186" cy="3463929"/>
          </a:xfrm>
          <a:prstGeom prst="rect">
            <a:avLst/>
          </a:prstGeom>
        </p:spPr>
      </p:pic>
    </p:spTree>
    <p:extLst>
      <p:ext uri="{BB962C8B-B14F-4D97-AF65-F5344CB8AC3E}">
        <p14:creationId xmlns:p14="http://schemas.microsoft.com/office/powerpoint/2010/main" val="79852212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Mobile Address">
    <p:spTree>
      <p:nvGrpSpPr>
        <p:cNvPr id="1" name=""/>
        <p:cNvGrpSpPr/>
        <p:nvPr/>
      </p:nvGrpSpPr>
      <p:grpSpPr>
        <a:xfrm>
          <a:off x="0" y="0"/>
          <a:ext cx="0" cy="0"/>
          <a:chOff x="0" y="0"/>
          <a:chExt cx="0" cy="0"/>
        </a:xfrm>
      </p:grpSpPr>
      <p:sp>
        <p:nvSpPr>
          <p:cNvPr id="11" name="TextBox 10"/>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a:t>
            </a:r>
            <a:r>
              <a:rPr lang="en-US" sz="1800" baseline="0">
                <a:solidFill>
                  <a:srgbClr val="349D96"/>
                </a:solidFill>
                <a:latin typeface="Century Gothic" panose="020B0502020202020204" pitchFamily="34" charset="0"/>
              </a:rPr>
              <a: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2" name="Text Placeholder 2"/>
          <p:cNvSpPr>
            <a:spLocks noGrp="1"/>
          </p:cNvSpPr>
          <p:nvPr>
            <p:ph type="body" sz="quarter" idx="14" hasCustomPrompt="1"/>
          </p:nvPr>
        </p:nvSpPr>
        <p:spPr>
          <a:xfrm>
            <a:off x="1312421" y="2295751"/>
            <a:ext cx="5164579"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13" name="Text Placeholder 3"/>
          <p:cNvSpPr>
            <a:spLocks noGrp="1"/>
          </p:cNvSpPr>
          <p:nvPr>
            <p:ph type="body" sz="half" idx="15" hasCustomPrompt="1"/>
          </p:nvPr>
        </p:nvSpPr>
        <p:spPr>
          <a:xfrm>
            <a:off x="1312419" y="3348363"/>
            <a:ext cx="5164580"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91400" y="419101"/>
            <a:ext cx="2962125" cy="5531758"/>
          </a:xfrm>
          <a:prstGeom prst="rect">
            <a:avLst/>
          </a:prstGeom>
          <a:effectLst/>
        </p:spPr>
      </p:pic>
      <p:sp>
        <p:nvSpPr>
          <p:cNvPr id="15" name="Title 1"/>
          <p:cNvSpPr>
            <a:spLocks noGrp="1"/>
          </p:cNvSpPr>
          <p:nvPr>
            <p:ph type="title" hasCustomPrompt="1"/>
          </p:nvPr>
        </p:nvSpPr>
        <p:spPr>
          <a:xfrm>
            <a:off x="1312419" y="1300709"/>
            <a:ext cx="5164581" cy="869681"/>
          </a:xfrm>
        </p:spPr>
        <p:txBody>
          <a:bodyPr anchor="t">
            <a:normAutofit/>
          </a:bodyPr>
          <a:lstStyle>
            <a:lvl1pPr>
              <a:defRPr sz="2700"/>
            </a:lvl1pPr>
          </a:lstStyle>
          <a:p>
            <a:pPr lvl="0"/>
            <a:r>
              <a:rPr lang="en-US"/>
              <a:t>Mobile Presence Address</a:t>
            </a:r>
          </a:p>
        </p:txBody>
      </p:sp>
      <p:sp>
        <p:nvSpPr>
          <p:cNvPr id="9" name="Text Placeholder 2"/>
          <p:cNvSpPr>
            <a:spLocks noGrp="1"/>
          </p:cNvSpPr>
          <p:nvPr>
            <p:ph type="body" sz="quarter" idx="16" hasCustomPrompt="1"/>
          </p:nvPr>
        </p:nvSpPr>
        <p:spPr>
          <a:xfrm>
            <a:off x="7600949" y="3264479"/>
            <a:ext cx="2554411" cy="374072"/>
          </a:xfrm>
        </p:spPr>
        <p:txBody>
          <a:bodyPr>
            <a:normAutofit/>
          </a:bodyPr>
          <a:lstStyle>
            <a:lvl1pPr marL="0" indent="0" algn="ctr">
              <a:lnSpc>
                <a:spcPct val="100000"/>
              </a:lnSpc>
              <a:spcBef>
                <a:spcPts val="0"/>
              </a:spcBef>
              <a:buNone/>
              <a:defRPr sz="1800">
                <a:solidFill>
                  <a:schemeClr val="tx1"/>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a:t>www.doh.wa.gov</a:t>
            </a:r>
          </a:p>
        </p:txBody>
      </p:sp>
    </p:spTree>
    <p:extLst>
      <p:ext uri="{BB962C8B-B14F-4D97-AF65-F5344CB8AC3E}">
        <p14:creationId xmlns:p14="http://schemas.microsoft.com/office/powerpoint/2010/main" val="24938228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cxnSp>
        <p:nvCxnSpPr>
          <p:cNvPr id="6" name="Straight Connector 5"/>
          <p:cNvCxnSpPr/>
          <p:nvPr userDrawn="1"/>
        </p:nvCxnSpPr>
        <p:spPr>
          <a:xfrm flipV="1">
            <a:off x="5763752" y="3549372"/>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title" hasCustomPrompt="1"/>
          </p:nvPr>
        </p:nvSpPr>
        <p:spPr>
          <a:xfrm>
            <a:off x="-11901" y="2971335"/>
            <a:ext cx="12221524" cy="467387"/>
          </a:xfrm>
        </p:spPr>
        <p:txBody>
          <a:bodyPr anchor="t">
            <a:noAutofit/>
          </a:bodyPr>
          <a:lstStyle>
            <a:lvl1pPr algn="ctr">
              <a:defRPr sz="3000"/>
            </a:lvl1pPr>
          </a:lstStyle>
          <a:p>
            <a:pPr lvl="0"/>
            <a:r>
              <a:rPr lang="en-US"/>
              <a:t>Questions?</a:t>
            </a:r>
          </a:p>
        </p:txBody>
      </p:sp>
    </p:spTree>
    <p:extLst>
      <p:ext uri="{BB962C8B-B14F-4D97-AF65-F5344CB8AC3E}">
        <p14:creationId xmlns:p14="http://schemas.microsoft.com/office/powerpoint/2010/main" val="12265643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act Slide 1">
    <p:spTree>
      <p:nvGrpSpPr>
        <p:cNvPr id="1" name=""/>
        <p:cNvGrpSpPr/>
        <p:nvPr/>
      </p:nvGrpSpPr>
      <p:grpSpPr>
        <a:xfrm>
          <a:off x="0" y="0"/>
          <a:ext cx="0" cy="0"/>
          <a:chOff x="0" y="0"/>
          <a:chExt cx="0" cy="0"/>
        </a:xfrm>
      </p:grpSpPr>
      <p:cxnSp>
        <p:nvCxnSpPr>
          <p:cNvPr id="42" name="Straight Connector 41"/>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5763752" y="1246748"/>
            <a:ext cx="666664" cy="1369"/>
          </a:xfrm>
          <a:prstGeom prst="line">
            <a:avLst/>
          </a:prstGeom>
          <a:ln w="50800">
            <a:solidFill>
              <a:schemeClr val="accent1"/>
            </a:solidFill>
          </a:ln>
          <a:effectLst/>
        </p:spPr>
        <p:style>
          <a:lnRef idx="1">
            <a:schemeClr val="accent1"/>
          </a:lnRef>
          <a:fillRef idx="0">
            <a:schemeClr val="accent1"/>
          </a:fillRef>
          <a:effectRef idx="0">
            <a:schemeClr val="accent1"/>
          </a:effectRef>
          <a:fontRef idx="minor">
            <a:schemeClr val="tx1"/>
          </a:fontRef>
        </p:style>
      </p:cxnSp>
      <p:sp>
        <p:nvSpPr>
          <p:cNvPr id="26" name="Text Placeholder 24"/>
          <p:cNvSpPr>
            <a:spLocks noGrp="1"/>
          </p:cNvSpPr>
          <p:nvPr>
            <p:ph type="body" sz="quarter" idx="18" hasCustomPrompt="1"/>
          </p:nvPr>
        </p:nvSpPr>
        <p:spPr>
          <a:xfrm>
            <a:off x="4455880" y="4739420"/>
            <a:ext cx="3297765" cy="314335"/>
          </a:xfrm>
        </p:spPr>
        <p:txBody>
          <a:bodyPr/>
          <a:lstStyle>
            <a:lvl1pPr marL="0" indent="0" algn="ctr">
              <a:buNone/>
              <a:defRPr sz="2000" i="1">
                <a:solidFill>
                  <a:schemeClr val="tx1"/>
                </a:solidFill>
                <a:latin typeface="+mn-lt"/>
              </a:defRPr>
            </a:lvl1pPr>
          </a:lstStyle>
          <a:p>
            <a:pPr lvl="0"/>
            <a:r>
              <a:rPr lang="en-US"/>
              <a:t>Title</a:t>
            </a:r>
          </a:p>
        </p:txBody>
      </p:sp>
      <p:sp>
        <p:nvSpPr>
          <p:cNvPr id="29" name="Text Placeholder 27"/>
          <p:cNvSpPr>
            <a:spLocks noGrp="1"/>
          </p:cNvSpPr>
          <p:nvPr>
            <p:ph type="body" sz="quarter" idx="20" hasCustomPrompt="1"/>
          </p:nvPr>
        </p:nvSpPr>
        <p:spPr>
          <a:xfrm>
            <a:off x="4455880" y="5067436"/>
            <a:ext cx="3297765" cy="374650"/>
          </a:xfrm>
        </p:spPr>
        <p:txBody>
          <a:bodyPr/>
          <a:lstStyle>
            <a:lvl1pPr marL="0" indent="0" algn="ctr">
              <a:buNone/>
              <a:defRPr sz="2000">
                <a:solidFill>
                  <a:schemeClr val="tx1"/>
                </a:solidFill>
                <a:latin typeface="+mn-lt"/>
              </a:defRPr>
            </a:lvl1pPr>
          </a:lstStyle>
          <a:p>
            <a:pPr lvl="0"/>
            <a:r>
              <a:rPr lang="en-US"/>
              <a:t>Program</a:t>
            </a:r>
          </a:p>
        </p:txBody>
      </p:sp>
      <p:sp>
        <p:nvSpPr>
          <p:cNvPr id="35" name="Text Placeholder 21"/>
          <p:cNvSpPr>
            <a:spLocks noGrp="1"/>
          </p:cNvSpPr>
          <p:nvPr>
            <p:ph type="body" sz="quarter" idx="16" hasCustomPrompt="1"/>
          </p:nvPr>
        </p:nvSpPr>
        <p:spPr>
          <a:xfrm>
            <a:off x="4455880" y="4313395"/>
            <a:ext cx="3297765"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36" name="Picture Placeholder 19"/>
          <p:cNvSpPr>
            <a:spLocks noGrp="1"/>
          </p:cNvSpPr>
          <p:nvPr>
            <p:ph type="pic" sz="quarter" idx="14"/>
          </p:nvPr>
        </p:nvSpPr>
        <p:spPr>
          <a:xfrm>
            <a:off x="4455881" y="1554491"/>
            <a:ext cx="3297767" cy="2487612"/>
          </a:xfrm>
        </p:spPr>
        <p:txBody>
          <a:bodyPr/>
          <a:lstStyle>
            <a:lvl1pPr marL="0" indent="0">
              <a:buNone/>
              <a:defRPr lang="en-US" dirty="0">
                <a:solidFill>
                  <a:schemeClr val="tx1">
                    <a:lumMod val="65000"/>
                    <a:lumOff val="35000"/>
                  </a:schemeClr>
                </a:solidFill>
                <a:latin typeface="+mn-lt"/>
              </a:defRPr>
            </a:lvl1pPr>
          </a:lstStyle>
          <a:p>
            <a:r>
              <a:rPr lang="en-US"/>
              <a:t>Click icon to add picture</a:t>
            </a:r>
          </a:p>
        </p:txBody>
      </p:sp>
      <p:sp>
        <p:nvSpPr>
          <p:cNvPr id="55" name="Text Placeholder 2"/>
          <p:cNvSpPr>
            <a:spLocks noGrp="1"/>
          </p:cNvSpPr>
          <p:nvPr>
            <p:ph type="body" sz="quarter" idx="22" hasCustomPrompt="1"/>
          </p:nvPr>
        </p:nvSpPr>
        <p:spPr>
          <a:xfrm>
            <a:off x="0" y="5569077"/>
            <a:ext cx="12192000" cy="269274"/>
          </a:xfrm>
        </p:spPr>
        <p:txBody>
          <a:bodyPr>
            <a:noAutofit/>
          </a:bodyPr>
          <a:lstStyle>
            <a:lvl1pPr marL="0" indent="0" algn="ctr">
              <a:buNone/>
              <a:defRPr sz="2000">
                <a:solidFill>
                  <a:schemeClr val="tx1"/>
                </a:solidFill>
              </a:defRPr>
            </a:lvl1pPr>
            <a:lvl2pPr marL="280988" indent="0">
              <a:buNone/>
              <a:defRPr sz="1600">
                <a:solidFill>
                  <a:srgbClr val="CB8A49"/>
                </a:solidFill>
              </a:defRPr>
            </a:lvl2pPr>
            <a:lvl3pPr marL="519113" indent="0">
              <a:buNone/>
              <a:defRPr sz="1600">
                <a:solidFill>
                  <a:srgbClr val="CB8A49"/>
                </a:solidFill>
              </a:defRPr>
            </a:lvl3pPr>
            <a:lvl4pPr marL="747713" indent="0">
              <a:buNone/>
              <a:defRPr sz="1600">
                <a:solidFill>
                  <a:srgbClr val="CB8A49"/>
                </a:solidFill>
              </a:defRPr>
            </a:lvl4pPr>
            <a:lvl5pPr marL="741363" indent="0">
              <a:buNone/>
              <a:defRPr sz="1600">
                <a:solidFill>
                  <a:srgbClr val="CB8A49"/>
                </a:solidFill>
              </a:defRPr>
            </a:lvl5pPr>
          </a:lstStyle>
          <a:p>
            <a:pPr lvl="0"/>
            <a:r>
              <a:rPr lang="en-US"/>
              <a:t>www.doh.wa.gov</a:t>
            </a:r>
          </a:p>
        </p:txBody>
      </p:sp>
      <p:sp>
        <p:nvSpPr>
          <p:cNvPr id="2" name="TextBox 1"/>
          <p:cNvSpPr txBox="1"/>
          <p:nvPr userDrawn="1"/>
        </p:nvSpPr>
        <p:spPr>
          <a:xfrm>
            <a:off x="-11081" y="6430955"/>
            <a:ext cx="12203081" cy="307777"/>
          </a:xfrm>
          <a:prstGeom prst="rect">
            <a:avLst/>
          </a:prstGeom>
          <a:noFill/>
        </p:spPr>
        <p:txBody>
          <a:bodyPr wrap="square" rtlCol="0">
            <a:spAutoFit/>
          </a:bodyPr>
          <a:lstStyle/>
          <a:p>
            <a:pPr algn="ctr"/>
            <a:r>
              <a:rPr lang="en-US" sz="1400">
                <a:solidFill>
                  <a:schemeClr val="tx1"/>
                </a:solidFill>
                <a:latin typeface="Century Gothic" panose="020B0502020202020204" pitchFamily="34" charset="0"/>
              </a:rPr>
              <a:t>@</a:t>
            </a:r>
            <a:r>
              <a:rPr lang="en-US" sz="1400" err="1">
                <a:solidFill>
                  <a:schemeClr val="tx1"/>
                </a:solidFill>
                <a:latin typeface="Century Gothic" panose="020B0502020202020204" pitchFamily="34" charset="0"/>
              </a:rPr>
              <a:t>WADeptHealth</a:t>
            </a:r>
            <a:endParaRPr lang="en-US" sz="1400">
              <a:solidFill>
                <a:schemeClr val="tx1"/>
              </a:solidFill>
              <a:latin typeface="Century Gothic" panose="020B0502020202020204" pitchFamily="34" charset="0"/>
            </a:endParaRPr>
          </a:p>
        </p:txBody>
      </p:sp>
      <p:sp>
        <p:nvSpPr>
          <p:cNvPr id="45" name="Title 2"/>
          <p:cNvSpPr>
            <a:spLocks noGrp="1"/>
          </p:cNvSpPr>
          <p:nvPr>
            <p:ph type="title" hasCustomPrompt="1"/>
          </p:nvPr>
        </p:nvSpPr>
        <p:spPr>
          <a:xfrm>
            <a:off x="-11081" y="663993"/>
            <a:ext cx="12180916" cy="520628"/>
          </a:xfrm>
        </p:spPr>
        <p:txBody>
          <a:bodyPr>
            <a:normAutofit/>
          </a:bodyPr>
          <a:lstStyle>
            <a:lvl1pPr algn="ctr">
              <a:defRPr sz="2700"/>
            </a:lvl1pPr>
          </a:lstStyle>
          <a:p>
            <a:pPr lvl="0"/>
            <a:r>
              <a:rPr lang="en-US"/>
              <a:t>Contact 1</a:t>
            </a:r>
          </a:p>
        </p:txBody>
      </p:sp>
      <p:pic>
        <p:nvPicPr>
          <p:cNvPr id="4" name="Picture 3">
            <a:extLst>
              <a:ext uri="{FF2B5EF4-FFF2-40B4-BE49-F238E27FC236}">
                <a16:creationId xmlns:a16="http://schemas.microsoft.com/office/drawing/2014/main" id="{86BEE619-D78D-70EA-2D98-FEA3909BCBC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130673" y="5989154"/>
            <a:ext cx="1948177" cy="313901"/>
          </a:xfrm>
          <a:prstGeom prst="rect">
            <a:avLst/>
          </a:prstGeom>
        </p:spPr>
      </p:pic>
    </p:spTree>
    <p:extLst>
      <p:ext uri="{BB962C8B-B14F-4D97-AF65-F5344CB8AC3E}">
        <p14:creationId xmlns:p14="http://schemas.microsoft.com/office/powerpoint/2010/main" val="852016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een WA Presentation Title Slide">
    <p:spTree>
      <p:nvGrpSpPr>
        <p:cNvPr id="1" name=""/>
        <p:cNvGrpSpPr/>
        <p:nvPr/>
      </p:nvGrpSpPr>
      <p:grpSpPr>
        <a:xfrm>
          <a:off x="0" y="0"/>
          <a:ext cx="0" cy="0"/>
          <a:chOff x="0" y="0"/>
          <a:chExt cx="0" cy="0"/>
        </a:xfrm>
      </p:grpSpPr>
      <p:pic>
        <p:nvPicPr>
          <p:cNvPr id="13" name="Picture 12" descr="view from high above Diablo Lake in the Northern Cascades mountain range"/>
          <p:cNvPicPr>
            <a:picLocks noChangeAspect="1"/>
          </p:cNvPicPr>
          <p:nvPr userDrawn="1"/>
        </p:nvPicPr>
        <p:blipFill rotWithShape="1">
          <a:blip r:embed="rId2">
            <a:extLst>
              <a:ext uri="{28A0092B-C50C-407E-A947-70E740481C1C}">
                <a14:useLocalDpi xmlns:a14="http://schemas.microsoft.com/office/drawing/2010/main" val="0"/>
              </a:ext>
            </a:extLst>
          </a:blip>
          <a:srcRect l="-129" t="11859" r="129" b="13402"/>
          <a:stretch/>
        </p:blipFill>
        <p:spPr>
          <a:xfrm>
            <a:off x="-8526" y="1"/>
            <a:ext cx="12200525" cy="4572000"/>
          </a:xfrm>
          <a:prstGeom prst="rect">
            <a:avLst/>
          </a:prstGeom>
        </p:spPr>
      </p:pic>
      <p:pic>
        <p:nvPicPr>
          <p:cNvPr id="2" name="Picture 1">
            <a:extLst>
              <a:ext uri="{FF2B5EF4-FFF2-40B4-BE49-F238E27FC236}">
                <a16:creationId xmlns:a16="http://schemas.microsoft.com/office/drawing/2014/main" id="{A53861B5-BF73-D7E8-B30A-B22BF0C9F32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63145" y="5254752"/>
            <a:ext cx="3771818" cy="1109472"/>
          </a:xfrm>
          <a:prstGeom prst="rect">
            <a:avLst/>
          </a:prstGeom>
        </p:spPr>
      </p:pic>
      <p:sp>
        <p:nvSpPr>
          <p:cNvPr id="3" name="Text Placeholder 9">
            <a:extLst>
              <a:ext uri="{FF2B5EF4-FFF2-40B4-BE49-F238E27FC236}">
                <a16:creationId xmlns:a16="http://schemas.microsoft.com/office/drawing/2014/main" id="{DB1B668F-8F4B-E772-8D4E-FE79EE59D138}"/>
              </a:ext>
            </a:extLst>
          </p:cNvPr>
          <p:cNvSpPr>
            <a:spLocks noGrp="1"/>
          </p:cNvSpPr>
          <p:nvPr>
            <p:ph type="body" sz="quarter" idx="11" hasCustomPrompt="1"/>
          </p:nvPr>
        </p:nvSpPr>
        <p:spPr>
          <a:xfrm>
            <a:off x="5143134" y="5887701"/>
            <a:ext cx="5244450" cy="694944"/>
          </a:xfrm>
        </p:spPr>
        <p:txBody>
          <a:bodyPr>
            <a:noAutofit/>
          </a:bodyPr>
          <a:lstStyle>
            <a:lvl1pPr marL="0" indent="0">
              <a:lnSpc>
                <a:spcPct val="100000"/>
              </a:lnSpc>
              <a:spcBef>
                <a:spcPts val="0"/>
              </a:spcBef>
              <a:buNone/>
              <a:defRPr sz="2800" cap="none" baseline="0">
                <a:solidFill>
                  <a:schemeClr val="tx1"/>
                </a:solidFill>
              </a:defRPr>
            </a:lvl1pPr>
          </a:lstStyle>
          <a:p>
            <a:pPr lvl="0"/>
            <a:r>
              <a:rPr lang="en-US"/>
              <a:t>Office/Program</a:t>
            </a:r>
          </a:p>
        </p:txBody>
      </p:sp>
      <p:sp>
        <p:nvSpPr>
          <p:cNvPr id="4" name="Title 3">
            <a:extLst>
              <a:ext uri="{FF2B5EF4-FFF2-40B4-BE49-F238E27FC236}">
                <a16:creationId xmlns:a16="http://schemas.microsoft.com/office/drawing/2014/main" id="{E332254E-FBCE-8398-8DC8-E24932E3F802}"/>
              </a:ext>
            </a:extLst>
          </p:cNvPr>
          <p:cNvSpPr>
            <a:spLocks noGrp="1"/>
          </p:cNvSpPr>
          <p:nvPr>
            <p:ph type="title" hasCustomPrompt="1"/>
          </p:nvPr>
        </p:nvSpPr>
        <p:spPr>
          <a:xfrm>
            <a:off x="5143134" y="5230368"/>
            <a:ext cx="5707746" cy="694944"/>
          </a:xfrm>
        </p:spPr>
        <p:txBody>
          <a:bodyPr>
            <a:noAutofit/>
          </a:bodyPr>
          <a:lstStyle>
            <a:lvl1pPr>
              <a:defRPr sz="3800" cap="all" baseline="0"/>
            </a:lvl1pPr>
          </a:lstStyle>
          <a:p>
            <a:pPr lvl="0"/>
            <a:r>
              <a:rPr lang="en-US"/>
              <a:t>PRESENTATION TITLE</a:t>
            </a:r>
          </a:p>
        </p:txBody>
      </p:sp>
    </p:spTree>
    <p:extLst>
      <p:ext uri="{BB962C8B-B14F-4D97-AF65-F5344CB8AC3E}">
        <p14:creationId xmlns:p14="http://schemas.microsoft.com/office/powerpoint/2010/main" val="15264590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act Slide 2">
    <p:spTree>
      <p:nvGrpSpPr>
        <p:cNvPr id="1" name=""/>
        <p:cNvGrpSpPr/>
        <p:nvPr/>
      </p:nvGrpSpPr>
      <p:grpSpPr>
        <a:xfrm>
          <a:off x="0" y="0"/>
          <a:ext cx="0" cy="0"/>
          <a:chOff x="0" y="0"/>
          <a:chExt cx="0" cy="0"/>
        </a:xfrm>
      </p:grpSpPr>
      <p:sp>
        <p:nvSpPr>
          <p:cNvPr id="22" name="Text Placeholder 21"/>
          <p:cNvSpPr>
            <a:spLocks noGrp="1"/>
          </p:cNvSpPr>
          <p:nvPr>
            <p:ph type="body" sz="quarter" idx="15" hasCustomPrompt="1"/>
          </p:nvPr>
        </p:nvSpPr>
        <p:spPr>
          <a:xfrm>
            <a:off x="2385486" y="4283999"/>
            <a:ext cx="3312581"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6510127" y="4278472"/>
            <a:ext cx="3316177" cy="412750"/>
          </a:xfrm>
        </p:spPr>
        <p:txBody>
          <a:bodyPr>
            <a:normAutofit/>
          </a:bodyPr>
          <a:lstStyle>
            <a:lvl1pPr marL="0" indent="0" algn="ctr">
              <a:buNone/>
              <a:defRPr lang="en-US" sz="2200" b="1" kern="1200" dirty="0">
                <a:solidFill>
                  <a:schemeClr val="tx1"/>
                </a:solidFill>
                <a:latin typeface="+mn-lt"/>
                <a:ea typeface="+mn-ea"/>
                <a:cs typeface="+mn-cs"/>
              </a:defRPr>
            </a:lvl1pPr>
          </a:lstStyle>
          <a:p>
            <a:pPr marL="0" lvl="0" indent="0" algn="ctr" defTabSz="914400" rtl="0" eaLnBrk="1" latinLnBrk="0" hangingPunct="1">
              <a:lnSpc>
                <a:spcPct val="90000"/>
              </a:lnSpc>
              <a:spcBef>
                <a:spcPts val="1000"/>
              </a:spcBef>
              <a:buClr>
                <a:srgbClr val="CB8A49"/>
              </a:buClr>
              <a:buFont typeface="Wingdings" panose="05000000000000000000" pitchFamily="2" charset="2"/>
              <a:buNone/>
            </a:pPr>
            <a:r>
              <a:rPr lang="en-US"/>
              <a:t>Name</a:t>
            </a:r>
          </a:p>
        </p:txBody>
      </p:sp>
      <p:sp>
        <p:nvSpPr>
          <p:cNvPr id="25" name="Text Placeholder 24"/>
          <p:cNvSpPr>
            <a:spLocks noGrp="1"/>
          </p:cNvSpPr>
          <p:nvPr>
            <p:ph type="body" sz="quarter" idx="17" hasCustomPrompt="1"/>
          </p:nvPr>
        </p:nvSpPr>
        <p:spPr>
          <a:xfrm>
            <a:off x="2385485" y="4705636"/>
            <a:ext cx="3312583"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6506633" y="4700175"/>
            <a:ext cx="3316176" cy="314335"/>
          </a:xfrm>
        </p:spPr>
        <p:txBody>
          <a:bodyPr>
            <a:normAutofit/>
          </a:bodyPr>
          <a:lstStyle>
            <a:lvl1pPr marL="0" indent="0" algn="ctr">
              <a:buNone/>
              <a:defRPr lang="en-US" sz="2000" i="1" kern="1200" dirty="0">
                <a:solidFill>
                  <a:schemeClr val="tx1"/>
                </a:solidFill>
                <a:latin typeface="+mn-lt"/>
                <a:ea typeface="+mn-ea"/>
                <a:cs typeface="+mn-cs"/>
              </a:defRPr>
            </a:lvl1pPr>
          </a:lstStyle>
          <a:p>
            <a:pPr marL="0" lvl="0" indent="0" algn="ctr" defTabSz="914400" rtl="0" eaLnBrk="1" latinLnBrk="0" hangingPunct="1">
              <a:lnSpc>
                <a:spcPct val="90000"/>
              </a:lnSpc>
              <a:spcBef>
                <a:spcPts val="1000"/>
              </a:spcBef>
              <a:buClr>
                <a:srgbClr val="CB8A49"/>
              </a:buClr>
              <a:buFont typeface="Wingdings" panose="05000000000000000000" pitchFamily="2" charset="2"/>
              <a:buNone/>
            </a:pPr>
            <a:r>
              <a:rPr lang="en-US"/>
              <a:t>Title</a:t>
            </a:r>
          </a:p>
        </p:txBody>
      </p:sp>
      <p:sp>
        <p:nvSpPr>
          <p:cNvPr id="28" name="Text Placeholder 27"/>
          <p:cNvSpPr>
            <a:spLocks noGrp="1"/>
          </p:cNvSpPr>
          <p:nvPr>
            <p:ph type="body" sz="quarter" idx="19" hasCustomPrompt="1"/>
          </p:nvPr>
        </p:nvSpPr>
        <p:spPr>
          <a:xfrm>
            <a:off x="2385485" y="5028139"/>
            <a:ext cx="3312583" cy="374650"/>
          </a:xfrm>
        </p:spPr>
        <p:txBody>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6510227" y="5023461"/>
            <a:ext cx="3312583" cy="374650"/>
          </a:xfrm>
        </p:spPr>
        <p:txBody>
          <a:bodyPr/>
          <a:lstStyle>
            <a:lvl1pPr marL="0" indent="0" algn="ctr">
              <a:buNone/>
              <a:defRPr sz="2000">
                <a:solidFill>
                  <a:schemeClr val="tx1"/>
                </a:solidFill>
                <a:latin typeface="+mn-lt"/>
              </a:defRPr>
            </a:lvl1pPr>
          </a:lstStyle>
          <a:p>
            <a:pPr lvl="0"/>
            <a:r>
              <a:rPr lang="en-US"/>
              <a:t>Program</a:t>
            </a:r>
          </a:p>
        </p:txBody>
      </p:sp>
      <p:cxnSp>
        <p:nvCxnSpPr>
          <p:cNvPr id="15" name="Straight Connector 14"/>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5763752" y="1246748"/>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45" name="Picture Placeholder 17"/>
          <p:cNvSpPr>
            <a:spLocks noGrp="1"/>
          </p:cNvSpPr>
          <p:nvPr>
            <p:ph type="pic" sz="quarter" idx="13"/>
          </p:nvPr>
        </p:nvSpPr>
        <p:spPr>
          <a:xfrm>
            <a:off x="2385485" y="1564831"/>
            <a:ext cx="3312583" cy="248761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46" name="Picture Placeholder 19"/>
          <p:cNvSpPr>
            <a:spLocks noGrp="1"/>
          </p:cNvSpPr>
          <p:nvPr>
            <p:ph type="pic" sz="quarter" idx="14"/>
          </p:nvPr>
        </p:nvSpPr>
        <p:spPr>
          <a:xfrm>
            <a:off x="6506634" y="1559083"/>
            <a:ext cx="3297767" cy="2487617"/>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47" name="Text Placeholder 2"/>
          <p:cNvSpPr>
            <a:spLocks noGrp="1"/>
          </p:cNvSpPr>
          <p:nvPr>
            <p:ph type="body" sz="quarter" idx="22" hasCustomPrompt="1"/>
          </p:nvPr>
        </p:nvSpPr>
        <p:spPr>
          <a:xfrm>
            <a:off x="0" y="5569077"/>
            <a:ext cx="12192000" cy="269274"/>
          </a:xfrm>
        </p:spPr>
        <p:txBody>
          <a:bodyPr>
            <a:noAutofit/>
          </a:bodyPr>
          <a:lstStyle>
            <a:lvl1pPr marL="0" indent="0" algn="ctr">
              <a:buNone/>
              <a:defRPr sz="2000">
                <a:solidFill>
                  <a:schemeClr val="tx1"/>
                </a:solidFill>
              </a:defRPr>
            </a:lvl1pPr>
            <a:lvl2pPr marL="280988" indent="0">
              <a:buNone/>
              <a:defRPr sz="1600">
                <a:solidFill>
                  <a:srgbClr val="CB8A49"/>
                </a:solidFill>
              </a:defRPr>
            </a:lvl2pPr>
            <a:lvl3pPr marL="519113" indent="0">
              <a:buNone/>
              <a:defRPr sz="1600">
                <a:solidFill>
                  <a:srgbClr val="CB8A49"/>
                </a:solidFill>
              </a:defRPr>
            </a:lvl3pPr>
            <a:lvl4pPr marL="747713" indent="0">
              <a:buNone/>
              <a:defRPr sz="1600">
                <a:solidFill>
                  <a:srgbClr val="CB8A49"/>
                </a:solidFill>
              </a:defRPr>
            </a:lvl4pPr>
            <a:lvl5pPr marL="741363" indent="0">
              <a:buNone/>
              <a:defRPr sz="1600">
                <a:solidFill>
                  <a:srgbClr val="CB8A49"/>
                </a:solidFill>
              </a:defRPr>
            </a:lvl5pPr>
          </a:lstStyle>
          <a:p>
            <a:pPr lvl="0"/>
            <a:r>
              <a:rPr lang="en-US"/>
              <a:t>www.doh.wa.gov</a:t>
            </a:r>
          </a:p>
        </p:txBody>
      </p:sp>
      <p:sp>
        <p:nvSpPr>
          <p:cNvPr id="24" name="TextBox 23"/>
          <p:cNvSpPr txBox="1"/>
          <p:nvPr userDrawn="1"/>
        </p:nvSpPr>
        <p:spPr>
          <a:xfrm>
            <a:off x="-11081" y="6430955"/>
            <a:ext cx="12203081" cy="307777"/>
          </a:xfrm>
          <a:prstGeom prst="rect">
            <a:avLst/>
          </a:prstGeom>
          <a:noFill/>
        </p:spPr>
        <p:txBody>
          <a:bodyPr wrap="square" rtlCol="0">
            <a:spAutoFit/>
          </a:bodyPr>
          <a:lstStyle/>
          <a:p>
            <a:pPr algn="ctr"/>
            <a:r>
              <a:rPr lang="en-US" sz="1400">
                <a:solidFill>
                  <a:schemeClr val="tx1"/>
                </a:solidFill>
                <a:latin typeface="Century Gothic" panose="020B0502020202020204" pitchFamily="34" charset="0"/>
              </a:rPr>
              <a:t>@</a:t>
            </a:r>
            <a:r>
              <a:rPr lang="en-US" sz="1400" err="1">
                <a:solidFill>
                  <a:schemeClr val="tx1"/>
                </a:solidFill>
                <a:latin typeface="Century Gothic" panose="020B0502020202020204" pitchFamily="34" charset="0"/>
              </a:rPr>
              <a:t>WADeptHealth</a:t>
            </a:r>
            <a:endParaRPr lang="en-US" sz="1400">
              <a:solidFill>
                <a:schemeClr val="tx1"/>
              </a:solidFill>
              <a:latin typeface="Century Gothic" panose="020B0502020202020204" pitchFamily="34" charset="0"/>
            </a:endParaRPr>
          </a:p>
        </p:txBody>
      </p:sp>
      <p:pic>
        <p:nvPicPr>
          <p:cNvPr id="52" name="Picture 5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31346" y="6086599"/>
            <a:ext cx="307041" cy="230281"/>
          </a:xfrm>
          <a:prstGeom prst="rect">
            <a:avLst/>
          </a:prstGeom>
        </p:spPr>
      </p:pic>
      <p:sp>
        <p:nvSpPr>
          <p:cNvPr id="2" name="Title 1"/>
          <p:cNvSpPr>
            <a:spLocks noGrp="1"/>
          </p:cNvSpPr>
          <p:nvPr>
            <p:ph type="title" hasCustomPrompt="1"/>
          </p:nvPr>
        </p:nvSpPr>
        <p:spPr>
          <a:xfrm>
            <a:off x="-11135" y="664528"/>
            <a:ext cx="12192000" cy="520093"/>
          </a:xfrm>
        </p:spPr>
        <p:txBody>
          <a:bodyPr>
            <a:normAutofit/>
          </a:bodyPr>
          <a:lstStyle>
            <a:lvl1pPr algn="ctr">
              <a:defRPr sz="2700"/>
            </a:lvl1pPr>
          </a:lstStyle>
          <a:p>
            <a:pPr lvl="0"/>
            <a:r>
              <a:rPr lang="en-US"/>
              <a:t>Contact 2</a:t>
            </a:r>
          </a:p>
        </p:txBody>
      </p:sp>
      <p:pic>
        <p:nvPicPr>
          <p:cNvPr id="10" name="Picture 9">
            <a:extLst>
              <a:ext uri="{FF2B5EF4-FFF2-40B4-BE49-F238E27FC236}">
                <a16:creationId xmlns:a16="http://schemas.microsoft.com/office/drawing/2014/main" id="{AE786792-2E10-5201-C908-896EB080FE0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130673" y="5989154"/>
            <a:ext cx="1948177" cy="313901"/>
          </a:xfrm>
          <a:prstGeom prst="rect">
            <a:avLst/>
          </a:prstGeom>
        </p:spPr>
      </p:pic>
    </p:spTree>
    <p:extLst>
      <p:ext uri="{BB962C8B-B14F-4D97-AF65-F5344CB8AC3E}">
        <p14:creationId xmlns:p14="http://schemas.microsoft.com/office/powerpoint/2010/main" val="25410077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Slide with Title">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2699BB"/>
                </a:solidFill>
                <a:latin typeface="Century Gothic" panose="020B0502020202020204" pitchFamily="34" charset="0"/>
              </a:rPr>
              <a:t>Washington State Department of Health</a:t>
            </a:r>
            <a:r>
              <a:rPr lang="en-US" sz="1800" baseline="0">
                <a:solidFill>
                  <a:srgbClr val="2699BB"/>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7" name="Title 2"/>
          <p:cNvSpPr>
            <a:spLocks noGrp="1"/>
          </p:cNvSpPr>
          <p:nvPr>
            <p:ph type="title" hasCustomPrompt="1"/>
          </p:nvPr>
        </p:nvSpPr>
        <p:spPr>
          <a:xfrm>
            <a:off x="-9099" y="680798"/>
            <a:ext cx="12192000" cy="482030"/>
          </a:xfrm>
        </p:spPr>
        <p:txBody>
          <a:bodyPr>
            <a:normAutofit/>
          </a:bodyPr>
          <a:lstStyle>
            <a:lvl1pPr algn="ctr">
              <a:defRPr sz="2700"/>
            </a:lvl1pPr>
          </a:lstStyle>
          <a:p>
            <a:pPr lvl="0"/>
            <a:r>
              <a:rPr lang="en-US"/>
              <a:t>Blank Slide</a:t>
            </a:r>
          </a:p>
        </p:txBody>
      </p:sp>
    </p:spTree>
    <p:extLst>
      <p:ext uri="{BB962C8B-B14F-4D97-AF65-F5344CB8AC3E}">
        <p14:creationId xmlns:p14="http://schemas.microsoft.com/office/powerpoint/2010/main" val="32165665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Slide with Page Number">
    <p:spTree>
      <p:nvGrpSpPr>
        <p:cNvPr id="1" name=""/>
        <p:cNvGrpSpPr/>
        <p:nvPr/>
      </p:nvGrpSpPr>
      <p:grpSpPr>
        <a:xfrm>
          <a:off x="0" y="0"/>
          <a:ext cx="0" cy="0"/>
          <a:chOff x="0" y="0"/>
          <a:chExt cx="0" cy="0"/>
        </a:xfrm>
      </p:grpSpPr>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2699BB"/>
                </a:solidFill>
                <a:latin typeface="Century Gothic" panose="020B0502020202020204" pitchFamily="34" charset="0"/>
              </a:rPr>
              <a:t>Washington State Department of Health</a:t>
            </a:r>
            <a:r>
              <a:rPr lang="en-US" sz="1800" baseline="0">
                <a:solidFill>
                  <a:srgbClr val="2699BB"/>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9515944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442790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End Slide">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5257800"/>
            <a:ext cx="12192000" cy="16002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lumMod val="65000"/>
                  <a:lumOff val="35000"/>
                </a:schemeClr>
              </a:solidFill>
            </a:endParaRPr>
          </a:p>
        </p:txBody>
      </p:sp>
      <p:pic>
        <p:nvPicPr>
          <p:cNvPr id="2" name="Picture 1">
            <a:extLst>
              <a:ext uri="{FF2B5EF4-FFF2-40B4-BE49-F238E27FC236}">
                <a16:creationId xmlns:a16="http://schemas.microsoft.com/office/drawing/2014/main" id="{CEF2233B-E81A-1C97-8227-2D052B2EFAB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377367" y="2395328"/>
            <a:ext cx="5437266" cy="1600199"/>
          </a:xfrm>
          <a:prstGeom prst="rect">
            <a:avLst/>
          </a:prstGeom>
          <a:noFill/>
          <a:ln>
            <a:noFill/>
          </a:ln>
        </p:spPr>
      </p:pic>
    </p:spTree>
    <p:extLst>
      <p:ext uri="{BB962C8B-B14F-4D97-AF65-F5344CB8AC3E}">
        <p14:creationId xmlns:p14="http://schemas.microsoft.com/office/powerpoint/2010/main" val="255542417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astern WA Presentation Title Slide">
    <p:spTree>
      <p:nvGrpSpPr>
        <p:cNvPr id="1" name=""/>
        <p:cNvGrpSpPr/>
        <p:nvPr/>
      </p:nvGrpSpPr>
      <p:grpSpPr>
        <a:xfrm>
          <a:off x="0" y="0"/>
          <a:ext cx="0" cy="0"/>
          <a:chOff x="0" y="0"/>
          <a:chExt cx="0" cy="0"/>
        </a:xfrm>
      </p:grpSpPr>
      <p:pic>
        <p:nvPicPr>
          <p:cNvPr id="11" name="Picture 10" descr="Aerial view of the Palouse in Northeast Washington"/>
          <p:cNvPicPr>
            <a:picLocks noChangeAspect="1"/>
          </p:cNvPicPr>
          <p:nvPr userDrawn="1"/>
        </p:nvPicPr>
        <p:blipFill rotWithShape="1">
          <a:blip r:embed="rId2">
            <a:extLst>
              <a:ext uri="{28A0092B-C50C-407E-A947-70E740481C1C}">
                <a14:useLocalDpi xmlns:a14="http://schemas.microsoft.com/office/drawing/2010/main" val="0"/>
              </a:ext>
            </a:extLst>
          </a:blip>
          <a:srcRect b="25613"/>
          <a:stretch/>
        </p:blipFill>
        <p:spPr>
          <a:xfrm>
            <a:off x="-1" y="0"/>
            <a:ext cx="12192001" cy="4572000"/>
          </a:xfrm>
          <a:prstGeom prst="rect">
            <a:avLst/>
          </a:prstGeom>
        </p:spPr>
      </p:pic>
      <p:pic>
        <p:nvPicPr>
          <p:cNvPr id="2" name="Picture 1">
            <a:extLst>
              <a:ext uri="{FF2B5EF4-FFF2-40B4-BE49-F238E27FC236}">
                <a16:creationId xmlns:a16="http://schemas.microsoft.com/office/drawing/2014/main" id="{9BD0D64A-FABB-694D-A832-676A6C375C8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63145" y="5254752"/>
            <a:ext cx="3771818" cy="1109472"/>
          </a:xfrm>
          <a:prstGeom prst="rect">
            <a:avLst/>
          </a:prstGeom>
        </p:spPr>
      </p:pic>
      <p:sp>
        <p:nvSpPr>
          <p:cNvPr id="3" name="Text Placeholder 9">
            <a:extLst>
              <a:ext uri="{FF2B5EF4-FFF2-40B4-BE49-F238E27FC236}">
                <a16:creationId xmlns:a16="http://schemas.microsoft.com/office/drawing/2014/main" id="{1F08D9E5-E199-C47E-A738-42A989BE1DD7}"/>
              </a:ext>
            </a:extLst>
          </p:cNvPr>
          <p:cNvSpPr>
            <a:spLocks noGrp="1"/>
          </p:cNvSpPr>
          <p:nvPr>
            <p:ph type="body" sz="quarter" idx="11" hasCustomPrompt="1"/>
          </p:nvPr>
        </p:nvSpPr>
        <p:spPr>
          <a:xfrm>
            <a:off x="5143134" y="5887701"/>
            <a:ext cx="5244450" cy="694944"/>
          </a:xfrm>
        </p:spPr>
        <p:txBody>
          <a:bodyPr>
            <a:noAutofit/>
          </a:bodyPr>
          <a:lstStyle>
            <a:lvl1pPr marL="0" indent="0">
              <a:lnSpc>
                <a:spcPct val="100000"/>
              </a:lnSpc>
              <a:spcBef>
                <a:spcPts val="0"/>
              </a:spcBef>
              <a:buNone/>
              <a:defRPr sz="2800" cap="none" baseline="0">
                <a:solidFill>
                  <a:schemeClr val="tx1"/>
                </a:solidFill>
              </a:defRPr>
            </a:lvl1pPr>
          </a:lstStyle>
          <a:p>
            <a:pPr lvl="0"/>
            <a:r>
              <a:rPr lang="en-US"/>
              <a:t>Office/Program</a:t>
            </a:r>
          </a:p>
        </p:txBody>
      </p:sp>
      <p:sp>
        <p:nvSpPr>
          <p:cNvPr id="4" name="Title 3">
            <a:extLst>
              <a:ext uri="{FF2B5EF4-FFF2-40B4-BE49-F238E27FC236}">
                <a16:creationId xmlns:a16="http://schemas.microsoft.com/office/drawing/2014/main" id="{FD9C2FE1-95ED-8A2D-9B5E-84799766543F}"/>
              </a:ext>
            </a:extLst>
          </p:cNvPr>
          <p:cNvSpPr>
            <a:spLocks noGrp="1"/>
          </p:cNvSpPr>
          <p:nvPr>
            <p:ph type="title" hasCustomPrompt="1"/>
          </p:nvPr>
        </p:nvSpPr>
        <p:spPr>
          <a:xfrm>
            <a:off x="5143134" y="5230368"/>
            <a:ext cx="5707746" cy="694944"/>
          </a:xfrm>
        </p:spPr>
        <p:txBody>
          <a:bodyPr>
            <a:noAutofit/>
          </a:bodyPr>
          <a:lstStyle>
            <a:lvl1pPr>
              <a:defRPr sz="3800" cap="all" baseline="0"/>
            </a:lvl1pPr>
          </a:lstStyle>
          <a:p>
            <a:pPr lvl="0"/>
            <a:r>
              <a:rPr lang="en-US"/>
              <a:t>PRESENTATION TITLE</a:t>
            </a:r>
          </a:p>
        </p:txBody>
      </p:sp>
    </p:spTree>
    <p:extLst>
      <p:ext uri="{BB962C8B-B14F-4D97-AF65-F5344CB8AC3E}">
        <p14:creationId xmlns:p14="http://schemas.microsoft.com/office/powerpoint/2010/main" val="20287035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ttern Presentation Title Slide">
    <p:spTree>
      <p:nvGrpSpPr>
        <p:cNvPr id="1" name=""/>
        <p:cNvGrpSpPr/>
        <p:nvPr/>
      </p:nvGrpSpPr>
      <p:grpSpPr>
        <a:xfrm>
          <a:off x="0" y="0"/>
          <a:ext cx="0" cy="0"/>
          <a:chOff x="0" y="0"/>
          <a:chExt cx="0" cy="0"/>
        </a:xfrm>
      </p:grpSpPr>
      <p:pic>
        <p:nvPicPr>
          <p:cNvPr id="2" name="Picture 1" descr="decorative green box with abstract white lines running across it">
            <a:extLst>
              <a:ext uri="{FF2B5EF4-FFF2-40B4-BE49-F238E27FC236}">
                <a16:creationId xmlns:a16="http://schemas.microsoft.com/office/drawing/2014/main" id="{99F321F0-89B4-C3A5-27E0-B6ADF7561684}"/>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t="6200" b="19601"/>
          <a:stretch/>
        </p:blipFill>
        <p:spPr>
          <a:xfrm>
            <a:off x="-1" y="0"/>
            <a:ext cx="12192001" cy="4523232"/>
          </a:xfrm>
          <a:prstGeom prst="rect">
            <a:avLst/>
          </a:prstGeom>
          <a:effectLst/>
        </p:spPr>
      </p:pic>
      <p:pic>
        <p:nvPicPr>
          <p:cNvPr id="3" name="Picture 2">
            <a:extLst>
              <a:ext uri="{FF2B5EF4-FFF2-40B4-BE49-F238E27FC236}">
                <a16:creationId xmlns:a16="http://schemas.microsoft.com/office/drawing/2014/main" id="{D1721CF4-F3B0-7076-E174-730987296620}"/>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363145" y="5254752"/>
            <a:ext cx="3771818" cy="1109472"/>
          </a:xfrm>
          <a:prstGeom prst="rect">
            <a:avLst/>
          </a:prstGeom>
        </p:spPr>
      </p:pic>
      <p:sp>
        <p:nvSpPr>
          <p:cNvPr id="4" name="Text Placeholder 9">
            <a:extLst>
              <a:ext uri="{FF2B5EF4-FFF2-40B4-BE49-F238E27FC236}">
                <a16:creationId xmlns:a16="http://schemas.microsoft.com/office/drawing/2014/main" id="{E4EF4267-D26F-F3A0-6810-B810B1036F91}"/>
              </a:ext>
            </a:extLst>
          </p:cNvPr>
          <p:cNvSpPr>
            <a:spLocks noGrp="1"/>
          </p:cNvSpPr>
          <p:nvPr>
            <p:ph type="body" sz="quarter" idx="11" hasCustomPrompt="1"/>
          </p:nvPr>
        </p:nvSpPr>
        <p:spPr>
          <a:xfrm>
            <a:off x="5143134" y="5887701"/>
            <a:ext cx="5244450" cy="694944"/>
          </a:xfrm>
        </p:spPr>
        <p:txBody>
          <a:bodyPr>
            <a:noAutofit/>
          </a:bodyPr>
          <a:lstStyle>
            <a:lvl1pPr marL="0" indent="0">
              <a:lnSpc>
                <a:spcPct val="100000"/>
              </a:lnSpc>
              <a:spcBef>
                <a:spcPts val="0"/>
              </a:spcBef>
              <a:buNone/>
              <a:defRPr sz="2800" cap="none" baseline="0">
                <a:solidFill>
                  <a:schemeClr val="tx1"/>
                </a:solidFill>
              </a:defRPr>
            </a:lvl1pPr>
          </a:lstStyle>
          <a:p>
            <a:pPr lvl="0"/>
            <a:r>
              <a:rPr lang="en-US"/>
              <a:t>Office/Program</a:t>
            </a:r>
          </a:p>
        </p:txBody>
      </p:sp>
      <p:sp>
        <p:nvSpPr>
          <p:cNvPr id="5" name="Title 3">
            <a:extLst>
              <a:ext uri="{FF2B5EF4-FFF2-40B4-BE49-F238E27FC236}">
                <a16:creationId xmlns:a16="http://schemas.microsoft.com/office/drawing/2014/main" id="{2686B1B2-E5B4-DCA9-C5D0-AC7D1BB25D40}"/>
              </a:ext>
            </a:extLst>
          </p:cNvPr>
          <p:cNvSpPr>
            <a:spLocks noGrp="1"/>
          </p:cNvSpPr>
          <p:nvPr>
            <p:ph type="title" hasCustomPrompt="1"/>
          </p:nvPr>
        </p:nvSpPr>
        <p:spPr>
          <a:xfrm>
            <a:off x="5143134" y="5230368"/>
            <a:ext cx="5707746" cy="694944"/>
          </a:xfrm>
        </p:spPr>
        <p:txBody>
          <a:bodyPr>
            <a:noAutofit/>
          </a:bodyPr>
          <a:lstStyle>
            <a:lvl1pPr>
              <a:defRPr sz="3800" cap="all" baseline="0"/>
            </a:lvl1pPr>
          </a:lstStyle>
          <a:p>
            <a:pPr lvl="0"/>
            <a:r>
              <a:rPr lang="en-US"/>
              <a:t>PRESENTATION TITLE</a:t>
            </a:r>
          </a:p>
        </p:txBody>
      </p:sp>
    </p:spTree>
    <p:extLst>
      <p:ext uri="{BB962C8B-B14F-4D97-AF65-F5344CB8AC3E}">
        <p14:creationId xmlns:p14="http://schemas.microsoft.com/office/powerpoint/2010/main" val="17944092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esentation Title Slide Add Photo">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0" y="0"/>
            <a:ext cx="12192000" cy="4572000"/>
          </a:xfrm>
          <a:effectLst/>
        </p:spPr>
        <p:txBody>
          <a:bodyPr/>
          <a:lstStyle>
            <a:lvl1pPr marL="0" indent="0">
              <a:buNone/>
              <a:defRPr>
                <a:solidFill>
                  <a:schemeClr val="tx1">
                    <a:lumMod val="65000"/>
                    <a:lumOff val="35000"/>
                  </a:schemeClr>
                </a:solidFill>
                <a:latin typeface="+mn-lt"/>
              </a:defRPr>
            </a:lvl1pPr>
          </a:lstStyle>
          <a:p>
            <a:r>
              <a:rPr lang="en-US"/>
              <a:t>Click icon to add picture</a:t>
            </a:r>
          </a:p>
        </p:txBody>
      </p:sp>
      <p:pic>
        <p:nvPicPr>
          <p:cNvPr id="2" name="Picture 1">
            <a:extLst>
              <a:ext uri="{FF2B5EF4-FFF2-40B4-BE49-F238E27FC236}">
                <a16:creationId xmlns:a16="http://schemas.microsoft.com/office/drawing/2014/main" id="{E82AABD7-A6D7-D9ED-8476-36A32F09D72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63145" y="5254752"/>
            <a:ext cx="3771818" cy="1109472"/>
          </a:xfrm>
          <a:prstGeom prst="rect">
            <a:avLst/>
          </a:prstGeom>
        </p:spPr>
      </p:pic>
      <p:sp>
        <p:nvSpPr>
          <p:cNvPr id="3" name="Text Placeholder 9">
            <a:extLst>
              <a:ext uri="{FF2B5EF4-FFF2-40B4-BE49-F238E27FC236}">
                <a16:creationId xmlns:a16="http://schemas.microsoft.com/office/drawing/2014/main" id="{FB0D00B9-541B-D6D5-586A-2D88B03B35A2}"/>
              </a:ext>
            </a:extLst>
          </p:cNvPr>
          <p:cNvSpPr>
            <a:spLocks noGrp="1"/>
          </p:cNvSpPr>
          <p:nvPr>
            <p:ph type="body" sz="quarter" idx="12" hasCustomPrompt="1"/>
          </p:nvPr>
        </p:nvSpPr>
        <p:spPr>
          <a:xfrm>
            <a:off x="5143134" y="5887701"/>
            <a:ext cx="5244450" cy="694944"/>
          </a:xfrm>
        </p:spPr>
        <p:txBody>
          <a:bodyPr>
            <a:noAutofit/>
          </a:bodyPr>
          <a:lstStyle>
            <a:lvl1pPr marL="0" indent="0">
              <a:lnSpc>
                <a:spcPct val="100000"/>
              </a:lnSpc>
              <a:spcBef>
                <a:spcPts val="0"/>
              </a:spcBef>
              <a:buNone/>
              <a:defRPr sz="2800" cap="none" baseline="0">
                <a:solidFill>
                  <a:schemeClr val="tx1"/>
                </a:solidFill>
              </a:defRPr>
            </a:lvl1pPr>
          </a:lstStyle>
          <a:p>
            <a:pPr lvl="0"/>
            <a:r>
              <a:rPr lang="en-US"/>
              <a:t>Office/Program</a:t>
            </a:r>
          </a:p>
        </p:txBody>
      </p:sp>
      <p:sp>
        <p:nvSpPr>
          <p:cNvPr id="4" name="Title 3">
            <a:extLst>
              <a:ext uri="{FF2B5EF4-FFF2-40B4-BE49-F238E27FC236}">
                <a16:creationId xmlns:a16="http://schemas.microsoft.com/office/drawing/2014/main" id="{2E8260CF-F075-63E4-E8BE-015E9B55D53D}"/>
              </a:ext>
            </a:extLst>
          </p:cNvPr>
          <p:cNvSpPr>
            <a:spLocks noGrp="1"/>
          </p:cNvSpPr>
          <p:nvPr>
            <p:ph type="title" hasCustomPrompt="1"/>
          </p:nvPr>
        </p:nvSpPr>
        <p:spPr>
          <a:xfrm>
            <a:off x="5143134" y="5230368"/>
            <a:ext cx="5707746" cy="694944"/>
          </a:xfrm>
        </p:spPr>
        <p:txBody>
          <a:bodyPr>
            <a:noAutofit/>
          </a:bodyPr>
          <a:lstStyle>
            <a:lvl1pPr>
              <a:defRPr sz="3800" cap="all" baseline="0"/>
            </a:lvl1pPr>
          </a:lstStyle>
          <a:p>
            <a:pPr lvl="0"/>
            <a:r>
              <a:rPr lang="en-US"/>
              <a:t>PRESENTATION TITLE</a:t>
            </a:r>
          </a:p>
        </p:txBody>
      </p:sp>
    </p:spTree>
    <p:extLst>
      <p:ext uri="{BB962C8B-B14F-4D97-AF65-F5344CB8AC3E}">
        <p14:creationId xmlns:p14="http://schemas.microsoft.com/office/powerpoint/2010/main" val="36030508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btitle Slide 1">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6544734" y="2239963"/>
            <a:ext cx="3297767" cy="2487612"/>
          </a:xfrm>
          <a:effectLst/>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8" name="Picture Placeholder 17"/>
          <p:cNvSpPr>
            <a:spLocks noGrp="1"/>
          </p:cNvSpPr>
          <p:nvPr>
            <p:ph type="pic" sz="quarter" idx="13"/>
          </p:nvPr>
        </p:nvSpPr>
        <p:spPr>
          <a:xfrm>
            <a:off x="2423585" y="2239963"/>
            <a:ext cx="3312583" cy="2487612"/>
          </a:xfrm>
          <a:effectLst/>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4" name="Text Placeholder 13"/>
          <p:cNvSpPr>
            <a:spLocks noGrp="1"/>
          </p:cNvSpPr>
          <p:nvPr>
            <p:ph type="body" sz="quarter" idx="11" hasCustomPrompt="1"/>
          </p:nvPr>
        </p:nvSpPr>
        <p:spPr>
          <a:xfrm>
            <a:off x="-11084" y="1115870"/>
            <a:ext cx="12191999" cy="350440"/>
          </a:xfrm>
        </p:spPr>
        <p:txBody>
          <a:bodyPr>
            <a:noAutofit/>
          </a:bodyPr>
          <a:lstStyle>
            <a:lvl1pPr marL="0" indent="0" algn="ctr">
              <a:buNone/>
              <a:defRPr sz="2200">
                <a:solidFill>
                  <a:schemeClr val="tx1"/>
                </a:solidFill>
              </a:defRPr>
            </a:lvl1pPr>
            <a:lvl2pPr>
              <a:defRPr sz="2000">
                <a:solidFill>
                  <a:schemeClr val="tx1">
                    <a:lumMod val="75000"/>
                    <a:lumOff val="25000"/>
                  </a:schemeClr>
                </a:solidFill>
              </a:defRPr>
            </a:lvl2pPr>
            <a:lvl3pPr>
              <a:defRPr sz="2000"/>
            </a:lvl3pPr>
            <a:lvl4pPr>
              <a:defRPr sz="2000"/>
            </a:lvl4pPr>
            <a:lvl5pPr>
              <a:defRPr sz="2000"/>
            </a:lvl5pPr>
          </a:lstStyle>
          <a:p>
            <a:pPr lvl="0"/>
            <a:r>
              <a:rPr lang="en-US"/>
              <a:t>@ location</a:t>
            </a:r>
          </a:p>
        </p:txBody>
      </p:sp>
      <p:sp>
        <p:nvSpPr>
          <p:cNvPr id="16" name="Text Placeholder 15"/>
          <p:cNvSpPr>
            <a:spLocks noGrp="1"/>
          </p:cNvSpPr>
          <p:nvPr>
            <p:ph type="body" sz="quarter" idx="12" hasCustomPrompt="1"/>
          </p:nvPr>
        </p:nvSpPr>
        <p:spPr>
          <a:xfrm>
            <a:off x="-11084" y="1539191"/>
            <a:ext cx="12191999" cy="304800"/>
          </a:xfrm>
        </p:spPr>
        <p:txBody>
          <a:bodyPr/>
          <a:lstStyle>
            <a:lvl1pPr marL="0" indent="0" algn="ctr">
              <a:buNone/>
              <a:defRPr sz="1800">
                <a:solidFill>
                  <a:schemeClr val="tx1"/>
                </a:solidFill>
              </a:defRPr>
            </a:lvl1pPr>
          </a:lstStyle>
          <a:p>
            <a:pPr lvl="0"/>
            <a:r>
              <a:rPr lang="en-US"/>
              <a:t>Date</a:t>
            </a:r>
          </a:p>
        </p:txBody>
      </p:sp>
      <p:sp>
        <p:nvSpPr>
          <p:cNvPr id="22" name="Text Placeholder 21"/>
          <p:cNvSpPr>
            <a:spLocks noGrp="1"/>
          </p:cNvSpPr>
          <p:nvPr>
            <p:ph type="body" sz="quarter" idx="15" hasCustomPrompt="1"/>
          </p:nvPr>
        </p:nvSpPr>
        <p:spPr>
          <a:xfrm>
            <a:off x="2423586" y="4968656"/>
            <a:ext cx="3312581"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6535401" y="4966303"/>
            <a:ext cx="3316177" cy="412750"/>
          </a:xfrm>
        </p:spPr>
        <p:txBody>
          <a:bodyPr>
            <a:normAutofit/>
          </a:bodyPr>
          <a:lstStyle>
            <a:lvl1pPr marL="0" indent="0" algn="ctr">
              <a:buNone/>
              <a:defRPr sz="2200" b="1" i="0">
                <a:solidFill>
                  <a:schemeClr val="tx1"/>
                </a:solidFill>
                <a:latin typeface="+mn-lt"/>
              </a:defRPr>
            </a:lvl1pPr>
          </a:lstStyle>
          <a:p>
            <a:pPr lvl="0"/>
            <a:r>
              <a:rPr lang="en-US"/>
              <a:t>Name</a:t>
            </a:r>
          </a:p>
        </p:txBody>
      </p:sp>
      <p:sp>
        <p:nvSpPr>
          <p:cNvPr id="25" name="Text Placeholder 24"/>
          <p:cNvSpPr>
            <a:spLocks noGrp="1"/>
          </p:cNvSpPr>
          <p:nvPr>
            <p:ph type="body" sz="quarter" idx="17" hasCustomPrompt="1"/>
          </p:nvPr>
        </p:nvSpPr>
        <p:spPr>
          <a:xfrm>
            <a:off x="2423585" y="5402255"/>
            <a:ext cx="3312583"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6535401" y="5402061"/>
            <a:ext cx="3316176" cy="314335"/>
          </a:xfrm>
        </p:spPr>
        <p:txBody>
          <a:bodyPr/>
          <a:lstStyle>
            <a:lvl1pPr marL="0" indent="0" algn="ctr">
              <a:buNone/>
              <a:defRPr sz="2000" i="1">
                <a:solidFill>
                  <a:schemeClr val="tx1"/>
                </a:solidFill>
                <a:latin typeface="+mn-lt"/>
              </a:defRPr>
            </a:lvl1pPr>
          </a:lstStyle>
          <a:p>
            <a:pPr lvl="0"/>
            <a:r>
              <a:rPr lang="en-US"/>
              <a:t>Title</a:t>
            </a:r>
          </a:p>
        </p:txBody>
      </p:sp>
      <p:sp>
        <p:nvSpPr>
          <p:cNvPr id="28" name="Text Placeholder 27"/>
          <p:cNvSpPr>
            <a:spLocks noGrp="1"/>
          </p:cNvSpPr>
          <p:nvPr>
            <p:ph type="body" sz="quarter" idx="19" hasCustomPrompt="1"/>
          </p:nvPr>
        </p:nvSpPr>
        <p:spPr>
          <a:xfrm>
            <a:off x="2423585" y="5746218"/>
            <a:ext cx="3312583" cy="374650"/>
          </a:xfrm>
        </p:spPr>
        <p:txBody>
          <a:bodyPr>
            <a:normAutofit/>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6544173" y="5742722"/>
            <a:ext cx="3312583" cy="374650"/>
          </a:xfrm>
        </p:spPr>
        <p:txBody>
          <a:bodyPr>
            <a:normAutofit/>
          </a:bodyPr>
          <a:lstStyle>
            <a:lvl1pPr marL="0" indent="0" algn="ctr">
              <a:buNone/>
              <a:defRPr sz="2000">
                <a:solidFill>
                  <a:schemeClr val="tx1"/>
                </a:solidFill>
                <a:latin typeface="+mn-lt"/>
              </a:defRPr>
            </a:lvl1pPr>
          </a:lstStyle>
          <a:p>
            <a:pPr lvl="0"/>
            <a:r>
              <a:rPr lang="en-US"/>
              <a:t>Program</a:t>
            </a:r>
          </a:p>
        </p:txBody>
      </p:sp>
      <p:sp>
        <p:nvSpPr>
          <p:cNvPr id="15" name="Title 2"/>
          <p:cNvSpPr>
            <a:spLocks noGrp="1"/>
          </p:cNvSpPr>
          <p:nvPr>
            <p:ph type="title" hasCustomPrompt="1"/>
          </p:nvPr>
        </p:nvSpPr>
        <p:spPr>
          <a:xfrm>
            <a:off x="0" y="673320"/>
            <a:ext cx="12192000" cy="437941"/>
          </a:xfrm>
        </p:spPr>
        <p:txBody>
          <a:bodyPr>
            <a:normAutofit/>
          </a:bodyPr>
          <a:lstStyle>
            <a:lvl1pPr algn="ctr">
              <a:defRPr sz="3000"/>
            </a:lvl1pPr>
          </a:lstStyle>
          <a:p>
            <a:pPr lvl="0"/>
            <a:r>
              <a:rPr lang="en-US"/>
              <a:t>Subtitle 1</a:t>
            </a:r>
          </a:p>
        </p:txBody>
      </p:sp>
    </p:spTree>
    <p:extLst>
      <p:ext uri="{BB962C8B-B14F-4D97-AF65-F5344CB8AC3E}">
        <p14:creationId xmlns:p14="http://schemas.microsoft.com/office/powerpoint/2010/main" val="39033531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21005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Slide Number Placeholder 5"/>
          <p:cNvSpPr>
            <a:spLocks noGrp="1"/>
          </p:cNvSpPr>
          <p:nvPr>
            <p:ph type="sldNum" sz="quarter" idx="4"/>
          </p:nvPr>
        </p:nvSpPr>
        <p:spPr>
          <a:xfrm>
            <a:off x="4038600" y="6356351"/>
            <a:ext cx="4114800" cy="365125"/>
          </a:xfrm>
          <a:prstGeom prst="rect">
            <a:avLst/>
          </a:prstGeom>
        </p:spPr>
        <p:txBody>
          <a:bodyPr vert="horz" lIns="91440" tIns="45720" rIns="91440" bIns="45720" rtlCol="0" anchor="ctr"/>
          <a:lstStyle>
            <a:lvl1pPr algn="ctr">
              <a:defRPr sz="1400">
                <a:solidFill>
                  <a:srgbClr val="404040"/>
                </a:solidFill>
                <a:latin typeface="Century Gothic" panose="020B0502020202020204" pitchFamily="34" charset="0"/>
              </a:defRPr>
            </a:lvl1pPr>
          </a:lstStyle>
          <a:p>
            <a:fld id="{3535056D-F555-406B-BF1D-286FE836F60C}" type="slidenum">
              <a:rPr lang="en-US" smtClean="0"/>
              <a:pPr/>
              <a:t>‹#›</a:t>
            </a:fld>
            <a:endParaRPr lang="en-US"/>
          </a:p>
        </p:txBody>
      </p:sp>
    </p:spTree>
    <p:extLst>
      <p:ext uri="{BB962C8B-B14F-4D97-AF65-F5344CB8AC3E}">
        <p14:creationId xmlns:p14="http://schemas.microsoft.com/office/powerpoint/2010/main" val="3222232568"/>
      </p:ext>
    </p:extLst>
  </p:cSld>
  <p:clrMap bg1="lt1" tx1="dk1" bg2="lt2" tx2="dk2" accent1="accent1" accent2="accent2" accent3="accent3" accent4="accent4" accent5="accent5" accent6="accent6" hlink="hlink" folHlink="folHlink"/>
  <p:sldLayoutIdLst>
    <p:sldLayoutId id="2147483672" r:id="rId1"/>
    <p:sldLayoutId id="2147483733" r:id="rId2"/>
    <p:sldLayoutId id="2147483737" r:id="rId3"/>
    <p:sldLayoutId id="2147483734" r:id="rId4"/>
    <p:sldLayoutId id="2147483735" r:id="rId5"/>
    <p:sldLayoutId id="2147483736" r:id="rId6"/>
    <p:sldLayoutId id="2147483740" r:id="rId7"/>
    <p:sldLayoutId id="2147483666" r:id="rId8"/>
    <p:sldLayoutId id="2147483673" r:id="rId9"/>
    <p:sldLayoutId id="2147483719" r:id="rId10"/>
    <p:sldLayoutId id="2147483674" r:id="rId11"/>
    <p:sldLayoutId id="2147483720" r:id="rId12"/>
    <p:sldLayoutId id="2147483721" r:id="rId13"/>
    <p:sldLayoutId id="2147483675" r:id="rId14"/>
    <p:sldLayoutId id="2147483744" r:id="rId15"/>
    <p:sldLayoutId id="2147483741" r:id="rId16"/>
    <p:sldLayoutId id="2147483665" r:id="rId17"/>
    <p:sldLayoutId id="2147483677" r:id="rId18"/>
    <p:sldLayoutId id="2147483692" r:id="rId19"/>
    <p:sldLayoutId id="2147483696" r:id="rId20"/>
    <p:sldLayoutId id="2147483694" r:id="rId21"/>
    <p:sldLayoutId id="2147483695" r:id="rId22"/>
    <p:sldLayoutId id="2147483739" r:id="rId23"/>
    <p:sldLayoutId id="2147483743" r:id="rId24"/>
    <p:sldLayoutId id="2147483702" r:id="rId25"/>
    <p:sldLayoutId id="2147483725" r:id="rId26"/>
    <p:sldLayoutId id="2147483726" r:id="rId27"/>
    <p:sldLayoutId id="2147483727" r:id="rId28"/>
    <p:sldLayoutId id="2147483728" r:id="rId29"/>
    <p:sldLayoutId id="2147483730" r:id="rId30"/>
    <p:sldLayoutId id="2147483731" r:id="rId31"/>
    <p:sldLayoutId id="2147483732" r:id="rId32"/>
    <p:sldLayoutId id="2147483703" r:id="rId33"/>
    <p:sldLayoutId id="2147483704" r:id="rId34"/>
    <p:sldLayoutId id="2147483705" r:id="rId35"/>
    <p:sldLayoutId id="2147483669" r:id="rId36"/>
    <p:sldLayoutId id="2147483706" r:id="rId37"/>
    <p:sldLayoutId id="2147483707" r:id="rId38"/>
    <p:sldLayoutId id="2147483712" r:id="rId39"/>
    <p:sldLayoutId id="2147483711" r:id="rId40"/>
    <p:sldLayoutId id="2147483713" r:id="rId41"/>
    <p:sldLayoutId id="2147483742" r:id="rId42"/>
    <p:sldLayoutId id="2147483714" r:id="rId43"/>
    <p:sldLayoutId id="2147483715" r:id="rId44"/>
    <p:sldLayoutId id="2147483738" r:id="rId45"/>
    <p:sldLayoutId id="2147483667" r:id="rId46"/>
    <p:sldLayoutId id="2147483716" r:id="rId47"/>
    <p:sldLayoutId id="2147483724" r:id="rId48"/>
    <p:sldLayoutId id="2147483718" r:id="rId49"/>
    <p:sldLayoutId id="2147483717" r:id="rId50"/>
    <p:sldLayoutId id="2147483693" r:id="rId51"/>
    <p:sldLayoutId id="2147483747" r:id="rId52"/>
    <p:sldLayoutId id="2147483748" r:id="rId53"/>
    <p:sldLayoutId id="2147483668" r:id="rId54"/>
  </p:sldLayoutIdLst>
  <p:hf hdr="0" dt="0"/>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85750" indent="-285750" algn="l" defTabSz="914400" rtl="0" eaLnBrk="1" latinLnBrk="0" hangingPunct="1">
        <a:lnSpc>
          <a:spcPct val="90000"/>
        </a:lnSpc>
        <a:spcBef>
          <a:spcPts val="1000"/>
        </a:spcBef>
        <a:buClr>
          <a:srgbClr val="2699BB"/>
        </a:buClr>
        <a:buFont typeface="Wingdings" panose="05000000000000000000" pitchFamily="2" charset="2"/>
        <a:buChar char="£"/>
        <a:defRPr sz="2000" kern="1200">
          <a:solidFill>
            <a:schemeClr val="tx1">
              <a:lumMod val="75000"/>
              <a:lumOff val="25000"/>
            </a:schemeClr>
          </a:solidFill>
          <a:latin typeface="Century Gothic" panose="020B0502020202020204" pitchFamily="34" charset="0"/>
          <a:ea typeface="+mn-ea"/>
          <a:cs typeface="+mn-cs"/>
        </a:defRPr>
      </a:lvl1pPr>
      <a:lvl2pPr marL="519113" indent="-238125" algn="l" defTabSz="914400" rtl="0" eaLnBrk="1" latinLnBrk="0" hangingPunct="1">
        <a:lnSpc>
          <a:spcPct val="90000"/>
        </a:lnSpc>
        <a:spcBef>
          <a:spcPts val="500"/>
        </a:spcBef>
        <a:buClr>
          <a:srgbClr val="2699BB"/>
        </a:buClr>
        <a:buFont typeface="Courier New" panose="02070309020205020404" pitchFamily="49" charset="0"/>
        <a:buChar char="o"/>
        <a:defRPr sz="2000" kern="1200">
          <a:solidFill>
            <a:schemeClr val="tx1">
              <a:lumMod val="75000"/>
              <a:lumOff val="25000"/>
            </a:schemeClr>
          </a:solidFill>
          <a:latin typeface="Century Gothic" panose="020B0502020202020204" pitchFamily="34" charset="0"/>
          <a:ea typeface="+mn-ea"/>
          <a:cs typeface="+mn-cs"/>
        </a:defRPr>
      </a:lvl2pPr>
      <a:lvl3pPr marL="747713" indent="-228600" algn="l" defTabSz="914400" rtl="0" eaLnBrk="1" latinLnBrk="0" hangingPunct="1">
        <a:lnSpc>
          <a:spcPct val="90000"/>
        </a:lnSpc>
        <a:spcBef>
          <a:spcPts val="500"/>
        </a:spcBef>
        <a:buClr>
          <a:srgbClr val="2699BB"/>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3pPr>
      <a:lvl4pPr marL="919163" indent="-171450" algn="l" defTabSz="914400" rtl="0" eaLnBrk="1" latinLnBrk="0" hangingPunct="1">
        <a:lnSpc>
          <a:spcPct val="90000"/>
        </a:lnSpc>
        <a:spcBef>
          <a:spcPts val="500"/>
        </a:spcBef>
        <a:buClr>
          <a:srgbClr val="2699BB"/>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4pPr>
      <a:lvl5pPr marL="969963" indent="-228600" algn="l" defTabSz="914400" rtl="0" eaLnBrk="1" latinLnBrk="0" hangingPunct="1">
        <a:lnSpc>
          <a:spcPct val="90000"/>
        </a:lnSpc>
        <a:spcBef>
          <a:spcPts val="500"/>
        </a:spcBef>
        <a:buClr>
          <a:srgbClr val="CB8A49"/>
        </a:buClr>
        <a:buFont typeface="Century Gothic" panose="020B0502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hyperlink" Target="https://wa988.org/" TargetMode="External"/><Relationship Id="rId2" Type="http://schemas.openxmlformats.org/officeDocument/2006/relationships/hyperlink" Target="https://www.mayoclinic.org/healthy-lifestyle/adult-health/in-depth/mental-health/art-20044098" TargetMode="External"/><Relationship Id="rId1" Type="http://schemas.openxmlformats.org/officeDocument/2006/relationships/slideLayout" Target="../slideLayouts/slideLayout19.xml"/><Relationship Id="rId5" Type="http://schemas.openxmlformats.org/officeDocument/2006/relationships/hyperlink" Target="http://www.doh.wa.gov/teenhealthhub" TargetMode="External"/><Relationship Id="rId4" Type="http://schemas.openxmlformats.org/officeDocument/2006/relationships/hyperlink" Target="https://www.teenlink.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8" Type="http://schemas.openxmlformats.org/officeDocument/2006/relationships/hyperlink" Target="https://www.healthychildren.org/English/ages-stages/teen/Pages/Mental-Health-and-Teens-Watch-for-Danger-Signs.aspx" TargetMode="External"/><Relationship Id="rId3" Type="http://schemas.openxmlformats.org/officeDocument/2006/relationships/hyperlink" Target="https://www.communitiesforyouth.org/socialconnection" TargetMode="External"/><Relationship Id="rId7" Type="http://schemas.openxmlformats.org/officeDocument/2006/relationships/hyperlink" Target="https://pmc.ncbi.nlm.nih.gov/articles/PMC12634571/" TargetMode="External"/><Relationship Id="rId2" Type="http://schemas.openxmlformats.org/officeDocument/2006/relationships/hyperlink" Target="https://pmc.ncbi.nlm.nih.gov/articles/PMC9600165/" TargetMode="External"/><Relationship Id="rId1" Type="http://schemas.openxmlformats.org/officeDocument/2006/relationships/slideLayout" Target="../slideLayouts/slideLayout19.xml"/><Relationship Id="rId6" Type="http://schemas.openxmlformats.org/officeDocument/2006/relationships/hyperlink" Target="https://www.mayoclinic.org/healthy-lifestyle/tween-and-teen-health/in-depth/teens-and-social-media-use/art-20474437" TargetMode="External"/><Relationship Id="rId5" Type="http://schemas.openxmlformats.org/officeDocument/2006/relationships/hyperlink" Target="https://kidshealth.org/en/parents/screentime-teens.html?ref=search" TargetMode="External"/><Relationship Id="rId4" Type="http://schemas.openxmlformats.org/officeDocument/2006/relationships/hyperlink" Target="https://www.aap.org/socialmedia" TargetMode="External"/><Relationship Id="rId9" Type="http://schemas.openxmlformats.org/officeDocument/2006/relationships/hyperlink" Target="https://www.mayoclinic.org/healthy-lifestyle/adult-health/in-depth/mental-health/art-20044098"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kidshealth.org/en/teens/lonely.html" TargetMode="External"/><Relationship Id="rId7" Type="http://schemas.openxmlformats.org/officeDocument/2006/relationships/hyperlink" Target="https://kidshealth.org/SeattleCH/en/teens/lonely-help.html" TargetMode="External"/><Relationship Id="rId2" Type="http://schemas.openxmlformats.org/officeDocument/2006/relationships/hyperlink" Target="https://kidshealth.org/en/teens/lonely-help.html" TargetMode="External"/><Relationship Id="rId1" Type="http://schemas.openxmlformats.org/officeDocument/2006/relationships/slideLayout" Target="../slideLayouts/slideLayout19.xml"/><Relationship Id="rId6" Type="http://schemas.openxmlformats.org/officeDocument/2006/relationships/hyperlink" Target="https://kidshealth.org/SeattleCH/en/teens/lonely.html" TargetMode="External"/><Relationship Id="rId5" Type="http://schemas.openxmlformats.org/officeDocument/2006/relationships/hyperlink" Target="https://helplinefaqs.nami.org/article/444-i-am-feeling-lonely-and-isolated-what-can-i-do" TargetMode="External"/><Relationship Id="rId4" Type="http://schemas.openxmlformats.org/officeDocument/2006/relationships/hyperlink" Target="https://www.crisistextline.org/topics/loneliness/#h-what-is-lonelines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michiganmedicine.org/community/community-health-services/adolescent-health/resources-type/spark-trainings" TargetMode="External"/><Relationship Id="rId2" Type="http://schemas.openxmlformats.org/officeDocument/2006/relationships/notesSlide" Target="../notesSlides/notesSlide19.xml"/><Relationship Id="rId1" Type="http://schemas.openxmlformats.org/officeDocument/2006/relationships/slideLayout" Target="../slideLayouts/slideLayout28.xml"/><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group of people standing on a hill with their arms around each other">
            <a:extLst>
              <a:ext uri="{FF2B5EF4-FFF2-40B4-BE49-F238E27FC236}">
                <a16:creationId xmlns:a16="http://schemas.microsoft.com/office/drawing/2014/main" id="{FD7141D9-16D6-64DA-3ED7-8EE77063D2EA}"/>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07" t="14626" r="207" b="28458"/>
          <a:stretch>
            <a:fillRect/>
          </a:stretch>
        </p:blipFill>
        <p:spPr>
          <a:xfrm>
            <a:off x="-147483" y="-98322"/>
            <a:ext cx="12450096" cy="4670322"/>
          </a:xfrm>
        </p:spPr>
      </p:pic>
      <p:sp>
        <p:nvSpPr>
          <p:cNvPr id="3" name="Text Placeholder 2"/>
          <p:cNvSpPr>
            <a:spLocks noGrp="1"/>
          </p:cNvSpPr>
          <p:nvPr>
            <p:ph type="body" sz="quarter" idx="4294967295"/>
          </p:nvPr>
        </p:nvSpPr>
        <p:spPr>
          <a:xfrm>
            <a:off x="4343400" y="6011565"/>
            <a:ext cx="7594600" cy="628843"/>
          </a:xfrm>
        </p:spPr>
        <p:txBody>
          <a:bodyPr vert="horz" lIns="91440" tIns="45720" rIns="91440" bIns="45720" rtlCol="0" anchor="t">
            <a:normAutofit lnSpcReduction="10000"/>
          </a:bodyPr>
          <a:lstStyle/>
          <a:p>
            <a:pPr marL="0" indent="0">
              <a:buNone/>
            </a:pPr>
            <a:r>
              <a:rPr lang="en-US">
                <a:latin typeface="Century Gothic"/>
              </a:rPr>
              <a:t>A mini skill session developed by young people for </a:t>
            </a:r>
            <a:br>
              <a:rPr lang="en-US">
                <a:latin typeface="Century Gothic"/>
              </a:rPr>
            </a:br>
            <a:r>
              <a:rPr lang="en-US">
                <a:latin typeface="Century Gothic"/>
              </a:rPr>
              <a:t>youth-serving health professionals, providers, and adults</a:t>
            </a:r>
            <a:endParaRPr lang="en-US"/>
          </a:p>
        </p:txBody>
      </p:sp>
      <p:sp>
        <p:nvSpPr>
          <p:cNvPr id="6" name="Title 2">
            <a:extLst>
              <a:ext uri="{FF2B5EF4-FFF2-40B4-BE49-F238E27FC236}">
                <a16:creationId xmlns:a16="http://schemas.microsoft.com/office/drawing/2014/main" id="{A0752F7D-4511-B6F6-4032-AEAD06645C7C}"/>
              </a:ext>
            </a:extLst>
          </p:cNvPr>
          <p:cNvSpPr>
            <a:spLocks noGrp="1"/>
          </p:cNvSpPr>
          <p:nvPr>
            <p:ph type="title"/>
          </p:nvPr>
        </p:nvSpPr>
        <p:spPr>
          <a:xfrm>
            <a:off x="4343400" y="4947540"/>
            <a:ext cx="7594600" cy="1064025"/>
          </a:xfrm>
        </p:spPr>
        <p:txBody>
          <a:bodyPr>
            <a:noAutofit/>
          </a:bodyPr>
          <a:lstStyle/>
          <a:p>
            <a:r>
              <a:rPr lang="en-US" sz="2800"/>
              <a:t>Responding to youth loneliness: </a:t>
            </a:r>
            <a:br>
              <a:rPr lang="en-US" sz="2800"/>
            </a:br>
            <a:r>
              <a:rPr lang="en-US" sz="2800"/>
              <a:t>a strengths-based approach</a:t>
            </a:r>
          </a:p>
        </p:txBody>
      </p:sp>
      <p:sp>
        <p:nvSpPr>
          <p:cNvPr id="4" name="Rectangle 1">
            <a:extLst>
              <a:ext uri="{FF2B5EF4-FFF2-40B4-BE49-F238E27FC236}">
                <a16:creationId xmlns:a16="http://schemas.microsoft.com/office/drawing/2014/main" id="{03696E2D-2634-9254-B499-B20217C7E79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105053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4E2E7-0CDB-CFDC-6EDE-BAC3D18D15B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083EE4D-8C7B-EF64-E945-3B37DDB035BC}"/>
              </a:ext>
            </a:extLst>
          </p:cNvPr>
          <p:cNvSpPr>
            <a:spLocks noGrp="1"/>
          </p:cNvSpPr>
          <p:nvPr>
            <p:ph type="body" sz="quarter" idx="22"/>
          </p:nvPr>
        </p:nvSpPr>
        <p:spPr>
          <a:xfrm>
            <a:off x="1077705" y="1606083"/>
            <a:ext cx="10491995" cy="4662833"/>
          </a:xfrm>
        </p:spPr>
        <p:txBody>
          <a:bodyPr/>
          <a:lstStyle/>
          <a:p>
            <a:pPr fontAlgn="base">
              <a:buClr>
                <a:srgbClr val="2699BB"/>
              </a:buClr>
            </a:pPr>
            <a:r>
              <a:rPr lang="en-US" sz="2800"/>
              <a:t>Let’s go through 3 scenarios written by young people about times they might feel isolated or disconnected.​</a:t>
            </a:r>
          </a:p>
          <a:p>
            <a:pPr fontAlgn="base">
              <a:buClr>
                <a:srgbClr val="2699BB"/>
              </a:buClr>
            </a:pPr>
            <a:r>
              <a:rPr lang="en-US" sz="2800"/>
              <a:t>We’ll read a quote from a young person, then go through a series of questions to reflect on how you might respond as a supportive adult.​</a:t>
            </a:r>
          </a:p>
        </p:txBody>
      </p:sp>
      <p:sp>
        <p:nvSpPr>
          <p:cNvPr id="3" name="Title 2">
            <a:extLst>
              <a:ext uri="{FF2B5EF4-FFF2-40B4-BE49-F238E27FC236}">
                <a16:creationId xmlns:a16="http://schemas.microsoft.com/office/drawing/2014/main" id="{AFE8A710-3489-6884-2751-1D4B89111859}"/>
              </a:ext>
            </a:extLst>
          </p:cNvPr>
          <p:cNvSpPr>
            <a:spLocks noGrp="1"/>
          </p:cNvSpPr>
          <p:nvPr>
            <p:ph type="title"/>
          </p:nvPr>
        </p:nvSpPr>
        <p:spPr/>
        <p:txBody>
          <a:bodyPr>
            <a:normAutofit fontScale="90000"/>
          </a:bodyPr>
          <a:lstStyle/>
          <a:p>
            <a:r>
              <a:rPr lang="en-US"/>
              <a:t>Activity</a:t>
            </a:r>
          </a:p>
        </p:txBody>
      </p:sp>
      <p:pic>
        <p:nvPicPr>
          <p:cNvPr id="8" name="Picture 7">
            <a:extLst>
              <a:ext uri="{FF2B5EF4-FFF2-40B4-BE49-F238E27FC236}">
                <a16:creationId xmlns:a16="http://schemas.microsoft.com/office/drawing/2014/main" id="{144B4D71-4BA7-5292-C07F-7C0A47CE4173}"/>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5316" y="3566382"/>
            <a:ext cx="3301368" cy="2617644"/>
          </a:xfrm>
          <a:prstGeom prst="rect">
            <a:avLst/>
          </a:prstGeom>
        </p:spPr>
      </p:pic>
    </p:spTree>
    <p:extLst>
      <p:ext uri="{BB962C8B-B14F-4D97-AF65-F5344CB8AC3E}">
        <p14:creationId xmlns:p14="http://schemas.microsoft.com/office/powerpoint/2010/main" val="1454725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CAB7C4-C115-C247-8068-52962CD1A24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F67DE7A-7746-BB33-3954-C18FE840C7A4}"/>
              </a:ext>
            </a:extLst>
          </p:cNvPr>
          <p:cNvSpPr>
            <a:spLocks noGrp="1"/>
          </p:cNvSpPr>
          <p:nvPr>
            <p:ph type="body" sz="half" idx="10"/>
          </p:nvPr>
        </p:nvSpPr>
        <p:spPr>
          <a:xfrm>
            <a:off x="4843363" y="1096561"/>
            <a:ext cx="6592015" cy="5553770"/>
          </a:xfrm>
        </p:spPr>
        <p:txBody>
          <a:bodyPr vert="horz" lIns="91440" tIns="45720" rIns="91440" bIns="45720" rtlCol="0" anchor="t">
            <a:noAutofit/>
          </a:bodyPr>
          <a:lstStyle/>
          <a:p>
            <a:r>
              <a:rPr lang="en-US" dirty="0"/>
              <a:t>Alicia (age 17) is at a well visit with her provider. When asked about coping with stress, she shared:</a:t>
            </a:r>
          </a:p>
          <a:p>
            <a:pPr marL="509270" lvl="2">
              <a:spcAft>
                <a:spcPts val="1200"/>
              </a:spcAft>
            </a:pPr>
            <a:r>
              <a:rPr lang="en-US" sz="2200" dirty="0">
                <a:latin typeface="+mn-lt"/>
              </a:rPr>
              <a:t>“I like to go on social media to relax, but I don’t know what’s wrong with me. Every time I go on social media, I feel worse about my life.”</a:t>
            </a:r>
            <a:endParaRPr lang="en-US" sz="2200" dirty="0">
              <a:latin typeface="+mn-lt"/>
              <a:ea typeface="Calibri" panose="020F0502020204030204"/>
              <a:cs typeface="Calibri" panose="020F0502020204030204"/>
            </a:endParaRPr>
          </a:p>
          <a:p>
            <a:r>
              <a:rPr lang="en-US" b="1" dirty="0"/>
              <a:t>Which of the following responses would be best to use?</a:t>
            </a:r>
          </a:p>
          <a:p>
            <a:pPr marL="457200" indent="-457200">
              <a:buAutoNum type="alphaUcPeriod"/>
            </a:pPr>
            <a:r>
              <a:rPr lang="en-US" dirty="0"/>
              <a:t>“Social media is terrible for mental health. You should delete your accounts.”</a:t>
            </a:r>
          </a:p>
          <a:p>
            <a:pPr marL="457200" indent="-457200">
              <a:buAutoNum type="alphaUcPeriod"/>
            </a:pPr>
            <a:r>
              <a:rPr lang="en-US" dirty="0"/>
              <a:t>“Most of the stuff you see online is fake, anyway. I wouldn’t worry about it.”</a:t>
            </a:r>
          </a:p>
          <a:p>
            <a:pPr marL="457200" indent="-457200">
              <a:buAutoNum type="alphaUcPeriod"/>
            </a:pPr>
            <a:r>
              <a:rPr lang="en-US" dirty="0"/>
              <a:t>“I’m hearing how difficult it is to feel bad about yourself. That sounds really tough.”</a:t>
            </a:r>
            <a:endParaRPr lang="en-US" dirty="0">
              <a:ea typeface="Calibri"/>
              <a:cs typeface="Calibri"/>
            </a:endParaRPr>
          </a:p>
        </p:txBody>
      </p:sp>
      <p:sp>
        <p:nvSpPr>
          <p:cNvPr id="4" name="Title 3">
            <a:extLst>
              <a:ext uri="{FF2B5EF4-FFF2-40B4-BE49-F238E27FC236}">
                <a16:creationId xmlns:a16="http://schemas.microsoft.com/office/drawing/2014/main" id="{E96C2F22-98B0-D74B-A466-913F045DF619}"/>
              </a:ext>
            </a:extLst>
          </p:cNvPr>
          <p:cNvSpPr>
            <a:spLocks noGrp="1"/>
          </p:cNvSpPr>
          <p:nvPr>
            <p:ph type="title"/>
          </p:nvPr>
        </p:nvSpPr>
        <p:spPr>
          <a:xfrm>
            <a:off x="4843364" y="493520"/>
            <a:ext cx="7006002" cy="603041"/>
          </a:xfrm>
        </p:spPr>
        <p:txBody>
          <a:bodyPr>
            <a:noAutofit/>
          </a:bodyPr>
          <a:lstStyle/>
          <a:p>
            <a:r>
              <a:rPr lang="it-IT" b="1">
                <a:latin typeface="Century Gothic"/>
              </a:rPr>
              <a:t>Scenario 1: Isolation on social media​</a:t>
            </a:r>
            <a:endParaRPr lang="en-US" b="1">
              <a:latin typeface="Century Gothic"/>
            </a:endParaRPr>
          </a:p>
        </p:txBody>
      </p:sp>
      <p:pic>
        <p:nvPicPr>
          <p:cNvPr id="6" name="Picture Placeholder 5" descr="Illustration of a young adult seated on a cushion using their cell phone.">
            <a:extLst>
              <a:ext uri="{FF2B5EF4-FFF2-40B4-BE49-F238E27FC236}">
                <a16:creationId xmlns:a16="http://schemas.microsoft.com/office/drawing/2014/main" id="{3A066BBF-AC5D-8E26-B27E-369124A87F61}"/>
              </a:ext>
            </a:extLst>
          </p:cNvPr>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1168" t="-11132" r="833" b="-11132"/>
          <a:stretch>
            <a:fillRect/>
          </a:stretch>
        </p:blipFill>
        <p:spPr>
          <a:xfrm>
            <a:off x="205143" y="795041"/>
            <a:ext cx="4356100" cy="5267918"/>
          </a:xfrm>
          <a:prstGeom prst="rect">
            <a:avLst/>
          </a:prstGeom>
        </p:spPr>
      </p:pic>
    </p:spTree>
    <p:extLst>
      <p:ext uri="{BB962C8B-B14F-4D97-AF65-F5344CB8AC3E}">
        <p14:creationId xmlns:p14="http://schemas.microsoft.com/office/powerpoint/2010/main" val="3285470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DF029-557B-3DD5-F29B-ACE896F9BF0D}"/>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72ECE7D1-494F-6626-618E-1EC534376170}"/>
              </a:ext>
            </a:extLst>
          </p:cNvPr>
          <p:cNvSpPr>
            <a:spLocks noGrp="1"/>
          </p:cNvSpPr>
          <p:nvPr>
            <p:ph type="body" sz="half" idx="10"/>
          </p:nvPr>
        </p:nvSpPr>
        <p:spPr>
          <a:xfrm>
            <a:off x="4966461" y="1096561"/>
            <a:ext cx="5929246" cy="5553770"/>
          </a:xfrm>
        </p:spPr>
        <p:txBody>
          <a:bodyPr vert="horz" lIns="91440" tIns="45720" rIns="91440" bIns="45720" rtlCol="0" anchor="t">
            <a:noAutofit/>
          </a:bodyPr>
          <a:lstStyle/>
          <a:p>
            <a:r>
              <a:rPr lang="en-US" sz="2000">
                <a:ea typeface="Calibri"/>
                <a:cs typeface="Calibri"/>
              </a:rPr>
              <a:t>The best response is </a:t>
            </a:r>
            <a:r>
              <a:rPr lang="en-US" sz="2000" b="1">
                <a:solidFill>
                  <a:srgbClr val="2699BB"/>
                </a:solidFill>
                <a:ea typeface="Calibri"/>
                <a:cs typeface="Calibri"/>
              </a:rPr>
              <a:t>C</a:t>
            </a:r>
            <a:r>
              <a:rPr lang="en-US" sz="2000">
                <a:solidFill>
                  <a:srgbClr val="2699BB"/>
                </a:solidFill>
                <a:ea typeface="Calibri"/>
                <a:cs typeface="Calibri"/>
              </a:rPr>
              <a:t>.</a:t>
            </a:r>
            <a:r>
              <a:rPr lang="en-US" sz="2000" dirty="0">
                <a:ea typeface="Calibri"/>
                <a:cs typeface="Calibri"/>
              </a:rPr>
              <a:t> </a:t>
            </a:r>
          </a:p>
          <a:p>
            <a:pPr lvl="1"/>
            <a:r>
              <a:rPr lang="en-US" sz="2000">
                <a:solidFill>
                  <a:schemeClr val="tx1"/>
                </a:solidFill>
                <a:latin typeface="+mn-lt"/>
                <a:ea typeface="Calibri"/>
                <a:cs typeface="Calibri"/>
              </a:rPr>
              <a:t>“I’m hearing how difficult it is to feel like you're not enough. That sounds really tough.”</a:t>
            </a:r>
            <a:endParaRPr lang="en-US" sz="2000" dirty="0">
              <a:solidFill>
                <a:schemeClr val="tx1"/>
              </a:solidFill>
              <a:latin typeface="+mn-lt"/>
              <a:ea typeface="Calibri"/>
              <a:cs typeface="Calibri"/>
            </a:endParaRPr>
          </a:p>
          <a:p>
            <a:endParaRPr lang="en-US" sz="2000" dirty="0">
              <a:ea typeface="Calibri"/>
              <a:cs typeface="Calibri"/>
            </a:endParaRPr>
          </a:p>
          <a:p>
            <a:r>
              <a:rPr lang="en-US" sz="2000" b="1">
                <a:ea typeface="Calibri"/>
                <a:cs typeface="Calibri"/>
              </a:rPr>
              <a:t>Alicia continues: </a:t>
            </a:r>
          </a:p>
          <a:p>
            <a:pPr lvl="1"/>
            <a:r>
              <a:rPr lang="en-US" sz="2000">
                <a:solidFill>
                  <a:schemeClr val="tx1"/>
                </a:solidFill>
                <a:latin typeface="+mn-lt"/>
                <a:ea typeface="Calibri"/>
                <a:cs typeface="Calibri"/>
              </a:rPr>
              <a:t>“Everyone else my age is doing something huge. They have awards, perfect friend groups, vacations, everything. I feel stuck. </a:t>
            </a:r>
            <a:endParaRPr lang="en-US" sz="2000" dirty="0">
              <a:solidFill>
                <a:schemeClr val="tx1"/>
              </a:solidFill>
              <a:latin typeface="+mn-lt"/>
              <a:ea typeface="Calibri"/>
              <a:cs typeface="Calibri"/>
            </a:endParaRPr>
          </a:p>
          <a:p>
            <a:pPr lvl="1"/>
            <a:r>
              <a:rPr lang="en-US" sz="2000">
                <a:solidFill>
                  <a:schemeClr val="tx1"/>
                </a:solidFill>
                <a:latin typeface="+mn-lt"/>
                <a:ea typeface="Calibri"/>
                <a:cs typeface="Calibri"/>
              </a:rPr>
              <a:t>I keep telling myself to ignore it, but I can’t. </a:t>
            </a:r>
            <a:br>
              <a:rPr lang="en-US" sz="2000" dirty="0">
                <a:latin typeface="+mn-lt"/>
                <a:ea typeface="Calibri"/>
                <a:cs typeface="Calibri"/>
              </a:rPr>
            </a:br>
            <a:r>
              <a:rPr lang="en-US" sz="2000">
                <a:solidFill>
                  <a:schemeClr val="tx1"/>
                </a:solidFill>
                <a:latin typeface="+mn-lt"/>
                <a:ea typeface="Calibri"/>
                <a:cs typeface="Calibri"/>
              </a:rPr>
              <a:t>It just makes me feel like I’m not enough.”</a:t>
            </a:r>
            <a:endParaRPr lang="en-US" sz="2000" dirty="0">
              <a:solidFill>
                <a:schemeClr val="tx1"/>
              </a:solidFill>
              <a:latin typeface="+mn-lt"/>
              <a:ea typeface="Calibri"/>
              <a:cs typeface="Calibri"/>
            </a:endParaRPr>
          </a:p>
          <a:p>
            <a:pPr lvl="1"/>
            <a:endParaRPr lang="en-US" sz="2000" dirty="0">
              <a:solidFill>
                <a:schemeClr val="tx1"/>
              </a:solidFill>
              <a:latin typeface="+mn-lt"/>
              <a:ea typeface="Calibri"/>
              <a:cs typeface="Calibri"/>
            </a:endParaRPr>
          </a:p>
          <a:p>
            <a:r>
              <a:rPr lang="en-US" sz="2000" b="1">
                <a:ea typeface="Calibri"/>
                <a:cs typeface="Calibri"/>
              </a:rPr>
              <a:t>Reflection questions:</a:t>
            </a:r>
            <a:endParaRPr lang="en-US" sz="2000" dirty="0">
              <a:ea typeface="Calibri"/>
              <a:cs typeface="Calibri"/>
            </a:endParaRPr>
          </a:p>
          <a:p>
            <a:pPr marL="800100" lvl="1" indent="-342900">
              <a:buFont typeface="Arial" panose="02070309020205020404" pitchFamily="49" charset="0"/>
              <a:buChar char="•"/>
            </a:pPr>
            <a:r>
              <a:rPr lang="en-US" sz="2000">
                <a:solidFill>
                  <a:srgbClr val="000000"/>
                </a:solidFill>
                <a:latin typeface="Calibri" panose="020F0502020204030204"/>
                <a:ea typeface="Calibri"/>
                <a:cs typeface="Calibri"/>
              </a:rPr>
              <a:t>What feeling is Alicia expressing?</a:t>
            </a:r>
          </a:p>
          <a:p>
            <a:pPr marL="800100" lvl="1" indent="-342900">
              <a:buFont typeface="Arial" panose="02070309020205020404" pitchFamily="49" charset="0"/>
              <a:buChar char="•"/>
            </a:pPr>
            <a:r>
              <a:rPr lang="en-US" sz="2000">
                <a:solidFill>
                  <a:schemeClr val="tx1"/>
                </a:solidFill>
                <a:latin typeface="+mn-lt"/>
                <a:ea typeface="Calibri"/>
                <a:cs typeface="Calibri"/>
              </a:rPr>
              <a:t>What phrase could validate her stress without minimizing </a:t>
            </a:r>
            <a:r>
              <a:rPr lang="en-US" sz="2000" dirty="0">
                <a:solidFill>
                  <a:schemeClr val="tx1"/>
                </a:solidFill>
                <a:latin typeface="+mn-lt"/>
                <a:ea typeface="Calibri"/>
                <a:cs typeface="Calibri"/>
              </a:rPr>
              <a:t>it? </a:t>
            </a:r>
            <a:endParaRPr lang="en-US" sz="2000">
              <a:solidFill>
                <a:schemeClr val="tx1"/>
              </a:solidFill>
            </a:endParaRPr>
          </a:p>
        </p:txBody>
      </p:sp>
      <p:pic>
        <p:nvPicPr>
          <p:cNvPr id="7" name="Picture Placeholder 5" descr="Illustration of a young adult seated on a cushion using their cell phone.">
            <a:extLst>
              <a:ext uri="{FF2B5EF4-FFF2-40B4-BE49-F238E27FC236}">
                <a16:creationId xmlns:a16="http://schemas.microsoft.com/office/drawing/2014/main" id="{68A20359-4020-9FE1-4E7C-A9A513473E9B}"/>
              </a:ext>
            </a:extLst>
          </p:cNvPr>
          <p:cNvPicPr>
            <a:picLocks noChangeAspect="1"/>
          </p:cNvPicPr>
          <p:nvPr/>
        </p:nvPicPr>
        <p:blipFill>
          <a:blip r:embed="rId3" cstate="print">
            <a:extLst>
              <a:ext uri="{28A0092B-C50C-407E-A947-70E740481C1C}">
                <a14:useLocalDpi xmlns:a14="http://schemas.microsoft.com/office/drawing/2010/main" val="0"/>
              </a:ext>
            </a:extLst>
          </a:blip>
          <a:srcRect l="1168" t="-11132" r="833" b="-11132"/>
          <a:stretch>
            <a:fillRect/>
          </a:stretch>
        </p:blipFill>
        <p:spPr>
          <a:xfrm>
            <a:off x="205143" y="795041"/>
            <a:ext cx="4356100" cy="5267918"/>
          </a:xfrm>
          <a:prstGeom prst="rect">
            <a:avLst/>
          </a:prstGeom>
        </p:spPr>
      </p:pic>
      <p:sp>
        <p:nvSpPr>
          <p:cNvPr id="8" name="Title 3">
            <a:extLst>
              <a:ext uri="{FF2B5EF4-FFF2-40B4-BE49-F238E27FC236}">
                <a16:creationId xmlns:a16="http://schemas.microsoft.com/office/drawing/2014/main" id="{272A7263-E615-7122-536E-AAFD39E173D7}"/>
              </a:ext>
            </a:extLst>
          </p:cNvPr>
          <p:cNvSpPr txBox="1">
            <a:spLocks/>
          </p:cNvSpPr>
          <p:nvPr/>
        </p:nvSpPr>
        <p:spPr>
          <a:xfrm>
            <a:off x="4843364" y="493520"/>
            <a:ext cx="7006002" cy="60304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700" kern="1200">
                <a:solidFill>
                  <a:schemeClr val="tx1"/>
                </a:solidFill>
                <a:latin typeface="Century Gothic" panose="020B0502020202020204" pitchFamily="34" charset="0"/>
                <a:ea typeface="+mj-ea"/>
                <a:cs typeface="+mj-cs"/>
              </a:defRPr>
            </a:lvl1pPr>
          </a:lstStyle>
          <a:p>
            <a:r>
              <a:rPr lang="it-IT" b="1">
                <a:latin typeface="Century Gothic"/>
              </a:rPr>
              <a:t>Scenario 1: Isolation on social media​</a:t>
            </a:r>
            <a:endParaRPr lang="en-US" b="1">
              <a:latin typeface="Century Gothic"/>
            </a:endParaRPr>
          </a:p>
        </p:txBody>
      </p:sp>
    </p:spTree>
    <p:extLst>
      <p:ext uri="{BB962C8B-B14F-4D97-AF65-F5344CB8AC3E}">
        <p14:creationId xmlns:p14="http://schemas.microsoft.com/office/powerpoint/2010/main" val="293515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39FFD-4B1F-9751-8767-FEC6F2BDA012}"/>
            </a:ext>
          </a:extLst>
        </p:cNvPr>
        <p:cNvGrpSpPr/>
        <p:nvPr/>
      </p:nvGrpSpPr>
      <p:grpSpPr>
        <a:xfrm>
          <a:off x="0" y="0"/>
          <a:ext cx="0" cy="0"/>
          <a:chOff x="0" y="0"/>
          <a:chExt cx="0" cy="0"/>
        </a:xfrm>
      </p:grpSpPr>
      <p:pic>
        <p:nvPicPr>
          <p:cNvPr id="6" name="Picture Placeholder 5" descr="Illustration of a distressed young person curled up with their hand on their head.">
            <a:extLst>
              <a:ext uri="{FF2B5EF4-FFF2-40B4-BE49-F238E27FC236}">
                <a16:creationId xmlns:a16="http://schemas.microsoft.com/office/drawing/2014/main" id="{1EDF987D-F12A-DD1F-7A2A-D78CECF7333E}"/>
              </a:ext>
            </a:extLst>
          </p:cNvPr>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5010" t="-21158" r="-8878" b="-28933"/>
          <a:stretch>
            <a:fillRect/>
          </a:stretch>
        </p:blipFill>
        <p:spPr>
          <a:xfrm>
            <a:off x="7368248" y="1885950"/>
            <a:ext cx="4823752" cy="5657850"/>
          </a:xfrm>
        </p:spPr>
      </p:pic>
      <p:sp>
        <p:nvSpPr>
          <p:cNvPr id="3" name="Text Placeholder 2">
            <a:extLst>
              <a:ext uri="{FF2B5EF4-FFF2-40B4-BE49-F238E27FC236}">
                <a16:creationId xmlns:a16="http://schemas.microsoft.com/office/drawing/2014/main" id="{E39D20E2-BC3D-BD51-02A1-0D5C834DA9E1}"/>
              </a:ext>
            </a:extLst>
          </p:cNvPr>
          <p:cNvSpPr>
            <a:spLocks noGrp="1"/>
          </p:cNvSpPr>
          <p:nvPr>
            <p:ph type="body" sz="half" idx="10"/>
          </p:nvPr>
        </p:nvSpPr>
        <p:spPr>
          <a:xfrm>
            <a:off x="839794" y="966742"/>
            <a:ext cx="7861293" cy="5527553"/>
          </a:xfrm>
        </p:spPr>
        <p:txBody>
          <a:bodyPr vert="horz" lIns="91440" tIns="45720" rIns="91440" bIns="45720" rtlCol="0" anchor="t">
            <a:noAutofit/>
          </a:bodyPr>
          <a:lstStyle/>
          <a:p>
            <a:r>
              <a:rPr lang="en-US" sz="2400" dirty="0">
                <a:ea typeface="Calibri"/>
                <a:cs typeface="Calibri"/>
              </a:rPr>
              <a:t>Ash (age 15) is checking in with their youth group leader about an upcoming project. When asked how things are at home, they say:</a:t>
            </a:r>
          </a:p>
          <a:p>
            <a:pPr lvl="1">
              <a:spcAft>
                <a:spcPts val="1200"/>
              </a:spcAft>
            </a:pPr>
            <a:r>
              <a:rPr lang="en-US" sz="2400" dirty="0">
                <a:solidFill>
                  <a:schemeClr val="tx1"/>
                </a:solidFill>
                <a:latin typeface="+mn-lt"/>
              </a:rPr>
              <a:t>“At home, no one asks how I’m doing. I stay in my room most of the time because it feels like no one notices I'm even there.”</a:t>
            </a:r>
            <a:endParaRPr lang="en-US" sz="2400" dirty="0">
              <a:solidFill>
                <a:schemeClr val="tx1"/>
              </a:solidFill>
              <a:ea typeface="+mn-lt"/>
              <a:cs typeface="+mn-lt"/>
            </a:endParaRPr>
          </a:p>
          <a:p>
            <a:r>
              <a:rPr lang="en-US" sz="2400" b="1" dirty="0">
                <a:ea typeface="+mn-lt"/>
                <a:cs typeface="+mn-lt"/>
              </a:rPr>
              <a:t>Which of the following responses would be best to use?</a:t>
            </a:r>
            <a:endParaRPr lang="en-US" sz="2400" dirty="0">
              <a:ea typeface="+mn-lt"/>
              <a:cs typeface="+mn-lt"/>
            </a:endParaRPr>
          </a:p>
          <a:p>
            <a:pPr marL="457200" indent="-457200">
              <a:buAutoNum type="alphaUcPeriod"/>
            </a:pPr>
            <a:r>
              <a:rPr lang="en-US" sz="2400" dirty="0">
                <a:ea typeface="+mn-lt"/>
                <a:cs typeface="+mn-lt"/>
              </a:rPr>
              <a:t>“It can be so painful to feel unnoticed.”</a:t>
            </a:r>
          </a:p>
          <a:p>
            <a:pPr marL="457200" indent="-457200">
              <a:buAutoNum type="alphaUcPeriod"/>
            </a:pPr>
            <a:r>
              <a:rPr lang="en-US" sz="2400" dirty="0">
                <a:ea typeface="+mn-lt"/>
                <a:cs typeface="+mn-lt"/>
              </a:rPr>
              <a:t>“Maybe you should go sit in the living room with your family instead of being cooped up in your room.”</a:t>
            </a:r>
          </a:p>
          <a:p>
            <a:pPr marL="457200" indent="-457200">
              <a:buAutoNum type="alphaUcPeriod"/>
            </a:pPr>
            <a:r>
              <a:rPr lang="en-US" sz="2400" dirty="0">
                <a:ea typeface="Calibri"/>
                <a:cs typeface="Calibri"/>
              </a:rPr>
              <a:t>“That’s hard to believe. I always see your family supporting you at your basketball games.”</a:t>
            </a:r>
          </a:p>
        </p:txBody>
      </p:sp>
      <p:sp>
        <p:nvSpPr>
          <p:cNvPr id="4" name="Title 3">
            <a:extLst>
              <a:ext uri="{FF2B5EF4-FFF2-40B4-BE49-F238E27FC236}">
                <a16:creationId xmlns:a16="http://schemas.microsoft.com/office/drawing/2014/main" id="{09D7C533-ECCC-500C-463E-CC58EDA57F57}"/>
              </a:ext>
            </a:extLst>
          </p:cNvPr>
          <p:cNvSpPr>
            <a:spLocks noGrp="1"/>
          </p:cNvSpPr>
          <p:nvPr>
            <p:ph type="title"/>
          </p:nvPr>
        </p:nvSpPr>
        <p:spPr>
          <a:xfrm>
            <a:off x="839796" y="363704"/>
            <a:ext cx="5280349" cy="595725"/>
          </a:xfrm>
        </p:spPr>
        <p:txBody>
          <a:bodyPr/>
          <a:lstStyle/>
          <a:p>
            <a:r>
              <a:rPr lang="en-US" b="1">
                <a:latin typeface="Century Gothic"/>
              </a:rPr>
              <a:t>Scenario 2: Isolation at home</a:t>
            </a:r>
          </a:p>
        </p:txBody>
      </p:sp>
    </p:spTree>
    <p:extLst>
      <p:ext uri="{BB962C8B-B14F-4D97-AF65-F5344CB8AC3E}">
        <p14:creationId xmlns:p14="http://schemas.microsoft.com/office/powerpoint/2010/main" val="1598153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8D9509-90E4-4EF8-38F0-6AED7905AC7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9EFA4165-33C9-486F-1EEF-CD25E84BEB2C}"/>
              </a:ext>
            </a:extLst>
          </p:cNvPr>
          <p:cNvSpPr>
            <a:spLocks noGrp="1"/>
          </p:cNvSpPr>
          <p:nvPr>
            <p:ph type="body" sz="half" idx="10"/>
          </p:nvPr>
        </p:nvSpPr>
        <p:spPr>
          <a:xfrm>
            <a:off x="839796" y="966742"/>
            <a:ext cx="6197621" cy="5527553"/>
          </a:xfrm>
        </p:spPr>
        <p:txBody>
          <a:bodyPr vert="horz" lIns="91440" tIns="45720" rIns="91440" bIns="45720" rtlCol="0" anchor="t">
            <a:noAutofit/>
          </a:bodyPr>
          <a:lstStyle/>
          <a:p>
            <a:r>
              <a:rPr lang="en-US">
                <a:ea typeface="+mn-lt"/>
                <a:cs typeface="+mn-lt"/>
              </a:rPr>
              <a:t>The best response is </a:t>
            </a:r>
            <a:r>
              <a:rPr lang="en-US" b="1">
                <a:solidFill>
                  <a:srgbClr val="2699BB"/>
                </a:solidFill>
                <a:ea typeface="+mn-lt"/>
                <a:cs typeface="+mn-lt"/>
              </a:rPr>
              <a:t>A</a:t>
            </a:r>
            <a:r>
              <a:rPr lang="en-US">
                <a:ea typeface="+mn-lt"/>
                <a:cs typeface="+mn-lt"/>
              </a:rPr>
              <a:t>. </a:t>
            </a:r>
          </a:p>
          <a:p>
            <a:pPr lvl="1"/>
            <a:r>
              <a:rPr lang="en-US" sz="2200">
                <a:latin typeface="+mn-lt"/>
                <a:ea typeface="+mn-lt"/>
                <a:cs typeface="+mn-lt"/>
              </a:rPr>
              <a:t>“It can be so painful to feel unnoticed.”</a:t>
            </a:r>
            <a:br>
              <a:rPr lang="en-US" sz="2200" dirty="0">
                <a:latin typeface="+mn-lt"/>
                <a:ea typeface="+mn-lt"/>
                <a:cs typeface="+mn-lt"/>
              </a:rPr>
            </a:br>
            <a:endParaRPr lang="en-US" sz="2200" dirty="0">
              <a:latin typeface="+mn-lt"/>
              <a:ea typeface="+mn-lt"/>
              <a:cs typeface="+mn-lt"/>
            </a:endParaRPr>
          </a:p>
          <a:p>
            <a:r>
              <a:rPr lang="en-US" b="1">
                <a:ea typeface="+mn-lt"/>
                <a:cs typeface="+mn-lt"/>
              </a:rPr>
              <a:t>Ash continues: </a:t>
            </a:r>
          </a:p>
          <a:p>
            <a:pPr lvl="1"/>
            <a:r>
              <a:rPr lang="en-US" sz="2200">
                <a:latin typeface="+mn-lt"/>
                <a:ea typeface="+mn-lt"/>
                <a:cs typeface="+mn-lt"/>
              </a:rPr>
              <a:t>“I feel completely shut out. My friends hang out without me now, and I only find out when I see their posts.</a:t>
            </a:r>
          </a:p>
          <a:p>
            <a:pPr lvl="1"/>
            <a:r>
              <a:rPr lang="en-US" sz="2200">
                <a:latin typeface="+mn-lt"/>
                <a:ea typeface="Calibri"/>
                <a:cs typeface="Calibri"/>
              </a:rPr>
              <a:t>I feel like I’m trying to reach out, and no one cares. I don't want to be alone all the time, but I don't know what to do anymore.”</a:t>
            </a:r>
            <a:br>
              <a:rPr lang="en-US" sz="2200" dirty="0">
                <a:latin typeface="+mn-lt"/>
                <a:ea typeface="Calibri"/>
                <a:cs typeface="Calibri"/>
              </a:rPr>
            </a:br>
            <a:endParaRPr lang="en-US" sz="2200" dirty="0">
              <a:latin typeface="+mn-lt"/>
              <a:ea typeface="Calibri"/>
              <a:cs typeface="Calibri"/>
            </a:endParaRPr>
          </a:p>
          <a:p>
            <a:r>
              <a:rPr lang="en-US" b="1">
                <a:latin typeface="+mn-lt"/>
                <a:ea typeface="Calibri"/>
                <a:cs typeface="Calibri"/>
              </a:rPr>
              <a:t>Reflection questions:</a:t>
            </a:r>
          </a:p>
          <a:p>
            <a:pPr marL="342900" indent="-342900">
              <a:buFont typeface="Arial,Sans-Serif" panose="05000000000000000000" pitchFamily="2" charset="2"/>
              <a:buChar char="•"/>
            </a:pPr>
            <a:r>
              <a:rPr lang="en-US">
                <a:ea typeface="Calibri"/>
                <a:cs typeface="Calibri"/>
              </a:rPr>
              <a:t>What strength do you hear in the way they talked about their situation? </a:t>
            </a:r>
            <a:endParaRPr lang="en-US" dirty="0">
              <a:ea typeface="Calibri"/>
              <a:cs typeface="Calibri"/>
            </a:endParaRPr>
          </a:p>
          <a:p>
            <a:pPr marL="342900" indent="-342900">
              <a:buFont typeface="Arial,Sans-Serif" panose="05000000000000000000" pitchFamily="2" charset="2"/>
              <a:buChar char="•"/>
            </a:pPr>
            <a:r>
              <a:rPr lang="en-US">
                <a:ea typeface="Calibri"/>
                <a:cs typeface="Calibri"/>
              </a:rPr>
              <a:t>What question could you ask that helps them explore sources of support?</a:t>
            </a:r>
            <a:endParaRPr lang="en-US" dirty="0">
              <a:ea typeface="Calibri"/>
              <a:cs typeface="Calibri"/>
            </a:endParaRPr>
          </a:p>
        </p:txBody>
      </p:sp>
      <p:sp>
        <p:nvSpPr>
          <p:cNvPr id="4" name="Title 3">
            <a:extLst>
              <a:ext uri="{FF2B5EF4-FFF2-40B4-BE49-F238E27FC236}">
                <a16:creationId xmlns:a16="http://schemas.microsoft.com/office/drawing/2014/main" id="{094BE914-DEEE-CE4E-293D-E4D46CFEF166}"/>
              </a:ext>
            </a:extLst>
          </p:cNvPr>
          <p:cNvSpPr>
            <a:spLocks noGrp="1"/>
          </p:cNvSpPr>
          <p:nvPr>
            <p:ph type="title"/>
          </p:nvPr>
        </p:nvSpPr>
        <p:spPr>
          <a:xfrm>
            <a:off x="839796" y="363704"/>
            <a:ext cx="5280349" cy="595725"/>
          </a:xfrm>
        </p:spPr>
        <p:txBody>
          <a:bodyPr/>
          <a:lstStyle/>
          <a:p>
            <a:r>
              <a:rPr lang="en-US" b="1">
                <a:latin typeface="Century Gothic"/>
              </a:rPr>
              <a:t>Scenario 2: Isolation at home</a:t>
            </a:r>
          </a:p>
        </p:txBody>
      </p:sp>
      <p:pic>
        <p:nvPicPr>
          <p:cNvPr id="12" name="Picture Placeholder 5" descr="Illustration of a distressed young person curled up with their hand on their head.">
            <a:extLst>
              <a:ext uri="{FF2B5EF4-FFF2-40B4-BE49-F238E27FC236}">
                <a16:creationId xmlns:a16="http://schemas.microsoft.com/office/drawing/2014/main" id="{9142E1C8-0108-A895-7912-DA84EA80B253}"/>
              </a:ext>
            </a:extLst>
          </p:cNvPr>
          <p:cNvPicPr>
            <a:picLocks noChangeAspect="1"/>
          </p:cNvPicPr>
          <p:nvPr/>
        </p:nvPicPr>
        <p:blipFill>
          <a:blip r:embed="rId3" cstate="print">
            <a:extLst>
              <a:ext uri="{28A0092B-C50C-407E-A947-70E740481C1C}">
                <a14:useLocalDpi xmlns:a14="http://schemas.microsoft.com/office/drawing/2010/main" val="0"/>
              </a:ext>
            </a:extLst>
          </a:blip>
          <a:srcRect l="-5010" t="-21158" r="-8878" b="-28933"/>
          <a:stretch>
            <a:fillRect/>
          </a:stretch>
        </p:blipFill>
        <p:spPr>
          <a:xfrm>
            <a:off x="7368248" y="836403"/>
            <a:ext cx="4823752" cy="5657850"/>
          </a:xfrm>
          <a:prstGeom prst="rect">
            <a:avLst/>
          </a:prstGeom>
        </p:spPr>
      </p:pic>
    </p:spTree>
    <p:extLst>
      <p:ext uri="{BB962C8B-B14F-4D97-AF65-F5344CB8AC3E}">
        <p14:creationId xmlns:p14="http://schemas.microsoft.com/office/powerpoint/2010/main" val="3205653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E74F0B7-517B-0958-48FC-4FD355A3FA6D}"/>
              </a:ext>
            </a:extLst>
          </p:cNvPr>
          <p:cNvSpPr>
            <a:spLocks noGrp="1"/>
          </p:cNvSpPr>
          <p:nvPr>
            <p:ph type="body" sz="half" idx="10"/>
          </p:nvPr>
        </p:nvSpPr>
        <p:spPr>
          <a:xfrm>
            <a:off x="4570656" y="1094698"/>
            <a:ext cx="6900863" cy="5567359"/>
          </a:xfrm>
        </p:spPr>
        <p:txBody>
          <a:bodyPr vert="horz" lIns="91440" tIns="45720" rIns="91440" bIns="45720" rtlCol="0" anchor="t">
            <a:noAutofit/>
          </a:bodyPr>
          <a:lstStyle/>
          <a:p>
            <a:r>
              <a:rPr lang="en-US" dirty="0">
                <a:ea typeface="+mn-lt"/>
                <a:cs typeface="+mn-lt"/>
              </a:rPr>
              <a:t>Alok (age 18) is meeting with his school’s guidance counselor. When asked about his interest in joining extra curriculars, he says:</a:t>
            </a:r>
          </a:p>
          <a:p>
            <a:pPr>
              <a:spcAft>
                <a:spcPts val="1200"/>
              </a:spcAft>
            </a:pPr>
            <a:r>
              <a:rPr lang="en-US" dirty="0">
                <a:ea typeface="+mn-lt"/>
                <a:cs typeface="+mn-lt"/>
              </a:rPr>
              <a:t>“I haven’t signed up for any extra curriculars. I feel out of place at school most of the time. I’m one of the only people who looks like me, and it feels like everyone notices even when they don't say anything.”</a:t>
            </a:r>
            <a:endParaRPr lang="en-US" sz="1050" dirty="0">
              <a:ea typeface="+mn-lt"/>
              <a:cs typeface="+mn-lt"/>
            </a:endParaRPr>
          </a:p>
          <a:p>
            <a:r>
              <a:rPr lang="en-US" b="1" dirty="0">
                <a:ea typeface="+mn-lt"/>
                <a:cs typeface="+mn-lt"/>
              </a:rPr>
              <a:t>Which of the following responses would be best to use?</a:t>
            </a:r>
            <a:endParaRPr lang="en-US" dirty="0">
              <a:ea typeface="+mn-lt"/>
              <a:cs typeface="+mn-lt"/>
            </a:endParaRPr>
          </a:p>
          <a:p>
            <a:pPr marL="457200" indent="-457200">
              <a:buAutoNum type="alphaUcPeriod"/>
            </a:pPr>
            <a:r>
              <a:rPr lang="en-US" dirty="0">
                <a:ea typeface="+mn-lt"/>
                <a:cs typeface="+mn-lt"/>
              </a:rPr>
              <a:t>“</a:t>
            </a:r>
            <a:r>
              <a:rPr lang="en-US" dirty="0"/>
              <a:t>It's important for colleges to see that you’re well-rounded outside of academics. You should join an extracurricular activity today.”</a:t>
            </a:r>
          </a:p>
          <a:p>
            <a:pPr marL="457200" indent="-457200">
              <a:buAutoNum type="alphaUcPeriod"/>
            </a:pPr>
            <a:r>
              <a:rPr lang="en-US" dirty="0">
                <a:ea typeface="+mn-lt"/>
                <a:cs typeface="+mn-lt"/>
              </a:rPr>
              <a:t>“That sounds so heavy to carry every day. Want to explore what belonging might feel like for you?”</a:t>
            </a:r>
          </a:p>
          <a:p>
            <a:pPr marL="457200" indent="-457200">
              <a:buAutoNum type="alphaUcPeriod"/>
            </a:pPr>
            <a:r>
              <a:rPr lang="en-US" dirty="0">
                <a:ea typeface="+mn-lt"/>
                <a:cs typeface="+mn-lt"/>
              </a:rPr>
              <a:t>“I bet that feels hard, but you might be overreacting. This school is very inclusive.”</a:t>
            </a:r>
          </a:p>
        </p:txBody>
      </p:sp>
      <p:sp>
        <p:nvSpPr>
          <p:cNvPr id="4" name="Title 3">
            <a:extLst>
              <a:ext uri="{FF2B5EF4-FFF2-40B4-BE49-F238E27FC236}">
                <a16:creationId xmlns:a16="http://schemas.microsoft.com/office/drawing/2014/main" id="{5280FFE3-B1DD-8660-00CB-9E14A1B65F1C}"/>
              </a:ext>
            </a:extLst>
          </p:cNvPr>
          <p:cNvSpPr>
            <a:spLocks noGrp="1"/>
          </p:cNvSpPr>
          <p:nvPr>
            <p:ph type="title"/>
          </p:nvPr>
        </p:nvSpPr>
        <p:spPr>
          <a:xfrm>
            <a:off x="4570656" y="477339"/>
            <a:ext cx="6072503" cy="603041"/>
          </a:xfrm>
        </p:spPr>
        <p:txBody>
          <a:bodyPr/>
          <a:lstStyle/>
          <a:p>
            <a:r>
              <a:rPr lang="en-US" b="1">
                <a:latin typeface="Century Gothic"/>
              </a:rPr>
              <a:t>Scenario 3: Student of color</a:t>
            </a:r>
          </a:p>
        </p:txBody>
      </p:sp>
      <p:pic>
        <p:nvPicPr>
          <p:cNvPr id="6" name="Picture Placeholder 5" descr="Illustration of a young person with brown skin, short, dark hair, and a thoughtful look on their face as they write in their journal.">
            <a:extLst>
              <a:ext uri="{FF2B5EF4-FFF2-40B4-BE49-F238E27FC236}">
                <a16:creationId xmlns:a16="http://schemas.microsoft.com/office/drawing/2014/main" id="{06AB3C30-4706-5CC0-ECFC-7F4B3D76B247}"/>
              </a:ext>
            </a:extLst>
          </p:cNvPr>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8491" t="-25950" r="-1156" b="-25950"/>
          <a:stretch>
            <a:fillRect/>
          </a:stretch>
        </p:blipFill>
        <p:spPr>
          <a:xfrm>
            <a:off x="102814" y="477339"/>
            <a:ext cx="4213546" cy="5873675"/>
          </a:xfrm>
          <a:prstGeom prst="rect">
            <a:avLst/>
          </a:prstGeom>
        </p:spPr>
      </p:pic>
    </p:spTree>
    <p:extLst>
      <p:ext uri="{BB962C8B-B14F-4D97-AF65-F5344CB8AC3E}">
        <p14:creationId xmlns:p14="http://schemas.microsoft.com/office/powerpoint/2010/main" val="1364841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69FE3-AF2D-184E-A6EC-4682F679D039}"/>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B3CE3E9-F743-6189-D990-379AF6F2197B}"/>
              </a:ext>
            </a:extLst>
          </p:cNvPr>
          <p:cNvSpPr>
            <a:spLocks noGrp="1"/>
          </p:cNvSpPr>
          <p:nvPr>
            <p:ph type="body" sz="half" idx="10"/>
          </p:nvPr>
        </p:nvSpPr>
        <p:spPr>
          <a:xfrm>
            <a:off x="4578374" y="898577"/>
            <a:ext cx="6838951" cy="5851599"/>
          </a:xfrm>
        </p:spPr>
        <p:txBody>
          <a:bodyPr vert="horz" lIns="91440" tIns="45720" rIns="91440" bIns="45720" rtlCol="0" anchor="t">
            <a:noAutofit/>
          </a:bodyPr>
          <a:lstStyle/>
          <a:p>
            <a:r>
              <a:rPr lang="en-US" sz="2000">
                <a:ea typeface="+mn-lt"/>
                <a:cs typeface="+mn-lt"/>
              </a:rPr>
              <a:t>The best response is </a:t>
            </a:r>
            <a:r>
              <a:rPr lang="en-US" sz="2000" b="1">
                <a:solidFill>
                  <a:srgbClr val="2699BB"/>
                </a:solidFill>
                <a:ea typeface="+mn-lt"/>
                <a:cs typeface="+mn-lt"/>
              </a:rPr>
              <a:t>B</a:t>
            </a:r>
            <a:r>
              <a:rPr lang="en-US" sz="2000">
                <a:solidFill>
                  <a:srgbClr val="2699BB"/>
                </a:solidFill>
                <a:ea typeface="+mn-lt"/>
                <a:cs typeface="+mn-lt"/>
              </a:rPr>
              <a:t>. </a:t>
            </a:r>
          </a:p>
          <a:p>
            <a:pPr lvl="1"/>
            <a:r>
              <a:rPr lang="en-US" sz="2000">
                <a:solidFill>
                  <a:schemeClr val="tx1"/>
                </a:solidFill>
                <a:latin typeface="+mn-lt"/>
                <a:ea typeface="+mn-lt"/>
                <a:cs typeface="+mn-lt"/>
              </a:rPr>
              <a:t>“That sounds so heavy to carry every day. Want to explore what belonging might feel like for you?”</a:t>
            </a:r>
            <a:br>
              <a:rPr lang="en-US" sz="2000" dirty="0">
                <a:solidFill>
                  <a:schemeClr val="tx1"/>
                </a:solidFill>
                <a:latin typeface="+mn-lt"/>
                <a:ea typeface="+mn-lt"/>
                <a:cs typeface="+mn-lt"/>
              </a:rPr>
            </a:br>
            <a:endParaRPr lang="en-US" sz="2000" dirty="0">
              <a:solidFill>
                <a:schemeClr val="tx1"/>
              </a:solidFill>
              <a:latin typeface="Calibri"/>
              <a:ea typeface="Calibri"/>
              <a:cs typeface="Calibri"/>
            </a:endParaRPr>
          </a:p>
          <a:p>
            <a:r>
              <a:rPr lang="en-US" sz="2000" b="1">
                <a:ea typeface="+mn-lt"/>
                <a:cs typeface="+mn-lt"/>
              </a:rPr>
              <a:t>Alok continues: </a:t>
            </a:r>
          </a:p>
          <a:p>
            <a:pPr lvl="1"/>
            <a:r>
              <a:rPr lang="en-US" sz="2000">
                <a:solidFill>
                  <a:schemeClr val="tx1"/>
                </a:solidFill>
                <a:latin typeface="+mn-lt"/>
                <a:ea typeface="+mn-lt"/>
                <a:cs typeface="+mn-lt"/>
              </a:rPr>
              <a:t>“Sometimes people make little comments that aren’t outright mean, but they still stick with me. I want to join clubs or try out for things, but I worry I’ll just stand out even more. </a:t>
            </a:r>
          </a:p>
          <a:p>
            <a:pPr lvl="1"/>
            <a:r>
              <a:rPr lang="en-US" sz="2000">
                <a:solidFill>
                  <a:schemeClr val="tx1"/>
                </a:solidFill>
                <a:latin typeface="+mn-lt"/>
                <a:ea typeface="+mn-lt"/>
                <a:cs typeface="+mn-lt"/>
              </a:rPr>
              <a:t>I want to make friends and feel included, but it’s tiring feeling so different all the time. It makes me feel like I don't fully belong anywhere.” </a:t>
            </a:r>
            <a:br>
              <a:rPr lang="en-US" sz="2000" dirty="0">
                <a:solidFill>
                  <a:schemeClr val="tx1"/>
                </a:solidFill>
                <a:latin typeface="+mn-lt"/>
                <a:ea typeface="+mn-lt"/>
                <a:cs typeface="+mn-lt"/>
              </a:rPr>
            </a:br>
            <a:endParaRPr lang="en-US" sz="2000" dirty="0">
              <a:solidFill>
                <a:schemeClr val="tx1"/>
              </a:solidFill>
              <a:latin typeface="+mn-lt"/>
              <a:ea typeface="+mn-lt"/>
              <a:cs typeface="+mn-lt"/>
            </a:endParaRPr>
          </a:p>
          <a:p>
            <a:r>
              <a:rPr lang="en-US" sz="2000" b="1">
                <a:ea typeface="Calibri"/>
                <a:cs typeface="Calibri"/>
              </a:rPr>
              <a:t>Reflection questions:</a:t>
            </a:r>
          </a:p>
          <a:p>
            <a:pPr marL="342900" indent="-342900">
              <a:buFont typeface="Arial,Sans-Serif" panose="05000000000000000000" pitchFamily="2" charset="2"/>
              <a:buChar char="•"/>
            </a:pPr>
            <a:r>
              <a:rPr lang="en-US" sz="2000">
                <a:ea typeface="Calibri"/>
                <a:cs typeface="Calibri"/>
              </a:rPr>
              <a:t>What open question could help you explore this youth’s strengths?</a:t>
            </a:r>
          </a:p>
          <a:p>
            <a:pPr marL="342900" indent="-342900">
              <a:buFont typeface="Arial,Sans-Serif" panose="05000000000000000000" pitchFamily="2" charset="2"/>
              <a:buChar char="•"/>
            </a:pPr>
            <a:r>
              <a:rPr lang="en-US" sz="2000">
                <a:ea typeface="Calibri"/>
                <a:cs typeface="Calibri"/>
              </a:rPr>
              <a:t>What phrase could help them feel seen without making assumptions about Alok's identity or experience? </a:t>
            </a:r>
          </a:p>
        </p:txBody>
      </p:sp>
      <p:pic>
        <p:nvPicPr>
          <p:cNvPr id="7" name="Picture Placeholder 5" descr="Illustration of a young person with brown skin, short, dark hair, and a thoughtful look on their face as they write in their journal.">
            <a:extLst>
              <a:ext uri="{FF2B5EF4-FFF2-40B4-BE49-F238E27FC236}">
                <a16:creationId xmlns:a16="http://schemas.microsoft.com/office/drawing/2014/main" id="{E1121A12-B465-2E3E-8C02-52FB6FA06132}"/>
              </a:ext>
            </a:extLst>
          </p:cNvPr>
          <p:cNvPicPr>
            <a:picLocks noChangeAspect="1"/>
          </p:cNvPicPr>
          <p:nvPr/>
        </p:nvPicPr>
        <p:blipFill>
          <a:blip r:embed="rId3" cstate="print">
            <a:extLst>
              <a:ext uri="{28A0092B-C50C-407E-A947-70E740481C1C}">
                <a14:useLocalDpi xmlns:a14="http://schemas.microsoft.com/office/drawing/2010/main" val="0"/>
              </a:ext>
            </a:extLst>
          </a:blip>
          <a:srcRect l="-8491" t="-25950" r="-1156" b="-25950"/>
          <a:stretch>
            <a:fillRect/>
          </a:stretch>
        </p:blipFill>
        <p:spPr>
          <a:xfrm>
            <a:off x="102814" y="477339"/>
            <a:ext cx="4213546" cy="5873675"/>
          </a:xfrm>
          <a:prstGeom prst="rect">
            <a:avLst/>
          </a:prstGeom>
        </p:spPr>
      </p:pic>
      <p:sp>
        <p:nvSpPr>
          <p:cNvPr id="8" name="Title 3">
            <a:extLst>
              <a:ext uri="{FF2B5EF4-FFF2-40B4-BE49-F238E27FC236}">
                <a16:creationId xmlns:a16="http://schemas.microsoft.com/office/drawing/2014/main" id="{98655B0E-6AF0-1B79-190A-1C6DE519A1CD}"/>
              </a:ext>
            </a:extLst>
          </p:cNvPr>
          <p:cNvSpPr txBox="1">
            <a:spLocks/>
          </p:cNvSpPr>
          <p:nvPr/>
        </p:nvSpPr>
        <p:spPr>
          <a:xfrm>
            <a:off x="4585033" y="290433"/>
            <a:ext cx="6072503" cy="60304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700" kern="1200">
                <a:solidFill>
                  <a:schemeClr val="tx1"/>
                </a:solidFill>
                <a:latin typeface="Century Gothic" panose="020B0502020202020204" pitchFamily="34" charset="0"/>
                <a:ea typeface="+mj-ea"/>
                <a:cs typeface="+mj-cs"/>
              </a:defRPr>
            </a:lvl1pPr>
          </a:lstStyle>
          <a:p>
            <a:r>
              <a:rPr lang="en-US" b="1">
                <a:latin typeface="Century Gothic"/>
              </a:rPr>
              <a:t>Scenario 3: Student of color</a:t>
            </a:r>
          </a:p>
        </p:txBody>
      </p:sp>
    </p:spTree>
    <p:extLst>
      <p:ext uri="{BB962C8B-B14F-4D97-AF65-F5344CB8AC3E}">
        <p14:creationId xmlns:p14="http://schemas.microsoft.com/office/powerpoint/2010/main" val="1774516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p:txBody>
          <a:bodyPr/>
          <a:lstStyle/>
          <a:p>
            <a:r>
              <a:rPr lang="en-US"/>
              <a:t>Key Takeaways</a:t>
            </a:r>
          </a:p>
        </p:txBody>
      </p:sp>
      <p:sp>
        <p:nvSpPr>
          <p:cNvPr id="3" name="Text Placeholder 2"/>
          <p:cNvSpPr>
            <a:spLocks noGrp="1"/>
          </p:cNvSpPr>
          <p:nvPr>
            <p:ph type="body" sz="quarter" idx="23"/>
          </p:nvPr>
        </p:nvSpPr>
        <p:spPr/>
        <p:txBody>
          <a:bodyPr/>
          <a:lstStyle/>
          <a:p>
            <a:r>
              <a:rPr lang="en-US"/>
              <a:t>Helpful Phrases</a:t>
            </a:r>
          </a:p>
        </p:txBody>
      </p:sp>
      <p:sp>
        <p:nvSpPr>
          <p:cNvPr id="4" name="Text Placeholder 3"/>
          <p:cNvSpPr>
            <a:spLocks noGrp="1"/>
          </p:cNvSpPr>
          <p:nvPr>
            <p:ph type="body" sz="quarter" idx="24"/>
          </p:nvPr>
        </p:nvSpPr>
        <p:spPr/>
        <p:txBody>
          <a:bodyPr/>
          <a:lstStyle/>
          <a:p>
            <a:pPr marL="342900" indent="-342900">
              <a:buFont typeface="Arial" panose="020B0604020202020204" pitchFamily="34" charset="0"/>
              <a:buChar char="•"/>
            </a:pPr>
            <a:r>
              <a:rPr lang="en-US"/>
              <a:t>Listen before offering solutions​</a:t>
            </a:r>
          </a:p>
          <a:p>
            <a:pPr marL="342900" indent="-342900">
              <a:buFont typeface="Arial" panose="020B0604020202020204" pitchFamily="34" charset="0"/>
              <a:buChar char="•"/>
            </a:pPr>
            <a:r>
              <a:rPr lang="en-US"/>
              <a:t>Focus on strengths, not deficits​</a:t>
            </a:r>
          </a:p>
          <a:p>
            <a:pPr marL="342900" indent="-342900">
              <a:buFont typeface="Arial" panose="020B0604020202020204" pitchFamily="34" charset="0"/>
              <a:buChar char="•"/>
            </a:pPr>
            <a:r>
              <a:rPr lang="en-US"/>
              <a:t>Offer support and involve youth in action steps </a:t>
            </a:r>
          </a:p>
        </p:txBody>
      </p:sp>
      <p:sp>
        <p:nvSpPr>
          <p:cNvPr id="5" name="Text Placeholder 4"/>
          <p:cNvSpPr>
            <a:spLocks noGrp="1"/>
          </p:cNvSpPr>
          <p:nvPr>
            <p:ph type="body" sz="quarter" idx="25"/>
          </p:nvPr>
        </p:nvSpPr>
        <p:spPr/>
        <p:txBody>
          <a:bodyPr vert="horz" lIns="91440" tIns="45720" rIns="91440" bIns="45720" rtlCol="0" anchor="t">
            <a:noAutofit/>
          </a:bodyPr>
          <a:lstStyle/>
          <a:p>
            <a:pPr marL="342900" indent="-342900">
              <a:buFont typeface="Arial" panose="020B0604020202020204" pitchFamily="34" charset="0"/>
              <a:buChar char="•"/>
            </a:pPr>
            <a:r>
              <a:rPr lang="en-US"/>
              <a:t>“Thank you for being honest.”</a:t>
            </a:r>
          </a:p>
          <a:p>
            <a:pPr marL="342900" indent="-342900">
              <a:buFont typeface="Arial" panose="020B0604020202020204" pitchFamily="34" charset="0"/>
              <a:buChar char="•"/>
            </a:pPr>
            <a:r>
              <a:rPr lang="en-US"/>
              <a:t>“You’re not alone in feeling that way.”​</a:t>
            </a:r>
          </a:p>
          <a:p>
            <a:pPr marL="342900" indent="-342900">
              <a:buFont typeface="Arial" panose="020B0604020202020204" pitchFamily="34" charset="0"/>
              <a:buChar char="•"/>
            </a:pPr>
            <a:r>
              <a:rPr lang="en-US"/>
              <a:t>“I hear you. It can be hard to remember posts are highlights, not the full story.”​</a:t>
            </a:r>
          </a:p>
          <a:p>
            <a:pPr marL="342900" indent="-342900">
              <a:buFont typeface="Arial" panose="020B0604020202020204" pitchFamily="34" charset="0"/>
              <a:buChar char="•"/>
            </a:pPr>
            <a:r>
              <a:rPr lang="en-US"/>
              <a:t>“Let's think about things that make you feel confident.”</a:t>
            </a:r>
          </a:p>
        </p:txBody>
      </p:sp>
      <p:sp>
        <p:nvSpPr>
          <p:cNvPr id="6" name="Title 5"/>
          <p:cNvSpPr>
            <a:spLocks noGrp="1"/>
          </p:cNvSpPr>
          <p:nvPr>
            <p:ph type="title"/>
          </p:nvPr>
        </p:nvSpPr>
        <p:spPr/>
        <p:txBody>
          <a:bodyPr>
            <a:normAutofit fontScale="90000"/>
          </a:bodyPr>
          <a:lstStyle/>
          <a:p>
            <a:r>
              <a:rPr lang="en-US"/>
              <a:t>Try connecting over offering solutions</a:t>
            </a:r>
          </a:p>
        </p:txBody>
      </p:sp>
    </p:spTree>
    <p:extLst>
      <p:ext uri="{BB962C8B-B14F-4D97-AF65-F5344CB8AC3E}">
        <p14:creationId xmlns:p14="http://schemas.microsoft.com/office/powerpoint/2010/main" val="623007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p:txBody>
          <a:bodyPr vert="horz" lIns="91440" tIns="45720" rIns="91440" bIns="45720" rtlCol="0" anchor="t">
            <a:noAutofit/>
          </a:bodyPr>
          <a:lstStyle/>
          <a:p>
            <a:pPr marL="0" indent="0" algn="ctr" fontAlgn="base">
              <a:buNone/>
            </a:pPr>
            <a:r>
              <a:rPr lang="en-US"/>
              <a:t>What word describes how you want youth to feel when they come to you?​</a:t>
            </a:r>
          </a:p>
        </p:txBody>
      </p:sp>
      <p:sp>
        <p:nvSpPr>
          <p:cNvPr id="3" name="Title 2"/>
          <p:cNvSpPr>
            <a:spLocks noGrp="1"/>
          </p:cNvSpPr>
          <p:nvPr>
            <p:ph type="title"/>
          </p:nvPr>
        </p:nvSpPr>
        <p:spPr/>
        <p:txBody>
          <a:bodyPr>
            <a:normAutofit fontScale="90000"/>
          </a:bodyPr>
          <a:lstStyle/>
          <a:p>
            <a:r>
              <a:rPr lang="en-US"/>
              <a:t>Final reflections</a:t>
            </a:r>
          </a:p>
        </p:txBody>
      </p:sp>
      <p:pic>
        <p:nvPicPr>
          <p:cNvPr id="5" name="Picture 4">
            <a:extLst>
              <a:ext uri="{FF2B5EF4-FFF2-40B4-BE49-F238E27FC236}">
                <a16:creationId xmlns:a16="http://schemas.microsoft.com/office/drawing/2014/main" id="{D90B0D45-C640-2BBB-EF1D-08A7CE6B89AA}"/>
              </a:ext>
            </a:extLst>
          </p:cNvPr>
          <p:cNvPicPr>
            <a:picLocks noChangeAspect="1"/>
          </p:cNvPicPr>
          <p:nvPr/>
        </p:nvPicPr>
        <p:blipFill>
          <a:blip r:embed="rId3"/>
          <a:stretch>
            <a:fillRect/>
          </a:stretch>
        </p:blipFill>
        <p:spPr>
          <a:xfrm>
            <a:off x="4112723" y="2307565"/>
            <a:ext cx="3960526" cy="3871685"/>
          </a:xfrm>
          <a:prstGeom prst="rect">
            <a:avLst/>
          </a:prstGeom>
        </p:spPr>
      </p:pic>
    </p:spTree>
    <p:extLst>
      <p:ext uri="{BB962C8B-B14F-4D97-AF65-F5344CB8AC3E}">
        <p14:creationId xmlns:p14="http://schemas.microsoft.com/office/powerpoint/2010/main" val="1193659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D7F8AB-FDD2-A967-47BE-31E7CDF03E9A}"/>
              </a:ext>
            </a:extLst>
          </p:cNvPr>
          <p:cNvSpPr>
            <a:spLocks noGrp="1"/>
          </p:cNvSpPr>
          <p:nvPr>
            <p:ph type="body" sz="quarter" idx="22"/>
          </p:nvPr>
        </p:nvSpPr>
        <p:spPr/>
        <p:txBody>
          <a:bodyPr vert="horz" lIns="91440" tIns="45720" rIns="91440" bIns="45720" rtlCol="0" anchor="t">
            <a:noAutofit/>
          </a:bodyPr>
          <a:lstStyle/>
          <a:p>
            <a:r>
              <a:rPr lang="en-US">
                <a:ea typeface="Calibri"/>
                <a:cs typeface="Calibri"/>
              </a:rPr>
              <a:t>If you are a provider and concerned that more intervention may be necessary, you should take the appropriate steps.</a:t>
            </a:r>
          </a:p>
          <a:p>
            <a:r>
              <a:rPr lang="en-US">
                <a:ea typeface="Calibri"/>
                <a:cs typeface="Calibri"/>
              </a:rPr>
              <a:t>If you are not a provider and you are concerned for a young person's wellbeing, there are resources available:</a:t>
            </a:r>
          </a:p>
          <a:p>
            <a:pPr marL="518795" lvl="1"/>
            <a:r>
              <a:rPr lang="en-US">
                <a:ea typeface="+mn-lt"/>
                <a:cs typeface="+mn-lt"/>
                <a:hlinkClick r:id="rId2"/>
              </a:rPr>
              <a:t>Mental health: Know when to get help - Mayo Clinic</a:t>
            </a:r>
          </a:p>
          <a:p>
            <a:pPr marL="518795" lvl="1"/>
            <a:r>
              <a:rPr lang="en-US">
                <a:ea typeface="+mn-lt"/>
                <a:cs typeface="+mn-lt"/>
                <a:hlinkClick r:id="rId3"/>
              </a:rPr>
              <a:t>988 | Suicide &amp; Crisis Lifeline</a:t>
            </a:r>
            <a:endParaRPr lang="en-US">
              <a:ea typeface="+mn-lt"/>
              <a:cs typeface="+mn-lt"/>
            </a:endParaRPr>
          </a:p>
          <a:p>
            <a:pPr marL="518795" lvl="1"/>
            <a:r>
              <a:rPr lang="en-US">
                <a:ea typeface="+mn-lt"/>
                <a:cs typeface="+mn-lt"/>
                <a:hlinkClick r:id="rId4"/>
              </a:rPr>
              <a:t>Home - Washington Teen Link</a:t>
            </a:r>
          </a:p>
          <a:p>
            <a:r>
              <a:rPr lang="en-US">
                <a:ea typeface="Calibri"/>
                <a:cs typeface="Calibri"/>
              </a:rPr>
              <a:t>Teens and young adults can find mental and behavioral health resources on </a:t>
            </a:r>
            <a:r>
              <a:rPr lang="en-US">
                <a:ea typeface="Calibri"/>
                <a:cs typeface="Calibri"/>
                <a:hlinkClick r:id="rId5"/>
              </a:rPr>
              <a:t>Teen Health Hub WA</a:t>
            </a:r>
            <a:r>
              <a:rPr lang="en-US">
                <a:ea typeface="Calibri"/>
                <a:cs typeface="Calibri"/>
              </a:rPr>
              <a:t>.</a:t>
            </a:r>
          </a:p>
        </p:txBody>
      </p:sp>
      <p:sp>
        <p:nvSpPr>
          <p:cNvPr id="3" name="Title 2">
            <a:extLst>
              <a:ext uri="{FF2B5EF4-FFF2-40B4-BE49-F238E27FC236}">
                <a16:creationId xmlns:a16="http://schemas.microsoft.com/office/drawing/2014/main" id="{4BCC2157-EE6E-A53B-9EA8-42FE0D5ED0B4}"/>
              </a:ext>
            </a:extLst>
          </p:cNvPr>
          <p:cNvSpPr>
            <a:spLocks noGrp="1"/>
          </p:cNvSpPr>
          <p:nvPr>
            <p:ph type="title"/>
          </p:nvPr>
        </p:nvSpPr>
        <p:spPr/>
        <p:txBody>
          <a:bodyPr>
            <a:normAutofit fontScale="90000"/>
          </a:bodyPr>
          <a:lstStyle/>
          <a:p>
            <a:r>
              <a:rPr lang="en-US">
                <a:latin typeface="Century Gothic"/>
              </a:rPr>
              <a:t>When you feel worried about someone, consider a referral.</a:t>
            </a:r>
            <a:endParaRPr lang="en-US"/>
          </a:p>
        </p:txBody>
      </p:sp>
    </p:spTree>
    <p:extLst>
      <p:ext uri="{BB962C8B-B14F-4D97-AF65-F5344CB8AC3E}">
        <p14:creationId xmlns:p14="http://schemas.microsoft.com/office/powerpoint/2010/main" val="1475448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283AD7-BF7F-6AC2-0C19-28A78D0D0B32}"/>
              </a:ext>
            </a:extLst>
          </p:cNvPr>
          <p:cNvSpPr>
            <a:spLocks noGrp="1"/>
          </p:cNvSpPr>
          <p:nvPr>
            <p:ph type="body" sz="quarter" idx="22"/>
          </p:nvPr>
        </p:nvSpPr>
        <p:spPr/>
        <p:txBody>
          <a:bodyPr vert="horz" lIns="91440" tIns="45720" rIns="91440" bIns="45720" rtlCol="0" anchor="t">
            <a:noAutofit/>
          </a:bodyPr>
          <a:lstStyle/>
          <a:p>
            <a:pPr marL="342900" indent="-342900">
              <a:buFont typeface="Arial" panose="020B0604020202020204" pitchFamily="34" charset="0"/>
              <a:buChar char="•"/>
            </a:pPr>
            <a:r>
              <a:rPr lang="en-US"/>
              <a:t>This skill session is designed to be facilitated over 20–30-minutes, for example, during a staff meeting or a lunch-and-learn activity.</a:t>
            </a:r>
          </a:p>
          <a:p>
            <a:pPr marL="342900" indent="-342900">
              <a:buFont typeface="Arial" panose="020B0604020202020204" pitchFamily="34" charset="0"/>
              <a:buChar char="•"/>
            </a:pPr>
            <a:r>
              <a:rPr lang="en-US"/>
              <a:t>The session offers insight from young people on the topic, three scenarios to practice what you learned, discussion questions and time to reflect, and resources for more information or help.</a:t>
            </a:r>
          </a:p>
          <a:p>
            <a:pPr marL="342900" indent="-342900">
              <a:buFont typeface="Arial" panose="020B0604020202020204" pitchFamily="34" charset="0"/>
              <a:buChar char="•"/>
            </a:pPr>
            <a:r>
              <a:rPr lang="en-US"/>
              <a:t>Anyone can participate in this session. It is designed for providers, professionals, and caring adults who work with adolescents and/or young adults around 12-24 years old.</a:t>
            </a:r>
            <a:endParaRPr lang="en-US">
              <a:ea typeface="Calibri"/>
              <a:cs typeface="Calibri"/>
            </a:endParaRPr>
          </a:p>
          <a:p>
            <a:pPr marL="342900" indent="-342900">
              <a:buFont typeface="Arial" panose="020B0604020202020204" pitchFamily="34" charset="0"/>
              <a:buChar char="•"/>
            </a:pPr>
            <a:r>
              <a:rPr lang="en-US"/>
              <a:t>Anyone can facilitate the session. A facilitator’s script is included in the “notes” section of the power point slides. The facilitator leads the group through the session by reading the script for each slide, posing pre-defined questions to the group, and creating space for group discussion.</a:t>
            </a:r>
          </a:p>
        </p:txBody>
      </p:sp>
      <p:sp>
        <p:nvSpPr>
          <p:cNvPr id="3" name="Title 2">
            <a:extLst>
              <a:ext uri="{FF2B5EF4-FFF2-40B4-BE49-F238E27FC236}">
                <a16:creationId xmlns:a16="http://schemas.microsoft.com/office/drawing/2014/main" id="{7BA31D9A-E7E1-071B-6652-6B29D52D05C2}"/>
              </a:ext>
            </a:extLst>
          </p:cNvPr>
          <p:cNvSpPr>
            <a:spLocks noGrp="1"/>
          </p:cNvSpPr>
          <p:nvPr>
            <p:ph type="title"/>
          </p:nvPr>
        </p:nvSpPr>
        <p:spPr/>
        <p:txBody>
          <a:bodyPr>
            <a:normAutofit fontScale="90000"/>
          </a:bodyPr>
          <a:lstStyle/>
          <a:p>
            <a:r>
              <a:rPr lang="en-US"/>
              <a:t>How to use this mini skill session</a:t>
            </a:r>
          </a:p>
        </p:txBody>
      </p:sp>
    </p:spTree>
    <p:extLst>
      <p:ext uri="{BB962C8B-B14F-4D97-AF65-F5344CB8AC3E}">
        <p14:creationId xmlns:p14="http://schemas.microsoft.com/office/powerpoint/2010/main" val="1037608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45BA3-B4B1-D983-FBA7-7F68802D9FC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E4F2E45-5BC0-E3B9-7CB2-C5710EE43D44}"/>
              </a:ext>
            </a:extLst>
          </p:cNvPr>
          <p:cNvSpPr>
            <a:spLocks noGrp="1"/>
          </p:cNvSpPr>
          <p:nvPr>
            <p:ph type="body" sz="quarter" idx="22"/>
          </p:nvPr>
        </p:nvSpPr>
        <p:spPr>
          <a:xfrm>
            <a:off x="1077705" y="1606083"/>
            <a:ext cx="10504695" cy="4662833"/>
          </a:xfrm>
        </p:spPr>
        <p:txBody>
          <a:bodyPr vert="horz" lIns="91440" tIns="45720" rIns="91440" bIns="45720" rtlCol="0" anchor="t">
            <a:noAutofit/>
          </a:bodyPr>
          <a:lstStyle/>
          <a:p>
            <a:r>
              <a:rPr lang="en-US">
                <a:hlinkClick r:id="rId2"/>
              </a:rPr>
              <a:t>Adolescent connectedness: cornerstone for health and wellbeing - PMC</a:t>
            </a:r>
            <a:endParaRPr lang="en-US"/>
          </a:p>
          <a:p>
            <a:r>
              <a:rPr lang="en-US">
                <a:hlinkClick r:id="rId3"/>
              </a:rPr>
              <a:t>Building Social Connection With Youth | Communities4Youth</a:t>
            </a:r>
            <a:endParaRPr lang="en-US">
              <a:hlinkClick r:id="rId4"/>
            </a:endParaRPr>
          </a:p>
          <a:p>
            <a:r>
              <a:rPr lang="en-US">
                <a:hlinkClick r:id="rId4"/>
              </a:rPr>
              <a:t>Center of Excellence on Social Media and Youth Mental Health</a:t>
            </a:r>
            <a:endParaRPr lang="en-US"/>
          </a:p>
          <a:p>
            <a:r>
              <a:rPr lang="en-US">
                <a:hlinkClick r:id="rId5"/>
              </a:rPr>
              <a:t>Media Use Guidelines: Teens | Nemours </a:t>
            </a:r>
            <a:r>
              <a:rPr lang="en-US" err="1">
                <a:hlinkClick r:id="rId5"/>
              </a:rPr>
              <a:t>KidsHealth</a:t>
            </a:r>
            <a:endParaRPr lang="en-US"/>
          </a:p>
          <a:p>
            <a:r>
              <a:rPr lang="en-US" u="sng">
                <a:hlinkClick r:id="rId6"/>
              </a:rPr>
              <a:t>Teens and social media use: What's the impact? - Mayo Clinic</a:t>
            </a:r>
            <a:endParaRPr lang="en-US" sz="1800"/>
          </a:p>
          <a:p>
            <a:r>
              <a:rPr lang="en-US" u="sng">
                <a:hlinkClick r:id="rId7"/>
              </a:rPr>
              <a:t>Loneliness in adolescence: prevalence, developmental contexts, and interventions - PMC</a:t>
            </a:r>
            <a:endParaRPr lang="en-US" sz="1800"/>
          </a:p>
          <a:p>
            <a:r>
              <a:rPr lang="en-US" u="sng">
                <a:hlinkClick r:id="rId8"/>
              </a:rPr>
              <a:t>Teen Mental Health: How to Know When Your Child Needs Help - HealthyChildren.org</a:t>
            </a:r>
            <a:r>
              <a:rPr lang="en-US"/>
              <a:t> </a:t>
            </a:r>
            <a:endParaRPr lang="en-US" sz="1800"/>
          </a:p>
          <a:p>
            <a:r>
              <a:rPr lang="en-US" u="sng">
                <a:hlinkClick r:id="rId9"/>
              </a:rPr>
              <a:t>Mental health: Know when to get help - Mayo Clinic</a:t>
            </a:r>
            <a:endParaRPr lang="en-US" sz="1800"/>
          </a:p>
          <a:p>
            <a:pPr lvl="1"/>
            <a:endParaRPr lang="en-US"/>
          </a:p>
          <a:p>
            <a:pPr lvl="1"/>
            <a:endParaRPr lang="en-US"/>
          </a:p>
          <a:p>
            <a:pPr marL="0" indent="0">
              <a:buNone/>
            </a:pPr>
            <a:endParaRPr lang="en-US">
              <a:ea typeface="Calibri"/>
              <a:cs typeface="Calibri"/>
            </a:endParaRPr>
          </a:p>
        </p:txBody>
      </p:sp>
      <p:sp>
        <p:nvSpPr>
          <p:cNvPr id="3" name="Title 2">
            <a:extLst>
              <a:ext uri="{FF2B5EF4-FFF2-40B4-BE49-F238E27FC236}">
                <a16:creationId xmlns:a16="http://schemas.microsoft.com/office/drawing/2014/main" id="{AF699B77-A795-0955-2518-7349E53FCF62}"/>
              </a:ext>
            </a:extLst>
          </p:cNvPr>
          <p:cNvSpPr>
            <a:spLocks noGrp="1"/>
          </p:cNvSpPr>
          <p:nvPr>
            <p:ph type="title"/>
          </p:nvPr>
        </p:nvSpPr>
        <p:spPr/>
        <p:txBody>
          <a:bodyPr>
            <a:normAutofit fontScale="90000"/>
          </a:bodyPr>
          <a:lstStyle/>
          <a:p>
            <a:r>
              <a:rPr lang="en-US">
                <a:latin typeface="Century Gothic"/>
              </a:rPr>
              <a:t>More resources and information for adults</a:t>
            </a:r>
            <a:endParaRPr lang="en-US"/>
          </a:p>
        </p:txBody>
      </p:sp>
    </p:spTree>
    <p:extLst>
      <p:ext uri="{BB962C8B-B14F-4D97-AF65-F5344CB8AC3E}">
        <p14:creationId xmlns:p14="http://schemas.microsoft.com/office/powerpoint/2010/main" val="1549894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C9A72-CE55-D349-E6EA-B377A948B5B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143553B-4C82-569F-B55A-5C81BA2DB2FD}"/>
              </a:ext>
            </a:extLst>
          </p:cNvPr>
          <p:cNvSpPr>
            <a:spLocks noGrp="1"/>
          </p:cNvSpPr>
          <p:nvPr>
            <p:ph type="body" sz="quarter" idx="22"/>
          </p:nvPr>
        </p:nvSpPr>
        <p:spPr/>
        <p:txBody>
          <a:bodyPr vert="horz" lIns="91440" tIns="45720" rIns="91440" bIns="45720" rtlCol="0" anchor="t">
            <a:noAutofit/>
          </a:bodyPr>
          <a:lstStyle/>
          <a:p>
            <a:r>
              <a:rPr lang="en-US">
                <a:hlinkClick r:id="rId2"/>
              </a:rPr>
              <a:t>How Can I Feel Less Lonely? (for Teens) | Nemours </a:t>
            </a:r>
            <a:r>
              <a:rPr lang="en-US" err="1">
                <a:hlinkClick r:id="rId2"/>
              </a:rPr>
              <a:t>KidsHealth</a:t>
            </a:r>
            <a:endParaRPr lang="en-US"/>
          </a:p>
          <a:p>
            <a:r>
              <a:rPr lang="en-US">
                <a:hlinkClick r:id="rId3"/>
              </a:rPr>
              <a:t>How Can Social Connection Reduce Loneliness? (for Teens) | Nemours </a:t>
            </a:r>
            <a:r>
              <a:rPr lang="en-US" err="1">
                <a:hlinkClick r:id="rId3"/>
              </a:rPr>
              <a:t>KidsHealth</a:t>
            </a:r>
            <a:endParaRPr lang="en-US"/>
          </a:p>
          <a:p>
            <a:r>
              <a:rPr lang="en-US" u="sng">
                <a:hlinkClick r:id="rId4"/>
              </a:rPr>
              <a:t>Loneliness Resources - Text CONNECT to 741741</a:t>
            </a:r>
            <a:endParaRPr lang="en-US" sz="1800"/>
          </a:p>
          <a:p>
            <a:r>
              <a:rPr lang="en-US" u="sng">
                <a:hlinkClick r:id="rId5"/>
              </a:rPr>
              <a:t>Loneliness - National Alliance on Mental Illness </a:t>
            </a:r>
            <a:endParaRPr lang="en-US" sz="1800"/>
          </a:p>
          <a:p>
            <a:r>
              <a:rPr lang="en-US" u="sng">
                <a:hlinkClick r:id="rId6"/>
              </a:rPr>
              <a:t>How Can Social Connection Reduce Loneliness? (for Teens) -</a:t>
            </a:r>
            <a:r>
              <a:rPr lang="en-US" sz="2000" u="sng">
                <a:hlinkClick r:id="rId6"/>
              </a:rPr>
              <a:t>Seattle Children’s Hospital </a:t>
            </a:r>
            <a:endParaRPr lang="en-US" sz="2000"/>
          </a:p>
          <a:p>
            <a:r>
              <a:rPr lang="en-US" u="sng">
                <a:hlinkClick r:id="rId7"/>
              </a:rPr>
              <a:t>How Can I Feel Less Lonely? (for Teens) - Seattle Children's Hospital</a:t>
            </a:r>
            <a:endParaRPr lang="en-US" sz="1800"/>
          </a:p>
          <a:p>
            <a:endParaRPr lang="en-US"/>
          </a:p>
          <a:p>
            <a:endParaRPr lang="en-US">
              <a:ea typeface="Calibri"/>
              <a:cs typeface="Calibri"/>
            </a:endParaRPr>
          </a:p>
        </p:txBody>
      </p:sp>
      <p:sp>
        <p:nvSpPr>
          <p:cNvPr id="3" name="Title 2">
            <a:extLst>
              <a:ext uri="{FF2B5EF4-FFF2-40B4-BE49-F238E27FC236}">
                <a16:creationId xmlns:a16="http://schemas.microsoft.com/office/drawing/2014/main" id="{22CD9346-2D45-9925-470F-891850BC0130}"/>
              </a:ext>
            </a:extLst>
          </p:cNvPr>
          <p:cNvSpPr>
            <a:spLocks noGrp="1"/>
          </p:cNvSpPr>
          <p:nvPr>
            <p:ph type="title"/>
          </p:nvPr>
        </p:nvSpPr>
        <p:spPr/>
        <p:txBody>
          <a:bodyPr>
            <a:normAutofit fontScale="90000"/>
          </a:bodyPr>
          <a:lstStyle/>
          <a:p>
            <a:r>
              <a:rPr lang="en-US">
                <a:latin typeface="Century Gothic"/>
              </a:rPr>
              <a:t>More resources and information for youth</a:t>
            </a:r>
            <a:endParaRPr lang="en-US"/>
          </a:p>
        </p:txBody>
      </p:sp>
    </p:spTree>
    <p:extLst>
      <p:ext uri="{BB962C8B-B14F-4D97-AF65-F5344CB8AC3E}">
        <p14:creationId xmlns:p14="http://schemas.microsoft.com/office/powerpoint/2010/main" val="826306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t>This skill session was co-created by the Washington State Department of Health’s Youth Advisory Council (YAC) and inspired by the Adolescent Health Initiative’s </a:t>
            </a:r>
            <a:r>
              <a:rPr lang="en-US">
                <a:hlinkClick r:id="rId3"/>
              </a:rPr>
              <a:t>Spark Training series</a:t>
            </a:r>
            <a:r>
              <a:rPr lang="en-US"/>
              <a:t>.</a:t>
            </a:r>
          </a:p>
        </p:txBody>
      </p:sp>
      <p:pic>
        <p:nvPicPr>
          <p:cNvPr id="5" name="Picture Placeholder 4" descr="Youth advisory council logo">
            <a:extLst>
              <a:ext uri="{FF2B5EF4-FFF2-40B4-BE49-F238E27FC236}">
                <a16:creationId xmlns:a16="http://schemas.microsoft.com/office/drawing/2014/main" id="{372B2AC1-8953-C06E-7D3F-08F3E9766F3C}"/>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9657" b="9657"/>
          <a:stretch>
            <a:fillRect/>
          </a:stretch>
        </p:blipFill>
        <p:spPr/>
      </p:pic>
      <p:pic>
        <p:nvPicPr>
          <p:cNvPr id="2050" name="Picture 2" descr="Adolescent Health Initiative logo">
            <a:extLst>
              <a:ext uri="{FF2B5EF4-FFF2-40B4-BE49-F238E27FC236}">
                <a16:creationId xmlns:a16="http://schemas.microsoft.com/office/drawing/2014/main" id="{5E3B5D41-2990-F30E-BBA7-EF5189E6D3D3}"/>
              </a:ext>
            </a:extLst>
          </p:cNvPr>
          <p:cNvPicPr>
            <a:picLocks noGrp="1" noChangeAspect="1" noChangeArrowheads="1"/>
          </p:cNvPicPr>
          <p:nvPr>
            <p:ph type="pic" sz="quarter" idx="13"/>
          </p:nvPr>
        </p:nvPicPr>
        <p:blipFill rotWithShape="1">
          <a:blip r:embed="rId5">
            <a:extLst>
              <a:ext uri="{28A0092B-C50C-407E-A947-70E740481C1C}">
                <a14:useLocalDpi xmlns:a14="http://schemas.microsoft.com/office/drawing/2010/main" val="0"/>
              </a:ext>
            </a:extLst>
          </a:blip>
          <a:srcRect l="-1837" r="-1572"/>
          <a:stretch>
            <a:fillRect/>
          </a:stretch>
        </p:blipFill>
        <p:spPr bwMode="auto">
          <a:xfrm>
            <a:off x="6096000" y="814647"/>
            <a:ext cx="5203371" cy="3773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129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F0E1BC-52E3-A94D-79E0-25CDF5BF9A2B}"/>
              </a:ext>
            </a:extLst>
          </p:cNvPr>
          <p:cNvSpPr txBox="1"/>
          <p:nvPr/>
        </p:nvSpPr>
        <p:spPr>
          <a:xfrm>
            <a:off x="0" y="5709918"/>
            <a:ext cx="12192000" cy="646331"/>
          </a:xfrm>
          <a:prstGeom prst="rect">
            <a:avLst/>
          </a:prstGeom>
          <a:noFill/>
        </p:spPr>
        <p:txBody>
          <a:bodyPr wrap="square" rtlCol="0">
            <a:spAutoFit/>
          </a:bodyPr>
          <a:lstStyle/>
          <a:p>
            <a:pPr algn="ctr"/>
            <a:r>
              <a:rPr lang="en-US" sz="1800" kern="1200">
                <a:solidFill>
                  <a:schemeClr val="bg1"/>
                </a:solidFill>
                <a:effectLst/>
                <a:latin typeface="+mn-lt"/>
                <a:ea typeface="+mn-ea"/>
                <a:cs typeface="+mn-cs"/>
              </a:rPr>
              <a:t>To request this document in another format, call 1-800-525-0127. Deaf or hard of</a:t>
            </a:r>
          </a:p>
          <a:p>
            <a:pPr algn="ctr"/>
            <a:r>
              <a:rPr lang="en-US" sz="1800" kern="1200">
                <a:solidFill>
                  <a:schemeClr val="bg1"/>
                </a:solidFill>
                <a:effectLst/>
                <a:latin typeface="+mn-lt"/>
                <a:ea typeface="+mn-ea"/>
                <a:cs typeface="+mn-cs"/>
              </a:rPr>
              <a:t>hearing customers, please call 711 (Washington Relay) or email </a:t>
            </a:r>
            <a:r>
              <a:rPr lang="en-US" sz="1800" u="none" kern="1200">
                <a:solidFill>
                  <a:schemeClr val="bg1"/>
                </a:solidFill>
                <a:effectLst/>
                <a:latin typeface="+mn-lt"/>
                <a:ea typeface="+mn-ea"/>
                <a:cs typeface="+mn-cs"/>
              </a:rPr>
              <a:t>doh.information@doh.wa.gov</a:t>
            </a:r>
            <a:r>
              <a:rPr lang="en-US" sz="1800" kern="1200">
                <a:solidFill>
                  <a:schemeClr val="bg1"/>
                </a:solidFill>
                <a:effectLst/>
                <a:latin typeface="+mn-lt"/>
                <a:ea typeface="+mn-ea"/>
                <a:cs typeface="+mn-cs"/>
              </a:rPr>
              <a:t>. </a:t>
            </a:r>
          </a:p>
        </p:txBody>
      </p:sp>
    </p:spTree>
    <p:extLst>
      <p:ext uri="{BB962C8B-B14F-4D97-AF65-F5344CB8AC3E}">
        <p14:creationId xmlns:p14="http://schemas.microsoft.com/office/powerpoint/2010/main" val="1990716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9698F0A-66A7-1F45-AA7E-83F97600C97A}"/>
              </a:ext>
            </a:extLst>
          </p:cNvPr>
          <p:cNvSpPr>
            <a:spLocks noGrp="1"/>
          </p:cNvSpPr>
          <p:nvPr>
            <p:ph type="title"/>
          </p:nvPr>
        </p:nvSpPr>
        <p:spPr>
          <a:xfrm>
            <a:off x="5542" y="577152"/>
            <a:ext cx="12180916" cy="482030"/>
          </a:xfrm>
        </p:spPr>
        <p:txBody>
          <a:bodyPr>
            <a:normAutofit fontScale="90000"/>
          </a:bodyPr>
          <a:lstStyle/>
          <a:p>
            <a:r>
              <a:rPr lang="en-US"/>
              <a:t>Young people want adults to understand how they experience loneliness and provide appropriate support</a:t>
            </a:r>
          </a:p>
        </p:txBody>
      </p:sp>
      <p:sp>
        <p:nvSpPr>
          <p:cNvPr id="2" name="Speech Bubble: Rectangle with Corners Rounded 1">
            <a:extLst>
              <a:ext uri="{FF2B5EF4-FFF2-40B4-BE49-F238E27FC236}">
                <a16:creationId xmlns:a16="http://schemas.microsoft.com/office/drawing/2014/main" id="{7AAB77F5-4A47-12D6-F35B-77F5692CB12F}"/>
              </a:ext>
            </a:extLst>
          </p:cNvPr>
          <p:cNvSpPr/>
          <p:nvPr/>
        </p:nvSpPr>
        <p:spPr>
          <a:xfrm>
            <a:off x="633969" y="1841154"/>
            <a:ext cx="10924062" cy="3204182"/>
          </a:xfrm>
          <a:prstGeom prst="wedgeRoundRectCallout">
            <a:avLst>
              <a:gd name="adj1" fmla="val -41316"/>
              <a:gd name="adj2" fmla="val 7164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t>“Similar to physical health: while its generally a good idea to eat healthy, ‘eating healthy’ can vary greatly. For example a healthy diet for person A can consist of making sure they get enough grains and such, but for person B, they have celiac and that would be detrimental. </a:t>
            </a:r>
          </a:p>
          <a:p>
            <a:r>
              <a:rPr lang="en-US"/>
              <a:t>[…] Same goes for social connection needs and styles. So finding what works for YOU is VITAL. […] Just making sure that social connection, like everything else, is framed by equity, diversity/inclusion, and empathy/education.”</a:t>
            </a:r>
          </a:p>
          <a:p>
            <a:endParaRPr lang="en-US"/>
          </a:p>
          <a:p>
            <a:r>
              <a:rPr lang="en-US"/>
              <a:t>- Youth Advisory Council member, 2025</a:t>
            </a:r>
          </a:p>
        </p:txBody>
      </p:sp>
    </p:spTree>
    <p:extLst>
      <p:ext uri="{BB962C8B-B14F-4D97-AF65-F5344CB8AC3E}">
        <p14:creationId xmlns:p14="http://schemas.microsoft.com/office/powerpoint/2010/main" val="728513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a:extLst>
            <a:ext uri="{FF2B5EF4-FFF2-40B4-BE49-F238E27FC236}">
              <a16:creationId xmlns:a16="http://schemas.microsoft.com/office/drawing/2014/main" id="{7D20A150-9276-753B-8F85-DEDEC8BFC8A3}"/>
            </a:ext>
          </a:extLst>
        </p:cNvPr>
        <p:cNvGrpSpPr/>
        <p:nvPr/>
      </p:nvGrpSpPr>
      <p:grpSpPr>
        <a:xfrm>
          <a:off x="0" y="0"/>
          <a:ext cx="0" cy="0"/>
          <a:chOff x="0" y="0"/>
          <a:chExt cx="0" cy="0"/>
        </a:xfrm>
      </p:grpSpPr>
      <p:pic>
        <p:nvPicPr>
          <p:cNvPr id="8" name="Picture 7" descr="Illustration of a doctor and a patient smiling and shaking hands.">
            <a:extLst>
              <a:ext uri="{FF2B5EF4-FFF2-40B4-BE49-F238E27FC236}">
                <a16:creationId xmlns:a16="http://schemas.microsoft.com/office/drawing/2014/main" id="{EDFDCDA2-BA00-D0FA-39D6-6838E1637F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1466" y="3915783"/>
            <a:ext cx="3199375" cy="2466119"/>
          </a:xfrm>
          <a:prstGeom prst="rect">
            <a:avLst/>
          </a:prstGeom>
        </p:spPr>
      </p:pic>
      <p:sp>
        <p:nvSpPr>
          <p:cNvPr id="3" name="Text Placeholder 2">
            <a:extLst>
              <a:ext uri="{FF2B5EF4-FFF2-40B4-BE49-F238E27FC236}">
                <a16:creationId xmlns:a16="http://schemas.microsoft.com/office/drawing/2014/main" id="{133C4ADD-77A9-8F8A-CF13-E0D4A00F7D81}"/>
              </a:ext>
            </a:extLst>
          </p:cNvPr>
          <p:cNvSpPr>
            <a:spLocks noGrp="1"/>
          </p:cNvSpPr>
          <p:nvPr>
            <p:ph type="body" sz="quarter" idx="22"/>
          </p:nvPr>
        </p:nvSpPr>
        <p:spPr>
          <a:xfrm>
            <a:off x="1751718" y="2106227"/>
            <a:ext cx="4344281" cy="373362"/>
          </a:xfrm>
        </p:spPr>
        <p:txBody>
          <a:bodyPr vert="horz" lIns="91440" tIns="45720" rIns="91440" bIns="45720" rtlCol="0" anchor="t">
            <a:noAutofit/>
          </a:bodyPr>
          <a:lstStyle/>
          <a:p>
            <a:r>
              <a:rPr lang="en-US" sz="2400">
                <a:latin typeface="Century Gothic" panose="020B0502020202020204" pitchFamily="34" charset="0"/>
              </a:rPr>
              <a:t>This session will help you:</a:t>
            </a:r>
          </a:p>
        </p:txBody>
      </p:sp>
      <p:sp>
        <p:nvSpPr>
          <p:cNvPr id="2" name="Text Placeholder 1">
            <a:extLst>
              <a:ext uri="{FF2B5EF4-FFF2-40B4-BE49-F238E27FC236}">
                <a16:creationId xmlns:a16="http://schemas.microsoft.com/office/drawing/2014/main" id="{F1E7E306-750D-5479-571C-CA8C81A0B1BF}"/>
              </a:ext>
            </a:extLst>
          </p:cNvPr>
          <p:cNvSpPr>
            <a:spLocks noGrp="1"/>
          </p:cNvSpPr>
          <p:nvPr>
            <p:ph type="body" sz="quarter" idx="23"/>
          </p:nvPr>
        </p:nvSpPr>
        <p:spPr/>
        <p:txBody>
          <a:bodyPr/>
          <a:lstStyle/>
          <a:p>
            <a:r>
              <a:rPr lang="en-US" sz="2400">
                <a:latin typeface="Century Gothic"/>
              </a:rPr>
              <a:t>This session will not:</a:t>
            </a:r>
            <a:endParaRPr lang="en-US" sz="2400"/>
          </a:p>
        </p:txBody>
      </p:sp>
      <p:sp>
        <p:nvSpPr>
          <p:cNvPr id="6" name="Text Placeholder 5">
            <a:extLst>
              <a:ext uri="{FF2B5EF4-FFF2-40B4-BE49-F238E27FC236}">
                <a16:creationId xmlns:a16="http://schemas.microsoft.com/office/drawing/2014/main" id="{1295DB4D-D0A9-85E4-FE80-EA58A8682C25}"/>
              </a:ext>
            </a:extLst>
          </p:cNvPr>
          <p:cNvSpPr>
            <a:spLocks noGrp="1"/>
          </p:cNvSpPr>
          <p:nvPr>
            <p:ph type="body" sz="quarter" idx="24"/>
          </p:nvPr>
        </p:nvSpPr>
        <p:spPr>
          <a:xfrm>
            <a:off x="1752601" y="2480365"/>
            <a:ext cx="4343398" cy="3617913"/>
          </a:xfrm>
        </p:spPr>
        <p:txBody>
          <a:bodyPr/>
          <a:lstStyle/>
          <a:p>
            <a:pPr marL="457200" indent="-457200">
              <a:buFont typeface="Arial" panose="020B0604020202020204" pitchFamily="34" charset="0"/>
              <a:buChar char="•"/>
            </a:pPr>
            <a:r>
              <a:rPr lang="en-US" sz="2400"/>
              <a:t>Recognize how loneliness can show up in youth.</a:t>
            </a:r>
          </a:p>
          <a:p>
            <a:pPr marL="457200" indent="-457200">
              <a:buFont typeface="Arial" panose="020B0604020202020204" pitchFamily="34" charset="0"/>
              <a:buChar char="•"/>
            </a:pPr>
            <a:r>
              <a:rPr lang="en-US" sz="2400"/>
              <a:t>Understand how social media may impact a young person’s sense of self.</a:t>
            </a:r>
          </a:p>
          <a:p>
            <a:pPr marL="457200" indent="-457200">
              <a:buFont typeface="Arial" panose="020B0604020202020204" pitchFamily="34" charset="0"/>
              <a:buChar char="•"/>
            </a:pPr>
            <a:r>
              <a:rPr lang="en-US" sz="2400"/>
              <a:t>Practice using empathy and strengths-based language.</a:t>
            </a:r>
          </a:p>
          <a:p>
            <a:endParaRPr lang="en-US"/>
          </a:p>
        </p:txBody>
      </p:sp>
      <p:sp>
        <p:nvSpPr>
          <p:cNvPr id="7" name="Text Placeholder 6">
            <a:extLst>
              <a:ext uri="{FF2B5EF4-FFF2-40B4-BE49-F238E27FC236}">
                <a16:creationId xmlns:a16="http://schemas.microsoft.com/office/drawing/2014/main" id="{AB570A93-5EE8-8B01-4C32-A97FE90ADB35}"/>
              </a:ext>
            </a:extLst>
          </p:cNvPr>
          <p:cNvSpPr>
            <a:spLocks noGrp="1"/>
          </p:cNvSpPr>
          <p:nvPr>
            <p:ph type="body" sz="quarter" idx="25"/>
          </p:nvPr>
        </p:nvSpPr>
        <p:spPr>
          <a:xfrm>
            <a:off x="7048477" y="2486904"/>
            <a:ext cx="4343398" cy="3611426"/>
          </a:xfrm>
        </p:spPr>
        <p:txBody>
          <a:bodyPr/>
          <a:lstStyle/>
          <a:p>
            <a:pPr marL="457200" indent="-457200">
              <a:buFont typeface="Arial" panose="020B0604020202020204" pitchFamily="34" charset="0"/>
              <a:buChar char="•"/>
            </a:pPr>
            <a:r>
              <a:rPr lang="en-US" sz="2400">
                <a:ea typeface="Calibri"/>
                <a:cs typeface="Calibri"/>
              </a:rPr>
              <a:t>Replace training on mental health treatment.</a:t>
            </a:r>
          </a:p>
          <a:p>
            <a:pPr marL="457200" indent="-457200">
              <a:buFont typeface="Arial" panose="020B0604020202020204" pitchFamily="34" charset="0"/>
              <a:buChar char="•"/>
            </a:pPr>
            <a:r>
              <a:rPr lang="en-US" sz="2400">
                <a:ea typeface="Calibri"/>
                <a:cs typeface="Calibri"/>
              </a:rPr>
              <a:t>Provide one-size-fits-all solutions.</a:t>
            </a:r>
          </a:p>
          <a:p>
            <a:pPr marL="342900" indent="-342900">
              <a:buFont typeface="Arial" panose="020B0604020202020204" pitchFamily="34" charset="0"/>
              <a:buChar char="•"/>
            </a:pPr>
            <a:endParaRPr lang="en-US" sz="2400"/>
          </a:p>
        </p:txBody>
      </p:sp>
      <p:sp>
        <p:nvSpPr>
          <p:cNvPr id="4" name="Title 3">
            <a:extLst>
              <a:ext uri="{FF2B5EF4-FFF2-40B4-BE49-F238E27FC236}">
                <a16:creationId xmlns:a16="http://schemas.microsoft.com/office/drawing/2014/main" id="{B51AE3CD-FA42-24A8-ADC5-2E22D518BD95}"/>
              </a:ext>
            </a:extLst>
          </p:cNvPr>
          <p:cNvSpPr>
            <a:spLocks noGrp="1"/>
          </p:cNvSpPr>
          <p:nvPr>
            <p:ph type="title"/>
          </p:nvPr>
        </p:nvSpPr>
        <p:spPr/>
        <p:txBody>
          <a:bodyPr>
            <a:noAutofit/>
          </a:bodyPr>
          <a:lstStyle/>
          <a:p>
            <a:r>
              <a:rPr lang="en-US">
                <a:latin typeface="Century Gothic"/>
              </a:rPr>
              <a:t>What this session will help you do</a:t>
            </a:r>
            <a:endParaRPr lang="en-US"/>
          </a:p>
        </p:txBody>
      </p:sp>
    </p:spTree>
    <p:extLst>
      <p:ext uri="{BB962C8B-B14F-4D97-AF65-F5344CB8AC3E}">
        <p14:creationId xmlns:p14="http://schemas.microsoft.com/office/powerpoint/2010/main" val="4027907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4604FBE-42A7-11A1-3085-BEFD71D0BEDC}"/>
              </a:ext>
            </a:extLst>
          </p:cNvPr>
          <p:cNvSpPr>
            <a:spLocks noGrp="1"/>
          </p:cNvSpPr>
          <p:nvPr>
            <p:ph type="body" sz="quarter" idx="22"/>
          </p:nvPr>
        </p:nvSpPr>
        <p:spPr>
          <a:xfrm>
            <a:off x="1077705" y="1606083"/>
            <a:ext cx="6108403" cy="4662833"/>
          </a:xfrm>
        </p:spPr>
        <p:txBody>
          <a:bodyPr/>
          <a:lstStyle/>
          <a:p>
            <a:pPr marL="0" indent="0">
              <a:buNone/>
            </a:pPr>
            <a:r>
              <a:rPr lang="en-US" sz="2400" b="1"/>
              <a:t>Think about a time in your childhood when felt lonely:</a:t>
            </a:r>
          </a:p>
          <a:p>
            <a:pPr marL="342900" indent="-342900">
              <a:buClr>
                <a:srgbClr val="2699BB"/>
              </a:buClr>
              <a:buFont typeface="Arial" panose="020B0604020202020204" pitchFamily="34" charset="0"/>
              <a:buChar char="•"/>
            </a:pPr>
            <a:r>
              <a:rPr lang="en-US" sz="2400"/>
              <a:t>Did you reach out for support? </a:t>
            </a:r>
          </a:p>
          <a:p>
            <a:pPr marL="342900" indent="-342900">
              <a:buClr>
                <a:srgbClr val="2699BB"/>
              </a:buClr>
              <a:buFont typeface="Arial" panose="020B0604020202020204" pitchFamily="34" charset="0"/>
              <a:buChar char="•"/>
            </a:pPr>
            <a:r>
              <a:rPr lang="en-US" sz="2400"/>
              <a:t>What did it feel like to ask for help?</a:t>
            </a:r>
          </a:p>
          <a:p>
            <a:pPr marL="342900" indent="-342900">
              <a:buClr>
                <a:srgbClr val="2699BB"/>
              </a:buClr>
              <a:buFont typeface="Arial" panose="020B0604020202020204" pitchFamily="34" charset="0"/>
              <a:buChar char="•"/>
            </a:pPr>
            <a:r>
              <a:rPr lang="en-US" sz="2400"/>
              <a:t>Or what did it feel like to handle it on your own?</a:t>
            </a:r>
          </a:p>
        </p:txBody>
      </p:sp>
      <p:sp>
        <p:nvSpPr>
          <p:cNvPr id="4" name="Title 3">
            <a:extLst>
              <a:ext uri="{FF2B5EF4-FFF2-40B4-BE49-F238E27FC236}">
                <a16:creationId xmlns:a16="http://schemas.microsoft.com/office/drawing/2014/main" id="{6DB33C67-13DE-0F2C-A54E-270429009B2D}"/>
              </a:ext>
            </a:extLst>
          </p:cNvPr>
          <p:cNvSpPr>
            <a:spLocks noGrp="1"/>
          </p:cNvSpPr>
          <p:nvPr>
            <p:ph type="title"/>
          </p:nvPr>
        </p:nvSpPr>
        <p:spPr/>
        <p:txBody>
          <a:bodyPr>
            <a:normAutofit fontScale="90000"/>
          </a:bodyPr>
          <a:lstStyle/>
          <a:p>
            <a:r>
              <a:rPr lang="en-US" sz="3200"/>
              <a:t>Recall a time when you felt lonely</a:t>
            </a:r>
            <a:endParaRPr lang="en-US"/>
          </a:p>
        </p:txBody>
      </p:sp>
      <p:pic>
        <p:nvPicPr>
          <p:cNvPr id="6" name="Picture Placeholder 5" descr="Illustration of a young Black woman in a purple sweater holding her hand to her chin, thinking, alongside question marks.">
            <a:extLst>
              <a:ext uri="{FF2B5EF4-FFF2-40B4-BE49-F238E27FC236}">
                <a16:creationId xmlns:a16="http://schemas.microsoft.com/office/drawing/2014/main" id="{5B5E77B0-05CF-6224-2276-2F18EB8CC283}"/>
              </a:ext>
            </a:extLst>
          </p:cNvPr>
          <p:cNvPicPr>
            <a:picLocks noGrp="1" noChangeAspect="1"/>
          </p:cNvPicPr>
          <p:nvPr>
            <p:ph type="pic" idx="4294967295"/>
          </p:nvPr>
        </p:nvPicPr>
        <p:blipFill>
          <a:blip r:embed="rId3" cstate="print">
            <a:extLst>
              <a:ext uri="{28A0092B-C50C-407E-A947-70E740481C1C}">
                <a14:useLocalDpi xmlns:a14="http://schemas.microsoft.com/office/drawing/2010/main" val="0"/>
              </a:ext>
            </a:extLst>
          </a:blip>
          <a:srcRect l="2944" r="2944"/>
          <a:stretch/>
        </p:blipFill>
        <p:spPr>
          <a:xfrm>
            <a:off x="6520868" y="589084"/>
            <a:ext cx="5280025" cy="6858000"/>
          </a:xfrm>
        </p:spPr>
      </p:pic>
    </p:spTree>
    <p:extLst>
      <p:ext uri="{BB962C8B-B14F-4D97-AF65-F5344CB8AC3E}">
        <p14:creationId xmlns:p14="http://schemas.microsoft.com/office/powerpoint/2010/main" val="1891437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BACDC-6BA7-E991-E3CD-1F9630E30BBA}"/>
            </a:ext>
          </a:extLst>
        </p:cNvPr>
        <p:cNvGrpSpPr/>
        <p:nvPr/>
      </p:nvGrpSpPr>
      <p:grpSpPr>
        <a:xfrm>
          <a:off x="0" y="0"/>
          <a:ext cx="0" cy="0"/>
          <a:chOff x="0" y="0"/>
          <a:chExt cx="0" cy="0"/>
        </a:xfrm>
      </p:grpSpPr>
      <p:pic>
        <p:nvPicPr>
          <p:cNvPr id="9" name="Picture 8" descr="Illustration of two individuals with their backs to the viewer and arms around each other, showing support.">
            <a:extLst>
              <a:ext uri="{FF2B5EF4-FFF2-40B4-BE49-F238E27FC236}">
                <a16:creationId xmlns:a16="http://schemas.microsoft.com/office/drawing/2014/main" id="{672705AC-6CE3-D24C-A63B-709516328C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7562" y="1606083"/>
            <a:ext cx="5449857" cy="4198707"/>
          </a:xfrm>
          <a:prstGeom prst="rect">
            <a:avLst/>
          </a:prstGeom>
        </p:spPr>
      </p:pic>
      <p:sp>
        <p:nvSpPr>
          <p:cNvPr id="2" name="Text Placeholder 1">
            <a:extLst>
              <a:ext uri="{FF2B5EF4-FFF2-40B4-BE49-F238E27FC236}">
                <a16:creationId xmlns:a16="http://schemas.microsoft.com/office/drawing/2014/main" id="{AF85CC85-8A8E-C56E-7014-1DA869039394}"/>
              </a:ext>
            </a:extLst>
          </p:cNvPr>
          <p:cNvSpPr>
            <a:spLocks noGrp="1"/>
          </p:cNvSpPr>
          <p:nvPr>
            <p:ph type="body" sz="quarter" idx="22"/>
          </p:nvPr>
        </p:nvSpPr>
        <p:spPr>
          <a:xfrm>
            <a:off x="1077705" y="1606083"/>
            <a:ext cx="5449857" cy="4662833"/>
          </a:xfrm>
        </p:spPr>
        <p:txBody>
          <a:bodyPr vert="horz" lIns="91440" tIns="45720" rIns="91440" bIns="45720" rtlCol="0" anchor="t">
            <a:noAutofit/>
          </a:bodyPr>
          <a:lstStyle/>
          <a:p>
            <a:pPr fontAlgn="base"/>
            <a:r>
              <a:rPr lang="en-US" sz="2400">
                <a:ea typeface="Calibri" panose="020F0502020204030204"/>
                <a:cs typeface="Calibri" panose="020F0502020204030204"/>
              </a:rPr>
              <a:t>According to the young people...</a:t>
            </a:r>
          </a:p>
          <a:p>
            <a:pPr marL="342900" indent="-342900">
              <a:buClr>
                <a:srgbClr val="2699BB"/>
              </a:buClr>
              <a:buFont typeface="Arial" panose="020B0604020202020204" pitchFamily="34" charset="0"/>
              <a:buChar char="•"/>
            </a:pPr>
            <a:r>
              <a:rPr lang="en-US" sz="2400"/>
              <a:t>Loneliness looks different for everyone​</a:t>
            </a:r>
            <a:endParaRPr lang="en-US" sz="2400">
              <a:ea typeface="Calibri"/>
              <a:cs typeface="Calibri"/>
            </a:endParaRPr>
          </a:p>
          <a:p>
            <a:pPr marL="342900" indent="-342900" fontAlgn="base">
              <a:buClr>
                <a:srgbClr val="2699BB"/>
              </a:buClr>
              <a:buFont typeface="Arial" panose="020B0604020202020204" pitchFamily="34" charset="0"/>
              <a:buChar char="•"/>
            </a:pPr>
            <a:r>
              <a:rPr lang="en-US" sz="2400"/>
              <a:t>There is no single cause or solution​</a:t>
            </a:r>
            <a:endParaRPr lang="en-US" sz="2400">
              <a:ea typeface="Calibri"/>
              <a:cs typeface="Calibri"/>
            </a:endParaRPr>
          </a:p>
          <a:p>
            <a:pPr marL="342900" indent="-342900" fontAlgn="base">
              <a:buClr>
                <a:srgbClr val="2699BB"/>
              </a:buClr>
              <a:buFont typeface="Arial" panose="020B0604020202020204" pitchFamily="34" charset="0"/>
              <a:buChar char="•"/>
            </a:pPr>
            <a:r>
              <a:rPr lang="en-US" sz="2400"/>
              <a:t>Comparison often increases pressure for adolescents​</a:t>
            </a:r>
            <a:endParaRPr lang="en-US" sz="2400">
              <a:ea typeface="Calibri"/>
              <a:cs typeface="Calibri"/>
            </a:endParaRPr>
          </a:p>
          <a:p>
            <a:pPr marL="342900" indent="-342900" fontAlgn="base">
              <a:buClr>
                <a:srgbClr val="2699BB"/>
              </a:buClr>
              <a:buFont typeface="Arial" panose="020B0604020202020204" pitchFamily="34" charset="0"/>
              <a:buChar char="•"/>
            </a:pPr>
            <a:r>
              <a:rPr lang="en-US" sz="2400"/>
              <a:t>Social media amplifies comparison and isolation</a:t>
            </a:r>
            <a:endParaRPr lang="en-US" sz="2400">
              <a:ea typeface="Calibri"/>
              <a:cs typeface="Calibri"/>
            </a:endParaRPr>
          </a:p>
        </p:txBody>
      </p:sp>
      <p:sp>
        <p:nvSpPr>
          <p:cNvPr id="3" name="Title 2">
            <a:extLst>
              <a:ext uri="{FF2B5EF4-FFF2-40B4-BE49-F238E27FC236}">
                <a16:creationId xmlns:a16="http://schemas.microsoft.com/office/drawing/2014/main" id="{4C9CAD58-DC0D-5C1E-F390-A5F3B2B3C448}"/>
              </a:ext>
            </a:extLst>
          </p:cNvPr>
          <p:cNvSpPr>
            <a:spLocks noGrp="1"/>
          </p:cNvSpPr>
          <p:nvPr>
            <p:ph type="title"/>
          </p:nvPr>
        </p:nvSpPr>
        <p:spPr/>
        <p:txBody>
          <a:bodyPr>
            <a:normAutofit fontScale="90000"/>
          </a:bodyPr>
          <a:lstStyle/>
          <a:p>
            <a:r>
              <a:rPr lang="en-US"/>
              <a:t>Why this topic matters</a:t>
            </a:r>
          </a:p>
        </p:txBody>
      </p:sp>
    </p:spTree>
    <p:extLst>
      <p:ext uri="{BB962C8B-B14F-4D97-AF65-F5344CB8AC3E}">
        <p14:creationId xmlns:p14="http://schemas.microsoft.com/office/powerpoint/2010/main" val="438043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CECA7-649B-86E7-128C-4B6953392AC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95CF7B3-FE6A-117B-1C29-E32F35CC3FED}"/>
              </a:ext>
            </a:extLst>
          </p:cNvPr>
          <p:cNvSpPr>
            <a:spLocks noGrp="1"/>
          </p:cNvSpPr>
          <p:nvPr>
            <p:ph type="body" sz="half" idx="10"/>
          </p:nvPr>
        </p:nvSpPr>
        <p:spPr>
          <a:xfrm>
            <a:off x="839795" y="2576945"/>
            <a:ext cx="6410859" cy="3671455"/>
          </a:xfrm>
        </p:spPr>
        <p:txBody>
          <a:bodyPr vert="horz" lIns="91440" tIns="45720" rIns="91440" bIns="45720" rtlCol="0" anchor="t">
            <a:noAutofit/>
          </a:bodyPr>
          <a:lstStyle/>
          <a:p>
            <a:r>
              <a:rPr lang="en-US" sz="2400" b="1"/>
              <a:t>Young people often experience: </a:t>
            </a:r>
          </a:p>
          <a:p>
            <a:pPr marL="342900" indent="-342900">
              <a:buFont typeface="Arial" panose="020B0604020202020204" pitchFamily="34" charset="0"/>
              <a:buChar char="•"/>
            </a:pPr>
            <a:r>
              <a:rPr lang="en-US" sz="2400"/>
              <a:t>Feeling dismissed when they reach out for help. </a:t>
            </a:r>
          </a:p>
          <a:p>
            <a:pPr marL="342900" indent="-342900">
              <a:buFont typeface="Arial" panose="020B0604020202020204" pitchFamily="34" charset="0"/>
              <a:buChar char="•"/>
            </a:pPr>
            <a:r>
              <a:rPr lang="en-US" sz="2400"/>
              <a:t>Having their emotions minimized, especially when told to “just stay positive,” is not helpful. </a:t>
            </a:r>
          </a:p>
          <a:p>
            <a:pPr marL="342900" indent="-342900">
              <a:buFont typeface="Arial" panose="020B0604020202020204" pitchFamily="34" charset="0"/>
              <a:buChar char="•"/>
            </a:pPr>
            <a:r>
              <a:rPr lang="en-US" sz="2400"/>
              <a:t>Comparing themselves to idealized online lives. </a:t>
            </a:r>
          </a:p>
          <a:p>
            <a:pPr marL="342900" indent="-342900">
              <a:buFont typeface="Arial" panose="020B0604020202020204" pitchFamily="34" charset="0"/>
              <a:buChar char="•"/>
            </a:pPr>
            <a:r>
              <a:rPr lang="en-US" sz="2400"/>
              <a:t>Not having their barriers to seeking support recognized.</a:t>
            </a:r>
          </a:p>
        </p:txBody>
      </p:sp>
      <p:sp>
        <p:nvSpPr>
          <p:cNvPr id="3" name="Title 2">
            <a:extLst>
              <a:ext uri="{FF2B5EF4-FFF2-40B4-BE49-F238E27FC236}">
                <a16:creationId xmlns:a16="http://schemas.microsoft.com/office/drawing/2014/main" id="{90ADFAD1-FDD9-3733-59B4-889AA30CA083}"/>
              </a:ext>
            </a:extLst>
          </p:cNvPr>
          <p:cNvSpPr>
            <a:spLocks noGrp="1"/>
          </p:cNvSpPr>
          <p:nvPr>
            <p:ph type="title"/>
          </p:nvPr>
        </p:nvSpPr>
        <p:spPr>
          <a:xfrm>
            <a:off x="839796" y="1496291"/>
            <a:ext cx="5921222" cy="1206213"/>
          </a:xfrm>
        </p:spPr>
        <p:txBody>
          <a:bodyPr>
            <a:noAutofit/>
          </a:bodyPr>
          <a:lstStyle/>
          <a:p>
            <a:r>
              <a:rPr lang="en-US" sz="3200"/>
              <a:t>Common youth experiences navigating loneliness</a:t>
            </a:r>
          </a:p>
        </p:txBody>
      </p:sp>
      <p:pic>
        <p:nvPicPr>
          <p:cNvPr id="6" name="Picture Placeholder 5" descr="Illustrated close-up of two hands with painted fingernails clasped together.">
            <a:extLst>
              <a:ext uri="{FF2B5EF4-FFF2-40B4-BE49-F238E27FC236}">
                <a16:creationId xmlns:a16="http://schemas.microsoft.com/office/drawing/2014/main" id="{DE557115-6345-B370-7CD1-D28C63186D5F}"/>
              </a:ext>
            </a:extLst>
          </p:cNvPr>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2659" t="-43931" r="3499" b="-57418"/>
          <a:stretch>
            <a:fillRect/>
          </a:stretch>
        </p:blipFill>
        <p:spPr>
          <a:xfrm>
            <a:off x="6911975" y="387275"/>
            <a:ext cx="5280025" cy="6858000"/>
          </a:xfrm>
          <a:prstGeom prst="rect">
            <a:avLst/>
          </a:prstGeom>
        </p:spPr>
      </p:pic>
    </p:spTree>
    <p:extLst>
      <p:ext uri="{BB962C8B-B14F-4D97-AF65-F5344CB8AC3E}">
        <p14:creationId xmlns:p14="http://schemas.microsoft.com/office/powerpoint/2010/main" val="36949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p:txBody>
          <a:bodyPr vert="horz" lIns="91440" tIns="45720" rIns="91440" bIns="45720" rtlCol="0" anchor="t">
            <a:noAutofit/>
          </a:bodyPr>
          <a:lstStyle/>
          <a:p>
            <a:pPr marL="342900" indent="-342900" fontAlgn="base">
              <a:buClr>
                <a:srgbClr val="2699BB"/>
              </a:buClr>
              <a:buFont typeface="Arial" panose="020B0604020202020204" pitchFamily="34" charset="0"/>
              <a:buChar char="•"/>
            </a:pPr>
            <a:r>
              <a:rPr lang="en-US"/>
              <a:t>Listen without judgment </a:t>
            </a:r>
          </a:p>
          <a:p>
            <a:pPr marL="342900" indent="-342900" fontAlgn="base">
              <a:buClr>
                <a:srgbClr val="2699BB"/>
              </a:buClr>
              <a:buFont typeface="Arial" panose="020B0604020202020204" pitchFamily="34" charset="0"/>
              <a:buChar char="•"/>
            </a:pPr>
            <a:r>
              <a:rPr lang="en-US"/>
              <a:t>Validate rather than minimize​</a:t>
            </a:r>
          </a:p>
          <a:p>
            <a:pPr marL="342900" indent="-342900" fontAlgn="base">
              <a:buClr>
                <a:srgbClr val="2699BB"/>
              </a:buClr>
              <a:buFont typeface="Arial" panose="020B0604020202020204" pitchFamily="34" charset="0"/>
              <a:buChar char="•"/>
            </a:pPr>
            <a:r>
              <a:rPr lang="en-US"/>
              <a:t>Lead with empathy and curiosity​</a:t>
            </a:r>
            <a:endParaRPr lang="en-US">
              <a:ea typeface="Calibri"/>
              <a:cs typeface="Calibri"/>
            </a:endParaRPr>
          </a:p>
          <a:p>
            <a:pPr marL="342900" indent="-342900" fontAlgn="base">
              <a:buClr>
                <a:srgbClr val="2699BB"/>
              </a:buClr>
              <a:buFont typeface="Arial" panose="020B0604020202020204" pitchFamily="34" charset="0"/>
              <a:buChar char="•"/>
            </a:pPr>
            <a:r>
              <a:rPr lang="en-US"/>
              <a:t>Recognize how identity and stigma shape youth experiences (e.g., LGBTQIA2S+, youth, immigrant/first-generation)​</a:t>
            </a:r>
            <a:endParaRPr lang="en-US">
              <a:ea typeface="Calibri"/>
              <a:cs typeface="Calibri"/>
            </a:endParaRPr>
          </a:p>
          <a:p>
            <a:pPr marL="342900" indent="-342900" fontAlgn="base">
              <a:buClr>
                <a:srgbClr val="2699BB"/>
              </a:buClr>
              <a:buFont typeface="Arial" panose="020B0604020202020204" pitchFamily="34" charset="0"/>
              <a:buChar char="•"/>
            </a:pPr>
            <a:r>
              <a:rPr lang="en-US"/>
              <a:t>Social media can be used to connect, and can be isolating as well​</a:t>
            </a:r>
            <a:endParaRPr lang="en-US">
              <a:ea typeface="Calibri"/>
              <a:cs typeface="Calibri"/>
            </a:endParaRPr>
          </a:p>
          <a:p>
            <a:pPr marL="342900" indent="-342900" fontAlgn="base">
              <a:buClr>
                <a:srgbClr val="2699BB"/>
              </a:buClr>
              <a:buFont typeface="Arial" panose="020B0604020202020204" pitchFamily="34" charset="0"/>
              <a:buChar char="•"/>
            </a:pPr>
            <a:r>
              <a:rPr lang="en-US"/>
              <a:t>Build trust and confidentiality​</a:t>
            </a:r>
            <a:endParaRPr lang="en-US">
              <a:ea typeface="Calibri"/>
              <a:cs typeface="Calibri"/>
            </a:endParaRPr>
          </a:p>
          <a:p>
            <a:pPr marL="342900" indent="-342900" fontAlgn="base">
              <a:buClr>
                <a:srgbClr val="2699BB"/>
              </a:buClr>
              <a:buFont typeface="Arial" panose="020B0604020202020204" pitchFamily="34" charset="0"/>
              <a:buChar char="•"/>
            </a:pPr>
            <a:r>
              <a:rPr lang="en-US"/>
              <a:t>Loneliness can occur even in crowds​</a:t>
            </a:r>
          </a:p>
          <a:p>
            <a:pPr marL="342900" indent="-342900" fontAlgn="base">
              <a:buClr>
                <a:srgbClr val="2699BB"/>
              </a:buClr>
              <a:buFont typeface="Arial" panose="020B0604020202020204" pitchFamily="34" charset="0"/>
              <a:buChar char="•"/>
            </a:pPr>
            <a:r>
              <a:rPr lang="en-US">
                <a:ea typeface="Calibri"/>
                <a:cs typeface="Calibri"/>
              </a:rPr>
              <a:t>Identify and build on existing strengths for support</a:t>
            </a:r>
          </a:p>
        </p:txBody>
      </p:sp>
      <p:sp>
        <p:nvSpPr>
          <p:cNvPr id="3" name="Title 2"/>
          <p:cNvSpPr>
            <a:spLocks noGrp="1"/>
          </p:cNvSpPr>
          <p:nvPr>
            <p:ph type="title"/>
          </p:nvPr>
        </p:nvSpPr>
        <p:spPr/>
        <p:txBody>
          <a:bodyPr>
            <a:normAutofit fontScale="90000"/>
          </a:bodyPr>
          <a:lstStyle/>
          <a:p>
            <a:r>
              <a:rPr lang="en-US">
                <a:latin typeface="Century Gothic"/>
              </a:rPr>
              <a:t>What youth want you to understand</a:t>
            </a:r>
            <a:endParaRPr lang="en-US"/>
          </a:p>
        </p:txBody>
      </p:sp>
    </p:spTree>
    <p:extLst>
      <p:ext uri="{BB962C8B-B14F-4D97-AF65-F5344CB8AC3E}">
        <p14:creationId xmlns:p14="http://schemas.microsoft.com/office/powerpoint/2010/main" val="1825219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74409B1-A5C1-A585-F760-D82ABE75AE47}"/>
              </a:ext>
              <a:ext uri="{C183D7F6-B498-43B3-948B-1728B52AA6E4}">
                <adec:decorative xmlns:adec="http://schemas.microsoft.com/office/drawing/2017/decorative" val="1"/>
              </a:ext>
            </a:extLst>
          </p:cNvPr>
          <p:cNvSpPr/>
          <p:nvPr/>
        </p:nvSpPr>
        <p:spPr>
          <a:xfrm>
            <a:off x="-11086" y="0"/>
            <a:ext cx="12203085"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28A8852F-C4DF-3A1C-9936-3D777647BE5C}"/>
              </a:ext>
            </a:extLst>
          </p:cNvPr>
          <p:cNvSpPr>
            <a:spLocks noGrp="1"/>
          </p:cNvSpPr>
          <p:nvPr>
            <p:ph type="body" sz="quarter" idx="12"/>
          </p:nvPr>
        </p:nvSpPr>
        <p:spPr>
          <a:xfrm>
            <a:off x="641377" y="3443340"/>
            <a:ext cx="10887075" cy="1456320"/>
          </a:xfrm>
        </p:spPr>
        <p:txBody>
          <a:bodyPr>
            <a:noAutofit/>
          </a:bodyPr>
          <a:lstStyle/>
          <a:p>
            <a:r>
              <a:rPr lang="en-US" sz="3200">
                <a:solidFill>
                  <a:schemeClr val="bg1"/>
                </a:solidFill>
              </a:rPr>
              <a:t>Persistent loneliness that impacts a young person’s day-to-day life may require additional </a:t>
            </a:r>
            <a:br>
              <a:rPr lang="en-US" sz="3200">
                <a:solidFill>
                  <a:schemeClr val="bg1"/>
                </a:solidFill>
              </a:rPr>
            </a:br>
            <a:r>
              <a:rPr lang="en-US" sz="3200">
                <a:solidFill>
                  <a:schemeClr val="bg1"/>
                </a:solidFill>
              </a:rPr>
              <a:t>support and intervention.</a:t>
            </a:r>
          </a:p>
        </p:txBody>
      </p:sp>
      <p:sp>
        <p:nvSpPr>
          <p:cNvPr id="7" name="Title 6">
            <a:extLst>
              <a:ext uri="{FF2B5EF4-FFF2-40B4-BE49-F238E27FC236}">
                <a16:creationId xmlns:a16="http://schemas.microsoft.com/office/drawing/2014/main" id="{9B56940F-F309-ED5F-D22F-F731CEE9A1C4}"/>
              </a:ext>
            </a:extLst>
          </p:cNvPr>
          <p:cNvSpPr>
            <a:spLocks noGrp="1"/>
          </p:cNvSpPr>
          <p:nvPr>
            <p:ph type="title"/>
          </p:nvPr>
        </p:nvSpPr>
        <p:spPr>
          <a:xfrm>
            <a:off x="2851" y="2469801"/>
            <a:ext cx="12191999" cy="478522"/>
          </a:xfrm>
        </p:spPr>
        <p:txBody>
          <a:bodyPr>
            <a:noAutofit/>
          </a:bodyPr>
          <a:lstStyle/>
          <a:p>
            <a:pPr algn="ctr"/>
            <a:r>
              <a:rPr lang="en-US" sz="3200" b="1">
                <a:solidFill>
                  <a:schemeClr val="bg1"/>
                </a:solidFill>
                <a:latin typeface="Century Gothic" panose="020B0502020202020204" pitchFamily="34" charset="0"/>
              </a:rPr>
              <a:t>Reminder:</a:t>
            </a:r>
          </a:p>
        </p:txBody>
      </p:sp>
      <p:cxnSp>
        <p:nvCxnSpPr>
          <p:cNvPr id="13" name="Straight Connector 12">
            <a:extLst>
              <a:ext uri="{FF2B5EF4-FFF2-40B4-BE49-F238E27FC236}">
                <a16:creationId xmlns:a16="http://schemas.microsoft.com/office/drawing/2014/main" id="{0AA13BB3-5699-AA6A-58DB-E8BFC7AD18F4}"/>
              </a:ext>
              <a:ext uri="{C183D7F6-B498-43B3-948B-1728B52AA6E4}">
                <adec:decorative xmlns:adec="http://schemas.microsoft.com/office/drawing/2017/decorative" val="1"/>
              </a:ext>
            </a:extLst>
          </p:cNvPr>
          <p:cNvCxnSpPr>
            <a:cxnSpLocks/>
          </p:cNvCxnSpPr>
          <p:nvPr/>
        </p:nvCxnSpPr>
        <p:spPr>
          <a:xfrm>
            <a:off x="5778810" y="3027998"/>
            <a:ext cx="640080" cy="0"/>
          </a:xfrm>
          <a:prstGeom prst="line">
            <a:avLst/>
          </a:prstGeom>
          <a:ln w="57150"/>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624182909"/>
      </p:ext>
    </p:extLst>
  </p:cSld>
  <p:clrMapOvr>
    <a:masterClrMapping/>
  </p:clrMapOvr>
</p:sld>
</file>

<file path=ppt/theme/theme1.xml><?xml version="1.0" encoding="utf-8"?>
<a:theme xmlns:a="http://schemas.openxmlformats.org/drawingml/2006/main" name="Office Theme">
  <a:themeElements>
    <a:clrScheme name="Rebrand Colors">
      <a:dk1>
        <a:srgbClr val="000000"/>
      </a:dk1>
      <a:lt1>
        <a:srgbClr val="FFFFFF"/>
      </a:lt1>
      <a:dk2>
        <a:srgbClr val="3F3F3F"/>
      </a:dk2>
      <a:lt2>
        <a:srgbClr val="FFFFFF"/>
      </a:lt2>
      <a:accent1>
        <a:srgbClr val="2699BB"/>
      </a:accent1>
      <a:accent2>
        <a:srgbClr val="FFCC00"/>
      </a:accent2>
      <a:accent3>
        <a:srgbClr val="E8E8E8"/>
      </a:accent3>
      <a:accent4>
        <a:srgbClr val="6B7C8F"/>
      </a:accent4>
      <a:accent5>
        <a:srgbClr val="3069B2"/>
      </a:accent5>
      <a:accent6>
        <a:srgbClr val="3F3F3F"/>
      </a:accent6>
      <a:hlink>
        <a:srgbClr val="2699BB"/>
      </a:hlink>
      <a:folHlink>
        <a:srgbClr val="3069B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H PPT Template2.potx" id="{5898FDF5-3F3F-469B-A93D-9CD3D81F0B87}" vid="{6A118528-C9F9-4441-8AC6-EB840EA39D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4F214D52A102448B11B7E5A0AD23D6" ma:contentTypeVersion="17" ma:contentTypeDescription="Create a new document." ma:contentTypeScope="" ma:versionID="644e795affbdaa3218ff2fe0b53edf97">
  <xsd:schema xmlns:xsd="http://www.w3.org/2001/XMLSchema" xmlns:xs="http://www.w3.org/2001/XMLSchema" xmlns:p="http://schemas.microsoft.com/office/2006/metadata/properties" xmlns:ns1="http://schemas.microsoft.com/sharepoint/v3" xmlns:ns2="3a5a730d-f5a8-4d68-9b85-261acdfc9e59" xmlns:ns3="b30126aa-0378-43e2-a6b4-c8dda09c4252" targetNamespace="http://schemas.microsoft.com/office/2006/metadata/properties" ma:root="true" ma:fieldsID="6a0dedef0927a8c750f4f35a3408b559" ns1:_="" ns2:_="" ns3:_="">
    <xsd:import namespace="http://schemas.microsoft.com/sharepoint/v3"/>
    <xsd:import namespace="3a5a730d-f5a8-4d68-9b85-261acdfc9e59"/>
    <xsd:import namespace="b30126aa-0378-43e2-a6b4-c8dda09c425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a5a730d-f5a8-4d68-9b85-261acdfc9e5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b6b1ce44-64dc-4be2-aff5-c14963964b67}" ma:internalName="TaxCatchAll" ma:showField="CatchAllData" ma:web="3a5a730d-f5a8-4d68-9b85-261acdfc9e5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30126aa-0378-43e2-a6b4-c8dda09c425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60a6a1c-50a4-4ec0-87e3-f00760ffe76b"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3a5a730d-f5a8-4d68-9b85-261acdfc9e59" xsi:nil="true"/>
    <lcf76f155ced4ddcb4097134ff3c332f xmlns="b30126aa-0378-43e2-a6b4-c8dda09c4252">
      <Terms xmlns="http://schemas.microsoft.com/office/infopath/2007/PartnerControls"/>
    </lcf76f155ced4ddcb4097134ff3c332f>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9AB261-2E0D-4E6F-A874-0781335E97FD}">
  <ds:schemaRefs>
    <ds:schemaRef ds:uri="3a5a730d-f5a8-4d68-9b85-261acdfc9e59"/>
    <ds:schemaRef ds:uri="b30126aa-0378-43e2-a6b4-c8dda09c425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9DCB941-C581-444C-8E3C-E94646AACC21}">
  <ds:schemaRefs>
    <ds:schemaRef ds:uri="http://schemas.microsoft.com/office/infopath/2007/PartnerControls"/>
    <ds:schemaRef ds:uri="http://purl.org/dc/elements/1.1/"/>
    <ds:schemaRef ds:uri="http://schemas.microsoft.com/sharepoint/v3"/>
    <ds:schemaRef ds:uri="http://www.w3.org/XML/1998/namespace"/>
    <ds:schemaRef ds:uri="http://schemas.microsoft.com/office/2006/documentManagement/types"/>
    <ds:schemaRef ds:uri="http://purl.org/dc/dcmitype/"/>
    <ds:schemaRef ds:uri="3a5a730d-f5a8-4d68-9b85-261acdfc9e59"/>
    <ds:schemaRef ds:uri="http://schemas.openxmlformats.org/package/2006/metadata/core-properties"/>
    <ds:schemaRef ds:uri="b30126aa-0378-43e2-a6b4-c8dda09c4252"/>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B0865247-BFF8-4094-A1E3-953AAF601841}">
  <ds:schemaRefs>
    <ds:schemaRef ds:uri="http://schemas.microsoft.com/sharepoint/v3/contenttype/forms"/>
  </ds:schemaRefs>
</ds:datastoreItem>
</file>

<file path=docMetadata/LabelInfo.xml><?xml version="1.0" encoding="utf-8"?>
<clbl:labelList xmlns:clbl="http://schemas.microsoft.com/office/2020/mipLabelMetadata">
  <clbl:label id="{1520fa42-cf58-4c22-8b93-58cf1d3bd1cb}" enabled="1" method="Standard" siteId="{11d0e217-264e-400a-8ba0-57dcc127d72d}" contentBits="0" removed="0"/>
</clbl:labelList>
</file>

<file path=docProps/app.xml><?xml version="1.0" encoding="utf-8"?>
<Properties xmlns="http://schemas.openxmlformats.org/officeDocument/2006/extended-properties" xmlns:vt="http://schemas.openxmlformats.org/officeDocument/2006/docPropsVTypes">
  <Template/>
  <TotalTime>4</TotalTime>
  <Words>5286</Words>
  <Application>Microsoft Office PowerPoint</Application>
  <PresentationFormat>Widescreen</PresentationFormat>
  <Paragraphs>333</Paragraphs>
  <Slides>23</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Arial,Sans-Serif</vt:lpstr>
      <vt:lpstr>Calibri</vt:lpstr>
      <vt:lpstr>Century Gothic</vt:lpstr>
      <vt:lpstr>Courier New</vt:lpstr>
      <vt:lpstr>Wingdings</vt:lpstr>
      <vt:lpstr>Office Theme</vt:lpstr>
      <vt:lpstr>Responding to youth loneliness:  a strengths-based approach</vt:lpstr>
      <vt:lpstr>How to use this mini skill session</vt:lpstr>
      <vt:lpstr>Young people want adults to understand how they experience loneliness and provide appropriate support</vt:lpstr>
      <vt:lpstr>What this session will help you do</vt:lpstr>
      <vt:lpstr>Recall a time when you felt lonely</vt:lpstr>
      <vt:lpstr>Why this topic matters</vt:lpstr>
      <vt:lpstr>Common youth experiences navigating loneliness</vt:lpstr>
      <vt:lpstr>What youth want you to understand</vt:lpstr>
      <vt:lpstr>Reminder:</vt:lpstr>
      <vt:lpstr>Activity</vt:lpstr>
      <vt:lpstr>Scenario 1: Isolation on social media​</vt:lpstr>
      <vt:lpstr>PowerPoint Presentation</vt:lpstr>
      <vt:lpstr>Scenario 2: Isolation at home</vt:lpstr>
      <vt:lpstr>Scenario 2: Isolation at home</vt:lpstr>
      <vt:lpstr>Scenario 3: Student of color</vt:lpstr>
      <vt:lpstr>PowerPoint Presentation</vt:lpstr>
      <vt:lpstr>Try connecting over offering solutions</vt:lpstr>
      <vt:lpstr>Final reflections</vt:lpstr>
      <vt:lpstr>When you feel worried about someone, consider a referral.</vt:lpstr>
      <vt:lpstr>More resources and information for adults</vt:lpstr>
      <vt:lpstr>More resources and information for youth</vt:lpstr>
      <vt:lpstr>This skill session was co-created by the Washington State Department of Health’s Youth Advisory Council (YAC) and inspired by the Adolescent Health Initiative’s Spark Training series.</vt:lpstr>
      <vt:lpstr>PowerPoint Presentation</vt:lpstr>
    </vt:vector>
  </TitlesOfParts>
  <Company>Washington State Department of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Dimitrova, Simana  (DOH)</dc:creator>
  <cp:lastModifiedBy>Casanova, Nicole (DOH)</cp:lastModifiedBy>
  <cp:revision>1</cp:revision>
  <cp:lastPrinted>2019-06-24T22:33:15Z</cp:lastPrinted>
  <dcterms:created xsi:type="dcterms:W3CDTF">2018-03-05T22:02:38Z</dcterms:created>
  <dcterms:modified xsi:type="dcterms:W3CDTF">2026-04-13T20:23:12Z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0x0101004C4F214D52A102448B11B7E5A0AD23D6</vt:lpwstr>
  </property>
  <property fmtid="{D5CDD505-2E9C-101B-9397-08002B2CF9AE}" pid="3" name="_dlc_DocIdItemGuid">
    <vt:lpwstr>f640e05c-14de-4082-a60c-89c409cdcca4</vt:lpwstr>
  </property>
  <property fmtid="{D5CDD505-2E9C-101B-9397-08002B2CF9AE}" pid="4" name="MSIP_Label_1520fa42-cf58-4c22-8b93-58cf1d3bd1cb_Enabled">
    <vt:lpwstr>true</vt:lpwstr>
  </property>
  <property fmtid="{D5CDD505-2E9C-101B-9397-08002B2CF9AE}" pid="5" name="MSIP_Label_1520fa42-cf58-4c22-8b93-58cf1d3bd1cb_SetDate">
    <vt:lpwstr>2023-01-19T16:39:19Z</vt:lpwstr>
  </property>
  <property fmtid="{D5CDD505-2E9C-101B-9397-08002B2CF9AE}" pid="6" name="MSIP_Label_1520fa42-cf58-4c22-8b93-58cf1d3bd1cb_Method">
    <vt:lpwstr>Standard</vt:lpwstr>
  </property>
  <property fmtid="{D5CDD505-2E9C-101B-9397-08002B2CF9AE}" pid="7" name="MSIP_Label_1520fa42-cf58-4c22-8b93-58cf1d3bd1cb_Name">
    <vt:lpwstr>Public Information</vt:lpwstr>
  </property>
  <property fmtid="{D5CDD505-2E9C-101B-9397-08002B2CF9AE}" pid="8" name="MSIP_Label_1520fa42-cf58-4c22-8b93-58cf1d3bd1cb_SiteId">
    <vt:lpwstr>11d0e217-264e-400a-8ba0-57dcc127d72d</vt:lpwstr>
  </property>
  <property fmtid="{D5CDD505-2E9C-101B-9397-08002B2CF9AE}" pid="9" name="MSIP_Label_1520fa42-cf58-4c22-8b93-58cf1d3bd1cb_ActionId">
    <vt:lpwstr>77be5adf-0877-4c21-8478-291dbc9ca470</vt:lpwstr>
  </property>
  <property fmtid="{D5CDD505-2E9C-101B-9397-08002B2CF9AE}" pid="10" name="MSIP_Label_1520fa42-cf58-4c22-8b93-58cf1d3bd1cb_ContentBits">
    <vt:lpwstr>0</vt:lpwstr>
  </property>
  <property fmtid="{D5CDD505-2E9C-101B-9397-08002B2CF9AE}" pid="11" name="MediaServiceImageTags">
    <vt:lpwstr/>
  </property>
</Properties>
</file>