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629" r:id="rId5"/>
    <p:sldId id="667" r:id="rId6"/>
    <p:sldId id="660" r:id="rId7"/>
    <p:sldId id="659" r:id="rId8"/>
    <p:sldId id="640" r:id="rId9"/>
    <p:sldId id="641" r:id="rId10"/>
    <p:sldId id="661" r:id="rId11"/>
    <p:sldId id="519" r:id="rId12"/>
    <p:sldId id="662" r:id="rId13"/>
    <p:sldId id="643" r:id="rId14"/>
    <p:sldId id="664" r:id="rId15"/>
    <p:sldId id="665" r:id="rId16"/>
    <p:sldId id="655" r:id="rId17"/>
    <p:sldId id="666" r:id="rId18"/>
    <p:sldId id="648" r:id="rId19"/>
    <p:sldId id="658" r:id="rId20"/>
    <p:sldId id="630" r:id="rId21"/>
    <p:sldId id="632" r:id="rId22"/>
    <p:sldId id="650" r:id="rId23"/>
    <p:sldId id="652" r:id="rId24"/>
    <p:sldId id="653" r:id="rId25"/>
    <p:sldId id="532" r:id="rId26"/>
    <p:sldId id="504"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C4B128-BEAB-51D4-C661-C1C8190CA8DE}" name="Chahal, Jaspreet K (DOH)" initials="C(" userId="S::jaspreet.chahal@doh.wa.gov::e9622bca-f389-4648-82a6-5c9edbe964e8" providerId="AD"/>
  <p188:author id="{831B3A93-57B5-6A5A-DA94-A6AA86D5D4C2}" name="Casanova, Nicole (DOH)" initials="NC" userId="S::Nicole.Casanova@doh.wa.gov::86a647ef-a3bd-47c9-ada4-07e69cc3a29d" providerId="AD"/>
  <p188:author id="{26016F98-6C50-6110-FE69-2FC62AF0912C}" name="Chahal, Jaspreet K (DOH)" initials="JC" userId="S::Jaspreet.Chahal@doh.wa.gov::e9622bca-f389-4648-82a6-5c9edbe964e8" providerId="AD"/>
  <p188:author id="{402B22DB-8DC2-C605-398C-A999A626DA41}" name="Bates, Alexis R (DOH)" initials="AB" userId="S::Alexis.Bates@doh.wa.gov::490a35ae-f2c2-44be-b415-02489163342d" providerId="AD"/>
  <p188:author id="{7FA2AFE1-AEE7-0A18-EDC7-47325D6D8D03}" name="Casanova, Nicole (DOH)" initials="CN" userId="S::nicole.casanova@doh.wa.gov::86a647ef-a3bd-47c9-ada4-07e69cc3a29d" providerId="AD"/>
  <p188:author id="{D244CDE9-A9B6-A6D6-5DF0-378613AA1F71}" name="Connor, DeeSha L (DOH)" initials="C(" userId="S::deesha.connor@doh.wa.gov::2881a548-1bbb-45a2-96c4-9429743e25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9BB"/>
    <a:srgbClr val="FFCC00"/>
    <a:srgbClr val="349D96"/>
    <a:srgbClr val="A0A0A0"/>
    <a:srgbClr val="E8E8E8"/>
    <a:srgbClr val="99CCFF"/>
    <a:srgbClr val="E6E6E6"/>
    <a:srgbClr val="ECECEC"/>
    <a:srgbClr val="F5F5F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353CB-D284-D1E1-3B6E-9C240245C264}" v="9" dt="2026-04-16T20:18:30.021"/>
    <p1510:client id="{BD453298-DA41-9F1E-DE4B-BE3E506C41E2}" v="44" dt="2026-04-16T20:44:48.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93" autoAdjust="0"/>
  </p:normalViewPr>
  <p:slideViewPr>
    <p:cSldViewPr snapToGrid="0">
      <p:cViewPr varScale="1">
        <p:scale>
          <a:sx n="92" d="100"/>
          <a:sy n="92" d="100"/>
        </p:scale>
        <p:origin x="1278"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FCB1EE-2BEC-488D-BFFA-AAD7DB36B65D}" type="datetimeFigureOut">
              <a:rPr lang="en-US" smtClean="0"/>
              <a:t>4/16/2026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AE80EB-E534-444C-9847-504A6B1C86D8}" type="slidenum">
              <a:rPr lang="en-US" smtClean="0"/>
              <a:t>‹#›</a:t>
            </a:fld>
            <a:endParaRPr lang="en-US"/>
          </a:p>
        </p:txBody>
      </p:sp>
    </p:spTree>
    <p:extLst>
      <p:ext uri="{BB962C8B-B14F-4D97-AF65-F5344CB8AC3E}">
        <p14:creationId xmlns:p14="http://schemas.microsoft.com/office/powerpoint/2010/main" val="12978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D67E38-3A4A-4F40-8FC3-E34E8B562FD6}" type="datetimeFigureOut">
              <a:rPr lang="en-US" smtClean="0"/>
              <a:t>4/16/2026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4FE9C-24EC-442B-850F-65B0BA925E10}" type="slidenum">
              <a:rPr lang="en-US" smtClean="0"/>
              <a:t>‹#›</a:t>
            </a:fld>
            <a:endParaRPr lang="en-US"/>
          </a:p>
        </p:txBody>
      </p:sp>
    </p:spTree>
    <p:extLst>
      <p:ext uri="{BB962C8B-B14F-4D97-AF65-F5344CB8AC3E}">
        <p14:creationId xmlns:p14="http://schemas.microsoft.com/office/powerpoint/2010/main" val="325430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hs.gov/surgeongeneral/reports-and-publications/connection/index.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hhs.gov/surgeongeneral/reports-and-publications/youth-mental-health/social-media/index.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a:solidFill>
                  <a:schemeClr val="tx1"/>
                </a:solidFill>
                <a:effectLst/>
                <a:latin typeface="+mn-lt"/>
                <a:ea typeface="+mn-ea"/>
                <a:cs typeface="+mn-cs"/>
              </a:rPr>
              <a:t>“Today, we’ll focus on how to provide strengths-based, time-realistic support for youth who may be feeling lonely or isolated, especially when social media plays a role. The goal is not to ‘fix’ loneliness, but to help you feel more confident starting conversations that feel human, supportive, and doable in real clinical or school settings. This session will include practical tools, realistic scenarios, and examples of language you can actually use. By the end, we hope you’ll walk away with responses you can draw from the next time a teen opens up about feeling alone.”</a:t>
            </a:r>
            <a:endParaRPr lang="en-US" b="0">
              <a:effectLst/>
            </a:endParaRPr>
          </a:p>
          <a:p>
            <a:br>
              <a:rPr lang="en-US"/>
            </a:br>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a:t>
            </a:fld>
            <a:endParaRPr lang="en-US"/>
          </a:p>
        </p:txBody>
      </p:sp>
    </p:spTree>
    <p:extLst>
      <p:ext uri="{BB962C8B-B14F-4D97-AF65-F5344CB8AC3E}">
        <p14:creationId xmlns:p14="http://schemas.microsoft.com/office/powerpoint/2010/main" val="3494532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02738-32C9-B583-1A35-DC2D1E3FC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CBAE3-F875-A9F9-2C13-17FCE41AAC01}"/>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C170D265-AF03-A797-7B0B-AC3FCEB21587}"/>
              </a:ext>
            </a:extLst>
          </p:cNvPr>
          <p:cNvSpPr>
            <a:spLocks noGrp="1"/>
          </p:cNvSpPr>
          <p:nvPr>
            <p:ph type="body" idx="1"/>
          </p:nvPr>
        </p:nvSpPr>
        <p:spPr/>
        <p:txBody>
          <a:bodyPr/>
          <a:lstStyle/>
          <a:p>
            <a:pPr fontAlgn="base"/>
            <a:r>
              <a:rPr lang="en-US">
                <a:ea typeface="Calibri"/>
                <a:cs typeface="Calibri"/>
              </a:rPr>
              <a:t>"Now, we'll go through 3 scenarios written by young people about times they might feel isolated or disconnected. We'll read a quote from a young person, then go through a series of questions to reflect on how you might respond as a supportive adult.</a:t>
            </a:r>
            <a:r>
              <a:rPr lang="en-US"/>
              <a:t> </a:t>
            </a:r>
            <a:r>
              <a:rPr lang="en-US" sz="1200" b="0" i="0" u="none" strike="noStrike" kern="1200">
                <a:solidFill>
                  <a:schemeClr val="tx1"/>
                </a:solidFill>
                <a:effectLst/>
                <a:latin typeface="+mn-lt"/>
                <a:ea typeface="+mn-ea"/>
                <a:cs typeface="+mn-cs"/>
              </a:rPr>
              <a:t>Each scenario is designed to practice </a:t>
            </a:r>
            <a:r>
              <a:rPr lang="en-US" sz="1200" b="1" i="0" u="none" strike="noStrike" kern="1200">
                <a:solidFill>
                  <a:schemeClr val="tx1"/>
                </a:solidFill>
                <a:effectLst/>
                <a:latin typeface="+mn-lt"/>
                <a:ea typeface="+mn-ea"/>
                <a:cs typeface="+mn-cs"/>
              </a:rPr>
              <a:t>listening first, validating feelings, identifying strengths, and asking questions that keep the youth (not the problem) at the center</a:t>
            </a:r>
            <a:r>
              <a:rPr lang="en-US" b="1"/>
              <a:t>."</a:t>
            </a:r>
            <a:endParaRPr lang="en-US" sz="1200" b="0" i="0" kern="1200">
              <a:solidFill>
                <a:schemeClr val="tx1"/>
              </a:solidFill>
              <a:effectLst/>
              <a:latin typeface="+mn-lt"/>
              <a:ea typeface="Calibri"/>
              <a:cs typeface="Calibri"/>
            </a:endParaRPr>
          </a:p>
        </p:txBody>
      </p:sp>
      <p:sp>
        <p:nvSpPr>
          <p:cNvPr id="4" name="Slide Number Placeholder 3">
            <a:extLst>
              <a:ext uri="{FF2B5EF4-FFF2-40B4-BE49-F238E27FC236}">
                <a16:creationId xmlns:a16="http://schemas.microsoft.com/office/drawing/2014/main" id="{33768EB2-AEB0-B088-E162-C2433483BA97}"/>
              </a:ext>
            </a:extLst>
          </p:cNvPr>
          <p:cNvSpPr>
            <a:spLocks noGrp="1"/>
          </p:cNvSpPr>
          <p:nvPr>
            <p:ph type="sldNum" sz="quarter" idx="10"/>
          </p:nvPr>
        </p:nvSpPr>
        <p:spPr/>
        <p:txBody>
          <a:bodyPr/>
          <a:lstStyle/>
          <a:p>
            <a:fld id="{7204FE9C-24EC-442B-850F-65B0BA925E10}" type="slidenum">
              <a:rPr lang="en-US" smtClean="0"/>
              <a:t>10</a:t>
            </a:fld>
            <a:endParaRPr lang="en-US"/>
          </a:p>
        </p:txBody>
      </p:sp>
    </p:spTree>
    <p:extLst>
      <p:ext uri="{BB962C8B-B14F-4D97-AF65-F5344CB8AC3E}">
        <p14:creationId xmlns:p14="http://schemas.microsoft.com/office/powerpoint/2010/main" val="1149412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3C6EC-931A-2365-385B-FC6CF97B8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38A7A-A8CE-5AA8-9E32-2DF2633C8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BFF16-C6FB-D1A0-63BA-2D8BAB30D5D5}"/>
              </a:ext>
            </a:extLst>
          </p:cNvPr>
          <p:cNvSpPr>
            <a:spLocks noGrp="1"/>
          </p:cNvSpPr>
          <p:nvPr>
            <p:ph type="body" idx="1"/>
          </p:nvPr>
        </p:nvSpPr>
        <p:spPr/>
        <p:txBody>
          <a:bodyPr/>
          <a:lstStyle/>
          <a:p>
            <a:r>
              <a:rPr lang="en-US">
                <a:solidFill>
                  <a:srgbClr val="333333"/>
                </a:solidFill>
                <a:highlight>
                  <a:srgbClr val="FFFFFF"/>
                </a:highlight>
                <a:ea typeface="Calibri"/>
                <a:cs typeface="Calibri"/>
              </a:rPr>
              <a:t>Read the slide aloud to the group, or ask a participant to do so. Ask the group to agree on a response to the multiple-choice question before going to the next slide.</a:t>
            </a:r>
          </a:p>
        </p:txBody>
      </p:sp>
      <p:sp>
        <p:nvSpPr>
          <p:cNvPr id="4" name="Slide Number Placeholder 3">
            <a:extLst>
              <a:ext uri="{FF2B5EF4-FFF2-40B4-BE49-F238E27FC236}">
                <a16:creationId xmlns:a16="http://schemas.microsoft.com/office/drawing/2014/main" id="{56699930-6366-4242-C14A-9A9C6F77833B}"/>
              </a:ext>
            </a:extLst>
          </p:cNvPr>
          <p:cNvSpPr>
            <a:spLocks noGrp="1"/>
          </p:cNvSpPr>
          <p:nvPr>
            <p:ph type="sldNum" sz="quarter" idx="5"/>
          </p:nvPr>
        </p:nvSpPr>
        <p:spPr/>
        <p:txBody>
          <a:bodyPr/>
          <a:lstStyle/>
          <a:p>
            <a:fld id="{7204FE9C-24EC-442B-850F-65B0BA925E10}" type="slidenum">
              <a:rPr lang="en-US" smtClean="0"/>
              <a:t>11</a:t>
            </a:fld>
            <a:endParaRPr lang="en-US"/>
          </a:p>
        </p:txBody>
      </p:sp>
    </p:spTree>
    <p:extLst>
      <p:ext uri="{BB962C8B-B14F-4D97-AF65-F5344CB8AC3E}">
        <p14:creationId xmlns:p14="http://schemas.microsoft.com/office/powerpoint/2010/main" val="1218323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A27AB-7002-7616-81F1-2D8C23038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B847C-CF8C-6A24-8E4D-32207EFA08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5BE19-2171-E496-2775-21B46FF65BB1}"/>
              </a:ext>
            </a:extLst>
          </p:cNvPr>
          <p:cNvSpPr>
            <a:spLocks noGrp="1"/>
          </p:cNvSpPr>
          <p:nvPr>
            <p:ph type="body" idx="1"/>
          </p:nvPr>
        </p:nvSpPr>
        <p:spPr/>
        <p:txBody>
          <a:bodyPr/>
          <a:lstStyle/>
          <a:p>
            <a:r>
              <a:rPr lang="en-US">
                <a:solidFill>
                  <a:srgbClr val="333333"/>
                </a:solidFill>
                <a:highlight>
                  <a:srgbClr val="FFFFFF"/>
                </a:highlight>
                <a:ea typeface="Calibri"/>
                <a:cs typeface="Calibri"/>
              </a:rPr>
              <a:t>Read the slide aloud to the group, or ask a participant to do so. Ask the group to agree on a response to the multiple-choice question before going to the next slide.</a:t>
            </a:r>
          </a:p>
          <a:p>
            <a:endParaRPr lang="en-US" dirty="0">
              <a:solidFill>
                <a:srgbClr val="333333"/>
              </a:solidFill>
              <a:highlight>
                <a:srgbClr val="FFFFFF"/>
              </a:highlight>
              <a:ea typeface="Calibri"/>
              <a:cs typeface="Calibri"/>
            </a:endParaRPr>
          </a:p>
          <a:p>
            <a:endParaRPr lang="en-US" dirty="0">
              <a:solidFill>
                <a:srgbClr val="333333"/>
              </a:solidFill>
              <a:highlight>
                <a:srgbClr val="FFFFFF"/>
              </a:highlight>
              <a:ea typeface="Calibri"/>
              <a:cs typeface="Calibri"/>
            </a:endParaRPr>
          </a:p>
          <a:p>
            <a:endParaRPr lang="en-US" dirty="0">
              <a:solidFill>
                <a:srgbClr val="333333"/>
              </a:solidFill>
              <a:highlight>
                <a:srgbClr val="FFFFFF"/>
              </a:highlight>
              <a:ea typeface="Calibri"/>
              <a:cs typeface="Calibri"/>
            </a:endParaRPr>
          </a:p>
          <a:p>
            <a:endParaRPr lang="en-US" dirty="0">
              <a:solidFill>
                <a:srgbClr val="333333"/>
              </a:solidFill>
              <a:highlight>
                <a:srgbClr val="FFFFFF"/>
              </a:highlight>
              <a:ea typeface="Calibri"/>
              <a:cs typeface="Calibri"/>
            </a:endParaRPr>
          </a:p>
          <a:p>
            <a:r>
              <a:rPr lang="en-US">
                <a:solidFill>
                  <a:srgbClr val="000000"/>
                </a:solidFill>
                <a:highlight>
                  <a:srgbClr val="FFFFFF"/>
                </a:highlight>
                <a:ea typeface="Calibri"/>
                <a:cs typeface="Calibri"/>
              </a:rPr>
              <a:t>You are welcome to replace the reflection questions with other options that feel more relevant. Here are a few to choose from:</a:t>
            </a:r>
            <a:endParaRPr lang="en-US" dirty="0">
              <a:solidFill>
                <a:srgbClr val="000000"/>
              </a:solidFill>
              <a:highlight>
                <a:srgbClr val="FFFFFF"/>
              </a:highlight>
              <a:ea typeface="Calibri"/>
              <a:cs typeface="Calibri"/>
            </a:endParaRPr>
          </a:p>
          <a:p>
            <a:pPr marL="171450" indent="-171450">
              <a:buFont typeface="Arial"/>
              <a:buChar char="•"/>
            </a:pPr>
            <a:r>
              <a:rPr lang="en-US">
                <a:solidFill>
                  <a:srgbClr val="000000"/>
                </a:solidFill>
                <a:highlight>
                  <a:srgbClr val="FFFFFF"/>
                </a:highlight>
                <a:ea typeface="Calibri"/>
                <a:cs typeface="Calibri"/>
              </a:rPr>
              <a:t>What</a:t>
            </a:r>
            <a:r>
              <a:rPr lang="en-US">
                <a:solidFill>
                  <a:srgbClr val="000000"/>
                </a:solidFill>
                <a:highlight>
                  <a:srgbClr val="FFFFFF"/>
                </a:highlight>
              </a:rPr>
              <a:t> would you say FIRST to show you hear Alicia?</a:t>
            </a:r>
            <a:endParaRPr lang="en-US">
              <a:solidFill>
                <a:srgbClr val="000000"/>
              </a:solidFill>
              <a:highlight>
                <a:srgbClr val="FFFFFF"/>
              </a:highlight>
              <a:ea typeface="Calibri"/>
              <a:cs typeface="Calibri"/>
            </a:endParaRPr>
          </a:p>
          <a:p>
            <a:pPr marL="342900" indent="-342900">
              <a:lnSpc>
                <a:spcPct val="90000"/>
              </a:lnSpc>
              <a:spcBef>
                <a:spcPts val="1000"/>
              </a:spcBef>
              <a:buFont typeface="Arial,Sans-Serif"/>
              <a:buChar char="•"/>
            </a:pPr>
            <a:r>
              <a:rPr lang="en-US">
                <a:solidFill>
                  <a:srgbClr val="000000"/>
                </a:solidFill>
                <a:highlight>
                  <a:srgbClr val="FFFFFF"/>
                </a:highlight>
              </a:rPr>
              <a:t>What open question could help you understand this person’s motivations for using social media?</a:t>
            </a:r>
          </a:p>
          <a:p>
            <a:pPr marL="342900" indent="-342900">
              <a:lnSpc>
                <a:spcPct val="90000"/>
              </a:lnSpc>
              <a:spcBef>
                <a:spcPts val="1000"/>
              </a:spcBef>
              <a:buFont typeface="Arial,Sans-Serif"/>
              <a:buChar char="•"/>
            </a:pPr>
            <a:r>
              <a:rPr lang="en-US">
                <a:solidFill>
                  <a:srgbClr val="000000"/>
                </a:solidFill>
                <a:highlight>
                  <a:srgbClr val="FFFFFF"/>
                </a:highlight>
              </a:rPr>
              <a:t>What strength do you notice in the way they described their situation? </a:t>
            </a:r>
          </a:p>
          <a:p>
            <a:pPr marL="342900" indent="-342900">
              <a:lnSpc>
                <a:spcPct val="90000"/>
              </a:lnSpc>
              <a:spcBef>
                <a:spcPts val="1000"/>
              </a:spcBef>
              <a:buFont typeface="Arial,Sans-Serif"/>
              <a:buChar char="•"/>
            </a:pPr>
            <a:r>
              <a:rPr lang="en-US">
                <a:solidFill>
                  <a:srgbClr val="000000"/>
                </a:solidFill>
                <a:highlight>
                  <a:srgbClr val="FFFFFF"/>
                </a:highlight>
              </a:rPr>
              <a:t>What small steps could you suggest </a:t>
            </a:r>
            <a:r>
              <a:rPr lang="en-US" b="1">
                <a:solidFill>
                  <a:srgbClr val="000000"/>
                </a:solidFill>
                <a:highlight>
                  <a:srgbClr val="FFFFFF"/>
                </a:highlight>
              </a:rPr>
              <a:t>with them, not for them</a:t>
            </a:r>
            <a:r>
              <a:rPr lang="en-US">
                <a:solidFill>
                  <a:srgbClr val="000000"/>
                </a:solidFill>
                <a:highlight>
                  <a:srgbClr val="FFFFFF"/>
                </a:highlight>
              </a:rPr>
              <a:t>? How would you remind them they aren’t the only one who feels this way? </a:t>
            </a:r>
          </a:p>
          <a:p>
            <a:pPr>
              <a:lnSpc>
                <a:spcPct val="90000"/>
              </a:lnSpc>
              <a:spcBef>
                <a:spcPts val="1000"/>
              </a:spcBef>
            </a:pPr>
            <a:endParaRPr lang="en-US" dirty="0">
              <a:solidFill>
                <a:srgbClr val="000000"/>
              </a:solidFill>
              <a:highlight>
                <a:srgbClr val="FFFFFF"/>
              </a:highlight>
              <a:ea typeface="Calibri"/>
              <a:cs typeface="Calibri"/>
            </a:endParaRPr>
          </a:p>
          <a:p>
            <a:pPr>
              <a:lnSpc>
                <a:spcPct val="90000"/>
              </a:lnSpc>
              <a:spcBef>
                <a:spcPts val="1000"/>
              </a:spcBef>
            </a:pPr>
            <a:endParaRPr lang="en-US" dirty="0">
              <a:solidFill>
                <a:srgbClr val="000000"/>
              </a:solidFill>
              <a:highlight>
                <a:srgbClr val="FFFFFF"/>
              </a:highlight>
              <a:ea typeface="Calibri"/>
              <a:cs typeface="Calibri"/>
            </a:endParaRPr>
          </a:p>
          <a:p>
            <a:pPr>
              <a:lnSpc>
                <a:spcPct val="90000"/>
              </a:lnSpc>
              <a:spcBef>
                <a:spcPts val="1000"/>
              </a:spcBef>
            </a:pPr>
            <a:r>
              <a:rPr lang="en-US">
                <a:solidFill>
                  <a:srgbClr val="000000"/>
                </a:solidFill>
                <a:highlight>
                  <a:srgbClr val="FFFFFF"/>
                </a:highlight>
                <a:ea typeface="Calibri"/>
                <a:cs typeface="Calibri"/>
              </a:rPr>
              <a:t>Here are some example answers to the reflection questions you could share with your group:</a:t>
            </a:r>
            <a:endParaRPr lang="en-US" dirty="0">
              <a:solidFill>
                <a:srgbClr val="000000"/>
              </a:solidFill>
              <a:highlight>
                <a:srgbClr val="FFFFFF"/>
              </a:highlight>
            </a:endParaRPr>
          </a:p>
          <a:p>
            <a:pPr marL="342900" indent="-342900">
              <a:buFont typeface="Arial,Sans-Serif"/>
              <a:buChar char="•"/>
            </a:pPr>
            <a:r>
              <a:rPr lang="en-US">
                <a:solidFill>
                  <a:srgbClr val="000000"/>
                </a:solidFill>
                <a:highlight>
                  <a:srgbClr val="FFFFFF"/>
                </a:highlight>
              </a:rPr>
              <a:t>What emotion or feeling is this young person trying to share? </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This young person is describing feelings of isolation, inadequacy, and jealousy. </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The person expressed a desire to stop making comparisons. </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She feels bad or guilty.</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She is comparing herself to others and it’s negatively impacting her.</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They seem to have low self esteem.</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She feels like she isn’t good enough.</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She’s not able to move on.</a:t>
            </a:r>
            <a:endParaRPr lang="en-US" dirty="0">
              <a:solidFill>
                <a:srgbClr val="444444"/>
              </a:solidFill>
              <a:highlight>
                <a:srgbClr val="FFFFFF"/>
              </a:highlight>
            </a:endParaRPr>
          </a:p>
          <a:p>
            <a:pPr marL="342900" indent="-342900">
              <a:buFont typeface="Arial,Sans-Serif"/>
              <a:buChar char="•"/>
            </a:pPr>
            <a:r>
              <a:rPr lang="en-US">
                <a:solidFill>
                  <a:srgbClr val="000000"/>
                </a:solidFill>
                <a:highlight>
                  <a:srgbClr val="FFFFFF"/>
                </a:highlight>
              </a:rPr>
              <a:t>What would you say FIRST to show you hear them? </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“I’m hearing how difficult it is to feel like you’re not enough.”</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“It sounds exhausting to feel compared all the time.”</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“It’s hard not to compare yourself to what you see on social media.”</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“Social media does make it seem like others’ are doing more than you.”</a:t>
            </a:r>
            <a:endParaRPr lang="en-US" dirty="0">
              <a:solidFill>
                <a:srgbClr val="444444"/>
              </a:solidFill>
              <a:highlight>
                <a:srgbClr val="FFFFFF"/>
              </a:highlight>
            </a:endParaRPr>
          </a:p>
          <a:p>
            <a:pPr marL="342900" indent="-342900">
              <a:buFont typeface="Arial,Sans-Serif"/>
              <a:buChar char="•"/>
            </a:pPr>
            <a:r>
              <a:rPr lang="en-US">
                <a:solidFill>
                  <a:srgbClr val="000000"/>
                </a:solidFill>
                <a:highlight>
                  <a:srgbClr val="FFFFFF"/>
                </a:highlight>
              </a:rPr>
              <a:t>What open question could help you understand this person’s motivations for using social media?</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“What keeps you coming back to social media, even when it’s hard?”</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“What do you like about using social media?”</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“When was a time you felt included on social media, and what was different about those times?”</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“Maybe we could talk about why you use social media and how we can make it work better for you.”</a:t>
            </a:r>
            <a:endParaRPr lang="en-US" dirty="0">
              <a:solidFill>
                <a:srgbClr val="444444"/>
              </a:solidFill>
              <a:highlight>
                <a:srgbClr val="FFFFFF"/>
              </a:highlight>
            </a:endParaRPr>
          </a:p>
          <a:p>
            <a:pPr marL="342900" indent="-342900">
              <a:buFont typeface="Arial,Sans-Serif"/>
              <a:buChar char="•"/>
            </a:pPr>
            <a:r>
              <a:rPr lang="en-US">
                <a:solidFill>
                  <a:srgbClr val="000000"/>
                </a:solidFill>
                <a:highlight>
                  <a:srgbClr val="FFFFFF"/>
                </a:highlight>
              </a:rPr>
              <a:t>What strength do you notice in the way they described their situation? </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“You’re already noticing patterns and that tells me you’re paying attention to your needs.”</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“You’re in tune with yourself and you recognize that social media is making you feel bad.”</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“It sounds like you’re ready for a change, but maybe aren’t sure how”</a:t>
            </a:r>
            <a:endParaRPr lang="en-US" dirty="0">
              <a:solidFill>
                <a:srgbClr val="444444"/>
              </a:solidFill>
              <a:highlight>
                <a:srgbClr val="FFFFFF"/>
              </a:highlight>
            </a:endParaRPr>
          </a:p>
          <a:p>
            <a:pPr marL="342900" indent="-342900">
              <a:buFont typeface="Arial,Sans-Serif"/>
              <a:buChar char="•"/>
            </a:pPr>
            <a:r>
              <a:rPr lang="en-US">
                <a:solidFill>
                  <a:srgbClr val="000000"/>
                </a:solidFill>
                <a:highlight>
                  <a:srgbClr val="FFFFFF"/>
                </a:highlight>
              </a:rPr>
              <a:t>What small steps could you suggest with them, not for them? How would you remind them they aren't the only one who feels this way? </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“You are not alone. Many young people feel this way about what they see on social media. What do you think about setting aside scheduled time each day to check social media”</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“It is a normal experience to compare yourself to your friends and it’s hard not to when you see what they are doing right as they are doing it. On a scale of one to ten, how confident are you that you can make a change”</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“Is there an activity you have always wanted to try? What is one step you could take to work towards that? Or do you know someone who does that? How do you feel about connecting with them?”</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“Social media shows just a small part of people’s lives. It’s hard for most of us to remember that.”</a:t>
            </a:r>
            <a:endParaRPr lang="en-US" dirty="0">
              <a:solidFill>
                <a:srgbClr val="444444"/>
              </a:solidFill>
              <a:highlight>
                <a:srgbClr val="FFFFFF"/>
              </a:highlight>
            </a:endParaRPr>
          </a:p>
          <a:p>
            <a:pPr marL="342900" indent="-342900">
              <a:buFont typeface="Arial,Sans-Serif"/>
              <a:buChar char="•"/>
            </a:pPr>
            <a:r>
              <a:rPr lang="en-US">
                <a:solidFill>
                  <a:srgbClr val="000000"/>
                </a:solidFill>
                <a:highlight>
                  <a:srgbClr val="FFFFFF"/>
                </a:highlight>
              </a:rPr>
              <a:t>What phrase could validate the stress without minimizing it? </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Being a young person is really stressful these days, especially with social media, and especially when you feel like you aren’t doing enough.</a:t>
            </a:r>
            <a:endParaRPr lang="en-US" dirty="0">
              <a:solidFill>
                <a:srgbClr val="444444"/>
              </a:solidFill>
              <a:highlight>
                <a:srgbClr val="FFFFFF"/>
              </a:highlight>
            </a:endParaRPr>
          </a:p>
          <a:p>
            <a:pPr marL="800100" lvl="1" indent="-342900">
              <a:buFont typeface="Arial,Sans-Serif"/>
              <a:buChar char="•"/>
            </a:pPr>
            <a:r>
              <a:rPr lang="en-US">
                <a:solidFill>
                  <a:srgbClr val="000000"/>
                </a:solidFill>
                <a:highlight>
                  <a:srgbClr val="FFFFFF"/>
                </a:highlight>
              </a:rPr>
              <a:t>It can be stressful when you think you should be doing more. </a:t>
            </a:r>
            <a:endParaRPr lang="en-US" dirty="0">
              <a:solidFill>
                <a:srgbClr val="444444"/>
              </a:solidFill>
              <a:highlight>
                <a:srgbClr val="FFFFFF"/>
              </a:highlight>
            </a:endParaRPr>
          </a:p>
          <a:p>
            <a:endParaRPr lang="en-US" dirty="0">
              <a:solidFill>
                <a:srgbClr val="444444"/>
              </a:solidFill>
              <a:highlight>
                <a:srgbClr val="FFFFFF"/>
              </a:highlight>
            </a:endParaRPr>
          </a:p>
          <a:p>
            <a:pPr>
              <a:lnSpc>
                <a:spcPct val="90000"/>
              </a:lnSpc>
              <a:spcBef>
                <a:spcPts val="1000"/>
              </a:spcBef>
            </a:pPr>
            <a:endParaRPr lang="en-US" dirty="0">
              <a:solidFill>
                <a:srgbClr val="000000"/>
              </a:solidFill>
              <a:highlight>
                <a:srgbClr val="FFFFFF"/>
              </a:highlight>
              <a:ea typeface="Calibri"/>
              <a:cs typeface="Calibri"/>
            </a:endParaRPr>
          </a:p>
          <a:p>
            <a:endParaRPr lang="en-US" dirty="0">
              <a:solidFill>
                <a:srgbClr val="333333"/>
              </a:solidFill>
              <a:highlight>
                <a:srgbClr val="FFFFFF"/>
              </a:highlight>
              <a:ea typeface="Calibri"/>
              <a:cs typeface="Calibri"/>
            </a:endParaRPr>
          </a:p>
        </p:txBody>
      </p:sp>
      <p:sp>
        <p:nvSpPr>
          <p:cNvPr id="4" name="Slide Number Placeholder 3">
            <a:extLst>
              <a:ext uri="{FF2B5EF4-FFF2-40B4-BE49-F238E27FC236}">
                <a16:creationId xmlns:a16="http://schemas.microsoft.com/office/drawing/2014/main" id="{00023014-85A1-CEF0-471F-0632B60C592B}"/>
              </a:ext>
            </a:extLst>
          </p:cNvPr>
          <p:cNvSpPr>
            <a:spLocks noGrp="1"/>
          </p:cNvSpPr>
          <p:nvPr>
            <p:ph type="sldNum" sz="quarter" idx="5"/>
          </p:nvPr>
        </p:nvSpPr>
        <p:spPr/>
        <p:txBody>
          <a:bodyPr/>
          <a:lstStyle/>
          <a:p>
            <a:fld id="{7204FE9C-24EC-442B-850F-65B0BA925E10}" type="slidenum">
              <a:rPr lang="en-US" smtClean="0"/>
              <a:t>12</a:t>
            </a:fld>
            <a:endParaRPr lang="en-US"/>
          </a:p>
        </p:txBody>
      </p:sp>
    </p:spTree>
    <p:extLst>
      <p:ext uri="{BB962C8B-B14F-4D97-AF65-F5344CB8AC3E}">
        <p14:creationId xmlns:p14="http://schemas.microsoft.com/office/powerpoint/2010/main" val="3653224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33333"/>
                </a:solidFill>
              </a:rPr>
              <a:t>Read the slide aloud to the group, or ask a participant to do so. Ask the group to agree on a response to the multiple-choice question before going to the next slide.</a:t>
            </a:r>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13</a:t>
            </a:fld>
            <a:endParaRPr lang="en-US"/>
          </a:p>
        </p:txBody>
      </p:sp>
    </p:spTree>
    <p:extLst>
      <p:ext uri="{BB962C8B-B14F-4D97-AF65-F5344CB8AC3E}">
        <p14:creationId xmlns:p14="http://schemas.microsoft.com/office/powerpoint/2010/main" val="232962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5EC2-B321-06E7-6790-F46D02443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38FB1-118E-4495-4A6D-B62DAA621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27AA8-6B46-E603-85C5-E9DA756E4B56}"/>
              </a:ext>
            </a:extLst>
          </p:cNvPr>
          <p:cNvSpPr>
            <a:spLocks noGrp="1"/>
          </p:cNvSpPr>
          <p:nvPr>
            <p:ph type="body" idx="1"/>
          </p:nvPr>
        </p:nvSpPr>
        <p:spPr/>
        <p:txBody>
          <a:bodyPr/>
          <a:lstStyle/>
          <a:p>
            <a:r>
              <a:rPr lang="en-US" dirty="0">
                <a:solidFill>
                  <a:srgbClr val="333333"/>
                </a:solidFill>
              </a:rPr>
              <a:t>"The best response is A. Option B skips ahead to problem-solving before demonstrating empathy for Ash's situation, while option C dismisses what Ash shared and makes an assumption about their relationship with their family. Option A validates how Ash is feeling and shows empathy. This allows Ash to feel safe, and they continue talking."</a:t>
            </a:r>
            <a:endParaRPr lang="en-US" dirty="0">
              <a:solidFill>
                <a:srgbClr val="333333"/>
              </a:solidFill>
              <a:ea typeface="Calibri"/>
              <a:cs typeface="Calibri"/>
            </a:endParaRPr>
          </a:p>
          <a:p>
            <a:endParaRPr lang="en-US" dirty="0">
              <a:solidFill>
                <a:srgbClr val="444444"/>
              </a:solidFill>
            </a:endParaRPr>
          </a:p>
          <a:p>
            <a:r>
              <a:rPr lang="en-US" dirty="0">
                <a:solidFill>
                  <a:srgbClr val="333333"/>
                </a:solidFill>
              </a:rPr>
              <a:t>Read the rest of the slide aloud, or invite a participant to do so. </a:t>
            </a:r>
            <a:endParaRPr lang="en-US" dirty="0">
              <a:solidFill>
                <a:srgbClr val="000000"/>
              </a:solidFill>
              <a:ea typeface="Calibri" panose="020F0502020204030204"/>
              <a:cs typeface="Calibri" panose="020F0502020204030204"/>
            </a:endParaRPr>
          </a:p>
          <a:p>
            <a:endParaRPr lang="en-US" dirty="0">
              <a:solidFill>
                <a:srgbClr val="333333"/>
              </a:solidFill>
              <a:ea typeface="Calibri"/>
              <a:cs typeface="Calibri"/>
            </a:endParaRPr>
          </a:p>
          <a:p>
            <a:endParaRPr lang="en-US" dirty="0">
              <a:solidFill>
                <a:srgbClr val="333333"/>
              </a:solidFill>
              <a:ea typeface="Calibri"/>
              <a:cs typeface="Calibri"/>
            </a:endParaRPr>
          </a:p>
          <a:p>
            <a:r>
              <a:rPr lang="en-US" dirty="0">
                <a:solidFill>
                  <a:srgbClr val="000000"/>
                </a:solidFill>
              </a:rPr>
              <a:t>You are welcome to replace the reflection questions with other options that feel more relevant. Here are a few to choose from:</a:t>
            </a:r>
          </a:p>
          <a:p>
            <a:pPr marL="342900" indent="-342900">
              <a:lnSpc>
                <a:spcPct val="90000"/>
              </a:lnSpc>
              <a:spcBef>
                <a:spcPts val="1000"/>
              </a:spcBef>
              <a:buFont typeface="Arial,Sans-Serif"/>
              <a:buChar char="•"/>
            </a:pPr>
            <a:r>
              <a:rPr lang="en-US" dirty="0">
                <a:solidFill>
                  <a:srgbClr val="000000"/>
                </a:solidFill>
              </a:rPr>
              <a:t>What emotion or feeling is the youth describing most strongly? </a:t>
            </a:r>
          </a:p>
          <a:p>
            <a:pPr marL="342900" indent="-342900">
              <a:lnSpc>
                <a:spcPct val="90000"/>
              </a:lnSpc>
              <a:spcBef>
                <a:spcPts val="1000"/>
              </a:spcBef>
              <a:buFont typeface="Arial,Sans-Serif"/>
              <a:buChar char="•"/>
            </a:pPr>
            <a:r>
              <a:rPr lang="en-US" dirty="0">
                <a:solidFill>
                  <a:srgbClr val="000000"/>
                </a:solidFill>
              </a:rPr>
              <a:t>How would you show them you understand how heavy this feels? </a:t>
            </a:r>
          </a:p>
          <a:p>
            <a:pPr marL="342900" indent="-342900">
              <a:lnSpc>
                <a:spcPct val="90000"/>
              </a:lnSpc>
              <a:spcBef>
                <a:spcPts val="1000"/>
              </a:spcBef>
              <a:buFont typeface="Arial,Sans-Serif"/>
              <a:buChar char="•"/>
            </a:pPr>
            <a:r>
              <a:rPr lang="en-US" dirty="0">
                <a:solidFill>
                  <a:srgbClr val="000000"/>
                </a:solidFill>
              </a:rPr>
              <a:t>What question could you ask that helps them explore sources of support?</a:t>
            </a:r>
          </a:p>
          <a:p>
            <a:pPr marL="342900" indent="-342900">
              <a:lnSpc>
                <a:spcPct val="90000"/>
              </a:lnSpc>
              <a:spcBef>
                <a:spcPts val="1000"/>
              </a:spcBef>
              <a:buFont typeface="Arial,Sans-Serif"/>
              <a:buChar char="•"/>
            </a:pPr>
            <a:r>
              <a:rPr lang="en-US" dirty="0">
                <a:solidFill>
                  <a:srgbClr val="000000"/>
                </a:solidFill>
              </a:rPr>
              <a:t>What might help the teen feel seen, even in small ways? </a:t>
            </a:r>
          </a:p>
          <a:p>
            <a:pPr marL="342900" indent="-342900">
              <a:lnSpc>
                <a:spcPct val="90000"/>
              </a:lnSpc>
              <a:spcBef>
                <a:spcPts val="1000"/>
              </a:spcBef>
              <a:buFont typeface="Arial,Sans-Serif"/>
              <a:buChar char="•"/>
            </a:pPr>
            <a:r>
              <a:rPr lang="en-US" dirty="0">
                <a:solidFill>
                  <a:srgbClr val="000000"/>
                </a:solidFill>
              </a:rPr>
              <a:t>What strength do you hear in the way they talked about their situation? </a:t>
            </a:r>
          </a:p>
          <a:p>
            <a:pPr marL="342900" indent="-342900">
              <a:lnSpc>
                <a:spcPct val="90000"/>
              </a:lnSpc>
              <a:spcBef>
                <a:spcPts val="1000"/>
              </a:spcBef>
              <a:buFont typeface="Arial,Sans-Serif"/>
              <a:buChar char="•"/>
            </a:pPr>
            <a:r>
              <a:rPr lang="en-US" dirty="0">
                <a:solidFill>
                  <a:srgbClr val="000000"/>
                </a:solidFill>
              </a:rPr>
              <a:t>What support options could you explore together? </a:t>
            </a:r>
          </a:p>
          <a:p>
            <a:pPr marL="342900" indent="-342900">
              <a:lnSpc>
                <a:spcPct val="90000"/>
              </a:lnSpc>
              <a:spcBef>
                <a:spcPts val="1000"/>
              </a:spcBef>
              <a:buFont typeface="Arial,Sans-Serif"/>
              <a:buChar char="•"/>
            </a:pPr>
            <a:r>
              <a:rPr lang="en-US" dirty="0">
                <a:solidFill>
                  <a:srgbClr val="000000"/>
                </a:solidFill>
              </a:rPr>
              <a:t>What phrase could help them feel less invisible? </a:t>
            </a:r>
          </a:p>
          <a:p>
            <a:endParaRPr lang="en-US" dirty="0">
              <a:solidFill>
                <a:srgbClr val="333333"/>
              </a:solidFill>
              <a:ea typeface="Calibri"/>
              <a:cs typeface="Calibri"/>
            </a:endParaRPr>
          </a:p>
          <a:p>
            <a:endParaRPr lang="en-US" dirty="0">
              <a:solidFill>
                <a:srgbClr val="333333"/>
              </a:solidFill>
              <a:ea typeface="Calibri"/>
              <a:cs typeface="Calibri"/>
            </a:endParaRPr>
          </a:p>
          <a:p>
            <a:r>
              <a:rPr lang="en-US" dirty="0">
                <a:solidFill>
                  <a:srgbClr val="000000"/>
                </a:solidFill>
              </a:rPr>
              <a:t>Here are some example answers to the reflection questions you could share with your group:</a:t>
            </a:r>
          </a:p>
          <a:p>
            <a:pPr marL="342900" indent="-342900">
              <a:buFont typeface="Arial,Sans-Serif"/>
              <a:buChar char="•"/>
            </a:pPr>
            <a:r>
              <a:rPr lang="en-US" dirty="0">
                <a:solidFill>
                  <a:srgbClr val="000000"/>
                </a:solidFill>
              </a:rPr>
              <a:t>What emotion or feeling is the youth describing most strongly? </a:t>
            </a:r>
            <a:endParaRPr lang="en-US" dirty="0">
              <a:solidFill>
                <a:srgbClr val="444444"/>
              </a:solidFill>
            </a:endParaRPr>
          </a:p>
          <a:p>
            <a:pPr marL="800100" lvl="1" indent="-342900">
              <a:buFont typeface="Arial,Sans-Serif"/>
              <a:buChar char="•"/>
            </a:pPr>
            <a:r>
              <a:rPr lang="en-US" dirty="0">
                <a:solidFill>
                  <a:srgbClr val="000000"/>
                </a:solidFill>
              </a:rPr>
              <a:t>They feel left out, invisible and uncared for.</a:t>
            </a:r>
            <a:endParaRPr lang="en-US" dirty="0">
              <a:solidFill>
                <a:srgbClr val="444444"/>
              </a:solidFill>
            </a:endParaRPr>
          </a:p>
          <a:p>
            <a:pPr marL="800100" lvl="1" indent="-342900">
              <a:buFont typeface="Arial,Sans-Serif"/>
              <a:buChar char="•"/>
            </a:pPr>
            <a:r>
              <a:rPr lang="en-US" dirty="0">
                <a:solidFill>
                  <a:srgbClr val="000000"/>
                </a:solidFill>
              </a:rPr>
              <a:t>They feel frustrated with their friends, and with not knowing what to do.</a:t>
            </a:r>
            <a:endParaRPr lang="en-US" dirty="0">
              <a:solidFill>
                <a:srgbClr val="444444"/>
              </a:solidFill>
            </a:endParaRPr>
          </a:p>
          <a:p>
            <a:pPr marL="800100" lvl="1" indent="-342900">
              <a:buFont typeface="Arial,Sans-Serif"/>
              <a:buChar char="•"/>
            </a:pPr>
            <a:r>
              <a:rPr lang="en-US" dirty="0">
                <a:solidFill>
                  <a:srgbClr val="000000"/>
                </a:solidFill>
              </a:rPr>
              <a:t>They feel helpless and unsure of what to do.</a:t>
            </a:r>
            <a:endParaRPr lang="en-US" dirty="0">
              <a:solidFill>
                <a:srgbClr val="444444"/>
              </a:solidFill>
            </a:endParaRPr>
          </a:p>
          <a:p>
            <a:pPr marL="342900" indent="-342900">
              <a:buFont typeface="Arial,Sans-Serif"/>
              <a:buChar char="•"/>
            </a:pPr>
            <a:r>
              <a:rPr lang="en-US" dirty="0">
                <a:solidFill>
                  <a:srgbClr val="000000"/>
                </a:solidFill>
              </a:rPr>
              <a:t>How would you show them you understand how heavy this feels? </a:t>
            </a:r>
            <a:endParaRPr lang="en-US" dirty="0">
              <a:solidFill>
                <a:srgbClr val="444444"/>
              </a:solidFill>
            </a:endParaRPr>
          </a:p>
          <a:p>
            <a:pPr marL="800100" lvl="1" indent="-342900">
              <a:buFont typeface="Arial,Sans-Serif"/>
              <a:buChar char="•"/>
            </a:pPr>
            <a:r>
              <a:rPr lang="en-US" dirty="0">
                <a:solidFill>
                  <a:srgbClr val="000000"/>
                </a:solidFill>
              </a:rPr>
              <a:t>“It is really painful to feel unnoticed.”</a:t>
            </a:r>
            <a:endParaRPr lang="en-US" dirty="0">
              <a:solidFill>
                <a:srgbClr val="444444"/>
              </a:solidFill>
            </a:endParaRPr>
          </a:p>
          <a:p>
            <a:pPr marL="800100" lvl="1" indent="-342900">
              <a:buFont typeface="Arial,Sans-Serif"/>
              <a:buChar char="•"/>
            </a:pPr>
            <a:r>
              <a:rPr lang="en-US" dirty="0">
                <a:solidFill>
                  <a:srgbClr val="000000"/>
                </a:solidFill>
              </a:rPr>
              <a:t>“It can feel really heart breaking to be left out”</a:t>
            </a:r>
            <a:endParaRPr lang="en-US" dirty="0">
              <a:solidFill>
                <a:srgbClr val="444444"/>
              </a:solidFill>
            </a:endParaRPr>
          </a:p>
          <a:p>
            <a:pPr marL="800100" lvl="1" indent="-342900">
              <a:buFont typeface="Arial,Sans-Serif"/>
              <a:buChar char="•"/>
            </a:pPr>
            <a:r>
              <a:rPr lang="en-US" dirty="0">
                <a:solidFill>
                  <a:srgbClr val="000000"/>
                </a:solidFill>
              </a:rPr>
              <a:t>“It is frustrating when you aren’t sure what to do”</a:t>
            </a:r>
            <a:endParaRPr lang="en-US" dirty="0">
              <a:solidFill>
                <a:srgbClr val="444444"/>
              </a:solidFill>
            </a:endParaRPr>
          </a:p>
          <a:p>
            <a:pPr marL="800100" lvl="1" indent="-342900">
              <a:buFont typeface="Arial,Sans-Serif"/>
              <a:buChar char="•"/>
            </a:pPr>
            <a:r>
              <a:rPr lang="en-US" dirty="0">
                <a:solidFill>
                  <a:srgbClr val="000000"/>
                </a:solidFill>
              </a:rPr>
              <a:t>“People can be really focused on themselves.”</a:t>
            </a:r>
            <a:endParaRPr lang="en-US" dirty="0">
              <a:solidFill>
                <a:srgbClr val="444444"/>
              </a:solidFill>
            </a:endParaRPr>
          </a:p>
          <a:p>
            <a:pPr marL="800100" lvl="1" indent="-342900">
              <a:buFont typeface="Arial,Sans-Serif"/>
              <a:buChar char="•"/>
            </a:pPr>
            <a:r>
              <a:rPr lang="en-US" dirty="0">
                <a:solidFill>
                  <a:srgbClr val="000000"/>
                </a:solidFill>
              </a:rPr>
              <a:t>“Friendships can be really wonderful sometimes, and really frustrating at other times”</a:t>
            </a:r>
            <a:endParaRPr lang="en-US" dirty="0">
              <a:solidFill>
                <a:srgbClr val="444444"/>
              </a:solidFill>
            </a:endParaRPr>
          </a:p>
          <a:p>
            <a:pPr marL="342900" indent="-342900">
              <a:buFont typeface="Arial,Sans-Serif"/>
              <a:buChar char="•"/>
            </a:pPr>
            <a:r>
              <a:rPr lang="en-US" dirty="0">
                <a:solidFill>
                  <a:srgbClr val="000000"/>
                </a:solidFill>
              </a:rPr>
              <a:t>What question could you ask that helps them explore sources of support?</a:t>
            </a:r>
            <a:endParaRPr lang="en-US" dirty="0">
              <a:solidFill>
                <a:srgbClr val="444444"/>
              </a:solidFill>
            </a:endParaRPr>
          </a:p>
          <a:p>
            <a:pPr marL="800100" lvl="1" indent="-342900">
              <a:buFont typeface="Arial,Sans-Serif"/>
              <a:buChar char="•"/>
            </a:pPr>
            <a:r>
              <a:rPr lang="en-US" dirty="0">
                <a:solidFill>
                  <a:srgbClr val="000000"/>
                </a:solidFill>
              </a:rPr>
              <a:t>“If support looked the way you wanted it to, what would be different?”</a:t>
            </a:r>
            <a:endParaRPr lang="en-US" dirty="0">
              <a:solidFill>
                <a:srgbClr val="444444"/>
              </a:solidFill>
            </a:endParaRPr>
          </a:p>
          <a:p>
            <a:pPr marL="800100" lvl="1" indent="-342900">
              <a:buFont typeface="Arial,Sans-Serif"/>
              <a:buChar char="•"/>
            </a:pPr>
            <a:r>
              <a:rPr lang="en-US" dirty="0">
                <a:solidFill>
                  <a:srgbClr val="000000"/>
                </a:solidFill>
              </a:rPr>
              <a:t>“Have you felt like this before? What helped then?”</a:t>
            </a:r>
            <a:endParaRPr lang="en-US" dirty="0">
              <a:solidFill>
                <a:srgbClr val="444444"/>
              </a:solidFill>
            </a:endParaRPr>
          </a:p>
          <a:p>
            <a:pPr marL="800100" lvl="1" indent="-342900">
              <a:buFont typeface="Arial,Sans-Serif"/>
              <a:buChar char="•"/>
            </a:pPr>
            <a:r>
              <a:rPr lang="en-US" dirty="0">
                <a:solidFill>
                  <a:srgbClr val="000000"/>
                </a:solidFill>
              </a:rPr>
              <a:t>“If a friend of yours felt like this, what would you say to them to help?”</a:t>
            </a:r>
            <a:endParaRPr lang="en-US" dirty="0">
              <a:solidFill>
                <a:srgbClr val="444444"/>
              </a:solidFill>
            </a:endParaRPr>
          </a:p>
          <a:p>
            <a:pPr marL="342900" indent="-342900">
              <a:buFont typeface="Arial,Sans-Serif"/>
              <a:buChar char="•"/>
            </a:pPr>
            <a:r>
              <a:rPr lang="en-US" dirty="0">
                <a:solidFill>
                  <a:srgbClr val="000000"/>
                </a:solidFill>
              </a:rPr>
              <a:t>What might help the teen feel seen, even in small ways? </a:t>
            </a:r>
            <a:endParaRPr lang="en-US" dirty="0">
              <a:solidFill>
                <a:srgbClr val="444444"/>
              </a:solidFill>
            </a:endParaRPr>
          </a:p>
          <a:p>
            <a:pPr marL="800100" lvl="1" indent="-342900">
              <a:buFont typeface="Arial,Sans-Serif"/>
              <a:buChar char="•"/>
            </a:pPr>
            <a:r>
              <a:rPr lang="en-US" dirty="0">
                <a:solidFill>
                  <a:srgbClr val="000000"/>
                </a:solidFill>
              </a:rPr>
              <a:t>Asking about how this situation makes them feel and validating their feelings.</a:t>
            </a:r>
            <a:endParaRPr lang="en-US" dirty="0">
              <a:solidFill>
                <a:srgbClr val="444444"/>
              </a:solidFill>
            </a:endParaRPr>
          </a:p>
          <a:p>
            <a:pPr marL="800100" lvl="1" indent="-342900">
              <a:buFont typeface="Arial,Sans-Serif"/>
              <a:buChar char="•"/>
            </a:pPr>
            <a:r>
              <a:rPr lang="en-US" dirty="0">
                <a:solidFill>
                  <a:srgbClr val="000000"/>
                </a:solidFill>
              </a:rPr>
              <a:t>Listening without interrupting or trying to make it better.</a:t>
            </a:r>
            <a:endParaRPr lang="en-US" dirty="0">
              <a:solidFill>
                <a:srgbClr val="444444"/>
              </a:solidFill>
            </a:endParaRPr>
          </a:p>
          <a:p>
            <a:pPr marL="800100" lvl="1" indent="-342900">
              <a:buFont typeface="Arial,Sans-Serif"/>
              <a:buChar char="•"/>
            </a:pPr>
            <a:r>
              <a:rPr lang="en-US" dirty="0">
                <a:solidFill>
                  <a:srgbClr val="000000"/>
                </a:solidFill>
              </a:rPr>
              <a:t>Letting them know they aren’t alone and that it’s normal to feel yucky when you are left out or feel unnoticed.</a:t>
            </a:r>
            <a:endParaRPr lang="en-US" dirty="0">
              <a:solidFill>
                <a:srgbClr val="444444"/>
              </a:solidFill>
            </a:endParaRPr>
          </a:p>
          <a:p>
            <a:pPr marL="800100" lvl="1" indent="-342900">
              <a:buFont typeface="Arial,Sans-Serif"/>
              <a:buChar char="•"/>
            </a:pPr>
            <a:r>
              <a:rPr lang="en-US" dirty="0">
                <a:solidFill>
                  <a:srgbClr val="000000"/>
                </a:solidFill>
              </a:rPr>
              <a:t>It’s normal to feel bad when you’re being left out, but it is not a reflection of their worth.</a:t>
            </a:r>
            <a:endParaRPr lang="en-US" dirty="0">
              <a:solidFill>
                <a:srgbClr val="444444"/>
              </a:solidFill>
            </a:endParaRPr>
          </a:p>
          <a:p>
            <a:pPr marL="342900" indent="-342900">
              <a:buFont typeface="Arial,Sans-Serif"/>
              <a:buChar char="•"/>
            </a:pPr>
            <a:r>
              <a:rPr lang="en-US" dirty="0">
                <a:solidFill>
                  <a:srgbClr val="000000"/>
                </a:solidFill>
              </a:rPr>
              <a:t>What strength do you hear in the way they talked about their situation? </a:t>
            </a:r>
            <a:endParaRPr lang="en-US" dirty="0">
              <a:solidFill>
                <a:srgbClr val="444444"/>
              </a:solidFill>
            </a:endParaRPr>
          </a:p>
          <a:p>
            <a:pPr marL="800100" lvl="1" indent="-342900">
              <a:buFont typeface="Arial,Sans-Serif"/>
              <a:buChar char="•"/>
            </a:pPr>
            <a:r>
              <a:rPr lang="en-US" dirty="0">
                <a:solidFill>
                  <a:srgbClr val="000000"/>
                </a:solidFill>
              </a:rPr>
              <a:t>“The fact that you’re talking about this tells me that connection matters to you.”</a:t>
            </a:r>
            <a:endParaRPr lang="en-US" dirty="0">
              <a:solidFill>
                <a:srgbClr val="444444"/>
              </a:solidFill>
            </a:endParaRPr>
          </a:p>
          <a:p>
            <a:pPr marL="800100" lvl="1" indent="-342900">
              <a:buFont typeface="Arial,Sans-Serif"/>
              <a:buChar char="•"/>
            </a:pPr>
            <a:r>
              <a:rPr lang="en-US" dirty="0">
                <a:solidFill>
                  <a:srgbClr val="000000"/>
                </a:solidFill>
              </a:rPr>
              <a:t>“I can tell that you’re in tune with what you need to protect your mental health”</a:t>
            </a:r>
            <a:endParaRPr lang="en-US" dirty="0">
              <a:solidFill>
                <a:srgbClr val="444444"/>
              </a:solidFill>
            </a:endParaRPr>
          </a:p>
          <a:p>
            <a:pPr marL="800100" lvl="1" indent="-342900">
              <a:buFont typeface="Arial,Sans-Serif"/>
              <a:buChar char="•"/>
            </a:pPr>
            <a:r>
              <a:rPr lang="en-US" dirty="0">
                <a:solidFill>
                  <a:srgbClr val="000000"/>
                </a:solidFill>
              </a:rPr>
              <a:t>“It sounds like you’ve tried to make some connections but maybe haven’t found your people”</a:t>
            </a:r>
            <a:endParaRPr lang="en-US" dirty="0">
              <a:solidFill>
                <a:srgbClr val="444444"/>
              </a:solidFill>
            </a:endParaRPr>
          </a:p>
          <a:p>
            <a:pPr marL="342900" indent="-342900">
              <a:buFont typeface="Arial,Sans-Serif"/>
              <a:buChar char="•"/>
            </a:pPr>
            <a:r>
              <a:rPr lang="en-US" dirty="0">
                <a:solidFill>
                  <a:srgbClr val="000000"/>
                </a:solidFill>
              </a:rPr>
              <a:t>What support options could you explore together? </a:t>
            </a:r>
            <a:endParaRPr lang="en-US" dirty="0">
              <a:solidFill>
                <a:srgbClr val="444444"/>
              </a:solidFill>
            </a:endParaRPr>
          </a:p>
          <a:p>
            <a:pPr marL="800100" lvl="1" indent="-342900">
              <a:buFont typeface="Arial,Sans-Serif"/>
              <a:buChar char="•"/>
            </a:pPr>
            <a:r>
              <a:rPr lang="en-US" dirty="0">
                <a:solidFill>
                  <a:srgbClr val="000000"/>
                </a:solidFill>
              </a:rPr>
              <a:t>“Are there any groups or activities at school that you’re interested in? Maybe we could look at one together”</a:t>
            </a:r>
            <a:endParaRPr lang="en-US" dirty="0">
              <a:solidFill>
                <a:srgbClr val="444444"/>
              </a:solidFill>
            </a:endParaRPr>
          </a:p>
          <a:p>
            <a:pPr marL="800100" lvl="1" indent="-342900">
              <a:buFont typeface="Arial,Sans-Serif"/>
              <a:buChar char="•"/>
            </a:pPr>
            <a:r>
              <a:rPr lang="en-US" dirty="0">
                <a:solidFill>
                  <a:srgbClr val="000000"/>
                </a:solidFill>
              </a:rPr>
              <a:t>“How comfortable would you be setting up a weekly activity with your family? Like Friday movie nights or Sunday game nights?”</a:t>
            </a:r>
            <a:endParaRPr lang="en-US" dirty="0">
              <a:solidFill>
                <a:srgbClr val="444444"/>
              </a:solidFill>
            </a:endParaRPr>
          </a:p>
          <a:p>
            <a:pPr marL="800100" lvl="1" indent="-342900">
              <a:buFont typeface="Arial,Sans-Serif"/>
              <a:buChar char="•"/>
            </a:pPr>
            <a:r>
              <a:rPr lang="en-US" dirty="0">
                <a:solidFill>
                  <a:srgbClr val="000000"/>
                </a:solidFill>
              </a:rPr>
              <a:t>“Do you want to explore options for connecting with others who are experiencing the same thing? Let’s look at some peer support groups”</a:t>
            </a:r>
            <a:endParaRPr lang="en-US" dirty="0">
              <a:solidFill>
                <a:srgbClr val="444444"/>
              </a:solidFill>
            </a:endParaRPr>
          </a:p>
          <a:p>
            <a:pPr marL="800100" lvl="1" indent="-342900">
              <a:buFont typeface="Arial,Sans-Serif"/>
              <a:buChar char="•"/>
            </a:pPr>
            <a:r>
              <a:rPr lang="en-US" dirty="0">
                <a:solidFill>
                  <a:srgbClr val="000000"/>
                </a:solidFill>
              </a:rPr>
              <a:t>“Who is one person you know you can rely on? How do you feel about making a connection with them?”</a:t>
            </a:r>
            <a:endParaRPr lang="en-US" dirty="0">
              <a:solidFill>
                <a:srgbClr val="444444"/>
              </a:solidFill>
            </a:endParaRPr>
          </a:p>
          <a:p>
            <a:pPr marL="800100" lvl="1" indent="-342900">
              <a:buFont typeface="Arial,Sans-Serif"/>
              <a:buChar char="•"/>
            </a:pPr>
            <a:r>
              <a:rPr lang="en-US" dirty="0">
                <a:solidFill>
                  <a:srgbClr val="000000"/>
                </a:solidFill>
              </a:rPr>
              <a:t>“Who in your life always includes you? How do you feel about spending more time with them?”</a:t>
            </a:r>
            <a:endParaRPr lang="en-US" dirty="0">
              <a:solidFill>
                <a:srgbClr val="444444"/>
              </a:solidFill>
            </a:endParaRPr>
          </a:p>
          <a:p>
            <a:pPr marL="342900" indent="-342900">
              <a:buFont typeface="Arial,Sans-Serif"/>
              <a:buChar char="•"/>
            </a:pPr>
            <a:r>
              <a:rPr lang="en-US" dirty="0">
                <a:solidFill>
                  <a:srgbClr val="000000"/>
                </a:solidFill>
              </a:rPr>
              <a:t>What phrase could help them feel less invisible? </a:t>
            </a:r>
            <a:endParaRPr lang="en-US" dirty="0">
              <a:solidFill>
                <a:srgbClr val="444444"/>
              </a:solidFill>
            </a:endParaRPr>
          </a:p>
          <a:p>
            <a:pPr marL="800100" lvl="1" indent="-342900">
              <a:buFont typeface="Arial,Sans-Serif"/>
              <a:buChar char="•"/>
            </a:pPr>
            <a:r>
              <a:rPr lang="en-US" dirty="0">
                <a:solidFill>
                  <a:srgbClr val="000000"/>
                </a:solidFill>
              </a:rPr>
              <a:t>“I can tell your health really matters to you. What are some things you are interested in that make you feel good?”</a:t>
            </a:r>
            <a:endParaRPr lang="en-US" dirty="0">
              <a:solidFill>
                <a:srgbClr val="444444"/>
              </a:solidFill>
            </a:endParaRPr>
          </a:p>
          <a:p>
            <a:pPr marL="800100" lvl="1" indent="-342900">
              <a:buFont typeface="Arial,Sans-Serif"/>
              <a:buChar char="•"/>
            </a:pPr>
            <a:r>
              <a:rPr lang="en-US" dirty="0">
                <a:solidFill>
                  <a:srgbClr val="000000"/>
                </a:solidFill>
              </a:rPr>
              <a:t>“Reciprocal friendships are really important. I can tell you want something more.”</a:t>
            </a:r>
            <a:endParaRPr lang="en-US" dirty="0"/>
          </a:p>
        </p:txBody>
      </p:sp>
      <p:sp>
        <p:nvSpPr>
          <p:cNvPr id="4" name="Slide Number Placeholder 3">
            <a:extLst>
              <a:ext uri="{FF2B5EF4-FFF2-40B4-BE49-F238E27FC236}">
                <a16:creationId xmlns:a16="http://schemas.microsoft.com/office/drawing/2014/main" id="{F7A70804-E772-C168-F4B3-760161E1A9DC}"/>
              </a:ext>
            </a:extLst>
          </p:cNvPr>
          <p:cNvSpPr>
            <a:spLocks noGrp="1"/>
          </p:cNvSpPr>
          <p:nvPr>
            <p:ph type="sldNum" sz="quarter" idx="5"/>
          </p:nvPr>
        </p:nvSpPr>
        <p:spPr/>
        <p:txBody>
          <a:bodyPr/>
          <a:lstStyle/>
          <a:p>
            <a:fld id="{7204FE9C-24EC-442B-850F-65B0BA925E10}" type="slidenum">
              <a:rPr lang="en-US" smtClean="0"/>
              <a:t>14</a:t>
            </a:fld>
            <a:endParaRPr lang="en-US"/>
          </a:p>
        </p:txBody>
      </p:sp>
    </p:spTree>
    <p:extLst>
      <p:ext uri="{BB962C8B-B14F-4D97-AF65-F5344CB8AC3E}">
        <p14:creationId xmlns:p14="http://schemas.microsoft.com/office/powerpoint/2010/main" val="1125105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33333"/>
                </a:solidFill>
              </a:rPr>
              <a:t>Read the slide aloud to the group, or ask a participant to do so. Ask the group to agree on a response to the multiple-choice question before going to the next slide.</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15</a:t>
            </a:fld>
            <a:endParaRPr lang="en-US"/>
          </a:p>
        </p:txBody>
      </p:sp>
    </p:spTree>
    <p:extLst>
      <p:ext uri="{BB962C8B-B14F-4D97-AF65-F5344CB8AC3E}">
        <p14:creationId xmlns:p14="http://schemas.microsoft.com/office/powerpoint/2010/main" val="282126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1E951-BFC3-D4D9-E577-5790A5323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C28188-B997-90C9-A7F1-2CFFBC9C9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7540F-7DA8-8673-8A83-2DAF9B48F186}"/>
              </a:ext>
            </a:extLst>
          </p:cNvPr>
          <p:cNvSpPr>
            <a:spLocks noGrp="1"/>
          </p:cNvSpPr>
          <p:nvPr>
            <p:ph type="body" idx="1"/>
          </p:nvPr>
        </p:nvSpPr>
        <p:spPr/>
        <p:txBody>
          <a:bodyPr/>
          <a:lstStyle/>
          <a:p>
            <a:r>
              <a:rPr lang="en-US" dirty="0">
                <a:solidFill>
                  <a:srgbClr val="333333"/>
                </a:solidFill>
              </a:rPr>
              <a:t>"The best response is B. Option A dismissed Alok's feelings and experiences. Option C minimizes what Alok shared and implies that there may be something wrong with Alok's point of view. Option B validates how Alok is feeling and prompts him to explore what kind of support he might need. This makes Alok feel like he can trust the guidance counselor, and they continue talking."</a:t>
            </a:r>
            <a:endParaRPr lang="en-US" dirty="0">
              <a:solidFill>
                <a:srgbClr val="444444"/>
              </a:solidFill>
            </a:endParaRPr>
          </a:p>
          <a:p>
            <a:endParaRPr lang="en-US" dirty="0">
              <a:solidFill>
                <a:srgbClr val="444444"/>
              </a:solidFill>
            </a:endParaRPr>
          </a:p>
          <a:p>
            <a:r>
              <a:rPr lang="en-US" dirty="0">
                <a:solidFill>
                  <a:srgbClr val="333333"/>
                </a:solidFill>
              </a:rPr>
              <a:t>Read the rest of the slide aloud, or invite a participant to do so. </a:t>
            </a:r>
            <a:endParaRPr lang="en-US" dirty="0">
              <a:solidFill>
                <a:srgbClr val="000000"/>
              </a:solidFill>
              <a:ea typeface="Calibri" panose="020F0502020204030204"/>
              <a:cs typeface="Calibri" panose="020F0502020204030204"/>
            </a:endParaRPr>
          </a:p>
          <a:p>
            <a:endParaRPr lang="en-US" dirty="0">
              <a:solidFill>
                <a:srgbClr val="333333"/>
              </a:solidFill>
              <a:ea typeface="Calibri"/>
              <a:cs typeface="Calibri"/>
            </a:endParaRPr>
          </a:p>
          <a:p>
            <a:endParaRPr lang="en-US" dirty="0">
              <a:solidFill>
                <a:srgbClr val="333333"/>
              </a:solidFill>
              <a:ea typeface="Calibri"/>
              <a:cs typeface="Calibri"/>
            </a:endParaRPr>
          </a:p>
          <a:p>
            <a:endParaRPr lang="en-US" dirty="0">
              <a:solidFill>
                <a:srgbClr val="333333"/>
              </a:solidFill>
              <a:ea typeface="Calibri"/>
              <a:cs typeface="Calibri"/>
            </a:endParaRPr>
          </a:p>
          <a:p>
            <a:endParaRPr lang="en-US" dirty="0">
              <a:solidFill>
                <a:srgbClr val="333333"/>
              </a:solidFill>
              <a:ea typeface="Calibri"/>
              <a:cs typeface="Calibri"/>
            </a:endParaRPr>
          </a:p>
          <a:p>
            <a:r>
              <a:rPr lang="en-US" dirty="0">
                <a:solidFill>
                  <a:srgbClr val="000000"/>
                </a:solidFill>
              </a:rPr>
              <a:t>You are welcome to replace the reflection questions with other options that feel more relevant. Here are a few to choose from:</a:t>
            </a:r>
          </a:p>
          <a:p>
            <a:pPr marL="342900" indent="-342900">
              <a:lnSpc>
                <a:spcPct val="90000"/>
              </a:lnSpc>
              <a:spcBef>
                <a:spcPts val="1000"/>
              </a:spcBef>
              <a:buFont typeface="Arial,Sans-Serif"/>
              <a:buChar char="•"/>
            </a:pPr>
            <a:r>
              <a:rPr lang="en-US" dirty="0">
                <a:solidFill>
                  <a:srgbClr val="000000"/>
                </a:solidFill>
              </a:rPr>
              <a:t>What emotion or feeling is the youth naming most clearly? </a:t>
            </a:r>
          </a:p>
          <a:p>
            <a:pPr marL="342900" indent="-342900">
              <a:lnSpc>
                <a:spcPct val="90000"/>
              </a:lnSpc>
              <a:spcBef>
                <a:spcPts val="1000"/>
              </a:spcBef>
              <a:buFont typeface="Arial,Sans-Serif"/>
              <a:buChar char="•"/>
            </a:pPr>
            <a:r>
              <a:rPr lang="en-US" dirty="0">
                <a:solidFill>
                  <a:srgbClr val="000000"/>
                </a:solidFill>
              </a:rPr>
              <a:t>How can you show you hear the weight of being one of the few? </a:t>
            </a:r>
          </a:p>
          <a:p>
            <a:pPr marL="342900" indent="-342900">
              <a:lnSpc>
                <a:spcPct val="90000"/>
              </a:lnSpc>
              <a:spcBef>
                <a:spcPts val="1000"/>
              </a:spcBef>
              <a:buFont typeface="Arial,Sans-Serif"/>
              <a:buChar char="•"/>
            </a:pPr>
            <a:r>
              <a:rPr lang="en-US" dirty="0">
                <a:solidFill>
                  <a:srgbClr val="000000"/>
                </a:solidFill>
              </a:rPr>
              <a:t>How can you acknowledge bias or microaggressions without brushing past them? </a:t>
            </a:r>
          </a:p>
          <a:p>
            <a:pPr marL="342900" indent="-342900">
              <a:lnSpc>
                <a:spcPct val="90000"/>
              </a:lnSpc>
              <a:spcBef>
                <a:spcPts val="1000"/>
              </a:spcBef>
              <a:buFont typeface="Arial,Sans-Serif"/>
              <a:buChar char="•"/>
            </a:pPr>
            <a:r>
              <a:rPr lang="en-US" dirty="0">
                <a:solidFill>
                  <a:srgbClr val="000000"/>
                </a:solidFill>
              </a:rPr>
              <a:t>What small step toward connection could you explore with them? </a:t>
            </a:r>
          </a:p>
          <a:p>
            <a:endParaRPr lang="en-US" dirty="0">
              <a:solidFill>
                <a:srgbClr val="333333"/>
              </a:solidFill>
              <a:ea typeface="Calibri"/>
              <a:cs typeface="Calibri"/>
            </a:endParaRPr>
          </a:p>
          <a:p>
            <a:endParaRPr lang="en-US" dirty="0">
              <a:solidFill>
                <a:srgbClr val="333333"/>
              </a:solidFill>
              <a:ea typeface="Calibri"/>
              <a:cs typeface="Calibri"/>
            </a:endParaRPr>
          </a:p>
          <a:p>
            <a:r>
              <a:rPr lang="en-US" dirty="0">
                <a:solidFill>
                  <a:srgbClr val="000000"/>
                </a:solidFill>
              </a:rPr>
              <a:t>Here are some example answers to the reflection questions you could share with your group:</a:t>
            </a:r>
          </a:p>
          <a:p>
            <a:pPr marL="342900" indent="-342900">
              <a:buFont typeface="Arial,Sans-Serif"/>
              <a:buChar char="•"/>
            </a:pPr>
            <a:r>
              <a:rPr lang="en-US" dirty="0">
                <a:solidFill>
                  <a:srgbClr val="000000"/>
                </a:solidFill>
              </a:rPr>
              <a:t>What emotion or feeling is the youth naming most clearly? </a:t>
            </a:r>
            <a:endParaRPr lang="en-US" dirty="0">
              <a:solidFill>
                <a:srgbClr val="444444"/>
              </a:solidFill>
            </a:endParaRPr>
          </a:p>
          <a:p>
            <a:pPr marL="800100" lvl="1" indent="-342900">
              <a:buFont typeface="Arial,Sans-Serif"/>
              <a:buChar char="•"/>
            </a:pPr>
            <a:r>
              <a:rPr lang="en-US" dirty="0">
                <a:solidFill>
                  <a:srgbClr val="000000"/>
                </a:solidFill>
              </a:rPr>
              <a:t>Feeling like an outcast. </a:t>
            </a:r>
            <a:endParaRPr lang="en-US" dirty="0">
              <a:solidFill>
                <a:srgbClr val="444444"/>
              </a:solidFill>
            </a:endParaRPr>
          </a:p>
          <a:p>
            <a:pPr marL="800100" lvl="1" indent="-342900">
              <a:buFont typeface="Arial,Sans-Serif"/>
              <a:buChar char="•"/>
            </a:pPr>
            <a:r>
              <a:rPr lang="en-US" dirty="0">
                <a:solidFill>
                  <a:srgbClr val="000000"/>
                </a:solidFill>
              </a:rPr>
              <a:t>Feeling like they don’t belong anywhere and are unwanted.</a:t>
            </a:r>
            <a:endParaRPr lang="en-US" dirty="0">
              <a:solidFill>
                <a:srgbClr val="444444"/>
              </a:solidFill>
            </a:endParaRPr>
          </a:p>
          <a:p>
            <a:pPr marL="342900" indent="-342900">
              <a:buFont typeface="Arial,Sans-Serif"/>
              <a:buChar char="•"/>
            </a:pPr>
            <a:r>
              <a:rPr lang="en-US" dirty="0">
                <a:solidFill>
                  <a:srgbClr val="000000"/>
                </a:solidFill>
              </a:rPr>
              <a:t>How can you show you hear the weight of being one of the few?  </a:t>
            </a:r>
            <a:endParaRPr lang="en-US" dirty="0">
              <a:solidFill>
                <a:srgbClr val="444444"/>
              </a:solidFill>
            </a:endParaRPr>
          </a:p>
          <a:p>
            <a:pPr marL="800100" lvl="1" indent="-342900">
              <a:buFont typeface="Arial,Sans-Serif"/>
              <a:buChar char="•"/>
            </a:pPr>
            <a:r>
              <a:rPr lang="en-US" dirty="0">
                <a:solidFill>
                  <a:srgbClr val="000000"/>
                </a:solidFill>
              </a:rPr>
              <a:t>“That sounds really heavy to carry every day.”</a:t>
            </a:r>
            <a:endParaRPr lang="en-US" dirty="0">
              <a:solidFill>
                <a:srgbClr val="444444"/>
              </a:solidFill>
            </a:endParaRPr>
          </a:p>
          <a:p>
            <a:pPr marL="800100" lvl="1" indent="-342900">
              <a:buFont typeface="Arial,Sans-Serif"/>
              <a:buChar char="•"/>
            </a:pPr>
            <a:r>
              <a:rPr lang="en-US" dirty="0">
                <a:solidFill>
                  <a:srgbClr val="000000"/>
                </a:solidFill>
              </a:rPr>
              <a:t>“You’re right, it is hard to ignore comments, even when they are little or people don’t know they’re mean”</a:t>
            </a:r>
            <a:endParaRPr lang="en-US" dirty="0">
              <a:solidFill>
                <a:srgbClr val="444444"/>
              </a:solidFill>
            </a:endParaRPr>
          </a:p>
          <a:p>
            <a:pPr marL="800100" lvl="1" indent="-342900">
              <a:buFont typeface="Arial,Sans-Serif"/>
              <a:buChar char="•"/>
            </a:pPr>
            <a:r>
              <a:rPr lang="en-US" dirty="0">
                <a:solidFill>
                  <a:srgbClr val="000000"/>
                </a:solidFill>
              </a:rPr>
              <a:t>“It sounds like you feel like you don’t really fit in anywhere”</a:t>
            </a:r>
            <a:endParaRPr lang="en-US" dirty="0">
              <a:solidFill>
                <a:srgbClr val="444444"/>
              </a:solidFill>
            </a:endParaRPr>
          </a:p>
          <a:p>
            <a:pPr marL="342900" indent="-342900">
              <a:buFont typeface="Arial,Sans-Serif"/>
              <a:buChar char="•"/>
            </a:pPr>
            <a:r>
              <a:rPr lang="en-US" dirty="0">
                <a:solidFill>
                  <a:srgbClr val="000000"/>
                </a:solidFill>
              </a:rPr>
              <a:t>What open question could help you explore this youth’s strengths?</a:t>
            </a:r>
            <a:endParaRPr lang="en-US" dirty="0">
              <a:solidFill>
                <a:srgbClr val="444444"/>
              </a:solidFill>
            </a:endParaRPr>
          </a:p>
          <a:p>
            <a:pPr marL="800100" lvl="1" indent="-342900">
              <a:buFont typeface="Arial,Sans-Serif"/>
              <a:buChar char="•"/>
            </a:pPr>
            <a:r>
              <a:rPr lang="en-US" dirty="0">
                <a:solidFill>
                  <a:srgbClr val="000000"/>
                </a:solidFill>
              </a:rPr>
              <a:t>“You’ve found ways to get through this before—what helped then?”</a:t>
            </a:r>
            <a:endParaRPr lang="en-US" dirty="0">
              <a:solidFill>
                <a:srgbClr val="444444"/>
              </a:solidFill>
            </a:endParaRPr>
          </a:p>
          <a:p>
            <a:pPr marL="800100" lvl="1" indent="-342900">
              <a:buFont typeface="Arial,Sans-Serif"/>
              <a:buChar char="•"/>
            </a:pPr>
            <a:r>
              <a:rPr lang="en-US" dirty="0">
                <a:solidFill>
                  <a:srgbClr val="000000"/>
                </a:solidFill>
              </a:rPr>
              <a:t>“I can tell it’s important to you to be true to yourself”</a:t>
            </a:r>
            <a:endParaRPr lang="en-US" dirty="0">
              <a:solidFill>
                <a:srgbClr val="444444"/>
              </a:solidFill>
            </a:endParaRPr>
          </a:p>
          <a:p>
            <a:pPr marL="342900" indent="-342900">
              <a:buFont typeface="Arial,Sans-Serif"/>
              <a:buChar char="•"/>
            </a:pPr>
            <a:r>
              <a:rPr lang="en-US" dirty="0">
                <a:solidFill>
                  <a:srgbClr val="000000"/>
                </a:solidFill>
              </a:rPr>
              <a:t>How can you acknowledge bias or microaggressions without brushing past them? </a:t>
            </a:r>
            <a:endParaRPr lang="en-US" dirty="0">
              <a:solidFill>
                <a:srgbClr val="444444"/>
              </a:solidFill>
            </a:endParaRPr>
          </a:p>
          <a:p>
            <a:pPr marL="800100" lvl="1" indent="-342900">
              <a:buFont typeface="Arial,Sans-Serif"/>
              <a:buChar char="•"/>
            </a:pPr>
            <a:r>
              <a:rPr lang="en-US" dirty="0">
                <a:solidFill>
                  <a:srgbClr val="000000"/>
                </a:solidFill>
              </a:rPr>
              <a:t>“You shouldn’t have to explain or justify how that feels.”</a:t>
            </a:r>
            <a:endParaRPr lang="en-US" dirty="0">
              <a:solidFill>
                <a:srgbClr val="444444"/>
              </a:solidFill>
            </a:endParaRPr>
          </a:p>
          <a:p>
            <a:pPr marL="800100" lvl="1" indent="-342900">
              <a:buFont typeface="Arial,Sans-Serif"/>
              <a:buChar char="•"/>
            </a:pPr>
            <a:r>
              <a:rPr lang="en-US" dirty="0">
                <a:solidFill>
                  <a:srgbClr val="000000"/>
                </a:solidFill>
              </a:rPr>
              <a:t>“It’s not okay for people to talk to you like that”</a:t>
            </a:r>
            <a:endParaRPr lang="en-US" dirty="0">
              <a:solidFill>
                <a:srgbClr val="444444"/>
              </a:solidFill>
            </a:endParaRPr>
          </a:p>
          <a:p>
            <a:pPr marL="800100" lvl="1" indent="-342900">
              <a:buFont typeface="Arial,Sans-Serif"/>
              <a:buChar char="•"/>
            </a:pPr>
            <a:r>
              <a:rPr lang="en-US" dirty="0">
                <a:solidFill>
                  <a:srgbClr val="000000"/>
                </a:solidFill>
              </a:rPr>
              <a:t>“It’s important that everyone feels included, no matter where they’re from or how they look”</a:t>
            </a:r>
            <a:endParaRPr lang="en-US" dirty="0">
              <a:solidFill>
                <a:srgbClr val="444444"/>
              </a:solidFill>
            </a:endParaRPr>
          </a:p>
          <a:p>
            <a:pPr marL="342900" indent="-342900">
              <a:buFont typeface="Arial,Sans-Serif"/>
              <a:buChar char="•"/>
            </a:pPr>
            <a:r>
              <a:rPr lang="en-US" dirty="0">
                <a:solidFill>
                  <a:srgbClr val="000000"/>
                </a:solidFill>
              </a:rPr>
              <a:t>What small step toward connection could you explore with them? </a:t>
            </a:r>
            <a:endParaRPr lang="en-US" dirty="0">
              <a:solidFill>
                <a:srgbClr val="444444"/>
              </a:solidFill>
            </a:endParaRPr>
          </a:p>
          <a:p>
            <a:pPr marL="800100" lvl="1" indent="-342900">
              <a:buFont typeface="Arial,Sans-Serif"/>
              <a:buChar char="•"/>
            </a:pPr>
            <a:r>
              <a:rPr lang="en-US" dirty="0">
                <a:solidFill>
                  <a:srgbClr val="000000"/>
                </a:solidFill>
              </a:rPr>
              <a:t>“What do you wish your life looked like? What is one step you could take to work towards that?”</a:t>
            </a:r>
            <a:endParaRPr lang="en-US" dirty="0">
              <a:solidFill>
                <a:srgbClr val="444444"/>
              </a:solidFill>
            </a:endParaRPr>
          </a:p>
          <a:p>
            <a:pPr marL="800100" lvl="1" indent="-342900">
              <a:buFont typeface="Arial,Sans-Serif"/>
              <a:buChar char="•"/>
            </a:pPr>
            <a:r>
              <a:rPr lang="en-US" dirty="0">
                <a:solidFill>
                  <a:srgbClr val="000000"/>
                </a:solidFill>
              </a:rPr>
              <a:t>“Are there other places outside of school that you’d be interested in learning more about? Like volunteering with an organization or joining a club.”</a:t>
            </a:r>
            <a:endParaRPr lang="en-US" dirty="0">
              <a:solidFill>
                <a:srgbClr val="444444"/>
              </a:solidFill>
            </a:endParaRPr>
          </a:p>
          <a:p>
            <a:pPr marL="342900" indent="-342900">
              <a:buFont typeface="Arial,Sans-Serif"/>
              <a:buChar char="•"/>
            </a:pPr>
            <a:r>
              <a:rPr lang="en-US" dirty="0">
                <a:solidFill>
                  <a:srgbClr val="000000"/>
                </a:solidFill>
              </a:rPr>
              <a:t>What phrase could help them feel seen without making assumptions about their identity or experience? </a:t>
            </a:r>
            <a:endParaRPr lang="en-US" dirty="0">
              <a:solidFill>
                <a:srgbClr val="444444"/>
              </a:solidFill>
            </a:endParaRPr>
          </a:p>
          <a:p>
            <a:pPr marL="800100" lvl="1" indent="-342900">
              <a:buFont typeface="Arial,Sans-Serif"/>
              <a:buChar char="•"/>
            </a:pPr>
            <a:r>
              <a:rPr lang="en-US" dirty="0">
                <a:solidFill>
                  <a:srgbClr val="000000"/>
                </a:solidFill>
              </a:rPr>
              <a:t>“I can tell being part of the community is really important to you”</a:t>
            </a:r>
            <a:endParaRPr lang="en-US" dirty="0">
              <a:solidFill>
                <a:srgbClr val="444444"/>
              </a:solidFill>
            </a:endParaRPr>
          </a:p>
          <a:p>
            <a:pPr marL="800100" lvl="1" indent="-342900">
              <a:buFont typeface="Arial,Sans-Serif"/>
              <a:buChar char="•"/>
            </a:pPr>
            <a:r>
              <a:rPr lang="en-US" dirty="0">
                <a:solidFill>
                  <a:srgbClr val="000000"/>
                </a:solidFill>
              </a:rPr>
              <a:t>“It sounds like you want to be part of the group and feel like you belong here, too”</a:t>
            </a:r>
            <a:endParaRPr lang="en-US" dirty="0">
              <a:solidFill>
                <a:srgbClr val="444444"/>
              </a:solidFill>
            </a:endParaRPr>
          </a:p>
          <a:p>
            <a:pPr marL="800100" lvl="1" indent="-342900">
              <a:buFont typeface="Arial,Sans-Serif"/>
              <a:buChar char="•"/>
            </a:pPr>
            <a:r>
              <a:rPr lang="en-US" dirty="0">
                <a:solidFill>
                  <a:srgbClr val="000000"/>
                </a:solidFill>
              </a:rPr>
              <a:t>“We all want to feel like we belong, it’s an important part of our well being”</a:t>
            </a:r>
            <a:endParaRPr lang="en-US" dirty="0">
              <a:solidFill>
                <a:srgbClr val="444444"/>
              </a:solidFill>
            </a:endParaRPr>
          </a:p>
          <a:p>
            <a:pPr marL="800100" lvl="1" indent="-342900">
              <a:buFont typeface="Arial,Sans-Serif"/>
              <a:buChar char="•"/>
            </a:pPr>
            <a:r>
              <a:rPr lang="en-US" dirty="0">
                <a:solidFill>
                  <a:srgbClr val="000000"/>
                </a:solidFill>
              </a:rPr>
              <a:t>“Thank you for sharing this with me. I am always here for support”</a:t>
            </a:r>
            <a:endParaRPr lang="en-US" dirty="0"/>
          </a:p>
        </p:txBody>
      </p:sp>
      <p:sp>
        <p:nvSpPr>
          <p:cNvPr id="4" name="Slide Number Placeholder 3">
            <a:extLst>
              <a:ext uri="{FF2B5EF4-FFF2-40B4-BE49-F238E27FC236}">
                <a16:creationId xmlns:a16="http://schemas.microsoft.com/office/drawing/2014/main" id="{546760E0-0F43-C9DE-FACB-70ACA4D9657F}"/>
              </a:ext>
            </a:extLst>
          </p:cNvPr>
          <p:cNvSpPr>
            <a:spLocks noGrp="1"/>
          </p:cNvSpPr>
          <p:nvPr>
            <p:ph type="sldNum" sz="quarter" idx="5"/>
          </p:nvPr>
        </p:nvSpPr>
        <p:spPr/>
        <p:txBody>
          <a:bodyPr/>
          <a:lstStyle/>
          <a:p>
            <a:fld id="{7204FE9C-24EC-442B-850F-65B0BA925E10}" type="slidenum">
              <a:rPr lang="en-US" smtClean="0"/>
              <a:t>16</a:t>
            </a:fld>
            <a:endParaRPr lang="en-US"/>
          </a:p>
        </p:txBody>
      </p:sp>
    </p:spTree>
    <p:extLst>
      <p:ext uri="{BB962C8B-B14F-4D97-AF65-F5344CB8AC3E}">
        <p14:creationId xmlns:p14="http://schemas.microsoft.com/office/powerpoint/2010/main" val="281782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“The biggest takeaway is that young people often don’t need instant solutions—rather, they need connection. When we respond with empathy, we help them feel seen and understood. When we highlight their strengths, we remind them that they already have tools within them to heal and grow.</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To summarize: listen before offering solutions, focus on strengths instead of deficits, and offer support and involve youth in action steps. If you’re not sure what to say, you can use some of these example phrases.”</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17</a:t>
            </a:fld>
            <a:endParaRPr lang="en-US"/>
          </a:p>
        </p:txBody>
      </p:sp>
    </p:spTree>
    <p:extLst>
      <p:ext uri="{BB962C8B-B14F-4D97-AF65-F5344CB8AC3E}">
        <p14:creationId xmlns:p14="http://schemas.microsoft.com/office/powerpoint/2010/main" val="2470368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“[intro reflection prompt]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Before we wrap up, I want to invite a quick reflection. Think back to what resonated with you today. Maybe it was the reminder to pause before giving advice, or maybe it was recognizing how powerful simple validation can be. Now, take a moment to think of one word that captures how you want young people to feel when they talk to you—maybe heard, safe, valued, or understood. Hold onto that word. Let it guide how you show up in those future conversations.”</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endParaRPr lang="en-US" dirty="0">
              <a:ea typeface="Calibri"/>
              <a:cs typeface="Calibri"/>
            </a:endParaRPr>
          </a:p>
          <a:p>
            <a:r>
              <a:rPr lang="en-US" dirty="0">
                <a:ea typeface="Calibri"/>
                <a:cs typeface="Calibri"/>
              </a:rPr>
              <a:t>You are welcome to use a different reflection question if you like. Here are some additional options:</a:t>
            </a:r>
          </a:p>
          <a:p>
            <a:pPr marL="285750" indent="-285750">
              <a:lnSpc>
                <a:spcPct val="90000"/>
              </a:lnSpc>
              <a:spcBef>
                <a:spcPts val="1000"/>
              </a:spcBef>
              <a:buFont typeface="Arial"/>
              <a:buChar char="•"/>
            </a:pPr>
            <a:r>
              <a:rPr lang="en-US" dirty="0"/>
              <a:t>What is one thing you learned today that will change how you talk with youth? </a:t>
            </a:r>
          </a:p>
          <a:p>
            <a:pPr marL="285750" indent="-285750">
              <a:lnSpc>
                <a:spcPct val="90000"/>
              </a:lnSpc>
              <a:spcBef>
                <a:spcPts val="1000"/>
              </a:spcBef>
              <a:buFont typeface="Arial"/>
              <a:buChar char="•"/>
            </a:pPr>
            <a:r>
              <a:rPr lang="en-US" dirty="0"/>
              <a:t>What is one phrase you want to use more when a young person shares something hard? </a:t>
            </a:r>
          </a:p>
          <a:p>
            <a:pPr marL="285750" indent="-285750">
              <a:lnSpc>
                <a:spcPct val="90000"/>
              </a:lnSpc>
              <a:spcBef>
                <a:spcPts val="1000"/>
              </a:spcBef>
              <a:buFont typeface="Arial"/>
              <a:buChar char="•"/>
            </a:pPr>
            <a:r>
              <a:rPr lang="en-US" dirty="0"/>
              <a:t>How will you pause before giving advice in future conversations? </a:t>
            </a:r>
          </a:p>
          <a:p>
            <a:pPr marL="285750" indent="-285750">
              <a:lnSpc>
                <a:spcPct val="90000"/>
              </a:lnSpc>
              <a:spcBef>
                <a:spcPts val="1000"/>
              </a:spcBef>
              <a:buFont typeface="Arial"/>
              <a:buChar char="•"/>
            </a:pPr>
            <a:r>
              <a:rPr lang="en-US" dirty="0"/>
              <a:t>What is one change you want to make in how you respond to social media stress?</a:t>
            </a:r>
          </a:p>
        </p:txBody>
      </p:sp>
      <p:sp>
        <p:nvSpPr>
          <p:cNvPr id="4" name="Slide Number Placeholder 3"/>
          <p:cNvSpPr>
            <a:spLocks noGrp="1"/>
          </p:cNvSpPr>
          <p:nvPr>
            <p:ph type="sldNum" sz="quarter" idx="5"/>
          </p:nvPr>
        </p:nvSpPr>
        <p:spPr/>
        <p:txBody>
          <a:bodyPr/>
          <a:lstStyle/>
          <a:p>
            <a:fld id="{7204FE9C-24EC-442B-850F-65B0BA925E10}" type="slidenum">
              <a:rPr lang="en-US" smtClean="0"/>
              <a:t>18</a:t>
            </a:fld>
            <a:endParaRPr lang="en-US"/>
          </a:p>
        </p:txBody>
      </p:sp>
    </p:spTree>
    <p:extLst>
      <p:ext uri="{BB962C8B-B14F-4D97-AF65-F5344CB8AC3E}">
        <p14:creationId xmlns:p14="http://schemas.microsoft.com/office/powerpoint/2010/main" val="793213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4FE9C-24EC-442B-850F-65B0BA925E10}" type="slidenum">
              <a:rPr lang="en-US" smtClean="0"/>
              <a:t>22</a:t>
            </a:fld>
            <a:endParaRPr lang="en-US"/>
          </a:p>
        </p:txBody>
      </p:sp>
    </p:spTree>
    <p:extLst>
      <p:ext uri="{BB962C8B-B14F-4D97-AF65-F5344CB8AC3E}">
        <p14:creationId xmlns:p14="http://schemas.microsoft.com/office/powerpoint/2010/main" val="189032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See slide for facilitator guidance. You can skip this slide during your presentation.</a:t>
            </a:r>
          </a:p>
        </p:txBody>
      </p:sp>
      <p:sp>
        <p:nvSpPr>
          <p:cNvPr id="4" name="Slide Number Placeholder 3"/>
          <p:cNvSpPr>
            <a:spLocks noGrp="1"/>
          </p:cNvSpPr>
          <p:nvPr>
            <p:ph type="sldNum" sz="quarter" idx="5"/>
          </p:nvPr>
        </p:nvSpPr>
        <p:spPr/>
        <p:txBody>
          <a:bodyPr/>
          <a:lstStyle/>
          <a:p>
            <a:fld id="{7204FE9C-24EC-442B-850F-65B0BA925E10}" type="slidenum">
              <a:rPr lang="en-US" smtClean="0"/>
              <a:t>2</a:t>
            </a:fld>
            <a:endParaRPr lang="en-US"/>
          </a:p>
        </p:txBody>
      </p:sp>
    </p:spTree>
    <p:extLst>
      <p:ext uri="{BB962C8B-B14F-4D97-AF65-F5344CB8AC3E}">
        <p14:creationId xmlns:p14="http://schemas.microsoft.com/office/powerpoint/2010/main" val="3084058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endParaRPr lang="en-US" b="0" i="0">
              <a:solidFill>
                <a:schemeClr val="tx1"/>
              </a:solidFill>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23</a:t>
            </a:fld>
            <a:endParaRPr lang="en-US"/>
          </a:p>
        </p:txBody>
      </p:sp>
    </p:spTree>
    <p:extLst>
      <p:ext uri="{BB962C8B-B14F-4D97-AF65-F5344CB8AC3E}">
        <p14:creationId xmlns:p14="http://schemas.microsoft.com/office/powerpoint/2010/main" val="364369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let’s talk about why we’re doing this training.</a:t>
            </a:r>
          </a:p>
          <a:p>
            <a:endParaRPr lang="en-US"/>
          </a:p>
          <a:p>
            <a:r>
              <a:rPr lang="en-US"/>
              <a:t>There have been many discussions at the state and national level in recent years about improving the quality of young people’s social connections and social media’s role in youth loneliness. The Washington State Department of Health wanted to know what young people themselves think about this issue, and spoke to their Youth Advisory Council about their thoughts on youth loneliness and social media use. They said they want adults to understand how they experience loneliness and how to provide appropriate support. One member framed the conversation by sharing this quote: [read quote box on slide]</a:t>
            </a:r>
          </a:p>
          <a:p>
            <a:endParaRPr lang="en-US"/>
          </a:p>
          <a:p>
            <a:r>
              <a:rPr lang="en-US"/>
              <a:t>This training responds to young people’s need for understanding. It focuses on how youth-serving providers and professionals can respond to youth in ways that reduce stigma, increase connection, and meet their unique needs.”</a:t>
            </a:r>
          </a:p>
          <a:p>
            <a:endParaRPr lang="en-US"/>
          </a:p>
          <a:p>
            <a:endParaRPr lang="en-US"/>
          </a:p>
          <a:p>
            <a:r>
              <a:rPr lang="en-US"/>
              <a:t>References:</a:t>
            </a:r>
          </a:p>
          <a:p>
            <a:r>
              <a:rPr lang="en-US">
                <a:hlinkClick r:id="rId3"/>
              </a:rPr>
              <a:t>Social Connection | HHS.gov</a:t>
            </a:r>
            <a:endParaRPr lang="en-US"/>
          </a:p>
          <a:p>
            <a:r>
              <a:rPr lang="en-US">
                <a:hlinkClick r:id="rId4"/>
              </a:rPr>
              <a:t>Social Media and Youth Mental Health | HHS.gov</a:t>
            </a:r>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3</a:t>
            </a:fld>
            <a:endParaRPr lang="en-US"/>
          </a:p>
        </p:txBody>
      </p:sp>
    </p:spTree>
    <p:extLst>
      <p:ext uri="{BB962C8B-B14F-4D97-AF65-F5344CB8AC3E}">
        <p14:creationId xmlns:p14="http://schemas.microsoft.com/office/powerpoint/2010/main" val="231676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F063F-ED0A-3256-185E-0AB35B4F9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8943F-19E8-CF10-10D1-4F380DC1C4FC}"/>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F1E13DB-5B68-E9B5-8072-15F67E8785B1}"/>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“We have three main objectives today. First, to recognize how loneliness can show up in youth. Second, to understand that teens use social media in very different ways. While it can contribute to comparison and isolation, it is also a critical tool for connection, identity exploration, and belonging. Finally, to respond with empathy and curiosity—focusing on the young person, not just the problem—especially within the limits of real-world time constraints.”</a:t>
            </a:r>
          </a:p>
          <a:p>
            <a:endParaRPr lang="en-US">
              <a:ea typeface="Calibri"/>
              <a:cs typeface="Calibri"/>
            </a:endParaRPr>
          </a:p>
          <a:p>
            <a:r>
              <a:rPr lang="en-US">
                <a:ea typeface="Calibri"/>
                <a:cs typeface="Calibri"/>
              </a:rPr>
              <a:t>This skill session was inspired by the Adolescent Health Initiative’s Spark Training Series, and developed by the Washington State Department of Health's Youth Advisory Council (YAC) Intern, Lorenzo Beltran. He created it with support from subject matter experts in the Department of Health's Adolescent &amp; Young Adult Health Unit, and in partnership with the Youth Advisory Council. This group identified the most important things they wanted adults to know about supporting youth experiencing loneliness.</a:t>
            </a:r>
          </a:p>
        </p:txBody>
      </p:sp>
      <p:sp>
        <p:nvSpPr>
          <p:cNvPr id="4" name="Slide Number Placeholder 3">
            <a:extLst>
              <a:ext uri="{FF2B5EF4-FFF2-40B4-BE49-F238E27FC236}">
                <a16:creationId xmlns:a16="http://schemas.microsoft.com/office/drawing/2014/main" id="{BBAE81E2-DAA9-6602-3CAB-9EF5A90ECCFF}"/>
              </a:ext>
            </a:extLst>
          </p:cNvPr>
          <p:cNvSpPr>
            <a:spLocks noGrp="1"/>
          </p:cNvSpPr>
          <p:nvPr>
            <p:ph type="sldNum" sz="quarter" idx="10"/>
          </p:nvPr>
        </p:nvSpPr>
        <p:spPr/>
        <p:txBody>
          <a:bodyPr/>
          <a:lstStyle/>
          <a:p>
            <a:fld id="{7204FE9C-24EC-442B-850F-65B0BA925E10}" type="slidenum">
              <a:rPr lang="en-US" smtClean="0"/>
              <a:t>4</a:t>
            </a:fld>
            <a:endParaRPr lang="en-US"/>
          </a:p>
        </p:txBody>
      </p:sp>
    </p:spTree>
    <p:extLst>
      <p:ext uri="{BB962C8B-B14F-4D97-AF65-F5344CB8AC3E}">
        <p14:creationId xmlns:p14="http://schemas.microsoft.com/office/powerpoint/2010/main" val="16623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"Take a minute to think about a time in your childhood or teenage years when you felt lonely. Imagine how your teenage self felt. Did you reach out for support? What did it feel like to ask for help? Or, what did it feel like to handle it on your own? Let's have one or two people share with the group."</a:t>
            </a:r>
            <a:endParaRPr lang="en-US"/>
          </a:p>
          <a:p>
            <a:endParaRPr lang="en-US"/>
          </a:p>
          <a:p>
            <a:r>
              <a:rPr lang="en-US"/>
              <a:t>Thank participants for their responses, and let them know that we will continue to imagine situations from a young person's point of view throughout the training. </a:t>
            </a:r>
          </a:p>
          <a:p>
            <a:r>
              <a:rPr lang="en-US"/>
              <a:t>"The purpose of this question is to practice empathy with youth experiencing loneliness. Participants might feel vulnerable, scared, nervous, hopeful, or a variety of other emotions when reaching out for support. The experience is also different for everyone."</a:t>
            </a:r>
          </a:p>
        </p:txBody>
      </p:sp>
      <p:sp>
        <p:nvSpPr>
          <p:cNvPr id="4" name="Slide Number Placeholder 3"/>
          <p:cNvSpPr>
            <a:spLocks noGrp="1"/>
          </p:cNvSpPr>
          <p:nvPr>
            <p:ph type="sldNum" sz="quarter" idx="5"/>
          </p:nvPr>
        </p:nvSpPr>
        <p:spPr/>
        <p:txBody>
          <a:bodyPr/>
          <a:lstStyle/>
          <a:p>
            <a:fld id="{7204FE9C-24EC-442B-850F-65B0BA925E10}" type="slidenum">
              <a:rPr lang="en-US" smtClean="0"/>
              <a:t>5</a:t>
            </a:fld>
            <a:endParaRPr lang="en-US"/>
          </a:p>
        </p:txBody>
      </p:sp>
    </p:spTree>
    <p:extLst>
      <p:ext uri="{BB962C8B-B14F-4D97-AF65-F5344CB8AC3E}">
        <p14:creationId xmlns:p14="http://schemas.microsoft.com/office/powerpoint/2010/main" val="3428366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A7A66-6B15-6E5C-6E92-BCA65167F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01C89-04B0-2A58-6733-6184B8467EB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79157C61-54C2-1AA9-17ED-14AA1EDB2FCC}"/>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“Let’s talk about why this topic matters to young people. Loneliness can manifest in different ways, and as such people often have different experiences with it. Many times, it’s not about being physically alone. So many young people today face digital isolation, where they are constantly surrounded by online interactions but feel emotionally disconnected. Understanding this helps us meet young people where they are, without judgement.”</a:t>
            </a:r>
            <a:r>
              <a:rPr lang="en-US" sz="1200" b="0" i="0" kern="1200">
                <a:solidFill>
                  <a:schemeClr val="tx1"/>
                </a:solidFill>
                <a:effectLst/>
                <a:latin typeface="+mn-lt"/>
                <a:ea typeface="+mn-ea"/>
                <a:cs typeface="+mn-cs"/>
              </a:rPr>
              <a:t>​</a:t>
            </a:r>
          </a:p>
        </p:txBody>
      </p:sp>
      <p:sp>
        <p:nvSpPr>
          <p:cNvPr id="4" name="Slide Number Placeholder 3">
            <a:extLst>
              <a:ext uri="{FF2B5EF4-FFF2-40B4-BE49-F238E27FC236}">
                <a16:creationId xmlns:a16="http://schemas.microsoft.com/office/drawing/2014/main" id="{4FFE3423-716F-E707-DF33-28ADA4EBF3AF}"/>
              </a:ext>
            </a:extLst>
          </p:cNvPr>
          <p:cNvSpPr>
            <a:spLocks noGrp="1"/>
          </p:cNvSpPr>
          <p:nvPr>
            <p:ph type="sldNum" sz="quarter" idx="10"/>
          </p:nvPr>
        </p:nvSpPr>
        <p:spPr/>
        <p:txBody>
          <a:bodyPr/>
          <a:lstStyle/>
          <a:p>
            <a:fld id="{7204FE9C-24EC-442B-850F-65B0BA925E10}" type="slidenum">
              <a:rPr lang="en-US" smtClean="0"/>
              <a:t>6</a:t>
            </a:fld>
            <a:endParaRPr lang="en-US"/>
          </a:p>
        </p:txBody>
      </p:sp>
    </p:spTree>
    <p:extLst>
      <p:ext uri="{BB962C8B-B14F-4D97-AF65-F5344CB8AC3E}">
        <p14:creationId xmlns:p14="http://schemas.microsoft.com/office/powerpoint/2010/main" val="129068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0BCCA-03D2-8718-0C4D-77B4409B1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67624-D2C2-035A-8202-4AAA3FDC3BC5}"/>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0492571-117F-8595-FC2D-F4CEE9A221E0}"/>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“Young people share many similar experiences navigating loneliness. Many young people describe feeling dismissed when they try to open up, often because adults move quickly to reassurance or advice. Social media comparisons can intensify those feelings, even when teens know posts aren’t the full picture. At the same time, it’s important to name that social media also offers real benefits: connection, creativity, identity exploration, and community. When we only focus on the harm, youth may feel misunderstood. Recognizing both sides helps us meet them where they are.”</a:t>
            </a:r>
          </a:p>
        </p:txBody>
      </p:sp>
      <p:sp>
        <p:nvSpPr>
          <p:cNvPr id="4" name="Slide Number Placeholder 3">
            <a:extLst>
              <a:ext uri="{FF2B5EF4-FFF2-40B4-BE49-F238E27FC236}">
                <a16:creationId xmlns:a16="http://schemas.microsoft.com/office/drawing/2014/main" id="{950B9586-94E9-2B85-6C52-2B9F781D29C4}"/>
              </a:ext>
            </a:extLst>
          </p:cNvPr>
          <p:cNvSpPr>
            <a:spLocks noGrp="1"/>
          </p:cNvSpPr>
          <p:nvPr>
            <p:ph type="sldNum" sz="quarter" idx="10"/>
          </p:nvPr>
        </p:nvSpPr>
        <p:spPr/>
        <p:txBody>
          <a:bodyPr/>
          <a:lstStyle/>
          <a:p>
            <a:fld id="{7204FE9C-24EC-442B-850F-65B0BA925E10}" type="slidenum">
              <a:rPr lang="en-US" smtClean="0"/>
              <a:t>7</a:t>
            </a:fld>
            <a:endParaRPr lang="en-US"/>
          </a:p>
        </p:txBody>
      </p:sp>
    </p:spTree>
    <p:extLst>
      <p:ext uri="{BB962C8B-B14F-4D97-AF65-F5344CB8AC3E}">
        <p14:creationId xmlns:p14="http://schemas.microsoft.com/office/powerpoint/2010/main" val="417025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“Loneliness is something that almost every young person experiences in some form, but it rarely looks the same from one person to the next. A teenager may look fine on the outside but they can simultaneously feel invisible on the inside. Some might feel lonely even when surrounded by people. Others might use social media constantly but still feel unseen. In today’s culture, emotional openness is often discouraged. Social media encourages us to ‘curate’ our lives, which means young people may feel pressure to appear happy or confident, even when they aren’t. That makes loneliness even more isolating because it can feel like everyone else is doing fine.”</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“For young people, loneliness can be heightened by feeling misunderstood or unseen. As providers, teachers, or mentors, we might not always relate to their experiences. Maybe we didn’t grow up online, or maybe our cultural background shapes how we talk about emotions. But the key is to approach these moments with curiosity rather than assumption. When teenagers share their experiences with us, it is important to meet them where they’re at. Instead of trying to fix the feeling, we can validate it. For example: ‘That sounds really hard. It makes sense that you’d feel that way.’ We also have to build trust by keeping confidentiality. When youth sense they can’t speak freely, that isolation deepens. Simply saying, ‘This is a safe space—you don’t have to have it all figured out,’ can be a huge relief.”</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204FE9C-24EC-442B-850F-65B0BA925E10}" type="slidenum">
              <a:rPr lang="en-US" smtClean="0"/>
              <a:t>8</a:t>
            </a:fld>
            <a:endParaRPr lang="en-US"/>
          </a:p>
        </p:txBody>
      </p:sp>
    </p:spTree>
    <p:extLst>
      <p:ext uri="{BB962C8B-B14F-4D97-AF65-F5344CB8AC3E}">
        <p14:creationId xmlns:p14="http://schemas.microsoft.com/office/powerpoint/2010/main" val="417250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"Remember that persistent loneliness that impacts a young person's day-to-day life may require additional support and intervention. If you're worried about someone and need guidance, there are resources for youth and adults at the end of this presentation."</a:t>
            </a:r>
          </a:p>
        </p:txBody>
      </p:sp>
      <p:sp>
        <p:nvSpPr>
          <p:cNvPr id="4" name="Slide Number Placeholder 3"/>
          <p:cNvSpPr>
            <a:spLocks noGrp="1"/>
          </p:cNvSpPr>
          <p:nvPr>
            <p:ph type="sldNum" sz="quarter" idx="5"/>
          </p:nvPr>
        </p:nvSpPr>
        <p:spPr/>
        <p:txBody>
          <a:bodyPr/>
          <a:lstStyle/>
          <a:p>
            <a:fld id="{7204FE9C-24EC-442B-850F-65B0BA925E10}" type="slidenum">
              <a:rPr lang="en-US" smtClean="0"/>
              <a:t>9</a:t>
            </a:fld>
            <a:endParaRPr lang="en-US"/>
          </a:p>
        </p:txBody>
      </p:sp>
    </p:spTree>
    <p:extLst>
      <p:ext uri="{BB962C8B-B14F-4D97-AF65-F5344CB8AC3E}">
        <p14:creationId xmlns:p14="http://schemas.microsoft.com/office/powerpoint/2010/main" val="693864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pic>
        <p:nvPicPr>
          <p:cNvPr id="8" name="Picture 7" descr="photo illustration of the hands of different races and genders of people raised in the air against a white background"/>
          <p:cNvPicPr>
            <a:picLocks noChangeAspect="1"/>
          </p:cNvPicPr>
          <p:nvPr userDrawn="1"/>
        </p:nvPicPr>
        <p:blipFill rotWithShape="1">
          <a:blip r:embed="rId2">
            <a:extLst>
              <a:ext uri="{28A0092B-C50C-407E-A947-70E740481C1C}">
                <a14:useLocalDpi xmlns:a14="http://schemas.microsoft.com/office/drawing/2010/main" val="0"/>
              </a:ext>
            </a:extLst>
          </a:blip>
          <a:srcRect t="24421"/>
          <a:stretch/>
        </p:blipFill>
        <p:spPr>
          <a:xfrm>
            <a:off x="1" y="-1"/>
            <a:ext cx="12191999" cy="4591050"/>
          </a:xfrm>
          <a:prstGeom prst="rect">
            <a:avLst/>
          </a:prstGeom>
        </p:spPr>
      </p:pic>
      <p:pic>
        <p:nvPicPr>
          <p:cNvPr id="3" name="Picture 2">
            <a:extLst>
              <a:ext uri="{FF2B5EF4-FFF2-40B4-BE49-F238E27FC236}">
                <a16:creationId xmlns:a16="http://schemas.microsoft.com/office/drawing/2014/main" id="{DA4321E3-61F0-CDFE-F1E1-44E8F50229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5" name="Text Placeholder 9">
            <a:extLst>
              <a:ext uri="{FF2B5EF4-FFF2-40B4-BE49-F238E27FC236}">
                <a16:creationId xmlns:a16="http://schemas.microsoft.com/office/drawing/2014/main" id="{F8C3A047-63F8-91BC-0BD2-53A4EDD10F17}"/>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6" name="Title 3">
            <a:extLst>
              <a:ext uri="{FF2B5EF4-FFF2-40B4-BE49-F238E27FC236}">
                <a16:creationId xmlns:a16="http://schemas.microsoft.com/office/drawing/2014/main" id="{7BDBF436-C6EC-CE64-FD94-1AAD71D9A4EE}"/>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33526177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1616797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0348237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7480667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12823646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1846341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a:t>
            </a:r>
            <a:r>
              <a:rPr lang="en-US" sz="1800" baseline="0">
                <a:solidFill>
                  <a:srgbClr val="2699BB"/>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41238467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49786" y="4107845"/>
            <a:ext cx="3109356"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8679557" y="4107845"/>
            <a:ext cx="2809050"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99054" y="4107845"/>
            <a:ext cx="2821966"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sp>
        <p:nvSpPr>
          <p:cNvPr id="32" name="TextBox 31"/>
          <p:cNvSpPr txBox="1"/>
          <p:nvPr/>
        </p:nvSpPr>
        <p:spPr>
          <a:xfrm>
            <a:off x="1402198" y="1487830"/>
            <a:ext cx="238936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5042510" y="1487830"/>
            <a:ext cx="2900048"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8675809" y="1487830"/>
            <a:ext cx="2812798"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p:cNvSpPr/>
          <p:nvPr/>
        </p:nvSpPr>
        <p:spPr>
          <a:xfrm>
            <a:off x="888977"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37" name="Oval 36"/>
          <p:cNvSpPr/>
          <p:nvPr/>
        </p:nvSpPr>
        <p:spPr>
          <a:xfrm>
            <a:off x="8153413" y="1651085"/>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rgbClr val="349D96"/>
              </a:solidFill>
            </a:endParaRPr>
          </a:p>
        </p:txBody>
      </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
        <p:nvSpPr>
          <p:cNvPr id="3" name="Oval 2">
            <a:extLst>
              <a:ext uri="{FF2B5EF4-FFF2-40B4-BE49-F238E27FC236}">
                <a16:creationId xmlns:a16="http://schemas.microsoft.com/office/drawing/2014/main" id="{2F451CED-C452-E27D-020B-16FEBBA6F2B9}"/>
              </a:ext>
            </a:extLst>
          </p:cNvPr>
          <p:cNvSpPr/>
          <p:nvPr/>
        </p:nvSpPr>
        <p:spPr>
          <a:xfrm>
            <a:off x="4508490"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4" name="Oval 3">
            <a:extLst>
              <a:ext uri="{FF2B5EF4-FFF2-40B4-BE49-F238E27FC236}">
                <a16:creationId xmlns:a16="http://schemas.microsoft.com/office/drawing/2014/main" id="{3747D025-EE52-49F7-DE44-C378F29C3E6B}"/>
              </a:ext>
            </a:extLst>
          </p:cNvPr>
          <p:cNvSpPr/>
          <p:nvPr/>
        </p:nvSpPr>
        <p:spPr>
          <a:xfrm>
            <a:off x="8148316"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5" name="Oval 4">
            <a:extLst>
              <a:ext uri="{FF2B5EF4-FFF2-40B4-BE49-F238E27FC236}">
                <a16:creationId xmlns:a16="http://schemas.microsoft.com/office/drawing/2014/main" id="{B641F315-1AC5-4479-CA19-F1FC935177A5}"/>
              </a:ext>
            </a:extLst>
          </p:cNvPr>
          <p:cNvSpPr/>
          <p:nvPr/>
        </p:nvSpPr>
        <p:spPr>
          <a:xfrm>
            <a:off x="888977" y="4161635"/>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6" name="Oval 5">
            <a:extLst>
              <a:ext uri="{FF2B5EF4-FFF2-40B4-BE49-F238E27FC236}">
                <a16:creationId xmlns:a16="http://schemas.microsoft.com/office/drawing/2014/main" id="{E4F8C32E-FEA4-236F-6E88-64C0A27BEB84}"/>
              </a:ext>
            </a:extLst>
          </p:cNvPr>
          <p:cNvSpPr/>
          <p:nvPr/>
        </p:nvSpPr>
        <p:spPr>
          <a:xfrm>
            <a:off x="4506293" y="4161634"/>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7" name="Oval 6">
            <a:extLst>
              <a:ext uri="{FF2B5EF4-FFF2-40B4-BE49-F238E27FC236}">
                <a16:creationId xmlns:a16="http://schemas.microsoft.com/office/drawing/2014/main" id="{CC43CDDB-16A4-71BE-006B-473101DFF126}"/>
              </a:ext>
            </a:extLst>
          </p:cNvPr>
          <p:cNvSpPr/>
          <p:nvPr/>
        </p:nvSpPr>
        <p:spPr>
          <a:xfrm>
            <a:off x="8159142" y="4161634"/>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Tree>
    <p:extLst>
      <p:ext uri="{BB962C8B-B14F-4D97-AF65-F5344CB8AC3E}">
        <p14:creationId xmlns:p14="http://schemas.microsoft.com/office/powerpoint/2010/main" val="3506937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16" name="Oval 15"/>
          <p:cNvSpPr/>
          <p:nvPr/>
        </p:nvSpPr>
        <p:spPr>
          <a:xfrm>
            <a:off x="6417130"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047597"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048477"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a:t>
            </a:r>
            <a:r>
              <a:rPr lang="en-US" sz="1800" baseline="0">
                <a:solidFill>
                  <a:srgbClr val="2699BB"/>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2494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11785"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2476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1119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a:t>
            </a:r>
            <a:r>
              <a:rPr lang="en-US" sz="1800" baseline="0">
                <a:solidFill>
                  <a:srgbClr val="2699BB"/>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2699BB"/>
              </a:buClr>
              <a:defRPr sz="2200" baseline="0">
                <a:solidFill>
                  <a:schemeClr val="tx1"/>
                </a:solidFill>
                <a:latin typeface="+mn-lt"/>
              </a:defRPr>
            </a:lvl1pPr>
            <a:lvl2pPr>
              <a:buClr>
                <a:srgbClr val="2699BB"/>
              </a:buClr>
              <a:defRPr sz="2200">
                <a:solidFill>
                  <a:schemeClr val="tx1"/>
                </a:solidFill>
                <a:latin typeface="+mn-lt"/>
              </a:defRPr>
            </a:lvl2pPr>
            <a:lvl3pPr>
              <a:buClr>
                <a:srgbClr val="2699BB"/>
              </a:buClr>
              <a:defRPr sz="2000">
                <a:solidFill>
                  <a:schemeClr val="tx1"/>
                </a:solidFill>
                <a:latin typeface="+mn-lt"/>
              </a:defRPr>
            </a:lvl3pPr>
            <a:lvl4pPr>
              <a:buClr>
                <a:srgbClr val="2699BB"/>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267716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13" name="Picture 12" descr="Photo of the Seattle skyline with Space Needle in foreground and Mount Rainier in the background."/>
          <p:cNvPicPr>
            <a:picLocks noChangeAspect="1"/>
          </p:cNvPicPr>
          <p:nvPr userDrawn="1"/>
        </p:nvPicPr>
        <p:blipFill rotWithShape="1">
          <a:blip r:embed="rId2">
            <a:extLst>
              <a:ext uri="{28A0092B-C50C-407E-A947-70E740481C1C}">
                <a14:useLocalDpi xmlns:a14="http://schemas.microsoft.com/office/drawing/2010/main" val="0"/>
              </a:ext>
            </a:extLst>
          </a:blip>
          <a:srcRect t="10518" b="14482"/>
          <a:stretch/>
        </p:blipFill>
        <p:spPr>
          <a:xfrm>
            <a:off x="0" y="-1"/>
            <a:ext cx="12192000" cy="4572001"/>
          </a:xfrm>
          <a:prstGeom prst="rect">
            <a:avLst/>
          </a:prstGeom>
        </p:spPr>
      </p:pic>
      <p:pic>
        <p:nvPicPr>
          <p:cNvPr id="2" name="Picture 1">
            <a:extLst>
              <a:ext uri="{FF2B5EF4-FFF2-40B4-BE49-F238E27FC236}">
                <a16:creationId xmlns:a16="http://schemas.microsoft.com/office/drawing/2014/main" id="{E4F9FDC6-C3FC-7CD3-1153-CD516B189E8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542542D7-D64B-4CFA-F60D-1747E11B28A1}"/>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0C2AE6F5-BA6F-E7D6-7601-3637B6168D9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146275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22282"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00242"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22104"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699656"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61134" y="2038158"/>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52002" y="2038157"/>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38548" y="2038156"/>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a:t>
            </a:r>
            <a:r>
              <a:rPr lang="en-US" sz="1800" baseline="0">
                <a:solidFill>
                  <a:srgbClr val="2699BB"/>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27754518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616608"/>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893857" y="2616606"/>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23306" y="2616610"/>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992984"/>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893679" y="2992982"/>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22719" y="2992986"/>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p:cNvSpPr/>
          <p:nvPr/>
        </p:nvSpPr>
        <p:spPr>
          <a:xfrm>
            <a:off x="2496566" y="1604609"/>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p:cNvSpPr/>
          <p:nvPr/>
        </p:nvSpPr>
        <p:spPr>
          <a:xfrm>
            <a:off x="5688064" y="1604609"/>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p:cNvSpPr/>
          <p:nvPr/>
        </p:nvSpPr>
        <p:spPr>
          <a:xfrm>
            <a:off x="8927312" y="1614127"/>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a:t>
            </a:r>
            <a:r>
              <a:rPr lang="en-US" sz="1800" baseline="0">
                <a:solidFill>
                  <a:srgbClr val="2699BB"/>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4468"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cxnSp>
        <p:nvCxnSpPr>
          <p:cNvPr id="125" name="Straight Connector 124"/>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35" name="TextBox 134"/>
          <p:cNvSpPr txBox="1"/>
          <p:nvPr userDrawn="1"/>
        </p:nvSpPr>
        <p:spPr>
          <a:xfrm>
            <a:off x="8832913" y="3836351"/>
            <a:ext cx="1473881" cy="553998"/>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sp>
        <p:nvSpPr>
          <p:cNvPr id="137" name="TextBox 136"/>
          <p:cNvSpPr txBox="1"/>
          <p:nvPr/>
        </p:nvSpPr>
        <p:spPr>
          <a:xfrm>
            <a:off x="8829929" y="4706438"/>
            <a:ext cx="2620283" cy="579646"/>
          </a:xfrm>
          <a:prstGeom prst="rect">
            <a:avLst/>
          </a:prstGeom>
          <a:noFill/>
          <a:ln w="12700">
            <a:solidFill>
              <a:schemeClr val="bg1"/>
            </a:solidFill>
          </a:ln>
          <a:effectLst/>
        </p:spPr>
        <p:txBody>
          <a:bodyPr wrap="squar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185" name="Freeform 26"/>
          <p:cNvSpPr>
            <a:spLocks/>
          </p:cNvSpPr>
          <p:nvPr/>
        </p:nvSpPr>
        <p:spPr bwMode="auto">
          <a:xfrm>
            <a:off x="3026882" y="2598471"/>
            <a:ext cx="1442899" cy="723294"/>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6" name="Freeform 5"/>
          <p:cNvSpPr>
            <a:spLocks/>
          </p:cNvSpPr>
          <p:nvPr/>
        </p:nvSpPr>
        <p:spPr bwMode="auto">
          <a:xfrm>
            <a:off x="5982022" y="3982630"/>
            <a:ext cx="1386835" cy="755274"/>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7" name="Freeform 6"/>
          <p:cNvSpPr>
            <a:spLocks/>
          </p:cNvSpPr>
          <p:nvPr/>
        </p:nvSpPr>
        <p:spPr bwMode="auto">
          <a:xfrm>
            <a:off x="7874905" y="5047016"/>
            <a:ext cx="566538" cy="650205"/>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8" name="Freeform 7"/>
          <p:cNvSpPr>
            <a:spLocks/>
          </p:cNvSpPr>
          <p:nvPr/>
        </p:nvSpPr>
        <p:spPr bwMode="auto">
          <a:xfrm>
            <a:off x="5478925" y="4748562"/>
            <a:ext cx="947179" cy="1230365"/>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9" name="Freeform 8"/>
          <p:cNvSpPr>
            <a:spLocks/>
          </p:cNvSpPr>
          <p:nvPr/>
        </p:nvSpPr>
        <p:spPr bwMode="auto">
          <a:xfrm>
            <a:off x="4204217" y="2266516"/>
            <a:ext cx="1271757" cy="1767886"/>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0" name="Freeform 9"/>
          <p:cNvSpPr>
            <a:spLocks/>
          </p:cNvSpPr>
          <p:nvPr/>
        </p:nvSpPr>
        <p:spPr bwMode="auto">
          <a:xfrm>
            <a:off x="769585" y="2385289"/>
            <a:ext cx="1766003" cy="782682"/>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1" name="Freeform 10"/>
          <p:cNvSpPr>
            <a:spLocks/>
          </p:cNvSpPr>
          <p:nvPr/>
        </p:nvSpPr>
        <p:spPr bwMode="auto">
          <a:xfrm>
            <a:off x="2565094" y="5662199"/>
            <a:ext cx="554734" cy="706546"/>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2" name="Freeform 11"/>
          <p:cNvSpPr>
            <a:spLocks/>
          </p:cNvSpPr>
          <p:nvPr/>
        </p:nvSpPr>
        <p:spPr bwMode="auto">
          <a:xfrm>
            <a:off x="7094440" y="4858198"/>
            <a:ext cx="666862" cy="855773"/>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3" name="Freeform 12"/>
          <p:cNvSpPr>
            <a:spLocks/>
          </p:cNvSpPr>
          <p:nvPr/>
        </p:nvSpPr>
        <p:spPr bwMode="auto">
          <a:xfrm>
            <a:off x="2156420" y="5194720"/>
            <a:ext cx="979637" cy="750707"/>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4" name="Freeform 13"/>
          <p:cNvSpPr>
            <a:spLocks/>
          </p:cNvSpPr>
          <p:nvPr/>
        </p:nvSpPr>
        <p:spPr bwMode="auto">
          <a:xfrm>
            <a:off x="5030415" y="2794901"/>
            <a:ext cx="1304217" cy="1289751"/>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5" name="Freeform 14"/>
          <p:cNvSpPr>
            <a:spLocks/>
          </p:cNvSpPr>
          <p:nvPr/>
        </p:nvSpPr>
        <p:spPr bwMode="auto">
          <a:xfrm>
            <a:off x="6408400" y="1608697"/>
            <a:ext cx="728827" cy="1604955"/>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6" name="Freeform 15"/>
          <p:cNvSpPr>
            <a:spLocks/>
          </p:cNvSpPr>
          <p:nvPr/>
        </p:nvSpPr>
        <p:spPr bwMode="auto">
          <a:xfrm>
            <a:off x="5897926" y="4710494"/>
            <a:ext cx="1243727" cy="772023"/>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7" name="Freeform 16"/>
          <p:cNvSpPr>
            <a:spLocks/>
          </p:cNvSpPr>
          <p:nvPr/>
        </p:nvSpPr>
        <p:spPr bwMode="auto">
          <a:xfrm>
            <a:off x="7470658" y="4733336"/>
            <a:ext cx="634404" cy="971501"/>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8" name="Freeform 17"/>
          <p:cNvSpPr>
            <a:spLocks/>
          </p:cNvSpPr>
          <p:nvPr/>
        </p:nvSpPr>
        <p:spPr bwMode="auto">
          <a:xfrm>
            <a:off x="5312259" y="3050720"/>
            <a:ext cx="1041602" cy="1848591"/>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9" name="Freeform 18"/>
          <p:cNvSpPr>
            <a:spLocks/>
          </p:cNvSpPr>
          <p:nvPr/>
        </p:nvSpPr>
        <p:spPr bwMode="auto">
          <a:xfrm>
            <a:off x="1104491" y="3579107"/>
            <a:ext cx="1146352" cy="1059820"/>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0" name="Freeform 19"/>
          <p:cNvSpPr>
            <a:spLocks/>
          </p:cNvSpPr>
          <p:nvPr/>
        </p:nvSpPr>
        <p:spPr bwMode="auto">
          <a:xfrm>
            <a:off x="3928325" y="3569972"/>
            <a:ext cx="1507815" cy="1174022"/>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1" name="Freeform 20"/>
          <p:cNvSpPr>
            <a:spLocks/>
          </p:cNvSpPr>
          <p:nvPr/>
        </p:nvSpPr>
        <p:spPr bwMode="auto">
          <a:xfrm>
            <a:off x="3755708" y="5694174"/>
            <a:ext cx="1742397" cy="606045"/>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2" name="Freeform 21"/>
          <p:cNvSpPr>
            <a:spLocks/>
          </p:cNvSpPr>
          <p:nvPr/>
        </p:nvSpPr>
        <p:spPr bwMode="auto">
          <a:xfrm>
            <a:off x="2026589" y="4631311"/>
            <a:ext cx="1991733" cy="595388"/>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3" name="Freeform 22"/>
          <p:cNvSpPr>
            <a:spLocks/>
          </p:cNvSpPr>
          <p:nvPr/>
        </p:nvSpPr>
        <p:spPr bwMode="auto">
          <a:xfrm>
            <a:off x="6333156" y="3049198"/>
            <a:ext cx="1150779" cy="963885"/>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4" name="Freeform 23"/>
          <p:cNvSpPr>
            <a:spLocks/>
          </p:cNvSpPr>
          <p:nvPr/>
        </p:nvSpPr>
        <p:spPr bwMode="auto">
          <a:xfrm>
            <a:off x="4488961" y="1620879"/>
            <a:ext cx="1959275" cy="1460295"/>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5" name="Freeform 24"/>
          <p:cNvSpPr>
            <a:spLocks/>
          </p:cNvSpPr>
          <p:nvPr/>
        </p:nvSpPr>
        <p:spPr bwMode="auto">
          <a:xfrm>
            <a:off x="7585735" y="1561493"/>
            <a:ext cx="604896" cy="1327819"/>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6" name="Freeform 25"/>
          <p:cNvSpPr>
            <a:spLocks/>
          </p:cNvSpPr>
          <p:nvPr/>
        </p:nvSpPr>
        <p:spPr bwMode="auto">
          <a:xfrm>
            <a:off x="3105076" y="5212994"/>
            <a:ext cx="745054" cy="11542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7" name="Freeform 206"/>
          <p:cNvSpPr>
            <a:spLocks/>
          </p:cNvSpPr>
          <p:nvPr/>
        </p:nvSpPr>
        <p:spPr bwMode="auto">
          <a:xfrm>
            <a:off x="7454429" y="2867992"/>
            <a:ext cx="796693" cy="1110069"/>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8" name="Freeform 207"/>
          <p:cNvSpPr>
            <a:spLocks/>
          </p:cNvSpPr>
          <p:nvPr/>
        </p:nvSpPr>
        <p:spPr bwMode="auto">
          <a:xfrm>
            <a:off x="6886416" y="1576721"/>
            <a:ext cx="923574" cy="1679569"/>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9" name="Freeform 208"/>
          <p:cNvSpPr>
            <a:spLocks/>
          </p:cNvSpPr>
          <p:nvPr/>
        </p:nvSpPr>
        <p:spPr bwMode="auto">
          <a:xfrm>
            <a:off x="2206582" y="4099881"/>
            <a:ext cx="973736" cy="596909"/>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0" name="Freeform 209"/>
          <p:cNvSpPr>
            <a:spLocks/>
          </p:cNvSpPr>
          <p:nvPr/>
        </p:nvSpPr>
        <p:spPr bwMode="auto">
          <a:xfrm>
            <a:off x="6319878" y="4897789"/>
            <a:ext cx="1048979" cy="843591"/>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1" name="Freeform 210"/>
          <p:cNvSpPr>
            <a:spLocks/>
          </p:cNvSpPr>
          <p:nvPr/>
        </p:nvSpPr>
        <p:spPr bwMode="auto">
          <a:xfrm>
            <a:off x="7088540" y="3949129"/>
            <a:ext cx="1214219" cy="1152705"/>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212" name="Freeform 211"/>
          <p:cNvSpPr>
            <a:spLocks/>
          </p:cNvSpPr>
          <p:nvPr/>
        </p:nvSpPr>
        <p:spPr bwMode="auto">
          <a:xfrm>
            <a:off x="3844228" y="4270426"/>
            <a:ext cx="1653875" cy="1434409"/>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3" name="Freeform 212"/>
          <p:cNvSpPr>
            <a:spLocks/>
          </p:cNvSpPr>
          <p:nvPr/>
        </p:nvSpPr>
        <p:spPr bwMode="auto">
          <a:xfrm>
            <a:off x="2684600" y="2440106"/>
            <a:ext cx="393920" cy="709590"/>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4" name="Freeform 213"/>
          <p:cNvSpPr>
            <a:spLocks/>
          </p:cNvSpPr>
          <p:nvPr/>
        </p:nvSpPr>
        <p:spPr bwMode="auto">
          <a:xfrm>
            <a:off x="2905904" y="2639584"/>
            <a:ext cx="172618" cy="301501"/>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5" name="Freeform 214"/>
          <p:cNvSpPr>
            <a:spLocks/>
          </p:cNvSpPr>
          <p:nvPr/>
        </p:nvSpPr>
        <p:spPr bwMode="auto">
          <a:xfrm>
            <a:off x="874335" y="2819267"/>
            <a:ext cx="1945995" cy="814660"/>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6" name="Freeform 215"/>
          <p:cNvSpPr>
            <a:spLocks/>
          </p:cNvSpPr>
          <p:nvPr/>
        </p:nvSpPr>
        <p:spPr bwMode="auto">
          <a:xfrm>
            <a:off x="2693452" y="2889311"/>
            <a:ext cx="72292" cy="120296"/>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7" name="Freeform 216"/>
          <p:cNvSpPr>
            <a:spLocks/>
          </p:cNvSpPr>
          <p:nvPr/>
        </p:nvSpPr>
        <p:spPr bwMode="auto">
          <a:xfrm>
            <a:off x="2523784" y="2822312"/>
            <a:ext cx="45736" cy="45682"/>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8" name="Freeform 217"/>
          <p:cNvSpPr>
            <a:spLocks/>
          </p:cNvSpPr>
          <p:nvPr/>
        </p:nvSpPr>
        <p:spPr bwMode="auto">
          <a:xfrm>
            <a:off x="2398380" y="3081174"/>
            <a:ext cx="556210" cy="735477"/>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9" name="Freeform 218"/>
          <p:cNvSpPr>
            <a:spLocks/>
          </p:cNvSpPr>
          <p:nvPr/>
        </p:nvSpPr>
        <p:spPr bwMode="auto">
          <a:xfrm>
            <a:off x="2839512" y="3378106"/>
            <a:ext cx="95898" cy="194909"/>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0" name="Freeform 219"/>
          <p:cNvSpPr>
            <a:spLocks/>
          </p:cNvSpPr>
          <p:nvPr/>
        </p:nvSpPr>
        <p:spPr bwMode="auto">
          <a:xfrm>
            <a:off x="2920656" y="3620221"/>
            <a:ext cx="44260" cy="48727"/>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1" name="Freeform 220"/>
          <p:cNvSpPr>
            <a:spLocks/>
          </p:cNvSpPr>
          <p:nvPr/>
        </p:nvSpPr>
        <p:spPr bwMode="auto">
          <a:xfrm>
            <a:off x="1300713" y="4606948"/>
            <a:ext cx="730302" cy="762886"/>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2" name="Freeform 221"/>
          <p:cNvSpPr>
            <a:spLocks/>
          </p:cNvSpPr>
          <p:nvPr/>
        </p:nvSpPr>
        <p:spPr bwMode="auto">
          <a:xfrm>
            <a:off x="1402514" y="5010470"/>
            <a:ext cx="60490" cy="120296"/>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3" name="Freeform 222"/>
          <p:cNvSpPr>
            <a:spLocks/>
          </p:cNvSpPr>
          <p:nvPr/>
        </p:nvSpPr>
        <p:spPr bwMode="auto">
          <a:xfrm>
            <a:off x="2681648" y="4116629"/>
            <a:ext cx="64916" cy="85272"/>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4" name="Freeform 223"/>
          <p:cNvSpPr>
            <a:spLocks/>
          </p:cNvSpPr>
          <p:nvPr/>
        </p:nvSpPr>
        <p:spPr bwMode="auto">
          <a:xfrm>
            <a:off x="2709680" y="3941516"/>
            <a:ext cx="1301265" cy="817704"/>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5" name="Freeform 224"/>
          <p:cNvSpPr>
            <a:spLocks/>
          </p:cNvSpPr>
          <p:nvPr/>
        </p:nvSpPr>
        <p:spPr bwMode="auto">
          <a:xfrm>
            <a:off x="2604928" y="3805994"/>
            <a:ext cx="286218" cy="327386"/>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6" name="Freeform 225"/>
          <p:cNvSpPr>
            <a:spLocks/>
          </p:cNvSpPr>
          <p:nvPr/>
        </p:nvSpPr>
        <p:spPr bwMode="auto">
          <a:xfrm>
            <a:off x="2700828" y="4070947"/>
            <a:ext cx="78194" cy="59386"/>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7" name="Freeform 226"/>
          <p:cNvSpPr>
            <a:spLocks/>
          </p:cNvSpPr>
          <p:nvPr/>
        </p:nvSpPr>
        <p:spPr bwMode="auto">
          <a:xfrm>
            <a:off x="2447068" y="2182766"/>
            <a:ext cx="118030" cy="6395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8" name="Freeform 227"/>
          <p:cNvSpPr>
            <a:spLocks/>
          </p:cNvSpPr>
          <p:nvPr/>
        </p:nvSpPr>
        <p:spPr bwMode="auto">
          <a:xfrm>
            <a:off x="2281826" y="2144698"/>
            <a:ext cx="227204" cy="242114"/>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9" name="Freeform 228"/>
          <p:cNvSpPr>
            <a:spLocks/>
          </p:cNvSpPr>
          <p:nvPr/>
        </p:nvSpPr>
        <p:spPr bwMode="auto">
          <a:xfrm>
            <a:off x="2523784" y="2213220"/>
            <a:ext cx="149010" cy="207090"/>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0" name="Freeform 229"/>
          <p:cNvSpPr>
            <a:spLocks/>
          </p:cNvSpPr>
          <p:nvPr/>
        </p:nvSpPr>
        <p:spPr bwMode="auto">
          <a:xfrm>
            <a:off x="2630010" y="2169061"/>
            <a:ext cx="63440" cy="7765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1" name="Freeform 230"/>
          <p:cNvSpPr>
            <a:spLocks/>
          </p:cNvSpPr>
          <p:nvPr/>
        </p:nvSpPr>
        <p:spPr bwMode="auto">
          <a:xfrm>
            <a:off x="2435264" y="2006130"/>
            <a:ext cx="292120" cy="175114"/>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2" name="Freeform 231"/>
          <p:cNvSpPr>
            <a:spLocks/>
          </p:cNvSpPr>
          <p:nvPr/>
        </p:nvSpPr>
        <p:spPr bwMode="auto">
          <a:xfrm>
            <a:off x="2640336" y="2264994"/>
            <a:ext cx="51638" cy="50251"/>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3" name="Freeform 232"/>
          <p:cNvSpPr>
            <a:spLocks/>
          </p:cNvSpPr>
          <p:nvPr/>
        </p:nvSpPr>
        <p:spPr bwMode="auto">
          <a:xfrm>
            <a:off x="2749514" y="2115766"/>
            <a:ext cx="1928291" cy="49945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chemeClr val="accent4"/>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4" name="Freeform 233"/>
          <p:cNvSpPr>
            <a:spLocks/>
          </p:cNvSpPr>
          <p:nvPr/>
        </p:nvSpPr>
        <p:spPr bwMode="auto">
          <a:xfrm>
            <a:off x="2799676" y="2190380"/>
            <a:ext cx="81146" cy="7765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5" name="Freeform 234"/>
          <p:cNvSpPr>
            <a:spLocks/>
          </p:cNvSpPr>
          <p:nvPr/>
        </p:nvSpPr>
        <p:spPr bwMode="auto">
          <a:xfrm>
            <a:off x="2714106" y="2155355"/>
            <a:ext cx="75244" cy="79181"/>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6" name="Freeform 235"/>
          <p:cNvSpPr>
            <a:spLocks/>
          </p:cNvSpPr>
          <p:nvPr/>
        </p:nvSpPr>
        <p:spPr bwMode="auto">
          <a:xfrm>
            <a:off x="1945444" y="5442926"/>
            <a:ext cx="91472" cy="80705"/>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7" name="Freeform 236"/>
          <p:cNvSpPr>
            <a:spLocks/>
          </p:cNvSpPr>
          <p:nvPr/>
        </p:nvSpPr>
        <p:spPr bwMode="auto">
          <a:xfrm>
            <a:off x="1653324" y="5177972"/>
            <a:ext cx="514900" cy="345658"/>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8" name="Freeform 237"/>
          <p:cNvSpPr>
            <a:spLocks/>
          </p:cNvSpPr>
          <p:nvPr/>
        </p:nvSpPr>
        <p:spPr bwMode="auto">
          <a:xfrm>
            <a:off x="2660994" y="1623925"/>
            <a:ext cx="2050745" cy="500977"/>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9" name="Freeform 238"/>
          <p:cNvSpPr>
            <a:spLocks/>
          </p:cNvSpPr>
          <p:nvPr/>
        </p:nvSpPr>
        <p:spPr bwMode="auto">
          <a:xfrm>
            <a:off x="2752466" y="1975674"/>
            <a:ext cx="109178" cy="143136"/>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0" name="Freeform 239"/>
          <p:cNvSpPr>
            <a:spLocks/>
          </p:cNvSpPr>
          <p:nvPr/>
        </p:nvSpPr>
        <p:spPr bwMode="auto">
          <a:xfrm>
            <a:off x="2824758" y="2025925"/>
            <a:ext cx="44260" cy="47204"/>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1" name="Freeform 240"/>
          <p:cNvSpPr>
            <a:spLocks/>
          </p:cNvSpPr>
          <p:nvPr/>
        </p:nvSpPr>
        <p:spPr bwMode="auto">
          <a:xfrm>
            <a:off x="2891148" y="3684174"/>
            <a:ext cx="157862" cy="240591"/>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2" name="Freeform 241"/>
          <p:cNvSpPr>
            <a:spLocks/>
          </p:cNvSpPr>
          <p:nvPr/>
        </p:nvSpPr>
        <p:spPr bwMode="auto">
          <a:xfrm>
            <a:off x="2984096" y="3311108"/>
            <a:ext cx="1329296" cy="960842"/>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3" name="Freeform 242"/>
          <p:cNvSpPr>
            <a:spLocks/>
          </p:cNvSpPr>
          <p:nvPr/>
        </p:nvSpPr>
        <p:spPr bwMode="auto">
          <a:xfrm>
            <a:off x="2523784" y="3930857"/>
            <a:ext cx="82620" cy="190342"/>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4" name="Freeform 243"/>
          <p:cNvSpPr>
            <a:spLocks/>
          </p:cNvSpPr>
          <p:nvPr/>
        </p:nvSpPr>
        <p:spPr bwMode="auto">
          <a:xfrm>
            <a:off x="1924790" y="3507538"/>
            <a:ext cx="702271" cy="730910"/>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38" name="TextBox 137"/>
          <p:cNvSpPr txBox="1"/>
          <p:nvPr/>
        </p:nvSpPr>
        <p:spPr>
          <a:xfrm>
            <a:off x="3313885" y="1665190"/>
            <a:ext cx="806929"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139" name="TextBox 138"/>
          <p:cNvSpPr txBox="1"/>
          <p:nvPr/>
        </p:nvSpPr>
        <p:spPr>
          <a:xfrm>
            <a:off x="3329877" y="2164078"/>
            <a:ext cx="702205" cy="458583"/>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140" name="TextBox 139"/>
          <p:cNvSpPr txBox="1"/>
          <p:nvPr/>
        </p:nvSpPr>
        <p:spPr>
          <a:xfrm>
            <a:off x="3265304" y="2776630"/>
            <a:ext cx="891443" cy="458583"/>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141" name="TextBox 140"/>
          <p:cNvSpPr txBox="1"/>
          <p:nvPr/>
        </p:nvSpPr>
        <p:spPr>
          <a:xfrm>
            <a:off x="3029301" y="3441985"/>
            <a:ext cx="1075170" cy="634961"/>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142" name="TextBox 141"/>
          <p:cNvSpPr txBox="1"/>
          <p:nvPr/>
        </p:nvSpPr>
        <p:spPr>
          <a:xfrm>
            <a:off x="2767285" y="4207994"/>
            <a:ext cx="1179895" cy="458583"/>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143" name="TextBox 142"/>
          <p:cNvSpPr txBox="1"/>
          <p:nvPr/>
        </p:nvSpPr>
        <p:spPr>
          <a:xfrm>
            <a:off x="2533446" y="4750062"/>
            <a:ext cx="626877" cy="458583"/>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144" name="TextBox 143"/>
          <p:cNvSpPr txBox="1"/>
          <p:nvPr/>
        </p:nvSpPr>
        <p:spPr>
          <a:xfrm>
            <a:off x="2357101" y="5263554"/>
            <a:ext cx="702205" cy="458583"/>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145" name="TextBox 144"/>
          <p:cNvSpPr txBox="1"/>
          <p:nvPr/>
        </p:nvSpPr>
        <p:spPr>
          <a:xfrm>
            <a:off x="2500513" y="5845136"/>
            <a:ext cx="702205" cy="458583"/>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146" name="TextBox 145"/>
          <p:cNvSpPr txBox="1"/>
          <p:nvPr/>
        </p:nvSpPr>
        <p:spPr>
          <a:xfrm>
            <a:off x="3094151" y="5364044"/>
            <a:ext cx="801417" cy="458583"/>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147" name="TextBox 146"/>
          <p:cNvSpPr txBox="1"/>
          <p:nvPr/>
        </p:nvSpPr>
        <p:spPr>
          <a:xfrm>
            <a:off x="4073948" y="5754884"/>
            <a:ext cx="707717" cy="458583"/>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148" name="TextBox 147"/>
          <p:cNvSpPr txBox="1"/>
          <p:nvPr/>
        </p:nvSpPr>
        <p:spPr>
          <a:xfrm>
            <a:off x="2266644" y="2424571"/>
            <a:ext cx="626877" cy="458583"/>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149" name="TextBox 148"/>
          <p:cNvSpPr txBox="1"/>
          <p:nvPr/>
        </p:nvSpPr>
        <p:spPr>
          <a:xfrm>
            <a:off x="1187371" y="2726686"/>
            <a:ext cx="661785" cy="458583"/>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150" name="TextBox 149"/>
          <p:cNvSpPr txBox="1"/>
          <p:nvPr/>
        </p:nvSpPr>
        <p:spPr>
          <a:xfrm>
            <a:off x="1251367" y="3172317"/>
            <a:ext cx="777533" cy="458583"/>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151" name="TextBox 150"/>
          <p:cNvSpPr txBox="1"/>
          <p:nvPr/>
        </p:nvSpPr>
        <p:spPr>
          <a:xfrm>
            <a:off x="1264129" y="3644584"/>
            <a:ext cx="636062" cy="634961"/>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152" name="TextBox 151"/>
          <p:cNvSpPr txBox="1"/>
          <p:nvPr/>
        </p:nvSpPr>
        <p:spPr>
          <a:xfrm>
            <a:off x="1446694" y="4720293"/>
            <a:ext cx="626877" cy="458583"/>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153" name="TextBox 152"/>
          <p:cNvSpPr txBox="1"/>
          <p:nvPr/>
        </p:nvSpPr>
        <p:spPr>
          <a:xfrm>
            <a:off x="1287922" y="5272236"/>
            <a:ext cx="933413" cy="400110"/>
          </a:xfrm>
          <a:prstGeom prst="rect">
            <a:avLst/>
          </a:prstGeom>
          <a:noFill/>
          <a:ln w="12700">
            <a:noFill/>
          </a:ln>
          <a:effectLst/>
        </p:spPr>
        <p:txBody>
          <a:bodyPr wrap="squar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154" name="TextBox 153"/>
          <p:cNvSpPr txBox="1"/>
          <p:nvPr/>
        </p:nvSpPr>
        <p:spPr>
          <a:xfrm>
            <a:off x="2137789" y="4292096"/>
            <a:ext cx="777533" cy="458583"/>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155" name="TextBox 154"/>
          <p:cNvSpPr txBox="1"/>
          <p:nvPr/>
        </p:nvSpPr>
        <p:spPr>
          <a:xfrm>
            <a:off x="1867543" y="3822475"/>
            <a:ext cx="628713" cy="458583"/>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156" name="TextBox 155"/>
          <p:cNvSpPr txBox="1"/>
          <p:nvPr/>
        </p:nvSpPr>
        <p:spPr>
          <a:xfrm>
            <a:off x="4314252" y="4943339"/>
            <a:ext cx="702205" cy="458583"/>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157" name="TextBox 156"/>
          <p:cNvSpPr txBox="1"/>
          <p:nvPr/>
        </p:nvSpPr>
        <p:spPr>
          <a:xfrm>
            <a:off x="4339814" y="4022219"/>
            <a:ext cx="650760" cy="458583"/>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158" name="TextBox 157"/>
          <p:cNvSpPr txBox="1"/>
          <p:nvPr/>
        </p:nvSpPr>
        <p:spPr>
          <a:xfrm>
            <a:off x="4421981" y="3306438"/>
            <a:ext cx="628713"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159" name="TextBox 158"/>
          <p:cNvSpPr txBox="1"/>
          <p:nvPr/>
        </p:nvSpPr>
        <p:spPr>
          <a:xfrm>
            <a:off x="5156054" y="3327993"/>
            <a:ext cx="702205"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160" name="TextBox 159"/>
          <p:cNvSpPr txBox="1"/>
          <p:nvPr/>
        </p:nvSpPr>
        <p:spPr>
          <a:xfrm>
            <a:off x="4803934" y="3030093"/>
            <a:ext cx="1251548" cy="282204"/>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161" name="TextBox 160"/>
          <p:cNvSpPr txBox="1"/>
          <p:nvPr/>
        </p:nvSpPr>
        <p:spPr>
          <a:xfrm>
            <a:off x="5136995" y="2025925"/>
            <a:ext cx="852861"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162" name="TextBox 161"/>
          <p:cNvSpPr txBox="1"/>
          <p:nvPr/>
        </p:nvSpPr>
        <p:spPr>
          <a:xfrm>
            <a:off x="5468962" y="5328542"/>
            <a:ext cx="702205"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163" name="TextBox 162"/>
          <p:cNvSpPr txBox="1"/>
          <p:nvPr/>
        </p:nvSpPr>
        <p:spPr>
          <a:xfrm>
            <a:off x="5993012" y="4996609"/>
            <a:ext cx="704042"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164" name="TextBox 163"/>
          <p:cNvSpPr txBox="1"/>
          <p:nvPr/>
        </p:nvSpPr>
        <p:spPr>
          <a:xfrm>
            <a:off x="5458031" y="4819899"/>
            <a:ext cx="1284619" cy="282204"/>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165" name="TextBox 164"/>
          <p:cNvSpPr txBox="1"/>
          <p:nvPr/>
        </p:nvSpPr>
        <p:spPr>
          <a:xfrm>
            <a:off x="5542774" y="3944400"/>
            <a:ext cx="626877"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166" name="TextBox 165"/>
          <p:cNvSpPr txBox="1"/>
          <p:nvPr/>
        </p:nvSpPr>
        <p:spPr>
          <a:xfrm>
            <a:off x="6454961" y="2071507"/>
            <a:ext cx="551549" cy="458583"/>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167" name="TextBox 166"/>
          <p:cNvSpPr txBox="1"/>
          <p:nvPr/>
        </p:nvSpPr>
        <p:spPr>
          <a:xfrm>
            <a:off x="7054326" y="2337887"/>
            <a:ext cx="702205" cy="458583"/>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168" name="TextBox 167"/>
          <p:cNvSpPr txBox="1"/>
          <p:nvPr/>
        </p:nvSpPr>
        <p:spPr>
          <a:xfrm>
            <a:off x="7627855" y="1971765"/>
            <a:ext cx="626877" cy="634961"/>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169" name="TextBox 168"/>
          <p:cNvSpPr txBox="1"/>
          <p:nvPr/>
        </p:nvSpPr>
        <p:spPr>
          <a:xfrm>
            <a:off x="6557743" y="3361837"/>
            <a:ext cx="645249"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170" name="TextBox 169"/>
          <p:cNvSpPr txBox="1"/>
          <p:nvPr/>
        </p:nvSpPr>
        <p:spPr>
          <a:xfrm>
            <a:off x="7462390" y="3336199"/>
            <a:ext cx="733438"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171" name="TextBox 170"/>
          <p:cNvSpPr txBox="1"/>
          <p:nvPr/>
        </p:nvSpPr>
        <p:spPr>
          <a:xfrm>
            <a:off x="6504371" y="4159112"/>
            <a:ext cx="628713"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172" name="TextBox 171"/>
          <p:cNvSpPr txBox="1"/>
          <p:nvPr/>
        </p:nvSpPr>
        <p:spPr>
          <a:xfrm>
            <a:off x="7375989" y="4169627"/>
            <a:ext cx="783043"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173" name="TextBox 172"/>
          <p:cNvSpPr txBox="1"/>
          <p:nvPr/>
        </p:nvSpPr>
        <p:spPr>
          <a:xfrm>
            <a:off x="6392679" y="5321177"/>
            <a:ext cx="946561"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174" name="TextBox 173"/>
          <p:cNvSpPr txBox="1"/>
          <p:nvPr/>
        </p:nvSpPr>
        <p:spPr>
          <a:xfrm>
            <a:off x="7165909" y="5186813"/>
            <a:ext cx="790393"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175" name="TextBox 174"/>
          <p:cNvSpPr txBox="1"/>
          <p:nvPr/>
        </p:nvSpPr>
        <p:spPr>
          <a:xfrm>
            <a:off x="7442132" y="4787184"/>
            <a:ext cx="700367"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176" name="TextBox 175"/>
          <p:cNvSpPr txBox="1"/>
          <p:nvPr/>
        </p:nvSpPr>
        <p:spPr>
          <a:xfrm>
            <a:off x="7832783" y="5225345"/>
            <a:ext cx="626877"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177" name="TextBox 176"/>
          <p:cNvSpPr txBox="1"/>
          <p:nvPr/>
        </p:nvSpPr>
        <p:spPr>
          <a:xfrm>
            <a:off x="6523256" y="1746059"/>
            <a:ext cx="1580420" cy="282204"/>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178" name="TextBox 177"/>
          <p:cNvSpPr txBox="1"/>
          <p:nvPr/>
        </p:nvSpPr>
        <p:spPr>
          <a:xfrm>
            <a:off x="1831728" y="1713079"/>
            <a:ext cx="742623" cy="458583"/>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83" name="TextBox 182"/>
          <p:cNvSpPr txBox="1"/>
          <p:nvPr/>
        </p:nvSpPr>
        <p:spPr>
          <a:xfrm>
            <a:off x="2316549" y="3263608"/>
            <a:ext cx="618861" cy="400110"/>
          </a:xfrm>
          <a:prstGeom prst="rect">
            <a:avLst/>
          </a:prstGeom>
          <a:noFill/>
          <a:ln w="12700">
            <a:noFill/>
          </a:ln>
          <a:effectLst/>
        </p:spPr>
        <p:txBody>
          <a:bodyPr wrap="squar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grpSp>
        <p:nvGrpSpPr>
          <p:cNvPr id="11" name="Group 10"/>
          <p:cNvGrpSpPr/>
          <p:nvPr/>
        </p:nvGrpSpPr>
        <p:grpSpPr>
          <a:xfrm>
            <a:off x="8926129" y="2123773"/>
            <a:ext cx="2815916" cy="1317810"/>
            <a:chOff x="434162" y="4035083"/>
            <a:chExt cx="2815916" cy="1317810"/>
          </a:xfrm>
        </p:grpSpPr>
        <p:grpSp>
          <p:nvGrpSpPr>
            <p:cNvPr id="255" name="Group 254"/>
            <p:cNvGrpSpPr/>
            <p:nvPr userDrawn="1"/>
          </p:nvGrpSpPr>
          <p:grpSpPr>
            <a:xfrm>
              <a:off x="435347" y="4321406"/>
              <a:ext cx="2814731" cy="400110"/>
              <a:chOff x="12691078" y="3401030"/>
              <a:chExt cx="2814731" cy="400110"/>
            </a:xfrm>
          </p:grpSpPr>
          <p:sp>
            <p:nvSpPr>
              <p:cNvPr id="256" name="Rectangle 255"/>
              <p:cNvSpPr/>
              <p:nvPr userDrawn="1"/>
            </p:nvSpPr>
            <p:spPr>
              <a:xfrm>
                <a:off x="12691078" y="3491275"/>
                <a:ext cx="219456" cy="21945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257" name="TextBox 256"/>
              <p:cNvSpPr txBox="1"/>
              <p:nvPr userDrawn="1"/>
            </p:nvSpPr>
            <p:spPr>
              <a:xfrm>
                <a:off x="12885853" y="340103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a:t>
                </a:r>
              </a:p>
              <a:p>
                <a:r>
                  <a:rPr lang="en-US" sz="1000" b="1" kern="1200">
                    <a:solidFill>
                      <a:schemeClr val="tx1"/>
                    </a:solidFill>
                    <a:latin typeface="+mn-lt"/>
                    <a:ea typeface="+mn-ea"/>
                    <a:cs typeface="+mn-cs"/>
                  </a:rPr>
                  <a:t>public health &amp; human services (16)</a:t>
                </a:r>
              </a:p>
            </p:txBody>
          </p:sp>
        </p:grpSp>
        <p:grpSp>
          <p:nvGrpSpPr>
            <p:cNvPr id="10" name="Group 9"/>
            <p:cNvGrpSpPr/>
            <p:nvPr userDrawn="1"/>
          </p:nvGrpSpPr>
          <p:grpSpPr>
            <a:xfrm>
              <a:off x="434162" y="4035083"/>
              <a:ext cx="1936815" cy="1317810"/>
              <a:chOff x="434162" y="4035083"/>
              <a:chExt cx="1936815" cy="1317810"/>
            </a:xfrm>
          </p:grpSpPr>
          <p:grpSp>
            <p:nvGrpSpPr>
              <p:cNvPr id="4" name="Group 3"/>
              <p:cNvGrpSpPr/>
              <p:nvPr userDrawn="1"/>
            </p:nvGrpSpPr>
            <p:grpSpPr>
              <a:xfrm>
                <a:off x="434163" y="4755791"/>
                <a:ext cx="1936814" cy="597102"/>
                <a:chOff x="15619382" y="3472105"/>
                <a:chExt cx="1936814" cy="597102"/>
              </a:xfrm>
            </p:grpSpPr>
            <p:sp>
              <p:nvSpPr>
                <p:cNvPr id="132" name="Rectangle 131"/>
                <p:cNvSpPr/>
                <p:nvPr userDrawn="1"/>
              </p:nvSpPr>
              <p:spPr>
                <a:xfrm>
                  <a:off x="15619382" y="3487376"/>
                  <a:ext cx="214952" cy="219456"/>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spcBef>
                      <a:spcPts val="200"/>
                    </a:spcBef>
                  </a:pPr>
                  <a:endParaRPr lang="en-US"/>
                </a:p>
              </p:txBody>
            </p:sp>
            <p:sp>
              <p:nvSpPr>
                <p:cNvPr id="134" name="Rectangle 133"/>
                <p:cNvSpPr/>
                <p:nvPr userDrawn="1"/>
              </p:nvSpPr>
              <p:spPr>
                <a:xfrm>
                  <a:off x="15619382" y="3848545"/>
                  <a:ext cx="219456" cy="219456"/>
                </a:xfrm>
                <a:prstGeom prst="rect">
                  <a:avLst/>
                </a:prstGeom>
                <a:ln>
                  <a:solidFill>
                    <a:srgbClr val="269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1" name="TextBox 180"/>
                <p:cNvSpPr txBox="1"/>
                <p:nvPr userDrawn="1"/>
              </p:nvSpPr>
              <p:spPr>
                <a:xfrm>
                  <a:off x="15815014" y="3472105"/>
                  <a:ext cx="1741182"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82" name="TextBox 181"/>
                <p:cNvSpPr txBox="1"/>
                <p:nvPr userDrawn="1"/>
              </p:nvSpPr>
              <p:spPr>
                <a:xfrm>
                  <a:off x="15815477" y="3822986"/>
                  <a:ext cx="1470274" cy="246221"/>
                </a:xfrm>
                <a:prstGeom prst="rect">
                  <a:avLst/>
                </a:prstGeom>
                <a:noFill/>
              </p:spPr>
              <p:txBody>
                <a:bodyPr wrap="none" rtlCol="0">
                  <a:spAutoFit/>
                </a:bodyPr>
                <a:lstStyle/>
                <a:p>
                  <a:r>
                    <a:rPr lang="en-US" sz="1000" b="1">
                      <a:solidFill>
                        <a:schemeClr val="tx1"/>
                      </a:solidFill>
                      <a:latin typeface="+mn-lt"/>
                    </a:rPr>
                    <a:t>Multi County District (3)</a:t>
                  </a:r>
                </a:p>
              </p:txBody>
            </p:sp>
          </p:grpSp>
          <p:grpSp>
            <p:nvGrpSpPr>
              <p:cNvPr id="258" name="Group 257"/>
              <p:cNvGrpSpPr/>
              <p:nvPr userDrawn="1"/>
            </p:nvGrpSpPr>
            <p:grpSpPr>
              <a:xfrm>
                <a:off x="434162" y="4035083"/>
                <a:ext cx="1700350" cy="246221"/>
                <a:chOff x="12691077" y="3835313"/>
                <a:chExt cx="1700350" cy="246221"/>
              </a:xfrm>
            </p:grpSpPr>
            <p:sp>
              <p:nvSpPr>
                <p:cNvPr id="259" name="Rectangle 258"/>
                <p:cNvSpPr/>
                <p:nvPr userDrawn="1"/>
              </p:nvSpPr>
              <p:spPr>
                <a:xfrm>
                  <a:off x="12691077" y="3853290"/>
                  <a:ext cx="219456" cy="21945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60" name="TextBox 259"/>
                <p:cNvSpPr txBox="1"/>
                <p:nvPr userDrawn="1"/>
              </p:nvSpPr>
              <p:spPr>
                <a:xfrm>
                  <a:off x="12892299" y="3835313"/>
                  <a:ext cx="1499128" cy="246221"/>
                </a:xfrm>
                <a:prstGeom prst="rect">
                  <a:avLst/>
                </a:prstGeom>
                <a:noFill/>
              </p:spPr>
              <p:txBody>
                <a:bodyPr wrap="none" rtlCol="0">
                  <a:spAutoFit/>
                </a:bodyPr>
                <a:lstStyle/>
                <a:p>
                  <a:r>
                    <a:rPr lang="en-US" sz="1000" b="1">
                      <a:solidFill>
                        <a:schemeClr val="tx1"/>
                      </a:solidFill>
                      <a:latin typeface="+mn-lt"/>
                    </a:rPr>
                    <a:t>Single County District (8)</a:t>
                  </a:r>
                </a:p>
              </p:txBody>
            </p:sp>
          </p:grpSp>
        </p:grpSp>
      </p:grpSp>
      <p:pic>
        <p:nvPicPr>
          <p:cNvPr id="3" name="Picture 2">
            <a:extLst>
              <a:ext uri="{FF2B5EF4-FFF2-40B4-BE49-F238E27FC236}">
                <a16:creationId xmlns:a16="http://schemas.microsoft.com/office/drawing/2014/main" id="{84EE4D84-CC6E-082A-90B4-CAC610C18E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811712" y="5822627"/>
            <a:ext cx="1996064" cy="587138"/>
          </a:xfrm>
          <a:prstGeom prst="rect">
            <a:avLst/>
          </a:prstGeom>
        </p:spPr>
      </p:pic>
    </p:spTree>
    <p:extLst>
      <p:ext uri="{BB962C8B-B14F-4D97-AF65-F5344CB8AC3E}">
        <p14:creationId xmlns:p14="http://schemas.microsoft.com/office/powerpoint/2010/main" val="39902567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cxnSp>
        <p:nvCxnSpPr>
          <p:cNvPr id="8" name="Straight Connector 7"/>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8856" y="1273708"/>
            <a:ext cx="8934287" cy="495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7243858" y="5134314"/>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Private Sector</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Other Stakeholders</a:t>
            </a:r>
          </a:p>
        </p:txBody>
      </p:sp>
      <p:sp>
        <p:nvSpPr>
          <p:cNvPr id="22" name="Oval 21"/>
          <p:cNvSpPr/>
          <p:nvPr userDrawn="1"/>
        </p:nvSpPr>
        <p:spPr>
          <a:xfrm>
            <a:off x="2977978" y="3612150"/>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2635357" y="3392441"/>
            <a:ext cx="685800" cy="433387"/>
          </a:xfrm>
          <a:prstGeom prst="rect">
            <a:avLst/>
          </a:prstGeom>
          <a:noFill/>
          <a:ln w="25400">
            <a:solidFill>
              <a:srgbClr val="269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userDrawn="1"/>
        </p:nvCxnSpPr>
        <p:spPr>
          <a:xfrm>
            <a:off x="2968411" y="5893601"/>
            <a:ext cx="1005919"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2968413" y="3905085"/>
            <a:ext cx="0" cy="1996215"/>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4916566" y="5690941"/>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910002" y="5133260"/>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28" name="Rectangle 27"/>
          <p:cNvSpPr/>
          <p:nvPr userDrawn="1"/>
        </p:nvSpPr>
        <p:spPr>
          <a:xfrm>
            <a:off x="1612793" y="5052658"/>
            <a:ext cx="2402823" cy="369332"/>
          </a:xfrm>
          <a:prstGeom prst="rect">
            <a:avLst/>
          </a:prstGeom>
          <a:solidFill>
            <a:schemeClr val="bg1"/>
          </a:solidFill>
        </p:spPr>
        <p:txBody>
          <a:bodyPr wrap="square">
            <a:spAutoFit/>
          </a:bodyPr>
          <a:lstStyle/>
          <a:p>
            <a:pPr algn="l"/>
            <a:r>
              <a:rPr lang="en-US" sz="1800">
                <a:solidFill>
                  <a:srgbClr val="2699BB"/>
                </a:solidFill>
                <a:latin typeface="Century Gothic" panose="020B0502020202020204" pitchFamily="34" charset="0"/>
              </a:rPr>
              <a:t>WASHINGTON STATE</a:t>
            </a:r>
          </a:p>
        </p:txBody>
      </p:sp>
      <p:cxnSp>
        <p:nvCxnSpPr>
          <p:cNvPr id="29" name="Straight Connector 28"/>
          <p:cNvCxnSpPr/>
          <p:nvPr userDrawn="1"/>
        </p:nvCxnSpPr>
        <p:spPr>
          <a:xfrm>
            <a:off x="6895475" y="5890578"/>
            <a:ext cx="348383"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489554" y="5893297"/>
            <a:ext cx="427012"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0176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720456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3476037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029432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5419024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404169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11" name="Picture 10" descr="photo of downtown Spokane with Spokane River in forefront"/>
          <p:cNvPicPr>
            <a:picLocks noChangeAspect="1"/>
          </p:cNvPicPr>
          <p:nvPr userDrawn="1"/>
        </p:nvPicPr>
        <p:blipFill rotWithShape="1">
          <a:blip r:embed="rId2">
            <a:extLst>
              <a:ext uri="{28A0092B-C50C-407E-A947-70E740481C1C}">
                <a14:useLocalDpi xmlns:a14="http://schemas.microsoft.com/office/drawing/2010/main" val="0"/>
              </a:ext>
            </a:extLst>
          </a:blip>
          <a:srcRect t="8921" b="15783"/>
          <a:stretch/>
        </p:blipFill>
        <p:spPr>
          <a:xfrm>
            <a:off x="1" y="0"/>
            <a:ext cx="12200524" cy="4572000"/>
          </a:xfrm>
          <a:prstGeom prst="rect">
            <a:avLst/>
          </a:prstGeom>
        </p:spPr>
      </p:pic>
      <p:pic>
        <p:nvPicPr>
          <p:cNvPr id="2" name="Picture 1">
            <a:extLst>
              <a:ext uri="{FF2B5EF4-FFF2-40B4-BE49-F238E27FC236}">
                <a16:creationId xmlns:a16="http://schemas.microsoft.com/office/drawing/2014/main" id="{65669BCC-FB9F-B78A-0E94-EC00588E352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56B80EA2-AD74-B15F-8A54-98558C16EF72}"/>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1C324521-E337-22C7-6039-3D4D1671686A}"/>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4164485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26075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65229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504768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1668251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10543462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1317227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5080158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2600895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4826252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1138106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13" name="Picture 12" descr="photo of a boat navigating around a couple of islands in the Puget Sound"/>
          <p:cNvPicPr>
            <a:picLocks noChangeAspect="1"/>
          </p:cNvPicPr>
          <p:nvPr userDrawn="1"/>
        </p:nvPicPr>
        <p:blipFill rotWithShape="1">
          <a:blip r:embed="rId2">
            <a:extLst>
              <a:ext uri="{28A0092B-C50C-407E-A947-70E740481C1C}">
                <a14:useLocalDpi xmlns:a14="http://schemas.microsoft.com/office/drawing/2010/main" val="0"/>
              </a:ext>
            </a:extLst>
          </a:blip>
          <a:srcRect t="435" b="24049"/>
          <a:stretch/>
        </p:blipFill>
        <p:spPr>
          <a:xfrm>
            <a:off x="0" y="-2"/>
            <a:ext cx="12192000" cy="4572001"/>
          </a:xfrm>
          <a:prstGeom prst="rect">
            <a:avLst/>
          </a:prstGeom>
        </p:spPr>
      </p:pic>
      <p:pic>
        <p:nvPicPr>
          <p:cNvPr id="2" name="Picture 1">
            <a:extLst>
              <a:ext uri="{FF2B5EF4-FFF2-40B4-BE49-F238E27FC236}">
                <a16:creationId xmlns:a16="http://schemas.microsoft.com/office/drawing/2014/main" id="{B9BEEE91-389E-BC77-0AC3-D352287A1C6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8503312A-C69A-5DBA-2A59-2DBA09096E96}"/>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7CC90AF8-5DC6-E142-0C4D-416CD33CF7B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2363844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1672404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a:t>
            </a:r>
            <a:r>
              <a:rPr lang="en-US" sz="1800" baseline="0">
                <a:solidFill>
                  <a:srgbClr val="2699BB"/>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882989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9235" y="4507928"/>
            <a:ext cx="12201236" cy="2161877"/>
            <a:chOff x="-9235" y="4393628"/>
            <a:chExt cx="12201236" cy="2161877"/>
          </a:xfrm>
        </p:grpSpPr>
        <p:sp>
          <p:nvSpPr>
            <p:cNvPr id="50" name="TextBox 49"/>
            <p:cNvSpPr txBox="1"/>
            <p:nvPr userDrawn="1"/>
          </p:nvSpPr>
          <p:spPr>
            <a:xfrm>
              <a:off x="-9235" y="4393628"/>
              <a:ext cx="3066237" cy="2034403"/>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8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8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800" b="0" i="1" kern="1200">
                  <a:solidFill>
                    <a:srgbClr val="2699BB"/>
                  </a:solidFill>
                  <a:latin typeface="+mn-lt"/>
                  <a:ea typeface="+mn-ea"/>
                  <a:cs typeface="+mn-cs"/>
                </a:rPr>
                <a:t>Initiatives</a:t>
              </a:r>
            </a:p>
            <a:p>
              <a:pPr marL="0" marR="0" lvl="0" indent="0" algn="ctr" defTabSz="914400" rtl="0" eaLnBrk="1" fontAlgn="auto" latinLnBrk="0" hangingPunct="1">
                <a:lnSpc>
                  <a:spcPct val="90000"/>
                </a:lnSpc>
                <a:spcBef>
                  <a:spcPts val="600"/>
                </a:spcBef>
                <a:spcAft>
                  <a:spcPts val="0"/>
                </a:spcAft>
                <a:buClr>
                  <a:srgbClr val="57B6AF"/>
                </a:buClr>
                <a:buSzTx/>
                <a:buFont typeface="Arial" panose="020B0604020202020204" pitchFamily="34" charset="0"/>
                <a:buNone/>
                <a:tabLst/>
                <a:defRPr/>
              </a:pPr>
              <a:r>
                <a:rPr lang="en-US" sz="1600" b="0" i="0" kern="1200">
                  <a:solidFill>
                    <a:schemeClr val="tx1"/>
                  </a:solidFill>
                  <a:latin typeface="+mn-lt"/>
                  <a:ea typeface="+mn-ea"/>
                  <a:cs typeface="+mn-cs"/>
                </a:rPr>
                <a:t>Measles</a:t>
              </a:r>
              <a:r>
                <a:rPr lang="en-US" sz="1600" b="0" i="0" kern="1200" baseline="0">
                  <a:solidFill>
                    <a:schemeClr val="tx1"/>
                  </a:solidFill>
                  <a:latin typeface="+mn-lt"/>
                  <a:ea typeface="+mn-ea"/>
                  <a:cs typeface="+mn-cs"/>
                </a:rPr>
                <a:t> </a:t>
              </a:r>
              <a:r>
                <a:rPr lang="en-US" sz="1600" b="0" i="0" kern="1200">
                  <a:solidFill>
                    <a:schemeClr val="tx1"/>
                  </a:solidFill>
                  <a:latin typeface="+mn-lt"/>
                  <a:ea typeface="+mn-ea"/>
                  <a:cs typeface="+mn-cs"/>
                </a:rPr>
                <a:t>Control</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err="1">
                  <a:solidFill>
                    <a:schemeClr val="tx1"/>
                  </a:solidFill>
                  <a:latin typeface="+mn-lt"/>
                  <a:ea typeface="+mn-ea"/>
                  <a:cs typeface="+mn-cs"/>
                </a:rPr>
                <a:t>EndAIDS</a:t>
              </a:r>
              <a:endParaRPr lang="en-US" sz="1600" b="0" i="0" kern="1200">
                <a:solidFill>
                  <a:schemeClr val="tx1"/>
                </a:solidFill>
                <a:latin typeface="+mn-lt"/>
                <a:ea typeface="+mn-ea"/>
                <a:cs typeface="+mn-cs"/>
              </a:endParaRP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Community Health</a:t>
              </a:r>
            </a:p>
            <a:p>
              <a:pPr algn="ctr">
                <a:spcBef>
                  <a:spcPts val="600"/>
                </a:spcBef>
              </a:pPr>
              <a:r>
                <a:rPr lang="en-US" sz="1800" b="0" i="1" kern="1200">
                  <a:solidFill>
                    <a:srgbClr val="2699BB"/>
                  </a:solidFill>
                  <a:latin typeface="+mn-lt"/>
                  <a:ea typeface="+mn-ea"/>
                  <a:cs typeface="+mn-cs"/>
                </a:rPr>
                <a:t>Initiatives</a:t>
              </a:r>
              <a:endParaRPr lang="en-US" sz="1800">
                <a:solidFill>
                  <a:srgbClr val="2699BB"/>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300"/>
                </a:spcBef>
                <a:spcAft>
                  <a:spcPts val="0"/>
                </a:spcAft>
                <a:buClrTx/>
                <a:buSzTx/>
                <a:buFontTx/>
                <a:buNone/>
                <a:tabLst/>
                <a:defRPr/>
              </a:pPr>
              <a:r>
                <a:rPr lang="en-US" sz="1600" b="0" i="0" kern="1200">
                  <a:solidFill>
                    <a:schemeClr val="tx1"/>
                  </a:solidFill>
                  <a:latin typeface="+mn-lt"/>
                  <a:ea typeface="+mn-ea"/>
                  <a:cs typeface="+mn-cs"/>
                </a:rPr>
                <a:t>Immunization Rates</a:t>
              </a:r>
            </a:p>
            <a:p>
              <a:pPr marL="0" algn="ctr" defTabSz="914400" rtl="0" eaLnBrk="1" latinLnBrk="0" hangingPunct="1">
                <a:spcBef>
                  <a:spcPts val="300"/>
                </a:spcBef>
              </a:pPr>
              <a:r>
                <a:rPr lang="en-US" sz="1600" b="0" i="0" kern="1200">
                  <a:solidFill>
                    <a:schemeClr val="tx1"/>
                  </a:solidFill>
                  <a:latin typeface="+mn-lt"/>
                  <a:ea typeface="+mn-ea"/>
                  <a:cs typeface="+mn-cs"/>
                </a:rPr>
                <a:t>Family Planning (Title X)</a:t>
              </a:r>
            </a:p>
            <a:p>
              <a:pPr marL="0" algn="ctr" defTabSz="914400" rtl="0" eaLnBrk="1" latinLnBrk="0" hangingPunct="1">
                <a:spcBef>
                  <a:spcPts val="300"/>
                </a:spcBef>
              </a:pPr>
              <a:r>
                <a:rPr lang="en-US" sz="160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374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Public Health</a:t>
              </a:r>
            </a:p>
            <a:p>
              <a:pPr algn="ctr">
                <a:spcBef>
                  <a:spcPts val="600"/>
                </a:spcBef>
              </a:pPr>
              <a:r>
                <a:rPr lang="en-US" sz="1800" b="0" i="1" kern="1200">
                  <a:solidFill>
                    <a:srgbClr val="2699BB"/>
                  </a:solidFill>
                  <a:latin typeface="+mn-lt"/>
                  <a:ea typeface="+mn-ea"/>
                  <a:cs typeface="+mn-cs"/>
                </a:rPr>
                <a:t>Initiatives</a:t>
              </a:r>
              <a:endParaRPr lang="en-US" sz="1800">
                <a:solidFill>
                  <a:srgbClr val="2699BB"/>
                </a:solidFill>
                <a:latin typeface="+mn-lt"/>
              </a:endParaRPr>
            </a:p>
            <a:p>
              <a:pPr algn="ctr">
                <a:spcBef>
                  <a:spcPts val="600"/>
                </a:spcBef>
              </a:pPr>
              <a:r>
                <a:rPr lang="en-US" sz="1600" b="0" i="0" kern="1200">
                  <a:solidFill>
                    <a:schemeClr val="tx1"/>
                  </a:solidFill>
                  <a:latin typeface="+mn-lt"/>
                  <a:ea typeface="+mn-ea"/>
                  <a:cs typeface="+mn-cs"/>
                </a:rPr>
                <a:t>Puget</a:t>
              </a:r>
              <a:r>
                <a:rPr lang="en-US" sz="1600" b="0" i="0" kern="1200" baseline="0">
                  <a:solidFill>
                    <a:schemeClr val="tx1"/>
                  </a:solidFill>
                  <a:latin typeface="+mn-lt"/>
                  <a:ea typeface="+mn-ea"/>
                  <a:cs typeface="+mn-cs"/>
                </a:rPr>
                <a:t> Sound Cleanup</a:t>
              </a:r>
              <a:endParaRPr lang="en-US" sz="1600" b="0" i="0" kern="1200">
                <a:solidFill>
                  <a:schemeClr val="tx1"/>
                </a:solidFill>
                <a:latin typeface="+mn-lt"/>
                <a:ea typeface="+mn-ea"/>
                <a:cs typeface="+mn-cs"/>
              </a:endParaRPr>
            </a:p>
            <a:p>
              <a:pPr algn="ctr">
                <a:spcBef>
                  <a:spcPts val="300"/>
                </a:spcBef>
              </a:pPr>
              <a:r>
                <a:rPr lang="en-US" sz="1600" b="0" i="0" kern="1200">
                  <a:solidFill>
                    <a:schemeClr val="tx1"/>
                  </a:solidFill>
                  <a:latin typeface="+mn-lt"/>
                  <a:ea typeface="+mn-ea"/>
                  <a:cs typeface="+mn-cs"/>
                </a:rPr>
                <a:t> PFAS</a:t>
              </a:r>
            </a:p>
            <a:p>
              <a:pPr algn="ctr">
                <a:spcBef>
                  <a:spcPts val="300"/>
                </a:spcBef>
              </a:pPr>
              <a:r>
                <a:rPr lang="en-US" sz="160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Quality Assurance</a:t>
              </a:r>
            </a:p>
            <a:p>
              <a:pPr algn="ctr">
                <a:spcBef>
                  <a:spcPts val="600"/>
                </a:spcBef>
              </a:pPr>
              <a:r>
                <a:rPr lang="en-US" sz="1800" b="0" i="1" kern="1200">
                  <a:solidFill>
                    <a:srgbClr val="2699BB"/>
                  </a:solidFill>
                  <a:latin typeface="+mn-lt"/>
                  <a:ea typeface="+mn-ea"/>
                  <a:cs typeface="+mn-cs"/>
                </a:rPr>
                <a:t>Initiatives</a:t>
              </a:r>
              <a:endParaRPr lang="en-US" sz="1800">
                <a:solidFill>
                  <a:srgbClr val="2699BB"/>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Opioids</a:t>
              </a:r>
            </a:p>
            <a:p>
              <a:pPr marL="0" algn="ctr" defTabSz="914400" rtl="0" eaLnBrk="1" latinLnBrk="0" hangingPunct="1">
                <a:spcBef>
                  <a:spcPts val="300"/>
                </a:spcBef>
              </a:pPr>
              <a:r>
                <a:rPr lang="en-US" sz="1600" b="0" i="0" kern="1200">
                  <a:solidFill>
                    <a:schemeClr val="tx1"/>
                  </a:solidFill>
                  <a:latin typeface="+mn-lt"/>
                  <a:ea typeface="+mn-ea"/>
                  <a:cs typeface="+mn-cs"/>
                </a:rPr>
                <a:t>Behavioral Health Integration </a:t>
              </a:r>
            </a:p>
            <a:p>
              <a:pPr marL="0" algn="ctr" defTabSz="914400" rtl="0" eaLnBrk="1" latinLnBrk="0" hangingPunct="1">
                <a:spcBef>
                  <a:spcPts val="300"/>
                </a:spcBef>
              </a:pPr>
              <a:r>
                <a:rPr lang="en-US" sz="1600" b="0" i="0" kern="1200">
                  <a:solidFill>
                    <a:schemeClr val="tx1"/>
                  </a:solidFill>
                  <a:latin typeface="+mn-lt"/>
                  <a:ea typeface="+mn-ea"/>
                  <a:cs typeface="+mn-cs"/>
                </a:rPr>
                <a:t>Certificate of Need</a:t>
              </a:r>
            </a:p>
            <a:p>
              <a:pPr marL="0" algn="ctr" defTabSz="914400" rtl="0" eaLnBrk="1" latinLnBrk="0" hangingPunct="1">
                <a:spcBef>
                  <a:spcPts val="300"/>
                </a:spcBef>
              </a:pPr>
              <a:r>
                <a:rPr lang="en-US" sz="1600" b="0" i="0" kern="1200">
                  <a:solidFill>
                    <a:schemeClr val="tx1"/>
                  </a:solidFill>
                  <a:latin typeface="+mn-lt"/>
                  <a:ea typeface="+mn-ea"/>
                  <a:cs typeface="+mn-cs"/>
                </a:rPr>
                <a:t> Health Professions</a:t>
              </a:r>
            </a:p>
          </p:txBody>
        </p:sp>
      </p:grpSp>
      <p:grpSp>
        <p:nvGrpSpPr>
          <p:cNvPr id="3" name="Group 2"/>
          <p:cNvGrpSpPr/>
          <p:nvPr userDrawn="1"/>
        </p:nvGrpSpPr>
        <p:grpSpPr>
          <a:xfrm>
            <a:off x="0" y="1559462"/>
            <a:ext cx="12192001" cy="2805561"/>
            <a:chOff x="0" y="1388012"/>
            <a:chExt cx="12192001" cy="2805561"/>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388012"/>
              <a:ext cx="2998107" cy="2805561"/>
            </a:xfrm>
            <a:prstGeom prst="rect">
              <a:avLst/>
            </a:prstGeom>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388012"/>
              <a:ext cx="3070684" cy="2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388015"/>
              <a:ext cx="3057003" cy="2783658"/>
            </a:xfrm>
            <a:prstGeom prst="rect">
              <a:avLst/>
            </a:prstGeom>
            <a:effec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388012"/>
              <a:ext cx="3066207" cy="2783659"/>
            </a:xfrm>
            <a:prstGeom prst="rect">
              <a:avLst/>
            </a:prstGeom>
            <a:effectLst/>
          </p:spPr>
        </p:pic>
      </p:grpSp>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4"/>
            <a:ext cx="5219700" cy="290512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0240" y="457200"/>
            <a:ext cx="9131520" cy="5714216"/>
          </a:xfrm>
          <a:prstGeom prst="rect">
            <a:avLst/>
          </a:prstGeom>
        </p:spPr>
      </p:pic>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5" name="Picture Placeholder 14"/>
          <p:cNvSpPr>
            <a:spLocks noGrp="1"/>
          </p:cNvSpPr>
          <p:nvPr>
            <p:ph type="pic" sz="quarter" idx="12"/>
          </p:nvPr>
        </p:nvSpPr>
        <p:spPr>
          <a:xfrm>
            <a:off x="2552700" y="780658"/>
            <a:ext cx="7162800" cy="50486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27710815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Screenshot</a:t>
            </a:r>
          </a:p>
        </p:txBody>
      </p:sp>
      <p:pic>
        <p:nvPicPr>
          <p:cNvPr id="3" name="Picture 2" descr="Graphical user interface, text, website&#10;&#10;Description automatically generated">
            <a:extLst>
              <a:ext uri="{FF2B5EF4-FFF2-40B4-BE49-F238E27FC236}">
                <a16:creationId xmlns:a16="http://schemas.microsoft.com/office/drawing/2014/main" id="{A4600CD7-3841-A160-F771-AD35AAFD47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6188" y="1453015"/>
            <a:ext cx="1868186" cy="3463929"/>
          </a:xfrm>
          <a:prstGeom prst="rect">
            <a:avLst/>
          </a:prstGeom>
        </p:spPr>
      </p:pic>
    </p:spTree>
    <p:extLst>
      <p:ext uri="{BB962C8B-B14F-4D97-AF65-F5344CB8AC3E}">
        <p14:creationId xmlns:p14="http://schemas.microsoft.com/office/powerpoint/2010/main" val="798522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3"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5"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Address</a:t>
            </a:r>
          </a:p>
        </p:txBody>
      </p:sp>
      <p:sp>
        <p:nvSpPr>
          <p:cNvPr id="9" name="Text Placeholder 2"/>
          <p:cNvSpPr>
            <a:spLocks noGrp="1"/>
          </p:cNvSpPr>
          <p:nvPr>
            <p:ph type="body" sz="quarter" idx="16" hasCustomPrompt="1"/>
          </p:nvPr>
        </p:nvSpPr>
        <p:spPr>
          <a:xfrm>
            <a:off x="7600949" y="3264479"/>
            <a:ext cx="2554411" cy="374072"/>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Tree>
    <p:extLst>
      <p:ext uri="{BB962C8B-B14F-4D97-AF65-F5344CB8AC3E}">
        <p14:creationId xmlns:p14="http://schemas.microsoft.com/office/powerpoint/2010/main" val="2493822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12265643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pic>
        <p:nvPicPr>
          <p:cNvPr id="4" name="Picture 3">
            <a:extLst>
              <a:ext uri="{FF2B5EF4-FFF2-40B4-BE49-F238E27FC236}">
                <a16:creationId xmlns:a16="http://schemas.microsoft.com/office/drawing/2014/main" id="{86BEE619-D78D-70EA-2D98-FEA3909BCB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30673" y="5989154"/>
            <a:ext cx="1948177" cy="313901"/>
          </a:xfrm>
          <a:prstGeom prst="rect">
            <a:avLst/>
          </a:prstGeom>
        </p:spPr>
      </p:pic>
    </p:spTree>
    <p:extLst>
      <p:ext uri="{BB962C8B-B14F-4D97-AF65-F5344CB8AC3E}">
        <p14:creationId xmlns:p14="http://schemas.microsoft.com/office/powerpoint/2010/main" val="85201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13" name="Picture 12" descr="view from high above Diablo Lake in the Northern Cascades mountain range"/>
          <p:cNvPicPr>
            <a:picLocks noChangeAspect="1"/>
          </p:cNvPicPr>
          <p:nvPr userDrawn="1"/>
        </p:nvPicPr>
        <p:blipFill rotWithShape="1">
          <a:blip r:embed="rId2">
            <a:extLst>
              <a:ext uri="{28A0092B-C50C-407E-A947-70E740481C1C}">
                <a14:useLocalDpi xmlns:a14="http://schemas.microsoft.com/office/drawing/2010/main" val="0"/>
              </a:ext>
            </a:extLst>
          </a:blip>
          <a:srcRect l="-129" t="11859" r="129" b="13402"/>
          <a:stretch/>
        </p:blipFill>
        <p:spPr>
          <a:xfrm>
            <a:off x="-8526" y="1"/>
            <a:ext cx="12200525" cy="4572000"/>
          </a:xfrm>
          <a:prstGeom prst="rect">
            <a:avLst/>
          </a:prstGeom>
        </p:spPr>
      </p:pic>
      <p:pic>
        <p:nvPicPr>
          <p:cNvPr id="2" name="Picture 1">
            <a:extLst>
              <a:ext uri="{FF2B5EF4-FFF2-40B4-BE49-F238E27FC236}">
                <a16:creationId xmlns:a16="http://schemas.microsoft.com/office/drawing/2014/main" id="{A53861B5-BF73-D7E8-B30A-B22BF0C9F32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DB1B668F-8F4B-E772-8D4E-FE79EE59D138}"/>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E332254E-FBCE-8398-8DC8-E24932E3F802}"/>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15264590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pic>
        <p:nvPicPr>
          <p:cNvPr id="10" name="Picture 9">
            <a:extLst>
              <a:ext uri="{FF2B5EF4-FFF2-40B4-BE49-F238E27FC236}">
                <a16:creationId xmlns:a16="http://schemas.microsoft.com/office/drawing/2014/main" id="{AE786792-2E10-5201-C908-896EB080FE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30673" y="5989154"/>
            <a:ext cx="1948177" cy="313901"/>
          </a:xfrm>
          <a:prstGeom prst="rect">
            <a:avLst/>
          </a:prstGeom>
        </p:spPr>
      </p:pic>
    </p:spTree>
    <p:extLst>
      <p:ext uri="{BB962C8B-B14F-4D97-AF65-F5344CB8AC3E}">
        <p14:creationId xmlns:p14="http://schemas.microsoft.com/office/powerpoint/2010/main" val="25410077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3216566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515944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79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257800"/>
            <a:ext cx="12192000" cy="16002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pic>
        <p:nvPicPr>
          <p:cNvPr id="2" name="Picture 1">
            <a:extLst>
              <a:ext uri="{FF2B5EF4-FFF2-40B4-BE49-F238E27FC236}">
                <a16:creationId xmlns:a16="http://schemas.microsoft.com/office/drawing/2014/main" id="{CEF2233B-E81A-1C97-8227-2D052B2EFAB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77367" y="2395328"/>
            <a:ext cx="5437266" cy="1600199"/>
          </a:xfrm>
          <a:prstGeom prst="rect">
            <a:avLst/>
          </a:prstGeom>
          <a:noFill/>
          <a:ln>
            <a:noFill/>
          </a:ln>
        </p:spPr>
      </p:pic>
    </p:spTree>
    <p:extLst>
      <p:ext uri="{BB962C8B-B14F-4D97-AF65-F5344CB8AC3E}">
        <p14:creationId xmlns:p14="http://schemas.microsoft.com/office/powerpoint/2010/main" val="25554241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11" name="Picture 10" descr="Aerial view of the Palouse in Northeast Washington"/>
          <p:cNvPicPr>
            <a:picLocks noChangeAspect="1"/>
          </p:cNvPicPr>
          <p:nvPr userDrawn="1"/>
        </p:nvPicPr>
        <p:blipFill rotWithShape="1">
          <a:blip r:embed="rId2">
            <a:extLst>
              <a:ext uri="{28A0092B-C50C-407E-A947-70E740481C1C}">
                <a14:useLocalDpi xmlns:a14="http://schemas.microsoft.com/office/drawing/2010/main" val="0"/>
              </a:ext>
            </a:extLst>
          </a:blip>
          <a:srcRect b="25613"/>
          <a:stretch/>
        </p:blipFill>
        <p:spPr>
          <a:xfrm>
            <a:off x="-1" y="0"/>
            <a:ext cx="12192001" cy="4572000"/>
          </a:xfrm>
          <a:prstGeom prst="rect">
            <a:avLst/>
          </a:prstGeom>
        </p:spPr>
      </p:pic>
      <p:pic>
        <p:nvPicPr>
          <p:cNvPr id="2" name="Picture 1">
            <a:extLst>
              <a:ext uri="{FF2B5EF4-FFF2-40B4-BE49-F238E27FC236}">
                <a16:creationId xmlns:a16="http://schemas.microsoft.com/office/drawing/2014/main" id="{9BD0D64A-FABB-694D-A832-676A6C375C8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1F08D9E5-E199-C47E-A738-42A989BE1DD7}"/>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FD9C2FE1-95ED-8A2D-9B5E-84799766543F}"/>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20287035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2" name="Picture 1" descr="decorative green box with abstract white lines running across it">
            <a:extLst>
              <a:ext uri="{FF2B5EF4-FFF2-40B4-BE49-F238E27FC236}">
                <a16:creationId xmlns:a16="http://schemas.microsoft.com/office/drawing/2014/main" id="{99F321F0-89B4-C3A5-27E0-B6ADF756168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6200" b="19601"/>
          <a:stretch/>
        </p:blipFill>
        <p:spPr>
          <a:xfrm>
            <a:off x="-1" y="0"/>
            <a:ext cx="12192001" cy="4523232"/>
          </a:xfrm>
          <a:prstGeom prst="rect">
            <a:avLst/>
          </a:prstGeom>
          <a:effectLst/>
        </p:spPr>
      </p:pic>
      <p:pic>
        <p:nvPicPr>
          <p:cNvPr id="3" name="Picture 2">
            <a:extLst>
              <a:ext uri="{FF2B5EF4-FFF2-40B4-BE49-F238E27FC236}">
                <a16:creationId xmlns:a16="http://schemas.microsoft.com/office/drawing/2014/main" id="{D1721CF4-F3B0-7076-E174-73098729662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4" name="Text Placeholder 9">
            <a:extLst>
              <a:ext uri="{FF2B5EF4-FFF2-40B4-BE49-F238E27FC236}">
                <a16:creationId xmlns:a16="http://schemas.microsoft.com/office/drawing/2014/main" id="{E4EF4267-D26F-F3A0-6810-B810B1036F91}"/>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5" name="Title 3">
            <a:extLst>
              <a:ext uri="{FF2B5EF4-FFF2-40B4-BE49-F238E27FC236}">
                <a16:creationId xmlns:a16="http://schemas.microsoft.com/office/drawing/2014/main" id="{2686B1B2-E5B4-DCA9-C5D0-AC7D1BB25D40}"/>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17944092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2" name="Picture 1">
            <a:extLst>
              <a:ext uri="{FF2B5EF4-FFF2-40B4-BE49-F238E27FC236}">
                <a16:creationId xmlns:a16="http://schemas.microsoft.com/office/drawing/2014/main" id="{E82AABD7-A6D7-D9ED-8476-36A32F09D7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FB0D00B9-541B-D6D5-586A-2D88B03B35A2}"/>
              </a:ext>
            </a:extLst>
          </p:cNvPr>
          <p:cNvSpPr>
            <a:spLocks noGrp="1"/>
          </p:cNvSpPr>
          <p:nvPr>
            <p:ph type="body" sz="quarter" idx="12"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2E8260CF-F075-63E4-E8BE-015E9B55D53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3603050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39033531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3222232568"/>
      </p:ext>
    </p:extLst>
  </p:cSld>
  <p:clrMap bg1="lt1" tx1="dk1" bg2="lt2" tx2="dk2" accent1="accent1" accent2="accent2" accent3="accent3" accent4="accent4" accent5="accent5" accent6="accent6" hlink="hlink" folHlink="folHlink"/>
  <p:sldLayoutIdLst>
    <p:sldLayoutId id="2147483672" r:id="rId1"/>
    <p:sldLayoutId id="2147483733" r:id="rId2"/>
    <p:sldLayoutId id="2147483737" r:id="rId3"/>
    <p:sldLayoutId id="2147483734" r:id="rId4"/>
    <p:sldLayoutId id="2147483735" r:id="rId5"/>
    <p:sldLayoutId id="2147483736" r:id="rId6"/>
    <p:sldLayoutId id="2147483740" r:id="rId7"/>
    <p:sldLayoutId id="2147483666" r:id="rId8"/>
    <p:sldLayoutId id="2147483673" r:id="rId9"/>
    <p:sldLayoutId id="2147483719" r:id="rId10"/>
    <p:sldLayoutId id="2147483674" r:id="rId11"/>
    <p:sldLayoutId id="2147483720" r:id="rId12"/>
    <p:sldLayoutId id="2147483721" r:id="rId13"/>
    <p:sldLayoutId id="2147483675" r:id="rId14"/>
    <p:sldLayoutId id="2147483744" r:id="rId15"/>
    <p:sldLayoutId id="2147483741" r:id="rId16"/>
    <p:sldLayoutId id="2147483665" r:id="rId17"/>
    <p:sldLayoutId id="2147483677" r:id="rId18"/>
    <p:sldLayoutId id="2147483692" r:id="rId19"/>
    <p:sldLayoutId id="2147483696" r:id="rId20"/>
    <p:sldLayoutId id="2147483694" r:id="rId21"/>
    <p:sldLayoutId id="2147483695" r:id="rId22"/>
    <p:sldLayoutId id="2147483739" r:id="rId23"/>
    <p:sldLayoutId id="2147483743" r:id="rId24"/>
    <p:sldLayoutId id="2147483702" r:id="rId25"/>
    <p:sldLayoutId id="2147483725" r:id="rId26"/>
    <p:sldLayoutId id="2147483726" r:id="rId27"/>
    <p:sldLayoutId id="2147483727" r:id="rId28"/>
    <p:sldLayoutId id="2147483728" r:id="rId29"/>
    <p:sldLayoutId id="2147483730" r:id="rId30"/>
    <p:sldLayoutId id="2147483731" r:id="rId31"/>
    <p:sldLayoutId id="2147483732" r:id="rId32"/>
    <p:sldLayoutId id="2147483703" r:id="rId33"/>
    <p:sldLayoutId id="2147483704" r:id="rId34"/>
    <p:sldLayoutId id="2147483705" r:id="rId35"/>
    <p:sldLayoutId id="2147483669" r:id="rId36"/>
    <p:sldLayoutId id="2147483706" r:id="rId37"/>
    <p:sldLayoutId id="2147483707" r:id="rId38"/>
    <p:sldLayoutId id="2147483712" r:id="rId39"/>
    <p:sldLayoutId id="2147483711" r:id="rId40"/>
    <p:sldLayoutId id="2147483713" r:id="rId41"/>
    <p:sldLayoutId id="2147483742" r:id="rId42"/>
    <p:sldLayoutId id="2147483714" r:id="rId43"/>
    <p:sldLayoutId id="2147483715" r:id="rId44"/>
    <p:sldLayoutId id="2147483738" r:id="rId45"/>
    <p:sldLayoutId id="2147483667" r:id="rId46"/>
    <p:sldLayoutId id="2147483716" r:id="rId47"/>
    <p:sldLayoutId id="2147483724" r:id="rId48"/>
    <p:sldLayoutId id="2147483718" r:id="rId49"/>
    <p:sldLayoutId id="2147483717" r:id="rId50"/>
    <p:sldLayoutId id="2147483693" r:id="rId51"/>
    <p:sldLayoutId id="2147483747" r:id="rId52"/>
    <p:sldLayoutId id="2147483748" r:id="rId53"/>
    <p:sldLayoutId id="2147483668" r:id="rId54"/>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2699BB"/>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2699BB"/>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wa988.org/" TargetMode="External"/><Relationship Id="rId2" Type="http://schemas.openxmlformats.org/officeDocument/2006/relationships/hyperlink" Target="https://www.mayoclinic.org/healthy-lifestyle/adult-health/in-depth/mental-health/art-20044098" TargetMode="External"/><Relationship Id="rId1" Type="http://schemas.openxmlformats.org/officeDocument/2006/relationships/slideLayout" Target="../slideLayouts/slideLayout19.xml"/><Relationship Id="rId5" Type="http://schemas.openxmlformats.org/officeDocument/2006/relationships/hyperlink" Target="http://www.doh.wa.gov/teenhealthhub" TargetMode="External"/><Relationship Id="rId4" Type="http://schemas.openxmlformats.org/officeDocument/2006/relationships/hyperlink" Target="https://www.teenlink.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hyperlink" Target="https://www.healthychildren.org/English/ages-stages/teen/Pages/Mental-Health-and-Teens-Watch-for-Danger-Signs.aspx" TargetMode="External"/><Relationship Id="rId3" Type="http://schemas.openxmlformats.org/officeDocument/2006/relationships/hyperlink" Target="https://www.communitiesforyouth.org/socialconnection" TargetMode="External"/><Relationship Id="rId7" Type="http://schemas.openxmlformats.org/officeDocument/2006/relationships/hyperlink" Target="https://pmc.ncbi.nlm.nih.gov/articles/PMC12634571/" TargetMode="External"/><Relationship Id="rId2" Type="http://schemas.openxmlformats.org/officeDocument/2006/relationships/hyperlink" Target="https://pmc.ncbi.nlm.nih.gov/articles/PMC9600165/" TargetMode="External"/><Relationship Id="rId1" Type="http://schemas.openxmlformats.org/officeDocument/2006/relationships/slideLayout" Target="../slideLayouts/slideLayout19.xml"/><Relationship Id="rId6" Type="http://schemas.openxmlformats.org/officeDocument/2006/relationships/hyperlink" Target="https://www.mayoclinic.org/healthy-lifestyle/tween-and-teen-health/in-depth/teens-and-social-media-use/art-20474437" TargetMode="External"/><Relationship Id="rId5" Type="http://schemas.openxmlformats.org/officeDocument/2006/relationships/hyperlink" Target="https://kidshealth.org/en/parents/screentime-teens.html?ref=search" TargetMode="External"/><Relationship Id="rId4" Type="http://schemas.openxmlformats.org/officeDocument/2006/relationships/hyperlink" Target="https://www.aap.org/socialmedia" TargetMode="External"/><Relationship Id="rId9" Type="http://schemas.openxmlformats.org/officeDocument/2006/relationships/hyperlink" Target="https://www.mayoclinic.org/healthy-lifestyle/adult-health/in-depth/mental-health/art-2004409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kidshealth.org/en/teens/lonely.html" TargetMode="External"/><Relationship Id="rId7" Type="http://schemas.openxmlformats.org/officeDocument/2006/relationships/hyperlink" Target="https://kidshealth.org/SeattleCH/en/teens/lonely-help.html" TargetMode="External"/><Relationship Id="rId2" Type="http://schemas.openxmlformats.org/officeDocument/2006/relationships/hyperlink" Target="https://kidshealth.org/en/teens/lonely-help.html" TargetMode="External"/><Relationship Id="rId1" Type="http://schemas.openxmlformats.org/officeDocument/2006/relationships/slideLayout" Target="../slideLayouts/slideLayout19.xml"/><Relationship Id="rId6" Type="http://schemas.openxmlformats.org/officeDocument/2006/relationships/hyperlink" Target="https://kidshealth.org/SeattleCH/en/teens/lonely.html" TargetMode="External"/><Relationship Id="rId5" Type="http://schemas.openxmlformats.org/officeDocument/2006/relationships/hyperlink" Target="https://helplinefaqs.nami.org/article/444-i-am-feeling-lonely-and-isolated-what-can-i-do" TargetMode="External"/><Relationship Id="rId4" Type="http://schemas.openxmlformats.org/officeDocument/2006/relationships/hyperlink" Target="https://www.crisistextline.org/topics/loneliness/#h-what-is-lonelines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ichiganmedicine.org/community/community-health-services/adolescent-health/resources-type/spark-trainings" TargetMode="External"/><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mailto:doh.information@doh.wa.gov" TargetMode="External"/><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tanding on a hill with their arms around each other">
            <a:extLst>
              <a:ext uri="{FF2B5EF4-FFF2-40B4-BE49-F238E27FC236}">
                <a16:creationId xmlns:a16="http://schemas.microsoft.com/office/drawing/2014/main" id="{FD7141D9-16D6-64DA-3ED7-8EE77063D2E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07" t="14626" r="207" b="28458"/>
          <a:stretch>
            <a:fillRect/>
          </a:stretch>
        </p:blipFill>
        <p:spPr>
          <a:xfrm>
            <a:off x="-147483" y="-98322"/>
            <a:ext cx="12450096" cy="4670322"/>
          </a:xfrm>
        </p:spPr>
      </p:pic>
      <p:sp>
        <p:nvSpPr>
          <p:cNvPr id="3" name="Text Placeholder 2"/>
          <p:cNvSpPr>
            <a:spLocks noGrp="1"/>
          </p:cNvSpPr>
          <p:nvPr>
            <p:ph type="body" sz="quarter" idx="4294967295"/>
          </p:nvPr>
        </p:nvSpPr>
        <p:spPr>
          <a:xfrm>
            <a:off x="4343400" y="5821065"/>
            <a:ext cx="7594600" cy="628843"/>
          </a:xfrm>
        </p:spPr>
        <p:txBody>
          <a:bodyPr vert="horz" lIns="91440" tIns="45720" rIns="91440" bIns="45720" rtlCol="0" anchor="t">
            <a:normAutofit lnSpcReduction="10000"/>
          </a:bodyPr>
          <a:lstStyle/>
          <a:p>
            <a:pPr marL="0" indent="0">
              <a:buNone/>
            </a:pPr>
            <a:r>
              <a:rPr lang="en-US">
                <a:latin typeface="Century Gothic"/>
              </a:rPr>
              <a:t>A mini skill session developed by young people for </a:t>
            </a:r>
            <a:br>
              <a:rPr lang="en-US">
                <a:latin typeface="Century Gothic"/>
              </a:rPr>
            </a:br>
            <a:r>
              <a:rPr lang="en-US">
                <a:latin typeface="Century Gothic"/>
              </a:rPr>
              <a:t>youth-serving health professionals, providers, and adults</a:t>
            </a:r>
            <a:endParaRPr lang="en-US"/>
          </a:p>
        </p:txBody>
      </p:sp>
      <p:sp>
        <p:nvSpPr>
          <p:cNvPr id="6" name="Title 2">
            <a:extLst>
              <a:ext uri="{FF2B5EF4-FFF2-40B4-BE49-F238E27FC236}">
                <a16:creationId xmlns:a16="http://schemas.microsoft.com/office/drawing/2014/main" id="{A0752F7D-4511-B6F6-4032-AEAD06645C7C}"/>
              </a:ext>
            </a:extLst>
          </p:cNvPr>
          <p:cNvSpPr>
            <a:spLocks noGrp="1"/>
          </p:cNvSpPr>
          <p:nvPr>
            <p:ph type="title"/>
          </p:nvPr>
        </p:nvSpPr>
        <p:spPr>
          <a:xfrm>
            <a:off x="4343400" y="4757040"/>
            <a:ext cx="7594600" cy="1064025"/>
          </a:xfrm>
        </p:spPr>
        <p:txBody>
          <a:bodyPr>
            <a:noAutofit/>
          </a:bodyPr>
          <a:lstStyle/>
          <a:p>
            <a:r>
              <a:rPr lang="en-US" sz="2800"/>
              <a:t>Responding to youth loneliness: </a:t>
            </a:r>
            <a:br>
              <a:rPr lang="en-US" sz="2800"/>
            </a:br>
            <a:r>
              <a:rPr lang="en-US" sz="2800"/>
              <a:t>a strengths-based approach</a:t>
            </a:r>
          </a:p>
        </p:txBody>
      </p:sp>
      <p:sp>
        <p:nvSpPr>
          <p:cNvPr id="4" name="Rectangle 1">
            <a:extLst>
              <a:ext uri="{FF2B5EF4-FFF2-40B4-BE49-F238E27FC236}">
                <a16:creationId xmlns:a16="http://schemas.microsoft.com/office/drawing/2014/main" id="{03696E2D-2634-9254-B499-B20217C7E7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D32B0E55-4402-8E30-8B6E-C0D5C4F08259}"/>
              </a:ext>
            </a:extLst>
          </p:cNvPr>
          <p:cNvSpPr txBox="1"/>
          <p:nvPr/>
        </p:nvSpPr>
        <p:spPr>
          <a:xfrm>
            <a:off x="391584" y="491595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DOH 910-931 April 2026</a:t>
            </a:r>
            <a:endParaRPr lang="en-US"/>
          </a:p>
        </p:txBody>
      </p:sp>
    </p:spTree>
    <p:extLst>
      <p:ext uri="{BB962C8B-B14F-4D97-AF65-F5344CB8AC3E}">
        <p14:creationId xmlns:p14="http://schemas.microsoft.com/office/powerpoint/2010/main" val="4105053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4E2E7-0CDB-CFDC-6EDE-BAC3D18D15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83EE4D-8C7B-EF64-E945-3B37DDB035BC}"/>
              </a:ext>
            </a:extLst>
          </p:cNvPr>
          <p:cNvSpPr>
            <a:spLocks noGrp="1"/>
          </p:cNvSpPr>
          <p:nvPr>
            <p:ph type="body" sz="quarter" idx="22"/>
          </p:nvPr>
        </p:nvSpPr>
        <p:spPr>
          <a:xfrm>
            <a:off x="1077705" y="1606083"/>
            <a:ext cx="10491995" cy="4662833"/>
          </a:xfrm>
        </p:spPr>
        <p:txBody>
          <a:bodyPr/>
          <a:lstStyle/>
          <a:p>
            <a:pPr fontAlgn="base">
              <a:buClr>
                <a:srgbClr val="2699BB"/>
              </a:buClr>
            </a:pPr>
            <a:r>
              <a:rPr lang="en-US" sz="2800"/>
              <a:t>Let’s go through 3 scenarios written by young people about times they might feel isolated or disconnected.​</a:t>
            </a:r>
          </a:p>
          <a:p>
            <a:pPr fontAlgn="base">
              <a:buClr>
                <a:srgbClr val="2699BB"/>
              </a:buClr>
            </a:pPr>
            <a:r>
              <a:rPr lang="en-US" sz="2800"/>
              <a:t>We’ll read a quote from a young person, then go through a series of questions to reflect on how you might respond as a supportive adult.​</a:t>
            </a:r>
          </a:p>
        </p:txBody>
      </p:sp>
      <p:sp>
        <p:nvSpPr>
          <p:cNvPr id="3" name="Title 2">
            <a:extLst>
              <a:ext uri="{FF2B5EF4-FFF2-40B4-BE49-F238E27FC236}">
                <a16:creationId xmlns:a16="http://schemas.microsoft.com/office/drawing/2014/main" id="{AFE8A710-3489-6884-2751-1D4B89111859}"/>
              </a:ext>
            </a:extLst>
          </p:cNvPr>
          <p:cNvSpPr>
            <a:spLocks noGrp="1"/>
          </p:cNvSpPr>
          <p:nvPr>
            <p:ph type="title"/>
          </p:nvPr>
        </p:nvSpPr>
        <p:spPr/>
        <p:txBody>
          <a:bodyPr>
            <a:normAutofit fontScale="90000"/>
          </a:bodyPr>
          <a:lstStyle/>
          <a:p>
            <a:r>
              <a:rPr lang="en-US"/>
              <a:t>Activity</a:t>
            </a:r>
          </a:p>
        </p:txBody>
      </p:sp>
      <p:pic>
        <p:nvPicPr>
          <p:cNvPr id="8" name="Picture 7">
            <a:extLst>
              <a:ext uri="{FF2B5EF4-FFF2-40B4-BE49-F238E27FC236}">
                <a16:creationId xmlns:a16="http://schemas.microsoft.com/office/drawing/2014/main" id="{144B4D71-4BA7-5292-C07F-7C0A47CE417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316" y="3566382"/>
            <a:ext cx="3301368" cy="2617644"/>
          </a:xfrm>
          <a:prstGeom prst="rect">
            <a:avLst/>
          </a:prstGeom>
        </p:spPr>
      </p:pic>
    </p:spTree>
    <p:extLst>
      <p:ext uri="{BB962C8B-B14F-4D97-AF65-F5344CB8AC3E}">
        <p14:creationId xmlns:p14="http://schemas.microsoft.com/office/powerpoint/2010/main" val="145472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AB7C4-C115-C247-8068-52962CD1A24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F67DE7A-7746-BB33-3954-C18FE840C7A4}"/>
              </a:ext>
            </a:extLst>
          </p:cNvPr>
          <p:cNvSpPr>
            <a:spLocks noGrp="1"/>
          </p:cNvSpPr>
          <p:nvPr>
            <p:ph type="body" sz="half" idx="10"/>
          </p:nvPr>
        </p:nvSpPr>
        <p:spPr>
          <a:xfrm>
            <a:off x="4843363" y="1096561"/>
            <a:ext cx="6592015" cy="5553770"/>
          </a:xfrm>
        </p:spPr>
        <p:txBody>
          <a:bodyPr vert="horz" lIns="91440" tIns="45720" rIns="91440" bIns="45720" rtlCol="0" anchor="t">
            <a:noAutofit/>
          </a:bodyPr>
          <a:lstStyle/>
          <a:p>
            <a:r>
              <a:rPr lang="en-US" dirty="0"/>
              <a:t>Alicia (age 17) is at a well visit with her provider. When asked about coping with stress, she shared:</a:t>
            </a:r>
          </a:p>
          <a:p>
            <a:pPr marL="509270" lvl="2">
              <a:spcAft>
                <a:spcPts val="1200"/>
              </a:spcAft>
            </a:pPr>
            <a:r>
              <a:rPr lang="en-US" sz="2200" dirty="0">
                <a:latin typeface="+mn-lt"/>
              </a:rPr>
              <a:t>“I like to go on social media to relax, but I don’t know what’s wrong with me. Every time I go on social media, I feel worse about my life.”</a:t>
            </a:r>
            <a:endParaRPr lang="en-US" sz="2200" dirty="0">
              <a:latin typeface="+mn-lt"/>
              <a:ea typeface="Calibri" panose="020F0502020204030204"/>
              <a:cs typeface="Calibri" panose="020F0502020204030204"/>
            </a:endParaRPr>
          </a:p>
          <a:p>
            <a:r>
              <a:rPr lang="en-US" b="1" dirty="0"/>
              <a:t>Which of the following responses would be best to use?</a:t>
            </a:r>
          </a:p>
          <a:p>
            <a:pPr marL="457200" indent="-457200">
              <a:buAutoNum type="alphaUcPeriod"/>
            </a:pPr>
            <a:r>
              <a:rPr lang="en-US" dirty="0"/>
              <a:t>“Social media is terrible for mental health. You should delete your accounts.”</a:t>
            </a:r>
          </a:p>
          <a:p>
            <a:pPr marL="457200" indent="-457200">
              <a:buAutoNum type="alphaUcPeriod"/>
            </a:pPr>
            <a:r>
              <a:rPr lang="en-US" dirty="0"/>
              <a:t>“Most of the stuff you see online is fake, anyway. I wouldn’t worry about it.”</a:t>
            </a:r>
          </a:p>
          <a:p>
            <a:pPr marL="457200" indent="-457200">
              <a:buAutoNum type="alphaUcPeriod"/>
            </a:pPr>
            <a:r>
              <a:rPr lang="en-US" dirty="0"/>
              <a:t>“I’m hearing how difficult it is to feel bad about yourself. That sounds really tough.”</a:t>
            </a:r>
            <a:endParaRPr lang="en-US" dirty="0">
              <a:ea typeface="Calibri"/>
              <a:cs typeface="Calibri"/>
            </a:endParaRPr>
          </a:p>
        </p:txBody>
      </p:sp>
      <p:sp>
        <p:nvSpPr>
          <p:cNvPr id="4" name="Title 3">
            <a:extLst>
              <a:ext uri="{FF2B5EF4-FFF2-40B4-BE49-F238E27FC236}">
                <a16:creationId xmlns:a16="http://schemas.microsoft.com/office/drawing/2014/main" id="{E96C2F22-98B0-D74B-A466-913F045DF619}"/>
              </a:ext>
            </a:extLst>
          </p:cNvPr>
          <p:cNvSpPr>
            <a:spLocks noGrp="1"/>
          </p:cNvSpPr>
          <p:nvPr>
            <p:ph type="title"/>
          </p:nvPr>
        </p:nvSpPr>
        <p:spPr>
          <a:xfrm>
            <a:off x="4843364" y="493520"/>
            <a:ext cx="7006002" cy="603041"/>
          </a:xfrm>
        </p:spPr>
        <p:txBody>
          <a:bodyPr>
            <a:noAutofit/>
          </a:bodyPr>
          <a:lstStyle/>
          <a:p>
            <a:r>
              <a:rPr lang="it-IT" b="1">
                <a:latin typeface="Century Gothic"/>
              </a:rPr>
              <a:t>Scenario 1: Isolation on social media​</a:t>
            </a:r>
            <a:endParaRPr lang="en-US" b="1">
              <a:latin typeface="Century Gothic"/>
            </a:endParaRPr>
          </a:p>
        </p:txBody>
      </p:sp>
      <p:pic>
        <p:nvPicPr>
          <p:cNvPr id="6" name="Picture Placeholder 5" descr="Illustration of a young adult seated on a cushion using their cell phone.">
            <a:extLst>
              <a:ext uri="{FF2B5EF4-FFF2-40B4-BE49-F238E27FC236}">
                <a16:creationId xmlns:a16="http://schemas.microsoft.com/office/drawing/2014/main" id="{3A066BBF-AC5D-8E26-B27E-369124A87F61}"/>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168" t="-11132" r="833" b="-11132"/>
          <a:stretch>
            <a:fillRect/>
          </a:stretch>
        </p:blipFill>
        <p:spPr>
          <a:xfrm>
            <a:off x="205143" y="795041"/>
            <a:ext cx="4356100" cy="5267918"/>
          </a:xfrm>
          <a:prstGeom prst="rect">
            <a:avLst/>
          </a:prstGeom>
        </p:spPr>
      </p:pic>
    </p:spTree>
    <p:extLst>
      <p:ext uri="{BB962C8B-B14F-4D97-AF65-F5344CB8AC3E}">
        <p14:creationId xmlns:p14="http://schemas.microsoft.com/office/powerpoint/2010/main" val="328547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DF029-557B-3DD5-F29B-ACE896F9BF0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2ECE7D1-494F-6626-618E-1EC534376170}"/>
              </a:ext>
            </a:extLst>
          </p:cNvPr>
          <p:cNvSpPr>
            <a:spLocks noGrp="1"/>
          </p:cNvSpPr>
          <p:nvPr>
            <p:ph type="body" sz="half" idx="10"/>
          </p:nvPr>
        </p:nvSpPr>
        <p:spPr>
          <a:xfrm>
            <a:off x="4966461" y="1096561"/>
            <a:ext cx="5929246" cy="5553770"/>
          </a:xfrm>
        </p:spPr>
        <p:txBody>
          <a:bodyPr vert="horz" lIns="91440" tIns="45720" rIns="91440" bIns="45720" rtlCol="0" anchor="t">
            <a:noAutofit/>
          </a:bodyPr>
          <a:lstStyle/>
          <a:p>
            <a:r>
              <a:rPr lang="en-US" sz="2000">
                <a:ea typeface="Calibri"/>
                <a:cs typeface="Calibri"/>
              </a:rPr>
              <a:t>The best response is </a:t>
            </a:r>
            <a:r>
              <a:rPr lang="en-US" sz="2000" b="1">
                <a:solidFill>
                  <a:srgbClr val="2699BB"/>
                </a:solidFill>
                <a:ea typeface="Calibri"/>
                <a:cs typeface="Calibri"/>
              </a:rPr>
              <a:t>C</a:t>
            </a:r>
            <a:r>
              <a:rPr lang="en-US" sz="2000">
                <a:solidFill>
                  <a:srgbClr val="2699BB"/>
                </a:solidFill>
                <a:ea typeface="Calibri"/>
                <a:cs typeface="Calibri"/>
              </a:rPr>
              <a:t>.</a:t>
            </a:r>
            <a:r>
              <a:rPr lang="en-US" sz="2000" dirty="0">
                <a:ea typeface="Calibri"/>
                <a:cs typeface="Calibri"/>
              </a:rPr>
              <a:t> </a:t>
            </a:r>
          </a:p>
          <a:p>
            <a:pPr lvl="1"/>
            <a:r>
              <a:rPr lang="en-US" sz="2000">
                <a:solidFill>
                  <a:schemeClr val="tx1"/>
                </a:solidFill>
                <a:latin typeface="+mn-lt"/>
                <a:ea typeface="Calibri"/>
                <a:cs typeface="Calibri"/>
              </a:rPr>
              <a:t>“I’m hearing how difficult it is to feel like you're not enough. That sounds really tough.”</a:t>
            </a:r>
            <a:endParaRPr lang="en-US" sz="2000" dirty="0">
              <a:solidFill>
                <a:schemeClr val="tx1"/>
              </a:solidFill>
              <a:latin typeface="+mn-lt"/>
              <a:ea typeface="Calibri"/>
              <a:cs typeface="Calibri"/>
            </a:endParaRPr>
          </a:p>
          <a:p>
            <a:endParaRPr lang="en-US" sz="2000" dirty="0">
              <a:ea typeface="Calibri"/>
              <a:cs typeface="Calibri"/>
            </a:endParaRPr>
          </a:p>
          <a:p>
            <a:r>
              <a:rPr lang="en-US" sz="2000" b="1">
                <a:ea typeface="Calibri"/>
                <a:cs typeface="Calibri"/>
              </a:rPr>
              <a:t>Alicia continues: </a:t>
            </a:r>
          </a:p>
          <a:p>
            <a:pPr lvl="1"/>
            <a:r>
              <a:rPr lang="en-US" sz="2000">
                <a:solidFill>
                  <a:schemeClr val="tx1"/>
                </a:solidFill>
                <a:latin typeface="+mn-lt"/>
                <a:ea typeface="Calibri"/>
                <a:cs typeface="Calibri"/>
              </a:rPr>
              <a:t>“Everyone else my age is doing something huge. They have awards, perfect friend groups, vacations, everything. I feel stuck. </a:t>
            </a:r>
            <a:endParaRPr lang="en-US" sz="2000" dirty="0">
              <a:solidFill>
                <a:schemeClr val="tx1"/>
              </a:solidFill>
              <a:latin typeface="+mn-lt"/>
              <a:ea typeface="Calibri"/>
              <a:cs typeface="Calibri"/>
            </a:endParaRPr>
          </a:p>
          <a:p>
            <a:pPr lvl="1"/>
            <a:r>
              <a:rPr lang="en-US" sz="2000">
                <a:solidFill>
                  <a:schemeClr val="tx1"/>
                </a:solidFill>
                <a:latin typeface="+mn-lt"/>
                <a:ea typeface="Calibri"/>
                <a:cs typeface="Calibri"/>
              </a:rPr>
              <a:t>I keep telling myself to ignore it, but I can’t. </a:t>
            </a:r>
            <a:br>
              <a:rPr lang="en-US" sz="2000" dirty="0">
                <a:latin typeface="+mn-lt"/>
                <a:ea typeface="Calibri"/>
                <a:cs typeface="Calibri"/>
              </a:rPr>
            </a:br>
            <a:r>
              <a:rPr lang="en-US" sz="2000">
                <a:solidFill>
                  <a:schemeClr val="tx1"/>
                </a:solidFill>
                <a:latin typeface="+mn-lt"/>
                <a:ea typeface="Calibri"/>
                <a:cs typeface="Calibri"/>
              </a:rPr>
              <a:t>It just makes me feel like I’m not enough.”</a:t>
            </a:r>
            <a:endParaRPr lang="en-US" sz="2000" dirty="0">
              <a:solidFill>
                <a:schemeClr val="tx1"/>
              </a:solidFill>
              <a:latin typeface="+mn-lt"/>
              <a:ea typeface="Calibri"/>
              <a:cs typeface="Calibri"/>
            </a:endParaRPr>
          </a:p>
          <a:p>
            <a:pPr lvl="1"/>
            <a:endParaRPr lang="en-US" sz="2000" dirty="0">
              <a:solidFill>
                <a:schemeClr val="tx1"/>
              </a:solidFill>
              <a:latin typeface="+mn-lt"/>
              <a:ea typeface="Calibri"/>
              <a:cs typeface="Calibri"/>
            </a:endParaRPr>
          </a:p>
          <a:p>
            <a:r>
              <a:rPr lang="en-US" sz="2000" b="1">
                <a:ea typeface="Calibri"/>
                <a:cs typeface="Calibri"/>
              </a:rPr>
              <a:t>Reflection questions:</a:t>
            </a:r>
            <a:endParaRPr lang="en-US" sz="2000" dirty="0">
              <a:ea typeface="Calibri"/>
              <a:cs typeface="Calibri"/>
            </a:endParaRPr>
          </a:p>
          <a:p>
            <a:pPr marL="800100" lvl="1" indent="-342900">
              <a:buFont typeface="Arial" panose="02070309020205020404" pitchFamily="49" charset="0"/>
              <a:buChar char="•"/>
            </a:pPr>
            <a:r>
              <a:rPr lang="en-US" sz="2000">
                <a:solidFill>
                  <a:srgbClr val="000000"/>
                </a:solidFill>
                <a:latin typeface="Calibri" panose="020F0502020204030204"/>
                <a:ea typeface="Calibri"/>
                <a:cs typeface="Calibri"/>
              </a:rPr>
              <a:t>What feeling is Alicia expressing?</a:t>
            </a:r>
          </a:p>
          <a:p>
            <a:pPr marL="800100" lvl="1" indent="-342900">
              <a:buFont typeface="Arial" panose="02070309020205020404" pitchFamily="49" charset="0"/>
              <a:buChar char="•"/>
            </a:pPr>
            <a:r>
              <a:rPr lang="en-US" sz="2000">
                <a:solidFill>
                  <a:schemeClr val="tx1"/>
                </a:solidFill>
                <a:latin typeface="+mn-lt"/>
                <a:ea typeface="Calibri"/>
                <a:cs typeface="Calibri"/>
              </a:rPr>
              <a:t>What phrase could validate her stress without minimizing </a:t>
            </a:r>
            <a:r>
              <a:rPr lang="en-US" sz="2000" dirty="0">
                <a:solidFill>
                  <a:schemeClr val="tx1"/>
                </a:solidFill>
                <a:latin typeface="+mn-lt"/>
                <a:ea typeface="Calibri"/>
                <a:cs typeface="Calibri"/>
              </a:rPr>
              <a:t>it? </a:t>
            </a:r>
            <a:endParaRPr lang="en-US" sz="2000">
              <a:solidFill>
                <a:schemeClr val="tx1"/>
              </a:solidFill>
            </a:endParaRPr>
          </a:p>
        </p:txBody>
      </p:sp>
      <p:pic>
        <p:nvPicPr>
          <p:cNvPr id="7" name="Picture Placeholder 5" descr="Illustration of a young adult seated on a cushion using their cell phone.">
            <a:extLst>
              <a:ext uri="{FF2B5EF4-FFF2-40B4-BE49-F238E27FC236}">
                <a16:creationId xmlns:a16="http://schemas.microsoft.com/office/drawing/2014/main" id="{68A20359-4020-9FE1-4E7C-A9A513473E9B}"/>
              </a:ext>
            </a:extLst>
          </p:cNvPr>
          <p:cNvPicPr>
            <a:picLocks noChangeAspect="1"/>
          </p:cNvPicPr>
          <p:nvPr/>
        </p:nvPicPr>
        <p:blipFill>
          <a:blip r:embed="rId3" cstate="print">
            <a:extLst>
              <a:ext uri="{28A0092B-C50C-407E-A947-70E740481C1C}">
                <a14:useLocalDpi xmlns:a14="http://schemas.microsoft.com/office/drawing/2010/main" val="0"/>
              </a:ext>
            </a:extLst>
          </a:blip>
          <a:srcRect l="1168" t="-11132" r="833" b="-11132"/>
          <a:stretch>
            <a:fillRect/>
          </a:stretch>
        </p:blipFill>
        <p:spPr>
          <a:xfrm>
            <a:off x="205143" y="795041"/>
            <a:ext cx="4356100" cy="5267918"/>
          </a:xfrm>
          <a:prstGeom prst="rect">
            <a:avLst/>
          </a:prstGeom>
        </p:spPr>
      </p:pic>
      <p:sp>
        <p:nvSpPr>
          <p:cNvPr id="8" name="Title 3">
            <a:extLst>
              <a:ext uri="{FF2B5EF4-FFF2-40B4-BE49-F238E27FC236}">
                <a16:creationId xmlns:a16="http://schemas.microsoft.com/office/drawing/2014/main" id="{272A7263-E615-7122-536E-AAFD39E173D7}"/>
              </a:ext>
            </a:extLst>
          </p:cNvPr>
          <p:cNvSpPr txBox="1">
            <a:spLocks/>
          </p:cNvSpPr>
          <p:nvPr/>
        </p:nvSpPr>
        <p:spPr>
          <a:xfrm>
            <a:off x="4843364" y="493520"/>
            <a:ext cx="7006002" cy="60304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it-IT" b="1">
                <a:latin typeface="Century Gothic"/>
              </a:rPr>
              <a:t>Scenario 1: Isolation on social media​</a:t>
            </a:r>
            <a:endParaRPr lang="en-US" b="1">
              <a:latin typeface="Century Gothic"/>
            </a:endParaRPr>
          </a:p>
        </p:txBody>
      </p:sp>
    </p:spTree>
    <p:extLst>
      <p:ext uri="{BB962C8B-B14F-4D97-AF65-F5344CB8AC3E}">
        <p14:creationId xmlns:p14="http://schemas.microsoft.com/office/powerpoint/2010/main" val="29351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39FFD-4B1F-9751-8767-FEC6F2BDA012}"/>
            </a:ext>
          </a:extLst>
        </p:cNvPr>
        <p:cNvGrpSpPr/>
        <p:nvPr/>
      </p:nvGrpSpPr>
      <p:grpSpPr>
        <a:xfrm>
          <a:off x="0" y="0"/>
          <a:ext cx="0" cy="0"/>
          <a:chOff x="0" y="0"/>
          <a:chExt cx="0" cy="0"/>
        </a:xfrm>
      </p:grpSpPr>
      <p:pic>
        <p:nvPicPr>
          <p:cNvPr id="6" name="Picture Placeholder 5" descr="Illustration of a distressed young person curled up with their hand on their head.">
            <a:extLst>
              <a:ext uri="{FF2B5EF4-FFF2-40B4-BE49-F238E27FC236}">
                <a16:creationId xmlns:a16="http://schemas.microsoft.com/office/drawing/2014/main" id="{1EDF987D-F12A-DD1F-7A2A-D78CECF7333E}"/>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5010" t="-21158" r="-8878" b="-28933"/>
          <a:stretch>
            <a:fillRect/>
          </a:stretch>
        </p:blipFill>
        <p:spPr>
          <a:xfrm>
            <a:off x="7368248" y="1885950"/>
            <a:ext cx="4823752" cy="5657850"/>
          </a:xfrm>
        </p:spPr>
      </p:pic>
      <p:sp>
        <p:nvSpPr>
          <p:cNvPr id="3" name="Text Placeholder 2">
            <a:extLst>
              <a:ext uri="{FF2B5EF4-FFF2-40B4-BE49-F238E27FC236}">
                <a16:creationId xmlns:a16="http://schemas.microsoft.com/office/drawing/2014/main" id="{E39D20E2-BC3D-BD51-02A1-0D5C834DA9E1}"/>
              </a:ext>
            </a:extLst>
          </p:cNvPr>
          <p:cNvSpPr>
            <a:spLocks noGrp="1"/>
          </p:cNvSpPr>
          <p:nvPr>
            <p:ph type="body" sz="half" idx="10"/>
          </p:nvPr>
        </p:nvSpPr>
        <p:spPr>
          <a:xfrm>
            <a:off x="839794" y="966742"/>
            <a:ext cx="7861293" cy="5527553"/>
          </a:xfrm>
        </p:spPr>
        <p:txBody>
          <a:bodyPr vert="horz" lIns="91440" tIns="45720" rIns="91440" bIns="45720" rtlCol="0" anchor="t">
            <a:noAutofit/>
          </a:bodyPr>
          <a:lstStyle/>
          <a:p>
            <a:r>
              <a:rPr lang="en-US" sz="2400" dirty="0">
                <a:ea typeface="Calibri"/>
                <a:cs typeface="Calibri"/>
              </a:rPr>
              <a:t>Ash (age 15) is checking in with their youth group leader about an upcoming project. When asked how things are at home, they say:</a:t>
            </a:r>
          </a:p>
          <a:p>
            <a:pPr lvl="1">
              <a:spcAft>
                <a:spcPts val="1200"/>
              </a:spcAft>
            </a:pPr>
            <a:r>
              <a:rPr lang="en-US" sz="2400" dirty="0">
                <a:solidFill>
                  <a:schemeClr val="tx1"/>
                </a:solidFill>
                <a:latin typeface="+mn-lt"/>
              </a:rPr>
              <a:t>“At home, no one asks how I’m doing. I stay in my room most of the time because it feels like no one notices I'm even there.”</a:t>
            </a:r>
            <a:endParaRPr lang="en-US" sz="2400" dirty="0">
              <a:solidFill>
                <a:schemeClr val="tx1"/>
              </a:solidFill>
              <a:ea typeface="+mn-lt"/>
              <a:cs typeface="+mn-lt"/>
            </a:endParaRPr>
          </a:p>
          <a:p>
            <a:r>
              <a:rPr lang="en-US" sz="2400" b="1" dirty="0">
                <a:ea typeface="+mn-lt"/>
                <a:cs typeface="+mn-lt"/>
              </a:rPr>
              <a:t>Which of the following responses would be best to use?</a:t>
            </a:r>
            <a:endParaRPr lang="en-US" sz="2400" dirty="0">
              <a:ea typeface="+mn-lt"/>
              <a:cs typeface="+mn-lt"/>
            </a:endParaRPr>
          </a:p>
          <a:p>
            <a:pPr marL="457200" indent="-457200">
              <a:buAutoNum type="alphaUcPeriod"/>
            </a:pPr>
            <a:r>
              <a:rPr lang="en-US" sz="2400" dirty="0">
                <a:ea typeface="+mn-lt"/>
                <a:cs typeface="+mn-lt"/>
              </a:rPr>
              <a:t>“It can be so painful to feel unnoticed.”</a:t>
            </a:r>
          </a:p>
          <a:p>
            <a:pPr marL="457200" indent="-457200">
              <a:buAutoNum type="alphaUcPeriod"/>
            </a:pPr>
            <a:r>
              <a:rPr lang="en-US" sz="2400" dirty="0">
                <a:ea typeface="+mn-lt"/>
                <a:cs typeface="+mn-lt"/>
              </a:rPr>
              <a:t>“Maybe you should go sit in the living room with your family instead of being cooped up in your room.”</a:t>
            </a:r>
          </a:p>
          <a:p>
            <a:pPr marL="457200" indent="-457200">
              <a:buAutoNum type="alphaUcPeriod"/>
            </a:pPr>
            <a:r>
              <a:rPr lang="en-US" sz="2400" dirty="0">
                <a:ea typeface="Calibri"/>
                <a:cs typeface="Calibri"/>
              </a:rPr>
              <a:t>“That’s hard to believe. I always see your family supporting you at your basketball games.”</a:t>
            </a:r>
          </a:p>
        </p:txBody>
      </p:sp>
      <p:sp>
        <p:nvSpPr>
          <p:cNvPr id="4" name="Title 3">
            <a:extLst>
              <a:ext uri="{FF2B5EF4-FFF2-40B4-BE49-F238E27FC236}">
                <a16:creationId xmlns:a16="http://schemas.microsoft.com/office/drawing/2014/main" id="{09D7C533-ECCC-500C-463E-CC58EDA57F57}"/>
              </a:ext>
            </a:extLst>
          </p:cNvPr>
          <p:cNvSpPr>
            <a:spLocks noGrp="1"/>
          </p:cNvSpPr>
          <p:nvPr>
            <p:ph type="title"/>
          </p:nvPr>
        </p:nvSpPr>
        <p:spPr>
          <a:xfrm>
            <a:off x="839796" y="363704"/>
            <a:ext cx="5280349" cy="595725"/>
          </a:xfrm>
        </p:spPr>
        <p:txBody>
          <a:bodyPr/>
          <a:lstStyle/>
          <a:p>
            <a:r>
              <a:rPr lang="en-US" b="1">
                <a:latin typeface="Century Gothic"/>
              </a:rPr>
              <a:t>Scenario 2: Isolation at home</a:t>
            </a:r>
          </a:p>
        </p:txBody>
      </p:sp>
    </p:spTree>
    <p:extLst>
      <p:ext uri="{BB962C8B-B14F-4D97-AF65-F5344CB8AC3E}">
        <p14:creationId xmlns:p14="http://schemas.microsoft.com/office/powerpoint/2010/main" val="159815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D9509-90E4-4EF8-38F0-6AED7905AC7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EFA4165-33C9-486F-1EEF-CD25E84BEB2C}"/>
              </a:ext>
            </a:extLst>
          </p:cNvPr>
          <p:cNvSpPr>
            <a:spLocks noGrp="1"/>
          </p:cNvSpPr>
          <p:nvPr>
            <p:ph type="body" sz="half" idx="10"/>
          </p:nvPr>
        </p:nvSpPr>
        <p:spPr>
          <a:xfrm>
            <a:off x="839796" y="966742"/>
            <a:ext cx="6197621" cy="5527553"/>
          </a:xfrm>
        </p:spPr>
        <p:txBody>
          <a:bodyPr vert="horz" lIns="91440" tIns="45720" rIns="91440" bIns="45720" rtlCol="0" anchor="t">
            <a:noAutofit/>
          </a:bodyPr>
          <a:lstStyle/>
          <a:p>
            <a:r>
              <a:rPr lang="en-US">
                <a:ea typeface="+mn-lt"/>
                <a:cs typeface="+mn-lt"/>
              </a:rPr>
              <a:t>The best response is </a:t>
            </a:r>
            <a:r>
              <a:rPr lang="en-US" b="1">
                <a:solidFill>
                  <a:srgbClr val="2699BB"/>
                </a:solidFill>
                <a:ea typeface="+mn-lt"/>
                <a:cs typeface="+mn-lt"/>
              </a:rPr>
              <a:t>A</a:t>
            </a:r>
            <a:r>
              <a:rPr lang="en-US">
                <a:ea typeface="+mn-lt"/>
                <a:cs typeface="+mn-lt"/>
              </a:rPr>
              <a:t>. </a:t>
            </a:r>
          </a:p>
          <a:p>
            <a:pPr lvl="1"/>
            <a:r>
              <a:rPr lang="en-US" sz="2200">
                <a:latin typeface="+mn-lt"/>
                <a:ea typeface="+mn-lt"/>
                <a:cs typeface="+mn-lt"/>
              </a:rPr>
              <a:t>“It can be so painful to feel unnoticed.”</a:t>
            </a:r>
            <a:br>
              <a:rPr lang="en-US" sz="2200" dirty="0">
                <a:latin typeface="+mn-lt"/>
                <a:ea typeface="+mn-lt"/>
                <a:cs typeface="+mn-lt"/>
              </a:rPr>
            </a:br>
            <a:endParaRPr lang="en-US" sz="2200" dirty="0">
              <a:latin typeface="+mn-lt"/>
              <a:ea typeface="+mn-lt"/>
              <a:cs typeface="+mn-lt"/>
            </a:endParaRPr>
          </a:p>
          <a:p>
            <a:r>
              <a:rPr lang="en-US" b="1">
                <a:ea typeface="+mn-lt"/>
                <a:cs typeface="+mn-lt"/>
              </a:rPr>
              <a:t>Ash continues: </a:t>
            </a:r>
          </a:p>
          <a:p>
            <a:pPr lvl="1"/>
            <a:r>
              <a:rPr lang="en-US" sz="2200">
                <a:latin typeface="+mn-lt"/>
                <a:ea typeface="+mn-lt"/>
                <a:cs typeface="+mn-lt"/>
              </a:rPr>
              <a:t>“I feel completely shut out. My friends hang out without me now, and I only find out when I see their posts.</a:t>
            </a:r>
          </a:p>
          <a:p>
            <a:pPr lvl="1"/>
            <a:r>
              <a:rPr lang="en-US" sz="2200">
                <a:latin typeface="+mn-lt"/>
                <a:ea typeface="Calibri"/>
                <a:cs typeface="Calibri"/>
              </a:rPr>
              <a:t>I feel like I’m trying to reach out, and no one cares. I don't want to be alone all the time, but I don't know what to do anymore.”</a:t>
            </a:r>
            <a:br>
              <a:rPr lang="en-US" sz="2200" dirty="0">
                <a:latin typeface="+mn-lt"/>
                <a:ea typeface="Calibri"/>
                <a:cs typeface="Calibri"/>
              </a:rPr>
            </a:br>
            <a:endParaRPr lang="en-US" sz="2200" dirty="0">
              <a:latin typeface="+mn-lt"/>
              <a:ea typeface="Calibri"/>
              <a:cs typeface="Calibri"/>
            </a:endParaRPr>
          </a:p>
          <a:p>
            <a:r>
              <a:rPr lang="en-US" b="1">
                <a:latin typeface="+mn-lt"/>
                <a:ea typeface="Calibri"/>
                <a:cs typeface="Calibri"/>
              </a:rPr>
              <a:t>Reflection questions:</a:t>
            </a:r>
          </a:p>
          <a:p>
            <a:pPr marL="342900" indent="-342900">
              <a:buFont typeface="Arial,Sans-Serif" panose="05000000000000000000" pitchFamily="2" charset="2"/>
              <a:buChar char="•"/>
            </a:pPr>
            <a:r>
              <a:rPr lang="en-US">
                <a:ea typeface="Calibri"/>
                <a:cs typeface="Calibri"/>
              </a:rPr>
              <a:t>What strength do you hear in the way they talked about their situation? </a:t>
            </a:r>
            <a:endParaRPr lang="en-US" dirty="0">
              <a:ea typeface="Calibri"/>
              <a:cs typeface="Calibri"/>
            </a:endParaRPr>
          </a:p>
          <a:p>
            <a:pPr marL="342900" indent="-342900">
              <a:buFont typeface="Arial,Sans-Serif" panose="05000000000000000000" pitchFamily="2" charset="2"/>
              <a:buChar char="•"/>
            </a:pPr>
            <a:r>
              <a:rPr lang="en-US">
                <a:ea typeface="Calibri"/>
                <a:cs typeface="Calibri"/>
              </a:rPr>
              <a:t>What question could you ask that helps them explore sources of support?</a:t>
            </a:r>
            <a:endParaRPr lang="en-US" dirty="0">
              <a:ea typeface="Calibri"/>
              <a:cs typeface="Calibri"/>
            </a:endParaRPr>
          </a:p>
        </p:txBody>
      </p:sp>
      <p:sp>
        <p:nvSpPr>
          <p:cNvPr id="4" name="Title 3">
            <a:extLst>
              <a:ext uri="{FF2B5EF4-FFF2-40B4-BE49-F238E27FC236}">
                <a16:creationId xmlns:a16="http://schemas.microsoft.com/office/drawing/2014/main" id="{094BE914-DEEE-CE4E-293D-E4D46CFEF166}"/>
              </a:ext>
            </a:extLst>
          </p:cNvPr>
          <p:cNvSpPr>
            <a:spLocks noGrp="1"/>
          </p:cNvSpPr>
          <p:nvPr>
            <p:ph type="title"/>
          </p:nvPr>
        </p:nvSpPr>
        <p:spPr>
          <a:xfrm>
            <a:off x="839796" y="363704"/>
            <a:ext cx="5280349" cy="595725"/>
          </a:xfrm>
        </p:spPr>
        <p:txBody>
          <a:bodyPr/>
          <a:lstStyle/>
          <a:p>
            <a:r>
              <a:rPr lang="en-US" b="1">
                <a:latin typeface="Century Gothic"/>
              </a:rPr>
              <a:t>Scenario 2: Isolation at home</a:t>
            </a:r>
          </a:p>
        </p:txBody>
      </p:sp>
      <p:pic>
        <p:nvPicPr>
          <p:cNvPr id="12" name="Picture Placeholder 5" descr="Illustration of a distressed young person curled up with their hand on their head.">
            <a:extLst>
              <a:ext uri="{FF2B5EF4-FFF2-40B4-BE49-F238E27FC236}">
                <a16:creationId xmlns:a16="http://schemas.microsoft.com/office/drawing/2014/main" id="{9142E1C8-0108-A895-7912-DA84EA80B253}"/>
              </a:ext>
            </a:extLst>
          </p:cNvPr>
          <p:cNvPicPr>
            <a:picLocks noChangeAspect="1"/>
          </p:cNvPicPr>
          <p:nvPr/>
        </p:nvPicPr>
        <p:blipFill>
          <a:blip r:embed="rId3" cstate="print">
            <a:extLst>
              <a:ext uri="{28A0092B-C50C-407E-A947-70E740481C1C}">
                <a14:useLocalDpi xmlns:a14="http://schemas.microsoft.com/office/drawing/2010/main" val="0"/>
              </a:ext>
            </a:extLst>
          </a:blip>
          <a:srcRect l="-5010" t="-21158" r="-8878" b="-28933"/>
          <a:stretch>
            <a:fillRect/>
          </a:stretch>
        </p:blipFill>
        <p:spPr>
          <a:xfrm>
            <a:off x="7368248" y="836403"/>
            <a:ext cx="4823752" cy="5657850"/>
          </a:xfrm>
          <a:prstGeom prst="rect">
            <a:avLst/>
          </a:prstGeom>
        </p:spPr>
      </p:pic>
    </p:spTree>
    <p:extLst>
      <p:ext uri="{BB962C8B-B14F-4D97-AF65-F5344CB8AC3E}">
        <p14:creationId xmlns:p14="http://schemas.microsoft.com/office/powerpoint/2010/main" val="3205653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74F0B7-517B-0958-48FC-4FD355A3FA6D}"/>
              </a:ext>
            </a:extLst>
          </p:cNvPr>
          <p:cNvSpPr>
            <a:spLocks noGrp="1"/>
          </p:cNvSpPr>
          <p:nvPr>
            <p:ph type="body" sz="half" idx="10"/>
          </p:nvPr>
        </p:nvSpPr>
        <p:spPr>
          <a:xfrm>
            <a:off x="4570656" y="1094698"/>
            <a:ext cx="6900863" cy="5567359"/>
          </a:xfrm>
        </p:spPr>
        <p:txBody>
          <a:bodyPr vert="horz" lIns="91440" tIns="45720" rIns="91440" bIns="45720" rtlCol="0" anchor="t">
            <a:noAutofit/>
          </a:bodyPr>
          <a:lstStyle/>
          <a:p>
            <a:r>
              <a:rPr lang="en-US" dirty="0">
                <a:ea typeface="+mn-lt"/>
                <a:cs typeface="+mn-lt"/>
              </a:rPr>
              <a:t>Alok (age 18) is meeting with his school’s guidance counselor. When asked about his interest in joining extra curriculars, he says:</a:t>
            </a:r>
          </a:p>
          <a:p>
            <a:pPr>
              <a:spcAft>
                <a:spcPts val="1200"/>
              </a:spcAft>
            </a:pPr>
            <a:r>
              <a:rPr lang="en-US" dirty="0">
                <a:ea typeface="+mn-lt"/>
                <a:cs typeface="+mn-lt"/>
              </a:rPr>
              <a:t>“I haven’t signed up for any extra curriculars. I feel out of place at school most of the time. I’m one of the only people who looks like me, and it feels like everyone notices even when they don't say anything.”</a:t>
            </a:r>
            <a:endParaRPr lang="en-US" sz="1050" dirty="0">
              <a:ea typeface="+mn-lt"/>
              <a:cs typeface="+mn-lt"/>
            </a:endParaRPr>
          </a:p>
          <a:p>
            <a:r>
              <a:rPr lang="en-US" b="1" dirty="0">
                <a:ea typeface="+mn-lt"/>
                <a:cs typeface="+mn-lt"/>
              </a:rPr>
              <a:t>Which of the following responses would be best to use?</a:t>
            </a:r>
            <a:endParaRPr lang="en-US" dirty="0">
              <a:ea typeface="+mn-lt"/>
              <a:cs typeface="+mn-lt"/>
            </a:endParaRPr>
          </a:p>
          <a:p>
            <a:pPr marL="457200" indent="-457200">
              <a:buAutoNum type="alphaUcPeriod"/>
            </a:pPr>
            <a:r>
              <a:rPr lang="en-US" dirty="0">
                <a:ea typeface="+mn-lt"/>
                <a:cs typeface="+mn-lt"/>
              </a:rPr>
              <a:t>“</a:t>
            </a:r>
            <a:r>
              <a:rPr lang="en-US" dirty="0"/>
              <a:t>It's important for colleges to see that you’re well-rounded outside of academics. You should join an extracurricular activity today.”</a:t>
            </a:r>
          </a:p>
          <a:p>
            <a:pPr marL="457200" indent="-457200">
              <a:buAutoNum type="alphaUcPeriod"/>
            </a:pPr>
            <a:r>
              <a:rPr lang="en-US" dirty="0">
                <a:ea typeface="+mn-lt"/>
                <a:cs typeface="+mn-lt"/>
              </a:rPr>
              <a:t>“That sounds so heavy to carry every day. Want to explore what belonging might feel like for you?”</a:t>
            </a:r>
          </a:p>
          <a:p>
            <a:pPr marL="457200" indent="-457200">
              <a:buAutoNum type="alphaUcPeriod"/>
            </a:pPr>
            <a:r>
              <a:rPr lang="en-US" dirty="0">
                <a:ea typeface="+mn-lt"/>
                <a:cs typeface="+mn-lt"/>
              </a:rPr>
              <a:t>“I bet that feels hard, but you might be overreacting. This school is very inclusive.”</a:t>
            </a:r>
          </a:p>
        </p:txBody>
      </p:sp>
      <p:sp>
        <p:nvSpPr>
          <p:cNvPr id="4" name="Title 3">
            <a:extLst>
              <a:ext uri="{FF2B5EF4-FFF2-40B4-BE49-F238E27FC236}">
                <a16:creationId xmlns:a16="http://schemas.microsoft.com/office/drawing/2014/main" id="{5280FFE3-B1DD-8660-00CB-9E14A1B65F1C}"/>
              </a:ext>
            </a:extLst>
          </p:cNvPr>
          <p:cNvSpPr>
            <a:spLocks noGrp="1"/>
          </p:cNvSpPr>
          <p:nvPr>
            <p:ph type="title"/>
          </p:nvPr>
        </p:nvSpPr>
        <p:spPr>
          <a:xfrm>
            <a:off x="4570656" y="477339"/>
            <a:ext cx="6072503" cy="603041"/>
          </a:xfrm>
        </p:spPr>
        <p:txBody>
          <a:bodyPr/>
          <a:lstStyle/>
          <a:p>
            <a:r>
              <a:rPr lang="en-US" b="1">
                <a:latin typeface="Century Gothic"/>
              </a:rPr>
              <a:t>Scenario 3: Student of color</a:t>
            </a:r>
          </a:p>
        </p:txBody>
      </p:sp>
      <p:pic>
        <p:nvPicPr>
          <p:cNvPr id="6" name="Picture Placeholder 5" descr="Illustration of a young person with brown skin, short, dark hair, and a thoughtful look on their face as they write in their journal.">
            <a:extLst>
              <a:ext uri="{FF2B5EF4-FFF2-40B4-BE49-F238E27FC236}">
                <a16:creationId xmlns:a16="http://schemas.microsoft.com/office/drawing/2014/main" id="{06AB3C30-4706-5CC0-ECFC-7F4B3D76B247}"/>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8491" t="-25950" r="-1156" b="-25950"/>
          <a:stretch>
            <a:fillRect/>
          </a:stretch>
        </p:blipFill>
        <p:spPr>
          <a:xfrm>
            <a:off x="102814" y="477339"/>
            <a:ext cx="4213546" cy="5873675"/>
          </a:xfrm>
          <a:prstGeom prst="rect">
            <a:avLst/>
          </a:prstGeom>
        </p:spPr>
      </p:pic>
    </p:spTree>
    <p:extLst>
      <p:ext uri="{BB962C8B-B14F-4D97-AF65-F5344CB8AC3E}">
        <p14:creationId xmlns:p14="http://schemas.microsoft.com/office/powerpoint/2010/main" val="136484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69FE3-AF2D-184E-A6EC-4682F679D03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B3CE3E9-F743-6189-D990-379AF6F2197B}"/>
              </a:ext>
            </a:extLst>
          </p:cNvPr>
          <p:cNvSpPr>
            <a:spLocks noGrp="1"/>
          </p:cNvSpPr>
          <p:nvPr>
            <p:ph type="body" sz="half" idx="10"/>
          </p:nvPr>
        </p:nvSpPr>
        <p:spPr>
          <a:xfrm>
            <a:off x="4578374" y="898577"/>
            <a:ext cx="6838951" cy="5851599"/>
          </a:xfrm>
        </p:spPr>
        <p:txBody>
          <a:bodyPr vert="horz" lIns="91440" tIns="45720" rIns="91440" bIns="45720" rtlCol="0" anchor="t">
            <a:noAutofit/>
          </a:bodyPr>
          <a:lstStyle/>
          <a:p>
            <a:r>
              <a:rPr lang="en-US" sz="2000">
                <a:ea typeface="+mn-lt"/>
                <a:cs typeface="+mn-lt"/>
              </a:rPr>
              <a:t>The best response is </a:t>
            </a:r>
            <a:r>
              <a:rPr lang="en-US" sz="2000" b="1">
                <a:solidFill>
                  <a:srgbClr val="2699BB"/>
                </a:solidFill>
                <a:ea typeface="+mn-lt"/>
                <a:cs typeface="+mn-lt"/>
              </a:rPr>
              <a:t>B</a:t>
            </a:r>
            <a:r>
              <a:rPr lang="en-US" sz="2000">
                <a:solidFill>
                  <a:srgbClr val="2699BB"/>
                </a:solidFill>
                <a:ea typeface="+mn-lt"/>
                <a:cs typeface="+mn-lt"/>
              </a:rPr>
              <a:t>. </a:t>
            </a:r>
          </a:p>
          <a:p>
            <a:pPr lvl="1"/>
            <a:r>
              <a:rPr lang="en-US" sz="2000">
                <a:solidFill>
                  <a:schemeClr val="tx1"/>
                </a:solidFill>
                <a:latin typeface="+mn-lt"/>
                <a:ea typeface="+mn-lt"/>
                <a:cs typeface="+mn-lt"/>
              </a:rPr>
              <a:t>“That sounds so heavy to carry every day. Want to explore what belonging might feel like for you?”</a:t>
            </a:r>
            <a:br>
              <a:rPr lang="en-US" sz="2000" dirty="0">
                <a:solidFill>
                  <a:schemeClr val="tx1"/>
                </a:solidFill>
                <a:latin typeface="+mn-lt"/>
                <a:ea typeface="+mn-lt"/>
                <a:cs typeface="+mn-lt"/>
              </a:rPr>
            </a:br>
            <a:endParaRPr lang="en-US" sz="2000" dirty="0">
              <a:solidFill>
                <a:schemeClr val="tx1"/>
              </a:solidFill>
              <a:latin typeface="Calibri"/>
              <a:ea typeface="Calibri"/>
              <a:cs typeface="Calibri"/>
            </a:endParaRPr>
          </a:p>
          <a:p>
            <a:r>
              <a:rPr lang="en-US" sz="2000" b="1">
                <a:ea typeface="+mn-lt"/>
                <a:cs typeface="+mn-lt"/>
              </a:rPr>
              <a:t>Alok continues: </a:t>
            </a:r>
          </a:p>
          <a:p>
            <a:pPr lvl="1"/>
            <a:r>
              <a:rPr lang="en-US" sz="2000">
                <a:solidFill>
                  <a:schemeClr val="tx1"/>
                </a:solidFill>
                <a:latin typeface="+mn-lt"/>
                <a:ea typeface="+mn-lt"/>
                <a:cs typeface="+mn-lt"/>
              </a:rPr>
              <a:t>“Sometimes people make little comments that aren’t outright mean, but they still stick with me. I want to join clubs or try out for things, but I worry I’ll just stand out even more. </a:t>
            </a:r>
          </a:p>
          <a:p>
            <a:pPr lvl="1"/>
            <a:r>
              <a:rPr lang="en-US" sz="2000">
                <a:solidFill>
                  <a:schemeClr val="tx1"/>
                </a:solidFill>
                <a:latin typeface="+mn-lt"/>
                <a:ea typeface="+mn-lt"/>
                <a:cs typeface="+mn-lt"/>
              </a:rPr>
              <a:t>I want to make friends and feel included, but it’s tiring feeling so different all the time. It makes me feel like I don't fully belong anywhere.” </a:t>
            </a:r>
            <a:br>
              <a:rPr lang="en-US" sz="2000" dirty="0">
                <a:solidFill>
                  <a:schemeClr val="tx1"/>
                </a:solidFill>
                <a:latin typeface="+mn-lt"/>
                <a:ea typeface="+mn-lt"/>
                <a:cs typeface="+mn-lt"/>
              </a:rPr>
            </a:br>
            <a:endParaRPr lang="en-US" sz="2000" dirty="0">
              <a:solidFill>
                <a:schemeClr val="tx1"/>
              </a:solidFill>
              <a:latin typeface="+mn-lt"/>
              <a:ea typeface="+mn-lt"/>
              <a:cs typeface="+mn-lt"/>
            </a:endParaRPr>
          </a:p>
          <a:p>
            <a:r>
              <a:rPr lang="en-US" sz="2000" b="1">
                <a:ea typeface="Calibri"/>
                <a:cs typeface="Calibri"/>
              </a:rPr>
              <a:t>Reflection questions:</a:t>
            </a:r>
          </a:p>
          <a:p>
            <a:pPr marL="342900" indent="-342900">
              <a:buFont typeface="Arial,Sans-Serif" panose="05000000000000000000" pitchFamily="2" charset="2"/>
              <a:buChar char="•"/>
            </a:pPr>
            <a:r>
              <a:rPr lang="en-US" sz="2000">
                <a:ea typeface="Calibri"/>
                <a:cs typeface="Calibri"/>
              </a:rPr>
              <a:t>What open question could help you explore this youth’s strengths?</a:t>
            </a:r>
          </a:p>
          <a:p>
            <a:pPr marL="342900" indent="-342900">
              <a:buFont typeface="Arial,Sans-Serif" panose="05000000000000000000" pitchFamily="2" charset="2"/>
              <a:buChar char="•"/>
            </a:pPr>
            <a:r>
              <a:rPr lang="en-US" sz="2000">
                <a:ea typeface="Calibri"/>
                <a:cs typeface="Calibri"/>
              </a:rPr>
              <a:t>What phrase could help them feel seen without making assumptions about Alok's identity or experience? </a:t>
            </a:r>
          </a:p>
        </p:txBody>
      </p:sp>
      <p:pic>
        <p:nvPicPr>
          <p:cNvPr id="7" name="Picture Placeholder 5" descr="Illustration of a young person with brown skin, short, dark hair, and a thoughtful look on their face as they write in their journal.">
            <a:extLst>
              <a:ext uri="{FF2B5EF4-FFF2-40B4-BE49-F238E27FC236}">
                <a16:creationId xmlns:a16="http://schemas.microsoft.com/office/drawing/2014/main" id="{E1121A12-B465-2E3E-8C02-52FB6FA06132}"/>
              </a:ext>
            </a:extLst>
          </p:cNvPr>
          <p:cNvPicPr>
            <a:picLocks noChangeAspect="1"/>
          </p:cNvPicPr>
          <p:nvPr/>
        </p:nvPicPr>
        <p:blipFill>
          <a:blip r:embed="rId3" cstate="print">
            <a:extLst>
              <a:ext uri="{28A0092B-C50C-407E-A947-70E740481C1C}">
                <a14:useLocalDpi xmlns:a14="http://schemas.microsoft.com/office/drawing/2010/main" val="0"/>
              </a:ext>
            </a:extLst>
          </a:blip>
          <a:srcRect l="-8491" t="-25950" r="-1156" b="-25950"/>
          <a:stretch>
            <a:fillRect/>
          </a:stretch>
        </p:blipFill>
        <p:spPr>
          <a:xfrm>
            <a:off x="102814" y="477339"/>
            <a:ext cx="4213546" cy="5873675"/>
          </a:xfrm>
          <a:prstGeom prst="rect">
            <a:avLst/>
          </a:prstGeom>
        </p:spPr>
      </p:pic>
      <p:sp>
        <p:nvSpPr>
          <p:cNvPr id="8" name="Title 3">
            <a:extLst>
              <a:ext uri="{FF2B5EF4-FFF2-40B4-BE49-F238E27FC236}">
                <a16:creationId xmlns:a16="http://schemas.microsoft.com/office/drawing/2014/main" id="{98655B0E-6AF0-1B79-190A-1C6DE519A1CD}"/>
              </a:ext>
            </a:extLst>
          </p:cNvPr>
          <p:cNvSpPr txBox="1">
            <a:spLocks/>
          </p:cNvSpPr>
          <p:nvPr/>
        </p:nvSpPr>
        <p:spPr>
          <a:xfrm>
            <a:off x="4585033" y="290433"/>
            <a:ext cx="6072503" cy="6030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b="1">
                <a:latin typeface="Century Gothic"/>
              </a:rPr>
              <a:t>Scenario 3: Student of color</a:t>
            </a:r>
          </a:p>
        </p:txBody>
      </p:sp>
    </p:spTree>
    <p:extLst>
      <p:ext uri="{BB962C8B-B14F-4D97-AF65-F5344CB8AC3E}">
        <p14:creationId xmlns:p14="http://schemas.microsoft.com/office/powerpoint/2010/main" val="1774516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a:t>Key Takeaways</a:t>
            </a:r>
          </a:p>
        </p:txBody>
      </p:sp>
      <p:sp>
        <p:nvSpPr>
          <p:cNvPr id="3" name="Text Placeholder 2"/>
          <p:cNvSpPr>
            <a:spLocks noGrp="1"/>
          </p:cNvSpPr>
          <p:nvPr>
            <p:ph type="body" sz="quarter" idx="23"/>
          </p:nvPr>
        </p:nvSpPr>
        <p:spPr/>
        <p:txBody>
          <a:bodyPr/>
          <a:lstStyle/>
          <a:p>
            <a:r>
              <a:rPr lang="en-US"/>
              <a:t>Helpful Phrases</a:t>
            </a:r>
          </a:p>
        </p:txBody>
      </p:sp>
      <p:sp>
        <p:nvSpPr>
          <p:cNvPr id="4" name="Text Placeholder 3"/>
          <p:cNvSpPr>
            <a:spLocks noGrp="1"/>
          </p:cNvSpPr>
          <p:nvPr>
            <p:ph type="body" sz="quarter" idx="24"/>
          </p:nvPr>
        </p:nvSpPr>
        <p:spPr/>
        <p:txBody>
          <a:bodyPr/>
          <a:lstStyle/>
          <a:p>
            <a:pPr marL="342900" indent="-342900">
              <a:buFont typeface="Arial" panose="020B0604020202020204" pitchFamily="34" charset="0"/>
              <a:buChar char="•"/>
            </a:pPr>
            <a:r>
              <a:rPr lang="en-US"/>
              <a:t>Listen before offering solutions​</a:t>
            </a:r>
          </a:p>
          <a:p>
            <a:pPr marL="342900" indent="-342900">
              <a:buFont typeface="Arial" panose="020B0604020202020204" pitchFamily="34" charset="0"/>
              <a:buChar char="•"/>
            </a:pPr>
            <a:r>
              <a:rPr lang="en-US"/>
              <a:t>Focus on strengths, not deficits​</a:t>
            </a:r>
          </a:p>
          <a:p>
            <a:pPr marL="342900" indent="-342900">
              <a:buFont typeface="Arial" panose="020B0604020202020204" pitchFamily="34" charset="0"/>
              <a:buChar char="•"/>
            </a:pPr>
            <a:r>
              <a:rPr lang="en-US"/>
              <a:t>Offer support and involve youth in action steps </a:t>
            </a:r>
          </a:p>
        </p:txBody>
      </p:sp>
      <p:sp>
        <p:nvSpPr>
          <p:cNvPr id="5" name="Text Placeholder 4"/>
          <p:cNvSpPr>
            <a:spLocks noGrp="1"/>
          </p:cNvSpPr>
          <p:nvPr>
            <p:ph type="body" sz="quarter" idx="25"/>
          </p:nvPr>
        </p:nvSpPr>
        <p:spPr/>
        <p:txBody>
          <a:bodyPr vert="horz" lIns="91440" tIns="45720" rIns="91440" bIns="45720" rtlCol="0" anchor="t">
            <a:noAutofit/>
          </a:bodyPr>
          <a:lstStyle/>
          <a:p>
            <a:pPr marL="342900" indent="-342900">
              <a:buFont typeface="Arial" panose="020B0604020202020204" pitchFamily="34" charset="0"/>
              <a:buChar char="•"/>
            </a:pPr>
            <a:r>
              <a:rPr lang="en-US"/>
              <a:t>“Thank you for being honest.”</a:t>
            </a:r>
          </a:p>
          <a:p>
            <a:pPr marL="342900" indent="-342900">
              <a:buFont typeface="Arial" panose="020B0604020202020204" pitchFamily="34" charset="0"/>
              <a:buChar char="•"/>
            </a:pPr>
            <a:r>
              <a:rPr lang="en-US"/>
              <a:t>“You’re not alone in feeling that way.”​</a:t>
            </a:r>
          </a:p>
          <a:p>
            <a:pPr marL="342900" indent="-342900">
              <a:buFont typeface="Arial" panose="020B0604020202020204" pitchFamily="34" charset="0"/>
              <a:buChar char="•"/>
            </a:pPr>
            <a:r>
              <a:rPr lang="en-US"/>
              <a:t>“I hear you. It can be hard to remember posts are highlights, not the full story.”​</a:t>
            </a:r>
          </a:p>
          <a:p>
            <a:pPr marL="342900" indent="-342900">
              <a:buFont typeface="Arial" panose="020B0604020202020204" pitchFamily="34" charset="0"/>
              <a:buChar char="•"/>
            </a:pPr>
            <a:r>
              <a:rPr lang="en-US"/>
              <a:t>“Let's think about things that make you feel confident.”</a:t>
            </a:r>
          </a:p>
        </p:txBody>
      </p:sp>
      <p:sp>
        <p:nvSpPr>
          <p:cNvPr id="6" name="Title 5"/>
          <p:cNvSpPr>
            <a:spLocks noGrp="1"/>
          </p:cNvSpPr>
          <p:nvPr>
            <p:ph type="title"/>
          </p:nvPr>
        </p:nvSpPr>
        <p:spPr/>
        <p:txBody>
          <a:bodyPr>
            <a:normAutofit fontScale="90000"/>
          </a:bodyPr>
          <a:lstStyle/>
          <a:p>
            <a:r>
              <a:rPr lang="en-US"/>
              <a:t>Try connecting over offering solutions</a:t>
            </a:r>
          </a:p>
        </p:txBody>
      </p:sp>
    </p:spTree>
    <p:extLst>
      <p:ext uri="{BB962C8B-B14F-4D97-AF65-F5344CB8AC3E}">
        <p14:creationId xmlns:p14="http://schemas.microsoft.com/office/powerpoint/2010/main" val="623007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vert="horz" lIns="91440" tIns="45720" rIns="91440" bIns="45720" rtlCol="0" anchor="t">
            <a:noAutofit/>
          </a:bodyPr>
          <a:lstStyle/>
          <a:p>
            <a:pPr marL="0" indent="0" algn="ctr" fontAlgn="base">
              <a:buNone/>
            </a:pPr>
            <a:r>
              <a:rPr lang="en-US"/>
              <a:t>What word describes how you want youth to feel when they come to you?​</a:t>
            </a:r>
          </a:p>
        </p:txBody>
      </p:sp>
      <p:sp>
        <p:nvSpPr>
          <p:cNvPr id="3" name="Title 2"/>
          <p:cNvSpPr>
            <a:spLocks noGrp="1"/>
          </p:cNvSpPr>
          <p:nvPr>
            <p:ph type="title"/>
          </p:nvPr>
        </p:nvSpPr>
        <p:spPr/>
        <p:txBody>
          <a:bodyPr>
            <a:normAutofit fontScale="90000"/>
          </a:bodyPr>
          <a:lstStyle/>
          <a:p>
            <a:r>
              <a:rPr lang="en-US"/>
              <a:t>Final reflections</a:t>
            </a:r>
          </a:p>
        </p:txBody>
      </p:sp>
      <p:pic>
        <p:nvPicPr>
          <p:cNvPr id="5" name="Picture 4">
            <a:extLst>
              <a:ext uri="{FF2B5EF4-FFF2-40B4-BE49-F238E27FC236}">
                <a16:creationId xmlns:a16="http://schemas.microsoft.com/office/drawing/2014/main" id="{D90B0D45-C640-2BBB-EF1D-08A7CE6B89AA}"/>
              </a:ext>
            </a:extLst>
          </p:cNvPr>
          <p:cNvPicPr>
            <a:picLocks noChangeAspect="1"/>
          </p:cNvPicPr>
          <p:nvPr/>
        </p:nvPicPr>
        <p:blipFill>
          <a:blip r:embed="rId3"/>
          <a:stretch>
            <a:fillRect/>
          </a:stretch>
        </p:blipFill>
        <p:spPr>
          <a:xfrm>
            <a:off x="4112723" y="2307565"/>
            <a:ext cx="3960526" cy="3871685"/>
          </a:xfrm>
          <a:prstGeom prst="rect">
            <a:avLst/>
          </a:prstGeom>
        </p:spPr>
      </p:pic>
    </p:spTree>
    <p:extLst>
      <p:ext uri="{BB962C8B-B14F-4D97-AF65-F5344CB8AC3E}">
        <p14:creationId xmlns:p14="http://schemas.microsoft.com/office/powerpoint/2010/main" val="1193659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D7F8AB-FDD2-A967-47BE-31E7CDF03E9A}"/>
              </a:ext>
            </a:extLst>
          </p:cNvPr>
          <p:cNvSpPr>
            <a:spLocks noGrp="1"/>
          </p:cNvSpPr>
          <p:nvPr>
            <p:ph type="body" sz="quarter" idx="22"/>
          </p:nvPr>
        </p:nvSpPr>
        <p:spPr/>
        <p:txBody>
          <a:bodyPr vert="horz" lIns="91440" tIns="45720" rIns="91440" bIns="45720" rtlCol="0" anchor="t">
            <a:noAutofit/>
          </a:bodyPr>
          <a:lstStyle/>
          <a:p>
            <a:r>
              <a:rPr lang="en-US">
                <a:ea typeface="Calibri"/>
                <a:cs typeface="Calibri"/>
              </a:rPr>
              <a:t>If you are a provider and concerned that more intervention may be necessary, you should take the appropriate steps.</a:t>
            </a:r>
          </a:p>
          <a:p>
            <a:r>
              <a:rPr lang="en-US">
                <a:ea typeface="Calibri"/>
                <a:cs typeface="Calibri"/>
              </a:rPr>
              <a:t>If you are not a provider and you are concerned for a young person's wellbeing, there are resources available:</a:t>
            </a:r>
          </a:p>
          <a:p>
            <a:pPr marL="518795" lvl="1"/>
            <a:r>
              <a:rPr lang="en-US">
                <a:ea typeface="+mn-lt"/>
                <a:cs typeface="+mn-lt"/>
                <a:hlinkClick r:id="rId2"/>
              </a:rPr>
              <a:t>Mental health: Know when to get help - Mayo Clinic</a:t>
            </a:r>
          </a:p>
          <a:p>
            <a:pPr marL="518795" lvl="1"/>
            <a:r>
              <a:rPr lang="en-US">
                <a:ea typeface="+mn-lt"/>
                <a:cs typeface="+mn-lt"/>
                <a:hlinkClick r:id="rId3"/>
              </a:rPr>
              <a:t>988 | Suicide &amp; Crisis Lifeline</a:t>
            </a:r>
            <a:endParaRPr lang="en-US">
              <a:ea typeface="+mn-lt"/>
              <a:cs typeface="+mn-lt"/>
            </a:endParaRPr>
          </a:p>
          <a:p>
            <a:pPr marL="518795" lvl="1"/>
            <a:r>
              <a:rPr lang="en-US">
                <a:ea typeface="+mn-lt"/>
                <a:cs typeface="+mn-lt"/>
                <a:hlinkClick r:id="rId4"/>
              </a:rPr>
              <a:t>Home - Washington Teen Link</a:t>
            </a:r>
          </a:p>
          <a:p>
            <a:r>
              <a:rPr lang="en-US">
                <a:ea typeface="Calibri"/>
                <a:cs typeface="Calibri"/>
              </a:rPr>
              <a:t>Teens and young adults can find mental and behavioral health resources on </a:t>
            </a:r>
            <a:r>
              <a:rPr lang="en-US">
                <a:ea typeface="Calibri"/>
                <a:cs typeface="Calibri"/>
                <a:hlinkClick r:id="rId5"/>
              </a:rPr>
              <a:t>Teen Health Hub WA</a:t>
            </a:r>
            <a:r>
              <a:rPr lang="en-US">
                <a:ea typeface="Calibri"/>
                <a:cs typeface="Calibri"/>
              </a:rPr>
              <a:t>.</a:t>
            </a:r>
          </a:p>
        </p:txBody>
      </p:sp>
      <p:sp>
        <p:nvSpPr>
          <p:cNvPr id="3" name="Title 2">
            <a:extLst>
              <a:ext uri="{FF2B5EF4-FFF2-40B4-BE49-F238E27FC236}">
                <a16:creationId xmlns:a16="http://schemas.microsoft.com/office/drawing/2014/main" id="{4BCC2157-EE6E-A53B-9EA8-42FE0D5ED0B4}"/>
              </a:ext>
            </a:extLst>
          </p:cNvPr>
          <p:cNvSpPr>
            <a:spLocks noGrp="1"/>
          </p:cNvSpPr>
          <p:nvPr>
            <p:ph type="title"/>
          </p:nvPr>
        </p:nvSpPr>
        <p:spPr/>
        <p:txBody>
          <a:bodyPr>
            <a:normAutofit fontScale="90000"/>
          </a:bodyPr>
          <a:lstStyle/>
          <a:p>
            <a:r>
              <a:rPr lang="en-US">
                <a:latin typeface="Century Gothic"/>
              </a:rPr>
              <a:t>When you feel worried about someone, consider a referral.</a:t>
            </a:r>
            <a:endParaRPr lang="en-US"/>
          </a:p>
        </p:txBody>
      </p:sp>
    </p:spTree>
    <p:extLst>
      <p:ext uri="{BB962C8B-B14F-4D97-AF65-F5344CB8AC3E}">
        <p14:creationId xmlns:p14="http://schemas.microsoft.com/office/powerpoint/2010/main" val="147544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283AD7-BF7F-6AC2-0C19-28A78D0D0B32}"/>
              </a:ext>
            </a:extLst>
          </p:cNvPr>
          <p:cNvSpPr>
            <a:spLocks noGrp="1"/>
          </p:cNvSpPr>
          <p:nvPr>
            <p:ph type="body" sz="quarter" idx="22"/>
          </p:nvPr>
        </p:nvSpPr>
        <p:spPr/>
        <p:txBody>
          <a:bodyPr vert="horz" lIns="91440" tIns="45720" rIns="91440" bIns="45720" rtlCol="0" anchor="t">
            <a:noAutofit/>
          </a:bodyPr>
          <a:lstStyle/>
          <a:p>
            <a:pPr marL="342900" indent="-342900">
              <a:buFont typeface="Arial" panose="020B0604020202020204" pitchFamily="34" charset="0"/>
              <a:buChar char="•"/>
            </a:pPr>
            <a:r>
              <a:rPr lang="en-US"/>
              <a:t>This skill session is designed to be facilitated over 20–30-minutes, for example, during a staff meeting or a lunch-and-learn activity.</a:t>
            </a:r>
          </a:p>
          <a:p>
            <a:pPr marL="342900" indent="-342900">
              <a:buFont typeface="Arial" panose="020B0604020202020204" pitchFamily="34" charset="0"/>
              <a:buChar char="•"/>
            </a:pPr>
            <a:r>
              <a:rPr lang="en-US"/>
              <a:t>The session offers insight from young people on the topic, three scenarios to practice what you learned, discussion questions and time to reflect, and resources for more information or help.</a:t>
            </a:r>
          </a:p>
          <a:p>
            <a:pPr marL="342900" indent="-342900">
              <a:buFont typeface="Arial" panose="020B0604020202020204" pitchFamily="34" charset="0"/>
              <a:buChar char="•"/>
            </a:pPr>
            <a:r>
              <a:rPr lang="en-US"/>
              <a:t>Anyone can participate in this session. It is designed for providers, professionals, and caring adults who work with adolescents and/or young adults around 12-24 years old.</a:t>
            </a:r>
            <a:endParaRPr lang="en-US">
              <a:ea typeface="Calibri"/>
              <a:cs typeface="Calibri"/>
            </a:endParaRPr>
          </a:p>
          <a:p>
            <a:pPr marL="342900" indent="-342900">
              <a:buFont typeface="Arial" panose="020B0604020202020204" pitchFamily="34" charset="0"/>
              <a:buChar char="•"/>
            </a:pPr>
            <a:r>
              <a:rPr lang="en-US"/>
              <a:t>Anyone can facilitate the session. A facilitator’s script is included in the “notes” section of the power point slides. The facilitator leads the group through the session by reading the script for each slide, posing pre-defined questions to the group, and creating space for group discussion.</a:t>
            </a:r>
          </a:p>
        </p:txBody>
      </p:sp>
      <p:sp>
        <p:nvSpPr>
          <p:cNvPr id="3" name="Title 2">
            <a:extLst>
              <a:ext uri="{FF2B5EF4-FFF2-40B4-BE49-F238E27FC236}">
                <a16:creationId xmlns:a16="http://schemas.microsoft.com/office/drawing/2014/main" id="{7BA31D9A-E7E1-071B-6652-6B29D52D05C2}"/>
              </a:ext>
            </a:extLst>
          </p:cNvPr>
          <p:cNvSpPr>
            <a:spLocks noGrp="1"/>
          </p:cNvSpPr>
          <p:nvPr>
            <p:ph type="title"/>
          </p:nvPr>
        </p:nvSpPr>
        <p:spPr/>
        <p:txBody>
          <a:bodyPr>
            <a:normAutofit fontScale="90000"/>
          </a:bodyPr>
          <a:lstStyle/>
          <a:p>
            <a:r>
              <a:rPr lang="en-US"/>
              <a:t>How to use this mini skill session</a:t>
            </a:r>
          </a:p>
        </p:txBody>
      </p:sp>
    </p:spTree>
    <p:extLst>
      <p:ext uri="{BB962C8B-B14F-4D97-AF65-F5344CB8AC3E}">
        <p14:creationId xmlns:p14="http://schemas.microsoft.com/office/powerpoint/2010/main" val="103760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45BA3-B4B1-D983-FBA7-7F68802D9F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4F2E45-5BC0-E3B9-7CB2-C5710EE43D44}"/>
              </a:ext>
            </a:extLst>
          </p:cNvPr>
          <p:cNvSpPr>
            <a:spLocks noGrp="1"/>
          </p:cNvSpPr>
          <p:nvPr>
            <p:ph type="body" sz="quarter" idx="22"/>
          </p:nvPr>
        </p:nvSpPr>
        <p:spPr>
          <a:xfrm>
            <a:off x="1077705" y="1606083"/>
            <a:ext cx="10504695" cy="4662833"/>
          </a:xfrm>
        </p:spPr>
        <p:txBody>
          <a:bodyPr vert="horz" lIns="91440" tIns="45720" rIns="91440" bIns="45720" rtlCol="0" anchor="t">
            <a:noAutofit/>
          </a:bodyPr>
          <a:lstStyle/>
          <a:p>
            <a:r>
              <a:rPr lang="en-US">
                <a:hlinkClick r:id="rId2"/>
              </a:rPr>
              <a:t>Adolescent connectedness: cornerstone for health and wellbeing - PMC</a:t>
            </a:r>
            <a:endParaRPr lang="en-US"/>
          </a:p>
          <a:p>
            <a:r>
              <a:rPr lang="en-US">
                <a:hlinkClick r:id="rId3"/>
              </a:rPr>
              <a:t>Building Social Connection With Youth | Communities4Youth</a:t>
            </a:r>
            <a:endParaRPr lang="en-US">
              <a:hlinkClick r:id="rId4"/>
            </a:endParaRPr>
          </a:p>
          <a:p>
            <a:r>
              <a:rPr lang="en-US">
                <a:hlinkClick r:id="rId4"/>
              </a:rPr>
              <a:t>Center of Excellence on Social Media and Youth Mental Health</a:t>
            </a:r>
            <a:endParaRPr lang="en-US"/>
          </a:p>
          <a:p>
            <a:r>
              <a:rPr lang="en-US">
                <a:hlinkClick r:id="rId5"/>
              </a:rPr>
              <a:t>Media Use Guidelines: Teens | Nemours </a:t>
            </a:r>
            <a:r>
              <a:rPr lang="en-US" err="1">
                <a:hlinkClick r:id="rId5"/>
              </a:rPr>
              <a:t>KidsHealth</a:t>
            </a:r>
            <a:endParaRPr lang="en-US"/>
          </a:p>
          <a:p>
            <a:r>
              <a:rPr lang="en-US" u="sng">
                <a:hlinkClick r:id="rId6"/>
              </a:rPr>
              <a:t>Teens and social media use: What's the impact? - Mayo Clinic</a:t>
            </a:r>
            <a:endParaRPr lang="en-US" sz="1800"/>
          </a:p>
          <a:p>
            <a:r>
              <a:rPr lang="en-US" u="sng">
                <a:hlinkClick r:id="rId7"/>
              </a:rPr>
              <a:t>Loneliness in adolescence: prevalence, developmental contexts, and interventions - PMC</a:t>
            </a:r>
            <a:endParaRPr lang="en-US" sz="1800"/>
          </a:p>
          <a:p>
            <a:r>
              <a:rPr lang="en-US" u="sng">
                <a:hlinkClick r:id="rId8"/>
              </a:rPr>
              <a:t>Teen Mental Health: How to Know When Your Child Needs Help - HealthyChildren.org</a:t>
            </a:r>
            <a:r>
              <a:rPr lang="en-US"/>
              <a:t> </a:t>
            </a:r>
            <a:endParaRPr lang="en-US" sz="1800"/>
          </a:p>
          <a:p>
            <a:r>
              <a:rPr lang="en-US" u="sng">
                <a:hlinkClick r:id="rId9"/>
              </a:rPr>
              <a:t>Mental health: Know when to get help - Mayo Clinic</a:t>
            </a:r>
            <a:endParaRPr lang="en-US" sz="1800"/>
          </a:p>
          <a:p>
            <a:pPr lvl="1"/>
            <a:endParaRPr lang="en-US"/>
          </a:p>
          <a:p>
            <a:pPr lvl="1"/>
            <a:endParaRPr lang="en-US"/>
          </a:p>
          <a:p>
            <a:pPr marL="0" indent="0">
              <a:buNone/>
            </a:pPr>
            <a:endParaRPr lang="en-US">
              <a:ea typeface="Calibri"/>
              <a:cs typeface="Calibri"/>
            </a:endParaRPr>
          </a:p>
        </p:txBody>
      </p:sp>
      <p:sp>
        <p:nvSpPr>
          <p:cNvPr id="3" name="Title 2">
            <a:extLst>
              <a:ext uri="{FF2B5EF4-FFF2-40B4-BE49-F238E27FC236}">
                <a16:creationId xmlns:a16="http://schemas.microsoft.com/office/drawing/2014/main" id="{AF699B77-A795-0955-2518-7349E53FCF62}"/>
              </a:ext>
            </a:extLst>
          </p:cNvPr>
          <p:cNvSpPr>
            <a:spLocks noGrp="1"/>
          </p:cNvSpPr>
          <p:nvPr>
            <p:ph type="title"/>
          </p:nvPr>
        </p:nvSpPr>
        <p:spPr/>
        <p:txBody>
          <a:bodyPr>
            <a:normAutofit fontScale="90000"/>
          </a:bodyPr>
          <a:lstStyle/>
          <a:p>
            <a:r>
              <a:rPr lang="en-US">
                <a:latin typeface="Century Gothic"/>
              </a:rPr>
              <a:t>More resources and information for adults</a:t>
            </a:r>
            <a:endParaRPr lang="en-US"/>
          </a:p>
        </p:txBody>
      </p:sp>
    </p:spTree>
    <p:extLst>
      <p:ext uri="{BB962C8B-B14F-4D97-AF65-F5344CB8AC3E}">
        <p14:creationId xmlns:p14="http://schemas.microsoft.com/office/powerpoint/2010/main" val="154989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C9A72-CE55-D349-E6EA-B377A948B5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43553B-4C82-569F-B55A-5C81BA2DB2FD}"/>
              </a:ext>
            </a:extLst>
          </p:cNvPr>
          <p:cNvSpPr>
            <a:spLocks noGrp="1"/>
          </p:cNvSpPr>
          <p:nvPr>
            <p:ph type="body" sz="quarter" idx="22"/>
          </p:nvPr>
        </p:nvSpPr>
        <p:spPr/>
        <p:txBody>
          <a:bodyPr vert="horz" lIns="91440" tIns="45720" rIns="91440" bIns="45720" rtlCol="0" anchor="t">
            <a:noAutofit/>
          </a:bodyPr>
          <a:lstStyle/>
          <a:p>
            <a:r>
              <a:rPr lang="en-US">
                <a:hlinkClick r:id="rId2"/>
              </a:rPr>
              <a:t>How Can I Feel Less Lonely? (for Teens) | Nemours </a:t>
            </a:r>
            <a:r>
              <a:rPr lang="en-US" err="1">
                <a:hlinkClick r:id="rId2"/>
              </a:rPr>
              <a:t>KidsHealth</a:t>
            </a:r>
            <a:endParaRPr lang="en-US"/>
          </a:p>
          <a:p>
            <a:r>
              <a:rPr lang="en-US">
                <a:hlinkClick r:id="rId3"/>
              </a:rPr>
              <a:t>How Can Social Connection Reduce Loneliness? (for Teens) | Nemours </a:t>
            </a:r>
            <a:r>
              <a:rPr lang="en-US" err="1">
                <a:hlinkClick r:id="rId3"/>
              </a:rPr>
              <a:t>KidsHealth</a:t>
            </a:r>
            <a:endParaRPr lang="en-US"/>
          </a:p>
          <a:p>
            <a:r>
              <a:rPr lang="en-US" u="sng">
                <a:hlinkClick r:id="rId4"/>
              </a:rPr>
              <a:t>Loneliness Resources - Text CONNECT to 741741</a:t>
            </a:r>
            <a:endParaRPr lang="en-US" sz="1800"/>
          </a:p>
          <a:p>
            <a:r>
              <a:rPr lang="en-US" u="sng">
                <a:hlinkClick r:id="rId5"/>
              </a:rPr>
              <a:t>Loneliness - National Alliance on Mental Illness </a:t>
            </a:r>
            <a:endParaRPr lang="en-US" sz="1800"/>
          </a:p>
          <a:p>
            <a:r>
              <a:rPr lang="en-US" u="sng">
                <a:hlinkClick r:id="rId6"/>
              </a:rPr>
              <a:t>How Can Social Connection Reduce Loneliness? (for Teens) -</a:t>
            </a:r>
            <a:r>
              <a:rPr lang="en-US" sz="2000" u="sng">
                <a:hlinkClick r:id="rId6"/>
              </a:rPr>
              <a:t>Seattle Children’s Hospital </a:t>
            </a:r>
            <a:endParaRPr lang="en-US" sz="2000"/>
          </a:p>
          <a:p>
            <a:r>
              <a:rPr lang="en-US" u="sng">
                <a:hlinkClick r:id="rId7"/>
              </a:rPr>
              <a:t>How Can I Feel Less Lonely? (for Teens) - Seattle Children's Hospital</a:t>
            </a:r>
            <a:endParaRPr lang="en-US" sz="1800"/>
          </a:p>
          <a:p>
            <a:endParaRPr lang="en-US"/>
          </a:p>
          <a:p>
            <a:endParaRPr lang="en-US">
              <a:ea typeface="Calibri"/>
              <a:cs typeface="Calibri"/>
            </a:endParaRPr>
          </a:p>
        </p:txBody>
      </p:sp>
      <p:sp>
        <p:nvSpPr>
          <p:cNvPr id="3" name="Title 2">
            <a:extLst>
              <a:ext uri="{FF2B5EF4-FFF2-40B4-BE49-F238E27FC236}">
                <a16:creationId xmlns:a16="http://schemas.microsoft.com/office/drawing/2014/main" id="{22CD9346-2D45-9925-470F-891850BC0130}"/>
              </a:ext>
            </a:extLst>
          </p:cNvPr>
          <p:cNvSpPr>
            <a:spLocks noGrp="1"/>
          </p:cNvSpPr>
          <p:nvPr>
            <p:ph type="title"/>
          </p:nvPr>
        </p:nvSpPr>
        <p:spPr/>
        <p:txBody>
          <a:bodyPr>
            <a:normAutofit fontScale="90000"/>
          </a:bodyPr>
          <a:lstStyle/>
          <a:p>
            <a:r>
              <a:rPr lang="en-US">
                <a:latin typeface="Century Gothic"/>
              </a:rPr>
              <a:t>More resources and information for youth</a:t>
            </a:r>
            <a:endParaRPr lang="en-US"/>
          </a:p>
        </p:txBody>
      </p:sp>
    </p:spTree>
    <p:extLst>
      <p:ext uri="{BB962C8B-B14F-4D97-AF65-F5344CB8AC3E}">
        <p14:creationId xmlns:p14="http://schemas.microsoft.com/office/powerpoint/2010/main" val="826306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This skill session was co-created by the Washington State Department of Health’s Youth Advisory Council (YAC) and inspired by the Adolescent Health Initiative’s </a:t>
            </a:r>
            <a:r>
              <a:rPr lang="en-US">
                <a:hlinkClick r:id="rId3"/>
              </a:rPr>
              <a:t>Spark Training series</a:t>
            </a:r>
            <a:r>
              <a:rPr lang="en-US"/>
              <a:t>.</a:t>
            </a:r>
          </a:p>
        </p:txBody>
      </p:sp>
      <p:pic>
        <p:nvPicPr>
          <p:cNvPr id="5" name="Picture Placeholder 4" descr="Youth advisory council logo">
            <a:extLst>
              <a:ext uri="{FF2B5EF4-FFF2-40B4-BE49-F238E27FC236}">
                <a16:creationId xmlns:a16="http://schemas.microsoft.com/office/drawing/2014/main" id="{372B2AC1-8953-C06E-7D3F-08F3E9766F3C}"/>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9657" b="9657"/>
          <a:stretch>
            <a:fillRect/>
          </a:stretch>
        </p:blipFill>
        <p:spPr/>
      </p:pic>
      <p:pic>
        <p:nvPicPr>
          <p:cNvPr id="2050" name="Picture 2" descr="Adolescent Health Initiative logo">
            <a:extLst>
              <a:ext uri="{FF2B5EF4-FFF2-40B4-BE49-F238E27FC236}">
                <a16:creationId xmlns:a16="http://schemas.microsoft.com/office/drawing/2014/main" id="{5E3B5D41-2990-F30E-BBA7-EF5189E6D3D3}"/>
              </a:ext>
            </a:extLst>
          </p:cNvPr>
          <p:cNvPicPr>
            <a:picLocks noGrp="1" noChangeAspect="1" noChangeArrowheads="1"/>
          </p:cNvPicPr>
          <p:nvPr>
            <p:ph type="pic" sz="quarter" idx="13"/>
          </p:nvPr>
        </p:nvPicPr>
        <p:blipFill rotWithShape="1">
          <a:blip r:embed="rId5">
            <a:extLst>
              <a:ext uri="{28A0092B-C50C-407E-A947-70E740481C1C}">
                <a14:useLocalDpi xmlns:a14="http://schemas.microsoft.com/office/drawing/2010/main" val="0"/>
              </a:ext>
            </a:extLst>
          </a:blip>
          <a:srcRect l="-1837" r="-1572"/>
          <a:stretch>
            <a:fillRect/>
          </a:stretch>
        </p:blipFill>
        <p:spPr bwMode="auto">
          <a:xfrm>
            <a:off x="6096000" y="814647"/>
            <a:ext cx="5203371" cy="377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129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F0E1BC-52E3-A94D-79E0-25CDF5BF9A2B}"/>
              </a:ext>
            </a:extLst>
          </p:cNvPr>
          <p:cNvSpPr txBox="1"/>
          <p:nvPr/>
        </p:nvSpPr>
        <p:spPr>
          <a:xfrm>
            <a:off x="0" y="5709918"/>
            <a:ext cx="12192000" cy="646331"/>
          </a:xfrm>
          <a:prstGeom prst="rect">
            <a:avLst/>
          </a:prstGeom>
          <a:noFill/>
        </p:spPr>
        <p:txBody>
          <a:bodyPr wrap="square" lIns="91440" tIns="45720" rIns="91440" bIns="45720" rtlCol="0" anchor="t">
            <a:spAutoFit/>
          </a:bodyPr>
          <a:lstStyle/>
          <a:p>
            <a:pPr algn="ctr"/>
            <a:r>
              <a:rPr lang="en-US" sz="1800" kern="1200">
                <a:solidFill>
                  <a:srgbClr val="FFFFFF"/>
                </a:solidFill>
                <a:effectLst/>
                <a:latin typeface="+mn-lt"/>
                <a:ea typeface="+mn-ea"/>
                <a:cs typeface="+mn-cs"/>
              </a:rPr>
              <a:t>To request this document in another format, call 1-800-525-0127. Deaf or hard of</a:t>
            </a:r>
            <a:endParaRPr lang="en-US" sz="1800" kern="1200">
              <a:solidFill>
                <a:srgbClr val="FFFFFF"/>
              </a:solidFill>
              <a:effectLst/>
              <a:latin typeface="+mn-lt"/>
              <a:ea typeface="Calibri"/>
              <a:cs typeface="Calibri"/>
            </a:endParaRPr>
          </a:p>
          <a:p>
            <a:pPr algn="ctr"/>
            <a:r>
              <a:rPr lang="en-US" sz="1800" kern="1200">
                <a:solidFill>
                  <a:srgbClr val="FFFFFF"/>
                </a:solidFill>
                <a:effectLst/>
                <a:latin typeface="+mn-lt"/>
                <a:ea typeface="+mn-ea"/>
                <a:cs typeface="+mn-cs"/>
              </a:rPr>
              <a:t>hearing customers, please call 711 (Washington Relay) or email </a:t>
            </a:r>
            <a:r>
              <a:rPr lang="en-US" sz="1800" u="none" kern="1200" dirty="0">
                <a:solidFill>
                  <a:srgbClr val="FFFFFF"/>
                </a:solidFill>
                <a:effectLst/>
                <a:latin typeface="+mn-lt"/>
                <a:ea typeface="+mn-ea"/>
                <a:cs typeface="+mn-cs"/>
                <a:hlinkClick r:id="rId3">
                  <a:extLst>
                    <a:ext uri="{A12FA001-AC4F-418D-AE19-62706E023703}">
                      <ahyp:hlinkClr xmlns:ahyp="http://schemas.microsoft.com/office/drawing/2018/hyperlinkcolor" val="tx"/>
                    </a:ext>
                  </a:extLst>
                </a:hlinkClick>
              </a:rPr>
              <a:t>doh.information@doh.wa.gov</a:t>
            </a:r>
            <a:r>
              <a:rPr lang="en-US" sz="1800" kern="1200">
                <a:solidFill>
                  <a:srgbClr val="FFFFFF"/>
                </a:solidFill>
                <a:effectLst/>
                <a:latin typeface="+mn-lt"/>
                <a:ea typeface="+mn-ea"/>
                <a:cs typeface="+mn-cs"/>
              </a:rPr>
              <a:t>. </a:t>
            </a:r>
            <a:endParaRPr lang="en-US" sz="1800" kern="1200">
              <a:solidFill>
                <a:srgbClr val="FFFFFF"/>
              </a:solidFill>
              <a:effectLst/>
              <a:latin typeface="+mn-lt"/>
              <a:ea typeface="Calibri"/>
              <a:cs typeface="Calibri"/>
            </a:endParaRPr>
          </a:p>
        </p:txBody>
      </p:sp>
    </p:spTree>
    <p:extLst>
      <p:ext uri="{BB962C8B-B14F-4D97-AF65-F5344CB8AC3E}">
        <p14:creationId xmlns:p14="http://schemas.microsoft.com/office/powerpoint/2010/main" val="199071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698F0A-66A7-1F45-AA7E-83F97600C97A}"/>
              </a:ext>
            </a:extLst>
          </p:cNvPr>
          <p:cNvSpPr>
            <a:spLocks noGrp="1"/>
          </p:cNvSpPr>
          <p:nvPr>
            <p:ph type="title"/>
          </p:nvPr>
        </p:nvSpPr>
        <p:spPr>
          <a:xfrm>
            <a:off x="5542" y="577152"/>
            <a:ext cx="12180916" cy="482030"/>
          </a:xfrm>
        </p:spPr>
        <p:txBody>
          <a:bodyPr>
            <a:normAutofit fontScale="90000"/>
          </a:bodyPr>
          <a:lstStyle/>
          <a:p>
            <a:r>
              <a:rPr lang="en-US"/>
              <a:t>Young people want adults to understand how they experience loneliness and provide appropriate support</a:t>
            </a:r>
          </a:p>
        </p:txBody>
      </p:sp>
      <p:sp>
        <p:nvSpPr>
          <p:cNvPr id="2" name="Speech Bubble: Rectangle with Corners Rounded 1">
            <a:extLst>
              <a:ext uri="{FF2B5EF4-FFF2-40B4-BE49-F238E27FC236}">
                <a16:creationId xmlns:a16="http://schemas.microsoft.com/office/drawing/2014/main" id="{7AAB77F5-4A47-12D6-F35B-77F5692CB12F}"/>
              </a:ext>
            </a:extLst>
          </p:cNvPr>
          <p:cNvSpPr/>
          <p:nvPr/>
        </p:nvSpPr>
        <p:spPr>
          <a:xfrm>
            <a:off x="633969" y="1841154"/>
            <a:ext cx="10924062" cy="3204182"/>
          </a:xfrm>
          <a:prstGeom prst="wedgeRoundRectCallout">
            <a:avLst>
              <a:gd name="adj1" fmla="val -41316"/>
              <a:gd name="adj2" fmla="val 716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“Similar to physical health: while its generally a good idea to eat healthy, ‘eating healthy’ can vary greatly. For example a healthy diet for person A can consist of making sure they get enough grains and such, but for person B, they have celiac and that would be detrimental. </a:t>
            </a:r>
          </a:p>
          <a:p>
            <a:r>
              <a:rPr lang="en-US"/>
              <a:t>[…] Same goes for social connection needs and styles. So finding what works for YOU is VITAL. […] Just making sure that social connection, like everything else, is framed by equity, diversity/inclusion, and empathy/education.”</a:t>
            </a:r>
          </a:p>
          <a:p>
            <a:endParaRPr lang="en-US"/>
          </a:p>
          <a:p>
            <a:r>
              <a:rPr lang="en-US"/>
              <a:t>- Youth Advisory Council member, 2025</a:t>
            </a:r>
          </a:p>
        </p:txBody>
      </p:sp>
    </p:spTree>
    <p:extLst>
      <p:ext uri="{BB962C8B-B14F-4D97-AF65-F5344CB8AC3E}">
        <p14:creationId xmlns:p14="http://schemas.microsoft.com/office/powerpoint/2010/main" val="72851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a:extLst>
            <a:ext uri="{FF2B5EF4-FFF2-40B4-BE49-F238E27FC236}">
              <a16:creationId xmlns:a16="http://schemas.microsoft.com/office/drawing/2014/main" id="{7D20A150-9276-753B-8F85-DEDEC8BFC8A3}"/>
            </a:ext>
          </a:extLst>
        </p:cNvPr>
        <p:cNvGrpSpPr/>
        <p:nvPr/>
      </p:nvGrpSpPr>
      <p:grpSpPr>
        <a:xfrm>
          <a:off x="0" y="0"/>
          <a:ext cx="0" cy="0"/>
          <a:chOff x="0" y="0"/>
          <a:chExt cx="0" cy="0"/>
        </a:xfrm>
      </p:grpSpPr>
      <p:pic>
        <p:nvPicPr>
          <p:cNvPr id="8" name="Picture 7" descr="Illustration of a doctor and a patient smiling and shaking hands.">
            <a:extLst>
              <a:ext uri="{FF2B5EF4-FFF2-40B4-BE49-F238E27FC236}">
                <a16:creationId xmlns:a16="http://schemas.microsoft.com/office/drawing/2014/main" id="{EDFDCDA2-BA00-D0FA-39D6-6838E1637F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1466" y="3915783"/>
            <a:ext cx="3199375" cy="2466119"/>
          </a:xfrm>
          <a:prstGeom prst="rect">
            <a:avLst/>
          </a:prstGeom>
        </p:spPr>
      </p:pic>
      <p:sp>
        <p:nvSpPr>
          <p:cNvPr id="3" name="Text Placeholder 2">
            <a:extLst>
              <a:ext uri="{FF2B5EF4-FFF2-40B4-BE49-F238E27FC236}">
                <a16:creationId xmlns:a16="http://schemas.microsoft.com/office/drawing/2014/main" id="{133C4ADD-77A9-8F8A-CF13-E0D4A00F7D81}"/>
              </a:ext>
            </a:extLst>
          </p:cNvPr>
          <p:cNvSpPr>
            <a:spLocks noGrp="1"/>
          </p:cNvSpPr>
          <p:nvPr>
            <p:ph type="body" sz="quarter" idx="22"/>
          </p:nvPr>
        </p:nvSpPr>
        <p:spPr>
          <a:xfrm>
            <a:off x="1751718" y="2106227"/>
            <a:ext cx="4344281" cy="373362"/>
          </a:xfrm>
        </p:spPr>
        <p:txBody>
          <a:bodyPr vert="horz" lIns="91440" tIns="45720" rIns="91440" bIns="45720" rtlCol="0" anchor="t">
            <a:noAutofit/>
          </a:bodyPr>
          <a:lstStyle/>
          <a:p>
            <a:r>
              <a:rPr lang="en-US" sz="2400">
                <a:latin typeface="Century Gothic" panose="020B0502020202020204" pitchFamily="34" charset="0"/>
              </a:rPr>
              <a:t>This session will help you:</a:t>
            </a:r>
          </a:p>
        </p:txBody>
      </p:sp>
      <p:sp>
        <p:nvSpPr>
          <p:cNvPr id="2" name="Text Placeholder 1">
            <a:extLst>
              <a:ext uri="{FF2B5EF4-FFF2-40B4-BE49-F238E27FC236}">
                <a16:creationId xmlns:a16="http://schemas.microsoft.com/office/drawing/2014/main" id="{F1E7E306-750D-5479-571C-CA8C81A0B1BF}"/>
              </a:ext>
            </a:extLst>
          </p:cNvPr>
          <p:cNvSpPr>
            <a:spLocks noGrp="1"/>
          </p:cNvSpPr>
          <p:nvPr>
            <p:ph type="body" sz="quarter" idx="23"/>
          </p:nvPr>
        </p:nvSpPr>
        <p:spPr/>
        <p:txBody>
          <a:bodyPr/>
          <a:lstStyle/>
          <a:p>
            <a:r>
              <a:rPr lang="en-US" sz="2400">
                <a:latin typeface="Century Gothic"/>
              </a:rPr>
              <a:t>This session will not:</a:t>
            </a:r>
            <a:endParaRPr lang="en-US" sz="2400"/>
          </a:p>
        </p:txBody>
      </p:sp>
      <p:sp>
        <p:nvSpPr>
          <p:cNvPr id="6" name="Text Placeholder 5">
            <a:extLst>
              <a:ext uri="{FF2B5EF4-FFF2-40B4-BE49-F238E27FC236}">
                <a16:creationId xmlns:a16="http://schemas.microsoft.com/office/drawing/2014/main" id="{1295DB4D-D0A9-85E4-FE80-EA58A8682C25}"/>
              </a:ext>
            </a:extLst>
          </p:cNvPr>
          <p:cNvSpPr>
            <a:spLocks noGrp="1"/>
          </p:cNvSpPr>
          <p:nvPr>
            <p:ph type="body" sz="quarter" idx="24"/>
          </p:nvPr>
        </p:nvSpPr>
        <p:spPr>
          <a:xfrm>
            <a:off x="1752601" y="2480365"/>
            <a:ext cx="4343398" cy="3617913"/>
          </a:xfrm>
        </p:spPr>
        <p:txBody>
          <a:bodyPr/>
          <a:lstStyle/>
          <a:p>
            <a:pPr marL="457200" indent="-457200">
              <a:buFont typeface="Arial" panose="020B0604020202020204" pitchFamily="34" charset="0"/>
              <a:buChar char="•"/>
            </a:pPr>
            <a:r>
              <a:rPr lang="en-US" sz="2400"/>
              <a:t>Recognize how loneliness can show up in youth.</a:t>
            </a:r>
          </a:p>
          <a:p>
            <a:pPr marL="457200" indent="-457200">
              <a:buFont typeface="Arial" panose="020B0604020202020204" pitchFamily="34" charset="0"/>
              <a:buChar char="•"/>
            </a:pPr>
            <a:r>
              <a:rPr lang="en-US" sz="2400"/>
              <a:t>Understand how social media may impact a young person’s sense of self.</a:t>
            </a:r>
          </a:p>
          <a:p>
            <a:pPr marL="457200" indent="-457200">
              <a:buFont typeface="Arial" panose="020B0604020202020204" pitchFamily="34" charset="0"/>
              <a:buChar char="•"/>
            </a:pPr>
            <a:r>
              <a:rPr lang="en-US" sz="2400"/>
              <a:t>Practice using empathy and strengths-based language.</a:t>
            </a:r>
          </a:p>
          <a:p>
            <a:endParaRPr lang="en-US"/>
          </a:p>
        </p:txBody>
      </p:sp>
      <p:sp>
        <p:nvSpPr>
          <p:cNvPr id="7" name="Text Placeholder 6">
            <a:extLst>
              <a:ext uri="{FF2B5EF4-FFF2-40B4-BE49-F238E27FC236}">
                <a16:creationId xmlns:a16="http://schemas.microsoft.com/office/drawing/2014/main" id="{AB570A93-5EE8-8B01-4C32-A97FE90ADB35}"/>
              </a:ext>
            </a:extLst>
          </p:cNvPr>
          <p:cNvSpPr>
            <a:spLocks noGrp="1"/>
          </p:cNvSpPr>
          <p:nvPr>
            <p:ph type="body" sz="quarter" idx="25"/>
          </p:nvPr>
        </p:nvSpPr>
        <p:spPr>
          <a:xfrm>
            <a:off x="7048477" y="2486904"/>
            <a:ext cx="4343398" cy="3611426"/>
          </a:xfrm>
        </p:spPr>
        <p:txBody>
          <a:bodyPr/>
          <a:lstStyle/>
          <a:p>
            <a:pPr marL="457200" indent="-457200">
              <a:buFont typeface="Arial" panose="020B0604020202020204" pitchFamily="34" charset="0"/>
              <a:buChar char="•"/>
            </a:pPr>
            <a:r>
              <a:rPr lang="en-US" sz="2400">
                <a:ea typeface="Calibri"/>
                <a:cs typeface="Calibri"/>
              </a:rPr>
              <a:t>Replace training on mental health treatment.</a:t>
            </a:r>
          </a:p>
          <a:p>
            <a:pPr marL="457200" indent="-457200">
              <a:buFont typeface="Arial" panose="020B0604020202020204" pitchFamily="34" charset="0"/>
              <a:buChar char="•"/>
            </a:pPr>
            <a:r>
              <a:rPr lang="en-US" sz="2400">
                <a:ea typeface="Calibri"/>
                <a:cs typeface="Calibri"/>
              </a:rPr>
              <a:t>Provide one-size-fits-all solutions.</a:t>
            </a:r>
          </a:p>
          <a:p>
            <a:pPr marL="342900" indent="-342900">
              <a:buFont typeface="Arial" panose="020B0604020202020204" pitchFamily="34" charset="0"/>
              <a:buChar char="•"/>
            </a:pPr>
            <a:endParaRPr lang="en-US" sz="2400"/>
          </a:p>
        </p:txBody>
      </p:sp>
      <p:sp>
        <p:nvSpPr>
          <p:cNvPr id="4" name="Title 3">
            <a:extLst>
              <a:ext uri="{FF2B5EF4-FFF2-40B4-BE49-F238E27FC236}">
                <a16:creationId xmlns:a16="http://schemas.microsoft.com/office/drawing/2014/main" id="{B51AE3CD-FA42-24A8-ADC5-2E22D518BD95}"/>
              </a:ext>
            </a:extLst>
          </p:cNvPr>
          <p:cNvSpPr>
            <a:spLocks noGrp="1"/>
          </p:cNvSpPr>
          <p:nvPr>
            <p:ph type="title"/>
          </p:nvPr>
        </p:nvSpPr>
        <p:spPr/>
        <p:txBody>
          <a:bodyPr>
            <a:noAutofit/>
          </a:bodyPr>
          <a:lstStyle/>
          <a:p>
            <a:r>
              <a:rPr lang="en-US">
                <a:latin typeface="Century Gothic"/>
              </a:rPr>
              <a:t>What this session will help you do</a:t>
            </a:r>
            <a:endParaRPr lang="en-US"/>
          </a:p>
        </p:txBody>
      </p:sp>
    </p:spTree>
    <p:extLst>
      <p:ext uri="{BB962C8B-B14F-4D97-AF65-F5344CB8AC3E}">
        <p14:creationId xmlns:p14="http://schemas.microsoft.com/office/powerpoint/2010/main" val="402790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604FBE-42A7-11A1-3085-BEFD71D0BEDC}"/>
              </a:ext>
            </a:extLst>
          </p:cNvPr>
          <p:cNvSpPr>
            <a:spLocks noGrp="1"/>
          </p:cNvSpPr>
          <p:nvPr>
            <p:ph type="body" sz="quarter" idx="22"/>
          </p:nvPr>
        </p:nvSpPr>
        <p:spPr>
          <a:xfrm>
            <a:off x="1077705" y="1606083"/>
            <a:ext cx="6108403" cy="4662833"/>
          </a:xfrm>
        </p:spPr>
        <p:txBody>
          <a:bodyPr/>
          <a:lstStyle/>
          <a:p>
            <a:pPr marL="0" indent="0">
              <a:buNone/>
            </a:pPr>
            <a:r>
              <a:rPr lang="en-US" sz="2400" b="1"/>
              <a:t>Think about a time in your childhood when felt lonely:</a:t>
            </a:r>
          </a:p>
          <a:p>
            <a:pPr marL="342900" indent="-342900">
              <a:buClr>
                <a:srgbClr val="2699BB"/>
              </a:buClr>
              <a:buFont typeface="Arial" panose="020B0604020202020204" pitchFamily="34" charset="0"/>
              <a:buChar char="•"/>
            </a:pPr>
            <a:r>
              <a:rPr lang="en-US" sz="2400"/>
              <a:t>Did you reach out for support? </a:t>
            </a:r>
          </a:p>
          <a:p>
            <a:pPr marL="342900" indent="-342900">
              <a:buClr>
                <a:srgbClr val="2699BB"/>
              </a:buClr>
              <a:buFont typeface="Arial" panose="020B0604020202020204" pitchFamily="34" charset="0"/>
              <a:buChar char="•"/>
            </a:pPr>
            <a:r>
              <a:rPr lang="en-US" sz="2400"/>
              <a:t>What did it feel like to ask for help?</a:t>
            </a:r>
          </a:p>
          <a:p>
            <a:pPr marL="342900" indent="-342900">
              <a:buClr>
                <a:srgbClr val="2699BB"/>
              </a:buClr>
              <a:buFont typeface="Arial" panose="020B0604020202020204" pitchFamily="34" charset="0"/>
              <a:buChar char="•"/>
            </a:pPr>
            <a:r>
              <a:rPr lang="en-US" sz="2400"/>
              <a:t>Or what did it feel like to handle it on your own?</a:t>
            </a:r>
          </a:p>
        </p:txBody>
      </p:sp>
      <p:sp>
        <p:nvSpPr>
          <p:cNvPr id="4" name="Title 3">
            <a:extLst>
              <a:ext uri="{FF2B5EF4-FFF2-40B4-BE49-F238E27FC236}">
                <a16:creationId xmlns:a16="http://schemas.microsoft.com/office/drawing/2014/main" id="{6DB33C67-13DE-0F2C-A54E-270429009B2D}"/>
              </a:ext>
            </a:extLst>
          </p:cNvPr>
          <p:cNvSpPr>
            <a:spLocks noGrp="1"/>
          </p:cNvSpPr>
          <p:nvPr>
            <p:ph type="title"/>
          </p:nvPr>
        </p:nvSpPr>
        <p:spPr/>
        <p:txBody>
          <a:bodyPr>
            <a:normAutofit fontScale="90000"/>
          </a:bodyPr>
          <a:lstStyle/>
          <a:p>
            <a:r>
              <a:rPr lang="en-US" sz="3200"/>
              <a:t>Recall a time when you felt lonely</a:t>
            </a:r>
            <a:endParaRPr lang="en-US"/>
          </a:p>
        </p:txBody>
      </p:sp>
      <p:pic>
        <p:nvPicPr>
          <p:cNvPr id="6" name="Picture Placeholder 5" descr="Illustration of a young Black woman in a purple sweater holding her hand to her chin, thinking, alongside question marks.">
            <a:extLst>
              <a:ext uri="{FF2B5EF4-FFF2-40B4-BE49-F238E27FC236}">
                <a16:creationId xmlns:a16="http://schemas.microsoft.com/office/drawing/2014/main" id="{5B5E77B0-05CF-6224-2276-2F18EB8CC283}"/>
              </a:ext>
            </a:extLst>
          </p:cNvPr>
          <p:cNvPicPr>
            <a:picLocks noGrp="1" noChangeAspect="1"/>
          </p:cNvPicPr>
          <p:nvPr>
            <p:ph type="pic" idx="4294967295"/>
          </p:nvPr>
        </p:nvPicPr>
        <p:blipFill>
          <a:blip r:embed="rId3" cstate="print">
            <a:extLst>
              <a:ext uri="{28A0092B-C50C-407E-A947-70E740481C1C}">
                <a14:useLocalDpi xmlns:a14="http://schemas.microsoft.com/office/drawing/2010/main" val="0"/>
              </a:ext>
            </a:extLst>
          </a:blip>
          <a:srcRect l="2944" r="2944"/>
          <a:stretch/>
        </p:blipFill>
        <p:spPr>
          <a:xfrm>
            <a:off x="6520868" y="589084"/>
            <a:ext cx="5280025" cy="6858000"/>
          </a:xfrm>
        </p:spPr>
      </p:pic>
    </p:spTree>
    <p:extLst>
      <p:ext uri="{BB962C8B-B14F-4D97-AF65-F5344CB8AC3E}">
        <p14:creationId xmlns:p14="http://schemas.microsoft.com/office/powerpoint/2010/main" val="189143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BACDC-6BA7-E991-E3CD-1F9630E30BBA}"/>
            </a:ext>
          </a:extLst>
        </p:cNvPr>
        <p:cNvGrpSpPr/>
        <p:nvPr/>
      </p:nvGrpSpPr>
      <p:grpSpPr>
        <a:xfrm>
          <a:off x="0" y="0"/>
          <a:ext cx="0" cy="0"/>
          <a:chOff x="0" y="0"/>
          <a:chExt cx="0" cy="0"/>
        </a:xfrm>
      </p:grpSpPr>
      <p:pic>
        <p:nvPicPr>
          <p:cNvPr id="9" name="Picture 8" descr="Illustration of two individuals with their backs to the viewer and arms around each other, showing support.">
            <a:extLst>
              <a:ext uri="{FF2B5EF4-FFF2-40B4-BE49-F238E27FC236}">
                <a16:creationId xmlns:a16="http://schemas.microsoft.com/office/drawing/2014/main" id="{672705AC-6CE3-D24C-A63B-709516328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562" y="1606083"/>
            <a:ext cx="5449857" cy="4198707"/>
          </a:xfrm>
          <a:prstGeom prst="rect">
            <a:avLst/>
          </a:prstGeom>
        </p:spPr>
      </p:pic>
      <p:sp>
        <p:nvSpPr>
          <p:cNvPr id="2" name="Text Placeholder 1">
            <a:extLst>
              <a:ext uri="{FF2B5EF4-FFF2-40B4-BE49-F238E27FC236}">
                <a16:creationId xmlns:a16="http://schemas.microsoft.com/office/drawing/2014/main" id="{AF85CC85-8A8E-C56E-7014-1DA869039394}"/>
              </a:ext>
            </a:extLst>
          </p:cNvPr>
          <p:cNvSpPr>
            <a:spLocks noGrp="1"/>
          </p:cNvSpPr>
          <p:nvPr>
            <p:ph type="body" sz="quarter" idx="22"/>
          </p:nvPr>
        </p:nvSpPr>
        <p:spPr>
          <a:xfrm>
            <a:off x="1077705" y="1606083"/>
            <a:ext cx="5449857" cy="4662833"/>
          </a:xfrm>
        </p:spPr>
        <p:txBody>
          <a:bodyPr vert="horz" lIns="91440" tIns="45720" rIns="91440" bIns="45720" rtlCol="0" anchor="t">
            <a:noAutofit/>
          </a:bodyPr>
          <a:lstStyle/>
          <a:p>
            <a:pPr fontAlgn="base"/>
            <a:r>
              <a:rPr lang="en-US" sz="2400">
                <a:ea typeface="Calibri" panose="020F0502020204030204"/>
                <a:cs typeface="Calibri" panose="020F0502020204030204"/>
              </a:rPr>
              <a:t>According to the young people...</a:t>
            </a:r>
          </a:p>
          <a:p>
            <a:pPr marL="342900" indent="-342900">
              <a:buClr>
                <a:srgbClr val="2699BB"/>
              </a:buClr>
              <a:buFont typeface="Arial" panose="020B0604020202020204" pitchFamily="34" charset="0"/>
              <a:buChar char="•"/>
            </a:pPr>
            <a:r>
              <a:rPr lang="en-US" sz="2400"/>
              <a:t>Loneliness looks different for everyone​</a:t>
            </a:r>
            <a:endParaRPr lang="en-US" sz="2400">
              <a:ea typeface="Calibri"/>
              <a:cs typeface="Calibri"/>
            </a:endParaRPr>
          </a:p>
          <a:p>
            <a:pPr marL="342900" indent="-342900" fontAlgn="base">
              <a:buClr>
                <a:srgbClr val="2699BB"/>
              </a:buClr>
              <a:buFont typeface="Arial" panose="020B0604020202020204" pitchFamily="34" charset="0"/>
              <a:buChar char="•"/>
            </a:pPr>
            <a:r>
              <a:rPr lang="en-US" sz="2400"/>
              <a:t>There is no single cause or solution​</a:t>
            </a:r>
            <a:endParaRPr lang="en-US" sz="2400">
              <a:ea typeface="Calibri"/>
              <a:cs typeface="Calibri"/>
            </a:endParaRPr>
          </a:p>
          <a:p>
            <a:pPr marL="342900" indent="-342900" fontAlgn="base">
              <a:buClr>
                <a:srgbClr val="2699BB"/>
              </a:buClr>
              <a:buFont typeface="Arial" panose="020B0604020202020204" pitchFamily="34" charset="0"/>
              <a:buChar char="•"/>
            </a:pPr>
            <a:r>
              <a:rPr lang="en-US" sz="2400"/>
              <a:t>Comparison often increases pressure for adolescents​</a:t>
            </a:r>
            <a:endParaRPr lang="en-US" sz="2400">
              <a:ea typeface="Calibri"/>
              <a:cs typeface="Calibri"/>
            </a:endParaRPr>
          </a:p>
          <a:p>
            <a:pPr marL="342900" indent="-342900" fontAlgn="base">
              <a:buClr>
                <a:srgbClr val="2699BB"/>
              </a:buClr>
              <a:buFont typeface="Arial" panose="020B0604020202020204" pitchFamily="34" charset="0"/>
              <a:buChar char="•"/>
            </a:pPr>
            <a:r>
              <a:rPr lang="en-US" sz="2400"/>
              <a:t>Social media amplifies comparison and isolation</a:t>
            </a:r>
            <a:endParaRPr lang="en-US" sz="2400">
              <a:ea typeface="Calibri"/>
              <a:cs typeface="Calibri"/>
            </a:endParaRPr>
          </a:p>
        </p:txBody>
      </p:sp>
      <p:sp>
        <p:nvSpPr>
          <p:cNvPr id="3" name="Title 2">
            <a:extLst>
              <a:ext uri="{FF2B5EF4-FFF2-40B4-BE49-F238E27FC236}">
                <a16:creationId xmlns:a16="http://schemas.microsoft.com/office/drawing/2014/main" id="{4C9CAD58-DC0D-5C1E-F390-A5F3B2B3C448}"/>
              </a:ext>
            </a:extLst>
          </p:cNvPr>
          <p:cNvSpPr>
            <a:spLocks noGrp="1"/>
          </p:cNvSpPr>
          <p:nvPr>
            <p:ph type="title"/>
          </p:nvPr>
        </p:nvSpPr>
        <p:spPr/>
        <p:txBody>
          <a:bodyPr>
            <a:normAutofit fontScale="90000"/>
          </a:bodyPr>
          <a:lstStyle/>
          <a:p>
            <a:r>
              <a:rPr lang="en-US"/>
              <a:t>Why this topic matters</a:t>
            </a:r>
          </a:p>
        </p:txBody>
      </p:sp>
    </p:spTree>
    <p:extLst>
      <p:ext uri="{BB962C8B-B14F-4D97-AF65-F5344CB8AC3E}">
        <p14:creationId xmlns:p14="http://schemas.microsoft.com/office/powerpoint/2010/main" val="43804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CECA7-649B-86E7-128C-4B6953392A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5CF7B3-FE6A-117B-1C29-E32F35CC3FED}"/>
              </a:ext>
            </a:extLst>
          </p:cNvPr>
          <p:cNvSpPr>
            <a:spLocks noGrp="1"/>
          </p:cNvSpPr>
          <p:nvPr>
            <p:ph type="body" sz="half" idx="10"/>
          </p:nvPr>
        </p:nvSpPr>
        <p:spPr>
          <a:xfrm>
            <a:off x="839795" y="2576945"/>
            <a:ext cx="6410859" cy="3671455"/>
          </a:xfrm>
        </p:spPr>
        <p:txBody>
          <a:bodyPr vert="horz" lIns="91440" tIns="45720" rIns="91440" bIns="45720" rtlCol="0" anchor="t">
            <a:noAutofit/>
          </a:bodyPr>
          <a:lstStyle/>
          <a:p>
            <a:r>
              <a:rPr lang="en-US" sz="2400" b="1"/>
              <a:t>Young people often experience: </a:t>
            </a:r>
          </a:p>
          <a:p>
            <a:pPr marL="342900" indent="-342900">
              <a:buFont typeface="Arial" panose="020B0604020202020204" pitchFamily="34" charset="0"/>
              <a:buChar char="•"/>
            </a:pPr>
            <a:r>
              <a:rPr lang="en-US" sz="2400"/>
              <a:t>Feeling dismissed when they reach out for help. </a:t>
            </a:r>
          </a:p>
          <a:p>
            <a:pPr marL="342900" indent="-342900">
              <a:buFont typeface="Arial" panose="020B0604020202020204" pitchFamily="34" charset="0"/>
              <a:buChar char="•"/>
            </a:pPr>
            <a:r>
              <a:rPr lang="en-US" sz="2400"/>
              <a:t>Having their emotions minimized, especially when told to “just stay positive,” is not helpful. </a:t>
            </a:r>
          </a:p>
          <a:p>
            <a:pPr marL="342900" indent="-342900">
              <a:buFont typeface="Arial" panose="020B0604020202020204" pitchFamily="34" charset="0"/>
              <a:buChar char="•"/>
            </a:pPr>
            <a:r>
              <a:rPr lang="en-US" sz="2400"/>
              <a:t>Comparing themselves to idealized online lives. </a:t>
            </a:r>
          </a:p>
          <a:p>
            <a:pPr marL="342900" indent="-342900">
              <a:buFont typeface="Arial" panose="020B0604020202020204" pitchFamily="34" charset="0"/>
              <a:buChar char="•"/>
            </a:pPr>
            <a:r>
              <a:rPr lang="en-US" sz="2400"/>
              <a:t>Not having their barriers to seeking support recognized.</a:t>
            </a:r>
          </a:p>
        </p:txBody>
      </p:sp>
      <p:sp>
        <p:nvSpPr>
          <p:cNvPr id="3" name="Title 2">
            <a:extLst>
              <a:ext uri="{FF2B5EF4-FFF2-40B4-BE49-F238E27FC236}">
                <a16:creationId xmlns:a16="http://schemas.microsoft.com/office/drawing/2014/main" id="{90ADFAD1-FDD9-3733-59B4-889AA30CA083}"/>
              </a:ext>
            </a:extLst>
          </p:cNvPr>
          <p:cNvSpPr>
            <a:spLocks noGrp="1"/>
          </p:cNvSpPr>
          <p:nvPr>
            <p:ph type="title"/>
          </p:nvPr>
        </p:nvSpPr>
        <p:spPr>
          <a:xfrm>
            <a:off x="839796" y="1496291"/>
            <a:ext cx="5921222" cy="1206213"/>
          </a:xfrm>
        </p:spPr>
        <p:txBody>
          <a:bodyPr>
            <a:noAutofit/>
          </a:bodyPr>
          <a:lstStyle/>
          <a:p>
            <a:r>
              <a:rPr lang="en-US" sz="3200"/>
              <a:t>Common youth experiences navigating loneliness</a:t>
            </a:r>
          </a:p>
        </p:txBody>
      </p:sp>
      <p:pic>
        <p:nvPicPr>
          <p:cNvPr id="6" name="Picture Placeholder 5" descr="Illustrated close-up of two hands with painted fingernails clasped together.">
            <a:extLst>
              <a:ext uri="{FF2B5EF4-FFF2-40B4-BE49-F238E27FC236}">
                <a16:creationId xmlns:a16="http://schemas.microsoft.com/office/drawing/2014/main" id="{DE557115-6345-B370-7CD1-D28C63186D5F}"/>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659" t="-43931" r="3499" b="-57418"/>
          <a:stretch>
            <a:fillRect/>
          </a:stretch>
        </p:blipFill>
        <p:spPr>
          <a:xfrm>
            <a:off x="6911975" y="387275"/>
            <a:ext cx="5280025" cy="6858000"/>
          </a:xfrm>
          <a:prstGeom prst="rect">
            <a:avLst/>
          </a:prstGeom>
        </p:spPr>
      </p:pic>
    </p:spTree>
    <p:extLst>
      <p:ext uri="{BB962C8B-B14F-4D97-AF65-F5344CB8AC3E}">
        <p14:creationId xmlns:p14="http://schemas.microsoft.com/office/powerpoint/2010/main" val="3694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vert="horz" lIns="91440" tIns="45720" rIns="91440" bIns="45720" rtlCol="0" anchor="t">
            <a:noAutofit/>
          </a:bodyPr>
          <a:lstStyle/>
          <a:p>
            <a:pPr marL="342900" indent="-342900" fontAlgn="base">
              <a:buClr>
                <a:srgbClr val="2699BB"/>
              </a:buClr>
              <a:buFont typeface="Arial" panose="020B0604020202020204" pitchFamily="34" charset="0"/>
              <a:buChar char="•"/>
            </a:pPr>
            <a:r>
              <a:rPr lang="en-US"/>
              <a:t>Listen without judgment </a:t>
            </a:r>
          </a:p>
          <a:p>
            <a:pPr marL="342900" indent="-342900" fontAlgn="base">
              <a:buClr>
                <a:srgbClr val="2699BB"/>
              </a:buClr>
              <a:buFont typeface="Arial" panose="020B0604020202020204" pitchFamily="34" charset="0"/>
              <a:buChar char="•"/>
            </a:pPr>
            <a:r>
              <a:rPr lang="en-US"/>
              <a:t>Validate rather than minimize​</a:t>
            </a:r>
          </a:p>
          <a:p>
            <a:pPr marL="342900" indent="-342900" fontAlgn="base">
              <a:buClr>
                <a:srgbClr val="2699BB"/>
              </a:buClr>
              <a:buFont typeface="Arial" panose="020B0604020202020204" pitchFamily="34" charset="0"/>
              <a:buChar char="•"/>
            </a:pPr>
            <a:r>
              <a:rPr lang="en-US"/>
              <a:t>Lead with empathy and curiosity​</a:t>
            </a:r>
            <a:endParaRPr lang="en-US">
              <a:ea typeface="Calibri"/>
              <a:cs typeface="Calibri"/>
            </a:endParaRPr>
          </a:p>
          <a:p>
            <a:pPr marL="342900" indent="-342900" fontAlgn="base">
              <a:buClr>
                <a:srgbClr val="2699BB"/>
              </a:buClr>
              <a:buFont typeface="Arial" panose="020B0604020202020204" pitchFamily="34" charset="0"/>
              <a:buChar char="•"/>
            </a:pPr>
            <a:r>
              <a:rPr lang="en-US"/>
              <a:t>Recognize how identity and stigma shape youth experiences (e.g., LGBTQIA2S+, youth, immigrant/first-generation)​</a:t>
            </a:r>
            <a:endParaRPr lang="en-US">
              <a:ea typeface="Calibri"/>
              <a:cs typeface="Calibri"/>
            </a:endParaRPr>
          </a:p>
          <a:p>
            <a:pPr marL="342900" indent="-342900" fontAlgn="base">
              <a:buClr>
                <a:srgbClr val="2699BB"/>
              </a:buClr>
              <a:buFont typeface="Arial" panose="020B0604020202020204" pitchFamily="34" charset="0"/>
              <a:buChar char="•"/>
            </a:pPr>
            <a:r>
              <a:rPr lang="en-US"/>
              <a:t>Social media can be used to connect, and can be isolating as well​</a:t>
            </a:r>
            <a:endParaRPr lang="en-US">
              <a:ea typeface="Calibri"/>
              <a:cs typeface="Calibri"/>
            </a:endParaRPr>
          </a:p>
          <a:p>
            <a:pPr marL="342900" indent="-342900" fontAlgn="base">
              <a:buClr>
                <a:srgbClr val="2699BB"/>
              </a:buClr>
              <a:buFont typeface="Arial" panose="020B0604020202020204" pitchFamily="34" charset="0"/>
              <a:buChar char="•"/>
            </a:pPr>
            <a:r>
              <a:rPr lang="en-US"/>
              <a:t>Build trust and confidentiality​</a:t>
            </a:r>
            <a:endParaRPr lang="en-US">
              <a:ea typeface="Calibri"/>
              <a:cs typeface="Calibri"/>
            </a:endParaRPr>
          </a:p>
          <a:p>
            <a:pPr marL="342900" indent="-342900" fontAlgn="base">
              <a:buClr>
                <a:srgbClr val="2699BB"/>
              </a:buClr>
              <a:buFont typeface="Arial" panose="020B0604020202020204" pitchFamily="34" charset="0"/>
              <a:buChar char="•"/>
            </a:pPr>
            <a:r>
              <a:rPr lang="en-US"/>
              <a:t>Loneliness can occur even in crowds​</a:t>
            </a:r>
          </a:p>
          <a:p>
            <a:pPr marL="342900" indent="-342900" fontAlgn="base">
              <a:buClr>
                <a:srgbClr val="2699BB"/>
              </a:buClr>
              <a:buFont typeface="Arial" panose="020B0604020202020204" pitchFamily="34" charset="0"/>
              <a:buChar char="•"/>
            </a:pPr>
            <a:r>
              <a:rPr lang="en-US">
                <a:ea typeface="Calibri"/>
                <a:cs typeface="Calibri"/>
              </a:rPr>
              <a:t>Identify and build on existing strengths for support</a:t>
            </a:r>
          </a:p>
        </p:txBody>
      </p:sp>
      <p:sp>
        <p:nvSpPr>
          <p:cNvPr id="3" name="Title 2"/>
          <p:cNvSpPr>
            <a:spLocks noGrp="1"/>
          </p:cNvSpPr>
          <p:nvPr>
            <p:ph type="title"/>
          </p:nvPr>
        </p:nvSpPr>
        <p:spPr/>
        <p:txBody>
          <a:bodyPr>
            <a:normAutofit fontScale="90000"/>
          </a:bodyPr>
          <a:lstStyle/>
          <a:p>
            <a:r>
              <a:rPr lang="en-US">
                <a:latin typeface="Century Gothic"/>
              </a:rPr>
              <a:t>What youth want you to understand</a:t>
            </a:r>
            <a:endParaRPr lang="en-US"/>
          </a:p>
        </p:txBody>
      </p:sp>
    </p:spTree>
    <p:extLst>
      <p:ext uri="{BB962C8B-B14F-4D97-AF65-F5344CB8AC3E}">
        <p14:creationId xmlns:p14="http://schemas.microsoft.com/office/powerpoint/2010/main" val="182521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4409B1-A5C1-A585-F760-D82ABE75AE47}"/>
              </a:ext>
              <a:ext uri="{C183D7F6-B498-43B3-948B-1728B52AA6E4}">
                <adec:decorative xmlns:adec="http://schemas.microsoft.com/office/drawing/2017/decorative" val="1"/>
              </a:ext>
            </a:extLst>
          </p:cNvPr>
          <p:cNvSpPr/>
          <p:nvPr/>
        </p:nvSpPr>
        <p:spPr>
          <a:xfrm>
            <a:off x="-11086" y="0"/>
            <a:ext cx="12203085"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28A8852F-C4DF-3A1C-9936-3D777647BE5C}"/>
              </a:ext>
            </a:extLst>
          </p:cNvPr>
          <p:cNvSpPr>
            <a:spLocks noGrp="1"/>
          </p:cNvSpPr>
          <p:nvPr>
            <p:ph type="body" sz="quarter" idx="12"/>
          </p:nvPr>
        </p:nvSpPr>
        <p:spPr>
          <a:xfrm>
            <a:off x="641377" y="3443340"/>
            <a:ext cx="10887075" cy="1456320"/>
          </a:xfrm>
        </p:spPr>
        <p:txBody>
          <a:bodyPr>
            <a:noAutofit/>
          </a:bodyPr>
          <a:lstStyle/>
          <a:p>
            <a:r>
              <a:rPr lang="en-US" sz="3200">
                <a:solidFill>
                  <a:schemeClr val="bg1"/>
                </a:solidFill>
              </a:rPr>
              <a:t>Persistent loneliness that impacts a young person’s day-to-day life may require additional </a:t>
            </a:r>
            <a:br>
              <a:rPr lang="en-US" sz="3200">
                <a:solidFill>
                  <a:schemeClr val="bg1"/>
                </a:solidFill>
              </a:rPr>
            </a:br>
            <a:r>
              <a:rPr lang="en-US" sz="3200">
                <a:solidFill>
                  <a:schemeClr val="bg1"/>
                </a:solidFill>
              </a:rPr>
              <a:t>support and intervention.</a:t>
            </a:r>
          </a:p>
        </p:txBody>
      </p:sp>
      <p:sp>
        <p:nvSpPr>
          <p:cNvPr id="7" name="Title 6">
            <a:extLst>
              <a:ext uri="{FF2B5EF4-FFF2-40B4-BE49-F238E27FC236}">
                <a16:creationId xmlns:a16="http://schemas.microsoft.com/office/drawing/2014/main" id="{9B56940F-F309-ED5F-D22F-F731CEE9A1C4}"/>
              </a:ext>
            </a:extLst>
          </p:cNvPr>
          <p:cNvSpPr>
            <a:spLocks noGrp="1"/>
          </p:cNvSpPr>
          <p:nvPr>
            <p:ph type="title"/>
          </p:nvPr>
        </p:nvSpPr>
        <p:spPr>
          <a:xfrm>
            <a:off x="2851" y="2469801"/>
            <a:ext cx="12191999" cy="478522"/>
          </a:xfrm>
        </p:spPr>
        <p:txBody>
          <a:bodyPr>
            <a:noAutofit/>
          </a:bodyPr>
          <a:lstStyle/>
          <a:p>
            <a:pPr algn="ctr"/>
            <a:r>
              <a:rPr lang="en-US" sz="3200" b="1">
                <a:solidFill>
                  <a:schemeClr val="bg1"/>
                </a:solidFill>
                <a:latin typeface="Century Gothic" panose="020B0502020202020204" pitchFamily="34" charset="0"/>
              </a:rPr>
              <a:t>Reminder:</a:t>
            </a:r>
          </a:p>
        </p:txBody>
      </p:sp>
      <p:cxnSp>
        <p:nvCxnSpPr>
          <p:cNvPr id="13" name="Straight Connector 12">
            <a:extLst>
              <a:ext uri="{FF2B5EF4-FFF2-40B4-BE49-F238E27FC236}">
                <a16:creationId xmlns:a16="http://schemas.microsoft.com/office/drawing/2014/main" id="{0AA13BB3-5699-AA6A-58DB-E8BFC7AD18F4}"/>
              </a:ext>
              <a:ext uri="{C183D7F6-B498-43B3-948B-1728B52AA6E4}">
                <adec:decorative xmlns:adec="http://schemas.microsoft.com/office/drawing/2017/decorative" val="1"/>
              </a:ext>
            </a:extLst>
          </p:cNvPr>
          <p:cNvCxnSpPr>
            <a:cxnSpLocks/>
          </p:cNvCxnSpPr>
          <p:nvPr/>
        </p:nvCxnSpPr>
        <p:spPr>
          <a:xfrm>
            <a:off x="5778810" y="3027998"/>
            <a:ext cx="640080" cy="0"/>
          </a:xfrm>
          <a:prstGeom prst="line">
            <a:avLst/>
          </a:prstGeom>
          <a:ln w="5715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24182909"/>
      </p:ext>
    </p:extLst>
  </p:cSld>
  <p:clrMapOvr>
    <a:masterClrMapping/>
  </p:clrMapOvr>
</p:sld>
</file>

<file path=ppt/theme/theme1.xml><?xml version="1.0" encoding="utf-8"?>
<a:theme xmlns:a="http://schemas.openxmlformats.org/drawingml/2006/main" name="Office Theme">
  <a:themeElements>
    <a:clrScheme name="Rebrand Colors">
      <a:dk1>
        <a:srgbClr val="000000"/>
      </a:dk1>
      <a:lt1>
        <a:srgbClr val="FFFFFF"/>
      </a:lt1>
      <a:dk2>
        <a:srgbClr val="3F3F3F"/>
      </a:dk2>
      <a:lt2>
        <a:srgbClr val="FFFFFF"/>
      </a:lt2>
      <a:accent1>
        <a:srgbClr val="2699BB"/>
      </a:accent1>
      <a:accent2>
        <a:srgbClr val="FFCC00"/>
      </a:accent2>
      <a:accent3>
        <a:srgbClr val="E8E8E8"/>
      </a:accent3>
      <a:accent4>
        <a:srgbClr val="6B7C8F"/>
      </a:accent4>
      <a:accent5>
        <a:srgbClr val="3069B2"/>
      </a:accent5>
      <a:accent6>
        <a:srgbClr val="3F3F3F"/>
      </a:accent6>
      <a:hlink>
        <a:srgbClr val="2699BB"/>
      </a:hlink>
      <a:folHlink>
        <a:srgbClr val="3069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3a5a730d-f5a8-4d68-9b85-261acdfc9e59" xsi:nil="true"/>
    <lcf76f155ced4ddcb4097134ff3c332f xmlns="b30126aa-0378-43e2-a6b4-c8dda09c4252">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4F214D52A102448B11B7E5A0AD23D6" ma:contentTypeVersion="17" ma:contentTypeDescription="Create a new document." ma:contentTypeScope="" ma:versionID="644e795affbdaa3218ff2fe0b53edf97">
  <xsd:schema xmlns:xsd="http://www.w3.org/2001/XMLSchema" xmlns:xs="http://www.w3.org/2001/XMLSchema" xmlns:p="http://schemas.microsoft.com/office/2006/metadata/properties" xmlns:ns1="http://schemas.microsoft.com/sharepoint/v3" xmlns:ns2="3a5a730d-f5a8-4d68-9b85-261acdfc9e59" xmlns:ns3="b30126aa-0378-43e2-a6b4-c8dda09c4252" targetNamespace="http://schemas.microsoft.com/office/2006/metadata/properties" ma:root="true" ma:fieldsID="6a0dedef0927a8c750f4f35a3408b559" ns1:_="" ns2:_="" ns3:_="">
    <xsd:import namespace="http://schemas.microsoft.com/sharepoint/v3"/>
    <xsd:import namespace="3a5a730d-f5a8-4d68-9b85-261acdfc9e59"/>
    <xsd:import namespace="b30126aa-0378-43e2-a6b4-c8dda09c425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5a730d-f5a8-4d68-9b85-261acdfc9e5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6b1ce44-64dc-4be2-aff5-c14963964b67}" ma:internalName="TaxCatchAll" ma:showField="CatchAllData" ma:web="3a5a730d-f5a8-4d68-9b85-261acdfc9e5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30126aa-0378-43e2-a6b4-c8dda09c425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DCB941-C581-444C-8E3C-E94646AACC21}">
  <ds:schemaRefs>
    <ds:schemaRef ds:uri="http://schemas.microsoft.com/office/infopath/2007/PartnerControls"/>
    <ds:schemaRef ds:uri="http://purl.org/dc/elements/1.1/"/>
    <ds:schemaRef ds:uri="http://schemas.microsoft.com/sharepoint/v3"/>
    <ds:schemaRef ds:uri="http://www.w3.org/XML/1998/namespace"/>
    <ds:schemaRef ds:uri="http://schemas.microsoft.com/office/2006/documentManagement/types"/>
    <ds:schemaRef ds:uri="http://purl.org/dc/dcmitype/"/>
    <ds:schemaRef ds:uri="3a5a730d-f5a8-4d68-9b85-261acdfc9e59"/>
    <ds:schemaRef ds:uri="http://schemas.openxmlformats.org/package/2006/metadata/core-properties"/>
    <ds:schemaRef ds:uri="b30126aa-0378-43e2-a6b4-c8dda09c4252"/>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29AB261-2E0D-4E6F-A874-0781335E97FD}">
  <ds:schemaRefs>
    <ds:schemaRef ds:uri="3a5a730d-f5a8-4d68-9b85-261acdfc9e59"/>
    <ds:schemaRef ds:uri="b30126aa-0378-43e2-a6b4-c8dda09c42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865247-BFF8-4094-A1E3-953AAF601841}">
  <ds:schemaRefs>
    <ds:schemaRef ds:uri="http://schemas.microsoft.com/sharepoint/v3/contenttype/forms"/>
  </ds:schemaRefs>
</ds:datastoreItem>
</file>

<file path=docMetadata/LabelInfo.xml><?xml version="1.0" encoding="utf-8"?>
<clbl:labelList xmlns:clbl="http://schemas.microsoft.com/office/2020/mipLabelMetadata">
  <clbl:label id="{1520fa42-cf58-4c22-8b93-58cf1d3bd1cb}" enabled="1" method="Standard" siteId="{11d0e217-264e-400a-8ba0-57dcc127d72d}" contentBits="0" removed="0"/>
</clbl:labelList>
</file>

<file path=docProps/app.xml><?xml version="1.0" encoding="utf-8"?>
<Properties xmlns="http://schemas.openxmlformats.org/officeDocument/2006/extended-properties" xmlns:vt="http://schemas.openxmlformats.org/officeDocument/2006/docPropsVTypes">
  <Template/>
  <TotalTime>4</TotalTime>
  <Words>5286</Words>
  <Application>Microsoft Office PowerPoint</Application>
  <PresentationFormat>Widescreen</PresentationFormat>
  <Paragraphs>333</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Responding to youth loneliness:  a strengths-based approach</vt:lpstr>
      <vt:lpstr>How to use this mini skill session</vt:lpstr>
      <vt:lpstr>Young people want adults to understand how they experience loneliness and provide appropriate support</vt:lpstr>
      <vt:lpstr>What this session will help you do</vt:lpstr>
      <vt:lpstr>Recall a time when you felt lonely</vt:lpstr>
      <vt:lpstr>Why this topic matters</vt:lpstr>
      <vt:lpstr>Common youth experiences navigating loneliness</vt:lpstr>
      <vt:lpstr>What youth want you to understand</vt:lpstr>
      <vt:lpstr>Reminder:</vt:lpstr>
      <vt:lpstr>Activity</vt:lpstr>
      <vt:lpstr>Scenario 1: Isolation on social media​</vt:lpstr>
      <vt:lpstr>PowerPoint Presentation</vt:lpstr>
      <vt:lpstr>Scenario 2: Isolation at home</vt:lpstr>
      <vt:lpstr>Scenario 2: Isolation at home</vt:lpstr>
      <vt:lpstr>Scenario 3: Student of color</vt:lpstr>
      <vt:lpstr>PowerPoint Presentation</vt:lpstr>
      <vt:lpstr>Try connecting over offering solutions</vt:lpstr>
      <vt:lpstr>Final reflections</vt:lpstr>
      <vt:lpstr>When you feel worried about someone, consider a referral.</vt:lpstr>
      <vt:lpstr>More resources and information for adults</vt:lpstr>
      <vt:lpstr>More resources and information for youth</vt:lpstr>
      <vt:lpstr>This skill session was co-created by the Washington State Department of Health’s Youth Advisory Council (YAC) and inspired by the Adolescent Health Initiative’s Spark Training series.</vt:lpstr>
      <vt:lpstr>PowerPoint Presentation</vt:lpstr>
    </vt:vector>
  </TitlesOfParts>
  <Company>Washington State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Dimitrova, Simana  (DOH)</dc:creator>
  <cp:lastModifiedBy>Casanova, Nicole (DOH)</cp:lastModifiedBy>
  <cp:revision>22</cp:revision>
  <cp:lastPrinted>2019-06-24T22:33:15Z</cp:lastPrinted>
  <dcterms:created xsi:type="dcterms:W3CDTF">2018-03-05T22:02:38Z</dcterms:created>
  <dcterms:modified xsi:type="dcterms:W3CDTF">2026-04-16T20:45:02Z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0x0101004C4F214D52A102448B11B7E5A0AD23D6</vt:lpwstr>
  </property>
  <property fmtid="{D5CDD505-2E9C-101B-9397-08002B2CF9AE}" pid="3" name="_dlc_DocIdItemGuid">
    <vt:lpwstr>f640e05c-14de-4082-a60c-89c409cdcca4</vt:lpwstr>
  </property>
  <property fmtid="{D5CDD505-2E9C-101B-9397-08002B2CF9AE}" pid="4" name="MSIP_Label_1520fa42-cf58-4c22-8b93-58cf1d3bd1cb_Enabled">
    <vt:lpwstr>true</vt:lpwstr>
  </property>
  <property fmtid="{D5CDD505-2E9C-101B-9397-08002B2CF9AE}" pid="5" name="MSIP_Label_1520fa42-cf58-4c22-8b93-58cf1d3bd1cb_SetDate">
    <vt:lpwstr>2023-01-19T16:39:19Z</vt:lpwstr>
  </property>
  <property fmtid="{D5CDD505-2E9C-101B-9397-08002B2CF9AE}" pid="6" name="MSIP_Label_1520fa42-cf58-4c22-8b93-58cf1d3bd1cb_Method">
    <vt:lpwstr>Standard</vt:lpwstr>
  </property>
  <property fmtid="{D5CDD505-2E9C-101B-9397-08002B2CF9AE}" pid="7" name="MSIP_Label_1520fa42-cf58-4c22-8b93-58cf1d3bd1cb_Name">
    <vt:lpwstr>Public Information</vt:lpwstr>
  </property>
  <property fmtid="{D5CDD505-2E9C-101B-9397-08002B2CF9AE}" pid="8" name="MSIP_Label_1520fa42-cf58-4c22-8b93-58cf1d3bd1cb_SiteId">
    <vt:lpwstr>11d0e217-264e-400a-8ba0-57dcc127d72d</vt:lpwstr>
  </property>
  <property fmtid="{D5CDD505-2E9C-101B-9397-08002B2CF9AE}" pid="9" name="MSIP_Label_1520fa42-cf58-4c22-8b93-58cf1d3bd1cb_ActionId">
    <vt:lpwstr>77be5adf-0877-4c21-8478-291dbc9ca470</vt:lpwstr>
  </property>
  <property fmtid="{D5CDD505-2E9C-101B-9397-08002B2CF9AE}" pid="10" name="MSIP_Label_1520fa42-cf58-4c22-8b93-58cf1d3bd1cb_ContentBits">
    <vt:lpwstr>0</vt:lpwstr>
  </property>
  <property fmtid="{D5CDD505-2E9C-101B-9397-08002B2CF9AE}" pid="11" name="MediaServiceImageTags">
    <vt:lpwstr/>
  </property>
</Properties>
</file>