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1.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4"/>
  </p:sldMasterIdLst>
  <p:notesMasterIdLst>
    <p:notesMasterId r:id="rId75"/>
  </p:notesMasterIdLst>
  <p:handoutMasterIdLst>
    <p:handoutMasterId r:id="rId76"/>
  </p:handoutMasterIdLst>
  <p:sldIdLst>
    <p:sldId id="467" r:id="rId5"/>
    <p:sldId id="500" r:id="rId6"/>
    <p:sldId id="468" r:id="rId7"/>
    <p:sldId id="256" r:id="rId8"/>
    <p:sldId id="266" r:id="rId9"/>
    <p:sldId id="257" r:id="rId10"/>
    <p:sldId id="272" r:id="rId11"/>
    <p:sldId id="267" r:id="rId12"/>
    <p:sldId id="268" r:id="rId13"/>
    <p:sldId id="273" r:id="rId14"/>
    <p:sldId id="330" r:id="rId15"/>
    <p:sldId id="373" r:id="rId16"/>
    <p:sldId id="274" r:id="rId17"/>
    <p:sldId id="371" r:id="rId18"/>
    <p:sldId id="275" r:id="rId19"/>
    <p:sldId id="474" r:id="rId20"/>
    <p:sldId id="269" r:id="rId21"/>
    <p:sldId id="276" r:id="rId22"/>
    <p:sldId id="475" r:id="rId23"/>
    <p:sldId id="476" r:id="rId24"/>
    <p:sldId id="477" r:id="rId25"/>
    <p:sldId id="478" r:id="rId26"/>
    <p:sldId id="479" r:id="rId27"/>
    <p:sldId id="480" r:id="rId28"/>
    <p:sldId id="481" r:id="rId29"/>
    <p:sldId id="482" r:id="rId30"/>
    <p:sldId id="483" r:id="rId31"/>
    <p:sldId id="484" r:id="rId32"/>
    <p:sldId id="363" r:id="rId33"/>
    <p:sldId id="362" r:id="rId34"/>
    <p:sldId id="366" r:id="rId35"/>
    <p:sldId id="367" r:id="rId36"/>
    <p:sldId id="350" r:id="rId37"/>
    <p:sldId id="319" r:id="rId38"/>
    <p:sldId id="469" r:id="rId39"/>
    <p:sldId id="270" r:id="rId40"/>
    <p:sldId id="326" r:id="rId41"/>
    <p:sldId id="260" r:id="rId42"/>
    <p:sldId id="328" r:id="rId43"/>
    <p:sldId id="329" r:id="rId44"/>
    <p:sldId id="485" r:id="rId45"/>
    <p:sldId id="332" r:id="rId46"/>
    <p:sldId id="486" r:id="rId47"/>
    <p:sldId id="327" r:id="rId48"/>
    <p:sldId id="487" r:id="rId49"/>
    <p:sldId id="333" r:id="rId50"/>
    <p:sldId id="488" r:id="rId51"/>
    <p:sldId id="331" r:id="rId52"/>
    <p:sldId id="489" r:id="rId53"/>
    <p:sldId id="334" r:id="rId54"/>
    <p:sldId id="490" r:id="rId55"/>
    <p:sldId id="335" r:id="rId56"/>
    <p:sldId id="491" r:id="rId57"/>
    <p:sldId id="336" r:id="rId58"/>
    <p:sldId id="492" r:id="rId59"/>
    <p:sldId id="337" r:id="rId60"/>
    <p:sldId id="493" r:id="rId61"/>
    <p:sldId id="338" r:id="rId62"/>
    <p:sldId id="494" r:id="rId63"/>
    <p:sldId id="300" r:id="rId64"/>
    <p:sldId id="320" r:id="rId65"/>
    <p:sldId id="499" r:id="rId66"/>
    <p:sldId id="471" r:id="rId67"/>
    <p:sldId id="271" r:id="rId68"/>
    <p:sldId id="265" r:id="rId69"/>
    <p:sldId id="342" r:id="rId70"/>
    <p:sldId id="495" r:id="rId71"/>
    <p:sldId id="343" r:id="rId72"/>
    <p:sldId id="496" r:id="rId73"/>
    <p:sldId id="321" r:id="rId74"/>
  </p:sldIdLst>
  <p:sldSz cx="12192000" cy="6858000"/>
  <p:notesSz cx="7010400" cy="9296400"/>
  <p:embeddedFontLst>
    <p:embeddedFont>
      <p:font typeface="Myriad Pro" panose="020B0503030403020204" charset="0"/>
      <p:regular r:id="rId77"/>
      <p:bold r:id="rId78"/>
      <p: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0" userDrawn="1">
          <p15:clr>
            <a:srgbClr val="A4A3A4"/>
          </p15:clr>
        </p15:guide>
        <p15:guide id="2" pos="3984" userDrawn="1">
          <p15:clr>
            <a:srgbClr val="A4A3A4"/>
          </p15:clr>
        </p15:guide>
        <p15:guide id="3" orient="horz" pos="2256" userDrawn="1">
          <p15:clr>
            <a:srgbClr val="A4A3A4"/>
          </p15:clr>
        </p15:guide>
        <p15:guide id="4" pos="11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4168CE-D44C-2D45-008D-9357250F74CE}" name="Anna Helland" initials="AH" userId="S::annah@communication-resources.com::abd5a003-ad72-4132-aac3-a59fd8492a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3521"/>
    <a:srgbClr val="FCD4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BE6FF-094B-4853-BB5B-D7F9B5A71754}" v="11" dt="2026-06-08T19:38:32.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1" autoAdjust="0"/>
    <p:restoredTop sz="78283" autoAdjust="0"/>
  </p:normalViewPr>
  <p:slideViewPr>
    <p:cSldViewPr snapToGrid="0">
      <p:cViewPr varScale="1">
        <p:scale>
          <a:sx n="49" d="100"/>
          <a:sy n="49" d="100"/>
        </p:scale>
        <p:origin x="1300" y="52"/>
      </p:cViewPr>
      <p:guideLst>
        <p:guide orient="horz" pos="840"/>
        <p:guide pos="3984"/>
        <p:guide orient="horz" pos="2256"/>
        <p:guide pos="115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3.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2.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2"/>
            </a:solidFill>
            <a:ln>
              <a:noFill/>
            </a:ln>
            <a:effectLst/>
          </c:spPr>
          <c:invertIfNegative val="0"/>
          <c:dLbls>
            <c:dLbl>
              <c:idx val="0"/>
              <c:tx>
                <c:rich>
                  <a:bodyPr/>
                  <a:lstStyle/>
                  <a:p>
                    <a:fld id="{0D03954E-FC82-482F-A77A-FD893EF46F2C}"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D1D-4CE0-8739-A8006772A09A}"/>
                </c:ext>
              </c:extLst>
            </c:dLbl>
            <c:dLbl>
              <c:idx val="1"/>
              <c:tx>
                <c:rich>
                  <a:bodyPr/>
                  <a:lstStyle/>
                  <a:p>
                    <a:fld id="{4E0DDA38-6845-4652-A01F-DFDF168554A5}"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D1D-4CE0-8739-A8006772A09A}"/>
                </c:ext>
              </c:extLst>
            </c:dLbl>
            <c:dLbl>
              <c:idx val="2"/>
              <c:tx>
                <c:rich>
                  <a:bodyPr/>
                  <a:lstStyle/>
                  <a:p>
                    <a:fld id="{9479F679-AF0E-4692-BAC8-13A4E6027D00}"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D1D-4CE0-8739-A8006772A09A}"/>
                </c:ext>
              </c:extLst>
            </c:dLbl>
            <c:dLbl>
              <c:idx val="3"/>
              <c:tx>
                <c:rich>
                  <a:bodyPr/>
                  <a:lstStyle/>
                  <a:p>
                    <a:fld id="{86592BA5-70BE-413A-92F6-5B73E63B7707}"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D1D-4CE0-8739-A8006772A09A}"/>
                </c:ext>
              </c:extLst>
            </c:dLbl>
            <c:dLbl>
              <c:idx val="4"/>
              <c:tx>
                <c:rich>
                  <a:bodyPr/>
                  <a:lstStyle/>
                  <a:p>
                    <a:fld id="{437D6D55-477B-4245-A35B-9DC31089C485}" type="VALUE">
                      <a:rPr lang="en-US" smtClean="0"/>
                      <a:pPr/>
                      <a:t>[VALUE]</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D1D-4CE0-8739-A8006772A09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65-69 Years</c:v>
                </c:pt>
                <c:pt idx="1">
                  <c:v>70-74 Years</c:v>
                </c:pt>
                <c:pt idx="2">
                  <c:v>75-79 Years</c:v>
                </c:pt>
                <c:pt idx="3">
                  <c:v>80-84 Years</c:v>
                </c:pt>
                <c:pt idx="4">
                  <c:v>85+ Years</c:v>
                </c:pt>
              </c:strCache>
            </c:strRef>
          </c:cat>
          <c:val>
            <c:numRef>
              <c:f>Sheet1!$B$2:$B$6</c:f>
              <c:numCache>
                <c:formatCode>General</c:formatCode>
                <c:ptCount val="5"/>
                <c:pt idx="0">
                  <c:v>3</c:v>
                </c:pt>
                <c:pt idx="1">
                  <c:v>5</c:v>
                </c:pt>
                <c:pt idx="2">
                  <c:v>11</c:v>
                </c:pt>
                <c:pt idx="3">
                  <c:v>18</c:v>
                </c:pt>
                <c:pt idx="4">
                  <c:v>33</c:v>
                </c:pt>
              </c:numCache>
            </c:numRef>
          </c:val>
          <c:extLst>
            <c:ext xmlns:c16="http://schemas.microsoft.com/office/drawing/2014/chart" uri="{C3380CC4-5D6E-409C-BE32-E72D297353CC}">
              <c16:uniqueId val="{00000000-ED1D-4CE0-8739-A8006772A09A}"/>
            </c:ext>
          </c:extLst>
        </c:ser>
        <c:dLbls>
          <c:dLblPos val="inEnd"/>
          <c:showLegendKey val="0"/>
          <c:showVal val="1"/>
          <c:showCatName val="0"/>
          <c:showSerName val="0"/>
          <c:showPercent val="0"/>
          <c:showBubbleSize val="0"/>
        </c:dLbls>
        <c:gapWidth val="104"/>
        <c:overlap val="-36"/>
        <c:axId val="1169453679"/>
        <c:axId val="1169456559"/>
      </c:barChart>
      <c:catAx>
        <c:axId val="11694536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69456559"/>
        <c:crosses val="autoZero"/>
        <c:auto val="1"/>
        <c:lblAlgn val="ctr"/>
        <c:lblOffset val="100"/>
        <c:noMultiLvlLbl val="0"/>
      </c:catAx>
      <c:valAx>
        <c:axId val="1169456559"/>
        <c:scaling>
          <c:orientation val="minMax"/>
        </c:scaling>
        <c:delete val="1"/>
        <c:axPos val="l"/>
        <c:numFmt formatCode="General" sourceLinked="1"/>
        <c:majorTickMark val="out"/>
        <c:minorTickMark val="none"/>
        <c:tickLblPos val="nextTo"/>
        <c:crossAx val="11694536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6BC46C-88B3-846F-9891-3CE99FAD7E03}"/>
              </a:ext>
            </a:extLst>
          </p:cNvPr>
          <p:cNvSpPr>
            <a:spLocks noGrp="1"/>
          </p:cNvSpPr>
          <p:nvPr>
            <p:ph type="hdr" sz="quarter"/>
          </p:nvPr>
        </p:nvSpPr>
        <p:spPr>
          <a:xfrm>
            <a:off x="0" y="0"/>
            <a:ext cx="3251200" cy="466434"/>
          </a:xfrm>
          <a:prstGeom prst="rect">
            <a:avLst/>
          </a:prstGeom>
        </p:spPr>
        <p:txBody>
          <a:bodyPr vert="horz" lIns="93177" tIns="46589" rIns="93177" bIns="46589" rtlCol="0"/>
          <a:lstStyle>
            <a:lvl1pPr algn="l">
              <a:defRPr sz="1200"/>
            </a:lvl1pPr>
          </a:lstStyle>
          <a:p>
            <a:r>
              <a:rPr lang="en-US" b="1"/>
              <a:t>BDAC | Dinner and Training Resource Review</a:t>
            </a:r>
          </a:p>
        </p:txBody>
      </p:sp>
      <p:sp>
        <p:nvSpPr>
          <p:cNvPr id="3" name="Date Placeholder 2">
            <a:extLst>
              <a:ext uri="{FF2B5EF4-FFF2-40B4-BE49-F238E27FC236}">
                <a16:creationId xmlns:a16="http://schemas.microsoft.com/office/drawing/2014/main" id="{6046659B-3778-5DB3-B7D6-3A4C0132F67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sz="1000" b="1"/>
              <a:t>June 18, 2024</a:t>
            </a:r>
          </a:p>
        </p:txBody>
      </p:sp>
      <p:cxnSp>
        <p:nvCxnSpPr>
          <p:cNvPr id="7" name="Straight Connector 6">
            <a:extLst>
              <a:ext uri="{FF2B5EF4-FFF2-40B4-BE49-F238E27FC236}">
                <a16:creationId xmlns:a16="http://schemas.microsoft.com/office/drawing/2014/main" id="{61826437-1BFF-324C-7677-BEB362109ECB}"/>
              </a:ext>
            </a:extLst>
          </p:cNvPr>
          <p:cNvCxnSpPr/>
          <p:nvPr/>
        </p:nvCxnSpPr>
        <p:spPr>
          <a:xfrm>
            <a:off x="544576" y="3750895"/>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2D371B3-708C-7D70-A934-379FC3AC2384}"/>
              </a:ext>
            </a:extLst>
          </p:cNvPr>
          <p:cNvCxnSpPr/>
          <p:nvPr/>
        </p:nvCxnSpPr>
        <p:spPr>
          <a:xfrm>
            <a:off x="544576" y="4023949"/>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C8D2302-DCB2-3CD4-9DA9-DB6EEF2FDBE9}"/>
              </a:ext>
            </a:extLst>
          </p:cNvPr>
          <p:cNvCxnSpPr/>
          <p:nvPr/>
        </p:nvCxnSpPr>
        <p:spPr>
          <a:xfrm>
            <a:off x="544576" y="4297004"/>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223E09B-9DD2-ED88-6784-94B7BF8C4D29}"/>
              </a:ext>
            </a:extLst>
          </p:cNvPr>
          <p:cNvCxnSpPr/>
          <p:nvPr/>
        </p:nvCxnSpPr>
        <p:spPr>
          <a:xfrm>
            <a:off x="544576" y="4570058"/>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D90429F-CEF7-6735-A4B2-88B065D1C2AD}"/>
              </a:ext>
            </a:extLst>
          </p:cNvPr>
          <p:cNvCxnSpPr/>
          <p:nvPr/>
        </p:nvCxnSpPr>
        <p:spPr>
          <a:xfrm>
            <a:off x="544576" y="4843112"/>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5891B9D-7AD3-2825-CB4F-BBE8D47B812E}"/>
              </a:ext>
            </a:extLst>
          </p:cNvPr>
          <p:cNvCxnSpPr>
            <a:cxnSpLocks/>
          </p:cNvCxnSpPr>
          <p:nvPr/>
        </p:nvCxnSpPr>
        <p:spPr>
          <a:xfrm>
            <a:off x="3673856" y="3750895"/>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FDB813D-4FFD-CBA8-73E9-C10A3161DA1E}"/>
              </a:ext>
            </a:extLst>
          </p:cNvPr>
          <p:cNvCxnSpPr>
            <a:cxnSpLocks/>
          </p:cNvCxnSpPr>
          <p:nvPr/>
        </p:nvCxnSpPr>
        <p:spPr>
          <a:xfrm>
            <a:off x="3673856" y="4023949"/>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BFC7066-AF26-19A9-CA01-7DA9C77D12CD}"/>
              </a:ext>
            </a:extLst>
          </p:cNvPr>
          <p:cNvCxnSpPr>
            <a:cxnSpLocks/>
          </p:cNvCxnSpPr>
          <p:nvPr/>
        </p:nvCxnSpPr>
        <p:spPr>
          <a:xfrm>
            <a:off x="3673856" y="4297004"/>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EF353D3-A918-7985-F76A-1B412E917E95}"/>
              </a:ext>
            </a:extLst>
          </p:cNvPr>
          <p:cNvCxnSpPr>
            <a:cxnSpLocks/>
          </p:cNvCxnSpPr>
          <p:nvPr/>
        </p:nvCxnSpPr>
        <p:spPr>
          <a:xfrm>
            <a:off x="3673856" y="4570058"/>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7568A04-FBDC-F2C5-0813-9F6A9107D0DC}"/>
              </a:ext>
            </a:extLst>
          </p:cNvPr>
          <p:cNvCxnSpPr>
            <a:cxnSpLocks/>
          </p:cNvCxnSpPr>
          <p:nvPr/>
        </p:nvCxnSpPr>
        <p:spPr>
          <a:xfrm>
            <a:off x="3673856" y="4843109"/>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14DADD-0C5C-5FCF-F56B-76DEA80A53F8}"/>
              </a:ext>
            </a:extLst>
          </p:cNvPr>
          <p:cNvCxnSpPr/>
          <p:nvPr/>
        </p:nvCxnSpPr>
        <p:spPr>
          <a:xfrm>
            <a:off x="544576" y="7760474"/>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9B9B10A-958E-E1C3-F736-D0A6039FA900}"/>
              </a:ext>
            </a:extLst>
          </p:cNvPr>
          <p:cNvCxnSpPr/>
          <p:nvPr/>
        </p:nvCxnSpPr>
        <p:spPr>
          <a:xfrm>
            <a:off x="544576" y="8033528"/>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0A65F22-F45D-D610-1C69-AD0A890A123E}"/>
              </a:ext>
            </a:extLst>
          </p:cNvPr>
          <p:cNvCxnSpPr/>
          <p:nvPr/>
        </p:nvCxnSpPr>
        <p:spPr>
          <a:xfrm>
            <a:off x="544576" y="8306582"/>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E0ED2D5-4930-769E-1DEB-9634DF970023}"/>
              </a:ext>
            </a:extLst>
          </p:cNvPr>
          <p:cNvCxnSpPr/>
          <p:nvPr/>
        </p:nvCxnSpPr>
        <p:spPr>
          <a:xfrm>
            <a:off x="544576" y="8579637"/>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AD570F3-6274-BF99-6088-0D6AE8470023}"/>
              </a:ext>
            </a:extLst>
          </p:cNvPr>
          <p:cNvCxnSpPr/>
          <p:nvPr/>
        </p:nvCxnSpPr>
        <p:spPr>
          <a:xfrm>
            <a:off x="544576" y="8852691"/>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A1591D7-9D12-92F3-E264-55014902ED10}"/>
              </a:ext>
            </a:extLst>
          </p:cNvPr>
          <p:cNvCxnSpPr>
            <a:cxnSpLocks/>
          </p:cNvCxnSpPr>
          <p:nvPr/>
        </p:nvCxnSpPr>
        <p:spPr>
          <a:xfrm>
            <a:off x="3673856" y="7760474"/>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837B6EF-8CFC-7907-2B60-77C60E7DD3D6}"/>
              </a:ext>
            </a:extLst>
          </p:cNvPr>
          <p:cNvCxnSpPr>
            <a:cxnSpLocks/>
          </p:cNvCxnSpPr>
          <p:nvPr/>
        </p:nvCxnSpPr>
        <p:spPr>
          <a:xfrm>
            <a:off x="3673856" y="8033528"/>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6153BC9-D3C7-9033-02A0-1CAEC45B4E3C}"/>
              </a:ext>
            </a:extLst>
          </p:cNvPr>
          <p:cNvCxnSpPr>
            <a:cxnSpLocks/>
          </p:cNvCxnSpPr>
          <p:nvPr/>
        </p:nvCxnSpPr>
        <p:spPr>
          <a:xfrm>
            <a:off x="3673856" y="8306582"/>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596AA7AA-0C1B-F189-6918-65EF83515114}"/>
              </a:ext>
            </a:extLst>
          </p:cNvPr>
          <p:cNvCxnSpPr>
            <a:cxnSpLocks/>
          </p:cNvCxnSpPr>
          <p:nvPr/>
        </p:nvCxnSpPr>
        <p:spPr>
          <a:xfrm>
            <a:off x="3673856" y="8579637"/>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C9BA8AE-ED42-A64D-2D3C-375A90BA4890}"/>
              </a:ext>
            </a:extLst>
          </p:cNvPr>
          <p:cNvCxnSpPr>
            <a:cxnSpLocks/>
          </p:cNvCxnSpPr>
          <p:nvPr/>
        </p:nvCxnSpPr>
        <p:spPr>
          <a:xfrm>
            <a:off x="3673856" y="8852688"/>
            <a:ext cx="282041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Slide Number Placeholder 31">
            <a:extLst>
              <a:ext uri="{FF2B5EF4-FFF2-40B4-BE49-F238E27FC236}">
                <a16:creationId xmlns:a16="http://schemas.microsoft.com/office/drawing/2014/main" id="{AA94065C-E42F-A27C-C8EE-961E857547D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919ECBF-4F2B-4642-A938-34EB7F764AB4}" type="slidenum">
              <a:rPr lang="en-US" sz="1100">
                <a:solidFill>
                  <a:schemeClr val="bg1">
                    <a:lumMod val="50000"/>
                  </a:schemeClr>
                </a:solidFill>
              </a:rPr>
              <a:t>‹#›</a:t>
            </a:fld>
            <a:endParaRPr lang="en-US" sz="1100">
              <a:solidFill>
                <a:schemeClr val="bg1">
                  <a:lumMod val="50000"/>
                </a:schemeClr>
              </a:solidFill>
            </a:endParaRPr>
          </a:p>
        </p:txBody>
      </p:sp>
    </p:spTree>
    <p:extLst>
      <p:ext uri="{BB962C8B-B14F-4D97-AF65-F5344CB8AC3E}">
        <p14:creationId xmlns:p14="http://schemas.microsoft.com/office/powerpoint/2010/main" val="1996909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E435291-8D00-499A-B263-B13CA3738504}" type="datetimeFigureOut">
              <a:rPr lang="en-US" smtClean="0"/>
              <a:t>6/8/2026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BDA92B-407F-4940-92B6-C1B5D38B3136}" type="slidenum">
              <a:rPr lang="en-US" smtClean="0"/>
              <a:t>‹#›</a:t>
            </a:fld>
            <a:endParaRPr lang="en-US"/>
          </a:p>
        </p:txBody>
      </p:sp>
    </p:spTree>
    <p:extLst>
      <p:ext uri="{BB962C8B-B14F-4D97-AF65-F5344CB8AC3E}">
        <p14:creationId xmlns:p14="http://schemas.microsoft.com/office/powerpoint/2010/main" val="40126623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alzheimers-dementia/about/index.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dshs.wa.gov/altsa/stakeholders/lets-talk-dementia-mini-videos" TargetMode="External"/><Relationship Id="rId4" Type="http://schemas.openxmlformats.org/officeDocument/2006/relationships/hyperlink" Target="https://doh.wa.gov/you-and-your-family/illness-and-disease-z/alzheimers-disease-and-dementia/dementia/brain-health-resource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oh.wa.gov/you-and-your-family/illness-and-disease-z/alzheimers-disease-and-dementia/dementia/brain-health-resources/community-dementia-education-resources"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alz.org/alzheimers-dementia/diagnosis/why-get-checked" TargetMode="External"/><Relationship Id="rId4" Type="http://schemas.openxmlformats.org/officeDocument/2006/relationships/hyperlink" Target="https://www.agingkingcounty.org/what-we-do/healthcare-collaboration"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cdc.gov/alzheimers-dementia/prevention/index.html"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www.thelancet.com/pb/assets/raw/Lancet/infographics/dementia-2017/image-1721911723223.pdf" TargetMode="External"/><Relationship Id="rId4" Type="http://schemas.openxmlformats.org/officeDocument/2006/relationships/hyperlink" Target="https://www.alz.org/abam/overview.asp#promoteBrainHealth"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aclc.org/consite/explore/index.php?parent=Alzheimer%27s%20and%20Dementia" TargetMode="External"/><Relationship Id="rId7" Type="http://schemas.openxmlformats.org/officeDocument/2006/relationships/hyperlink" Target="https://www.balmingilead.org/resources/"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www.usagainstalzheimers.org/" TargetMode="External"/><Relationship Id="rId5" Type="http://schemas.openxmlformats.org/officeDocument/2006/relationships/hyperlink" Target="https://depts.washington.edu/mbwc/" TargetMode="External"/><Relationship Id="rId4" Type="http://schemas.openxmlformats.org/officeDocument/2006/relationships/hyperlink" Target="https://www.probonocouncil.org/dementia-legal-planning"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 this slide to introduce your trainer(s) and/or your organization. See examples on slides 2 and 3 for formatting ideas. You can also choose to hide slides 1-3 and start with slide 4 which introduces the workshop.</a:t>
            </a:r>
          </a:p>
          <a:p>
            <a:endParaRPr lang="en-US" dirty="0"/>
          </a:p>
          <a:p>
            <a:r>
              <a:rPr lang="en-US" b="1" dirty="0"/>
              <a:t>Need some help? </a:t>
            </a:r>
            <a:r>
              <a:rPr lang="en-US" b="0" dirty="0"/>
              <a:t>Find some tips and tutorials for how to edit Microsoft PowerPoint slides here: https://support.microsoft.com/en-us/office/slides-and-text-6c206169-2b17-48c5-8bd9-df38fa6049d1</a:t>
            </a:r>
            <a:endParaRPr lang="en-US" b="1" dirty="0"/>
          </a:p>
          <a:p>
            <a:endParaRPr lang="en-US" dirty="0"/>
          </a:p>
          <a:p>
            <a:r>
              <a:rPr lang="en-US" b="1" dirty="0"/>
              <a:t>Note: No other slides in this deck are modifiable. </a:t>
            </a:r>
          </a:p>
        </p:txBody>
      </p:sp>
      <p:sp>
        <p:nvSpPr>
          <p:cNvPr id="4" name="Slide Number Placeholder 3"/>
          <p:cNvSpPr>
            <a:spLocks noGrp="1"/>
          </p:cNvSpPr>
          <p:nvPr>
            <p:ph type="sldNum" sz="quarter" idx="5"/>
          </p:nvPr>
        </p:nvSpPr>
        <p:spPr/>
        <p:txBody>
          <a:bodyPr/>
          <a:lstStyle/>
          <a:p>
            <a:fld id="{2CBDA92B-407F-4940-92B6-C1B5D38B3136}" type="slidenum">
              <a:rPr lang="en-US" smtClean="0"/>
              <a:t>1</a:t>
            </a:fld>
            <a:endParaRPr lang="en-US"/>
          </a:p>
        </p:txBody>
      </p:sp>
    </p:spTree>
    <p:extLst>
      <p:ext uri="{BB962C8B-B14F-4D97-AF65-F5344CB8AC3E}">
        <p14:creationId xmlns:p14="http://schemas.microsoft.com/office/powerpoint/2010/main" val="347201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what is dementia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Define</a:t>
            </a:r>
            <a:r>
              <a:rPr lang="en-US" sz="1200" kern="1200" dirty="0">
                <a:solidFill>
                  <a:schemeClr val="tx1"/>
                </a:solidFill>
                <a:effectLst/>
                <a:latin typeface="+mn-lt"/>
                <a:ea typeface="+mn-ea"/>
                <a:cs typeface="+mn-cs"/>
              </a:rPr>
              <a:t> Dementia. You might say: </a:t>
            </a:r>
            <a:r>
              <a:rPr lang="en-US" sz="1200" i="1" kern="1200" dirty="0">
                <a:solidFill>
                  <a:schemeClr val="tx1"/>
                </a:solidFill>
                <a:effectLst/>
                <a:latin typeface="+mn-lt"/>
                <a:ea typeface="+mn-ea"/>
                <a:cs typeface="+mn-cs"/>
              </a:rPr>
              <a:t>“Dementia is not a typical part of aging, but the risk of dementia does increase with age.”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Dementia is not a disease itself – it is a set of symptoms caused by a variety of conditions that damage the brain. These changes result in decline of memory and thinking abilities that interfere with daily life.</a:t>
            </a:r>
          </a:p>
          <a:p>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10</a:t>
            </a:fld>
            <a:endParaRPr lang="en-US"/>
          </a:p>
        </p:txBody>
      </p:sp>
    </p:spTree>
    <p:extLst>
      <p:ext uri="{BB962C8B-B14F-4D97-AF65-F5344CB8AC3E}">
        <p14:creationId xmlns:p14="http://schemas.microsoft.com/office/powerpoint/2010/main" val="3163042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Dementia Risk &amp; Age (1 Min)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that dementia risk increases with age. You might say: </a:t>
            </a:r>
            <a:r>
              <a:rPr lang="en-US" sz="1200" i="1" kern="1200" dirty="0">
                <a:solidFill>
                  <a:schemeClr val="tx1"/>
                </a:solidFill>
                <a:effectLst/>
                <a:latin typeface="+mn-lt"/>
                <a:ea typeface="+mn-ea"/>
                <a:cs typeface="+mn-cs"/>
              </a:rPr>
              <a:t>“While dementia is not a typical part of aging, it is not uncommon. Dementia happens to people who did nothing wrong, and risk increases with age.”</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11</a:t>
            </a:fld>
            <a:endParaRPr lang="en-US"/>
          </a:p>
        </p:txBody>
      </p:sp>
    </p:spTree>
    <p:extLst>
      <p:ext uri="{BB962C8B-B14F-4D97-AF65-F5344CB8AC3E}">
        <p14:creationId xmlns:p14="http://schemas.microsoft.com/office/powerpoint/2010/main" val="3009689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err="1">
                <a:solidFill>
                  <a:schemeClr val="tx1"/>
                </a:solidFill>
                <a:effectLst/>
                <a:latin typeface="+mn-lt"/>
                <a:ea typeface="+mn-ea"/>
                <a:cs typeface="+mn-cs"/>
              </a:rPr>
              <a:t>alzheimer’s</a:t>
            </a:r>
            <a:r>
              <a:rPr lang="en-US" sz="1200" b="1" kern="1200" cap="all" dirty="0">
                <a:solidFill>
                  <a:schemeClr val="tx1"/>
                </a:solidFill>
                <a:effectLst/>
                <a:latin typeface="+mn-lt"/>
                <a:ea typeface="+mn-ea"/>
                <a:cs typeface="+mn-cs"/>
              </a:rPr>
              <a:t> v. dementia (1 Min)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Differentiate</a:t>
            </a:r>
            <a:r>
              <a:rPr lang="en-US" sz="1200" kern="1200" dirty="0">
                <a:solidFill>
                  <a:schemeClr val="tx1"/>
                </a:solidFill>
                <a:effectLst/>
                <a:latin typeface="+mn-lt"/>
                <a:ea typeface="+mn-ea"/>
                <a:cs typeface="+mn-cs"/>
              </a:rPr>
              <a:t> Alzheimer’s from Dementia. You might say: </a:t>
            </a:r>
            <a:r>
              <a:rPr lang="en-US" sz="1200" i="1" kern="1200" dirty="0">
                <a:solidFill>
                  <a:schemeClr val="tx1"/>
                </a:solidFill>
                <a:effectLst/>
                <a:latin typeface="+mn-lt"/>
                <a:ea typeface="+mn-ea"/>
                <a:cs typeface="+mn-cs"/>
              </a:rPr>
              <a:t>“Alzheimer’s is different from dementia. Alzheimer’s is a specific brain disease and is the most common cause of dementia. In fact. Alzheimer’s accounts for 60-80% of dementia cases.” </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12</a:t>
            </a:fld>
            <a:endParaRPr lang="en-US"/>
          </a:p>
        </p:txBody>
      </p:sp>
    </p:spTree>
    <p:extLst>
      <p:ext uri="{BB962C8B-B14F-4D97-AF65-F5344CB8AC3E}">
        <p14:creationId xmlns:p14="http://schemas.microsoft.com/office/powerpoint/2010/main" val="567553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How Dementia Is Experienced in This Community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Share</a:t>
            </a:r>
            <a:r>
              <a:rPr lang="en-US" sz="1200" kern="1200" dirty="0">
                <a:solidFill>
                  <a:schemeClr val="tx1"/>
                </a:solidFill>
                <a:effectLst/>
                <a:latin typeface="+mn-lt"/>
                <a:ea typeface="+mn-ea"/>
                <a:cs typeface="+mn-cs"/>
              </a:rPr>
              <a:t> health disparities. You might say: </a:t>
            </a:r>
            <a:r>
              <a:rPr lang="en-US" sz="1200" i="1" kern="1200" dirty="0">
                <a:solidFill>
                  <a:schemeClr val="tx1"/>
                </a:solidFill>
                <a:effectLst/>
                <a:latin typeface="+mn-lt"/>
                <a:ea typeface="+mn-ea"/>
                <a:cs typeface="+mn-cs"/>
              </a:rPr>
              <a:t>“Let’s explore how dementia shows up in our communities.”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National Statistics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Starting at 65, the risk of dementia increases significantly with 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Around 10% – or 1 in every 10 adults over 65 – in the US have Alzheimer’s disease, a form of dementia.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Black/African Americans are 2 times more likely to have Alzheimer’s disease than non-Hispanic whites.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Hispanic/Latino adults are 1.5 times more likely to develop Alzheimer’s disease.</a:t>
            </a:r>
          </a:p>
          <a:p>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13</a:t>
            </a:fld>
            <a:endParaRPr lang="en-US"/>
          </a:p>
        </p:txBody>
      </p:sp>
    </p:spTree>
    <p:extLst>
      <p:ext uri="{BB962C8B-B14F-4D97-AF65-F5344CB8AC3E}">
        <p14:creationId xmlns:p14="http://schemas.microsoft.com/office/powerpoint/2010/main" val="2635252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How Dementia Is Experienced in This Community (1 Min)</a:t>
            </a:r>
          </a:p>
          <a:p>
            <a:endParaRPr lang="en-US" sz="1200" b="1" kern="1200" cap="all"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Share</a:t>
            </a:r>
            <a:r>
              <a:rPr lang="en-US" sz="1200" kern="1200" dirty="0">
                <a:solidFill>
                  <a:schemeClr val="tx1"/>
                </a:solidFill>
                <a:effectLst/>
                <a:latin typeface="+mn-lt"/>
                <a:ea typeface="+mn-ea"/>
                <a:cs typeface="+mn-cs"/>
              </a:rPr>
              <a:t> health disparities. You might say:  </a:t>
            </a:r>
            <a:r>
              <a:rPr lang="en-US" sz="1200" i="1" kern="1200" dirty="0">
                <a:solidFill>
                  <a:schemeClr val="tx1"/>
                </a:solidFill>
                <a:effectLst/>
                <a:latin typeface="+mn-lt"/>
                <a:ea typeface="+mn-ea"/>
                <a:cs typeface="+mn-cs"/>
              </a:rPr>
              <a:t>“Let’s explore how dementia shows up in our communities here in Washington.”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Washington Statistics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WA, around 125,000 people are living with dementia. That number is expected to double in the next twenty years.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Black/African American, Hispanic/Latino, &amp; American Indian/Alaska Native communities experience dementia at higher rates. </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14</a:t>
            </a:fld>
            <a:endParaRPr lang="en-US"/>
          </a:p>
        </p:txBody>
      </p:sp>
    </p:spTree>
    <p:extLst>
      <p:ext uri="{BB962C8B-B14F-4D97-AF65-F5344CB8AC3E}">
        <p14:creationId xmlns:p14="http://schemas.microsoft.com/office/powerpoint/2010/main" val="196398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Activity: Group Discussion (Think-Pair-Share) (8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the activity. You might say: “</a:t>
            </a:r>
            <a:r>
              <a:rPr lang="en-US" sz="1200" i="1" kern="1200" dirty="0">
                <a:solidFill>
                  <a:schemeClr val="tx1"/>
                </a:solidFill>
                <a:effectLst/>
                <a:latin typeface="+mn-lt"/>
                <a:ea typeface="+mn-ea"/>
                <a:cs typeface="+mn-cs"/>
              </a:rPr>
              <a:t>You will think for one minute, share with a partner for two minutes, then share out with the group. Here is the question we will be thinking and talking about: How has dementia touched my life and/or the lives of those I know?”</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Debrief </a:t>
            </a:r>
            <a:r>
              <a:rPr lang="en-US" sz="1200" kern="1200" dirty="0">
                <a:solidFill>
                  <a:schemeClr val="tx1"/>
                </a:solidFill>
                <a:effectLst/>
                <a:latin typeface="+mn-lt"/>
                <a:ea typeface="+mn-ea"/>
                <a:cs typeface="+mn-cs"/>
              </a:rPr>
              <a:t>the activity. </a:t>
            </a:r>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Please raise your hand if: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have ever known someone who is living with dementia.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…someone in your family or community is living with dementia now.</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…based on your family history, you are concerned you might develop dementia.</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15</a:t>
            </a:fld>
            <a:endParaRPr lang="en-US"/>
          </a:p>
        </p:txBody>
      </p:sp>
    </p:spTree>
    <p:extLst>
      <p:ext uri="{BB962C8B-B14F-4D97-AF65-F5344CB8AC3E}">
        <p14:creationId xmlns:p14="http://schemas.microsoft.com/office/powerpoint/2010/main" val="2840722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Resources &amp; Support: WHAT is Dementia (2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Highlight</a:t>
            </a:r>
            <a:r>
              <a:rPr lang="en-US" sz="1200" kern="1200" dirty="0">
                <a:solidFill>
                  <a:schemeClr val="tx1"/>
                </a:solidFill>
                <a:effectLst/>
                <a:latin typeface="+mn-lt"/>
                <a:ea typeface="+mn-ea"/>
                <a:cs typeface="+mn-cs"/>
              </a:rPr>
              <a:t> Dementia Resources &amp; Support. You might say: </a:t>
            </a:r>
            <a:r>
              <a:rPr lang="en-US" sz="1200" i="1" kern="1200" dirty="0">
                <a:solidFill>
                  <a:schemeClr val="tx1"/>
                </a:solidFill>
                <a:effectLst/>
                <a:latin typeface="+mn-lt"/>
                <a:ea typeface="+mn-ea"/>
                <a:cs typeface="+mn-cs"/>
              </a:rPr>
              <a:t>“This QR code and URL lead to a page of digital resources that is organized to make it easy for you to find what you need to learn more about brain health and dementia. There are three resources we recommend:”</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u="sng" kern="1200" dirty="0">
                <a:solidFill>
                  <a:schemeClr val="tx1"/>
                </a:solidFill>
                <a:effectLst/>
                <a:latin typeface="+mn-lt"/>
                <a:ea typeface="+mn-ea"/>
                <a:cs typeface="+mn-cs"/>
                <a:hlinkClick r:id="rId3"/>
              </a:rPr>
              <a:t>CDC | About Dementia</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u="sng" kern="1200" dirty="0">
                <a:solidFill>
                  <a:schemeClr val="tx1"/>
                </a:solidFill>
                <a:effectLst/>
                <a:latin typeface="+mn-lt"/>
                <a:ea typeface="+mn-ea"/>
                <a:cs typeface="+mn-cs"/>
                <a:hlinkClick r:id="rId4"/>
              </a:rPr>
              <a:t>WA State Department of Health | Dementia</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u="sng" kern="1200" dirty="0">
                <a:solidFill>
                  <a:schemeClr val="tx1"/>
                </a:solidFill>
                <a:effectLst/>
                <a:latin typeface="+mn-lt"/>
                <a:ea typeface="+mn-ea"/>
                <a:cs typeface="+mn-cs"/>
                <a:hlinkClick r:id="rId5"/>
              </a:rPr>
              <a:t>WA State Department of Social &amp; Health Services | </a:t>
            </a:r>
            <a:br>
              <a:rPr lang="en-US" sz="1200" u="sng" kern="1200" dirty="0">
                <a:solidFill>
                  <a:schemeClr val="tx1"/>
                </a:solidFill>
                <a:effectLst/>
                <a:latin typeface="+mn-lt"/>
                <a:ea typeface="+mn-ea"/>
                <a:cs typeface="+mn-cs"/>
                <a:hlinkClick r:id="rId5"/>
              </a:rPr>
            </a:br>
            <a:r>
              <a:rPr lang="en-US" sz="1200" u="sng" kern="1200" dirty="0">
                <a:solidFill>
                  <a:schemeClr val="tx1"/>
                </a:solidFill>
                <a:effectLst/>
                <a:latin typeface="+mn-lt"/>
                <a:ea typeface="+mn-ea"/>
                <a:cs typeface="+mn-cs"/>
                <a:hlinkClick r:id="rId5"/>
              </a:rPr>
              <a:t>‘Let’s Talk Dementia’ Mini Videos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16</a:t>
            </a:fld>
            <a:endParaRPr lang="en-US"/>
          </a:p>
        </p:txBody>
      </p:sp>
    </p:spTree>
    <p:extLst>
      <p:ext uri="{BB962C8B-B14F-4D97-AF65-F5344CB8AC3E}">
        <p14:creationId xmlns:p14="http://schemas.microsoft.com/office/powerpoint/2010/main" val="55736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Core message #2 (1 MIN)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by sharing the second core message: </a:t>
            </a:r>
            <a:r>
              <a:rPr lang="en-US" sz="1200" i="1" kern="1200" dirty="0">
                <a:solidFill>
                  <a:schemeClr val="tx1"/>
                </a:solidFill>
                <a:effectLst/>
                <a:latin typeface="+mn-lt"/>
                <a:ea typeface="+mn-ea"/>
                <a:cs typeface="+mn-cs"/>
              </a:rPr>
              <a:t>“The good news is: Early dementia diagnosis can improve quality of life. For example, it can allow people who may be living with dementia to participate in their own legal and healthcare planning. It also gives individuals and their families time to find resources and build a strong support network.”</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17</a:t>
            </a:fld>
            <a:endParaRPr lang="en-US"/>
          </a:p>
        </p:txBody>
      </p:sp>
    </p:spTree>
    <p:extLst>
      <p:ext uri="{BB962C8B-B14F-4D97-AF65-F5344CB8AC3E}">
        <p14:creationId xmlns:p14="http://schemas.microsoft.com/office/powerpoint/2010/main" val="581522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How Do I Know If I Or Someone Close to Me May Be Experiencing Dementia? (1 MIN)</a:t>
            </a:r>
          </a:p>
          <a:p>
            <a:endParaRPr lang="en-US" sz="1200" b="1" kern="1200" cap="all"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Frame</a:t>
            </a:r>
            <a:r>
              <a:rPr lang="en-US" sz="1200" kern="1200" dirty="0">
                <a:solidFill>
                  <a:schemeClr val="tx1"/>
                </a:solidFill>
                <a:effectLst/>
                <a:latin typeface="+mn-lt"/>
                <a:ea typeface="+mn-ea"/>
                <a:cs typeface="+mn-cs"/>
              </a:rPr>
              <a:t> the conversation. You might say: “</a:t>
            </a:r>
            <a:r>
              <a:rPr lang="en-US" sz="1200" i="1" kern="1200" dirty="0">
                <a:solidFill>
                  <a:schemeClr val="tx1"/>
                </a:solidFill>
                <a:effectLst/>
                <a:latin typeface="+mn-lt"/>
                <a:ea typeface="+mn-ea"/>
                <a:cs typeface="+mn-cs"/>
              </a:rPr>
              <a:t>If you are wondering if you or someone in your life is experiencing dementia, we encourage you to look for signs of change in behavior or ability to do things. For example, if your mom was amazing at math and all of the sudden can’t do math anymore, that might be a sign of dementia. However, if you were never good at math and still can’t do math, that would not be a sign of dementia. Now, let’s look at ten possible signs of dementia. Remember, they are not in any particular order, and any one of the signs could mean you or someone close to you may be experiencing dementia. It is also important to keep in mind that these signs do not always mean you have dementia. Changes in memory or thinking may be due to another condition that could be addressed. Getting a dementia diagnosis takes time and multiple visits to a medical provider.”</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Review</a:t>
            </a:r>
            <a:r>
              <a:rPr lang="en-US" sz="1200" kern="1200" dirty="0">
                <a:solidFill>
                  <a:schemeClr val="tx1"/>
                </a:solidFill>
                <a:effectLst/>
                <a:latin typeface="+mn-lt"/>
                <a:ea typeface="+mn-ea"/>
                <a:cs typeface="+mn-cs"/>
              </a:rPr>
              <a:t> the Ten Signs of Dementia</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18</a:t>
            </a:fld>
            <a:endParaRPr lang="en-US"/>
          </a:p>
        </p:txBody>
      </p:sp>
    </p:spTree>
    <p:extLst>
      <p:ext uri="{BB962C8B-B14F-4D97-AF65-F5344CB8AC3E}">
        <p14:creationId xmlns:p14="http://schemas.microsoft.com/office/powerpoint/2010/main" val="302367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Memory Loss that Disrupts Daily Life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Possible Sign of Dementia</a:t>
            </a:r>
            <a:r>
              <a:rPr lang="en-US" sz="1200" kern="1200" dirty="0">
                <a:solidFill>
                  <a:schemeClr val="tx1"/>
                </a:solidFill>
                <a:effectLst/>
                <a:latin typeface="+mn-lt"/>
                <a:ea typeface="+mn-ea"/>
                <a:cs typeface="+mn-cs"/>
              </a:rPr>
              <a:t>: Asking for the same information over and over. Not able to recall recently learned information.</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Typical Aging</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Temporarily forgetting names or appointments.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19</a:t>
            </a:fld>
            <a:endParaRPr lang="en-US"/>
          </a:p>
        </p:txBody>
      </p:sp>
    </p:spTree>
    <p:extLst>
      <p:ext uri="{BB962C8B-B14F-4D97-AF65-F5344CB8AC3E}">
        <p14:creationId xmlns:p14="http://schemas.microsoft.com/office/powerpoint/2010/main" val="401021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57A13-1923-8BFC-0098-BFB3517AD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26E3C-F637-7331-B42D-E20AF15D0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8BF4B-8EE8-A8E7-FB89-D21C935B4130}"/>
              </a:ext>
            </a:extLst>
          </p:cNvPr>
          <p:cNvSpPr>
            <a:spLocks noGrp="1"/>
          </p:cNvSpPr>
          <p:nvPr>
            <p:ph type="body" idx="1"/>
          </p:nvPr>
        </p:nvSpPr>
        <p:spPr/>
        <p:txBody>
          <a:bodyPr/>
          <a:lstStyle/>
          <a:p>
            <a:r>
              <a:rPr lang="en-US" dirty="0"/>
              <a:t>BDAC Trainer introduction slide</a:t>
            </a:r>
          </a:p>
        </p:txBody>
      </p:sp>
      <p:sp>
        <p:nvSpPr>
          <p:cNvPr id="4" name="Slide Number Placeholder 3">
            <a:extLst>
              <a:ext uri="{FF2B5EF4-FFF2-40B4-BE49-F238E27FC236}">
                <a16:creationId xmlns:a16="http://schemas.microsoft.com/office/drawing/2014/main" id="{F085952A-68F2-05CA-1C09-2C827B7DAC24}"/>
              </a:ext>
            </a:extLst>
          </p:cNvPr>
          <p:cNvSpPr>
            <a:spLocks noGrp="1"/>
          </p:cNvSpPr>
          <p:nvPr>
            <p:ph type="sldNum" sz="quarter" idx="5"/>
          </p:nvPr>
        </p:nvSpPr>
        <p:spPr/>
        <p:txBody>
          <a:bodyPr/>
          <a:lstStyle/>
          <a:p>
            <a:fld id="{2CBDA92B-407F-4940-92B6-C1B5D38B3136}" type="slidenum">
              <a:rPr lang="en-US" smtClean="0"/>
              <a:t>2</a:t>
            </a:fld>
            <a:endParaRPr lang="en-US"/>
          </a:p>
        </p:txBody>
      </p:sp>
    </p:spTree>
    <p:extLst>
      <p:ext uri="{BB962C8B-B14F-4D97-AF65-F5344CB8AC3E}">
        <p14:creationId xmlns:p14="http://schemas.microsoft.com/office/powerpoint/2010/main" val="1994427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Challenges in Planning or Solving Problems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Possible Sign of Dementia</a:t>
            </a:r>
            <a:r>
              <a:rPr lang="en-US" sz="1200" kern="1200" dirty="0">
                <a:solidFill>
                  <a:schemeClr val="tx1"/>
                </a:solidFill>
                <a:effectLst/>
                <a:latin typeface="+mn-lt"/>
                <a:ea typeface="+mn-ea"/>
                <a:cs typeface="+mn-cs"/>
              </a:rPr>
              <a:t>: It’s harder to work with numbers, follow a recipe or keep track of bills. Difficulty concentrating.</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Typical Aging</a:t>
            </a:r>
            <a:r>
              <a:rPr lang="en-US" sz="1200" kern="1200" dirty="0">
                <a:solidFill>
                  <a:schemeClr val="tx1"/>
                </a:solidFill>
                <a:effectLst/>
                <a:latin typeface="+mn-lt"/>
                <a:ea typeface="+mn-ea"/>
                <a:cs typeface="+mn-cs"/>
              </a:rPr>
              <a:t>: Making mistakes managing bills once in a while.</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20</a:t>
            </a:fld>
            <a:endParaRPr lang="en-US"/>
          </a:p>
        </p:txBody>
      </p:sp>
    </p:spTree>
    <p:extLst>
      <p:ext uri="{BB962C8B-B14F-4D97-AF65-F5344CB8AC3E}">
        <p14:creationId xmlns:p14="http://schemas.microsoft.com/office/powerpoint/2010/main" val="3208931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Difficulty Completing Familiar Tasks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Possible Sign of Dementia</a:t>
            </a:r>
            <a:r>
              <a:rPr lang="en-US" sz="1200" kern="1200" dirty="0">
                <a:solidFill>
                  <a:schemeClr val="tx1"/>
                </a:solidFill>
                <a:effectLst/>
                <a:latin typeface="+mn-lt"/>
                <a:ea typeface="+mn-ea"/>
                <a:cs typeface="+mn-cs"/>
              </a:rPr>
              <a:t>: Trouble driving to a familiar location, making a grocery list or remembering rules to a game you have played many times before.</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Typical Aging</a:t>
            </a:r>
            <a:r>
              <a:rPr lang="en-US" sz="1200" kern="1200" dirty="0">
                <a:solidFill>
                  <a:schemeClr val="tx1"/>
                </a:solidFill>
                <a:effectLst/>
                <a:latin typeface="+mn-lt"/>
                <a:ea typeface="+mn-ea"/>
                <a:cs typeface="+mn-cs"/>
              </a:rPr>
              <a:t>: Needing help recording a TV show once in a while.</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21</a:t>
            </a:fld>
            <a:endParaRPr lang="en-US"/>
          </a:p>
        </p:txBody>
      </p:sp>
    </p:spTree>
    <p:extLst>
      <p:ext uri="{BB962C8B-B14F-4D97-AF65-F5344CB8AC3E}">
        <p14:creationId xmlns:p14="http://schemas.microsoft.com/office/powerpoint/2010/main" val="1011921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Confusion with Time or Place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Possible Sign of Dementia</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Losing track of dates and seasons. Forgetting where you are or how you got there.</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Typical Aging</a:t>
            </a:r>
            <a:r>
              <a:rPr lang="en-US" sz="1200" kern="1200" dirty="0">
                <a:solidFill>
                  <a:schemeClr val="tx1"/>
                </a:solidFill>
                <a:effectLst/>
                <a:latin typeface="+mn-lt"/>
                <a:ea typeface="+mn-ea"/>
                <a:cs typeface="+mn-cs"/>
              </a:rPr>
              <a:t>: Forgetting the day of the week but figuring it out later.</a:t>
            </a:r>
          </a:p>
          <a:p>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22</a:t>
            </a:fld>
            <a:endParaRPr lang="en-US"/>
          </a:p>
        </p:txBody>
      </p:sp>
    </p:spTree>
    <p:extLst>
      <p:ext uri="{BB962C8B-B14F-4D97-AF65-F5344CB8AC3E}">
        <p14:creationId xmlns:p14="http://schemas.microsoft.com/office/powerpoint/2010/main" val="660937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Trouble Understanding Visual Images and Spatial Relationships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Possible Sign of Dementia</a:t>
            </a:r>
            <a:r>
              <a:rPr lang="en-US" sz="1200" kern="1200" dirty="0">
                <a:solidFill>
                  <a:schemeClr val="tx1"/>
                </a:solidFill>
                <a:effectLst/>
                <a:latin typeface="+mn-lt"/>
                <a:ea typeface="+mn-ea"/>
                <a:cs typeface="+mn-cs"/>
              </a:rPr>
              <a:t>: Trouble judging distance or determining color. Vision issues may cause balance or reading problems.</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Typical Aging</a:t>
            </a:r>
            <a:r>
              <a:rPr lang="en-US" sz="1200" kern="1200" dirty="0">
                <a:solidFill>
                  <a:schemeClr val="tx1"/>
                </a:solidFill>
                <a:effectLst/>
                <a:latin typeface="+mn-lt"/>
                <a:ea typeface="+mn-ea"/>
                <a:cs typeface="+mn-cs"/>
              </a:rPr>
              <a:t>: Vision changes related to cataracts or to typical aging.</a:t>
            </a:r>
          </a:p>
          <a:p>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23</a:t>
            </a:fld>
            <a:endParaRPr lang="en-US"/>
          </a:p>
        </p:txBody>
      </p:sp>
    </p:spTree>
    <p:extLst>
      <p:ext uri="{BB962C8B-B14F-4D97-AF65-F5344CB8AC3E}">
        <p14:creationId xmlns:p14="http://schemas.microsoft.com/office/powerpoint/2010/main" val="3907844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New Problems with Words in Speaking or Writing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Possible Sign of Dementia</a:t>
            </a:r>
            <a:r>
              <a:rPr lang="en-US" sz="1200" kern="1200" dirty="0">
                <a:solidFill>
                  <a:schemeClr val="tx1"/>
                </a:solidFill>
                <a:effectLst/>
                <a:latin typeface="+mn-lt"/>
                <a:ea typeface="+mn-ea"/>
                <a:cs typeface="+mn-cs"/>
              </a:rPr>
              <a:t>: Trouble following or joining a conversation or naming familiar objects. Stopping mid-conversation and being unable to continue or repeating yourself.</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Typical Aging</a:t>
            </a:r>
            <a:r>
              <a:rPr lang="en-US" sz="1200" kern="1200" dirty="0">
                <a:solidFill>
                  <a:schemeClr val="tx1"/>
                </a:solidFill>
                <a:effectLst/>
                <a:latin typeface="+mn-lt"/>
                <a:ea typeface="+mn-ea"/>
                <a:cs typeface="+mn-cs"/>
              </a:rPr>
              <a:t>: Sometimes having trouble finding the right word.</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24</a:t>
            </a:fld>
            <a:endParaRPr lang="en-US"/>
          </a:p>
        </p:txBody>
      </p:sp>
    </p:spTree>
    <p:extLst>
      <p:ext uri="{BB962C8B-B14F-4D97-AF65-F5344CB8AC3E}">
        <p14:creationId xmlns:p14="http://schemas.microsoft.com/office/powerpoint/2010/main" val="3588490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Losing Things Without Being Able to Retrace Steps to Find Them </a:t>
            </a:r>
          </a:p>
          <a:p>
            <a:r>
              <a:rPr lang="en-US" sz="1200" b="1" kern="1200" cap="all" dirty="0">
                <a:solidFill>
                  <a:schemeClr val="tx1"/>
                </a:solidFill>
                <a:effectLst/>
                <a:latin typeface="+mn-lt"/>
                <a:ea typeface="+mn-ea"/>
                <a:cs typeface="+mn-cs"/>
              </a:rPr>
              <a:t>(1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Possible Sign of Dementia</a:t>
            </a:r>
            <a:r>
              <a:rPr lang="en-US" sz="1200" kern="1200" dirty="0">
                <a:solidFill>
                  <a:schemeClr val="tx1"/>
                </a:solidFill>
                <a:effectLst/>
                <a:latin typeface="+mn-lt"/>
                <a:ea typeface="+mn-ea"/>
                <a:cs typeface="+mn-cs"/>
              </a:rPr>
              <a:t>: Putting objects in unusual places.</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Typical Aging</a:t>
            </a:r>
            <a:r>
              <a:rPr lang="en-US" sz="1200" kern="1200" dirty="0">
                <a:solidFill>
                  <a:schemeClr val="tx1"/>
                </a:solidFill>
                <a:effectLst/>
                <a:latin typeface="+mn-lt"/>
                <a:ea typeface="+mn-ea"/>
                <a:cs typeface="+mn-cs"/>
              </a:rPr>
              <a:t>: Misplacing things, but retracing steps to find them.</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25</a:t>
            </a:fld>
            <a:endParaRPr lang="en-US"/>
          </a:p>
        </p:txBody>
      </p:sp>
    </p:spTree>
    <p:extLst>
      <p:ext uri="{BB962C8B-B14F-4D97-AF65-F5344CB8AC3E}">
        <p14:creationId xmlns:p14="http://schemas.microsoft.com/office/powerpoint/2010/main" val="4033673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Decreased or Poor Judgment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Possible Sign of Dementia</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Changes in decision-making. Paying less attention to personal hygiene.</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Typical Aging</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Making a bad decision or mistake once in a while.</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26</a:t>
            </a:fld>
            <a:endParaRPr lang="en-US"/>
          </a:p>
        </p:txBody>
      </p:sp>
    </p:spTree>
    <p:extLst>
      <p:ext uri="{BB962C8B-B14F-4D97-AF65-F5344CB8AC3E}">
        <p14:creationId xmlns:p14="http://schemas.microsoft.com/office/powerpoint/2010/main" val="920736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Withdrawal from Work or Social Activities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Possible Sign of Dementia</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Changes in participation in previously enjoyed events.</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Typical Aging</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Sometimes feeling uninterested in family or social obligations.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27</a:t>
            </a:fld>
            <a:endParaRPr lang="en-US"/>
          </a:p>
        </p:txBody>
      </p:sp>
    </p:spTree>
    <p:extLst>
      <p:ext uri="{BB962C8B-B14F-4D97-AF65-F5344CB8AC3E}">
        <p14:creationId xmlns:p14="http://schemas.microsoft.com/office/powerpoint/2010/main" val="3881502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Changes in Mood or Personality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Possible Sign of Dementia</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Confusion, suspicion, depression, fear or anxiety. Easily upset at home, with friends or outside comfort zone.</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Typical Aging</a:t>
            </a:r>
            <a:r>
              <a:rPr lang="en-US" sz="1200" kern="1200" dirty="0">
                <a:solidFill>
                  <a:schemeClr val="tx1"/>
                </a:solidFill>
                <a:effectLst/>
                <a:latin typeface="+mn-lt"/>
                <a:ea typeface="+mn-ea"/>
                <a:cs typeface="+mn-cs"/>
              </a:rPr>
              <a:t>: Developing ways of doing things, becoming irritable when a routine is disrupted.</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28</a:t>
            </a:fld>
            <a:endParaRPr lang="en-US"/>
          </a:p>
        </p:txBody>
      </p:sp>
    </p:spTree>
    <p:extLst>
      <p:ext uri="{BB962C8B-B14F-4D97-AF65-F5344CB8AC3E}">
        <p14:creationId xmlns:p14="http://schemas.microsoft.com/office/powerpoint/2010/main" val="4255334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Activity: TALKING to my medical provider about dementia concerns (1 MIN)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the activity. You might say: </a:t>
            </a:r>
            <a:r>
              <a:rPr lang="en-US" sz="1200" i="1" kern="1200" dirty="0">
                <a:solidFill>
                  <a:schemeClr val="tx1"/>
                </a:solidFill>
                <a:effectLst/>
                <a:latin typeface="+mn-lt"/>
                <a:ea typeface="+mn-ea"/>
                <a:cs typeface="+mn-cs"/>
              </a:rPr>
              <a:t>“It can be hard to talk about our concerns about dementia. With our families. With our medical providers. We are going to learn how to have courageous conversations about dementia so we are prepared.”</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29</a:t>
            </a:fld>
            <a:endParaRPr lang="en-US"/>
          </a:p>
        </p:txBody>
      </p:sp>
    </p:spTree>
    <p:extLst>
      <p:ext uri="{BB962C8B-B14F-4D97-AF65-F5344CB8AC3E}">
        <p14:creationId xmlns:p14="http://schemas.microsoft.com/office/powerpoint/2010/main" val="294903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 promotion example slide</a:t>
            </a:r>
          </a:p>
        </p:txBody>
      </p:sp>
      <p:sp>
        <p:nvSpPr>
          <p:cNvPr id="4" name="Slide Number Placeholder 3"/>
          <p:cNvSpPr>
            <a:spLocks noGrp="1"/>
          </p:cNvSpPr>
          <p:nvPr>
            <p:ph type="sldNum" sz="quarter" idx="5"/>
          </p:nvPr>
        </p:nvSpPr>
        <p:spPr/>
        <p:txBody>
          <a:bodyPr/>
          <a:lstStyle/>
          <a:p>
            <a:fld id="{2CBDA92B-407F-4940-92B6-C1B5D38B3136}" type="slidenum">
              <a:rPr lang="en-US" smtClean="0"/>
              <a:t>3</a:t>
            </a:fld>
            <a:endParaRPr lang="en-US"/>
          </a:p>
        </p:txBody>
      </p:sp>
    </p:spTree>
    <p:extLst>
      <p:ext uri="{BB962C8B-B14F-4D97-AF65-F5344CB8AC3E}">
        <p14:creationId xmlns:p14="http://schemas.microsoft.com/office/powerpoint/2010/main" val="3258693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Activity: TALKING to my medical provider about dementia concerns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Discuss</a:t>
            </a:r>
            <a:r>
              <a:rPr lang="en-US" sz="1200" kern="1200" dirty="0">
                <a:solidFill>
                  <a:schemeClr val="tx1"/>
                </a:solidFill>
                <a:effectLst/>
                <a:latin typeface="+mn-lt"/>
                <a:ea typeface="+mn-ea"/>
                <a:cs typeface="+mn-cs"/>
              </a:rPr>
              <a:t> what to do before a dementia-related visit to a medical provider.</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Write down your signs. List your medications. Plan to bring a friend. Choose your questions. </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30</a:t>
            </a:fld>
            <a:endParaRPr lang="en-US"/>
          </a:p>
        </p:txBody>
      </p:sp>
    </p:spTree>
    <p:extLst>
      <p:ext uri="{BB962C8B-B14F-4D97-AF65-F5344CB8AC3E}">
        <p14:creationId xmlns:p14="http://schemas.microsoft.com/office/powerpoint/2010/main" val="1065555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Activity: TALKING to my medical provider about dementia concerns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Discuss</a:t>
            </a:r>
            <a:r>
              <a:rPr lang="en-US" sz="1200" kern="1200" dirty="0">
                <a:solidFill>
                  <a:schemeClr val="tx1"/>
                </a:solidFill>
                <a:effectLst/>
                <a:latin typeface="+mn-lt"/>
                <a:ea typeface="+mn-ea"/>
                <a:cs typeface="+mn-cs"/>
              </a:rPr>
              <a:t> what to do during a dementia-related visit to a medical provider.</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During</a:t>
            </a:r>
            <a:r>
              <a:rPr lang="en-US" sz="1200" kern="1200" dirty="0">
                <a:solidFill>
                  <a:schemeClr val="tx1"/>
                </a:solidFill>
                <a:effectLst/>
                <a:latin typeface="+mn-lt"/>
                <a:ea typeface="+mn-ea"/>
                <a:cs typeface="+mn-cs"/>
              </a:rPr>
              <a:t>: Share health concerns. Be completely open. Ask for a diagnosis. Talk about next steps.</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Remind participants that while it is important to ask for a dementia diagnosis, getting a clear diagnosis should take multiple visits to a healthcare provider.</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31</a:t>
            </a:fld>
            <a:endParaRPr lang="en-US"/>
          </a:p>
        </p:txBody>
      </p:sp>
    </p:spTree>
    <p:extLst>
      <p:ext uri="{BB962C8B-B14F-4D97-AF65-F5344CB8AC3E}">
        <p14:creationId xmlns:p14="http://schemas.microsoft.com/office/powerpoint/2010/main" val="3054827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Activity: TALKING to my medical provider about dementia concerns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Discuss</a:t>
            </a:r>
            <a:r>
              <a:rPr lang="en-US" sz="1200" kern="1200" dirty="0">
                <a:solidFill>
                  <a:schemeClr val="tx1"/>
                </a:solidFill>
                <a:effectLst/>
                <a:latin typeface="+mn-lt"/>
                <a:ea typeface="+mn-ea"/>
                <a:cs typeface="+mn-cs"/>
              </a:rPr>
              <a:t> what to do after a dementia-related visit to a medical provider.</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After</a:t>
            </a:r>
            <a:r>
              <a:rPr lang="en-US" sz="1200" kern="1200" dirty="0">
                <a:solidFill>
                  <a:schemeClr val="tx1"/>
                </a:solidFill>
                <a:effectLst/>
                <a:latin typeface="+mn-lt"/>
                <a:ea typeface="+mn-ea"/>
                <a:cs typeface="+mn-cs"/>
              </a:rPr>
              <a:t>: Acknowledge your feelings. Review your notes. Write down new questions. Identify your resources.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32</a:t>
            </a:fld>
            <a:endParaRPr lang="en-US"/>
          </a:p>
        </p:txBody>
      </p:sp>
    </p:spTree>
    <p:extLst>
      <p:ext uri="{BB962C8B-B14F-4D97-AF65-F5344CB8AC3E}">
        <p14:creationId xmlns:p14="http://schemas.microsoft.com/office/powerpoint/2010/main" val="3498839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Activity: TALKING to my medical provider about dementia concerns (3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Hand out</a:t>
            </a:r>
            <a:r>
              <a:rPr lang="en-US" sz="1200" kern="1200" dirty="0">
                <a:solidFill>
                  <a:schemeClr val="tx1"/>
                </a:solidFill>
                <a:effectLst/>
                <a:latin typeface="+mn-lt"/>
                <a:ea typeface="+mn-ea"/>
                <a:cs typeface="+mn-cs"/>
              </a:rPr>
              <a:t> the activity sheet.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Request</a:t>
            </a:r>
            <a:r>
              <a:rPr lang="en-US" sz="1200" kern="1200" dirty="0">
                <a:solidFill>
                  <a:schemeClr val="tx1"/>
                </a:solidFill>
                <a:effectLst/>
                <a:latin typeface="+mn-lt"/>
                <a:ea typeface="+mn-ea"/>
                <a:cs typeface="+mn-cs"/>
              </a:rPr>
              <a:t> each participant choose one question they plan to ask their medical provider, and practice saying it aloud to a partner.</a:t>
            </a: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that the person listening to the question should not try to answer it. They can either stay silent or acknowledge by saying something like: “Thank you for asking that question.”</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the activity by asking one participant to ask you a question. Respond as outlined above.</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33</a:t>
            </a:fld>
            <a:endParaRPr lang="en-US"/>
          </a:p>
        </p:txBody>
      </p:sp>
    </p:spTree>
    <p:extLst>
      <p:ext uri="{BB962C8B-B14F-4D97-AF65-F5344CB8AC3E}">
        <p14:creationId xmlns:p14="http://schemas.microsoft.com/office/powerpoint/2010/main" val="1052220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Debrief – OPTIONAL, IF TIME ALLOWS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Debrief </a:t>
            </a:r>
            <a:r>
              <a:rPr lang="en-US" sz="1200" kern="1200" dirty="0">
                <a:solidFill>
                  <a:schemeClr val="tx1"/>
                </a:solidFill>
                <a:effectLst/>
                <a:latin typeface="+mn-lt"/>
                <a:ea typeface="+mn-ea"/>
                <a:cs typeface="+mn-cs"/>
              </a:rPr>
              <a:t>the activity. You might say: </a:t>
            </a:r>
            <a:r>
              <a:rPr lang="en-US" sz="1200" i="1" kern="1200" dirty="0">
                <a:solidFill>
                  <a:schemeClr val="tx1"/>
                </a:solidFill>
                <a:effectLst/>
                <a:latin typeface="+mn-lt"/>
                <a:ea typeface="+mn-ea"/>
                <a:cs typeface="+mn-cs"/>
              </a:rPr>
              <a:t>“Fear of diagnosis is typical and reasonable; there are benefits to knowing more about how to cope with dementia. Here are a few things to remember:”</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get assistance early, right when you need 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help your family and community help you better.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have time to make changes that can influence your quality of life.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important to write down your questions so you don’t forget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okay to ask your medical provider to read a list of questions if you prefer not to ask them out loud.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Remember, getting a dementia diagnosis is a process and should take more than one visit to a medical provider.</a:t>
            </a:r>
          </a:p>
          <a:p>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34</a:t>
            </a:fld>
            <a:endParaRPr lang="en-US"/>
          </a:p>
        </p:txBody>
      </p:sp>
    </p:spTree>
    <p:extLst>
      <p:ext uri="{BB962C8B-B14F-4D97-AF65-F5344CB8AC3E}">
        <p14:creationId xmlns:p14="http://schemas.microsoft.com/office/powerpoint/2010/main" val="3996546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Resources &amp; Support: Early Detection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Highlight</a:t>
            </a:r>
            <a:r>
              <a:rPr lang="en-US" sz="1200" kern="1200" dirty="0">
                <a:solidFill>
                  <a:schemeClr val="tx1"/>
                </a:solidFill>
                <a:effectLst/>
                <a:latin typeface="+mn-lt"/>
                <a:ea typeface="+mn-ea"/>
                <a:cs typeface="+mn-cs"/>
              </a:rPr>
              <a:t> Early Detection Resources &amp; Support. You might say: </a:t>
            </a:r>
            <a:r>
              <a:rPr lang="en-US" sz="1200" i="1" kern="1200" dirty="0">
                <a:solidFill>
                  <a:schemeClr val="tx1"/>
                </a:solidFill>
                <a:effectLst/>
                <a:latin typeface="+mn-lt"/>
                <a:ea typeface="+mn-ea"/>
                <a:cs typeface="+mn-cs"/>
              </a:rPr>
              <a:t>“There are three resources we really recommend if you would like to know more about signs of dementia and the benefits of early detection. They are:”</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u="sng" kern="1200" dirty="0">
                <a:solidFill>
                  <a:schemeClr val="tx1"/>
                </a:solidFill>
                <a:effectLst/>
                <a:latin typeface="+mn-lt"/>
                <a:ea typeface="+mn-ea"/>
                <a:cs typeface="+mn-cs"/>
                <a:hlinkClick r:id="rId3"/>
              </a:rPr>
              <a:t>WA State Department of Health | Community Dementia Education Resources</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u="sng" kern="1200" dirty="0">
                <a:solidFill>
                  <a:schemeClr val="tx1"/>
                </a:solidFill>
                <a:effectLst/>
                <a:latin typeface="+mn-lt"/>
                <a:ea typeface="+mn-ea"/>
                <a:cs typeface="+mn-cs"/>
                <a:hlinkClick r:id="rId4"/>
              </a:rPr>
              <a:t>Aging Disability Services (ADS) | Self-Management Flags &amp; Plans</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u="sng" kern="1200" dirty="0">
                <a:solidFill>
                  <a:schemeClr val="tx1"/>
                </a:solidFill>
                <a:effectLst/>
                <a:latin typeface="+mn-lt"/>
                <a:ea typeface="+mn-ea"/>
                <a:cs typeface="+mn-cs"/>
                <a:hlinkClick r:id="rId5"/>
              </a:rPr>
              <a:t>Alzheimer’s Association | Why Get Checked?</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35</a:t>
            </a:fld>
            <a:endParaRPr lang="en-US"/>
          </a:p>
        </p:txBody>
      </p:sp>
    </p:spTree>
    <p:extLst>
      <p:ext uri="{BB962C8B-B14F-4D97-AF65-F5344CB8AC3E}">
        <p14:creationId xmlns:p14="http://schemas.microsoft.com/office/powerpoint/2010/main" val="3113488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Core message #3 (1 MIN)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by sharing the third and fourth core messages: </a:t>
            </a:r>
            <a:r>
              <a:rPr lang="en-US" sz="1200" i="1" kern="1200" dirty="0">
                <a:solidFill>
                  <a:schemeClr val="tx1"/>
                </a:solidFill>
                <a:effectLst/>
                <a:latin typeface="+mn-lt"/>
                <a:ea typeface="+mn-ea"/>
                <a:cs typeface="+mn-cs"/>
              </a:rPr>
              <a:t>“It is never too early or too late to improve brain health. Small lifestyle changes can make a big difference. Remember, what “small” means is different for every person.”</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36</a:t>
            </a:fld>
            <a:endParaRPr lang="en-US"/>
          </a:p>
        </p:txBody>
      </p:sp>
    </p:spTree>
    <p:extLst>
      <p:ext uri="{BB962C8B-B14F-4D97-AF65-F5344CB8AC3E}">
        <p14:creationId xmlns:p14="http://schemas.microsoft.com/office/powerpoint/2010/main" val="2585807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Introduce Potentially Modifiable Risk Factors (1 MIN)</a:t>
            </a:r>
          </a:p>
          <a:p>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Define terms.</a:t>
            </a:r>
            <a:r>
              <a:rPr lang="en-US" sz="1200" kern="1200" dirty="0">
                <a:solidFill>
                  <a:schemeClr val="tx1"/>
                </a:solidFill>
                <a:effectLst/>
                <a:latin typeface="+mn-lt"/>
                <a:ea typeface="+mn-ea"/>
                <a:cs typeface="+mn-cs"/>
              </a:rPr>
              <a:t> You might say: </a:t>
            </a:r>
            <a:r>
              <a:rPr lang="en-US" sz="1200" i="1" kern="1200" dirty="0">
                <a:solidFill>
                  <a:schemeClr val="tx1"/>
                </a:solidFill>
                <a:effectLst/>
                <a:latin typeface="+mn-lt"/>
                <a:ea typeface="+mn-ea"/>
                <a:cs typeface="+mn-cs"/>
              </a:rPr>
              <a:t>“Potentially modifiable means things in your life you can choose to change, either as individuals or as a community. We will start by defining each of ten factors, then we will discuss some changes you can make for each one to improve your brain health.”</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Discuss</a:t>
            </a:r>
            <a:r>
              <a:rPr lang="en-US" sz="1200" kern="1200" dirty="0">
                <a:solidFill>
                  <a:schemeClr val="tx1"/>
                </a:solidFill>
                <a:effectLst/>
                <a:latin typeface="+mn-lt"/>
                <a:ea typeface="+mn-ea"/>
                <a:cs typeface="+mn-cs"/>
              </a:rPr>
              <a:t> the value of small changes. You might say: </a:t>
            </a:r>
            <a:r>
              <a:rPr lang="en-US" sz="1200" i="1" kern="1200" dirty="0">
                <a:solidFill>
                  <a:schemeClr val="tx1"/>
                </a:solidFill>
                <a:effectLst/>
                <a:latin typeface="+mn-lt"/>
                <a:ea typeface="+mn-ea"/>
                <a:cs typeface="+mn-cs"/>
              </a:rPr>
              <a:t>“Small changes to the way we live our lives can improve our brain health. Some changes will be harder to make than others; any change in these areas can make a big difference. Some lifestyle changes are good for more than one reason. For example, what is good for your brain is also good for your heart, your gut, and your muscles.”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37</a:t>
            </a:fld>
            <a:endParaRPr lang="en-US"/>
          </a:p>
        </p:txBody>
      </p:sp>
    </p:spTree>
    <p:extLst>
      <p:ext uri="{BB962C8B-B14F-4D97-AF65-F5344CB8AC3E}">
        <p14:creationId xmlns:p14="http://schemas.microsoft.com/office/powerpoint/2010/main" val="1263250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Potentially Modifiable Risk Factors (1 MIN)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Review</a:t>
            </a:r>
            <a:r>
              <a:rPr lang="en-US" sz="1200" kern="1200" dirty="0">
                <a:solidFill>
                  <a:schemeClr val="tx1"/>
                </a:solidFill>
                <a:effectLst/>
                <a:latin typeface="+mn-lt"/>
                <a:ea typeface="+mn-ea"/>
                <a:cs typeface="+mn-cs"/>
              </a:rPr>
              <a:t> the entire list of Potentially Modifiable Risk Factors. You might say: </a:t>
            </a:r>
            <a:r>
              <a:rPr lang="en-US" sz="1200" i="1" kern="1200" dirty="0">
                <a:solidFill>
                  <a:schemeClr val="tx1"/>
                </a:solidFill>
                <a:effectLst/>
                <a:latin typeface="+mn-lt"/>
                <a:ea typeface="+mn-ea"/>
                <a:cs typeface="+mn-cs"/>
              </a:rPr>
              <a:t>“There are many risk factors for dementia, and today we will take a look at ten and consider how hard each one would be to change in our own lives.”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38</a:t>
            </a:fld>
            <a:endParaRPr lang="en-US"/>
          </a:p>
        </p:txBody>
      </p:sp>
    </p:spTree>
    <p:extLst>
      <p:ext uri="{BB962C8B-B14F-4D97-AF65-F5344CB8AC3E}">
        <p14:creationId xmlns:p14="http://schemas.microsoft.com/office/powerpoint/2010/main" val="1019629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Activity: Choose to Make Change (3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the activity. You might say: “</a:t>
            </a:r>
            <a:r>
              <a:rPr lang="en-US" sz="1200" i="1" kern="1200" dirty="0">
                <a:solidFill>
                  <a:schemeClr val="tx1"/>
                </a:solidFill>
                <a:effectLst/>
                <a:latin typeface="+mn-lt"/>
                <a:ea typeface="+mn-ea"/>
                <a:cs typeface="+mn-cs"/>
              </a:rPr>
              <a:t>After we define each potentially modifiable risk factor, we will ask you to use your participant handout to rate how hard each one of them would be for you to change, then talk about some strategies you might use.”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Frame</a:t>
            </a:r>
            <a:r>
              <a:rPr lang="en-US" sz="1200" kern="1200" dirty="0">
                <a:solidFill>
                  <a:schemeClr val="tx1"/>
                </a:solidFill>
                <a:effectLst/>
                <a:latin typeface="+mn-lt"/>
                <a:ea typeface="+mn-ea"/>
                <a:cs typeface="+mn-cs"/>
              </a:rPr>
              <a:t> the activity. You might say: “</a:t>
            </a:r>
            <a:r>
              <a:rPr lang="en-US" sz="1200" i="1" kern="1200" dirty="0">
                <a:solidFill>
                  <a:schemeClr val="tx1"/>
                </a:solidFill>
                <a:effectLst/>
                <a:latin typeface="+mn-lt"/>
                <a:ea typeface="+mn-ea"/>
                <a:cs typeface="+mn-cs"/>
              </a:rPr>
              <a:t>Some factors will be easier to change than others. Changing any of them can make your life and brain health better, so we encourage you to focus on the ones that are easiest for you. You do not need to share your answers with anyone else.”</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39</a:t>
            </a:fld>
            <a:endParaRPr lang="en-US"/>
          </a:p>
        </p:txBody>
      </p:sp>
    </p:spTree>
    <p:extLst>
      <p:ext uri="{BB962C8B-B14F-4D97-AF65-F5344CB8AC3E}">
        <p14:creationId xmlns:p14="http://schemas.microsoft.com/office/powerpoint/2010/main" val="3231234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Welcome/Framing (2 Min)</a:t>
            </a:r>
          </a:p>
          <a:p>
            <a:endParaRPr lang="en-US" sz="1200" b="1" kern="1200" cap="all"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Welcome</a:t>
            </a:r>
            <a:r>
              <a:rPr lang="en-US" sz="1200" kern="1200" dirty="0">
                <a:solidFill>
                  <a:schemeClr val="tx1"/>
                </a:solidFill>
                <a:effectLst/>
                <a:latin typeface="+mn-lt"/>
                <a:ea typeface="+mn-ea"/>
                <a:cs typeface="+mn-cs"/>
              </a:rPr>
              <a:t> participants to workshop and thank them for coming.</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why we are here. You might say: </a:t>
            </a:r>
            <a:r>
              <a:rPr lang="en-US" sz="1200" i="1" kern="1200" dirty="0">
                <a:solidFill>
                  <a:schemeClr val="tx1"/>
                </a:solidFill>
                <a:effectLst/>
                <a:latin typeface="+mn-lt"/>
                <a:ea typeface="+mn-ea"/>
                <a:cs typeface="+mn-cs"/>
              </a:rPr>
              <a:t>“We are here to increase awareness around brain health and dementia in our communities.”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Clarify</a:t>
            </a:r>
            <a:r>
              <a:rPr lang="en-US" sz="1200" kern="1200" dirty="0">
                <a:solidFill>
                  <a:schemeClr val="tx1"/>
                </a:solidFill>
                <a:effectLst/>
                <a:latin typeface="+mn-lt"/>
                <a:ea typeface="+mn-ea"/>
                <a:cs typeface="+mn-cs"/>
              </a:rPr>
              <a:t> this training is not counseling or a medical consultation. You might say: </a:t>
            </a:r>
            <a:r>
              <a:rPr lang="en-US" sz="1200" i="1" kern="1200" dirty="0">
                <a:solidFill>
                  <a:schemeClr val="tx1"/>
                </a:solidFill>
                <a:effectLst/>
                <a:latin typeface="+mn-lt"/>
                <a:ea typeface="+mn-ea"/>
                <a:cs typeface="+mn-cs"/>
              </a:rPr>
              <a:t>“During this workshop, you are going to hear about brain health and dementia. It might bring up questions about your own health and experiences. Any medical, mental health, legal, or financial questions are best answered by your own provider. What I can do is direct you to support and resources about brain health and dementia.”</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Orient </a:t>
            </a:r>
            <a:r>
              <a:rPr lang="en-US" sz="1200" kern="1200" dirty="0">
                <a:solidFill>
                  <a:schemeClr val="tx1"/>
                </a:solidFill>
                <a:effectLst/>
                <a:latin typeface="+mn-lt"/>
                <a:ea typeface="+mn-ea"/>
                <a:cs typeface="+mn-cs"/>
              </a:rPr>
              <a:t>participants to their materials. You might say: </a:t>
            </a:r>
            <a:r>
              <a:rPr lang="en-US" sz="1200" b="1"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 lot of the information we will go over today is on the handout you received when you arrived. Throughout the workshop, we will give you other handouts that are yours to keep, and we encourage you to write on them to reinforce your learning.”</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4</a:t>
            </a:fld>
            <a:endParaRPr lang="en-US"/>
          </a:p>
        </p:txBody>
      </p:sp>
    </p:spTree>
    <p:extLst>
      <p:ext uri="{BB962C8B-B14F-4D97-AF65-F5344CB8AC3E}">
        <p14:creationId xmlns:p14="http://schemas.microsoft.com/office/powerpoint/2010/main" val="261177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Potentially Modifiable Risk Factor:</a:t>
            </a:r>
            <a:r>
              <a:rPr lang="en-US" sz="1200" b="1" i="1" kern="1200" cap="all" dirty="0">
                <a:solidFill>
                  <a:schemeClr val="tx1"/>
                </a:solidFill>
                <a:effectLst/>
                <a:latin typeface="+mn-lt"/>
                <a:ea typeface="+mn-ea"/>
                <a:cs typeface="+mn-cs"/>
              </a:rPr>
              <a:t> </a:t>
            </a:r>
            <a:r>
              <a:rPr lang="en-US" sz="1200" b="1" kern="1200" cap="all" dirty="0">
                <a:solidFill>
                  <a:schemeClr val="tx1"/>
                </a:solidFill>
                <a:effectLst/>
                <a:latin typeface="+mn-lt"/>
                <a:ea typeface="+mn-ea"/>
                <a:cs typeface="+mn-cs"/>
              </a:rPr>
              <a:t>Depression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Depression</a:t>
            </a:r>
            <a:r>
              <a:rPr lang="en-US" sz="1200" kern="1200" dirty="0">
                <a:solidFill>
                  <a:schemeClr val="tx1"/>
                </a:solidFill>
                <a:effectLst/>
                <a:latin typeface="+mn-lt"/>
                <a:ea typeface="+mn-ea"/>
                <a:cs typeface="+mn-cs"/>
              </a:rPr>
              <a:t>: A low mood or loss of pleasure or interest in activities for long periods of time.</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Read</a:t>
            </a:r>
            <a:r>
              <a:rPr lang="en-US" sz="1200" kern="1200" dirty="0">
                <a:solidFill>
                  <a:schemeClr val="tx1"/>
                </a:solidFill>
                <a:effectLst/>
                <a:latin typeface="+mn-lt"/>
                <a:ea typeface="+mn-ea"/>
                <a:cs typeface="+mn-cs"/>
              </a:rPr>
              <a:t> the definition: Depression is a common mental health condition that can happen to anyone. It is different from regular mood changes and feelings about everyday life. Depressive episodes last most of the day, nearly every day, for at least two weeks.</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check the box on their Participant Handout that reflects how hard it would be to change this risk factor in their life.</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40</a:t>
            </a:fld>
            <a:endParaRPr lang="en-US"/>
          </a:p>
        </p:txBody>
      </p:sp>
    </p:spTree>
    <p:extLst>
      <p:ext uri="{BB962C8B-B14F-4D97-AF65-F5344CB8AC3E}">
        <p14:creationId xmlns:p14="http://schemas.microsoft.com/office/powerpoint/2010/main" val="1632008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Strategies to Make Change: Depression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Depression</a:t>
            </a:r>
            <a:r>
              <a:rPr lang="en-US" sz="1200" kern="1200" dirty="0">
                <a:solidFill>
                  <a:schemeClr val="tx1"/>
                </a:solidFill>
                <a:effectLst/>
                <a:latin typeface="+mn-lt"/>
                <a:ea typeface="+mn-ea"/>
                <a:cs typeface="+mn-cs"/>
              </a:rPr>
              <a:t>: Talk To a Professional – Medical Provider, Counselor, Minister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Find a counselor or support group. Stay involved, even when you don’t feel like it. Ask for help participating in enjoyable activities.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41</a:t>
            </a:fld>
            <a:endParaRPr lang="en-US"/>
          </a:p>
        </p:txBody>
      </p:sp>
    </p:spTree>
    <p:extLst>
      <p:ext uri="{BB962C8B-B14F-4D97-AF65-F5344CB8AC3E}">
        <p14:creationId xmlns:p14="http://schemas.microsoft.com/office/powerpoint/2010/main" val="2161789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Potentially Modifiable Risk Factor:</a:t>
            </a:r>
            <a:r>
              <a:rPr lang="en-US" sz="1200" b="1" i="1" kern="1200" cap="all" dirty="0">
                <a:solidFill>
                  <a:schemeClr val="tx1"/>
                </a:solidFill>
                <a:effectLst/>
                <a:latin typeface="+mn-lt"/>
                <a:ea typeface="+mn-ea"/>
                <a:cs typeface="+mn-cs"/>
              </a:rPr>
              <a:t> </a:t>
            </a:r>
            <a:r>
              <a:rPr lang="en-US" sz="1200" b="1" kern="1200" cap="all" dirty="0">
                <a:solidFill>
                  <a:schemeClr val="tx1"/>
                </a:solidFill>
                <a:effectLst/>
                <a:latin typeface="+mn-lt"/>
                <a:ea typeface="+mn-ea"/>
                <a:cs typeface="+mn-cs"/>
              </a:rPr>
              <a:t>Diabetes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Diabetes</a:t>
            </a:r>
            <a:r>
              <a:rPr lang="en-US" sz="1200" kern="1200" dirty="0">
                <a:solidFill>
                  <a:schemeClr val="tx1"/>
                </a:solidFill>
                <a:effectLst/>
                <a:latin typeface="+mn-lt"/>
                <a:ea typeface="+mn-ea"/>
                <a:cs typeface="+mn-cs"/>
              </a:rPr>
              <a:t>: A disease that occurs when your blood sugar is too high or too low.</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Read</a:t>
            </a:r>
            <a:r>
              <a:rPr lang="en-US" sz="1200" kern="1200" dirty="0">
                <a:solidFill>
                  <a:schemeClr val="tx1"/>
                </a:solidFill>
                <a:effectLst/>
                <a:latin typeface="+mn-lt"/>
                <a:ea typeface="+mn-ea"/>
                <a:cs typeface="+mn-cs"/>
              </a:rPr>
              <a:t> the definition: Diabetes happens when your body either cannot produce or cannot use insulin, the hormone that helps glucose get into cells to be used as energy. Over time diabetes can damage your brain, heart, kidneys, feet, and eyes.</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check the box on their Participant Handout that reflects how hard it would be to change this risk factor in their life.</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42</a:t>
            </a:fld>
            <a:endParaRPr lang="en-US"/>
          </a:p>
        </p:txBody>
      </p:sp>
    </p:spTree>
    <p:extLst>
      <p:ext uri="{BB962C8B-B14F-4D97-AF65-F5344CB8AC3E}">
        <p14:creationId xmlns:p14="http://schemas.microsoft.com/office/powerpoint/2010/main" val="3869230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Strategies to Make Change: Diabetes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Diabetes</a:t>
            </a:r>
            <a:r>
              <a:rPr lang="en-US" sz="1200" kern="1200" dirty="0">
                <a:solidFill>
                  <a:schemeClr val="tx1"/>
                </a:solidFill>
                <a:effectLst/>
                <a:latin typeface="+mn-lt"/>
                <a:ea typeface="+mn-ea"/>
                <a:cs typeface="+mn-cs"/>
              </a:rPr>
              <a:t>: Monitor Blood Sugar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Get tested for diabetes. Limit processed foods and sugars in the home. Keep healthy snacks available and easy to access.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43</a:t>
            </a:fld>
            <a:endParaRPr lang="en-US"/>
          </a:p>
        </p:txBody>
      </p:sp>
    </p:spTree>
    <p:extLst>
      <p:ext uri="{BB962C8B-B14F-4D97-AF65-F5344CB8AC3E}">
        <p14:creationId xmlns:p14="http://schemas.microsoft.com/office/powerpoint/2010/main" val="1452008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Potentially Modifiable Risk Factor:</a:t>
            </a:r>
            <a:r>
              <a:rPr lang="en-US" sz="1200" b="1" i="1" kern="1200" cap="all" dirty="0">
                <a:solidFill>
                  <a:schemeClr val="tx1"/>
                </a:solidFill>
                <a:effectLst/>
                <a:latin typeface="+mn-lt"/>
                <a:ea typeface="+mn-ea"/>
                <a:cs typeface="+mn-cs"/>
              </a:rPr>
              <a:t> </a:t>
            </a:r>
            <a:r>
              <a:rPr lang="en-US" sz="1200" b="1" kern="1200" cap="all" dirty="0">
                <a:solidFill>
                  <a:schemeClr val="tx1"/>
                </a:solidFill>
                <a:effectLst/>
                <a:latin typeface="+mn-lt"/>
                <a:ea typeface="+mn-ea"/>
                <a:cs typeface="+mn-cs"/>
              </a:rPr>
              <a:t>Excess Alcohol Use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Excess Alcohol Use</a:t>
            </a:r>
            <a:r>
              <a:rPr lang="en-US" sz="1200" kern="1200" dirty="0">
                <a:solidFill>
                  <a:schemeClr val="tx1"/>
                </a:solidFill>
                <a:effectLst/>
                <a:latin typeface="+mn-lt"/>
                <a:ea typeface="+mn-ea"/>
                <a:cs typeface="+mn-cs"/>
              </a:rPr>
              <a:t>: Drinking more than the recommended amount of alcohol.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Read</a:t>
            </a:r>
            <a:r>
              <a:rPr lang="en-US" sz="1200" kern="1200" dirty="0">
                <a:solidFill>
                  <a:schemeClr val="tx1"/>
                </a:solidFill>
                <a:effectLst/>
                <a:latin typeface="+mn-lt"/>
                <a:ea typeface="+mn-ea"/>
                <a:cs typeface="+mn-cs"/>
              </a:rPr>
              <a:t> the definition: Drinking alcohol, even in small amounts, can have immediate and lasting impacts on your brain’s ability to think clearly, remember, and function.</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check the box on their Participant Handout that reflects how hard it would be to change this risk factor in their life.</a:t>
            </a:r>
          </a:p>
        </p:txBody>
      </p:sp>
      <p:sp>
        <p:nvSpPr>
          <p:cNvPr id="4" name="Slide Number Placeholder 3"/>
          <p:cNvSpPr>
            <a:spLocks noGrp="1"/>
          </p:cNvSpPr>
          <p:nvPr>
            <p:ph type="sldNum" sz="quarter" idx="5"/>
          </p:nvPr>
        </p:nvSpPr>
        <p:spPr/>
        <p:txBody>
          <a:bodyPr/>
          <a:lstStyle/>
          <a:p>
            <a:fld id="{2CBDA92B-407F-4940-92B6-C1B5D38B3136}" type="slidenum">
              <a:rPr lang="en-US" smtClean="0"/>
              <a:t>44</a:t>
            </a:fld>
            <a:endParaRPr lang="en-US"/>
          </a:p>
        </p:txBody>
      </p:sp>
    </p:spTree>
    <p:extLst>
      <p:ext uri="{BB962C8B-B14F-4D97-AF65-F5344CB8AC3E}">
        <p14:creationId xmlns:p14="http://schemas.microsoft.com/office/powerpoint/2010/main" val="2758730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Strategies to Make Change: Excess Alcohol Use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Excess Alcohol Use:</a:t>
            </a:r>
            <a:r>
              <a:rPr lang="en-US" sz="1200" kern="1200" dirty="0">
                <a:solidFill>
                  <a:schemeClr val="tx1"/>
                </a:solidFill>
                <a:effectLst/>
                <a:latin typeface="+mn-lt"/>
                <a:ea typeface="+mn-ea"/>
                <a:cs typeface="+mn-cs"/>
              </a:rPr>
              <a:t> Limit or Avoid Drinking Alcohol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Limit the number of drinks you consume. Keep less alcohol in the home. Plan social events without alcohol.</a:t>
            </a:r>
          </a:p>
        </p:txBody>
      </p:sp>
      <p:sp>
        <p:nvSpPr>
          <p:cNvPr id="4" name="Slide Number Placeholder 3"/>
          <p:cNvSpPr>
            <a:spLocks noGrp="1"/>
          </p:cNvSpPr>
          <p:nvPr>
            <p:ph type="sldNum" sz="quarter" idx="5"/>
          </p:nvPr>
        </p:nvSpPr>
        <p:spPr/>
        <p:txBody>
          <a:bodyPr/>
          <a:lstStyle/>
          <a:p>
            <a:fld id="{2CBDA92B-407F-4940-92B6-C1B5D38B3136}" type="slidenum">
              <a:rPr lang="en-US" smtClean="0"/>
              <a:t>45</a:t>
            </a:fld>
            <a:endParaRPr lang="en-US"/>
          </a:p>
        </p:txBody>
      </p:sp>
    </p:spTree>
    <p:extLst>
      <p:ext uri="{BB962C8B-B14F-4D97-AF65-F5344CB8AC3E}">
        <p14:creationId xmlns:p14="http://schemas.microsoft.com/office/powerpoint/2010/main" val="1127121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Potentially Modifiable Risk Factor:</a:t>
            </a:r>
            <a:r>
              <a:rPr lang="en-US" sz="1200" b="1" i="1" kern="1200" cap="all" dirty="0">
                <a:solidFill>
                  <a:schemeClr val="tx1"/>
                </a:solidFill>
                <a:effectLst/>
                <a:latin typeface="+mn-lt"/>
                <a:ea typeface="+mn-ea"/>
                <a:cs typeface="+mn-cs"/>
              </a:rPr>
              <a:t> </a:t>
            </a:r>
            <a:r>
              <a:rPr lang="en-US" sz="1200" b="1" kern="1200" cap="all" dirty="0">
                <a:solidFill>
                  <a:schemeClr val="tx1"/>
                </a:solidFill>
                <a:effectLst/>
                <a:latin typeface="+mn-lt"/>
                <a:ea typeface="+mn-ea"/>
                <a:cs typeface="+mn-cs"/>
              </a:rPr>
              <a:t>Hearing Loss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Hearing Loss</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Having trouble hearing due to a problem in your ears.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Read</a:t>
            </a:r>
            <a:r>
              <a:rPr lang="en-US" sz="1200" kern="1200" dirty="0">
                <a:solidFill>
                  <a:schemeClr val="tx1"/>
                </a:solidFill>
                <a:effectLst/>
                <a:latin typeface="+mn-lt"/>
                <a:ea typeface="+mn-ea"/>
                <a:cs typeface="+mn-cs"/>
              </a:rPr>
              <a:t> the definition: Hearing loss can be mild or severe, and the worse it gets the louder sounds need to be for you to hear them. Many people lose their hearing as they get older, which can keep them from engaging with others and lead to isolation. Hearing aids can help people hear better and improve brain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check the box on their Participant Handout that reflects how hard it would be to change this risk factor in their life.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46</a:t>
            </a:fld>
            <a:endParaRPr lang="en-US"/>
          </a:p>
        </p:txBody>
      </p:sp>
    </p:spTree>
    <p:extLst>
      <p:ext uri="{BB962C8B-B14F-4D97-AF65-F5344CB8AC3E}">
        <p14:creationId xmlns:p14="http://schemas.microsoft.com/office/powerpoint/2010/main" val="7266023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Strategies to Make Change: Hearing Loss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Hearing Loss</a:t>
            </a:r>
            <a:r>
              <a:rPr lang="en-US" sz="1200" kern="1200" dirty="0">
                <a:solidFill>
                  <a:schemeClr val="tx1"/>
                </a:solidFill>
                <a:effectLst/>
                <a:latin typeface="+mn-lt"/>
                <a:ea typeface="+mn-ea"/>
                <a:cs typeface="+mn-cs"/>
              </a:rPr>
              <a:t>: Get &amp; Use Hearing Aids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Check your hearing regularly. Ask people to speak up if you cannot hear them. Seek out state/community hearing aid resources.</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There is no standard recommended age at which to get a hearing test. If symptoms arise, get checked out.</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47</a:t>
            </a:fld>
            <a:endParaRPr lang="en-US"/>
          </a:p>
        </p:txBody>
      </p:sp>
    </p:spTree>
    <p:extLst>
      <p:ext uri="{BB962C8B-B14F-4D97-AF65-F5344CB8AC3E}">
        <p14:creationId xmlns:p14="http://schemas.microsoft.com/office/powerpoint/2010/main" val="36563865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Potentially Modifiable Risk Factor:</a:t>
            </a:r>
            <a:r>
              <a:rPr lang="en-US" sz="1200" b="1" i="1" kern="1200" cap="all" dirty="0">
                <a:solidFill>
                  <a:schemeClr val="tx1"/>
                </a:solidFill>
                <a:effectLst/>
                <a:latin typeface="+mn-lt"/>
                <a:ea typeface="+mn-ea"/>
                <a:cs typeface="+mn-cs"/>
              </a:rPr>
              <a:t> </a:t>
            </a:r>
            <a:r>
              <a:rPr lang="en-US" sz="1200" b="1" kern="1200" cap="all" dirty="0">
                <a:solidFill>
                  <a:schemeClr val="tx1"/>
                </a:solidFill>
                <a:effectLst/>
                <a:latin typeface="+mn-lt"/>
                <a:ea typeface="+mn-ea"/>
                <a:cs typeface="+mn-cs"/>
              </a:rPr>
              <a:t>High Blood Pressure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High Blood Pressure</a:t>
            </a:r>
            <a:r>
              <a:rPr lang="en-US" sz="1200" kern="1200" dirty="0">
                <a:solidFill>
                  <a:schemeClr val="tx1"/>
                </a:solidFill>
                <a:effectLst/>
                <a:latin typeface="+mn-lt"/>
                <a:ea typeface="+mn-ea"/>
                <a:cs typeface="+mn-cs"/>
              </a:rPr>
              <a:t>: The force of your blood pushing against the walls of your blood vessels is too high.</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Read</a:t>
            </a:r>
            <a:r>
              <a:rPr lang="en-US" sz="1200" kern="1200" dirty="0">
                <a:solidFill>
                  <a:schemeClr val="tx1"/>
                </a:solidFill>
                <a:effectLst/>
                <a:latin typeface="+mn-lt"/>
                <a:ea typeface="+mn-ea"/>
                <a:cs typeface="+mn-cs"/>
              </a:rPr>
              <a:t> the definition: People with high blood pressure at midlife have a greater decline in key thinking skills later in life than those with typical blood pressure. People with high blood pressure may not feel symptoms. The only way to know for sure if your blood pressure is high is to get it checked.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check the box on their Participant Handout that reflects how hard it would be to change this risk factor in their life.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48</a:t>
            </a:fld>
            <a:endParaRPr lang="en-US"/>
          </a:p>
        </p:txBody>
      </p:sp>
    </p:spTree>
    <p:extLst>
      <p:ext uri="{BB962C8B-B14F-4D97-AF65-F5344CB8AC3E}">
        <p14:creationId xmlns:p14="http://schemas.microsoft.com/office/powerpoint/2010/main" val="2743555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Strategies to Make Change: High Blood Pressure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High Blood Pressure</a:t>
            </a:r>
            <a:r>
              <a:rPr lang="en-US" sz="1200" kern="1200" dirty="0">
                <a:solidFill>
                  <a:schemeClr val="tx1"/>
                </a:solidFill>
                <a:effectLst/>
                <a:latin typeface="+mn-lt"/>
                <a:ea typeface="+mn-ea"/>
                <a:cs typeface="+mn-cs"/>
              </a:rPr>
              <a:t>: Talk To Your Medical Provider, Take Prescribed Medications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Get a blood pressure test. Ask your medical provider about medication. Make healthier food choices at family gatherings.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49</a:t>
            </a:fld>
            <a:endParaRPr lang="en-US"/>
          </a:p>
        </p:txBody>
      </p:sp>
    </p:spTree>
    <p:extLst>
      <p:ext uri="{BB962C8B-B14F-4D97-AF65-F5344CB8AC3E}">
        <p14:creationId xmlns:p14="http://schemas.microsoft.com/office/powerpoint/2010/main" val="4238211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Introductions: Trusted Messenger &amp; Participants (5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Introduce</a:t>
            </a:r>
            <a:r>
              <a:rPr lang="en-US" sz="1200" kern="1200" dirty="0">
                <a:solidFill>
                  <a:schemeClr val="tx1"/>
                </a:solidFill>
                <a:effectLst/>
                <a:latin typeface="+mn-lt"/>
                <a:ea typeface="+mn-ea"/>
                <a:cs typeface="+mn-cs"/>
              </a:rPr>
              <a:t> yourself and explain why increasing brain health and dementia awareness is important to you.</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why you are here. Share your role as a BDAC trainer and why you’re leading this session.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share their names and why they are attending. </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For groups larger than 12, ask participants to introduce themselves to the person next to them.</a:t>
            </a:r>
          </a:p>
          <a:p>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5</a:t>
            </a:fld>
            <a:endParaRPr lang="en-US"/>
          </a:p>
        </p:txBody>
      </p:sp>
    </p:spTree>
    <p:extLst>
      <p:ext uri="{BB962C8B-B14F-4D97-AF65-F5344CB8AC3E}">
        <p14:creationId xmlns:p14="http://schemas.microsoft.com/office/powerpoint/2010/main" val="1081350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Potentially Modifiable Risk Factor:</a:t>
            </a:r>
            <a:r>
              <a:rPr lang="en-US" sz="1200" b="1" i="1" kern="1200" cap="all" dirty="0">
                <a:solidFill>
                  <a:schemeClr val="tx1"/>
                </a:solidFill>
                <a:effectLst/>
                <a:latin typeface="+mn-lt"/>
                <a:ea typeface="+mn-ea"/>
                <a:cs typeface="+mn-cs"/>
              </a:rPr>
              <a:t> </a:t>
            </a:r>
            <a:r>
              <a:rPr lang="en-US" sz="1200" b="1" kern="1200" cap="all" dirty="0">
                <a:solidFill>
                  <a:schemeClr val="tx1"/>
                </a:solidFill>
                <a:effectLst/>
                <a:latin typeface="+mn-lt"/>
                <a:ea typeface="+mn-ea"/>
                <a:cs typeface="+mn-cs"/>
              </a:rPr>
              <a:t>Physical Inactivity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Physical Inactivity</a:t>
            </a:r>
            <a:r>
              <a:rPr lang="en-US" sz="1200" kern="1200" dirty="0">
                <a:solidFill>
                  <a:schemeClr val="tx1"/>
                </a:solidFill>
                <a:effectLst/>
                <a:latin typeface="+mn-lt"/>
                <a:ea typeface="+mn-ea"/>
                <a:cs typeface="+mn-cs"/>
              </a:rPr>
              <a:t>: Not moving your body for long periods of time.</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Read</a:t>
            </a:r>
            <a:r>
              <a:rPr lang="en-US" sz="1200" kern="1200" dirty="0">
                <a:solidFill>
                  <a:schemeClr val="tx1"/>
                </a:solidFill>
                <a:effectLst/>
                <a:latin typeface="+mn-lt"/>
                <a:ea typeface="+mn-ea"/>
                <a:cs typeface="+mn-cs"/>
              </a:rPr>
              <a:t> the definition: Regular exercise strengthens the body and changes the brain to improve memory and thinking skills. The opposite is also true: Not moving our bodies for long periods of time can harm your body and your brain. There are lots of ways to move our bodies more, including walking, gardening, golfing, pickle ball, running, swimming, hiking, biking, and dancing. Consistency is key.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check the box on their Participant Handout that reflects how hard it would be to change this risk factor in their life.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50</a:t>
            </a:fld>
            <a:endParaRPr lang="en-US"/>
          </a:p>
        </p:txBody>
      </p:sp>
    </p:spTree>
    <p:extLst>
      <p:ext uri="{BB962C8B-B14F-4D97-AF65-F5344CB8AC3E}">
        <p14:creationId xmlns:p14="http://schemas.microsoft.com/office/powerpoint/2010/main" val="40857452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Strategies to Make Change: Physical Inactivity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Physical Inactivity</a:t>
            </a:r>
            <a:r>
              <a:rPr lang="en-US" sz="1200" kern="1200" dirty="0">
                <a:solidFill>
                  <a:schemeClr val="tx1"/>
                </a:solidFill>
                <a:effectLst/>
                <a:latin typeface="+mn-lt"/>
                <a:ea typeface="+mn-ea"/>
                <a:cs typeface="+mn-cs"/>
              </a:rPr>
              <a:t>: Move Your Body More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Move your body at least 15 minutes per day. Do chair exercises/chair yoga. Use a walker or cane for safer movement.</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51</a:t>
            </a:fld>
            <a:endParaRPr lang="en-US"/>
          </a:p>
        </p:txBody>
      </p:sp>
    </p:spTree>
    <p:extLst>
      <p:ext uri="{BB962C8B-B14F-4D97-AF65-F5344CB8AC3E}">
        <p14:creationId xmlns:p14="http://schemas.microsoft.com/office/powerpoint/2010/main" val="23443365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Potentially Modifiable Risk Factor:</a:t>
            </a:r>
            <a:r>
              <a:rPr lang="en-US" sz="1200" b="1" i="1" kern="1200" cap="all" dirty="0">
                <a:solidFill>
                  <a:schemeClr val="tx1"/>
                </a:solidFill>
                <a:effectLst/>
                <a:latin typeface="+mn-lt"/>
                <a:ea typeface="+mn-ea"/>
                <a:cs typeface="+mn-cs"/>
              </a:rPr>
              <a:t> </a:t>
            </a:r>
            <a:r>
              <a:rPr lang="en-US" sz="1200" b="1" kern="1200" cap="all" dirty="0">
                <a:solidFill>
                  <a:schemeClr val="tx1"/>
                </a:solidFill>
                <a:effectLst/>
                <a:latin typeface="+mn-lt"/>
                <a:ea typeface="+mn-ea"/>
                <a:cs typeface="+mn-cs"/>
              </a:rPr>
              <a:t>Poor Diet Quality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Poor Diet Quality</a:t>
            </a:r>
            <a:r>
              <a:rPr lang="en-US" sz="1200" kern="1200" dirty="0">
                <a:solidFill>
                  <a:schemeClr val="tx1"/>
                </a:solidFill>
                <a:effectLst/>
                <a:latin typeface="+mn-lt"/>
                <a:ea typeface="+mn-ea"/>
                <a:cs typeface="+mn-cs"/>
              </a:rPr>
              <a:t>: Not eating healthy foods.</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Read</a:t>
            </a:r>
            <a:r>
              <a:rPr lang="en-US" sz="1200" kern="1200" dirty="0">
                <a:solidFill>
                  <a:schemeClr val="tx1"/>
                </a:solidFill>
                <a:effectLst/>
                <a:latin typeface="+mn-lt"/>
                <a:ea typeface="+mn-ea"/>
                <a:cs typeface="+mn-cs"/>
              </a:rPr>
              <a:t> the definition: A good diet varies by culture, locally available foods, and individual needs. Consistently eating lots of fruit, vegetables, legumes, nuts, and whole grains; and limiting sugar and salt can help keep your body and brain healthy.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check the box on their Participant Handout that reflects how hard it would be to change this risk factor in their life.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52</a:t>
            </a:fld>
            <a:endParaRPr lang="en-US"/>
          </a:p>
        </p:txBody>
      </p:sp>
    </p:spTree>
    <p:extLst>
      <p:ext uri="{BB962C8B-B14F-4D97-AF65-F5344CB8AC3E}">
        <p14:creationId xmlns:p14="http://schemas.microsoft.com/office/powerpoint/2010/main" val="32448628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Strategies to Make Change: Poor Diet Quality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Poor Diet Quality</a:t>
            </a:r>
            <a:r>
              <a:rPr lang="en-US" sz="1200" kern="1200" dirty="0">
                <a:solidFill>
                  <a:schemeClr val="tx1"/>
                </a:solidFill>
                <a:effectLst/>
                <a:latin typeface="+mn-lt"/>
                <a:ea typeface="+mn-ea"/>
                <a:cs typeface="+mn-cs"/>
              </a:rPr>
              <a:t>: Improve Diet Quality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Talk with your medical provider about your diet. Use single-serving containers for portion control. Buy and freeze seasonal fruits.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53</a:t>
            </a:fld>
            <a:endParaRPr lang="en-US"/>
          </a:p>
        </p:txBody>
      </p:sp>
    </p:spTree>
    <p:extLst>
      <p:ext uri="{BB962C8B-B14F-4D97-AF65-F5344CB8AC3E}">
        <p14:creationId xmlns:p14="http://schemas.microsoft.com/office/powerpoint/2010/main" val="29645235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Potentially Modifiable Risk Factor:</a:t>
            </a:r>
            <a:r>
              <a:rPr lang="en-US" sz="1200" b="1" i="1" kern="1200" cap="all" dirty="0">
                <a:solidFill>
                  <a:schemeClr val="tx1"/>
                </a:solidFill>
                <a:effectLst/>
                <a:latin typeface="+mn-lt"/>
                <a:ea typeface="+mn-ea"/>
                <a:cs typeface="+mn-cs"/>
              </a:rPr>
              <a:t> </a:t>
            </a:r>
            <a:r>
              <a:rPr lang="en-US" sz="1200" b="1" kern="1200" cap="all" dirty="0">
                <a:solidFill>
                  <a:schemeClr val="tx1"/>
                </a:solidFill>
                <a:effectLst/>
                <a:latin typeface="+mn-lt"/>
                <a:ea typeface="+mn-ea"/>
                <a:cs typeface="+mn-cs"/>
              </a:rPr>
              <a:t>Poor Sleep Quality and Sleep Disorders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Poor Sleep Quality and Sleep Disorders</a:t>
            </a:r>
            <a:r>
              <a:rPr lang="en-US" sz="1200" kern="1200" dirty="0">
                <a:solidFill>
                  <a:schemeClr val="tx1"/>
                </a:solidFill>
                <a:effectLst/>
                <a:latin typeface="+mn-lt"/>
                <a:ea typeface="+mn-ea"/>
                <a:cs typeface="+mn-cs"/>
              </a:rPr>
              <a:t>: You are having a lot of trouble sleeping.</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Read</a:t>
            </a:r>
            <a:r>
              <a:rPr lang="en-US" sz="1200" kern="1200" dirty="0">
                <a:solidFill>
                  <a:schemeClr val="tx1"/>
                </a:solidFill>
                <a:effectLst/>
                <a:latin typeface="+mn-lt"/>
                <a:ea typeface="+mn-ea"/>
                <a:cs typeface="+mn-cs"/>
              </a:rPr>
              <a:t> the definition: Not sleeping can affect your health and safety. Having trouble falling asleep at night, staying asleep, or being very sleepy during the daytime could be due to sleep disorders like insomnia or sleep apnea. Many sleep disorders can be treated if they are diagnosed. Better sleep means better brain health, so talk with your medical provider.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check the box on their Participant Handout that reflects how hard it would be to change this risk factor in their life.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54</a:t>
            </a:fld>
            <a:endParaRPr lang="en-US"/>
          </a:p>
        </p:txBody>
      </p:sp>
    </p:spTree>
    <p:extLst>
      <p:ext uri="{BB962C8B-B14F-4D97-AF65-F5344CB8AC3E}">
        <p14:creationId xmlns:p14="http://schemas.microsoft.com/office/powerpoint/2010/main" val="2369566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Strategies to Make Change: Poor Sleep Quality and Sleep Disorders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Poor Sleep Quality and Sleep Disorders</a:t>
            </a:r>
            <a:r>
              <a:rPr lang="en-US" sz="1200" kern="1200" dirty="0">
                <a:solidFill>
                  <a:schemeClr val="tx1"/>
                </a:solidFill>
                <a:effectLst/>
                <a:latin typeface="+mn-lt"/>
                <a:ea typeface="+mn-ea"/>
                <a:cs typeface="+mn-cs"/>
              </a:rPr>
              <a:t>: Diagnose &amp; Treat Sleep Disorders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Consult a sleep professional. Set and keep a defined bedtime routine. Remove distractions from the sleeping area.</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55</a:t>
            </a:fld>
            <a:endParaRPr lang="en-US"/>
          </a:p>
        </p:txBody>
      </p:sp>
    </p:spTree>
    <p:extLst>
      <p:ext uri="{BB962C8B-B14F-4D97-AF65-F5344CB8AC3E}">
        <p14:creationId xmlns:p14="http://schemas.microsoft.com/office/powerpoint/2010/main" val="14343543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Potentially Modifiable Risk Factor:</a:t>
            </a:r>
            <a:r>
              <a:rPr lang="en-US" sz="1200" b="1" i="1" kern="1200" cap="all" dirty="0">
                <a:solidFill>
                  <a:schemeClr val="tx1"/>
                </a:solidFill>
                <a:effectLst/>
                <a:latin typeface="+mn-lt"/>
                <a:ea typeface="+mn-ea"/>
                <a:cs typeface="+mn-cs"/>
              </a:rPr>
              <a:t> </a:t>
            </a:r>
            <a:r>
              <a:rPr lang="en-US" sz="1200" b="1" kern="1200" cap="all" dirty="0">
                <a:solidFill>
                  <a:schemeClr val="tx1"/>
                </a:solidFill>
                <a:effectLst/>
                <a:latin typeface="+mn-lt"/>
                <a:ea typeface="+mn-ea"/>
                <a:cs typeface="+mn-cs"/>
              </a:rPr>
              <a:t>Tobacco Use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Tobacco Use</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Smoking cigarettes, cigars, pipes or using other products like chewing tobacco or snuff.</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Read</a:t>
            </a:r>
            <a:r>
              <a:rPr lang="en-US" sz="1200" kern="1200" dirty="0">
                <a:solidFill>
                  <a:schemeClr val="tx1"/>
                </a:solidFill>
                <a:effectLst/>
                <a:latin typeface="+mn-lt"/>
                <a:ea typeface="+mn-ea"/>
                <a:cs typeface="+mn-cs"/>
              </a:rPr>
              <a:t> the definition: Smoking tobacco can make it harder to process information, remember things, and concentrate. People who smoke are also 30% more likely to develop dementia than people who do not smoke. Even if you cannot stop smoking, smoking less can help your brain work better.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check the box on their Participant Handout that reflects how hard it would be to change this risk factor in their life.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56</a:t>
            </a:fld>
            <a:endParaRPr lang="en-US"/>
          </a:p>
        </p:txBody>
      </p:sp>
    </p:spTree>
    <p:extLst>
      <p:ext uri="{BB962C8B-B14F-4D97-AF65-F5344CB8AC3E}">
        <p14:creationId xmlns:p14="http://schemas.microsoft.com/office/powerpoint/2010/main" val="13189658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Strategies to Make Change: Tobacco Use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Tobacco Use</a:t>
            </a:r>
            <a:r>
              <a:rPr lang="en-US" sz="1200" kern="1200" dirty="0">
                <a:solidFill>
                  <a:schemeClr val="tx1"/>
                </a:solidFill>
                <a:effectLst/>
                <a:latin typeface="+mn-lt"/>
                <a:ea typeface="+mn-ea"/>
                <a:cs typeface="+mn-cs"/>
              </a:rPr>
              <a:t>: Stop or Reduce Smoking/Tobacco Use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Find an achievable stop-smoking program. Talk with your medical provider about options. Ask for help limiting tobacco use.</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57</a:t>
            </a:fld>
            <a:endParaRPr lang="en-US"/>
          </a:p>
        </p:txBody>
      </p:sp>
    </p:spTree>
    <p:extLst>
      <p:ext uri="{BB962C8B-B14F-4D97-AF65-F5344CB8AC3E}">
        <p14:creationId xmlns:p14="http://schemas.microsoft.com/office/powerpoint/2010/main" val="42262648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Potentially Modifiable Risk Factor:</a:t>
            </a:r>
            <a:r>
              <a:rPr lang="en-US" sz="1200" b="1" i="1" kern="1200" cap="all" dirty="0">
                <a:solidFill>
                  <a:schemeClr val="tx1"/>
                </a:solidFill>
                <a:effectLst/>
                <a:latin typeface="+mn-lt"/>
                <a:ea typeface="+mn-ea"/>
                <a:cs typeface="+mn-cs"/>
              </a:rPr>
              <a:t> </a:t>
            </a:r>
            <a:r>
              <a:rPr lang="en-US" sz="1200" b="1" kern="1200" cap="all" dirty="0">
                <a:solidFill>
                  <a:schemeClr val="tx1"/>
                </a:solidFill>
                <a:effectLst/>
                <a:latin typeface="+mn-lt"/>
                <a:ea typeface="+mn-ea"/>
                <a:cs typeface="+mn-cs"/>
              </a:rPr>
              <a:t>Traumatic Brain Injury (1 MIN)</a:t>
            </a:r>
          </a:p>
          <a:p>
            <a:pPr lvl="0"/>
            <a:endParaRPr lang="en-US" sz="1200" b="1" i="1"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Traumatic Brain Injury</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Traumatic brain injury can happen in many ways, such as a fall, a car or biking accident, or when you hit your head during a sporting activity.</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Read</a:t>
            </a:r>
            <a:r>
              <a:rPr lang="en-US" sz="1200" kern="1200" dirty="0">
                <a:solidFill>
                  <a:schemeClr val="tx1"/>
                </a:solidFill>
                <a:effectLst/>
                <a:latin typeface="+mn-lt"/>
                <a:ea typeface="+mn-ea"/>
                <a:cs typeface="+mn-cs"/>
              </a:rPr>
              <a:t> the definition: Traumatic brain injury can cause temporary or long-term problems with how you think, understand, move, communicate, and act, and can contribute to risk for dementia. While many causes of traumatic brain injury are outside of your control, there are some strategies like wearing a helmet or using a walking aid that will lessen your risk.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check the box on their Participant Handout that reflects how hard it would be to change this risk factor in their life.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58</a:t>
            </a:fld>
            <a:endParaRPr lang="en-US"/>
          </a:p>
        </p:txBody>
      </p:sp>
    </p:spTree>
    <p:extLst>
      <p:ext uri="{BB962C8B-B14F-4D97-AF65-F5344CB8AC3E}">
        <p14:creationId xmlns:p14="http://schemas.microsoft.com/office/powerpoint/2010/main" val="23839602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Strategies to Make Change: Traumatic Brain Injury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Traumatic Brain Injury</a:t>
            </a:r>
            <a:r>
              <a:rPr lang="en-US" sz="1200" kern="1200" dirty="0">
                <a:solidFill>
                  <a:schemeClr val="tx1"/>
                </a:solidFill>
                <a:effectLst/>
                <a:latin typeface="+mn-lt"/>
                <a:ea typeface="+mn-ea"/>
                <a:cs typeface="+mn-cs"/>
              </a:rPr>
              <a:t>: Take Precautions to Avoid Injury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Plan your space to avoid trip and fall hazards. Place items you use regularly on low shelves. Wear your seatbelt and/or helmet.</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59</a:t>
            </a:fld>
            <a:endParaRPr lang="en-US"/>
          </a:p>
        </p:txBody>
      </p:sp>
    </p:spTree>
    <p:extLst>
      <p:ext uri="{BB962C8B-B14F-4D97-AF65-F5344CB8AC3E}">
        <p14:creationId xmlns:p14="http://schemas.microsoft.com/office/powerpoint/2010/main" val="403780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Learning Objectives</a:t>
            </a:r>
            <a:r>
              <a:rPr lang="en-US" sz="1200" b="1" u="sng" kern="1200" cap="all" dirty="0">
                <a:solidFill>
                  <a:schemeClr val="tx1"/>
                </a:solidFill>
                <a:effectLst/>
                <a:latin typeface="+mn-lt"/>
                <a:ea typeface="+mn-ea"/>
                <a:cs typeface="+mn-cs"/>
              </a:rPr>
              <a:t> </a:t>
            </a:r>
            <a:r>
              <a:rPr lang="en-US" sz="1200" b="1" kern="1200" cap="all" dirty="0">
                <a:solidFill>
                  <a:schemeClr val="tx1"/>
                </a:solidFill>
                <a:effectLst/>
                <a:latin typeface="+mn-lt"/>
                <a:ea typeface="+mn-ea"/>
                <a:cs typeface="+mn-cs"/>
              </a:rPr>
              <a:t>(1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Read</a:t>
            </a:r>
            <a:r>
              <a:rPr lang="en-US" sz="1200" kern="1200" dirty="0">
                <a:solidFill>
                  <a:schemeClr val="tx1"/>
                </a:solidFill>
                <a:effectLst/>
                <a:latin typeface="+mn-lt"/>
                <a:ea typeface="+mn-ea"/>
                <a:cs typeface="+mn-cs"/>
              </a:rPr>
              <a:t> aloud the learning objectives: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Learn about and reflect on brain health and dementia in our communities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potentially modifiable risk factors and the benefits of early detection for dementia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Explore resources for further learning, action, and support around brain health and dementia</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6</a:t>
            </a:fld>
            <a:endParaRPr lang="en-US"/>
          </a:p>
        </p:txBody>
      </p:sp>
    </p:spTree>
    <p:extLst>
      <p:ext uri="{BB962C8B-B14F-4D97-AF65-F5344CB8AC3E}">
        <p14:creationId xmlns:p14="http://schemas.microsoft.com/office/powerpoint/2010/main" val="1701575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Debrief (5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Which small change would be easiest for you to make?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are the barriers to making changes?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will you make this change?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will you make this change?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supports would you need?</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60</a:t>
            </a:fld>
            <a:endParaRPr lang="en-US"/>
          </a:p>
        </p:txBody>
      </p:sp>
    </p:spTree>
    <p:extLst>
      <p:ext uri="{BB962C8B-B14F-4D97-AF65-F5344CB8AC3E}">
        <p14:creationId xmlns:p14="http://schemas.microsoft.com/office/powerpoint/2010/main" val="12067149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Debrief, Part 2 (3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Discuss</a:t>
            </a:r>
            <a:r>
              <a:rPr lang="en-US" sz="1200" kern="1200" dirty="0">
                <a:solidFill>
                  <a:schemeClr val="tx1"/>
                </a:solidFill>
                <a:effectLst/>
                <a:latin typeface="+mn-lt"/>
                <a:ea typeface="+mn-ea"/>
                <a:cs typeface="+mn-cs"/>
              </a:rPr>
              <a:t> what it would take to make some of these changes in your life.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 do not have a medical provider to consult about changing one or more of these risk factors, you can reach out to the Center for Multicultural Health.</a:t>
            </a:r>
          </a:p>
          <a:p>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61</a:t>
            </a:fld>
            <a:endParaRPr lang="en-US"/>
          </a:p>
        </p:txBody>
      </p:sp>
    </p:spTree>
    <p:extLst>
      <p:ext uri="{BB962C8B-B14F-4D97-AF65-F5344CB8AC3E}">
        <p14:creationId xmlns:p14="http://schemas.microsoft.com/office/powerpoint/2010/main" val="18313983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D6818-6194-A2BA-ED7A-A8BEC7EE9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1381A9-0700-912A-02F5-869B72AE8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0BE0F-658B-4DD8-5B6A-A84729B3C2F7}"/>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LEARN MORE ABOUT RISK FACTORS (1 MIN)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Explain</a:t>
            </a:r>
            <a:r>
              <a:rPr lang="en-US" sz="1200" kern="1200" dirty="0">
                <a:solidFill>
                  <a:schemeClr val="tx1"/>
                </a:solidFill>
                <a:effectLst/>
                <a:latin typeface="+mn-lt"/>
                <a:ea typeface="+mn-ea"/>
                <a:cs typeface="+mn-cs"/>
              </a:rPr>
              <a:t> there are more potentially modifiable risk factors. </a:t>
            </a:r>
            <a:r>
              <a:rPr lang="en-US" sz="1200" b="1" kern="1200" dirty="0">
                <a:solidFill>
                  <a:schemeClr val="tx1"/>
                </a:solidFill>
                <a:effectLst/>
                <a:latin typeface="+mn-lt"/>
                <a:ea typeface="+mn-ea"/>
                <a:cs typeface="+mn-cs"/>
              </a:rPr>
              <a:t>Encourage</a:t>
            </a:r>
            <a:r>
              <a:rPr lang="en-US" sz="1200" kern="1200" dirty="0">
                <a:solidFill>
                  <a:schemeClr val="tx1"/>
                </a:solidFill>
                <a:effectLst/>
                <a:latin typeface="+mn-lt"/>
                <a:ea typeface="+mn-ea"/>
                <a:cs typeface="+mn-cs"/>
              </a:rPr>
              <a:t> participants to check out the Brain Health Messages handout to learn more.</a:t>
            </a:r>
          </a:p>
        </p:txBody>
      </p:sp>
      <p:sp>
        <p:nvSpPr>
          <p:cNvPr id="4" name="Slide Number Placeholder 3">
            <a:extLst>
              <a:ext uri="{FF2B5EF4-FFF2-40B4-BE49-F238E27FC236}">
                <a16:creationId xmlns:a16="http://schemas.microsoft.com/office/drawing/2014/main" id="{D080198A-A2EB-FA5E-13B3-6E1A443CC38B}"/>
              </a:ext>
            </a:extLst>
          </p:cNvPr>
          <p:cNvSpPr>
            <a:spLocks noGrp="1"/>
          </p:cNvSpPr>
          <p:nvPr>
            <p:ph type="sldNum" sz="quarter" idx="5"/>
          </p:nvPr>
        </p:nvSpPr>
        <p:spPr/>
        <p:txBody>
          <a:bodyPr/>
          <a:lstStyle/>
          <a:p>
            <a:fld id="{2CBDA92B-407F-4940-92B6-C1B5D38B3136}" type="slidenum">
              <a:rPr lang="en-US" smtClean="0"/>
              <a:t>62</a:t>
            </a:fld>
            <a:endParaRPr lang="en-US"/>
          </a:p>
        </p:txBody>
      </p:sp>
    </p:spTree>
    <p:extLst>
      <p:ext uri="{BB962C8B-B14F-4D97-AF65-F5344CB8AC3E}">
        <p14:creationId xmlns:p14="http://schemas.microsoft.com/office/powerpoint/2010/main" val="3126643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Resources &amp; Support: Potentially Modifiable Risk Factors</a:t>
            </a:r>
          </a:p>
          <a:p>
            <a:r>
              <a:rPr lang="en-US" sz="1200" b="1" kern="1200" cap="all" dirty="0">
                <a:solidFill>
                  <a:schemeClr val="tx1"/>
                </a:solidFill>
                <a:effectLst/>
                <a:latin typeface="+mn-lt"/>
                <a:ea typeface="+mn-ea"/>
                <a:cs typeface="+mn-cs"/>
              </a:rPr>
              <a:t>Debrief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Highlight</a:t>
            </a:r>
            <a:r>
              <a:rPr lang="en-US" sz="1200" kern="1200" dirty="0">
                <a:solidFill>
                  <a:schemeClr val="tx1"/>
                </a:solidFill>
                <a:effectLst/>
                <a:latin typeface="+mn-lt"/>
                <a:ea typeface="+mn-ea"/>
                <a:cs typeface="+mn-cs"/>
              </a:rPr>
              <a:t> Risk-Factor-Related Resources and Support. You might say: </a:t>
            </a:r>
            <a:r>
              <a:rPr lang="en-US" sz="1200" i="1" kern="1200" dirty="0">
                <a:solidFill>
                  <a:schemeClr val="tx1"/>
                </a:solidFill>
                <a:effectLst/>
                <a:latin typeface="+mn-lt"/>
                <a:ea typeface="+mn-ea"/>
                <a:cs typeface="+mn-cs"/>
              </a:rPr>
              <a:t>“As we mentioned before, this QR code and URL lead to a page of digital resources that is organized to make it easy for you to find what you need to learn more about brain health and dementia. There are three resources we really recommend if you would like to know more about potentially modifiable risk factors. They are:”</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u="sng" kern="1200" dirty="0">
                <a:solidFill>
                  <a:schemeClr val="tx1"/>
                </a:solidFill>
                <a:effectLst/>
                <a:latin typeface="+mn-lt"/>
                <a:ea typeface="+mn-ea"/>
                <a:cs typeface="+mn-cs"/>
                <a:hlinkClick r:id="rId3"/>
              </a:rPr>
              <a:t>CDC | Dementia Risk Reduction</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u="sng" kern="1200" dirty="0">
                <a:solidFill>
                  <a:schemeClr val="tx1"/>
                </a:solidFill>
                <a:effectLst/>
                <a:latin typeface="+mn-lt"/>
                <a:ea typeface="+mn-ea"/>
                <a:cs typeface="+mn-cs"/>
                <a:hlinkClick r:id="rId4"/>
              </a:rPr>
              <a:t>Alzheimer’s Association | Promote Brain Health</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u="sng" kern="1200" dirty="0">
                <a:solidFill>
                  <a:schemeClr val="tx1"/>
                </a:solidFill>
                <a:effectLst/>
                <a:latin typeface="+mn-lt"/>
                <a:ea typeface="+mn-ea"/>
                <a:cs typeface="+mn-cs"/>
                <a:hlinkClick r:id="rId5"/>
              </a:rPr>
              <a:t>Lancet Commission | Modifiable Risk Factors for Dementia Infographic</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63</a:t>
            </a:fld>
            <a:endParaRPr lang="en-US"/>
          </a:p>
        </p:txBody>
      </p:sp>
    </p:spTree>
    <p:extLst>
      <p:ext uri="{BB962C8B-B14F-4D97-AF65-F5344CB8AC3E}">
        <p14:creationId xmlns:p14="http://schemas.microsoft.com/office/powerpoint/2010/main" val="24409960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Core message #4 (1 MIN)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by sharing the fourth and final core message: </a:t>
            </a:r>
            <a:r>
              <a:rPr lang="en-US" sz="1200" i="1" kern="1200" dirty="0">
                <a:solidFill>
                  <a:schemeClr val="tx1"/>
                </a:solidFill>
                <a:effectLst/>
                <a:latin typeface="+mn-lt"/>
                <a:ea typeface="+mn-ea"/>
                <a:cs typeface="+mn-cs"/>
              </a:rPr>
              <a:t>“As we wrap up our workshop, we want to share our fifth and final core message. We are committed to connecting with you and to connecting you with resources.”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64</a:t>
            </a:fld>
            <a:endParaRPr lang="en-US"/>
          </a:p>
        </p:txBody>
      </p:sp>
    </p:spTree>
    <p:extLst>
      <p:ext uri="{BB962C8B-B14F-4D97-AF65-F5344CB8AC3E}">
        <p14:creationId xmlns:p14="http://schemas.microsoft.com/office/powerpoint/2010/main" val="18734295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Final Reflection (2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to write down a commitment as an exit ticket: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is one change I will make or action I will take based on our learning together today?</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65</a:t>
            </a:fld>
            <a:endParaRPr lang="en-US"/>
          </a:p>
        </p:txBody>
      </p:sp>
    </p:spTree>
    <p:extLst>
      <p:ext uri="{BB962C8B-B14F-4D97-AF65-F5344CB8AC3E}">
        <p14:creationId xmlns:p14="http://schemas.microsoft.com/office/powerpoint/2010/main" val="10990441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Reinforce Core Messages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Review</a:t>
            </a:r>
            <a:r>
              <a:rPr lang="en-US" sz="1200" kern="1200" dirty="0">
                <a:solidFill>
                  <a:schemeClr val="tx1"/>
                </a:solidFill>
                <a:effectLst/>
                <a:latin typeface="+mn-lt"/>
                <a:ea typeface="+mn-ea"/>
                <a:cs typeface="+mn-cs"/>
              </a:rPr>
              <a:t> the core messages: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Living with dementia has challenges; supportive community can help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Early dementia diagnosis can increase quality of life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never too early or too late to improve brain health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Small lifestyle changes can make a big difference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are committed to connecting with you and connecting you with resources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66</a:t>
            </a:fld>
            <a:endParaRPr lang="en-US"/>
          </a:p>
        </p:txBody>
      </p:sp>
    </p:spTree>
    <p:extLst>
      <p:ext uri="{BB962C8B-B14F-4D97-AF65-F5344CB8AC3E}">
        <p14:creationId xmlns:p14="http://schemas.microsoft.com/office/powerpoint/2010/main" val="692632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Additional Dementia-Awareness Resources and Support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Highlight</a:t>
            </a:r>
            <a:r>
              <a:rPr lang="en-US" sz="1200" kern="1200" dirty="0">
                <a:solidFill>
                  <a:schemeClr val="tx1"/>
                </a:solidFill>
                <a:effectLst/>
                <a:latin typeface="+mn-lt"/>
                <a:ea typeface="+mn-ea"/>
                <a:cs typeface="+mn-cs"/>
              </a:rPr>
              <a:t> Dementia-Awareness Resources &amp; Support. You might say: “</a:t>
            </a:r>
            <a:r>
              <a:rPr lang="en-US" sz="1200" i="1" kern="1200" dirty="0">
                <a:solidFill>
                  <a:schemeClr val="tx1"/>
                </a:solidFill>
                <a:effectLst/>
                <a:latin typeface="+mn-lt"/>
                <a:ea typeface="+mn-ea"/>
                <a:cs typeface="+mn-cs"/>
              </a:rPr>
              <a:t>There are more digital resources that are organized to make it easy for you to find what you need to learn more about brain health and dementia.”</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u="sng" kern="1200" dirty="0">
                <a:solidFill>
                  <a:schemeClr val="tx1"/>
                </a:solidFill>
                <a:effectLst/>
                <a:latin typeface="+mn-lt"/>
                <a:ea typeface="+mn-ea"/>
                <a:cs typeface="+mn-cs"/>
                <a:hlinkClick r:id="rId3"/>
              </a:rPr>
              <a:t>Washington Community Living Connections | Dementia Road Map</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u="sng" kern="1200" dirty="0">
                <a:solidFill>
                  <a:schemeClr val="tx1"/>
                </a:solidFill>
                <a:effectLst/>
                <a:latin typeface="+mn-lt"/>
                <a:ea typeface="+mn-ea"/>
                <a:cs typeface="+mn-cs"/>
                <a:hlinkClick r:id="rId4"/>
              </a:rPr>
              <a:t>Dementia Legal Planning Project Toolkit | Get Connected to a Legal Professional</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u="sng" kern="1200" dirty="0">
                <a:solidFill>
                  <a:schemeClr val="tx1"/>
                </a:solidFill>
                <a:effectLst/>
                <a:latin typeface="+mn-lt"/>
                <a:ea typeface="+mn-ea"/>
                <a:cs typeface="+mn-cs"/>
                <a:hlinkClick r:id="rId5"/>
              </a:rPr>
              <a:t>Memory &amp; Brain Wellness Center | Dementia Friends Washington</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u="sng" kern="1200" dirty="0">
                <a:solidFill>
                  <a:schemeClr val="tx1"/>
                </a:solidFill>
                <a:effectLst/>
                <a:latin typeface="+mn-lt"/>
                <a:ea typeface="+mn-ea"/>
                <a:cs typeface="+mn-cs"/>
                <a:hlinkClick r:id="rId6"/>
              </a:rPr>
              <a:t>Us Against Alzheimer’s | Prevention, Early Detection &amp; Diagnosis, Access to Treatments</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u="sng" kern="1200" dirty="0">
                <a:solidFill>
                  <a:schemeClr val="tx1"/>
                </a:solidFill>
                <a:effectLst/>
                <a:latin typeface="+mn-lt"/>
                <a:ea typeface="+mn-ea"/>
                <a:cs typeface="+mn-cs"/>
                <a:hlinkClick r:id="rId7"/>
              </a:rPr>
              <a:t>Balm of Gilead | Culturally Tailored Brain Health Resources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kern="1200" dirty="0">
                <a:solidFill>
                  <a:schemeClr val="tx1"/>
                </a:solidFill>
                <a:effectLst/>
                <a:latin typeface="+mn-lt"/>
                <a:ea typeface="+mn-ea"/>
                <a:cs typeface="+mn-cs"/>
              </a:rPr>
              <a:t> participants to other resources, events, or opportunities available in your own community.</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67</a:t>
            </a:fld>
            <a:endParaRPr lang="en-US"/>
          </a:p>
        </p:txBody>
      </p:sp>
    </p:spTree>
    <p:extLst>
      <p:ext uri="{BB962C8B-B14F-4D97-AF65-F5344CB8AC3E}">
        <p14:creationId xmlns:p14="http://schemas.microsoft.com/office/powerpoint/2010/main" val="8955565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Revisit Learning Objectives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if they feel we have met each learning objective: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Learn about and reflect on brain health and dementia in our communities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potentially modifiable risk factors and the benefits of early detection for dementia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Explore resources for further learning, action, and support around brain health and dementia</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68</a:t>
            </a:fld>
            <a:endParaRPr lang="en-US"/>
          </a:p>
        </p:txBody>
      </p:sp>
    </p:spTree>
    <p:extLst>
      <p:ext uri="{BB962C8B-B14F-4D97-AF65-F5344CB8AC3E}">
        <p14:creationId xmlns:p14="http://schemas.microsoft.com/office/powerpoint/2010/main" val="3561282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FD85F-0CE2-69C8-FAAF-B48B0A04A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10606-79C0-B85F-E929-7FB7F5B18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9BB8F-1B4D-ED33-7BD7-AD8495E7A71E}"/>
              </a:ext>
            </a:extLst>
          </p:cNvPr>
          <p:cNvSpPr>
            <a:spLocks noGrp="1"/>
          </p:cNvSpPr>
          <p:nvPr>
            <p:ph type="body" idx="1"/>
          </p:nvPr>
        </p:nvSpPr>
        <p:spPr/>
        <p:txBody>
          <a:bodyPr/>
          <a:lstStyle/>
          <a:p>
            <a:r>
              <a:rPr lang="en-US" sz="1200" b="1" kern="1200" cap="all" dirty="0">
                <a:solidFill>
                  <a:schemeClr val="tx1"/>
                </a:solidFill>
                <a:effectLst/>
                <a:latin typeface="+mn-lt"/>
                <a:ea typeface="+mn-ea"/>
                <a:cs typeface="+mn-cs"/>
              </a:rPr>
              <a:t>Training evaluation (3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Ask </a:t>
            </a:r>
            <a:r>
              <a:rPr lang="en-US" sz="1200" kern="1200" dirty="0">
                <a:solidFill>
                  <a:schemeClr val="tx1"/>
                </a:solidFill>
                <a:effectLst/>
                <a:latin typeface="+mn-lt"/>
                <a:ea typeface="+mn-ea"/>
                <a:cs typeface="+mn-cs"/>
              </a:rPr>
              <a:t>participants to scan the QR code or follow the URL to complete the digital workshop evaluation. If needed, hand out paper copies of the workshop evaluation for participants to complete. You might say: </a:t>
            </a:r>
            <a:r>
              <a:rPr lang="en-US" sz="1200" i="1" kern="1200" dirty="0">
                <a:solidFill>
                  <a:schemeClr val="tx1"/>
                </a:solidFill>
                <a:effectLst/>
                <a:latin typeface="+mn-lt"/>
                <a:ea typeface="+mn-ea"/>
                <a:cs typeface="+mn-cs"/>
              </a:rPr>
              <a:t>“BDAC is a new program. Completing the evaluation is really important to help us improve and continue to offer this to your community. We appreciate your time and input.”</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ECAFD2D-69E2-E361-CE07-58CA5F726AA4}"/>
              </a:ext>
            </a:extLst>
          </p:cNvPr>
          <p:cNvSpPr>
            <a:spLocks noGrp="1"/>
          </p:cNvSpPr>
          <p:nvPr>
            <p:ph type="sldNum" sz="quarter" idx="5"/>
          </p:nvPr>
        </p:nvSpPr>
        <p:spPr/>
        <p:txBody>
          <a:bodyPr/>
          <a:lstStyle/>
          <a:p>
            <a:fld id="{5360E60C-F8D8-477A-9750-452EA7610BD6}" type="slidenum">
              <a:rPr lang="en-US" smtClean="0"/>
              <a:t>69</a:t>
            </a:fld>
            <a:endParaRPr lang="en-US"/>
          </a:p>
        </p:txBody>
      </p:sp>
    </p:spTree>
    <p:extLst>
      <p:ext uri="{BB962C8B-B14F-4D97-AF65-F5344CB8AC3E}">
        <p14:creationId xmlns:p14="http://schemas.microsoft.com/office/powerpoint/2010/main" val="2895683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Core Messages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Preview</a:t>
            </a:r>
            <a:r>
              <a:rPr lang="en-US" sz="1200" kern="1200" dirty="0">
                <a:solidFill>
                  <a:schemeClr val="tx1"/>
                </a:solidFill>
                <a:effectLst/>
                <a:latin typeface="+mn-lt"/>
                <a:ea typeface="+mn-ea"/>
                <a:cs typeface="+mn-cs"/>
              </a:rPr>
              <a:t> the core messages: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Living with dementia has challenges, supportive community can help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Early dementia diagnosis can increase quality of life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It’s never too early or too late to improve brain health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Small lifestyle changes can make a big difference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are committed to connecting with you and connecting you with resources</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7</a:t>
            </a:fld>
            <a:endParaRPr lang="en-US"/>
          </a:p>
        </p:txBody>
      </p:sp>
    </p:spTree>
    <p:extLst>
      <p:ext uri="{BB962C8B-B14F-4D97-AF65-F5344CB8AC3E}">
        <p14:creationId xmlns:p14="http://schemas.microsoft.com/office/powerpoint/2010/main" val="9776968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Thank You &amp; Question/Answer Session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Thank</a:t>
            </a:r>
            <a:r>
              <a:rPr lang="en-US" sz="1200" kern="1200" dirty="0">
                <a:solidFill>
                  <a:schemeClr val="tx1"/>
                </a:solidFill>
                <a:effectLst/>
                <a:latin typeface="+mn-lt"/>
                <a:ea typeface="+mn-ea"/>
                <a:cs typeface="+mn-cs"/>
              </a:rPr>
              <a:t> each participant for attending.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Offer</a:t>
            </a:r>
            <a:r>
              <a:rPr lang="en-US" sz="1200" kern="1200" dirty="0">
                <a:solidFill>
                  <a:schemeClr val="tx1"/>
                </a:solidFill>
                <a:effectLst/>
                <a:latin typeface="+mn-lt"/>
                <a:ea typeface="+mn-ea"/>
                <a:cs typeface="+mn-cs"/>
              </a:rPr>
              <a:t> to stay a few extra minutes to answer any questions.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Optional: </a:t>
            </a:r>
            <a:r>
              <a:rPr lang="en-US" sz="1200" kern="1200" dirty="0">
                <a:solidFill>
                  <a:schemeClr val="tx1"/>
                </a:solidFill>
                <a:effectLst/>
                <a:latin typeface="+mn-lt"/>
                <a:ea typeface="+mn-ea"/>
                <a:cs typeface="+mn-cs"/>
              </a:rPr>
              <a:t>Hand out or send out digital Certificates of Completion.</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70</a:t>
            </a:fld>
            <a:endParaRPr lang="en-US"/>
          </a:p>
        </p:txBody>
      </p:sp>
    </p:spTree>
    <p:extLst>
      <p:ext uri="{BB962C8B-B14F-4D97-AF65-F5344CB8AC3E}">
        <p14:creationId xmlns:p14="http://schemas.microsoft.com/office/powerpoint/2010/main" val="947418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Expectations (1 Min)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Discuss</a:t>
            </a:r>
            <a:r>
              <a:rPr lang="en-US" sz="1200" kern="1200" dirty="0">
                <a:solidFill>
                  <a:schemeClr val="tx1"/>
                </a:solidFill>
                <a:effectLst/>
                <a:latin typeface="+mn-lt"/>
                <a:ea typeface="+mn-ea"/>
                <a:cs typeface="+mn-cs"/>
              </a:rPr>
              <a:t> expectations for participants, and </a:t>
            </a:r>
            <a:r>
              <a:rPr lang="en-US" sz="1200" b="1" kern="1200" dirty="0">
                <a:solidFill>
                  <a:schemeClr val="tx1"/>
                </a:solidFill>
                <a:effectLst/>
                <a:latin typeface="+mn-lt"/>
                <a:ea typeface="+mn-ea"/>
                <a:cs typeface="+mn-cs"/>
              </a:rPr>
              <a:t>request</a:t>
            </a:r>
            <a:r>
              <a:rPr lang="en-US" sz="1200" kern="1200" dirty="0">
                <a:solidFill>
                  <a:schemeClr val="tx1"/>
                </a:solidFill>
                <a:effectLst/>
                <a:latin typeface="+mn-lt"/>
                <a:ea typeface="+mn-ea"/>
                <a:cs typeface="+mn-cs"/>
              </a:rPr>
              <a:t> agreement.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Care of Yourself: Stay Present for the Full Workshop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Care of Each Other: Assume Positive Intent, Acknowledge Impact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Take Care of this Space: Leave This Place Better than You Found It</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8</a:t>
            </a:fld>
            <a:endParaRPr lang="en-US"/>
          </a:p>
        </p:txBody>
      </p:sp>
    </p:spTree>
    <p:extLst>
      <p:ext uri="{BB962C8B-B14F-4D97-AF65-F5344CB8AC3E}">
        <p14:creationId xmlns:p14="http://schemas.microsoft.com/office/powerpoint/2010/main" val="1307253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all" dirty="0">
                <a:solidFill>
                  <a:schemeClr val="tx1"/>
                </a:solidFill>
                <a:effectLst/>
                <a:latin typeface="+mn-lt"/>
                <a:ea typeface="+mn-ea"/>
                <a:cs typeface="+mn-cs"/>
              </a:rPr>
              <a:t>Core message #1 (1 Min)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by sharing the first core message: </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“Let’s start by defining dementia. As we do, it is important to remember our first core message: Living with dementia has its challenges, and supportive community can help.”</a:t>
            </a:r>
            <a:endParaRPr lang="en-US" dirty="0"/>
          </a:p>
        </p:txBody>
      </p:sp>
      <p:sp>
        <p:nvSpPr>
          <p:cNvPr id="4" name="Slide Number Placeholder 3"/>
          <p:cNvSpPr>
            <a:spLocks noGrp="1"/>
          </p:cNvSpPr>
          <p:nvPr>
            <p:ph type="sldNum" sz="quarter" idx="5"/>
          </p:nvPr>
        </p:nvSpPr>
        <p:spPr/>
        <p:txBody>
          <a:bodyPr/>
          <a:lstStyle/>
          <a:p>
            <a:fld id="{2CBDA92B-407F-4940-92B6-C1B5D38B3136}" type="slidenum">
              <a:rPr lang="en-US" smtClean="0"/>
              <a:t>9</a:t>
            </a:fld>
            <a:endParaRPr lang="en-US"/>
          </a:p>
        </p:txBody>
      </p:sp>
    </p:spTree>
    <p:extLst>
      <p:ext uri="{BB962C8B-B14F-4D97-AF65-F5344CB8AC3E}">
        <p14:creationId xmlns:p14="http://schemas.microsoft.com/office/powerpoint/2010/main" val="3210130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947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275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66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512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430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0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65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724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555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srcRect/>
          <a:stretch>
            <a:fillRect l="-51882" t="-8632" r="-11548" b="-432"/>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031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59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021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967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8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078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0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780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816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228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661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8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893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843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385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32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94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74E6F6-3D20-F6BF-24DF-839635FBDFC3}"/>
              </a:ext>
            </a:extLst>
          </p:cNvPr>
          <p:cNvSpPr>
            <a:spLocks noGrp="1" noChangeAspect="1"/>
          </p:cNvSpPr>
          <p:nvPr>
            <p:ph type="pic" sz="quarter" idx="10"/>
          </p:nvPr>
        </p:nvSpPr>
        <p:spPr>
          <a:xfrm>
            <a:off x="679298" y="1191037"/>
            <a:ext cx="3208662" cy="480131"/>
          </a:xfrm>
          <a:prstGeom prst="rect">
            <a:avLst/>
          </a:prstGeom>
        </p:spPr>
        <p:txBody>
          <a:bodyPr>
            <a:spAutoFit/>
          </a:bodyPr>
          <a:lstStyle>
            <a:lvl1pPr>
              <a:defRPr>
                <a:latin typeface="+mn-lt"/>
              </a:defRPr>
            </a:lvl1pPr>
          </a:lstStyle>
          <a:p>
            <a:endParaRPr lang="en-US" dirty="0"/>
          </a:p>
        </p:txBody>
      </p:sp>
      <p:sp>
        <p:nvSpPr>
          <p:cNvPr id="7" name="Text Placeholder 6">
            <a:extLst>
              <a:ext uri="{FF2B5EF4-FFF2-40B4-BE49-F238E27FC236}">
                <a16:creationId xmlns:a16="http://schemas.microsoft.com/office/drawing/2014/main" id="{62BA19A6-F14D-A05A-EC3B-BBBED10F1509}"/>
              </a:ext>
            </a:extLst>
          </p:cNvPr>
          <p:cNvSpPr>
            <a:spLocks noGrp="1"/>
          </p:cNvSpPr>
          <p:nvPr>
            <p:ph type="body" sz="quarter" idx="11" hasCustomPrompt="1"/>
          </p:nvPr>
        </p:nvSpPr>
        <p:spPr>
          <a:xfrm>
            <a:off x="523355" y="2425263"/>
            <a:ext cx="6184572" cy="1604758"/>
          </a:xfrm>
          <a:prstGeom prst="rect">
            <a:avLst/>
          </a:prstGeom>
        </p:spPr>
        <p:txBody>
          <a:bodyPr wrap="square" lIns="91440"/>
          <a:lstStyle>
            <a:lvl1pPr algn="l">
              <a:lnSpc>
                <a:spcPct val="100000"/>
              </a:lnSpc>
              <a:buFont typeface="Arial" panose="020B0604020202020204" pitchFamily="34" charset="0"/>
              <a:buNone/>
              <a:defRPr lang="en-US" sz="4800" b="1" baseline="0" dirty="0" smtClean="0">
                <a:latin typeface="+mn-lt"/>
              </a:defRPr>
            </a:lvl1pPr>
            <a:lvl2pPr>
              <a:buNone/>
              <a:defRPr b="1"/>
            </a:lvl2pPr>
            <a:lvl3pPr>
              <a:buNone/>
              <a:defRPr b="1"/>
            </a:lvl3pPr>
            <a:lvl4pPr>
              <a:buNone/>
              <a:defRPr b="1"/>
            </a:lvl4pPr>
            <a:lvl5pPr>
              <a:buNone/>
              <a:defRPr b="1"/>
            </a:lvl5pPr>
          </a:lstStyle>
          <a:p>
            <a:pPr lvl="0"/>
            <a:r>
              <a:rPr lang="en-US" dirty="0"/>
              <a:t>	Type a Header or Title Here About You</a:t>
            </a:r>
          </a:p>
        </p:txBody>
      </p:sp>
      <p:sp>
        <p:nvSpPr>
          <p:cNvPr id="9" name="Text Placeholder 8">
            <a:extLst>
              <a:ext uri="{FF2B5EF4-FFF2-40B4-BE49-F238E27FC236}">
                <a16:creationId xmlns:a16="http://schemas.microsoft.com/office/drawing/2014/main" id="{CE02FC03-4415-9EE0-2973-63B0CE2EC4D8}"/>
              </a:ext>
            </a:extLst>
          </p:cNvPr>
          <p:cNvSpPr>
            <a:spLocks noGrp="1"/>
          </p:cNvSpPr>
          <p:nvPr>
            <p:ph type="body" sz="quarter" idx="12" hasCustomPrompt="1"/>
          </p:nvPr>
        </p:nvSpPr>
        <p:spPr>
          <a:xfrm>
            <a:off x="523355" y="4233122"/>
            <a:ext cx="6121363" cy="1842857"/>
          </a:xfrm>
          <a:prstGeom prst="rect">
            <a:avLst/>
          </a:prstGeom>
        </p:spPr>
        <p:txBody>
          <a:bodyPr/>
          <a:lstStyle>
            <a:lvl1pPr>
              <a:lnSpc>
                <a:spcPct val="100000"/>
              </a:lnSpc>
              <a:buNone/>
              <a:defRPr sz="2400">
                <a:latin typeface="+mn-lt"/>
              </a:defRPr>
            </a:lvl1pPr>
            <a:lvl2pPr>
              <a:buNone/>
              <a:defRPr/>
            </a:lvl2pPr>
            <a:lvl3pPr>
              <a:buNone/>
              <a:defRPr/>
            </a:lvl3pPr>
            <a:lvl4pPr>
              <a:buNone/>
              <a:defRPr/>
            </a:lvl4pPr>
            <a:lvl5pPr>
              <a:buNone/>
              <a:defRPr/>
            </a:lvl5pPr>
          </a:lstStyle>
          <a:p>
            <a:pPr lvl="0"/>
            <a:r>
              <a:rPr lang="en-US" dirty="0"/>
              <a:t>	Add some details about your organization, program, or information you want training attendees to know.</a:t>
            </a:r>
          </a:p>
        </p:txBody>
      </p:sp>
      <p:sp>
        <p:nvSpPr>
          <p:cNvPr id="11" name="Picture Placeholder 10">
            <a:extLst>
              <a:ext uri="{FF2B5EF4-FFF2-40B4-BE49-F238E27FC236}">
                <a16:creationId xmlns:a16="http://schemas.microsoft.com/office/drawing/2014/main" id="{473E5EFA-9E5D-0075-3CD8-72ED0BC28BCD}"/>
              </a:ext>
            </a:extLst>
          </p:cNvPr>
          <p:cNvSpPr>
            <a:spLocks noGrp="1"/>
          </p:cNvSpPr>
          <p:nvPr>
            <p:ph type="pic" sz="quarter" idx="13"/>
          </p:nvPr>
        </p:nvSpPr>
        <p:spPr>
          <a:xfrm>
            <a:off x="7459404" y="955243"/>
            <a:ext cx="4053298" cy="5007313"/>
          </a:xfrm>
          <a:prstGeom prst="rect">
            <a:avLst/>
          </a:prstGeom>
        </p:spPr>
        <p:txBody>
          <a:bodyPr/>
          <a:lstStyle>
            <a:lvl1pPr>
              <a:defRPr>
                <a:latin typeface="+mn-lt"/>
              </a:defRPr>
            </a:lvl1pPr>
          </a:lstStyle>
          <a:p>
            <a:endParaRPr lang="en-US"/>
          </a:p>
        </p:txBody>
      </p:sp>
    </p:spTree>
    <p:extLst>
      <p:ext uri="{BB962C8B-B14F-4D97-AF65-F5344CB8AC3E}">
        <p14:creationId xmlns:p14="http://schemas.microsoft.com/office/powerpoint/2010/main" val="3651638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954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40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03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612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322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145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01283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4" r:id="rId4"/>
    <p:sldLayoutId id="2147483662" r:id="rId5"/>
    <p:sldLayoutId id="2147483663" r:id="rId6"/>
    <p:sldLayoutId id="2147483664" r:id="rId7"/>
    <p:sldLayoutId id="2147483665" r:id="rId8"/>
    <p:sldLayoutId id="2147483666" r:id="rId9"/>
    <p:sldLayoutId id="2147483667" r:id="rId10"/>
    <p:sldLayoutId id="2147483668" r:id="rId11"/>
    <p:sldLayoutId id="2147483674" r:id="rId12"/>
    <p:sldLayoutId id="2147483675" r:id="rId13"/>
    <p:sldLayoutId id="2147483676" r:id="rId14"/>
    <p:sldLayoutId id="2147483677" r:id="rId15"/>
    <p:sldLayoutId id="2147483678" r:id="rId16"/>
    <p:sldLayoutId id="2147483689" r:id="rId17"/>
    <p:sldLayoutId id="2147483679" r:id="rId18"/>
    <p:sldLayoutId id="2147483680" r:id="rId19"/>
    <p:sldLayoutId id="2147483690" r:id="rId20"/>
    <p:sldLayoutId id="2147483681" r:id="rId21"/>
    <p:sldLayoutId id="2147483683" r:id="rId22"/>
    <p:sldLayoutId id="2147483691" r:id="rId23"/>
    <p:sldLayoutId id="2147483682" r:id="rId24"/>
    <p:sldLayoutId id="2147483684" r:id="rId25"/>
    <p:sldLayoutId id="2147483695" r:id="rId26"/>
    <p:sldLayoutId id="2147483685" r:id="rId27"/>
    <p:sldLayoutId id="2147483692" r:id="rId28"/>
    <p:sldLayoutId id="2147483693" r:id="rId29"/>
    <p:sldLayoutId id="2147483696"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hyperlink" Target="mailto:Brain-Health@DOH.WA.Gov"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30.jp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2.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hyperlink" Target="mailto:Brain-Health@DOH.WA.Gov"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7.jpeg"/><Relationship Id="rId4" Type="http://schemas.openxmlformats.org/officeDocument/2006/relationships/image" Target="../media/image36.jpeg"/></Relationships>
</file>

<file path=ppt/slides/_rels/slide5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hyperlink" Target="mailto:Brain-Health@DOH.WA.Gov"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75.jpg"/><Relationship Id="rId4" Type="http://schemas.openxmlformats.org/officeDocument/2006/relationships/image" Target="../media/image74.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05E7665-EC46-E786-6D71-7FD154260F8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5885683-2A94-D360-6D12-A8D05EC27762}"/>
              </a:ext>
            </a:extLst>
          </p:cNvPr>
          <p:cNvSpPr txBox="1"/>
          <p:nvPr/>
        </p:nvSpPr>
        <p:spPr>
          <a:xfrm>
            <a:off x="775092" y="640744"/>
            <a:ext cx="3208662" cy="1400383"/>
          </a:xfrm>
          <a:prstGeom prst="rect">
            <a:avLst/>
          </a:prstGeom>
          <a:noFill/>
        </p:spPr>
        <p:txBody>
          <a:bodyPr wrap="square" rtlCol="0">
            <a:spAutoFit/>
          </a:bodyPr>
          <a:lstStyle/>
          <a:p>
            <a:pPr algn="ctr">
              <a:spcAft>
                <a:spcPts val="600"/>
              </a:spcAft>
            </a:pPr>
            <a:r>
              <a:rPr lang="en-US" sz="1400" i="1" dirty="0">
                <a:solidFill>
                  <a:schemeClr val="tx1">
                    <a:lumMod val="50000"/>
                    <a:lumOff val="50000"/>
                  </a:schemeClr>
                </a:solidFill>
              </a:rPr>
              <a:t>Add a logo here. Use the Crop tool to adjust the size, as needed.</a:t>
            </a:r>
          </a:p>
          <a:p>
            <a:pPr algn="ctr">
              <a:spcAft>
                <a:spcPts val="600"/>
              </a:spcAft>
            </a:pPr>
            <a:endParaRPr lang="en-US" sz="1400" i="1" dirty="0">
              <a:solidFill>
                <a:schemeClr val="tx1">
                  <a:lumMod val="50000"/>
                  <a:lumOff val="50000"/>
                </a:schemeClr>
              </a:solidFill>
            </a:endParaRPr>
          </a:p>
          <a:p>
            <a:pPr algn="ctr">
              <a:spcAft>
                <a:spcPts val="600"/>
              </a:spcAft>
            </a:pPr>
            <a:endParaRPr lang="en-US" sz="1400" i="1" dirty="0">
              <a:solidFill>
                <a:schemeClr val="tx1">
                  <a:lumMod val="50000"/>
                  <a:lumOff val="50000"/>
                </a:schemeClr>
              </a:solidFil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i="1" dirty="0">
                <a:solidFill>
                  <a:schemeClr val="tx1">
                    <a:lumMod val="50000"/>
                    <a:lumOff val="50000"/>
                  </a:schemeClr>
                </a:solidFill>
              </a:rPr>
              <a:t>Remember to delete this text box! </a:t>
            </a:r>
          </a:p>
        </p:txBody>
      </p:sp>
      <p:sp>
        <p:nvSpPr>
          <p:cNvPr id="14" name="TextBox 13">
            <a:extLst>
              <a:ext uri="{FF2B5EF4-FFF2-40B4-BE49-F238E27FC236}">
                <a16:creationId xmlns:a16="http://schemas.microsoft.com/office/drawing/2014/main" id="{F4161A13-3F9D-ACB3-2985-D743373340D5}"/>
              </a:ext>
            </a:extLst>
          </p:cNvPr>
          <p:cNvSpPr txBox="1"/>
          <p:nvPr/>
        </p:nvSpPr>
        <p:spPr>
          <a:xfrm>
            <a:off x="8216761" y="2429583"/>
            <a:ext cx="2538583"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tx1">
                    <a:lumMod val="50000"/>
                    <a:lumOff val="50000"/>
                  </a:schemeClr>
                </a:solidFill>
              </a:rPr>
              <a:t>Add a photo or image of an event flyer here. Use the Crop tool to adjust the size, as needed.</a:t>
            </a:r>
          </a:p>
          <a:p>
            <a:pPr algn="ctr"/>
            <a:endParaRPr lang="en-US" sz="1400" i="1" dirty="0">
              <a:solidFill>
                <a:schemeClr val="tx1">
                  <a:lumMod val="50000"/>
                  <a:lumOff val="50000"/>
                </a:schemeClr>
              </a:solidFill>
            </a:endParaRPr>
          </a:p>
          <a:p>
            <a:pPr algn="ctr"/>
            <a:endParaRPr lang="en-US" sz="1400" i="1" dirty="0">
              <a:solidFill>
                <a:schemeClr val="tx1">
                  <a:lumMod val="50000"/>
                  <a:lumOff val="50000"/>
                </a:schemeClr>
              </a:solidFill>
            </a:endParaRPr>
          </a:p>
          <a:p>
            <a:pPr algn="ctr"/>
            <a:endParaRPr lang="en-US" sz="1400" i="1" dirty="0">
              <a:solidFill>
                <a:schemeClr val="tx1">
                  <a:lumMod val="50000"/>
                  <a:lumOff val="50000"/>
                </a:schemeClr>
              </a:solidFill>
            </a:endParaRPr>
          </a:p>
          <a:p>
            <a:pPr algn="ctr"/>
            <a:r>
              <a:rPr lang="en-US" sz="1400" i="1" dirty="0">
                <a:solidFill>
                  <a:schemeClr val="tx1">
                    <a:lumMod val="50000"/>
                    <a:lumOff val="50000"/>
                  </a:schemeClr>
                </a:solidFill>
              </a:rPr>
              <a:t>Remember to delete this text box! </a:t>
            </a:r>
          </a:p>
        </p:txBody>
      </p:sp>
      <p:sp>
        <p:nvSpPr>
          <p:cNvPr id="2" name="Picture Placeholder 1">
            <a:extLst>
              <a:ext uri="{FF2B5EF4-FFF2-40B4-BE49-F238E27FC236}">
                <a16:creationId xmlns:a16="http://schemas.microsoft.com/office/drawing/2014/main" id="{AE45CD17-AF31-F80F-ACAE-60F8961F4734}"/>
              </a:ext>
            </a:extLst>
          </p:cNvPr>
          <p:cNvSpPr>
            <a:spLocks noGrp="1"/>
          </p:cNvSpPr>
          <p:nvPr>
            <p:ph type="pic" sz="quarter" idx="10"/>
          </p:nvPr>
        </p:nvSpPr>
        <p:spPr>
          <a:xfrm>
            <a:off x="775092" y="1191037"/>
            <a:ext cx="3208662" cy="480131"/>
          </a:xfrm>
        </p:spPr>
        <p:txBody>
          <a:bodyPr/>
          <a:lstStyle/>
          <a:p>
            <a:endParaRPr lang="en-US"/>
          </a:p>
        </p:txBody>
      </p:sp>
      <p:sp>
        <p:nvSpPr>
          <p:cNvPr id="3" name="Text Placeholder 2">
            <a:extLst>
              <a:ext uri="{FF2B5EF4-FFF2-40B4-BE49-F238E27FC236}">
                <a16:creationId xmlns:a16="http://schemas.microsoft.com/office/drawing/2014/main" id="{13450C4E-17A8-47BE-300E-D1D053FF4B4E}"/>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1D8FEDF7-603F-6661-404D-6C21CEEB34D5}"/>
              </a:ext>
            </a:extLst>
          </p:cNvPr>
          <p:cNvSpPr>
            <a:spLocks noGrp="1"/>
          </p:cNvSpPr>
          <p:nvPr>
            <p:ph type="body" sz="quarter" idx="12"/>
          </p:nvPr>
        </p:nvSpPr>
        <p:spPr/>
        <p:txBody>
          <a:bodyPr/>
          <a:lstStyle/>
          <a:p>
            <a:endParaRPr lang="en-US" dirty="0"/>
          </a:p>
        </p:txBody>
      </p:sp>
      <p:sp>
        <p:nvSpPr>
          <p:cNvPr id="5" name="Picture Placeholder 4">
            <a:extLst>
              <a:ext uri="{FF2B5EF4-FFF2-40B4-BE49-F238E27FC236}">
                <a16:creationId xmlns:a16="http://schemas.microsoft.com/office/drawing/2014/main" id="{A3D7327A-9C04-7EF2-AEEE-E9D0AAFC6820}"/>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4058497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074B85-5CA4-44D4-9B2D-D095ABEAE1A7}"/>
              </a:ext>
            </a:extLst>
          </p:cNvPr>
          <p:cNvGrpSpPr>
            <a:grpSpLocks noGrp="1" noUngrp="1" noRot="1" noMove="1" noResize="1"/>
          </p:cNvGrpSpPr>
          <p:nvPr/>
        </p:nvGrpSpPr>
        <p:grpSpPr>
          <a:xfrm>
            <a:off x="6096000" y="193287"/>
            <a:ext cx="6225280" cy="338554"/>
            <a:chOff x="6096000" y="193287"/>
            <a:chExt cx="6225280" cy="338554"/>
          </a:xfrm>
        </p:grpSpPr>
        <p:sp>
          <p:nvSpPr>
            <p:cNvPr id="2" name="Rectangle: Rounded Corners 1">
              <a:extLst>
                <a:ext uri="{FF2B5EF4-FFF2-40B4-BE49-F238E27FC236}">
                  <a16:creationId xmlns:a16="http://schemas.microsoft.com/office/drawing/2014/main" id="{2516A4DF-7986-D2F5-283B-9A50A3066BAE}"/>
                </a:ext>
              </a:extLst>
            </p:cNvPr>
            <p:cNvSpPr>
              <a:spLocks noGrp="1" noRot="1" noMove="1" noResize="1" noEditPoints="1" noAdjustHandles="1" noChangeArrowheads="1" noChangeShapeType="1"/>
            </p:cNvSpPr>
            <p:nvPr/>
          </p:nvSpPr>
          <p:spPr>
            <a:xfrm>
              <a:off x="11689040"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 name="Rectangle: Rounded Corners 2">
              <a:extLst>
                <a:ext uri="{FF2B5EF4-FFF2-40B4-BE49-F238E27FC236}">
                  <a16:creationId xmlns:a16="http://schemas.microsoft.com/office/drawing/2014/main" id="{B43594B3-3499-02F9-7B97-2898894DEBE0}"/>
                </a:ext>
              </a:extLst>
            </p:cNvPr>
            <p:cNvSpPr>
              <a:spLocks noGrp="1" noRot="1" noMove="1" noResize="1" noEditPoints="1" noAdjustHandles="1" noChangeArrowheads="1" noChangeShapeType="1"/>
            </p:cNvSpPr>
            <p:nvPr/>
          </p:nvSpPr>
          <p:spPr>
            <a:xfrm>
              <a:off x="12044281"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4" name="TextBox 3">
              <a:extLst>
                <a:ext uri="{FF2B5EF4-FFF2-40B4-BE49-F238E27FC236}">
                  <a16:creationId xmlns:a16="http://schemas.microsoft.com/office/drawing/2014/main" id="{2BB93602-5656-FA7E-5800-58E1894FA402}"/>
                </a:ext>
              </a:extLst>
            </p:cNvPr>
            <p:cNvSpPr txBox="1">
              <a:spLocks noGrp="1" noRot="1" noMove="1" noResize="1" noEditPoints="1" noAdjustHandles="1" noChangeArrowheads="1" noChangeShapeType="1"/>
            </p:cNvSpPr>
            <p:nvPr/>
          </p:nvSpPr>
          <p:spPr>
            <a:xfrm>
              <a:off x="6096000" y="193287"/>
              <a:ext cx="5501268" cy="338554"/>
            </a:xfrm>
            <a:prstGeom prst="rect">
              <a:avLst/>
            </a:prstGeom>
            <a:noFill/>
          </p:spPr>
          <p:txBody>
            <a:bodyPr wrap="square" rtlCol="0">
              <a:spAutoFit/>
            </a:bodyPr>
            <a:lstStyle/>
            <a:p>
              <a:pPr algn="r"/>
              <a:r>
                <a:rPr lang="en-US" sz="1600" b="1" i="1" dirty="0">
                  <a:solidFill>
                    <a:schemeClr val="bg1">
                      <a:lumMod val="65000"/>
                    </a:schemeClr>
                  </a:solidFill>
                </a:rPr>
                <a:t>Dementia in Our Communities</a:t>
              </a:r>
            </a:p>
          </p:txBody>
        </p:sp>
      </p:grpSp>
      <p:sp>
        <p:nvSpPr>
          <p:cNvPr id="5" name="TextBox 4">
            <a:extLst>
              <a:ext uri="{FF2B5EF4-FFF2-40B4-BE49-F238E27FC236}">
                <a16:creationId xmlns:a16="http://schemas.microsoft.com/office/drawing/2014/main" id="{A56DD536-F53A-0E63-C75C-0BCB00FA8784}"/>
              </a:ext>
            </a:extLst>
          </p:cNvPr>
          <p:cNvSpPr txBox="1">
            <a:spLocks noGrp="1" noRot="1" noMove="1" noResize="1" noEditPoints="1" noAdjustHandles="1" noChangeArrowheads="1" noChangeShapeType="1"/>
          </p:cNvSpPr>
          <p:nvPr/>
        </p:nvSpPr>
        <p:spPr>
          <a:xfrm>
            <a:off x="1116420" y="1683759"/>
            <a:ext cx="5029199" cy="1598130"/>
          </a:xfrm>
          <a:prstGeom prst="rect">
            <a:avLst/>
          </a:prstGeom>
          <a:noFill/>
        </p:spPr>
        <p:txBody>
          <a:bodyPr wrap="square" rtlCol="0">
            <a:spAutoFit/>
          </a:bodyPr>
          <a:lstStyle/>
          <a:p>
            <a:pPr>
              <a:lnSpc>
                <a:spcPct val="80000"/>
              </a:lnSpc>
            </a:pPr>
            <a:r>
              <a:rPr lang="en-US" sz="6000" b="1" dirty="0"/>
              <a:t>What is Dementia?</a:t>
            </a:r>
          </a:p>
        </p:txBody>
      </p:sp>
      <p:sp>
        <p:nvSpPr>
          <p:cNvPr id="7" name="TextBox 6">
            <a:extLst>
              <a:ext uri="{FF2B5EF4-FFF2-40B4-BE49-F238E27FC236}">
                <a16:creationId xmlns:a16="http://schemas.microsoft.com/office/drawing/2014/main" id="{3B14CBAE-60C8-FA70-E821-423CF38485B5}"/>
              </a:ext>
            </a:extLst>
          </p:cNvPr>
          <p:cNvSpPr txBox="1">
            <a:spLocks noGrp="1" noRot="1" noMove="1" noResize="1" noEditPoints="1" noAdjustHandles="1" noChangeArrowheads="1" noChangeShapeType="1"/>
          </p:cNvSpPr>
          <p:nvPr/>
        </p:nvSpPr>
        <p:spPr>
          <a:xfrm>
            <a:off x="1116423" y="3429000"/>
            <a:ext cx="4979578" cy="2308324"/>
          </a:xfrm>
          <a:prstGeom prst="rect">
            <a:avLst/>
          </a:prstGeom>
          <a:noFill/>
        </p:spPr>
        <p:txBody>
          <a:bodyPr wrap="square" rtlCol="0">
            <a:spAutoFit/>
          </a:bodyPr>
          <a:lstStyle/>
          <a:p>
            <a:r>
              <a:rPr lang="en-US" sz="2400" dirty="0">
                <a:effectLst/>
                <a:ea typeface="Myriad Pro Semicondensed"/>
                <a:cs typeface="Times New Roman" panose="02020603050405020304" pitchFamily="18" charset="0"/>
              </a:rPr>
              <a:t>Dementia is not a disease itself – </a:t>
            </a:r>
            <a:br>
              <a:rPr lang="en-US" sz="2400" dirty="0">
                <a:effectLst/>
                <a:ea typeface="Myriad Pro Semicondensed"/>
                <a:cs typeface="Times New Roman" panose="02020603050405020304" pitchFamily="18" charset="0"/>
              </a:rPr>
            </a:br>
            <a:r>
              <a:rPr lang="en-US" sz="2400" dirty="0">
                <a:effectLst/>
                <a:ea typeface="Myriad Pro Semicondensed"/>
                <a:cs typeface="Times New Roman" panose="02020603050405020304" pitchFamily="18" charset="0"/>
              </a:rPr>
              <a:t>it is a set of symptoms caused by a variety of conditions that damage the brain. These changes result in decline in memory and thinking abilities that interfere with daily life.</a:t>
            </a:r>
            <a:endParaRPr lang="en-US" sz="2400" dirty="0"/>
          </a:p>
        </p:txBody>
      </p:sp>
      <p:sp>
        <p:nvSpPr>
          <p:cNvPr id="8" name="TextBox 7">
            <a:extLst>
              <a:ext uri="{FF2B5EF4-FFF2-40B4-BE49-F238E27FC236}">
                <a16:creationId xmlns:a16="http://schemas.microsoft.com/office/drawing/2014/main" id="{A749E2FF-D946-A5FA-68B4-9C9F941F8D29}"/>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10</a:t>
            </a:fld>
            <a:r>
              <a:rPr lang="en-US" sz="1200" i="1" dirty="0">
                <a:solidFill>
                  <a:schemeClr val="bg1"/>
                </a:solidFill>
              </a:rPr>
              <a:t> </a:t>
            </a:r>
          </a:p>
        </p:txBody>
      </p:sp>
      <p:sp>
        <p:nvSpPr>
          <p:cNvPr id="10" name="TextBox 9">
            <a:extLst>
              <a:ext uri="{FF2B5EF4-FFF2-40B4-BE49-F238E27FC236}">
                <a16:creationId xmlns:a16="http://schemas.microsoft.com/office/drawing/2014/main" id="{039883E9-D062-ECA4-925A-B3C2EB5FB7F9}"/>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sp>
        <p:nvSpPr>
          <p:cNvPr id="12" name="Oval 11">
            <a:extLst>
              <a:ext uri="{FF2B5EF4-FFF2-40B4-BE49-F238E27FC236}">
                <a16:creationId xmlns:a16="http://schemas.microsoft.com/office/drawing/2014/main" id="{80410535-082D-B162-BE87-7FB1D657DCF9}"/>
              </a:ext>
            </a:extLst>
          </p:cNvPr>
          <p:cNvSpPr/>
          <p:nvPr/>
        </p:nvSpPr>
        <p:spPr>
          <a:xfrm flipH="1">
            <a:off x="6908854" y="1060172"/>
            <a:ext cx="4737656" cy="4737656"/>
          </a:xfrm>
          <a:prstGeom prst="ellipse">
            <a:avLst/>
          </a:prstGeom>
          <a:blipFill>
            <a:blip r:embed="rId3">
              <a:extLst>
                <a:ext uri="{28A0092B-C50C-407E-A947-70E740481C1C}">
                  <a14:useLocalDpi xmlns:a14="http://schemas.microsoft.com/office/drawing/2010/main" val="0"/>
                </a:ext>
              </a:extLst>
            </a:blip>
            <a:srcRect/>
            <a:stretch>
              <a:fillRect l="-22882" t="-6883" r="-41078" b="-242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241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C7F1023-4249-AE3C-D345-2AE8875C8E1F}"/>
              </a:ext>
            </a:extLst>
          </p:cNvPr>
          <p:cNvGrpSpPr>
            <a:grpSpLocks noGrp="1" noUngrp="1" noRot="1" noMove="1" noResize="1"/>
          </p:cNvGrpSpPr>
          <p:nvPr/>
        </p:nvGrpSpPr>
        <p:grpSpPr>
          <a:xfrm>
            <a:off x="6096000" y="193287"/>
            <a:ext cx="6225280" cy="338554"/>
            <a:chOff x="6096000" y="193287"/>
            <a:chExt cx="6225280" cy="338554"/>
          </a:xfrm>
        </p:grpSpPr>
        <p:sp>
          <p:nvSpPr>
            <p:cNvPr id="2" name="Rectangle: Rounded Corners 1">
              <a:extLst>
                <a:ext uri="{FF2B5EF4-FFF2-40B4-BE49-F238E27FC236}">
                  <a16:creationId xmlns:a16="http://schemas.microsoft.com/office/drawing/2014/main" id="{2516A4DF-7986-D2F5-283B-9A50A3066BAE}"/>
                </a:ext>
              </a:extLst>
            </p:cNvPr>
            <p:cNvSpPr>
              <a:spLocks noGrp="1" noRot="1" noMove="1" noResize="1" noEditPoints="1" noAdjustHandles="1" noChangeArrowheads="1" noChangeShapeType="1"/>
            </p:cNvSpPr>
            <p:nvPr/>
          </p:nvSpPr>
          <p:spPr>
            <a:xfrm>
              <a:off x="11689040"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 name="Rectangle: Rounded Corners 2">
              <a:extLst>
                <a:ext uri="{FF2B5EF4-FFF2-40B4-BE49-F238E27FC236}">
                  <a16:creationId xmlns:a16="http://schemas.microsoft.com/office/drawing/2014/main" id="{B43594B3-3499-02F9-7B97-2898894DEBE0}"/>
                </a:ext>
              </a:extLst>
            </p:cNvPr>
            <p:cNvSpPr>
              <a:spLocks noGrp="1" noRot="1" noMove="1" noResize="1" noEditPoints="1" noAdjustHandles="1" noChangeArrowheads="1" noChangeShapeType="1"/>
            </p:cNvSpPr>
            <p:nvPr/>
          </p:nvSpPr>
          <p:spPr>
            <a:xfrm>
              <a:off x="12044281"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4" name="TextBox 3">
              <a:extLst>
                <a:ext uri="{FF2B5EF4-FFF2-40B4-BE49-F238E27FC236}">
                  <a16:creationId xmlns:a16="http://schemas.microsoft.com/office/drawing/2014/main" id="{2BB93602-5656-FA7E-5800-58E1894FA402}"/>
                </a:ext>
              </a:extLst>
            </p:cNvPr>
            <p:cNvSpPr txBox="1">
              <a:spLocks noGrp="1" noRot="1" noMove="1" noResize="1" noEditPoints="1" noAdjustHandles="1" noChangeArrowheads="1" noChangeShapeType="1"/>
            </p:cNvSpPr>
            <p:nvPr/>
          </p:nvSpPr>
          <p:spPr>
            <a:xfrm>
              <a:off x="6096000" y="193287"/>
              <a:ext cx="5501268" cy="338554"/>
            </a:xfrm>
            <a:prstGeom prst="rect">
              <a:avLst/>
            </a:prstGeom>
            <a:noFill/>
          </p:spPr>
          <p:txBody>
            <a:bodyPr wrap="square" rtlCol="0">
              <a:spAutoFit/>
            </a:bodyPr>
            <a:lstStyle/>
            <a:p>
              <a:pPr algn="r"/>
              <a:r>
                <a:rPr lang="en-US" sz="1600" b="1" i="1" dirty="0">
                  <a:solidFill>
                    <a:schemeClr val="bg1"/>
                  </a:solidFill>
                </a:rPr>
                <a:t>Dementia in Our Communities</a:t>
              </a:r>
            </a:p>
          </p:txBody>
        </p:sp>
      </p:grpSp>
      <p:sp>
        <p:nvSpPr>
          <p:cNvPr id="5" name="TextBox 4">
            <a:extLst>
              <a:ext uri="{FF2B5EF4-FFF2-40B4-BE49-F238E27FC236}">
                <a16:creationId xmlns:a16="http://schemas.microsoft.com/office/drawing/2014/main" id="{A56DD536-F53A-0E63-C75C-0BCB00FA8784}"/>
              </a:ext>
            </a:extLst>
          </p:cNvPr>
          <p:cNvSpPr txBox="1">
            <a:spLocks noGrp="1" noRot="1" noMove="1" noResize="1" noEditPoints="1" noAdjustHandles="1" noChangeArrowheads="1" noChangeShapeType="1"/>
          </p:cNvSpPr>
          <p:nvPr/>
        </p:nvSpPr>
        <p:spPr>
          <a:xfrm>
            <a:off x="877188" y="1982450"/>
            <a:ext cx="6407933" cy="1446550"/>
          </a:xfrm>
          <a:prstGeom prst="rect">
            <a:avLst/>
          </a:prstGeom>
          <a:noFill/>
        </p:spPr>
        <p:txBody>
          <a:bodyPr wrap="square" rtlCol="0">
            <a:spAutoFit/>
          </a:bodyPr>
          <a:lstStyle/>
          <a:p>
            <a:r>
              <a:rPr lang="en-US" sz="4400" b="1" dirty="0"/>
              <a:t>Risk of Dementia Increases With Age</a:t>
            </a:r>
          </a:p>
        </p:txBody>
      </p:sp>
      <p:sp>
        <p:nvSpPr>
          <p:cNvPr id="6" name="TextBox 5">
            <a:extLst>
              <a:ext uri="{FF2B5EF4-FFF2-40B4-BE49-F238E27FC236}">
                <a16:creationId xmlns:a16="http://schemas.microsoft.com/office/drawing/2014/main" id="{6D2B96A4-3337-7484-94E0-5C65D6182A60}"/>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11</a:t>
            </a:fld>
            <a:r>
              <a:rPr lang="en-US" sz="1200" i="1" dirty="0"/>
              <a:t> </a:t>
            </a:r>
          </a:p>
        </p:txBody>
      </p:sp>
      <p:graphicFrame>
        <p:nvGraphicFramePr>
          <p:cNvPr id="18" name="Chart 17">
            <a:extLst>
              <a:ext uri="{FF2B5EF4-FFF2-40B4-BE49-F238E27FC236}">
                <a16:creationId xmlns:a16="http://schemas.microsoft.com/office/drawing/2014/main" id="{769F0837-4D3F-F876-B54D-5A1878915F16}"/>
              </a:ext>
            </a:extLst>
          </p:cNvPr>
          <p:cNvGraphicFramePr>
            <a:graphicFrameLocks/>
          </p:cNvGraphicFramePr>
          <p:nvPr>
            <p:extLst>
              <p:ext uri="{D42A27DB-BD31-4B8C-83A1-F6EECF244321}">
                <p14:modId xmlns:p14="http://schemas.microsoft.com/office/powerpoint/2010/main" val="2873507830"/>
              </p:ext>
            </p:extLst>
          </p:nvPr>
        </p:nvGraphicFramePr>
        <p:xfrm>
          <a:off x="2032000" y="1459120"/>
          <a:ext cx="8128000" cy="4462645"/>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9C771F9B-77B7-63F5-F5BA-6DB8F879CAFF}"/>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spTree>
    <p:extLst>
      <p:ext uri="{BB962C8B-B14F-4D97-AF65-F5344CB8AC3E}">
        <p14:creationId xmlns:p14="http://schemas.microsoft.com/office/powerpoint/2010/main" val="27284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F636-EEBC-69E8-C08A-C448275813A0}"/>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AA011F8-6E5E-E2EB-8211-396B82F18B20}"/>
              </a:ext>
            </a:extLst>
          </p:cNvPr>
          <p:cNvCxnSpPr>
            <a:cxnSpLocks noGrp="1" noRot="1" noMove="1" noResize="1" noEditPoints="1" noAdjustHandles="1" noChangeArrowheads="1" noChangeShapeType="1"/>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95C86C26-F871-A9FC-8408-28B178960EB2}"/>
              </a:ext>
            </a:extLst>
          </p:cNvPr>
          <p:cNvGrpSpPr>
            <a:grpSpLocks noGrp="1" noUngrp="1" noRot="1" noMove="1" noResize="1"/>
          </p:cNvGrpSpPr>
          <p:nvPr/>
        </p:nvGrpSpPr>
        <p:grpSpPr>
          <a:xfrm>
            <a:off x="6096000" y="193287"/>
            <a:ext cx="6225280" cy="338554"/>
            <a:chOff x="6096000" y="193287"/>
            <a:chExt cx="6225280" cy="338554"/>
          </a:xfrm>
        </p:grpSpPr>
        <p:sp>
          <p:nvSpPr>
            <p:cNvPr id="2" name="Rectangle: Rounded Corners 1">
              <a:extLst>
                <a:ext uri="{FF2B5EF4-FFF2-40B4-BE49-F238E27FC236}">
                  <a16:creationId xmlns:a16="http://schemas.microsoft.com/office/drawing/2014/main" id="{063B824E-0907-5FE3-B238-B6B2606BE069}"/>
                </a:ext>
              </a:extLst>
            </p:cNvPr>
            <p:cNvSpPr>
              <a:spLocks noGrp="1" noRot="1" noMove="1" noResize="1" noEditPoints="1" noAdjustHandles="1" noChangeArrowheads="1" noChangeShapeType="1"/>
            </p:cNvSpPr>
            <p:nvPr/>
          </p:nvSpPr>
          <p:spPr>
            <a:xfrm>
              <a:off x="11689040"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 name="Rectangle: Rounded Corners 2">
              <a:extLst>
                <a:ext uri="{FF2B5EF4-FFF2-40B4-BE49-F238E27FC236}">
                  <a16:creationId xmlns:a16="http://schemas.microsoft.com/office/drawing/2014/main" id="{D8FBBCF1-8C29-8646-9583-43FC1E384FAC}"/>
                </a:ext>
              </a:extLst>
            </p:cNvPr>
            <p:cNvSpPr>
              <a:spLocks noGrp="1" noRot="1" noMove="1" noResize="1" noEditPoints="1" noAdjustHandles="1" noChangeArrowheads="1" noChangeShapeType="1"/>
            </p:cNvSpPr>
            <p:nvPr/>
          </p:nvSpPr>
          <p:spPr>
            <a:xfrm>
              <a:off x="12044281"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4" name="TextBox 3">
              <a:extLst>
                <a:ext uri="{FF2B5EF4-FFF2-40B4-BE49-F238E27FC236}">
                  <a16:creationId xmlns:a16="http://schemas.microsoft.com/office/drawing/2014/main" id="{AEC4A9DE-3AE7-6C54-9BC0-B98990769FE9}"/>
                </a:ext>
              </a:extLst>
            </p:cNvPr>
            <p:cNvSpPr txBox="1">
              <a:spLocks noGrp="1" noRot="1" noMove="1" noResize="1" noEditPoints="1" noAdjustHandles="1" noChangeArrowheads="1" noChangeShapeType="1"/>
            </p:cNvSpPr>
            <p:nvPr/>
          </p:nvSpPr>
          <p:spPr>
            <a:xfrm>
              <a:off x="6096000" y="193287"/>
              <a:ext cx="5501268" cy="338554"/>
            </a:xfrm>
            <a:prstGeom prst="rect">
              <a:avLst/>
            </a:prstGeom>
            <a:noFill/>
          </p:spPr>
          <p:txBody>
            <a:bodyPr wrap="square" rtlCol="0">
              <a:spAutoFit/>
            </a:bodyPr>
            <a:lstStyle/>
            <a:p>
              <a:pPr algn="r"/>
              <a:r>
                <a:rPr lang="en-US" sz="1600" b="1" i="1" dirty="0">
                  <a:solidFill>
                    <a:schemeClr val="bg1"/>
                  </a:solidFill>
                </a:rPr>
                <a:t>Dementia in Our Communities</a:t>
              </a:r>
            </a:p>
          </p:txBody>
        </p:sp>
      </p:grpSp>
      <p:sp>
        <p:nvSpPr>
          <p:cNvPr id="5" name="TextBox 4">
            <a:extLst>
              <a:ext uri="{FF2B5EF4-FFF2-40B4-BE49-F238E27FC236}">
                <a16:creationId xmlns:a16="http://schemas.microsoft.com/office/drawing/2014/main" id="{1530E543-65E2-9AEC-13AC-EFAB92552A82}"/>
              </a:ext>
            </a:extLst>
          </p:cNvPr>
          <p:cNvSpPr txBox="1">
            <a:spLocks noGrp="1" noRot="1" noMove="1" noResize="1" noEditPoints="1" noAdjustHandles="1" noChangeArrowheads="1" noChangeShapeType="1"/>
          </p:cNvSpPr>
          <p:nvPr/>
        </p:nvSpPr>
        <p:spPr>
          <a:xfrm>
            <a:off x="848377" y="1706840"/>
            <a:ext cx="9763179" cy="769441"/>
          </a:xfrm>
          <a:prstGeom prst="rect">
            <a:avLst/>
          </a:prstGeom>
          <a:noFill/>
        </p:spPr>
        <p:txBody>
          <a:bodyPr wrap="square" rtlCol="0">
            <a:spAutoFit/>
          </a:bodyPr>
          <a:lstStyle/>
          <a:p>
            <a:r>
              <a:rPr lang="en-US" sz="4400" b="1" dirty="0"/>
              <a:t>Alzheimer’s is a Type of Dementia</a:t>
            </a:r>
          </a:p>
        </p:txBody>
      </p:sp>
      <p:sp>
        <p:nvSpPr>
          <p:cNvPr id="6" name="TextBox 5">
            <a:extLst>
              <a:ext uri="{FF2B5EF4-FFF2-40B4-BE49-F238E27FC236}">
                <a16:creationId xmlns:a16="http://schemas.microsoft.com/office/drawing/2014/main" id="{EBF957B1-7F1F-8E12-CA5C-BF9D20B9DD46}"/>
              </a:ext>
            </a:extLst>
          </p:cNvPr>
          <p:cNvSpPr txBox="1">
            <a:spLocks noGrp="1" noRot="1" noMove="1" noResize="1" noEditPoints="1" noAdjustHandles="1" noChangeArrowheads="1" noChangeShapeType="1"/>
          </p:cNvSpPr>
          <p:nvPr/>
        </p:nvSpPr>
        <p:spPr>
          <a:xfrm>
            <a:off x="6324601" y="6454138"/>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12</a:t>
            </a:fld>
            <a:r>
              <a:rPr lang="en-US" sz="1200" i="1" dirty="0"/>
              <a:t> </a:t>
            </a:r>
          </a:p>
        </p:txBody>
      </p:sp>
      <p:sp>
        <p:nvSpPr>
          <p:cNvPr id="19" name="TextBox 18">
            <a:extLst>
              <a:ext uri="{FF2B5EF4-FFF2-40B4-BE49-F238E27FC236}">
                <a16:creationId xmlns:a16="http://schemas.microsoft.com/office/drawing/2014/main" id="{34B0C280-2EF8-42FF-5BEA-31DA870BEB05}"/>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grpSp>
        <p:nvGrpSpPr>
          <p:cNvPr id="15" name="Group 14">
            <a:extLst>
              <a:ext uri="{FF2B5EF4-FFF2-40B4-BE49-F238E27FC236}">
                <a16:creationId xmlns:a16="http://schemas.microsoft.com/office/drawing/2014/main" id="{E6201EE7-009E-8EEF-EA33-57EE4EE9C8E1}"/>
              </a:ext>
            </a:extLst>
          </p:cNvPr>
          <p:cNvGrpSpPr>
            <a:grpSpLocks noGrp="1" noUngrp="1" noRot="1" noMove="1" noResize="1"/>
          </p:cNvGrpSpPr>
          <p:nvPr/>
        </p:nvGrpSpPr>
        <p:grpSpPr>
          <a:xfrm>
            <a:off x="5210729" y="3133048"/>
            <a:ext cx="2199220" cy="2249526"/>
            <a:chOff x="7758100" y="2726795"/>
            <a:chExt cx="2199220" cy="2249526"/>
          </a:xfrm>
        </p:grpSpPr>
        <p:grpSp>
          <p:nvGrpSpPr>
            <p:cNvPr id="14" name="Group 13">
              <a:extLst>
                <a:ext uri="{FF2B5EF4-FFF2-40B4-BE49-F238E27FC236}">
                  <a16:creationId xmlns:a16="http://schemas.microsoft.com/office/drawing/2014/main" id="{B076B862-A918-8E91-030B-ED50CD66EA0B}"/>
                </a:ext>
              </a:extLst>
            </p:cNvPr>
            <p:cNvGrpSpPr>
              <a:grpSpLocks noGrp="1" noUngrp="1" noRot="1" noMove="1" noResize="1"/>
            </p:cNvGrpSpPr>
            <p:nvPr/>
          </p:nvGrpSpPr>
          <p:grpSpPr>
            <a:xfrm>
              <a:off x="8846634" y="2726795"/>
              <a:ext cx="1110686" cy="2249526"/>
              <a:chOff x="9148787" y="2726795"/>
              <a:chExt cx="1110686" cy="2249526"/>
            </a:xfrm>
          </p:grpSpPr>
          <p:sp>
            <p:nvSpPr>
              <p:cNvPr id="10" name="Flowchart: Delay 9">
                <a:extLst>
                  <a:ext uri="{FF2B5EF4-FFF2-40B4-BE49-F238E27FC236}">
                    <a16:creationId xmlns:a16="http://schemas.microsoft.com/office/drawing/2014/main" id="{C2BEB7CA-8F65-BD11-27C8-0C609B231170}"/>
                  </a:ext>
                </a:extLst>
              </p:cNvPr>
              <p:cNvSpPr>
                <a:spLocks noGrp="1" noRot="1" noMove="1" noResize="1" noEditPoints="1" noAdjustHandles="1" noChangeArrowheads="1" noChangeShapeType="1"/>
              </p:cNvSpPr>
              <p:nvPr/>
            </p:nvSpPr>
            <p:spPr>
              <a:xfrm>
                <a:off x="9191625" y="2938463"/>
                <a:ext cx="838200" cy="1852612"/>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DA6ABA44-A496-223B-20BB-8ED983603C2D}"/>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rcRect l="49083"/>
              <a:stretch/>
            </p:blipFill>
            <p:spPr>
              <a:xfrm>
                <a:off x="9148787" y="2726795"/>
                <a:ext cx="1110686" cy="2249526"/>
              </a:xfrm>
              <a:prstGeom prst="rect">
                <a:avLst/>
              </a:prstGeom>
            </p:spPr>
          </p:pic>
        </p:grpSp>
        <p:grpSp>
          <p:nvGrpSpPr>
            <p:cNvPr id="13" name="Group 12">
              <a:extLst>
                <a:ext uri="{FF2B5EF4-FFF2-40B4-BE49-F238E27FC236}">
                  <a16:creationId xmlns:a16="http://schemas.microsoft.com/office/drawing/2014/main" id="{D3C2BBE1-0F27-B18B-3B75-C17BEE145F2C}"/>
                </a:ext>
              </a:extLst>
            </p:cNvPr>
            <p:cNvGrpSpPr>
              <a:grpSpLocks noGrp="1" noUngrp="1" noRot="1" noMove="1" noResize="1"/>
            </p:cNvGrpSpPr>
            <p:nvPr/>
          </p:nvGrpSpPr>
          <p:grpSpPr>
            <a:xfrm>
              <a:off x="7758100" y="2726795"/>
              <a:ext cx="1131372" cy="2249526"/>
              <a:chOff x="6324600" y="2726795"/>
              <a:chExt cx="1131372" cy="2249526"/>
            </a:xfrm>
          </p:grpSpPr>
          <p:sp>
            <p:nvSpPr>
              <p:cNvPr id="11" name="Flowchart: Delay 10">
                <a:extLst>
                  <a:ext uri="{FF2B5EF4-FFF2-40B4-BE49-F238E27FC236}">
                    <a16:creationId xmlns:a16="http://schemas.microsoft.com/office/drawing/2014/main" id="{0310C648-1885-3FDD-2A23-36B09CF95A3E}"/>
                  </a:ext>
                </a:extLst>
              </p:cNvPr>
              <p:cNvSpPr>
                <a:spLocks noGrp="1" noRot="1" noMove="1" noResize="1" noEditPoints="1" noAdjustHandles="1" noChangeArrowheads="1" noChangeShapeType="1"/>
              </p:cNvSpPr>
              <p:nvPr/>
            </p:nvSpPr>
            <p:spPr>
              <a:xfrm flipH="1">
                <a:off x="6578326" y="2938463"/>
                <a:ext cx="838200" cy="1852612"/>
              </a:xfrm>
              <a:prstGeom prst="flowChartDela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6A3357B-3789-94C3-5595-D6443DC0AC03}"/>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4"/>
                  </a:ext>
                </a:extLst>
              </a:blip>
              <a:srcRect l="-819" r="48953"/>
              <a:stretch/>
            </p:blipFill>
            <p:spPr>
              <a:xfrm>
                <a:off x="6324600" y="2726795"/>
                <a:ext cx="1131372" cy="2249526"/>
              </a:xfrm>
              <a:prstGeom prst="rect">
                <a:avLst/>
              </a:prstGeom>
            </p:spPr>
          </p:pic>
        </p:grpSp>
      </p:grpSp>
      <p:grpSp>
        <p:nvGrpSpPr>
          <p:cNvPr id="20" name="Group 19">
            <a:extLst>
              <a:ext uri="{FF2B5EF4-FFF2-40B4-BE49-F238E27FC236}">
                <a16:creationId xmlns:a16="http://schemas.microsoft.com/office/drawing/2014/main" id="{850E7A9F-A97E-AFB0-6B5C-A273955FFC63}"/>
              </a:ext>
            </a:extLst>
          </p:cNvPr>
          <p:cNvGrpSpPr>
            <a:grpSpLocks/>
          </p:cNvGrpSpPr>
          <p:nvPr/>
        </p:nvGrpSpPr>
        <p:grpSpPr>
          <a:xfrm>
            <a:off x="1300508" y="3166002"/>
            <a:ext cx="3539588" cy="2031326"/>
            <a:chOff x="1300508" y="3166002"/>
            <a:chExt cx="3539588" cy="2031326"/>
          </a:xfrm>
        </p:grpSpPr>
        <p:sp>
          <p:nvSpPr>
            <p:cNvPr id="7" name="TextBox 6">
              <a:extLst>
                <a:ext uri="{FF2B5EF4-FFF2-40B4-BE49-F238E27FC236}">
                  <a16:creationId xmlns:a16="http://schemas.microsoft.com/office/drawing/2014/main" id="{D0129048-4146-0A15-1D3D-04FBC5A8A80C}"/>
                </a:ext>
              </a:extLst>
            </p:cNvPr>
            <p:cNvSpPr txBox="1">
              <a:spLocks/>
            </p:cNvSpPr>
            <p:nvPr/>
          </p:nvSpPr>
          <p:spPr>
            <a:xfrm>
              <a:off x="1300508" y="3566112"/>
              <a:ext cx="3539588" cy="1631216"/>
            </a:xfrm>
            <a:prstGeom prst="rect">
              <a:avLst/>
            </a:prstGeom>
            <a:noFill/>
          </p:spPr>
          <p:txBody>
            <a:bodyPr wrap="square" rtlCol="0">
              <a:spAutoFit/>
            </a:bodyPr>
            <a:lstStyle/>
            <a:p>
              <a:pPr algn="ctr"/>
              <a:r>
                <a:rPr lang="en-US" sz="2000" dirty="0">
                  <a:effectLst/>
                  <a:ea typeface="Myriad Pro Semicondensed"/>
                  <a:cs typeface="Times New Roman" panose="02020603050405020304" pitchFamily="18" charset="0"/>
                </a:rPr>
                <a:t>Alzheimer’s is a specific </a:t>
              </a:r>
              <a:br>
                <a:rPr lang="en-US" sz="2000" dirty="0">
                  <a:effectLst/>
                  <a:ea typeface="Myriad Pro Semicondensed"/>
                  <a:cs typeface="Times New Roman" panose="02020603050405020304" pitchFamily="18" charset="0"/>
                </a:rPr>
              </a:br>
              <a:r>
                <a:rPr lang="en-US" sz="2000" dirty="0">
                  <a:effectLst/>
                  <a:ea typeface="Myriad Pro Semicondensed"/>
                  <a:cs typeface="Times New Roman" panose="02020603050405020304" pitchFamily="18" charset="0"/>
                </a:rPr>
                <a:t>brain disease and is the most common type of dementia. </a:t>
              </a:r>
            </a:p>
            <a:p>
              <a:pPr algn="ctr"/>
              <a:r>
                <a:rPr lang="en-US" sz="2000" dirty="0">
                  <a:effectLst/>
                  <a:ea typeface="Myriad Pro Semicondensed"/>
                  <a:cs typeface="Times New Roman" panose="02020603050405020304" pitchFamily="18" charset="0"/>
                </a:rPr>
                <a:t>In fact, Alzheimer's accounts for </a:t>
              </a:r>
              <a:r>
                <a:rPr lang="en-US" sz="2000" b="1" dirty="0">
                  <a:effectLst/>
                  <a:ea typeface="Myriad Pro Semicondensed"/>
                  <a:cs typeface="Times New Roman" panose="02020603050405020304" pitchFamily="18" charset="0"/>
                </a:rPr>
                <a:t>60-80% </a:t>
              </a:r>
              <a:r>
                <a:rPr lang="en-US" sz="2000" dirty="0">
                  <a:effectLst/>
                  <a:ea typeface="Myriad Pro Semicondensed"/>
                  <a:cs typeface="Times New Roman" panose="02020603050405020304" pitchFamily="18" charset="0"/>
                </a:rPr>
                <a:t>of dementia cases.</a:t>
              </a:r>
              <a:endParaRPr lang="en-US" sz="2000" dirty="0"/>
            </a:p>
          </p:txBody>
        </p:sp>
        <p:sp>
          <p:nvSpPr>
            <p:cNvPr id="17" name="TextBox 16">
              <a:extLst>
                <a:ext uri="{FF2B5EF4-FFF2-40B4-BE49-F238E27FC236}">
                  <a16:creationId xmlns:a16="http://schemas.microsoft.com/office/drawing/2014/main" id="{5E996BF2-343D-79FC-51DC-CBC9EDBF0147}"/>
                </a:ext>
              </a:extLst>
            </p:cNvPr>
            <p:cNvSpPr txBox="1">
              <a:spLocks/>
            </p:cNvSpPr>
            <p:nvPr/>
          </p:nvSpPr>
          <p:spPr>
            <a:xfrm>
              <a:off x="1834380" y="3166002"/>
              <a:ext cx="2551119" cy="400110"/>
            </a:xfrm>
            <a:prstGeom prst="rect">
              <a:avLst/>
            </a:prstGeom>
            <a:noFill/>
          </p:spPr>
          <p:txBody>
            <a:bodyPr wrap="square" rtlCol="0">
              <a:spAutoFit/>
            </a:bodyPr>
            <a:lstStyle/>
            <a:p>
              <a:pPr algn="ctr"/>
              <a:r>
                <a:rPr lang="en-US" sz="2000" b="1" dirty="0">
                  <a:solidFill>
                    <a:schemeClr val="accent6"/>
                  </a:solidFill>
                  <a:ea typeface="Myriad Pro Semicondensed"/>
                  <a:cs typeface="Times New Roman" panose="02020603050405020304" pitchFamily="18" charset="0"/>
                </a:rPr>
                <a:t>ALZHEIMER’S</a:t>
              </a:r>
              <a:endParaRPr lang="en-US" sz="2000" b="1" dirty="0">
                <a:solidFill>
                  <a:schemeClr val="accent6"/>
                </a:solidFill>
                <a:effectLst/>
                <a:ea typeface="Myriad Pro Semicondensed"/>
                <a:cs typeface="Times New Roman" panose="02020603050405020304" pitchFamily="18" charset="0"/>
              </a:endParaRPr>
            </a:p>
          </p:txBody>
        </p:sp>
      </p:grpSp>
      <p:grpSp>
        <p:nvGrpSpPr>
          <p:cNvPr id="18" name="Group 17">
            <a:extLst>
              <a:ext uri="{FF2B5EF4-FFF2-40B4-BE49-F238E27FC236}">
                <a16:creationId xmlns:a16="http://schemas.microsoft.com/office/drawing/2014/main" id="{D7514CF2-6EF1-772A-5319-9C4D7791C8E6}"/>
              </a:ext>
            </a:extLst>
          </p:cNvPr>
          <p:cNvGrpSpPr>
            <a:grpSpLocks/>
          </p:cNvGrpSpPr>
          <p:nvPr/>
        </p:nvGrpSpPr>
        <p:grpSpPr>
          <a:xfrm>
            <a:off x="7771086" y="3166002"/>
            <a:ext cx="3120406" cy="1723549"/>
            <a:chOff x="7771086" y="3166002"/>
            <a:chExt cx="3120406" cy="1723549"/>
          </a:xfrm>
        </p:grpSpPr>
        <p:sp>
          <p:nvSpPr>
            <p:cNvPr id="16" name="TextBox 15">
              <a:extLst>
                <a:ext uri="{FF2B5EF4-FFF2-40B4-BE49-F238E27FC236}">
                  <a16:creationId xmlns:a16="http://schemas.microsoft.com/office/drawing/2014/main" id="{6A282EE2-759F-DA53-0EE8-BA056B19798D}"/>
                </a:ext>
              </a:extLst>
            </p:cNvPr>
            <p:cNvSpPr txBox="1">
              <a:spLocks/>
            </p:cNvSpPr>
            <p:nvPr/>
          </p:nvSpPr>
          <p:spPr>
            <a:xfrm>
              <a:off x="7771086" y="3566112"/>
              <a:ext cx="3120406" cy="1323439"/>
            </a:xfrm>
            <a:prstGeom prst="rect">
              <a:avLst/>
            </a:prstGeom>
            <a:noFill/>
          </p:spPr>
          <p:txBody>
            <a:bodyPr wrap="square" rtlCol="0">
              <a:spAutoFit/>
            </a:bodyPr>
            <a:lstStyle/>
            <a:p>
              <a:pPr algn="ctr"/>
              <a:r>
                <a:rPr lang="en-US" sz="2000" dirty="0">
                  <a:effectLst/>
                  <a:ea typeface="Myriad Pro Semicondensed"/>
                  <a:cs typeface="Times New Roman" panose="02020603050405020304" pitchFamily="18" charset="0"/>
                </a:rPr>
                <a:t>Dementia is a general term for symptoms like decline in memory, reasoning, or other thinking skills.</a:t>
              </a:r>
              <a:endParaRPr lang="en-US" sz="2000" dirty="0"/>
            </a:p>
          </p:txBody>
        </p:sp>
        <p:sp>
          <p:nvSpPr>
            <p:cNvPr id="22" name="TextBox 21">
              <a:extLst>
                <a:ext uri="{FF2B5EF4-FFF2-40B4-BE49-F238E27FC236}">
                  <a16:creationId xmlns:a16="http://schemas.microsoft.com/office/drawing/2014/main" id="{023AB06E-88BF-EDF3-1DA5-8D35E293B057}"/>
                </a:ext>
              </a:extLst>
            </p:cNvPr>
            <p:cNvSpPr txBox="1">
              <a:spLocks/>
            </p:cNvSpPr>
            <p:nvPr/>
          </p:nvSpPr>
          <p:spPr>
            <a:xfrm>
              <a:off x="8055730" y="3166002"/>
              <a:ext cx="2551119" cy="400110"/>
            </a:xfrm>
            <a:prstGeom prst="rect">
              <a:avLst/>
            </a:prstGeom>
            <a:noFill/>
          </p:spPr>
          <p:txBody>
            <a:bodyPr wrap="square" rtlCol="0">
              <a:spAutoFit/>
            </a:bodyPr>
            <a:lstStyle/>
            <a:p>
              <a:pPr algn="ctr"/>
              <a:r>
                <a:rPr lang="en-US" sz="2000" b="1" dirty="0">
                  <a:solidFill>
                    <a:schemeClr val="accent2"/>
                  </a:solidFill>
                  <a:ea typeface="Myriad Pro Semicondensed"/>
                  <a:cs typeface="Times New Roman" panose="02020603050405020304" pitchFamily="18" charset="0"/>
                </a:rPr>
                <a:t>DEMENTIA</a:t>
              </a:r>
              <a:endParaRPr lang="en-US" sz="2000" b="1" dirty="0">
                <a:solidFill>
                  <a:schemeClr val="accent2"/>
                </a:solidFill>
                <a:effectLst/>
                <a:ea typeface="Myriad Pro Semicondensed"/>
                <a:cs typeface="Times New Roman" panose="02020603050405020304" pitchFamily="18" charset="0"/>
              </a:endParaRPr>
            </a:p>
          </p:txBody>
        </p:sp>
      </p:grpSp>
      <p:sp>
        <p:nvSpPr>
          <p:cNvPr id="23" name="Oval 22">
            <a:extLst>
              <a:ext uri="{FF2B5EF4-FFF2-40B4-BE49-F238E27FC236}">
                <a16:creationId xmlns:a16="http://schemas.microsoft.com/office/drawing/2014/main" id="{75DC6B68-1F30-EFDB-EE44-A3A9196EB391}"/>
              </a:ext>
            </a:extLst>
          </p:cNvPr>
          <p:cNvSpPr>
            <a:spLocks noGrp="1" noRot="1" noMove="1" noResize="1" noEditPoints="1" noAdjustHandles="1" noChangeArrowheads="1" noChangeShapeType="1"/>
          </p:cNvSpPr>
          <p:nvPr/>
        </p:nvSpPr>
        <p:spPr>
          <a:xfrm>
            <a:off x="6011039" y="3922054"/>
            <a:ext cx="671513" cy="671513"/>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VS</a:t>
            </a:r>
          </a:p>
        </p:txBody>
      </p:sp>
    </p:spTree>
    <p:extLst>
      <p:ext uri="{BB962C8B-B14F-4D97-AF65-F5344CB8AC3E}">
        <p14:creationId xmlns:p14="http://schemas.microsoft.com/office/powerpoint/2010/main" val="1934311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AA70DE1-3329-BD4B-8022-00C6877ACFAF}"/>
              </a:ext>
            </a:extLst>
          </p:cNvPr>
          <p:cNvGrpSpPr>
            <a:grpSpLocks noGrp="1" noUngrp="1" noRot="1" noMove="1" noResize="1"/>
          </p:cNvGrpSpPr>
          <p:nvPr/>
        </p:nvGrpSpPr>
        <p:grpSpPr>
          <a:xfrm>
            <a:off x="6096000" y="193287"/>
            <a:ext cx="6225280" cy="338554"/>
            <a:chOff x="6096000" y="193287"/>
            <a:chExt cx="6225280" cy="338554"/>
          </a:xfrm>
        </p:grpSpPr>
        <p:sp>
          <p:nvSpPr>
            <p:cNvPr id="2" name="Rectangle: Rounded Corners 1">
              <a:extLst>
                <a:ext uri="{FF2B5EF4-FFF2-40B4-BE49-F238E27FC236}">
                  <a16:creationId xmlns:a16="http://schemas.microsoft.com/office/drawing/2014/main" id="{2516A4DF-7986-D2F5-283B-9A50A3066BAE}"/>
                </a:ext>
              </a:extLst>
            </p:cNvPr>
            <p:cNvSpPr>
              <a:spLocks noGrp="1" noRot="1" noMove="1" noResize="1" noEditPoints="1" noAdjustHandles="1" noChangeArrowheads="1" noChangeShapeType="1"/>
            </p:cNvSpPr>
            <p:nvPr/>
          </p:nvSpPr>
          <p:spPr>
            <a:xfrm>
              <a:off x="11689040"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 name="Rectangle: Rounded Corners 2">
              <a:extLst>
                <a:ext uri="{FF2B5EF4-FFF2-40B4-BE49-F238E27FC236}">
                  <a16:creationId xmlns:a16="http://schemas.microsoft.com/office/drawing/2014/main" id="{B43594B3-3499-02F9-7B97-2898894DEBE0}"/>
                </a:ext>
              </a:extLst>
            </p:cNvPr>
            <p:cNvSpPr>
              <a:spLocks noGrp="1" noRot="1" noMove="1" noResize="1" noEditPoints="1" noAdjustHandles="1" noChangeArrowheads="1" noChangeShapeType="1"/>
            </p:cNvSpPr>
            <p:nvPr/>
          </p:nvSpPr>
          <p:spPr>
            <a:xfrm>
              <a:off x="12044281"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4" name="TextBox 3">
              <a:extLst>
                <a:ext uri="{FF2B5EF4-FFF2-40B4-BE49-F238E27FC236}">
                  <a16:creationId xmlns:a16="http://schemas.microsoft.com/office/drawing/2014/main" id="{2BB93602-5656-FA7E-5800-58E1894FA402}"/>
                </a:ext>
              </a:extLst>
            </p:cNvPr>
            <p:cNvSpPr txBox="1">
              <a:spLocks noGrp="1" noRot="1" noMove="1" noResize="1" noEditPoints="1" noAdjustHandles="1" noChangeArrowheads="1" noChangeShapeType="1"/>
            </p:cNvSpPr>
            <p:nvPr/>
          </p:nvSpPr>
          <p:spPr>
            <a:xfrm>
              <a:off x="6096000" y="193287"/>
              <a:ext cx="5501268" cy="338554"/>
            </a:xfrm>
            <a:prstGeom prst="rect">
              <a:avLst/>
            </a:prstGeom>
            <a:noFill/>
          </p:spPr>
          <p:txBody>
            <a:bodyPr wrap="square" rtlCol="0">
              <a:spAutoFit/>
            </a:bodyPr>
            <a:lstStyle/>
            <a:p>
              <a:pPr algn="r"/>
              <a:r>
                <a:rPr lang="en-US" sz="1600" b="1" i="1" dirty="0">
                  <a:solidFill>
                    <a:schemeClr val="bg1"/>
                  </a:solidFill>
                </a:rPr>
                <a:t>Dementia in Our Communities</a:t>
              </a:r>
            </a:p>
          </p:txBody>
        </p:sp>
      </p:grpSp>
      <p:sp>
        <p:nvSpPr>
          <p:cNvPr id="5" name="TextBox 4">
            <a:extLst>
              <a:ext uri="{FF2B5EF4-FFF2-40B4-BE49-F238E27FC236}">
                <a16:creationId xmlns:a16="http://schemas.microsoft.com/office/drawing/2014/main" id="{A56DD536-F53A-0E63-C75C-0BCB00FA8784}"/>
              </a:ext>
            </a:extLst>
          </p:cNvPr>
          <p:cNvSpPr txBox="1">
            <a:spLocks noGrp="1" noRot="1" noMove="1" noResize="1" noEditPoints="1" noAdjustHandles="1" noChangeArrowheads="1" noChangeShapeType="1"/>
          </p:cNvSpPr>
          <p:nvPr/>
        </p:nvSpPr>
        <p:spPr>
          <a:xfrm>
            <a:off x="877188" y="1675688"/>
            <a:ext cx="7165923" cy="1446550"/>
          </a:xfrm>
          <a:prstGeom prst="rect">
            <a:avLst/>
          </a:prstGeom>
          <a:noFill/>
        </p:spPr>
        <p:txBody>
          <a:bodyPr wrap="square" rtlCol="0">
            <a:spAutoFit/>
          </a:bodyPr>
          <a:lstStyle/>
          <a:p>
            <a:r>
              <a:rPr lang="en-US" sz="4400" b="1" dirty="0"/>
              <a:t>How Dementia is Experienced in the US</a:t>
            </a:r>
          </a:p>
        </p:txBody>
      </p:sp>
      <p:sp>
        <p:nvSpPr>
          <p:cNvPr id="7" name="TextBox 6">
            <a:extLst>
              <a:ext uri="{FF2B5EF4-FFF2-40B4-BE49-F238E27FC236}">
                <a16:creationId xmlns:a16="http://schemas.microsoft.com/office/drawing/2014/main" id="{3B14CBAE-60C8-FA70-E821-423CF38485B5}"/>
              </a:ext>
            </a:extLst>
          </p:cNvPr>
          <p:cNvSpPr txBox="1">
            <a:spLocks noGrp="1" noRot="1" noMove="1" noResize="1" noEditPoints="1" noAdjustHandles="1" noChangeArrowheads="1" noChangeShapeType="1"/>
          </p:cNvSpPr>
          <p:nvPr/>
        </p:nvSpPr>
        <p:spPr>
          <a:xfrm>
            <a:off x="803320" y="4742312"/>
            <a:ext cx="3085375" cy="1153567"/>
          </a:xfrm>
          <a:prstGeom prst="rect">
            <a:avLst/>
          </a:prstGeom>
          <a:noFill/>
        </p:spPr>
        <p:txBody>
          <a:bodyPr wrap="square" numCol="1" spcCol="457200" rtlCol="0">
            <a:noAutofit/>
          </a:bodyPr>
          <a:lstStyle/>
          <a:p>
            <a:pPr algn="ctr">
              <a:lnSpc>
                <a:spcPct val="99000"/>
              </a:lnSpc>
              <a:spcAft>
                <a:spcPts val="1200"/>
              </a:spcAft>
            </a:pPr>
            <a:r>
              <a:rPr lang="en-US" dirty="0">
                <a:effectLst/>
                <a:ea typeface="Myriad Pro Semicondensed"/>
                <a:cs typeface="Times New Roman" panose="02020603050405020304" pitchFamily="18" charset="0"/>
              </a:rPr>
              <a:t>Around 10% – or 1 in every 10 adults over 65 – in the United States have Alzheimer’s disease</a:t>
            </a:r>
            <a:r>
              <a:rPr lang="en-US" dirty="0">
                <a:ea typeface="Myriad Pro Semicondensed"/>
                <a:cs typeface="Times New Roman" panose="02020603050405020304" pitchFamily="18" charset="0"/>
              </a:rPr>
              <a:t> (a type of dementia).</a:t>
            </a:r>
            <a:endParaRPr lang="en-US" dirty="0">
              <a:effectLst/>
              <a:ea typeface="Myriad Pro Semicondensed"/>
              <a:cs typeface="Times New Roman" panose="02020603050405020304" pitchFamily="18" charset="0"/>
            </a:endParaRPr>
          </a:p>
        </p:txBody>
      </p:sp>
      <p:grpSp>
        <p:nvGrpSpPr>
          <p:cNvPr id="20" name="Group 19">
            <a:extLst>
              <a:ext uri="{FF2B5EF4-FFF2-40B4-BE49-F238E27FC236}">
                <a16:creationId xmlns:a16="http://schemas.microsoft.com/office/drawing/2014/main" id="{1E5E27BB-64BA-DA3C-64E3-80355A58BDCC}"/>
              </a:ext>
            </a:extLst>
          </p:cNvPr>
          <p:cNvGrpSpPr>
            <a:grpSpLocks noGrp="1" noUngrp="1" noRot="1" noMove="1" noResize="1"/>
          </p:cNvGrpSpPr>
          <p:nvPr/>
        </p:nvGrpSpPr>
        <p:grpSpPr>
          <a:xfrm>
            <a:off x="1695316" y="3386551"/>
            <a:ext cx="1734261" cy="1180214"/>
            <a:chOff x="1695316" y="3386551"/>
            <a:chExt cx="1734261" cy="1180214"/>
          </a:xfrm>
        </p:grpSpPr>
        <p:sp>
          <p:nvSpPr>
            <p:cNvPr id="8" name="Oval 7">
              <a:extLst>
                <a:ext uri="{FF2B5EF4-FFF2-40B4-BE49-F238E27FC236}">
                  <a16:creationId xmlns:a16="http://schemas.microsoft.com/office/drawing/2014/main" id="{A2B0CF01-69C2-5BAC-DA0F-D1BDCC101B36}"/>
                </a:ext>
              </a:extLst>
            </p:cNvPr>
            <p:cNvSpPr>
              <a:spLocks noGrp="1" noRot="1" noMove="1" noResize="1" noEditPoints="1" noAdjustHandles="1" noChangeArrowheads="1" noChangeShapeType="1"/>
            </p:cNvSpPr>
            <p:nvPr/>
          </p:nvSpPr>
          <p:spPr>
            <a:xfrm>
              <a:off x="1972340" y="3386551"/>
              <a:ext cx="1180214" cy="118021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F3133B9-FE8D-8011-3B43-066A7712E218}"/>
                </a:ext>
              </a:extLst>
            </p:cNvPr>
            <p:cNvSpPr txBox="1">
              <a:spLocks noGrp="1" noRot="1" noMove="1" noResize="1" noEditPoints="1" noAdjustHandles="1" noChangeArrowheads="1" noChangeShapeType="1"/>
            </p:cNvSpPr>
            <p:nvPr/>
          </p:nvSpPr>
          <p:spPr>
            <a:xfrm>
              <a:off x="1695316" y="3723029"/>
              <a:ext cx="1734261" cy="603755"/>
            </a:xfrm>
            <a:prstGeom prst="rect">
              <a:avLst/>
            </a:prstGeom>
            <a:noFill/>
          </p:spPr>
          <p:txBody>
            <a:bodyPr wrap="square" rtlCol="0" anchor="ctr">
              <a:spAutoFit/>
            </a:bodyPr>
            <a:lstStyle/>
            <a:p>
              <a:pPr algn="ctr">
                <a:lnSpc>
                  <a:spcPct val="80000"/>
                </a:lnSpc>
              </a:pPr>
              <a:r>
                <a:rPr lang="en-US" sz="4000" b="1" i="0" u="none" strike="noStrike" spc="-150" baseline="0" dirty="0">
                  <a:solidFill>
                    <a:schemeClr val="bg1"/>
                  </a:solidFill>
                </a:rPr>
                <a:t>10%</a:t>
              </a:r>
              <a:endParaRPr lang="en-US" sz="4000" b="1" spc="-150" dirty="0">
                <a:solidFill>
                  <a:schemeClr val="bg1"/>
                </a:solidFill>
              </a:endParaRPr>
            </a:p>
          </p:txBody>
        </p:sp>
      </p:grpSp>
      <p:sp>
        <p:nvSpPr>
          <p:cNvPr id="13" name="TextBox 12">
            <a:extLst>
              <a:ext uri="{FF2B5EF4-FFF2-40B4-BE49-F238E27FC236}">
                <a16:creationId xmlns:a16="http://schemas.microsoft.com/office/drawing/2014/main" id="{4DE93E62-CFCF-ED04-2430-A6E16BCEB6BC}"/>
              </a:ext>
            </a:extLst>
          </p:cNvPr>
          <p:cNvSpPr txBox="1">
            <a:spLocks noGrp="1" noRot="1" noMove="1" noResize="1" noEditPoints="1" noAdjustHandles="1" noChangeArrowheads="1" noChangeShapeType="1"/>
          </p:cNvSpPr>
          <p:nvPr/>
        </p:nvSpPr>
        <p:spPr>
          <a:xfrm>
            <a:off x="4495076" y="4742312"/>
            <a:ext cx="3201847" cy="1153567"/>
          </a:xfrm>
          <a:prstGeom prst="rect">
            <a:avLst/>
          </a:prstGeom>
          <a:noFill/>
        </p:spPr>
        <p:txBody>
          <a:bodyPr wrap="square" numCol="1" spcCol="457200" rtlCol="0">
            <a:noAutofit/>
          </a:bodyPr>
          <a:lstStyle/>
          <a:p>
            <a:pPr algn="ctr">
              <a:lnSpc>
                <a:spcPct val="99000"/>
              </a:lnSpc>
              <a:spcAft>
                <a:spcPts val="1200"/>
              </a:spcAft>
            </a:pPr>
            <a:r>
              <a:rPr lang="en-US" dirty="0">
                <a:effectLst/>
                <a:ea typeface="Myriad Pro Semicondensed"/>
                <a:cs typeface="Times New Roman" panose="02020603050405020304" pitchFamily="18" charset="0"/>
              </a:rPr>
              <a:t>Blacks/African Americans are 2 times more likely to have Alzheimer’s disease than the non-Hispanic white population. </a:t>
            </a:r>
          </a:p>
        </p:txBody>
      </p:sp>
      <p:sp>
        <p:nvSpPr>
          <p:cNvPr id="14" name="TextBox 13">
            <a:extLst>
              <a:ext uri="{FF2B5EF4-FFF2-40B4-BE49-F238E27FC236}">
                <a16:creationId xmlns:a16="http://schemas.microsoft.com/office/drawing/2014/main" id="{A44401AC-4B50-807F-C716-9335A2152EDA}"/>
              </a:ext>
            </a:extLst>
          </p:cNvPr>
          <p:cNvSpPr txBox="1">
            <a:spLocks noGrp="1" noRot="1" noMove="1" noResize="1" noEditPoints="1" noAdjustHandles="1" noChangeArrowheads="1" noChangeShapeType="1"/>
          </p:cNvSpPr>
          <p:nvPr/>
        </p:nvSpPr>
        <p:spPr>
          <a:xfrm>
            <a:off x="8303304" y="4742312"/>
            <a:ext cx="3201847" cy="1153567"/>
          </a:xfrm>
          <a:prstGeom prst="rect">
            <a:avLst/>
          </a:prstGeom>
          <a:noFill/>
        </p:spPr>
        <p:txBody>
          <a:bodyPr wrap="square" numCol="1" spcCol="457200" rtlCol="0">
            <a:noAutofit/>
          </a:bodyPr>
          <a:lstStyle/>
          <a:p>
            <a:pPr algn="ctr">
              <a:lnSpc>
                <a:spcPct val="99000"/>
              </a:lnSpc>
              <a:spcAft>
                <a:spcPts val="1200"/>
              </a:spcAft>
            </a:pPr>
            <a:r>
              <a:rPr lang="en-US" dirty="0">
                <a:effectLst/>
                <a:ea typeface="Myriad Pro Semicondensed"/>
                <a:cs typeface="Times New Roman" panose="02020603050405020304" pitchFamily="18" charset="0"/>
              </a:rPr>
              <a:t>Hispanic/Latino adults are 1.5 times more likely to develop Alzheimer’s disease than the non-Hispanic white population.</a:t>
            </a:r>
          </a:p>
        </p:txBody>
      </p:sp>
      <p:grpSp>
        <p:nvGrpSpPr>
          <p:cNvPr id="19" name="Group 18">
            <a:extLst>
              <a:ext uri="{FF2B5EF4-FFF2-40B4-BE49-F238E27FC236}">
                <a16:creationId xmlns:a16="http://schemas.microsoft.com/office/drawing/2014/main" id="{2899A514-52B5-C5EE-5EFC-DD7CCE4FF7AA}"/>
              </a:ext>
            </a:extLst>
          </p:cNvPr>
          <p:cNvGrpSpPr>
            <a:grpSpLocks noGrp="1" noUngrp="1" noRot="1" noMove="1" noResize="1"/>
          </p:cNvGrpSpPr>
          <p:nvPr/>
        </p:nvGrpSpPr>
        <p:grpSpPr>
          <a:xfrm>
            <a:off x="5228868" y="3386551"/>
            <a:ext cx="1734261" cy="1180214"/>
            <a:chOff x="5228868" y="3386551"/>
            <a:chExt cx="1734261" cy="1180214"/>
          </a:xfrm>
        </p:grpSpPr>
        <p:sp>
          <p:nvSpPr>
            <p:cNvPr id="10" name="Oval 9">
              <a:extLst>
                <a:ext uri="{FF2B5EF4-FFF2-40B4-BE49-F238E27FC236}">
                  <a16:creationId xmlns:a16="http://schemas.microsoft.com/office/drawing/2014/main" id="{B7EAB7ED-6801-4579-D911-F1D8EDEF085E}"/>
                </a:ext>
              </a:extLst>
            </p:cNvPr>
            <p:cNvSpPr>
              <a:spLocks noGrp="1" noRot="1" noMove="1" noResize="1" noEditPoints="1" noAdjustHandles="1" noChangeArrowheads="1" noChangeShapeType="1"/>
            </p:cNvSpPr>
            <p:nvPr/>
          </p:nvSpPr>
          <p:spPr>
            <a:xfrm>
              <a:off x="5505893" y="3386551"/>
              <a:ext cx="1180214" cy="118021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C59D422-12C9-C2B0-905D-E5D964C4D9BA}"/>
                </a:ext>
              </a:extLst>
            </p:cNvPr>
            <p:cNvSpPr txBox="1">
              <a:spLocks noGrp="1" noRot="1" noMove="1" noResize="1" noEditPoints="1" noAdjustHandles="1" noChangeArrowheads="1" noChangeShapeType="1"/>
            </p:cNvSpPr>
            <p:nvPr/>
          </p:nvSpPr>
          <p:spPr>
            <a:xfrm>
              <a:off x="5228868" y="3723029"/>
              <a:ext cx="1734261" cy="603755"/>
            </a:xfrm>
            <a:prstGeom prst="rect">
              <a:avLst/>
            </a:prstGeom>
            <a:noFill/>
          </p:spPr>
          <p:txBody>
            <a:bodyPr wrap="square" rtlCol="0" anchor="ctr">
              <a:spAutoFit/>
            </a:bodyPr>
            <a:lstStyle/>
            <a:p>
              <a:pPr algn="ctr">
                <a:lnSpc>
                  <a:spcPct val="80000"/>
                </a:lnSpc>
              </a:pPr>
              <a:r>
                <a:rPr lang="en-US" sz="4000" b="1" i="0" u="none" strike="noStrike" spc="-150" baseline="0" dirty="0">
                  <a:solidFill>
                    <a:schemeClr val="bg1"/>
                  </a:solidFill>
                </a:rPr>
                <a:t>2x</a:t>
              </a:r>
              <a:endParaRPr lang="en-US" sz="4000" b="1" spc="-150" dirty="0">
                <a:solidFill>
                  <a:schemeClr val="bg1"/>
                </a:solidFill>
              </a:endParaRPr>
            </a:p>
          </p:txBody>
        </p:sp>
      </p:grpSp>
      <p:grpSp>
        <p:nvGrpSpPr>
          <p:cNvPr id="18" name="Group 17">
            <a:extLst>
              <a:ext uri="{FF2B5EF4-FFF2-40B4-BE49-F238E27FC236}">
                <a16:creationId xmlns:a16="http://schemas.microsoft.com/office/drawing/2014/main" id="{46A90E3D-D17A-FD97-FEA0-6890EFDF9E4D}"/>
              </a:ext>
            </a:extLst>
          </p:cNvPr>
          <p:cNvGrpSpPr>
            <a:grpSpLocks noGrp="1" noUngrp="1" noRot="1" noMove="1" noResize="1"/>
          </p:cNvGrpSpPr>
          <p:nvPr/>
        </p:nvGrpSpPr>
        <p:grpSpPr>
          <a:xfrm>
            <a:off x="9012235" y="3386551"/>
            <a:ext cx="1734261" cy="1180214"/>
            <a:chOff x="9012235" y="3386551"/>
            <a:chExt cx="1734261" cy="1180214"/>
          </a:xfrm>
        </p:grpSpPr>
        <p:sp>
          <p:nvSpPr>
            <p:cNvPr id="11" name="Oval 10">
              <a:extLst>
                <a:ext uri="{FF2B5EF4-FFF2-40B4-BE49-F238E27FC236}">
                  <a16:creationId xmlns:a16="http://schemas.microsoft.com/office/drawing/2014/main" id="{614092C1-0AC9-6A20-6E6E-C1DCE47D9259}"/>
                </a:ext>
              </a:extLst>
            </p:cNvPr>
            <p:cNvSpPr>
              <a:spLocks noGrp="1" noRot="1" noMove="1" noResize="1" noEditPoints="1" noAdjustHandles="1" noChangeArrowheads="1" noChangeShapeType="1"/>
            </p:cNvSpPr>
            <p:nvPr/>
          </p:nvSpPr>
          <p:spPr>
            <a:xfrm>
              <a:off x="9314121" y="3386551"/>
              <a:ext cx="1180214" cy="118021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45EFAF9-56AE-EF4C-61E8-1BEA05DB634F}"/>
                </a:ext>
              </a:extLst>
            </p:cNvPr>
            <p:cNvSpPr txBox="1">
              <a:spLocks noGrp="1" noRot="1" noMove="1" noResize="1" noEditPoints="1" noAdjustHandles="1" noChangeArrowheads="1" noChangeShapeType="1"/>
            </p:cNvSpPr>
            <p:nvPr/>
          </p:nvSpPr>
          <p:spPr>
            <a:xfrm>
              <a:off x="9012235" y="3723029"/>
              <a:ext cx="1734261" cy="603755"/>
            </a:xfrm>
            <a:prstGeom prst="rect">
              <a:avLst/>
            </a:prstGeom>
            <a:noFill/>
          </p:spPr>
          <p:txBody>
            <a:bodyPr wrap="square" rtlCol="0" anchor="ctr">
              <a:spAutoFit/>
            </a:bodyPr>
            <a:lstStyle/>
            <a:p>
              <a:pPr algn="ctr">
                <a:lnSpc>
                  <a:spcPct val="80000"/>
                </a:lnSpc>
              </a:pPr>
              <a:r>
                <a:rPr lang="en-US" sz="4000" b="1" i="0" u="none" strike="noStrike" spc="-150" baseline="0" dirty="0">
                  <a:solidFill>
                    <a:schemeClr val="bg1"/>
                  </a:solidFill>
                </a:rPr>
                <a:t>1.5x</a:t>
              </a:r>
              <a:endParaRPr lang="en-US" sz="4000" b="1" spc="-150" dirty="0">
                <a:solidFill>
                  <a:schemeClr val="bg1"/>
                </a:solidFill>
              </a:endParaRPr>
            </a:p>
          </p:txBody>
        </p:sp>
      </p:grpSp>
      <p:sp>
        <p:nvSpPr>
          <p:cNvPr id="9" name="TextBox 8">
            <a:extLst>
              <a:ext uri="{FF2B5EF4-FFF2-40B4-BE49-F238E27FC236}">
                <a16:creationId xmlns:a16="http://schemas.microsoft.com/office/drawing/2014/main" id="{AA024CF4-9C78-B52E-35F8-653D3F0FBBC2}"/>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13</a:t>
            </a:fld>
            <a:r>
              <a:rPr lang="en-US" sz="1200" i="1" dirty="0"/>
              <a:t> </a:t>
            </a:r>
          </a:p>
        </p:txBody>
      </p:sp>
      <p:sp>
        <p:nvSpPr>
          <p:cNvPr id="17" name="TextBox 16">
            <a:extLst>
              <a:ext uri="{FF2B5EF4-FFF2-40B4-BE49-F238E27FC236}">
                <a16:creationId xmlns:a16="http://schemas.microsoft.com/office/drawing/2014/main" id="{093873A3-18C1-2C3F-AE66-C28534B079A1}"/>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a:solidFill>
                  <a:schemeClr val="bg1">
                    <a:lumMod val="65000"/>
                  </a:schemeClr>
                </a:solidFill>
              </a:rPr>
              <a:t>Please Do Not Change Presentation Language</a:t>
            </a:r>
          </a:p>
        </p:txBody>
      </p:sp>
    </p:spTree>
    <p:extLst>
      <p:ext uri="{BB962C8B-B14F-4D97-AF65-F5344CB8AC3E}">
        <p14:creationId xmlns:p14="http://schemas.microsoft.com/office/powerpoint/2010/main" val="257925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EF78FB7-45D4-3392-1D4B-7FB43F7B643B}"/>
              </a:ext>
            </a:extLst>
          </p:cNvPr>
          <p:cNvGrpSpPr>
            <a:grpSpLocks noGrp="1" noUngrp="1" noRot="1" noMove="1" noResize="1"/>
          </p:cNvGrpSpPr>
          <p:nvPr/>
        </p:nvGrpSpPr>
        <p:grpSpPr>
          <a:xfrm>
            <a:off x="6096000" y="193287"/>
            <a:ext cx="6225280" cy="338554"/>
            <a:chOff x="6096000" y="193287"/>
            <a:chExt cx="6225280" cy="338554"/>
          </a:xfrm>
        </p:grpSpPr>
        <p:sp>
          <p:nvSpPr>
            <p:cNvPr id="2" name="Rectangle: Rounded Corners 1">
              <a:extLst>
                <a:ext uri="{FF2B5EF4-FFF2-40B4-BE49-F238E27FC236}">
                  <a16:creationId xmlns:a16="http://schemas.microsoft.com/office/drawing/2014/main" id="{2516A4DF-7986-D2F5-283B-9A50A3066BAE}"/>
                </a:ext>
              </a:extLst>
            </p:cNvPr>
            <p:cNvSpPr>
              <a:spLocks noGrp="1" noRot="1" noMove="1" noResize="1" noEditPoints="1" noAdjustHandles="1" noChangeArrowheads="1" noChangeShapeType="1"/>
            </p:cNvSpPr>
            <p:nvPr/>
          </p:nvSpPr>
          <p:spPr>
            <a:xfrm>
              <a:off x="11689040"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 name="Rectangle: Rounded Corners 2">
              <a:extLst>
                <a:ext uri="{FF2B5EF4-FFF2-40B4-BE49-F238E27FC236}">
                  <a16:creationId xmlns:a16="http://schemas.microsoft.com/office/drawing/2014/main" id="{B43594B3-3499-02F9-7B97-2898894DEBE0}"/>
                </a:ext>
              </a:extLst>
            </p:cNvPr>
            <p:cNvSpPr>
              <a:spLocks noGrp="1" noRot="1" noMove="1" noResize="1" noEditPoints="1" noAdjustHandles="1" noChangeArrowheads="1" noChangeShapeType="1"/>
            </p:cNvSpPr>
            <p:nvPr/>
          </p:nvSpPr>
          <p:spPr>
            <a:xfrm>
              <a:off x="12044281"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4" name="TextBox 3">
              <a:extLst>
                <a:ext uri="{FF2B5EF4-FFF2-40B4-BE49-F238E27FC236}">
                  <a16:creationId xmlns:a16="http://schemas.microsoft.com/office/drawing/2014/main" id="{2BB93602-5656-FA7E-5800-58E1894FA402}"/>
                </a:ext>
              </a:extLst>
            </p:cNvPr>
            <p:cNvSpPr txBox="1">
              <a:spLocks noGrp="1" noRot="1" noMove="1" noResize="1" noEditPoints="1" noAdjustHandles="1" noChangeArrowheads="1" noChangeShapeType="1"/>
            </p:cNvSpPr>
            <p:nvPr/>
          </p:nvSpPr>
          <p:spPr>
            <a:xfrm>
              <a:off x="6096000" y="193287"/>
              <a:ext cx="5501268" cy="338554"/>
            </a:xfrm>
            <a:prstGeom prst="rect">
              <a:avLst/>
            </a:prstGeom>
            <a:noFill/>
          </p:spPr>
          <p:txBody>
            <a:bodyPr wrap="square" rtlCol="0">
              <a:spAutoFit/>
            </a:bodyPr>
            <a:lstStyle/>
            <a:p>
              <a:pPr algn="r"/>
              <a:r>
                <a:rPr lang="en-US" sz="1600" b="1" i="1" dirty="0">
                  <a:solidFill>
                    <a:schemeClr val="bg1"/>
                  </a:solidFill>
                </a:rPr>
                <a:t>Dementia in Our Communities</a:t>
              </a:r>
            </a:p>
          </p:txBody>
        </p:sp>
      </p:grpSp>
      <p:sp>
        <p:nvSpPr>
          <p:cNvPr id="5" name="TextBox 4">
            <a:extLst>
              <a:ext uri="{FF2B5EF4-FFF2-40B4-BE49-F238E27FC236}">
                <a16:creationId xmlns:a16="http://schemas.microsoft.com/office/drawing/2014/main" id="{A56DD536-F53A-0E63-C75C-0BCB00FA8784}"/>
              </a:ext>
            </a:extLst>
          </p:cNvPr>
          <p:cNvSpPr txBox="1">
            <a:spLocks noGrp="1" noRot="1" noMove="1" noResize="1" noEditPoints="1" noAdjustHandles="1" noChangeArrowheads="1" noChangeShapeType="1"/>
          </p:cNvSpPr>
          <p:nvPr/>
        </p:nvSpPr>
        <p:spPr>
          <a:xfrm>
            <a:off x="877188" y="1675688"/>
            <a:ext cx="7165923" cy="1446550"/>
          </a:xfrm>
          <a:prstGeom prst="rect">
            <a:avLst/>
          </a:prstGeom>
          <a:noFill/>
        </p:spPr>
        <p:txBody>
          <a:bodyPr wrap="square" rtlCol="0">
            <a:spAutoFit/>
          </a:bodyPr>
          <a:lstStyle/>
          <a:p>
            <a:r>
              <a:rPr lang="en-US" sz="4400" b="1" dirty="0"/>
              <a:t>How Dementia is Experienced in Washington</a:t>
            </a:r>
          </a:p>
        </p:txBody>
      </p:sp>
      <p:sp>
        <p:nvSpPr>
          <p:cNvPr id="7" name="TextBox 6">
            <a:extLst>
              <a:ext uri="{FF2B5EF4-FFF2-40B4-BE49-F238E27FC236}">
                <a16:creationId xmlns:a16="http://schemas.microsoft.com/office/drawing/2014/main" id="{3B14CBAE-60C8-FA70-E821-423CF38485B5}"/>
              </a:ext>
            </a:extLst>
          </p:cNvPr>
          <p:cNvSpPr txBox="1">
            <a:spLocks noGrp="1" noRot="1" noMove="1" noResize="1" noEditPoints="1" noAdjustHandles="1" noChangeArrowheads="1" noChangeShapeType="1"/>
          </p:cNvSpPr>
          <p:nvPr/>
        </p:nvSpPr>
        <p:spPr>
          <a:xfrm>
            <a:off x="640205" y="4742312"/>
            <a:ext cx="2681532" cy="1153567"/>
          </a:xfrm>
          <a:prstGeom prst="rect">
            <a:avLst/>
          </a:prstGeom>
          <a:noFill/>
        </p:spPr>
        <p:txBody>
          <a:bodyPr wrap="square" numCol="1" spcCol="457200" rtlCol="0">
            <a:noAutofit/>
          </a:bodyPr>
          <a:lstStyle/>
          <a:p>
            <a:pPr marR="0" algn="ctr" rtl="0"/>
            <a:r>
              <a:rPr lang="en-US" dirty="0"/>
              <a:t>Around 125,000 people in Washington are currently living with dementia</a:t>
            </a:r>
          </a:p>
        </p:txBody>
      </p:sp>
      <p:grpSp>
        <p:nvGrpSpPr>
          <p:cNvPr id="19" name="Group 18">
            <a:extLst>
              <a:ext uri="{FF2B5EF4-FFF2-40B4-BE49-F238E27FC236}">
                <a16:creationId xmlns:a16="http://schemas.microsoft.com/office/drawing/2014/main" id="{3F223589-7DF2-F019-CF53-E891D2CBD448}"/>
              </a:ext>
            </a:extLst>
          </p:cNvPr>
          <p:cNvGrpSpPr>
            <a:grpSpLocks noGrp="1" noUngrp="1" noRot="1" noMove="1" noResize="1"/>
          </p:cNvGrpSpPr>
          <p:nvPr/>
        </p:nvGrpSpPr>
        <p:grpSpPr>
          <a:xfrm>
            <a:off x="1156425" y="3386551"/>
            <a:ext cx="1734261" cy="1180214"/>
            <a:chOff x="1156425" y="3386551"/>
            <a:chExt cx="1734261" cy="1180214"/>
          </a:xfrm>
        </p:grpSpPr>
        <p:sp>
          <p:nvSpPr>
            <p:cNvPr id="8" name="Oval 7">
              <a:extLst>
                <a:ext uri="{FF2B5EF4-FFF2-40B4-BE49-F238E27FC236}">
                  <a16:creationId xmlns:a16="http://schemas.microsoft.com/office/drawing/2014/main" id="{A2B0CF01-69C2-5BAC-DA0F-D1BDCC101B36}"/>
                </a:ext>
              </a:extLst>
            </p:cNvPr>
            <p:cNvSpPr>
              <a:spLocks noGrp="1" noRot="1" noMove="1" noResize="1" noEditPoints="1" noAdjustHandles="1" noChangeArrowheads="1" noChangeShapeType="1"/>
            </p:cNvSpPr>
            <p:nvPr/>
          </p:nvSpPr>
          <p:spPr>
            <a:xfrm>
              <a:off x="1433449" y="3386551"/>
              <a:ext cx="1180214" cy="118021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F3133B9-FE8D-8011-3B43-066A7712E218}"/>
                </a:ext>
              </a:extLst>
            </p:cNvPr>
            <p:cNvSpPr txBox="1">
              <a:spLocks noGrp="1" noRot="1" noMove="1" noResize="1" noEditPoints="1" noAdjustHandles="1" noChangeArrowheads="1" noChangeShapeType="1"/>
            </p:cNvSpPr>
            <p:nvPr/>
          </p:nvSpPr>
          <p:spPr>
            <a:xfrm>
              <a:off x="1156425" y="3723029"/>
              <a:ext cx="1734261" cy="603755"/>
            </a:xfrm>
            <a:prstGeom prst="rect">
              <a:avLst/>
            </a:prstGeom>
            <a:noFill/>
          </p:spPr>
          <p:txBody>
            <a:bodyPr wrap="square" rtlCol="0" anchor="ctr">
              <a:spAutoFit/>
            </a:bodyPr>
            <a:lstStyle/>
            <a:p>
              <a:pPr algn="ctr">
                <a:lnSpc>
                  <a:spcPct val="80000"/>
                </a:lnSpc>
              </a:pPr>
              <a:r>
                <a:rPr lang="en-US" sz="4000" b="1" i="0" u="none" strike="noStrike" spc="-150" baseline="0" dirty="0">
                  <a:solidFill>
                    <a:schemeClr val="bg1"/>
                  </a:solidFill>
                </a:rPr>
                <a:t>125k</a:t>
              </a:r>
              <a:endParaRPr lang="en-US" sz="4000" b="1" spc="-150" dirty="0">
                <a:solidFill>
                  <a:schemeClr val="bg1"/>
                </a:solidFill>
              </a:endParaRPr>
            </a:p>
          </p:txBody>
        </p:sp>
      </p:grpSp>
      <p:sp>
        <p:nvSpPr>
          <p:cNvPr id="13" name="TextBox 12">
            <a:extLst>
              <a:ext uri="{FF2B5EF4-FFF2-40B4-BE49-F238E27FC236}">
                <a16:creationId xmlns:a16="http://schemas.microsoft.com/office/drawing/2014/main" id="{4DE93E62-CFCF-ED04-2430-A6E16BCEB6BC}"/>
              </a:ext>
            </a:extLst>
          </p:cNvPr>
          <p:cNvSpPr txBox="1">
            <a:spLocks/>
          </p:cNvSpPr>
          <p:nvPr/>
        </p:nvSpPr>
        <p:spPr>
          <a:xfrm>
            <a:off x="3881524" y="4742312"/>
            <a:ext cx="4194928" cy="1153567"/>
          </a:xfrm>
          <a:prstGeom prst="rect">
            <a:avLst/>
          </a:prstGeom>
          <a:noFill/>
        </p:spPr>
        <p:txBody>
          <a:bodyPr wrap="square" numCol="1" spcCol="457200" rtlCol="0">
            <a:noAutofit/>
          </a:bodyPr>
          <a:lstStyle/>
          <a:p>
            <a:pPr marR="0" algn="ctr" rtl="0"/>
            <a:r>
              <a:rPr lang="en-US" dirty="0"/>
              <a:t>In Washington, Blacks/African American, Hispanic/Latino, and American Indian/Alaska Native communities experience dementia at higher rates than the White/Caucasian population</a:t>
            </a:r>
          </a:p>
        </p:txBody>
      </p:sp>
      <p:sp>
        <p:nvSpPr>
          <p:cNvPr id="14" name="TextBox 13">
            <a:extLst>
              <a:ext uri="{FF2B5EF4-FFF2-40B4-BE49-F238E27FC236}">
                <a16:creationId xmlns:a16="http://schemas.microsoft.com/office/drawing/2014/main" id="{A44401AC-4B50-807F-C716-9335A2152EDA}"/>
              </a:ext>
            </a:extLst>
          </p:cNvPr>
          <p:cNvSpPr txBox="1">
            <a:spLocks noGrp="1" noRot="1" noMove="1" noResize="1" noEditPoints="1" noAdjustHandles="1" noChangeArrowheads="1" noChangeShapeType="1"/>
          </p:cNvSpPr>
          <p:nvPr/>
        </p:nvSpPr>
        <p:spPr>
          <a:xfrm>
            <a:off x="8617604" y="4742312"/>
            <a:ext cx="2934191" cy="1153567"/>
          </a:xfrm>
          <a:prstGeom prst="rect">
            <a:avLst/>
          </a:prstGeom>
          <a:noFill/>
        </p:spPr>
        <p:txBody>
          <a:bodyPr wrap="square" numCol="1" spcCol="457200" rtlCol="0">
            <a:noAutofit/>
          </a:bodyPr>
          <a:lstStyle/>
          <a:p>
            <a:pPr marR="0" algn="ctr" rtl="0"/>
            <a:r>
              <a:rPr lang="en-US" dirty="0"/>
              <a:t>The number of people experiencing dementia in Washington is expected to double in the next 20 years</a:t>
            </a:r>
          </a:p>
        </p:txBody>
      </p:sp>
      <p:grpSp>
        <p:nvGrpSpPr>
          <p:cNvPr id="15" name="Group 14">
            <a:extLst>
              <a:ext uri="{FF2B5EF4-FFF2-40B4-BE49-F238E27FC236}">
                <a16:creationId xmlns:a16="http://schemas.microsoft.com/office/drawing/2014/main" id="{876BCACA-7CE8-2A36-3B5C-3808197D592E}"/>
              </a:ext>
            </a:extLst>
          </p:cNvPr>
          <p:cNvGrpSpPr>
            <a:grpSpLocks noGrp="1" noUngrp="1" noRot="1" noMove="1" noResize="1"/>
          </p:cNvGrpSpPr>
          <p:nvPr/>
        </p:nvGrpSpPr>
        <p:grpSpPr>
          <a:xfrm>
            <a:off x="9217570" y="3386551"/>
            <a:ext cx="1734261" cy="1180214"/>
            <a:chOff x="9217570" y="3386551"/>
            <a:chExt cx="1734261" cy="1180214"/>
          </a:xfrm>
        </p:grpSpPr>
        <p:sp>
          <p:nvSpPr>
            <p:cNvPr id="11" name="Oval 10">
              <a:extLst>
                <a:ext uri="{FF2B5EF4-FFF2-40B4-BE49-F238E27FC236}">
                  <a16:creationId xmlns:a16="http://schemas.microsoft.com/office/drawing/2014/main" id="{614092C1-0AC9-6A20-6E6E-C1DCE47D9259}"/>
                </a:ext>
              </a:extLst>
            </p:cNvPr>
            <p:cNvSpPr>
              <a:spLocks noGrp="1" noRot="1" noMove="1" noResize="1" noEditPoints="1" noAdjustHandles="1" noChangeArrowheads="1" noChangeShapeType="1"/>
            </p:cNvSpPr>
            <p:nvPr/>
          </p:nvSpPr>
          <p:spPr>
            <a:xfrm>
              <a:off x="9494595" y="3386551"/>
              <a:ext cx="1180214" cy="118021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45EFAF9-56AE-EF4C-61E8-1BEA05DB634F}"/>
                </a:ext>
              </a:extLst>
            </p:cNvPr>
            <p:cNvSpPr txBox="1">
              <a:spLocks noGrp="1" noRot="1" noMove="1" noResize="1" noEditPoints="1" noAdjustHandles="1" noChangeArrowheads="1" noChangeShapeType="1"/>
            </p:cNvSpPr>
            <p:nvPr/>
          </p:nvSpPr>
          <p:spPr>
            <a:xfrm>
              <a:off x="9217570" y="3671893"/>
              <a:ext cx="1734261" cy="706027"/>
            </a:xfrm>
            <a:prstGeom prst="rect">
              <a:avLst/>
            </a:prstGeom>
            <a:noFill/>
          </p:spPr>
          <p:txBody>
            <a:bodyPr wrap="square" rtlCol="0" anchor="ctr">
              <a:spAutoFit/>
            </a:bodyPr>
            <a:lstStyle/>
            <a:p>
              <a:pPr algn="ctr">
                <a:lnSpc>
                  <a:spcPct val="80000"/>
                </a:lnSpc>
              </a:pPr>
              <a:r>
                <a:rPr lang="en-US" sz="4800" b="1" i="0" u="none" strike="noStrike" spc="-150" baseline="0" dirty="0">
                  <a:solidFill>
                    <a:schemeClr val="bg1"/>
                  </a:solidFill>
                </a:rPr>
                <a:t>20</a:t>
              </a:r>
              <a:endParaRPr lang="en-US" sz="4800" b="1" spc="-150" dirty="0">
                <a:solidFill>
                  <a:schemeClr val="bg1"/>
                </a:solidFill>
              </a:endParaRPr>
            </a:p>
          </p:txBody>
        </p:sp>
      </p:grpSp>
      <p:sp>
        <p:nvSpPr>
          <p:cNvPr id="9" name="TextBox 8">
            <a:extLst>
              <a:ext uri="{FF2B5EF4-FFF2-40B4-BE49-F238E27FC236}">
                <a16:creationId xmlns:a16="http://schemas.microsoft.com/office/drawing/2014/main" id="{AA024CF4-9C78-B52E-35F8-653D3F0FBBC2}"/>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14</a:t>
            </a:fld>
            <a:r>
              <a:rPr lang="en-US" sz="1200" i="1" dirty="0"/>
              <a:t> </a:t>
            </a:r>
          </a:p>
        </p:txBody>
      </p:sp>
      <p:sp>
        <p:nvSpPr>
          <p:cNvPr id="17" name="TextBox 16">
            <a:extLst>
              <a:ext uri="{FF2B5EF4-FFF2-40B4-BE49-F238E27FC236}">
                <a16:creationId xmlns:a16="http://schemas.microsoft.com/office/drawing/2014/main" id="{093873A3-18C1-2C3F-AE66-C28534B079A1}"/>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grpSp>
        <p:nvGrpSpPr>
          <p:cNvPr id="18" name="Group 17">
            <a:extLst>
              <a:ext uri="{FF2B5EF4-FFF2-40B4-BE49-F238E27FC236}">
                <a16:creationId xmlns:a16="http://schemas.microsoft.com/office/drawing/2014/main" id="{4CDC3B84-383B-B252-626B-822D7AB5E985}"/>
              </a:ext>
            </a:extLst>
          </p:cNvPr>
          <p:cNvGrpSpPr>
            <a:grpSpLocks noGrp="1" noUngrp="1" noRot="1" noMove="1" noResize="1"/>
          </p:cNvGrpSpPr>
          <p:nvPr/>
        </p:nvGrpSpPr>
        <p:grpSpPr>
          <a:xfrm>
            <a:off x="5379566" y="3386551"/>
            <a:ext cx="1180214" cy="1180214"/>
            <a:chOff x="5379566" y="3386551"/>
            <a:chExt cx="1180214" cy="1180214"/>
          </a:xfrm>
        </p:grpSpPr>
        <p:sp>
          <p:nvSpPr>
            <p:cNvPr id="10" name="Oval 9">
              <a:extLst>
                <a:ext uri="{FF2B5EF4-FFF2-40B4-BE49-F238E27FC236}">
                  <a16:creationId xmlns:a16="http://schemas.microsoft.com/office/drawing/2014/main" id="{B7EAB7ED-6801-4579-D911-F1D8EDEF085E}"/>
                </a:ext>
              </a:extLst>
            </p:cNvPr>
            <p:cNvSpPr>
              <a:spLocks noGrp="1" noRot="1" noMove="1" noResize="1" noEditPoints="1" noAdjustHandles="1" noChangeArrowheads="1" noChangeShapeType="1"/>
            </p:cNvSpPr>
            <p:nvPr/>
          </p:nvSpPr>
          <p:spPr>
            <a:xfrm>
              <a:off x="5379566" y="3386551"/>
              <a:ext cx="1180214" cy="118021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786243A4-4E75-E874-E11C-EFB690963A86}"/>
                </a:ext>
              </a:extLst>
            </p:cNvPr>
            <p:cNvSpPr>
              <a:spLocks noGrp="1" noRot="1" noMove="1" noResize="1" noEditPoints="1" noAdjustHandles="1" noChangeArrowheads="1" noChangeShapeType="1"/>
            </p:cNvSpPr>
            <p:nvPr/>
          </p:nvSpPr>
          <p:spPr>
            <a:xfrm rot="16200000">
              <a:off x="5505348" y="3662613"/>
              <a:ext cx="947280" cy="86102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6209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172179-B757-1532-BD95-007F9952902F}"/>
              </a:ext>
            </a:extLst>
          </p:cNvPr>
          <p:cNvSpPr txBox="1">
            <a:spLocks noGrp="1" noRot="1" noMove="1" noResize="1" noEditPoints="1" noAdjustHandles="1" noChangeArrowheads="1" noChangeShapeType="1"/>
          </p:cNvSpPr>
          <p:nvPr/>
        </p:nvSpPr>
        <p:spPr>
          <a:xfrm>
            <a:off x="745165" y="520466"/>
            <a:ext cx="4464789" cy="1342419"/>
          </a:xfrm>
          <a:prstGeom prst="rect">
            <a:avLst/>
          </a:prstGeom>
          <a:noFill/>
        </p:spPr>
        <p:txBody>
          <a:bodyPr wrap="square" rtlCol="0">
            <a:spAutoFit/>
          </a:bodyPr>
          <a:lstStyle/>
          <a:p>
            <a:pPr>
              <a:lnSpc>
                <a:spcPct val="80000"/>
              </a:lnSpc>
            </a:pPr>
            <a:r>
              <a:rPr lang="en-US" sz="6000" b="1" dirty="0">
                <a:solidFill>
                  <a:schemeClr val="bg1"/>
                </a:solidFill>
              </a:rPr>
              <a:t>Activity: </a:t>
            </a:r>
            <a:r>
              <a:rPr lang="en-US" sz="4000" dirty="0">
                <a:solidFill>
                  <a:schemeClr val="bg1"/>
                </a:solidFill>
              </a:rPr>
              <a:t>Think-Pair-Share</a:t>
            </a:r>
            <a:endParaRPr lang="en-US" sz="6000" b="1" dirty="0">
              <a:solidFill>
                <a:schemeClr val="bg1"/>
              </a:solidFill>
            </a:endParaRPr>
          </a:p>
        </p:txBody>
      </p:sp>
      <p:sp>
        <p:nvSpPr>
          <p:cNvPr id="5" name="TextBox 4">
            <a:extLst>
              <a:ext uri="{FF2B5EF4-FFF2-40B4-BE49-F238E27FC236}">
                <a16:creationId xmlns:a16="http://schemas.microsoft.com/office/drawing/2014/main" id="{D4B3AFA5-4F96-433A-9816-FDF1BC48A91A}"/>
              </a:ext>
            </a:extLst>
          </p:cNvPr>
          <p:cNvSpPr txBox="1">
            <a:spLocks noGrp="1" noRot="1" noMove="1" noResize="1" noEditPoints="1" noAdjustHandles="1" noChangeArrowheads="1" noChangeShapeType="1"/>
          </p:cNvSpPr>
          <p:nvPr/>
        </p:nvSpPr>
        <p:spPr>
          <a:xfrm>
            <a:off x="6004546" y="3628532"/>
            <a:ext cx="5501267" cy="1754326"/>
          </a:xfrm>
          <a:prstGeom prst="rect">
            <a:avLst/>
          </a:prstGeom>
          <a:noFill/>
        </p:spPr>
        <p:txBody>
          <a:bodyPr wrap="square" rtlCol="0">
            <a:spAutoFit/>
          </a:bodyPr>
          <a:lstStyle/>
          <a:p>
            <a:r>
              <a:rPr lang="en-US" sz="3600" b="1" dirty="0">
                <a:solidFill>
                  <a:schemeClr val="accent6"/>
                </a:solidFill>
                <a:effectLst/>
                <a:ea typeface="Myriad Pro Semicondensed"/>
                <a:cs typeface="Times New Roman" panose="02020603050405020304" pitchFamily="18" charset="0"/>
              </a:rPr>
              <a:t>How has dementia touched my life and/or the lives of those I know?</a:t>
            </a:r>
            <a:endParaRPr lang="en-US" sz="3600" b="1" dirty="0">
              <a:solidFill>
                <a:schemeClr val="accent6"/>
              </a:solidFill>
            </a:endParaRPr>
          </a:p>
        </p:txBody>
      </p:sp>
      <p:grpSp>
        <p:nvGrpSpPr>
          <p:cNvPr id="16" name="Group 15">
            <a:extLst>
              <a:ext uri="{FF2B5EF4-FFF2-40B4-BE49-F238E27FC236}">
                <a16:creationId xmlns:a16="http://schemas.microsoft.com/office/drawing/2014/main" id="{10C0549C-F399-44DA-ACD3-B2E612D69105}"/>
              </a:ext>
            </a:extLst>
          </p:cNvPr>
          <p:cNvGrpSpPr>
            <a:grpSpLocks noGrp="1" noUngrp="1" noRot="1" noMove="1" noResize="1"/>
          </p:cNvGrpSpPr>
          <p:nvPr/>
        </p:nvGrpSpPr>
        <p:grpSpPr>
          <a:xfrm>
            <a:off x="1154328" y="3708875"/>
            <a:ext cx="4212802" cy="1919588"/>
            <a:chOff x="6359664" y="2285960"/>
            <a:chExt cx="4212802" cy="1919588"/>
          </a:xfrm>
        </p:grpSpPr>
        <p:sp>
          <p:nvSpPr>
            <p:cNvPr id="4" name="TextBox 3">
              <a:extLst>
                <a:ext uri="{FF2B5EF4-FFF2-40B4-BE49-F238E27FC236}">
                  <a16:creationId xmlns:a16="http://schemas.microsoft.com/office/drawing/2014/main" id="{1C78AC49-9BE9-9A74-7845-DC2ADD697408}"/>
                </a:ext>
              </a:extLst>
            </p:cNvPr>
            <p:cNvSpPr txBox="1">
              <a:spLocks noGrp="1" noRot="1" noMove="1" noResize="1" noEditPoints="1" noAdjustHandles="1" noChangeArrowheads="1" noChangeShapeType="1"/>
            </p:cNvSpPr>
            <p:nvPr/>
          </p:nvSpPr>
          <p:spPr>
            <a:xfrm>
              <a:off x="6831420" y="2321955"/>
              <a:ext cx="3741046" cy="1883593"/>
            </a:xfrm>
            <a:prstGeom prst="rect">
              <a:avLst/>
            </a:prstGeom>
            <a:noFill/>
          </p:spPr>
          <p:txBody>
            <a:bodyPr wrap="square" rtlCol="0">
              <a:spAutoFit/>
            </a:bodyPr>
            <a:lstStyle/>
            <a:p>
              <a:pPr>
                <a:lnSpc>
                  <a:spcPct val="90000"/>
                </a:lnSpc>
                <a:spcAft>
                  <a:spcPts val="1800"/>
                </a:spcAft>
              </a:pPr>
              <a:r>
                <a:rPr lang="en-US" sz="2400" dirty="0">
                  <a:effectLst/>
                  <a:ea typeface="Myriad Pro Semicondensed"/>
                  <a:cs typeface="Times New Roman" panose="02020603050405020304" pitchFamily="18" charset="0"/>
                </a:rPr>
                <a:t>Think for one minute</a:t>
              </a:r>
            </a:p>
            <a:p>
              <a:pPr>
                <a:lnSpc>
                  <a:spcPct val="90000"/>
                </a:lnSpc>
                <a:spcAft>
                  <a:spcPts val="1800"/>
                </a:spcAft>
              </a:pPr>
              <a:r>
                <a:rPr lang="en-US" sz="2400" dirty="0">
                  <a:effectLst/>
                  <a:ea typeface="Myriad Pro Semicondensed"/>
                  <a:cs typeface="Times New Roman" panose="02020603050405020304" pitchFamily="18" charset="0"/>
                </a:rPr>
                <a:t>Share with </a:t>
              </a:r>
              <a:r>
                <a:rPr lang="en-US" sz="2400" dirty="0">
                  <a:ea typeface="Myriad Pro Semicondensed"/>
                  <a:cs typeface="Times New Roman" panose="02020603050405020304" pitchFamily="18" charset="0"/>
                </a:rPr>
                <a:t>the person next to you </a:t>
              </a:r>
              <a:r>
                <a:rPr lang="en-US" sz="2400" dirty="0">
                  <a:effectLst/>
                  <a:ea typeface="Myriad Pro Semicondensed"/>
                  <a:cs typeface="Times New Roman" panose="02020603050405020304" pitchFamily="18" charset="0"/>
                </a:rPr>
                <a:t>for two minutes</a:t>
              </a:r>
            </a:p>
            <a:p>
              <a:pPr>
                <a:lnSpc>
                  <a:spcPct val="90000"/>
                </a:lnSpc>
                <a:spcAft>
                  <a:spcPts val="1800"/>
                </a:spcAft>
              </a:pPr>
              <a:r>
                <a:rPr lang="en-US" sz="2400" dirty="0">
                  <a:effectLst/>
                  <a:ea typeface="Myriad Pro Semicondensed"/>
                  <a:cs typeface="Times New Roman" panose="02020603050405020304" pitchFamily="18" charset="0"/>
                </a:rPr>
                <a:t>Share out with the group</a:t>
              </a:r>
              <a:endParaRPr lang="en-US" sz="2400" dirty="0"/>
            </a:p>
          </p:txBody>
        </p:sp>
        <p:sp>
          <p:nvSpPr>
            <p:cNvPr id="7" name="Oval 6">
              <a:extLst>
                <a:ext uri="{FF2B5EF4-FFF2-40B4-BE49-F238E27FC236}">
                  <a16:creationId xmlns:a16="http://schemas.microsoft.com/office/drawing/2014/main" id="{26B8AFAC-7F33-4999-C00F-3D112BCEB11C}"/>
                </a:ext>
              </a:extLst>
            </p:cNvPr>
            <p:cNvSpPr>
              <a:spLocks noGrp="1" noRot="1" noMove="1" noResize="1" noEditPoints="1" noAdjustHandles="1" noChangeArrowheads="1" noChangeShapeType="1"/>
            </p:cNvSpPr>
            <p:nvPr/>
          </p:nvSpPr>
          <p:spPr>
            <a:xfrm>
              <a:off x="6359664" y="3742676"/>
              <a:ext cx="410940" cy="41094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C38E33BB-B581-B8D5-B189-8DC39890C923}"/>
                </a:ext>
              </a:extLst>
            </p:cNvPr>
            <p:cNvSpPr txBox="1">
              <a:spLocks noGrp="1" noRot="1" noMove="1" noResize="1" noEditPoints="1" noAdjustHandles="1" noChangeArrowheads="1" noChangeShapeType="1"/>
            </p:cNvSpPr>
            <p:nvPr/>
          </p:nvSpPr>
          <p:spPr>
            <a:xfrm>
              <a:off x="6460195" y="3701365"/>
              <a:ext cx="241775" cy="461665"/>
            </a:xfrm>
            <a:prstGeom prst="rect">
              <a:avLst/>
            </a:prstGeom>
            <a:noFill/>
          </p:spPr>
          <p:txBody>
            <a:bodyPr wrap="square" rtlCol="0" anchor="ctr">
              <a:spAutoFit/>
            </a:bodyPr>
            <a:lstStyle/>
            <a:p>
              <a:pPr algn="ctr"/>
              <a:r>
                <a:rPr lang="en-US" sz="2400" b="1"/>
                <a:t>3</a:t>
              </a:r>
            </a:p>
          </p:txBody>
        </p:sp>
        <p:sp>
          <p:nvSpPr>
            <p:cNvPr id="12" name="Oval 11">
              <a:extLst>
                <a:ext uri="{FF2B5EF4-FFF2-40B4-BE49-F238E27FC236}">
                  <a16:creationId xmlns:a16="http://schemas.microsoft.com/office/drawing/2014/main" id="{B63395E8-4DF5-A6C1-C4BB-3D9D52C04304}"/>
                </a:ext>
              </a:extLst>
            </p:cNvPr>
            <p:cNvSpPr>
              <a:spLocks noGrp="1" noRot="1" noMove="1" noResize="1" noEditPoints="1" noAdjustHandles="1" noChangeArrowheads="1" noChangeShapeType="1"/>
            </p:cNvSpPr>
            <p:nvPr/>
          </p:nvSpPr>
          <p:spPr>
            <a:xfrm>
              <a:off x="6359664" y="2892688"/>
              <a:ext cx="410940" cy="41094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7A6D6E33-74F8-07F1-707F-123E3E018872}"/>
                </a:ext>
              </a:extLst>
            </p:cNvPr>
            <p:cNvSpPr txBox="1">
              <a:spLocks noGrp="1" noRot="1" noMove="1" noResize="1" noEditPoints="1" noAdjustHandles="1" noChangeArrowheads="1" noChangeShapeType="1"/>
            </p:cNvSpPr>
            <p:nvPr/>
          </p:nvSpPr>
          <p:spPr>
            <a:xfrm>
              <a:off x="6449563" y="2867325"/>
              <a:ext cx="241775" cy="461665"/>
            </a:xfrm>
            <a:prstGeom prst="rect">
              <a:avLst/>
            </a:prstGeom>
            <a:noFill/>
          </p:spPr>
          <p:txBody>
            <a:bodyPr wrap="square" rtlCol="0" anchor="ctr">
              <a:spAutoFit/>
            </a:bodyPr>
            <a:lstStyle/>
            <a:p>
              <a:pPr algn="ctr"/>
              <a:r>
                <a:rPr lang="en-US" sz="2400" b="1" dirty="0"/>
                <a:t>2</a:t>
              </a:r>
            </a:p>
          </p:txBody>
        </p:sp>
        <p:sp>
          <p:nvSpPr>
            <p:cNvPr id="14" name="Oval 13">
              <a:extLst>
                <a:ext uri="{FF2B5EF4-FFF2-40B4-BE49-F238E27FC236}">
                  <a16:creationId xmlns:a16="http://schemas.microsoft.com/office/drawing/2014/main" id="{0F82B59A-266A-0936-8A34-E8B0E19EEBA1}"/>
                </a:ext>
              </a:extLst>
            </p:cNvPr>
            <p:cNvSpPr>
              <a:spLocks noGrp="1" noRot="1" noMove="1" noResize="1" noEditPoints="1" noAdjustHandles="1" noChangeArrowheads="1" noChangeShapeType="1"/>
            </p:cNvSpPr>
            <p:nvPr/>
          </p:nvSpPr>
          <p:spPr>
            <a:xfrm>
              <a:off x="6359664" y="2321955"/>
              <a:ext cx="410940" cy="41094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71964B9C-7464-8FB6-C372-BB1E8386455A}"/>
                </a:ext>
              </a:extLst>
            </p:cNvPr>
            <p:cNvSpPr txBox="1">
              <a:spLocks noGrp="1" noRot="1" noMove="1" noResize="1" noEditPoints="1" noAdjustHandles="1" noChangeArrowheads="1" noChangeShapeType="1"/>
            </p:cNvSpPr>
            <p:nvPr/>
          </p:nvSpPr>
          <p:spPr>
            <a:xfrm>
              <a:off x="6438931" y="2285960"/>
              <a:ext cx="241775" cy="461665"/>
            </a:xfrm>
            <a:prstGeom prst="rect">
              <a:avLst/>
            </a:prstGeom>
            <a:noFill/>
          </p:spPr>
          <p:txBody>
            <a:bodyPr wrap="square" rtlCol="0" anchor="ctr">
              <a:spAutoFit/>
            </a:bodyPr>
            <a:lstStyle/>
            <a:p>
              <a:pPr algn="ctr"/>
              <a:r>
                <a:rPr lang="en-US" sz="2400" b="1"/>
                <a:t>1</a:t>
              </a:r>
            </a:p>
          </p:txBody>
        </p:sp>
      </p:grpSp>
      <p:sp>
        <p:nvSpPr>
          <p:cNvPr id="17" name="TextBox 16">
            <a:extLst>
              <a:ext uri="{FF2B5EF4-FFF2-40B4-BE49-F238E27FC236}">
                <a16:creationId xmlns:a16="http://schemas.microsoft.com/office/drawing/2014/main" id="{4F3EC66D-E837-D267-399E-B21354B277D4}"/>
              </a:ext>
            </a:extLst>
          </p:cNvPr>
          <p:cNvSpPr txBox="1">
            <a:spLocks noGrp="1" noRot="1" noMove="1" noResize="1" noEditPoints="1" noAdjustHandles="1" noChangeArrowheads="1" noChangeShapeType="1"/>
          </p:cNvSpPr>
          <p:nvPr/>
        </p:nvSpPr>
        <p:spPr>
          <a:xfrm>
            <a:off x="1085217" y="3137311"/>
            <a:ext cx="2551119" cy="400110"/>
          </a:xfrm>
          <a:prstGeom prst="rect">
            <a:avLst/>
          </a:prstGeom>
          <a:noFill/>
        </p:spPr>
        <p:txBody>
          <a:bodyPr wrap="square" rtlCol="0">
            <a:spAutoFit/>
          </a:bodyPr>
          <a:lstStyle/>
          <a:p>
            <a:r>
              <a:rPr lang="en-US" sz="2000" b="1" dirty="0">
                <a:effectLst/>
                <a:ea typeface="Myriad Pro Semicondensed"/>
                <a:cs typeface="Times New Roman" panose="02020603050405020304" pitchFamily="18" charset="0"/>
              </a:rPr>
              <a:t>INSTRUCTIONS:</a:t>
            </a:r>
          </a:p>
        </p:txBody>
      </p:sp>
      <p:sp>
        <p:nvSpPr>
          <p:cNvPr id="18" name="TextBox 17">
            <a:extLst>
              <a:ext uri="{FF2B5EF4-FFF2-40B4-BE49-F238E27FC236}">
                <a16:creationId xmlns:a16="http://schemas.microsoft.com/office/drawing/2014/main" id="{45F95524-0794-BA69-28C7-90FE201EBBDC}"/>
              </a:ext>
            </a:extLst>
          </p:cNvPr>
          <p:cNvSpPr txBox="1">
            <a:spLocks noGrp="1" noRot="1" noMove="1" noResize="1" noEditPoints="1" noAdjustHandles="1" noChangeArrowheads="1" noChangeShapeType="1"/>
          </p:cNvSpPr>
          <p:nvPr/>
        </p:nvSpPr>
        <p:spPr>
          <a:xfrm>
            <a:off x="6004547" y="3137311"/>
            <a:ext cx="2551119" cy="400110"/>
          </a:xfrm>
          <a:prstGeom prst="rect">
            <a:avLst/>
          </a:prstGeom>
          <a:noFill/>
        </p:spPr>
        <p:txBody>
          <a:bodyPr wrap="square" rtlCol="0">
            <a:spAutoFit/>
          </a:bodyPr>
          <a:lstStyle/>
          <a:p>
            <a:r>
              <a:rPr lang="en-US" sz="2000" b="1">
                <a:effectLst/>
                <a:ea typeface="Myriad Pro Semicondensed"/>
                <a:cs typeface="Times New Roman" panose="02020603050405020304" pitchFamily="18" charset="0"/>
              </a:rPr>
              <a:t>QUESTION:</a:t>
            </a:r>
          </a:p>
        </p:txBody>
      </p:sp>
      <p:sp>
        <p:nvSpPr>
          <p:cNvPr id="19" name="Rectangle: Rounded Corners 18">
            <a:extLst>
              <a:ext uri="{FF2B5EF4-FFF2-40B4-BE49-F238E27FC236}">
                <a16:creationId xmlns:a16="http://schemas.microsoft.com/office/drawing/2014/main" id="{2B564047-4DEA-DBF5-C987-B4E84D9B19F0}"/>
              </a:ext>
            </a:extLst>
          </p:cNvPr>
          <p:cNvSpPr>
            <a:spLocks noGrp="1" noRot="1" noMove="1" noResize="1" noEditPoints="1" noAdjustHandles="1" noChangeArrowheads="1" noChangeShapeType="1"/>
          </p:cNvSpPr>
          <p:nvPr/>
        </p:nvSpPr>
        <p:spPr>
          <a:xfrm>
            <a:off x="11689040"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20" name="Rectangle: Rounded Corners 19">
            <a:extLst>
              <a:ext uri="{FF2B5EF4-FFF2-40B4-BE49-F238E27FC236}">
                <a16:creationId xmlns:a16="http://schemas.microsoft.com/office/drawing/2014/main" id="{41D922FC-49C6-D3CC-9155-EC6F78D083DB}"/>
              </a:ext>
            </a:extLst>
          </p:cNvPr>
          <p:cNvSpPr>
            <a:spLocks noGrp="1" noRot="1" noMove="1" noResize="1" noEditPoints="1" noAdjustHandles="1" noChangeArrowheads="1" noChangeShapeType="1"/>
          </p:cNvSpPr>
          <p:nvPr/>
        </p:nvSpPr>
        <p:spPr>
          <a:xfrm>
            <a:off x="12044281"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21" name="TextBox 20">
            <a:extLst>
              <a:ext uri="{FF2B5EF4-FFF2-40B4-BE49-F238E27FC236}">
                <a16:creationId xmlns:a16="http://schemas.microsoft.com/office/drawing/2014/main" id="{D6730642-C09E-8F91-3491-55641AED95D2}"/>
              </a:ext>
            </a:extLst>
          </p:cNvPr>
          <p:cNvSpPr txBox="1">
            <a:spLocks noGrp="1" noRot="1" noMove="1" noResize="1" noEditPoints="1" noAdjustHandles="1" noChangeArrowheads="1" noChangeShapeType="1"/>
          </p:cNvSpPr>
          <p:nvPr/>
        </p:nvSpPr>
        <p:spPr>
          <a:xfrm>
            <a:off x="6096000" y="193287"/>
            <a:ext cx="5501268" cy="338554"/>
          </a:xfrm>
          <a:prstGeom prst="rect">
            <a:avLst/>
          </a:prstGeom>
          <a:noFill/>
        </p:spPr>
        <p:txBody>
          <a:bodyPr wrap="square" rtlCol="0">
            <a:spAutoFit/>
          </a:bodyPr>
          <a:lstStyle/>
          <a:p>
            <a:pPr algn="r"/>
            <a:r>
              <a:rPr lang="en-US" sz="1600" b="1" i="1" dirty="0">
                <a:solidFill>
                  <a:schemeClr val="bg1"/>
                </a:solidFill>
              </a:rPr>
              <a:t>Dementia in Our Communities</a:t>
            </a:r>
          </a:p>
        </p:txBody>
      </p:sp>
      <p:sp>
        <p:nvSpPr>
          <p:cNvPr id="6" name="TextBox 5">
            <a:extLst>
              <a:ext uri="{FF2B5EF4-FFF2-40B4-BE49-F238E27FC236}">
                <a16:creationId xmlns:a16="http://schemas.microsoft.com/office/drawing/2014/main" id="{364262E3-578B-223F-AADF-3EECAF767348}"/>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15</a:t>
            </a:fld>
            <a:r>
              <a:rPr lang="en-US" sz="1200" i="1" dirty="0"/>
              <a:t> </a:t>
            </a:r>
          </a:p>
        </p:txBody>
      </p:sp>
      <p:sp>
        <p:nvSpPr>
          <p:cNvPr id="8" name="TextBox 7">
            <a:extLst>
              <a:ext uri="{FF2B5EF4-FFF2-40B4-BE49-F238E27FC236}">
                <a16:creationId xmlns:a16="http://schemas.microsoft.com/office/drawing/2014/main" id="{5E61166A-6709-3FA1-15AF-E640DCDEA8C9}"/>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sp>
        <p:nvSpPr>
          <p:cNvPr id="9" name="Oval 8">
            <a:extLst>
              <a:ext uri="{FF2B5EF4-FFF2-40B4-BE49-F238E27FC236}">
                <a16:creationId xmlns:a16="http://schemas.microsoft.com/office/drawing/2014/main" id="{C7A60828-BF4B-7ADF-A066-4EBA09F31C04}"/>
              </a:ext>
            </a:extLst>
          </p:cNvPr>
          <p:cNvSpPr/>
          <p:nvPr/>
        </p:nvSpPr>
        <p:spPr>
          <a:xfrm flipH="1">
            <a:off x="9739130" y="823571"/>
            <a:ext cx="2804961" cy="2804961"/>
          </a:xfrm>
          <a:prstGeom prst="ellipse">
            <a:avLst/>
          </a:prstGeom>
          <a:blipFill>
            <a:blip r:embed="rId3">
              <a:extLst>
                <a:ext uri="{28A0092B-C50C-407E-A947-70E740481C1C}">
                  <a14:useLocalDpi xmlns:a14="http://schemas.microsoft.com/office/drawing/2010/main" val="0"/>
                </a:ext>
              </a:extLst>
            </a:blip>
            <a:srcRect/>
            <a:stretch>
              <a:fillRect l="-73318" t="-25530" r="-1277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99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5F281-6AE2-22E5-5581-3741CF6C4FE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B5D643-4B7D-1BFF-6257-B696D4A767AE}"/>
              </a:ext>
            </a:extLst>
          </p:cNvPr>
          <p:cNvSpPr txBox="1">
            <a:spLocks noGrp="1" noRot="1" noMove="1" noResize="1" noEditPoints="1" noAdjustHandles="1" noChangeArrowheads="1" noChangeShapeType="1"/>
          </p:cNvSpPr>
          <p:nvPr/>
        </p:nvSpPr>
        <p:spPr>
          <a:xfrm>
            <a:off x="981858" y="759822"/>
            <a:ext cx="6536542" cy="1200329"/>
          </a:xfrm>
          <a:prstGeom prst="rect">
            <a:avLst/>
          </a:prstGeom>
          <a:noFill/>
        </p:spPr>
        <p:txBody>
          <a:bodyPr wrap="square" rtlCol="0">
            <a:spAutoFit/>
          </a:bodyPr>
          <a:lstStyle/>
          <a:p>
            <a:pPr>
              <a:lnSpc>
                <a:spcPct val="90000"/>
              </a:lnSpc>
            </a:pPr>
            <a:r>
              <a:rPr lang="en-US" sz="8000" b="1" i="0" u="none" strike="noStrike" baseline="0" dirty="0"/>
              <a:t>Resources</a:t>
            </a:r>
            <a:endParaRPr lang="en-US" sz="13800" dirty="0"/>
          </a:p>
        </p:txBody>
      </p:sp>
      <p:sp>
        <p:nvSpPr>
          <p:cNvPr id="4" name="TextBox 3">
            <a:extLst>
              <a:ext uri="{FF2B5EF4-FFF2-40B4-BE49-F238E27FC236}">
                <a16:creationId xmlns:a16="http://schemas.microsoft.com/office/drawing/2014/main" id="{EBCCCFDA-70E8-8500-7BD5-8941A35D4883}"/>
              </a:ext>
            </a:extLst>
          </p:cNvPr>
          <p:cNvSpPr txBox="1">
            <a:spLocks noGrp="1" noRot="1" noMove="1" noResize="1" noEditPoints="1" noAdjustHandles="1" noChangeArrowheads="1" noChangeShapeType="1"/>
          </p:cNvSpPr>
          <p:nvPr/>
        </p:nvSpPr>
        <p:spPr>
          <a:xfrm>
            <a:off x="1032659" y="2112551"/>
            <a:ext cx="5709104" cy="2092881"/>
          </a:xfrm>
          <a:prstGeom prst="rect">
            <a:avLst/>
          </a:prstGeom>
          <a:noFill/>
        </p:spPr>
        <p:txBody>
          <a:bodyPr wrap="square" rtlCol="0">
            <a:spAutoFit/>
          </a:bodyPr>
          <a:lstStyle/>
          <a:p>
            <a:pPr>
              <a:spcAft>
                <a:spcPts val="1200"/>
              </a:spcAft>
            </a:pPr>
            <a:r>
              <a:rPr lang="en-US" sz="2400" dirty="0">
                <a:effectLst/>
                <a:ea typeface="Calibri" panose="020F0502020204030204" pitchFamily="34" charset="0"/>
                <a:cs typeface="Times New Roman" panose="02020603050405020304" pitchFamily="18" charset="0"/>
              </a:rPr>
              <a:t>Learn more through the link below or using the QR code by pointing your phone camera at the QR code, then touching the prompt on the screen to open the website.</a:t>
            </a:r>
          </a:p>
          <a:p>
            <a:pPr>
              <a:spcAft>
                <a:spcPts val="1200"/>
              </a:spcAft>
            </a:pPr>
            <a:r>
              <a:rPr lang="en-US" sz="2400" u="sng" dirty="0">
                <a:solidFill>
                  <a:schemeClr val="accent2"/>
                </a:solidFill>
                <a:effectLst/>
                <a:ea typeface="Calibri" panose="020F0502020204030204" pitchFamily="34" charset="0"/>
                <a:cs typeface="Times New Roman" panose="02020603050405020304" pitchFamily="18" charset="0"/>
              </a:rPr>
              <a:t>doh.wa.gov/brain-health-resources</a:t>
            </a:r>
          </a:p>
        </p:txBody>
      </p:sp>
      <p:sp>
        <p:nvSpPr>
          <p:cNvPr id="5" name="TextBox 4">
            <a:extLst>
              <a:ext uri="{FF2B5EF4-FFF2-40B4-BE49-F238E27FC236}">
                <a16:creationId xmlns:a16="http://schemas.microsoft.com/office/drawing/2014/main" id="{2AE0A2D0-8470-9456-68E3-1E8C3933D225}"/>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16</a:t>
            </a:fld>
            <a:r>
              <a:rPr lang="en-US" sz="1200" i="1" dirty="0">
                <a:solidFill>
                  <a:schemeClr val="bg1"/>
                </a:solidFill>
              </a:rPr>
              <a:t> </a:t>
            </a:r>
          </a:p>
        </p:txBody>
      </p:sp>
      <p:sp>
        <p:nvSpPr>
          <p:cNvPr id="6" name="TextBox 5">
            <a:extLst>
              <a:ext uri="{FF2B5EF4-FFF2-40B4-BE49-F238E27FC236}">
                <a16:creationId xmlns:a16="http://schemas.microsoft.com/office/drawing/2014/main" id="{45EEFA01-BB20-9D02-9A75-CC12103FE4E0}"/>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sp>
        <p:nvSpPr>
          <p:cNvPr id="8" name="TextBox 7">
            <a:extLst>
              <a:ext uri="{FF2B5EF4-FFF2-40B4-BE49-F238E27FC236}">
                <a16:creationId xmlns:a16="http://schemas.microsoft.com/office/drawing/2014/main" id="{5208BE8E-565D-E6F3-0A87-51CAF7E4515C}"/>
              </a:ext>
            </a:extLst>
          </p:cNvPr>
          <p:cNvSpPr txBox="1">
            <a:spLocks noGrp="1" noRot="1" noMove="1" noResize="1" noEditPoints="1" noAdjustHandles="1" noChangeArrowheads="1" noChangeShapeType="1"/>
          </p:cNvSpPr>
          <p:nvPr/>
        </p:nvSpPr>
        <p:spPr>
          <a:xfrm>
            <a:off x="7561544" y="4251598"/>
            <a:ext cx="3797301" cy="646331"/>
          </a:xfrm>
          <a:prstGeom prst="rect">
            <a:avLst/>
          </a:prstGeom>
          <a:noFill/>
        </p:spPr>
        <p:txBody>
          <a:bodyPr wrap="square" rtlCol="0">
            <a:spAutoFit/>
          </a:bodyPr>
          <a:lstStyle/>
          <a:p>
            <a:pPr algn="ctr"/>
            <a:r>
              <a:rPr lang="en-US" i="0" u="none" strike="noStrike" baseline="0" dirty="0"/>
              <a:t>Email</a:t>
            </a:r>
            <a:r>
              <a:rPr lang="en-US" b="1" i="0" u="none" strike="noStrike" baseline="0" dirty="0"/>
              <a:t> </a:t>
            </a:r>
            <a:r>
              <a:rPr lang="en-US" b="1" i="0" u="none" strike="noStrike" baseline="0" dirty="0" err="1">
                <a:hlinkClick r:id="rId3">
                  <a:extLst>
                    <a:ext uri="{A12FA001-AC4F-418D-AE19-62706E023703}">
                      <ahyp:hlinkClr xmlns:ahyp="http://schemas.microsoft.com/office/drawing/2018/hyperlinkcolor" val="tx"/>
                    </a:ext>
                  </a:extLst>
                </a:hlinkClick>
              </a:rPr>
              <a:t>Brain-Health@DOH.WA.Gov</a:t>
            </a:r>
            <a:r>
              <a:rPr lang="en-US" b="1" i="0" u="none" strike="noStrike" baseline="0" dirty="0"/>
              <a:t> </a:t>
            </a:r>
            <a:r>
              <a:rPr lang="en-US" i="0" u="none" strike="noStrike" baseline="0" dirty="0"/>
              <a:t>for further assistance.</a:t>
            </a:r>
            <a:endParaRPr lang="en-US" sz="3200" dirty="0"/>
          </a:p>
        </p:txBody>
      </p:sp>
      <p:pic>
        <p:nvPicPr>
          <p:cNvPr id="7" name="Picture 6">
            <a:extLst>
              <a:ext uri="{FF2B5EF4-FFF2-40B4-BE49-F238E27FC236}">
                <a16:creationId xmlns:a16="http://schemas.microsoft.com/office/drawing/2014/main" id="{C7D4BF4E-62EB-D69E-5BCF-B8D763A252A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453" b="453"/>
          <a:stretch/>
        </p:blipFill>
        <p:spPr>
          <a:xfrm>
            <a:off x="7761049" y="779921"/>
            <a:ext cx="3398292" cy="3381795"/>
          </a:xfrm>
          <a:prstGeom prst="roundRect">
            <a:avLst>
              <a:gd name="adj" fmla="val 6527"/>
            </a:avLst>
          </a:prstGeom>
        </p:spPr>
      </p:pic>
    </p:spTree>
    <p:extLst>
      <p:ext uri="{BB962C8B-B14F-4D97-AF65-F5344CB8AC3E}">
        <p14:creationId xmlns:p14="http://schemas.microsoft.com/office/powerpoint/2010/main" val="428911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530B3C-3E4A-62D9-602E-74871EBC8BE2}"/>
              </a:ext>
            </a:extLst>
          </p:cNvPr>
          <p:cNvSpPr txBox="1">
            <a:spLocks noGrp="1" noRot="1" noMove="1" noResize="1" noEditPoints="1" noAdjustHandles="1" noChangeArrowheads="1" noChangeShapeType="1"/>
          </p:cNvSpPr>
          <p:nvPr/>
        </p:nvSpPr>
        <p:spPr>
          <a:xfrm>
            <a:off x="893135" y="2922518"/>
            <a:ext cx="9197163" cy="2100062"/>
          </a:xfrm>
          <a:prstGeom prst="rect">
            <a:avLst/>
          </a:prstGeom>
          <a:noFill/>
        </p:spPr>
        <p:txBody>
          <a:bodyPr wrap="square" rtlCol="0">
            <a:spAutoFit/>
          </a:bodyPr>
          <a:lstStyle/>
          <a:p>
            <a:pPr>
              <a:lnSpc>
                <a:spcPct val="80000"/>
              </a:lnSpc>
            </a:pPr>
            <a:r>
              <a:rPr lang="en-US" sz="8000" b="1" dirty="0">
                <a:solidFill>
                  <a:schemeClr val="accent3">
                    <a:lumMod val="75000"/>
                  </a:schemeClr>
                </a:solidFill>
              </a:rPr>
              <a:t>Benefits of</a:t>
            </a:r>
          </a:p>
          <a:p>
            <a:pPr>
              <a:lnSpc>
                <a:spcPct val="80000"/>
              </a:lnSpc>
            </a:pPr>
            <a:r>
              <a:rPr lang="en-US" sz="8000" b="1" dirty="0">
                <a:solidFill>
                  <a:schemeClr val="accent3">
                    <a:lumMod val="75000"/>
                  </a:schemeClr>
                </a:solidFill>
              </a:rPr>
              <a:t>Early Detection</a:t>
            </a:r>
          </a:p>
        </p:txBody>
      </p:sp>
      <p:sp>
        <p:nvSpPr>
          <p:cNvPr id="5" name="TextBox 4">
            <a:extLst>
              <a:ext uri="{FF2B5EF4-FFF2-40B4-BE49-F238E27FC236}">
                <a16:creationId xmlns:a16="http://schemas.microsoft.com/office/drawing/2014/main" id="{6B76B969-AD4D-0798-54A7-8039797B4A68}"/>
              </a:ext>
            </a:extLst>
          </p:cNvPr>
          <p:cNvSpPr txBox="1">
            <a:spLocks noGrp="1" noRot="1" noMove="1" noResize="1" noEditPoints="1" noAdjustHandles="1" noChangeArrowheads="1" noChangeShapeType="1"/>
          </p:cNvSpPr>
          <p:nvPr/>
        </p:nvSpPr>
        <p:spPr>
          <a:xfrm>
            <a:off x="893135" y="4986801"/>
            <a:ext cx="8224283" cy="523220"/>
          </a:xfrm>
          <a:prstGeom prst="rect">
            <a:avLst/>
          </a:prstGeom>
          <a:noFill/>
        </p:spPr>
        <p:txBody>
          <a:bodyPr wrap="square" rtlCol="0">
            <a:spAutoFit/>
          </a:bodyPr>
          <a:lstStyle/>
          <a:p>
            <a:r>
              <a:rPr lang="en-US" sz="2800" dirty="0">
                <a:effectLst/>
                <a:ea typeface="Myriad Pro Semicondensed"/>
                <a:cs typeface="Times New Roman" panose="02020603050405020304" pitchFamily="18" charset="0"/>
              </a:rPr>
              <a:t>Early dementia diagnosis can improve quality of life.</a:t>
            </a:r>
            <a:endParaRPr lang="en-US" sz="2800" dirty="0"/>
          </a:p>
        </p:txBody>
      </p:sp>
      <p:sp>
        <p:nvSpPr>
          <p:cNvPr id="2" name="TextBox 1">
            <a:extLst>
              <a:ext uri="{FF2B5EF4-FFF2-40B4-BE49-F238E27FC236}">
                <a16:creationId xmlns:a16="http://schemas.microsoft.com/office/drawing/2014/main" id="{4AEBC9D0-79FB-8378-5850-879B9A9C5409}"/>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17</a:t>
            </a:fld>
            <a:r>
              <a:rPr lang="en-US" sz="1200" i="1" dirty="0"/>
              <a:t> </a:t>
            </a:r>
          </a:p>
        </p:txBody>
      </p:sp>
      <p:sp>
        <p:nvSpPr>
          <p:cNvPr id="8" name="TextBox 7">
            <a:extLst>
              <a:ext uri="{FF2B5EF4-FFF2-40B4-BE49-F238E27FC236}">
                <a16:creationId xmlns:a16="http://schemas.microsoft.com/office/drawing/2014/main" id="{E72337CB-1805-B513-0320-4A419185D5E9}"/>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sp>
        <p:nvSpPr>
          <p:cNvPr id="10" name="Oval 9">
            <a:extLst>
              <a:ext uri="{FF2B5EF4-FFF2-40B4-BE49-F238E27FC236}">
                <a16:creationId xmlns:a16="http://schemas.microsoft.com/office/drawing/2014/main" id="{DF56625C-FB2F-E235-B719-F6B1FE2AC28A}"/>
              </a:ext>
            </a:extLst>
          </p:cNvPr>
          <p:cNvSpPr/>
          <p:nvPr/>
        </p:nvSpPr>
        <p:spPr>
          <a:xfrm flipH="1">
            <a:off x="6565829" y="-132907"/>
            <a:ext cx="3242706" cy="3242706"/>
          </a:xfrm>
          <a:prstGeom prst="ellipse">
            <a:avLst/>
          </a:prstGeom>
          <a:blipFill>
            <a:blip r:embed="rId3">
              <a:extLst>
                <a:ext uri="{28A0092B-C50C-407E-A947-70E740481C1C}">
                  <a14:useLocalDpi xmlns:a14="http://schemas.microsoft.com/office/drawing/2010/main" val="0"/>
                </a:ext>
              </a:extLst>
            </a:blip>
            <a:srcRect/>
            <a:stretch>
              <a:fillRect l="-31575" t="-2016" r="-24947" b="-233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24F3192-9278-6E36-EA39-B84CA17B2A22}"/>
              </a:ext>
            </a:extLst>
          </p:cNvPr>
          <p:cNvSpPr/>
          <p:nvPr/>
        </p:nvSpPr>
        <p:spPr>
          <a:xfrm flipH="1">
            <a:off x="9500191" y="1751978"/>
            <a:ext cx="2804961" cy="2804961"/>
          </a:xfrm>
          <a:prstGeom prst="ellipse">
            <a:avLst/>
          </a:prstGeom>
          <a:blipFill>
            <a:blip r:embed="rId4">
              <a:extLst>
                <a:ext uri="{28A0092B-C50C-407E-A947-70E740481C1C}">
                  <a14:useLocalDpi xmlns:a14="http://schemas.microsoft.com/office/drawing/2010/main" val="0"/>
                </a:ext>
              </a:extLst>
            </a:blip>
            <a:srcRect/>
            <a:stretch>
              <a:fillRect l="-1377" t="-9393" r="-76061" b="-889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952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4AB6CC-9AAE-73F2-09A2-DB54EF19B436}"/>
              </a:ext>
            </a:extLst>
          </p:cNvPr>
          <p:cNvGrpSpPr>
            <a:grpSpLocks noGrp="1" noUngrp="1" noRot="1" noMove="1" noResize="1"/>
          </p:cNvGrpSpPr>
          <p:nvPr/>
        </p:nvGrpSpPr>
        <p:grpSpPr>
          <a:xfrm>
            <a:off x="6096000" y="193287"/>
            <a:ext cx="6225280" cy="338554"/>
            <a:chOff x="6096000" y="193287"/>
            <a:chExt cx="6225280" cy="338554"/>
          </a:xfrm>
        </p:grpSpPr>
        <p:sp>
          <p:nvSpPr>
            <p:cNvPr id="2" name="Rectangle: Rounded Corners 1">
              <a:extLst>
                <a:ext uri="{FF2B5EF4-FFF2-40B4-BE49-F238E27FC236}">
                  <a16:creationId xmlns:a16="http://schemas.microsoft.com/office/drawing/2014/main" id="{2516A4DF-7986-D2F5-283B-9A50A3066BAE}"/>
                </a:ext>
              </a:extLst>
            </p:cNvPr>
            <p:cNvSpPr>
              <a:spLocks noGrp="1" noRot="1" noMove="1" noResize="1" noEditPoints="1" noAdjustHandles="1" noChangeArrowheads="1" noChangeShapeType="1"/>
            </p:cNvSpPr>
            <p:nvPr/>
          </p:nvSpPr>
          <p:spPr>
            <a:xfrm>
              <a:off x="11689040"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 name="Rectangle: Rounded Corners 2">
              <a:extLst>
                <a:ext uri="{FF2B5EF4-FFF2-40B4-BE49-F238E27FC236}">
                  <a16:creationId xmlns:a16="http://schemas.microsoft.com/office/drawing/2014/main" id="{B43594B3-3499-02F9-7B97-2898894DEBE0}"/>
                </a:ext>
              </a:extLst>
            </p:cNvPr>
            <p:cNvSpPr>
              <a:spLocks noGrp="1" noRot="1" noMove="1" noResize="1" noEditPoints="1" noAdjustHandles="1" noChangeArrowheads="1" noChangeShapeType="1"/>
            </p:cNvSpPr>
            <p:nvPr/>
          </p:nvSpPr>
          <p:spPr>
            <a:xfrm>
              <a:off x="12044281"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4" name="TextBox 3">
              <a:extLst>
                <a:ext uri="{FF2B5EF4-FFF2-40B4-BE49-F238E27FC236}">
                  <a16:creationId xmlns:a16="http://schemas.microsoft.com/office/drawing/2014/main" id="{2BB93602-5656-FA7E-5800-58E1894FA402}"/>
                </a:ext>
              </a:extLst>
            </p:cNvPr>
            <p:cNvSpPr txBox="1">
              <a:spLocks noGrp="1" noRot="1" noMove="1" noResize="1" noEditPoints="1" noAdjustHandles="1" noChangeArrowheads="1" noChangeShapeType="1"/>
            </p:cNvSpPr>
            <p:nvPr/>
          </p:nvSpPr>
          <p:spPr>
            <a:xfrm>
              <a:off x="6096000" y="193287"/>
              <a:ext cx="5501268" cy="338554"/>
            </a:xfrm>
            <a:prstGeom prst="rect">
              <a:avLst/>
            </a:prstGeom>
            <a:noFill/>
          </p:spPr>
          <p:txBody>
            <a:bodyPr wrap="square" rtlCol="0">
              <a:spAutoFit/>
            </a:bodyPr>
            <a:lstStyle/>
            <a:p>
              <a:pPr algn="r"/>
              <a:r>
                <a:rPr lang="en-US" sz="1600" b="1" i="1" dirty="0">
                  <a:solidFill>
                    <a:schemeClr val="bg1">
                      <a:lumMod val="65000"/>
                    </a:schemeClr>
                  </a:solidFill>
                </a:rPr>
                <a:t>Benefits of Early Detection</a:t>
              </a:r>
            </a:p>
          </p:txBody>
        </p:sp>
      </p:grpSp>
      <p:sp>
        <p:nvSpPr>
          <p:cNvPr id="5" name="TextBox 4">
            <a:extLst>
              <a:ext uri="{FF2B5EF4-FFF2-40B4-BE49-F238E27FC236}">
                <a16:creationId xmlns:a16="http://schemas.microsoft.com/office/drawing/2014/main" id="{A56DD536-F53A-0E63-C75C-0BCB00FA8784}"/>
              </a:ext>
            </a:extLst>
          </p:cNvPr>
          <p:cNvSpPr txBox="1">
            <a:spLocks noGrp="1" noRot="1" noMove="1" noResize="1" noEditPoints="1" noAdjustHandles="1" noChangeArrowheads="1" noChangeShapeType="1"/>
          </p:cNvSpPr>
          <p:nvPr/>
        </p:nvSpPr>
        <p:spPr>
          <a:xfrm>
            <a:off x="5901698" y="1263732"/>
            <a:ext cx="6716699" cy="2834622"/>
          </a:xfrm>
          <a:prstGeom prst="rect">
            <a:avLst/>
          </a:prstGeom>
          <a:noFill/>
        </p:spPr>
        <p:txBody>
          <a:bodyPr wrap="square" rtlCol="0">
            <a:spAutoFit/>
          </a:bodyPr>
          <a:lstStyle/>
          <a:p>
            <a:pPr>
              <a:lnSpc>
                <a:spcPct val="90000"/>
              </a:lnSpc>
            </a:pPr>
            <a:r>
              <a:rPr lang="en-US" sz="6600" b="1" dirty="0"/>
              <a:t>How Can I Recognize Dementia?</a:t>
            </a:r>
          </a:p>
        </p:txBody>
      </p:sp>
      <p:grpSp>
        <p:nvGrpSpPr>
          <p:cNvPr id="14" name="Group 13">
            <a:extLst>
              <a:ext uri="{FF2B5EF4-FFF2-40B4-BE49-F238E27FC236}">
                <a16:creationId xmlns:a16="http://schemas.microsoft.com/office/drawing/2014/main" id="{CD8B00D2-5E10-6654-9414-9FE2EABA24ED}"/>
              </a:ext>
            </a:extLst>
          </p:cNvPr>
          <p:cNvGrpSpPr>
            <a:grpSpLocks noGrp="1" noUngrp="1" noRot="1" noMove="1" noResize="1"/>
          </p:cNvGrpSpPr>
          <p:nvPr/>
        </p:nvGrpSpPr>
        <p:grpSpPr>
          <a:xfrm>
            <a:off x="5174015" y="4503573"/>
            <a:ext cx="6628839" cy="646331"/>
            <a:chOff x="5174015" y="4503573"/>
            <a:chExt cx="6628839" cy="646331"/>
          </a:xfrm>
        </p:grpSpPr>
        <p:sp>
          <p:nvSpPr>
            <p:cNvPr id="10" name="TextBox 9">
              <a:extLst>
                <a:ext uri="{FF2B5EF4-FFF2-40B4-BE49-F238E27FC236}">
                  <a16:creationId xmlns:a16="http://schemas.microsoft.com/office/drawing/2014/main" id="{6AA9CB30-7E50-AEF3-05DD-A1456BC2AD67}"/>
                </a:ext>
              </a:extLst>
            </p:cNvPr>
            <p:cNvSpPr txBox="1">
              <a:spLocks noGrp="1" noRot="1" noMove="1" noResize="1" noEditPoints="1" noAdjustHandles="1" noChangeArrowheads="1" noChangeShapeType="1"/>
            </p:cNvSpPr>
            <p:nvPr/>
          </p:nvSpPr>
          <p:spPr>
            <a:xfrm>
              <a:off x="5959615" y="4503573"/>
              <a:ext cx="5843239" cy="646331"/>
            </a:xfrm>
            <a:prstGeom prst="rect">
              <a:avLst/>
            </a:prstGeom>
            <a:noFill/>
          </p:spPr>
          <p:txBody>
            <a:bodyPr wrap="square" rtlCol="0">
              <a:spAutoFit/>
            </a:bodyPr>
            <a:lstStyle/>
            <a:p>
              <a:r>
                <a:rPr lang="en-US" sz="3600" b="1" i="0" u="none" strike="noStrike" baseline="0" dirty="0"/>
                <a:t>Ten Signs of Dementia</a:t>
              </a:r>
              <a:endParaRPr lang="en-US" sz="5400" b="1" dirty="0"/>
            </a:p>
          </p:txBody>
        </p:sp>
        <p:grpSp>
          <p:nvGrpSpPr>
            <p:cNvPr id="11" name="Group 10">
              <a:extLst>
                <a:ext uri="{FF2B5EF4-FFF2-40B4-BE49-F238E27FC236}">
                  <a16:creationId xmlns:a16="http://schemas.microsoft.com/office/drawing/2014/main" id="{54C5FB82-7500-015E-0E55-47D2020E7A1C}"/>
                </a:ext>
              </a:extLst>
            </p:cNvPr>
            <p:cNvGrpSpPr>
              <a:grpSpLocks noGrp="1" noUngrp="1" noRot="1" noMove="1" noResize="1"/>
            </p:cNvGrpSpPr>
            <p:nvPr/>
          </p:nvGrpSpPr>
          <p:grpSpPr>
            <a:xfrm>
              <a:off x="5174015" y="4555669"/>
              <a:ext cx="727683" cy="594233"/>
              <a:chOff x="5699051" y="1711842"/>
              <a:chExt cx="512135" cy="418214"/>
            </a:xfrm>
            <a:solidFill>
              <a:schemeClr val="accent3">
                <a:lumMod val="20000"/>
                <a:lumOff val="80000"/>
              </a:schemeClr>
            </a:solidFill>
          </p:grpSpPr>
          <p:sp>
            <p:nvSpPr>
              <p:cNvPr id="12" name="Oval 11">
                <a:extLst>
                  <a:ext uri="{FF2B5EF4-FFF2-40B4-BE49-F238E27FC236}">
                    <a16:creationId xmlns:a16="http://schemas.microsoft.com/office/drawing/2014/main" id="{8E7E44E4-5AEE-0FE5-7072-0933CB0662AF}"/>
                  </a:ext>
                </a:extLst>
              </p:cNvPr>
              <p:cNvSpPr>
                <a:spLocks noGrp="1" noRot="1" noMove="1" noResize="1" noEditPoints="1" noAdjustHandles="1" noChangeArrowheads="1" noChangeShapeType="1"/>
              </p:cNvSpPr>
              <p:nvPr/>
            </p:nvSpPr>
            <p:spPr>
              <a:xfrm>
                <a:off x="5792972" y="1711842"/>
                <a:ext cx="418214" cy="41821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AB42F58E-3E35-CBBF-2081-B62801DF20AF}"/>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TextBox 6">
            <a:extLst>
              <a:ext uri="{FF2B5EF4-FFF2-40B4-BE49-F238E27FC236}">
                <a16:creationId xmlns:a16="http://schemas.microsoft.com/office/drawing/2014/main" id="{FA108032-DA50-BAC0-60F7-857A0DD5BE9C}"/>
              </a:ext>
            </a:extLst>
          </p:cNvPr>
          <p:cNvSpPr txBox="1">
            <a:spLocks/>
          </p:cNvSpPr>
          <p:nvPr/>
        </p:nvSpPr>
        <p:spPr>
          <a:xfrm>
            <a:off x="5729207" y="6448603"/>
            <a:ext cx="6180295" cy="276999"/>
          </a:xfrm>
          <a:prstGeom prst="rect">
            <a:avLst/>
          </a:prstGeom>
          <a:noFill/>
        </p:spPr>
        <p:txBody>
          <a:bodyPr wrap="square" rtlCol="0">
            <a:spAutoFit/>
          </a:bodyPr>
          <a:lstStyle/>
          <a:p>
            <a:pPr algn="r"/>
            <a:r>
              <a:rPr lang="en-US" sz="1200" i="1" dirty="0"/>
              <a:t>Brain Health &amp; Dementia Awareness in Our Communities		</a:t>
            </a:r>
            <a:r>
              <a:rPr lang="en-US" sz="1200" i="1" dirty="0">
                <a:solidFill>
                  <a:schemeClr val="bg1"/>
                </a:solidFill>
              </a:rPr>
              <a:t> </a:t>
            </a:r>
            <a:fld id="{F9C608B9-E2CB-4E5D-B995-23A42A7D67FE}" type="slidenum">
              <a:rPr lang="en-US" sz="1200" i="1" smtClean="0">
                <a:solidFill>
                  <a:schemeClr val="bg1"/>
                </a:solidFill>
              </a:rPr>
              <a:pPr algn="r"/>
              <a:t>18</a:t>
            </a:fld>
            <a:r>
              <a:rPr lang="en-US" sz="1200" i="1" dirty="0">
                <a:solidFill>
                  <a:schemeClr val="bg1"/>
                </a:solidFill>
              </a:rPr>
              <a:t> </a:t>
            </a:r>
          </a:p>
        </p:txBody>
      </p:sp>
      <p:sp>
        <p:nvSpPr>
          <p:cNvPr id="8" name="TextBox 7">
            <a:extLst>
              <a:ext uri="{FF2B5EF4-FFF2-40B4-BE49-F238E27FC236}">
                <a16:creationId xmlns:a16="http://schemas.microsoft.com/office/drawing/2014/main" id="{8C902BD7-5973-2FC7-5C78-6A494A0B6845}"/>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sp>
        <p:nvSpPr>
          <p:cNvPr id="16" name="Oval 15">
            <a:extLst>
              <a:ext uri="{FF2B5EF4-FFF2-40B4-BE49-F238E27FC236}">
                <a16:creationId xmlns:a16="http://schemas.microsoft.com/office/drawing/2014/main" id="{13924D5F-BB91-2E62-DF73-160514761EA2}"/>
              </a:ext>
            </a:extLst>
          </p:cNvPr>
          <p:cNvSpPr/>
          <p:nvPr/>
        </p:nvSpPr>
        <p:spPr>
          <a:xfrm flipH="1">
            <a:off x="836159" y="486717"/>
            <a:ext cx="4203718" cy="4203718"/>
          </a:xfrm>
          <a:prstGeom prst="ellipse">
            <a:avLst/>
          </a:prstGeom>
          <a:blipFill>
            <a:blip r:embed="rId3">
              <a:extLst>
                <a:ext uri="{28A0092B-C50C-407E-A947-70E740481C1C}">
                  <a14:useLocalDpi xmlns:a14="http://schemas.microsoft.com/office/drawing/2010/main" val="0"/>
                </a:ext>
              </a:extLst>
            </a:blip>
            <a:srcRect/>
            <a:stretch>
              <a:fillRect l="-36432" t="-430" r="-14516" b="-20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8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65000"/>
                    </a:schemeClr>
                  </a:solidFill>
                </a:rPr>
                <a:t>Benefits of Early Detection</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p:cNvSpPr>
          <p:nvPr/>
        </p:nvSpPr>
        <p:spPr>
          <a:xfrm>
            <a:off x="1349127" y="636384"/>
            <a:ext cx="3801476" cy="400110"/>
          </a:xfrm>
          <a:prstGeom prst="rect">
            <a:avLst/>
          </a:prstGeom>
          <a:noFill/>
        </p:spPr>
        <p:txBody>
          <a:bodyPr wrap="square" rtlCol="0">
            <a:spAutoFit/>
          </a:bodyPr>
          <a:lstStyle/>
          <a:p>
            <a:r>
              <a:rPr lang="en-US" sz="2000" b="1" i="0" u="none" strike="noStrike" baseline="0" dirty="0"/>
              <a:t>Ten Signs of Dementia</a:t>
            </a:r>
            <a:endParaRPr lang="en-US" sz="36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1349127" y="1995191"/>
            <a:ext cx="5168631" cy="2336024"/>
          </a:xfrm>
          <a:prstGeom prst="rect">
            <a:avLst/>
          </a:prstGeom>
          <a:noFill/>
        </p:spPr>
        <p:txBody>
          <a:bodyPr wrap="square" rtlCol="0">
            <a:spAutoFit/>
          </a:bodyPr>
          <a:lstStyle/>
          <a:p>
            <a:pPr>
              <a:lnSpc>
                <a:spcPct val="90000"/>
              </a:lnSpc>
            </a:pPr>
            <a:r>
              <a:rPr lang="en-US" sz="5400" b="1" dirty="0">
                <a:solidFill>
                  <a:schemeClr val="accent3"/>
                </a:solidFill>
              </a:rPr>
              <a:t>Memory Loss that Disrupts Daily Life</a:t>
            </a:r>
          </a:p>
        </p:txBody>
      </p:sp>
      <p:sp>
        <p:nvSpPr>
          <p:cNvPr id="40" name="TextBox 39">
            <a:extLst>
              <a:ext uri="{FF2B5EF4-FFF2-40B4-BE49-F238E27FC236}">
                <a16:creationId xmlns:a16="http://schemas.microsoft.com/office/drawing/2014/main" id="{D96B1C6C-99E7-9D46-691F-3C38D90D021C}"/>
              </a:ext>
            </a:extLst>
          </p:cNvPr>
          <p:cNvSpPr txBox="1">
            <a:spLocks noGrp="1" noRot="1" noMove="1" noResize="1" noEditPoints="1" noAdjustHandles="1" noChangeArrowheads="1" noChangeShapeType="1"/>
          </p:cNvSpPr>
          <p:nvPr/>
        </p:nvSpPr>
        <p:spPr>
          <a:xfrm>
            <a:off x="7111922" y="4067233"/>
            <a:ext cx="4173698" cy="1308050"/>
          </a:xfrm>
          <a:prstGeom prst="rect">
            <a:avLst/>
          </a:prstGeom>
          <a:noFill/>
        </p:spPr>
        <p:txBody>
          <a:bodyPr wrap="square" rtlCol="0">
            <a:spAutoFit/>
          </a:bodyPr>
          <a:lstStyle/>
          <a:p>
            <a:pPr>
              <a:spcAft>
                <a:spcPts val="1800"/>
              </a:spcAft>
            </a:pPr>
            <a:r>
              <a:rPr lang="en-US" sz="2400" b="1" dirty="0"/>
              <a:t>­Typical Aging</a:t>
            </a:r>
            <a:r>
              <a:rPr lang="en-US" sz="2400" dirty="0"/>
              <a:t>: </a:t>
            </a:r>
          </a:p>
          <a:p>
            <a:pPr>
              <a:spcAft>
                <a:spcPts val="1800"/>
              </a:spcAft>
            </a:pPr>
            <a:r>
              <a:rPr lang="en-US" sz="2000" dirty="0"/>
              <a:t>Temporarily forgetting names or appointments.</a:t>
            </a:r>
          </a:p>
        </p:txBody>
      </p:sp>
      <p:sp>
        <p:nvSpPr>
          <p:cNvPr id="41" name="TextBox 40">
            <a:extLst>
              <a:ext uri="{FF2B5EF4-FFF2-40B4-BE49-F238E27FC236}">
                <a16:creationId xmlns:a16="http://schemas.microsoft.com/office/drawing/2014/main" id="{CDF25E18-36C1-6436-D463-11DD63E612C4}"/>
              </a:ext>
            </a:extLst>
          </p:cNvPr>
          <p:cNvSpPr txBox="1">
            <a:spLocks noGrp="1" noRot="1" noMove="1" noResize="1" noEditPoints="1" noAdjustHandles="1" noChangeArrowheads="1" noChangeShapeType="1"/>
          </p:cNvSpPr>
          <p:nvPr/>
        </p:nvSpPr>
        <p:spPr>
          <a:xfrm>
            <a:off x="7111921" y="1445014"/>
            <a:ext cx="4441171" cy="2154436"/>
          </a:xfrm>
          <a:prstGeom prst="rect">
            <a:avLst/>
          </a:prstGeom>
          <a:noFill/>
        </p:spPr>
        <p:txBody>
          <a:bodyPr wrap="square" rtlCol="0">
            <a:spAutoFit/>
          </a:bodyPr>
          <a:lstStyle/>
          <a:p>
            <a:pPr>
              <a:spcAft>
                <a:spcPts val="1800"/>
              </a:spcAft>
            </a:pPr>
            <a:r>
              <a:rPr lang="en-US" sz="2400" b="1" dirty="0"/>
              <a:t>Possible Sign of Dementia: </a:t>
            </a:r>
          </a:p>
          <a:p>
            <a:pPr>
              <a:spcAft>
                <a:spcPts val="1800"/>
              </a:spcAft>
            </a:pPr>
            <a:r>
              <a:rPr lang="en-US" sz="2000" dirty="0"/>
              <a:t>Asking for the same information over and over.</a:t>
            </a:r>
          </a:p>
          <a:p>
            <a:pPr>
              <a:spcAft>
                <a:spcPts val="1800"/>
              </a:spcAft>
            </a:pPr>
            <a:r>
              <a:rPr lang="en-US" sz="2000" dirty="0"/>
              <a:t>Not able to recall recently learned information.</a:t>
            </a:r>
          </a:p>
        </p:txBody>
      </p:sp>
      <p:grpSp>
        <p:nvGrpSpPr>
          <p:cNvPr id="2" name="Group 1">
            <a:extLst>
              <a:ext uri="{FF2B5EF4-FFF2-40B4-BE49-F238E27FC236}">
                <a16:creationId xmlns:a16="http://schemas.microsoft.com/office/drawing/2014/main" id="{441384D7-5954-5656-72AF-FCABB60BBF00}"/>
              </a:ext>
            </a:extLst>
          </p:cNvPr>
          <p:cNvGrpSpPr>
            <a:grpSpLocks noGrp="1" noUngrp="1" noRot="1" noMove="1" noResize="1"/>
          </p:cNvGrpSpPr>
          <p:nvPr/>
        </p:nvGrpSpPr>
        <p:grpSpPr>
          <a:xfrm>
            <a:off x="1440796" y="1341154"/>
            <a:ext cx="573229" cy="573229"/>
            <a:chOff x="1869742" y="2261718"/>
            <a:chExt cx="834656" cy="834656"/>
          </a:xfrm>
          <a:solidFill>
            <a:schemeClr val="accent3"/>
          </a:solidFill>
        </p:grpSpPr>
        <p:sp>
          <p:nvSpPr>
            <p:cNvPr id="3" name="Oval 2">
              <a:extLst>
                <a:ext uri="{FF2B5EF4-FFF2-40B4-BE49-F238E27FC236}">
                  <a16:creationId xmlns:a16="http://schemas.microsoft.com/office/drawing/2014/main" id="{79A6C291-344C-01F3-7CF3-5C366225428A}"/>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423041-310D-FCD2-DF55-640E1620D37B}"/>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dirty="0">
                  <a:solidFill>
                    <a:schemeClr val="bg1"/>
                  </a:solidFill>
                </a:rPr>
                <a:t>1</a:t>
              </a:r>
            </a:p>
          </p:txBody>
        </p:sp>
      </p:grpSp>
      <p:sp>
        <p:nvSpPr>
          <p:cNvPr id="7" name="TextBox 6">
            <a:extLst>
              <a:ext uri="{FF2B5EF4-FFF2-40B4-BE49-F238E27FC236}">
                <a16:creationId xmlns:a16="http://schemas.microsoft.com/office/drawing/2014/main" id="{9D06A3EF-69D2-2007-CC7D-734797E448D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19</a:t>
            </a:fld>
            <a:r>
              <a:rPr lang="en-US" sz="1200" i="1" dirty="0"/>
              <a:t> </a:t>
            </a:r>
          </a:p>
        </p:txBody>
      </p:sp>
      <p:sp>
        <p:nvSpPr>
          <p:cNvPr id="8" name="TextBox 7">
            <a:extLst>
              <a:ext uri="{FF2B5EF4-FFF2-40B4-BE49-F238E27FC236}">
                <a16:creationId xmlns:a16="http://schemas.microsoft.com/office/drawing/2014/main" id="{7F0457CF-6852-6F6D-C130-1F682EA3EA0B}"/>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spTree>
    <p:extLst>
      <p:ext uri="{BB962C8B-B14F-4D97-AF65-F5344CB8AC3E}">
        <p14:creationId xmlns:p14="http://schemas.microsoft.com/office/powerpoint/2010/main" val="76938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77DF1AF-1C78-0BB1-FE26-75182DDAEBA3}"/>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AB612F8-7CA9-E393-F49C-34A3A9A4A0B4}"/>
              </a:ext>
            </a:extLst>
          </p:cNvPr>
          <p:cNvSpPr txBox="1">
            <a:spLocks noGrp="1" noRot="1" noMove="1" noResize="1" noEditPoints="1" noAdjustHandles="1" noChangeArrowheads="1" noChangeShapeType="1"/>
          </p:cNvSpPr>
          <p:nvPr/>
        </p:nvSpPr>
        <p:spPr>
          <a:xfrm rot="20268737">
            <a:off x="-383979" y="1653988"/>
            <a:ext cx="11997018" cy="2646878"/>
          </a:xfrm>
          <a:prstGeom prst="rect">
            <a:avLst/>
          </a:prstGeom>
          <a:noFill/>
        </p:spPr>
        <p:txBody>
          <a:bodyPr wrap="square" rtlCol="0">
            <a:spAutoFit/>
          </a:bodyPr>
          <a:lstStyle/>
          <a:p>
            <a:pPr algn="ctr"/>
            <a:r>
              <a:rPr lang="en-US" sz="16600" b="1" spc="2400" dirty="0">
                <a:solidFill>
                  <a:schemeClr val="bg2"/>
                </a:solidFill>
              </a:rPr>
              <a:t>EXAMPLE</a:t>
            </a:r>
          </a:p>
        </p:txBody>
      </p:sp>
      <p:pic>
        <p:nvPicPr>
          <p:cNvPr id="15" name="Picture Placeholder 14">
            <a:extLst>
              <a:ext uri="{FF2B5EF4-FFF2-40B4-BE49-F238E27FC236}">
                <a16:creationId xmlns:a16="http://schemas.microsoft.com/office/drawing/2014/main" id="{4F8942E9-B91F-73C3-6C66-5FCDACED037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744" b="-4530"/>
          <a:stretch>
            <a:fillRect/>
          </a:stretch>
        </p:blipFill>
        <p:spPr>
          <a:xfrm>
            <a:off x="905721" y="1140823"/>
            <a:ext cx="3208662" cy="618308"/>
          </a:xfrm>
        </p:spPr>
      </p:pic>
      <p:sp>
        <p:nvSpPr>
          <p:cNvPr id="3" name="Text Placeholder 2">
            <a:extLst>
              <a:ext uri="{FF2B5EF4-FFF2-40B4-BE49-F238E27FC236}">
                <a16:creationId xmlns:a16="http://schemas.microsoft.com/office/drawing/2014/main" id="{17E5972B-F737-5FCE-CD7E-260D29730DAE}"/>
              </a:ext>
            </a:extLst>
          </p:cNvPr>
          <p:cNvSpPr>
            <a:spLocks noGrp="1"/>
          </p:cNvSpPr>
          <p:nvPr>
            <p:ph type="body" sz="quarter" idx="11"/>
          </p:nvPr>
        </p:nvSpPr>
        <p:spPr/>
        <p:txBody>
          <a:bodyPr/>
          <a:lstStyle/>
          <a:p>
            <a:pPr>
              <a:lnSpc>
                <a:spcPct val="90000"/>
              </a:lnSpc>
            </a:pPr>
            <a:r>
              <a:rPr lang="en-US" sz="6000" dirty="0"/>
              <a:t>	Erika Behrends</a:t>
            </a:r>
          </a:p>
        </p:txBody>
      </p:sp>
      <p:sp>
        <p:nvSpPr>
          <p:cNvPr id="4" name="Text Placeholder 3">
            <a:extLst>
              <a:ext uri="{FF2B5EF4-FFF2-40B4-BE49-F238E27FC236}">
                <a16:creationId xmlns:a16="http://schemas.microsoft.com/office/drawing/2014/main" id="{B1743031-8EAD-E638-58FA-014A307DA2E4}"/>
              </a:ext>
            </a:extLst>
          </p:cNvPr>
          <p:cNvSpPr>
            <a:spLocks noGrp="1"/>
          </p:cNvSpPr>
          <p:nvPr>
            <p:ph type="body" sz="quarter" idx="12"/>
          </p:nvPr>
        </p:nvSpPr>
        <p:spPr>
          <a:xfrm>
            <a:off x="523355" y="3545145"/>
            <a:ext cx="5572645" cy="1842857"/>
          </a:xfrm>
        </p:spPr>
        <p:txBody>
          <a:bodyPr/>
          <a:lstStyle/>
          <a:p>
            <a:r>
              <a:rPr lang="en-US" dirty="0"/>
              <a:t>	Erika brings more than 15 years of experience in curriculum design, facilitation, content development, event management, and training delivery across countries and languages. </a:t>
            </a:r>
            <a:br>
              <a:rPr lang="en-US" dirty="0"/>
            </a:br>
            <a:r>
              <a:rPr lang="en-US" dirty="0"/>
              <a:t>Erika is fluent in English and Spanish.</a:t>
            </a:r>
          </a:p>
        </p:txBody>
      </p:sp>
      <p:pic>
        <p:nvPicPr>
          <p:cNvPr id="7" name="Picture Placeholder 6">
            <a:extLst>
              <a:ext uri="{FF2B5EF4-FFF2-40B4-BE49-F238E27FC236}">
                <a16:creationId xmlns:a16="http://schemas.microsoft.com/office/drawing/2014/main" id="{8D07B9E2-4C2C-4F32-23D7-9CF40586174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9528" r="9528"/>
          <a:stretch/>
        </p:blipFill>
        <p:spPr/>
      </p:pic>
    </p:spTree>
    <p:extLst>
      <p:ext uri="{BB962C8B-B14F-4D97-AF65-F5344CB8AC3E}">
        <p14:creationId xmlns:p14="http://schemas.microsoft.com/office/powerpoint/2010/main" val="2684611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65000"/>
                    </a:schemeClr>
                  </a:solidFill>
                </a:rPr>
                <a:t>Benefits of Early Detection</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6384"/>
            <a:ext cx="3228189" cy="400110"/>
          </a:xfrm>
          <a:prstGeom prst="rect">
            <a:avLst/>
          </a:prstGeom>
          <a:noFill/>
        </p:spPr>
        <p:txBody>
          <a:bodyPr wrap="square" rtlCol="0">
            <a:spAutoFit/>
          </a:bodyPr>
          <a:lstStyle/>
          <a:p>
            <a:r>
              <a:rPr lang="en-US" sz="2000" b="1" i="0" u="none" strike="noStrike" baseline="0" dirty="0"/>
              <a:t>Ten Signs of Dementia</a:t>
            </a:r>
            <a:endParaRPr lang="en-US" sz="36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1349127" y="2053371"/>
            <a:ext cx="5454731" cy="2336024"/>
          </a:xfrm>
          <a:prstGeom prst="rect">
            <a:avLst/>
          </a:prstGeom>
          <a:noFill/>
        </p:spPr>
        <p:txBody>
          <a:bodyPr wrap="square" rtlCol="0">
            <a:spAutoFit/>
          </a:bodyPr>
          <a:lstStyle/>
          <a:p>
            <a:pPr>
              <a:lnSpc>
                <a:spcPct val="90000"/>
              </a:lnSpc>
            </a:pPr>
            <a:r>
              <a:rPr lang="en-US" sz="5400" b="1" spc="-150" dirty="0">
                <a:solidFill>
                  <a:schemeClr val="accent3"/>
                </a:solidFill>
              </a:rPr>
              <a:t>Challenges in Planning or Solving Problems</a:t>
            </a:r>
          </a:p>
        </p:txBody>
      </p:sp>
      <p:sp>
        <p:nvSpPr>
          <p:cNvPr id="40" name="TextBox 39">
            <a:extLst>
              <a:ext uri="{FF2B5EF4-FFF2-40B4-BE49-F238E27FC236}">
                <a16:creationId xmlns:a16="http://schemas.microsoft.com/office/drawing/2014/main" id="{D96B1C6C-99E7-9D46-691F-3C38D90D021C}"/>
              </a:ext>
            </a:extLst>
          </p:cNvPr>
          <p:cNvSpPr txBox="1">
            <a:spLocks noGrp="1" noRot="1" noMove="1" noResize="1" noEditPoints="1" noAdjustHandles="1" noChangeArrowheads="1" noChangeShapeType="1"/>
          </p:cNvSpPr>
          <p:nvPr/>
        </p:nvSpPr>
        <p:spPr>
          <a:xfrm>
            <a:off x="7099890" y="3858301"/>
            <a:ext cx="4518370" cy="1308050"/>
          </a:xfrm>
          <a:prstGeom prst="rect">
            <a:avLst/>
          </a:prstGeom>
          <a:noFill/>
        </p:spPr>
        <p:txBody>
          <a:bodyPr wrap="square" rtlCol="0">
            <a:spAutoFit/>
          </a:bodyPr>
          <a:lstStyle/>
          <a:p>
            <a:pPr>
              <a:spcAft>
                <a:spcPts val="1800"/>
              </a:spcAft>
            </a:pPr>
            <a:r>
              <a:rPr lang="en-US" sz="2400" b="1" dirty="0"/>
              <a:t>­Typical Aging</a:t>
            </a:r>
            <a:r>
              <a:rPr lang="en-US" sz="2400" dirty="0"/>
              <a:t>: </a:t>
            </a:r>
          </a:p>
          <a:p>
            <a:pPr>
              <a:spcAft>
                <a:spcPts val="1800"/>
              </a:spcAft>
            </a:pPr>
            <a:r>
              <a:rPr lang="en-US" sz="2000" dirty="0"/>
              <a:t>Making mistakes managing bills once in a while.</a:t>
            </a:r>
          </a:p>
        </p:txBody>
      </p:sp>
      <p:sp>
        <p:nvSpPr>
          <p:cNvPr id="2" name="TextBox 1">
            <a:extLst>
              <a:ext uri="{FF2B5EF4-FFF2-40B4-BE49-F238E27FC236}">
                <a16:creationId xmlns:a16="http://schemas.microsoft.com/office/drawing/2014/main" id="{AEC9CE22-AE2C-517E-AFCF-210DE4FEEF6B}"/>
              </a:ext>
            </a:extLst>
          </p:cNvPr>
          <p:cNvSpPr txBox="1">
            <a:spLocks noGrp="1" noRot="1" noMove="1" noResize="1" noEditPoints="1" noAdjustHandles="1" noChangeArrowheads="1" noChangeShapeType="1"/>
          </p:cNvSpPr>
          <p:nvPr/>
        </p:nvSpPr>
        <p:spPr>
          <a:xfrm>
            <a:off x="7099890" y="1408029"/>
            <a:ext cx="4809611" cy="1846659"/>
          </a:xfrm>
          <a:prstGeom prst="rect">
            <a:avLst/>
          </a:prstGeom>
          <a:noFill/>
        </p:spPr>
        <p:txBody>
          <a:bodyPr wrap="square" rtlCol="0">
            <a:spAutoFit/>
          </a:bodyPr>
          <a:lstStyle/>
          <a:p>
            <a:pPr>
              <a:spcAft>
                <a:spcPts val="1800"/>
              </a:spcAft>
            </a:pPr>
            <a:r>
              <a:rPr lang="en-US" sz="2400" b="1" dirty="0"/>
              <a:t>Possible Sign of Dementia: </a:t>
            </a:r>
          </a:p>
          <a:p>
            <a:pPr>
              <a:spcAft>
                <a:spcPts val="1800"/>
              </a:spcAft>
            </a:pPr>
            <a:r>
              <a:rPr lang="en-US" sz="2000" dirty="0"/>
              <a:t>It’s harder to work with numbers, follow a recipe or keep track of bills. </a:t>
            </a:r>
          </a:p>
          <a:p>
            <a:pPr>
              <a:spcAft>
                <a:spcPts val="1800"/>
              </a:spcAft>
            </a:pPr>
            <a:r>
              <a:rPr lang="en-US" sz="2000" dirty="0"/>
              <a:t>Difficulty concentrating.</a:t>
            </a:r>
          </a:p>
        </p:txBody>
      </p:sp>
      <p:grpSp>
        <p:nvGrpSpPr>
          <p:cNvPr id="3" name="Group 2">
            <a:extLst>
              <a:ext uri="{FF2B5EF4-FFF2-40B4-BE49-F238E27FC236}">
                <a16:creationId xmlns:a16="http://schemas.microsoft.com/office/drawing/2014/main" id="{270A2D1B-88E4-799F-42F3-148F412A6BAC}"/>
              </a:ext>
            </a:extLst>
          </p:cNvPr>
          <p:cNvGrpSpPr>
            <a:grpSpLocks noGrp="1" noUngrp="1" noRot="1" noMove="1" noResize="1"/>
          </p:cNvGrpSpPr>
          <p:nvPr/>
        </p:nvGrpSpPr>
        <p:grpSpPr>
          <a:xfrm>
            <a:off x="1440796" y="1333500"/>
            <a:ext cx="573229" cy="573229"/>
            <a:chOff x="1869742" y="2261718"/>
            <a:chExt cx="834656" cy="834656"/>
          </a:xfrm>
          <a:solidFill>
            <a:schemeClr val="accent3"/>
          </a:solidFill>
        </p:grpSpPr>
        <p:sp>
          <p:nvSpPr>
            <p:cNvPr id="6" name="Oval 5">
              <a:extLst>
                <a:ext uri="{FF2B5EF4-FFF2-40B4-BE49-F238E27FC236}">
                  <a16:creationId xmlns:a16="http://schemas.microsoft.com/office/drawing/2014/main" id="{E1DF8BD9-75A2-EDBF-6EF1-D67BE6CA0070}"/>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B5A656-387C-0D37-28AE-DF3D60BA9803}"/>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dirty="0">
                  <a:solidFill>
                    <a:schemeClr val="bg1"/>
                  </a:solidFill>
                </a:rPr>
                <a:t>2</a:t>
              </a:r>
            </a:p>
          </p:txBody>
        </p:sp>
      </p:grpSp>
      <p:sp>
        <p:nvSpPr>
          <p:cNvPr id="8" name="TextBox 7">
            <a:extLst>
              <a:ext uri="{FF2B5EF4-FFF2-40B4-BE49-F238E27FC236}">
                <a16:creationId xmlns:a16="http://schemas.microsoft.com/office/drawing/2014/main" id="{6BC570BD-2EDF-F83B-DE16-2D6C4E435E0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a:t>Brain Health &amp; Dementia Awareness in Our Communities  |  </a:t>
            </a:r>
            <a:fld id="{F9C608B9-E2CB-4E5D-B995-23A42A7D67FE}" type="slidenum">
              <a:rPr lang="en-US" sz="1200" i="1" smtClean="0"/>
              <a:pPr algn="r"/>
              <a:t>20</a:t>
            </a:fld>
            <a:r>
              <a:rPr lang="en-US" sz="1200" i="1"/>
              <a:t> </a:t>
            </a:r>
          </a:p>
        </p:txBody>
      </p:sp>
      <p:sp>
        <p:nvSpPr>
          <p:cNvPr id="9" name="TextBox 8">
            <a:extLst>
              <a:ext uri="{FF2B5EF4-FFF2-40B4-BE49-F238E27FC236}">
                <a16:creationId xmlns:a16="http://schemas.microsoft.com/office/drawing/2014/main" id="{B9CD93DA-F0EB-51E8-3DA2-FE0223107824}"/>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a:solidFill>
                  <a:schemeClr val="bg1"/>
                </a:solidFill>
              </a:rPr>
              <a:t>Please Do Not Change Presentation Language</a:t>
            </a:r>
          </a:p>
        </p:txBody>
      </p:sp>
    </p:spTree>
    <p:extLst>
      <p:ext uri="{BB962C8B-B14F-4D97-AF65-F5344CB8AC3E}">
        <p14:creationId xmlns:p14="http://schemas.microsoft.com/office/powerpoint/2010/main" val="81912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65000"/>
                    </a:schemeClr>
                  </a:solidFill>
                </a:rPr>
                <a:t>Benefits of Early Detection</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6384"/>
            <a:ext cx="3228189" cy="400110"/>
          </a:xfrm>
          <a:prstGeom prst="rect">
            <a:avLst/>
          </a:prstGeom>
          <a:noFill/>
        </p:spPr>
        <p:txBody>
          <a:bodyPr wrap="square" rtlCol="0">
            <a:spAutoFit/>
          </a:bodyPr>
          <a:lstStyle/>
          <a:p>
            <a:r>
              <a:rPr lang="en-US" sz="2000" b="1" i="0" u="none" strike="noStrike" baseline="0" dirty="0"/>
              <a:t>Ten Signs of Dementia</a:t>
            </a:r>
            <a:endParaRPr lang="en-US" sz="36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1349127" y="2039106"/>
            <a:ext cx="5168631" cy="2336024"/>
          </a:xfrm>
          <a:prstGeom prst="rect">
            <a:avLst/>
          </a:prstGeom>
          <a:noFill/>
        </p:spPr>
        <p:txBody>
          <a:bodyPr wrap="square" rtlCol="0">
            <a:spAutoFit/>
          </a:bodyPr>
          <a:lstStyle/>
          <a:p>
            <a:pPr>
              <a:lnSpc>
                <a:spcPct val="90000"/>
              </a:lnSpc>
            </a:pPr>
            <a:r>
              <a:rPr lang="en-US" sz="5400" b="1" dirty="0">
                <a:solidFill>
                  <a:schemeClr val="accent3"/>
                </a:solidFill>
              </a:rPr>
              <a:t>Difficulty Completing Familiar Tasks</a:t>
            </a:r>
          </a:p>
        </p:txBody>
      </p:sp>
      <p:sp>
        <p:nvSpPr>
          <p:cNvPr id="40" name="TextBox 39">
            <a:extLst>
              <a:ext uri="{FF2B5EF4-FFF2-40B4-BE49-F238E27FC236}">
                <a16:creationId xmlns:a16="http://schemas.microsoft.com/office/drawing/2014/main" id="{D96B1C6C-99E7-9D46-691F-3C38D90D021C}"/>
              </a:ext>
            </a:extLst>
          </p:cNvPr>
          <p:cNvSpPr txBox="1">
            <a:spLocks noGrp="1" noRot="1" noMove="1" noResize="1" noEditPoints="1" noAdjustHandles="1" noChangeArrowheads="1" noChangeShapeType="1"/>
          </p:cNvSpPr>
          <p:nvPr/>
        </p:nvSpPr>
        <p:spPr>
          <a:xfrm>
            <a:off x="7099890" y="1462864"/>
            <a:ext cx="4673010" cy="1923604"/>
          </a:xfrm>
          <a:prstGeom prst="rect">
            <a:avLst/>
          </a:prstGeom>
          <a:noFill/>
        </p:spPr>
        <p:txBody>
          <a:bodyPr wrap="square" rtlCol="0">
            <a:spAutoFit/>
          </a:bodyPr>
          <a:lstStyle/>
          <a:p>
            <a:pPr>
              <a:spcAft>
                <a:spcPts val="1800"/>
              </a:spcAft>
            </a:pPr>
            <a:r>
              <a:rPr lang="en-US" sz="2400" b="1" dirty="0"/>
              <a:t>­Possible Sign of Dementia: </a:t>
            </a:r>
          </a:p>
          <a:p>
            <a:pPr>
              <a:spcAft>
                <a:spcPts val="1800"/>
              </a:spcAft>
            </a:pPr>
            <a:r>
              <a:rPr lang="en-US" sz="2000" dirty="0"/>
              <a:t>Trouble driving to a familiar location, making a grocery list or remembering rules to a game you have played many times before.</a:t>
            </a:r>
          </a:p>
        </p:txBody>
      </p:sp>
      <p:sp>
        <p:nvSpPr>
          <p:cNvPr id="2" name="TextBox 1">
            <a:extLst>
              <a:ext uri="{FF2B5EF4-FFF2-40B4-BE49-F238E27FC236}">
                <a16:creationId xmlns:a16="http://schemas.microsoft.com/office/drawing/2014/main" id="{15ABF001-8C0B-AD04-ECCF-A6D91828C6A4}"/>
              </a:ext>
            </a:extLst>
          </p:cNvPr>
          <p:cNvSpPr txBox="1">
            <a:spLocks noGrp="1" noRot="1" noMove="1" noResize="1" noEditPoints="1" noAdjustHandles="1" noChangeArrowheads="1" noChangeShapeType="1"/>
          </p:cNvSpPr>
          <p:nvPr/>
        </p:nvSpPr>
        <p:spPr>
          <a:xfrm>
            <a:off x="7099890" y="3731791"/>
            <a:ext cx="4518370" cy="1308050"/>
          </a:xfrm>
          <a:prstGeom prst="rect">
            <a:avLst/>
          </a:prstGeom>
          <a:noFill/>
        </p:spPr>
        <p:txBody>
          <a:bodyPr wrap="square" rtlCol="0">
            <a:spAutoFit/>
          </a:bodyPr>
          <a:lstStyle/>
          <a:p>
            <a:pPr>
              <a:spcAft>
                <a:spcPts val="1800"/>
              </a:spcAft>
            </a:pPr>
            <a:r>
              <a:rPr lang="en-US" sz="2400" b="1" dirty="0"/>
              <a:t>Typical Aging</a:t>
            </a:r>
            <a:r>
              <a:rPr lang="en-US" sz="2400" dirty="0"/>
              <a:t>: </a:t>
            </a:r>
          </a:p>
          <a:p>
            <a:pPr>
              <a:spcAft>
                <a:spcPts val="1800"/>
              </a:spcAft>
            </a:pPr>
            <a:r>
              <a:rPr lang="en-US" sz="2000" dirty="0"/>
              <a:t>Needing help recording a TV show once in a while.</a:t>
            </a:r>
          </a:p>
        </p:txBody>
      </p:sp>
      <p:sp>
        <p:nvSpPr>
          <p:cNvPr id="3" name="TextBox 2">
            <a:extLst>
              <a:ext uri="{FF2B5EF4-FFF2-40B4-BE49-F238E27FC236}">
                <a16:creationId xmlns:a16="http://schemas.microsoft.com/office/drawing/2014/main" id="{A729E28E-E3E6-0830-704E-FD746002238B}"/>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a:t>Brain Health &amp; Dementia Awareness in Our Communities  |  </a:t>
            </a:r>
            <a:fld id="{F9C608B9-E2CB-4E5D-B995-23A42A7D67FE}" type="slidenum">
              <a:rPr lang="en-US" sz="1200" i="1" smtClean="0"/>
              <a:pPr algn="r"/>
              <a:t>21</a:t>
            </a:fld>
            <a:r>
              <a:rPr lang="en-US" sz="1200" i="1"/>
              <a:t> </a:t>
            </a:r>
          </a:p>
        </p:txBody>
      </p:sp>
      <p:sp>
        <p:nvSpPr>
          <p:cNvPr id="6" name="TextBox 5">
            <a:extLst>
              <a:ext uri="{FF2B5EF4-FFF2-40B4-BE49-F238E27FC236}">
                <a16:creationId xmlns:a16="http://schemas.microsoft.com/office/drawing/2014/main" id="{BA83C44B-FDE9-EF9C-A306-42D1DADC6B5A}"/>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a:solidFill>
                  <a:schemeClr val="bg1"/>
                </a:solidFill>
              </a:rPr>
              <a:t>Please Do Not Change Presentation Language</a:t>
            </a:r>
          </a:p>
        </p:txBody>
      </p:sp>
      <p:grpSp>
        <p:nvGrpSpPr>
          <p:cNvPr id="7" name="Group 6">
            <a:extLst>
              <a:ext uri="{FF2B5EF4-FFF2-40B4-BE49-F238E27FC236}">
                <a16:creationId xmlns:a16="http://schemas.microsoft.com/office/drawing/2014/main" id="{5A7F6436-CE44-8709-D132-6EA260D2CDD7}"/>
              </a:ext>
            </a:extLst>
          </p:cNvPr>
          <p:cNvGrpSpPr>
            <a:grpSpLocks noGrp="1" noUngrp="1" noRot="1" noMove="1" noResize="1"/>
          </p:cNvGrpSpPr>
          <p:nvPr/>
        </p:nvGrpSpPr>
        <p:grpSpPr>
          <a:xfrm>
            <a:off x="1440796" y="1333500"/>
            <a:ext cx="573229" cy="573229"/>
            <a:chOff x="1869742" y="2261718"/>
            <a:chExt cx="834656" cy="834656"/>
          </a:xfrm>
          <a:solidFill>
            <a:schemeClr val="accent3"/>
          </a:solidFill>
        </p:grpSpPr>
        <p:sp>
          <p:nvSpPr>
            <p:cNvPr id="8" name="Oval 7">
              <a:extLst>
                <a:ext uri="{FF2B5EF4-FFF2-40B4-BE49-F238E27FC236}">
                  <a16:creationId xmlns:a16="http://schemas.microsoft.com/office/drawing/2014/main" id="{CEC894D6-451D-6D34-BDA9-21160BD0E9F5}"/>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B2849C-FBE3-0BD5-45A6-C4C988009576}"/>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dirty="0">
                  <a:solidFill>
                    <a:schemeClr val="bg1"/>
                  </a:solidFill>
                </a:rPr>
                <a:t>3</a:t>
              </a:r>
            </a:p>
          </p:txBody>
        </p:sp>
      </p:grpSp>
    </p:spTree>
    <p:extLst>
      <p:ext uri="{BB962C8B-B14F-4D97-AF65-F5344CB8AC3E}">
        <p14:creationId xmlns:p14="http://schemas.microsoft.com/office/powerpoint/2010/main" val="24492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65000"/>
                    </a:schemeClr>
                  </a:solidFill>
                </a:rPr>
                <a:t>Benefits of Early Detection</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6384"/>
            <a:ext cx="3228189" cy="400110"/>
          </a:xfrm>
          <a:prstGeom prst="rect">
            <a:avLst/>
          </a:prstGeom>
          <a:noFill/>
        </p:spPr>
        <p:txBody>
          <a:bodyPr wrap="square" rtlCol="0">
            <a:spAutoFit/>
          </a:bodyPr>
          <a:lstStyle/>
          <a:p>
            <a:r>
              <a:rPr lang="en-US" sz="2000" b="1" i="0" u="none" strike="noStrike" baseline="0" dirty="0"/>
              <a:t>Ten Signs of Dementia</a:t>
            </a:r>
            <a:endParaRPr lang="en-US" sz="36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1349127" y="2039106"/>
            <a:ext cx="5168631" cy="2336024"/>
          </a:xfrm>
          <a:prstGeom prst="rect">
            <a:avLst/>
          </a:prstGeom>
          <a:noFill/>
        </p:spPr>
        <p:txBody>
          <a:bodyPr wrap="square" rtlCol="0">
            <a:spAutoFit/>
          </a:bodyPr>
          <a:lstStyle/>
          <a:p>
            <a:pPr>
              <a:lnSpc>
                <a:spcPct val="90000"/>
              </a:lnSpc>
            </a:pPr>
            <a:r>
              <a:rPr lang="en-US" sz="5400" b="1" dirty="0">
                <a:solidFill>
                  <a:schemeClr val="accent3"/>
                </a:solidFill>
              </a:rPr>
              <a:t>Confusion </a:t>
            </a:r>
          </a:p>
          <a:p>
            <a:pPr>
              <a:lnSpc>
                <a:spcPct val="90000"/>
              </a:lnSpc>
            </a:pPr>
            <a:r>
              <a:rPr lang="en-US" sz="5400" b="1" dirty="0">
                <a:solidFill>
                  <a:schemeClr val="accent3"/>
                </a:solidFill>
              </a:rPr>
              <a:t>with Time </a:t>
            </a:r>
          </a:p>
          <a:p>
            <a:pPr>
              <a:lnSpc>
                <a:spcPct val="90000"/>
              </a:lnSpc>
            </a:pPr>
            <a:r>
              <a:rPr lang="en-US" sz="5400" b="1" dirty="0">
                <a:solidFill>
                  <a:schemeClr val="accent3"/>
                </a:solidFill>
              </a:rPr>
              <a:t>or Place</a:t>
            </a:r>
          </a:p>
        </p:txBody>
      </p:sp>
      <p:sp>
        <p:nvSpPr>
          <p:cNvPr id="40" name="TextBox 39">
            <a:extLst>
              <a:ext uri="{FF2B5EF4-FFF2-40B4-BE49-F238E27FC236}">
                <a16:creationId xmlns:a16="http://schemas.microsoft.com/office/drawing/2014/main" id="{D96B1C6C-99E7-9D46-691F-3C38D90D021C}"/>
              </a:ext>
            </a:extLst>
          </p:cNvPr>
          <p:cNvSpPr txBox="1">
            <a:spLocks noGrp="1" noRot="1" noMove="1" noResize="1" noEditPoints="1" noAdjustHandles="1" noChangeArrowheads="1" noChangeShapeType="1"/>
          </p:cNvSpPr>
          <p:nvPr/>
        </p:nvSpPr>
        <p:spPr>
          <a:xfrm>
            <a:off x="7101677" y="1409859"/>
            <a:ext cx="4807825" cy="1846659"/>
          </a:xfrm>
          <a:prstGeom prst="rect">
            <a:avLst/>
          </a:prstGeom>
          <a:noFill/>
        </p:spPr>
        <p:txBody>
          <a:bodyPr wrap="square" rtlCol="0">
            <a:spAutoFit/>
          </a:bodyPr>
          <a:lstStyle/>
          <a:p>
            <a:pPr>
              <a:spcAft>
                <a:spcPts val="1800"/>
              </a:spcAft>
            </a:pPr>
            <a:r>
              <a:rPr lang="en-US" sz="2400" b="1" dirty="0"/>
              <a:t>­Possible Sign of Dementia: </a:t>
            </a:r>
          </a:p>
          <a:p>
            <a:pPr>
              <a:spcAft>
                <a:spcPts val="1800"/>
              </a:spcAft>
            </a:pPr>
            <a:r>
              <a:rPr lang="en-US" sz="2000" dirty="0"/>
              <a:t>Losing track of dates and seasons. </a:t>
            </a:r>
          </a:p>
          <a:p>
            <a:pPr>
              <a:spcAft>
                <a:spcPts val="1800"/>
              </a:spcAft>
            </a:pPr>
            <a:r>
              <a:rPr lang="en-US" sz="2000" dirty="0"/>
              <a:t>Forgetting where you are or </a:t>
            </a:r>
            <a:br>
              <a:rPr lang="en-US" sz="2000" dirty="0"/>
            </a:br>
            <a:r>
              <a:rPr lang="en-US" sz="2000" dirty="0"/>
              <a:t>how you got there.</a:t>
            </a:r>
          </a:p>
        </p:txBody>
      </p:sp>
      <p:sp>
        <p:nvSpPr>
          <p:cNvPr id="2" name="TextBox 1">
            <a:extLst>
              <a:ext uri="{FF2B5EF4-FFF2-40B4-BE49-F238E27FC236}">
                <a16:creationId xmlns:a16="http://schemas.microsoft.com/office/drawing/2014/main" id="{8999CCE2-5971-6013-19E9-380CF31868EB}"/>
              </a:ext>
            </a:extLst>
          </p:cNvPr>
          <p:cNvSpPr txBox="1">
            <a:spLocks noGrp="1" noRot="1" noMove="1" noResize="1" noEditPoints="1" noAdjustHandles="1" noChangeArrowheads="1" noChangeShapeType="1"/>
          </p:cNvSpPr>
          <p:nvPr/>
        </p:nvSpPr>
        <p:spPr>
          <a:xfrm>
            <a:off x="7101678" y="3877220"/>
            <a:ext cx="4507472" cy="1308050"/>
          </a:xfrm>
          <a:prstGeom prst="rect">
            <a:avLst/>
          </a:prstGeom>
          <a:noFill/>
        </p:spPr>
        <p:txBody>
          <a:bodyPr wrap="square" rtlCol="0">
            <a:spAutoFit/>
          </a:bodyPr>
          <a:lstStyle/>
          <a:p>
            <a:pPr>
              <a:spcAft>
                <a:spcPts val="1800"/>
              </a:spcAft>
            </a:pPr>
            <a:r>
              <a:rPr lang="en-US" sz="2400" b="1" dirty="0"/>
              <a:t>Typical Aging</a:t>
            </a:r>
            <a:r>
              <a:rPr lang="en-US" sz="2400" dirty="0"/>
              <a:t>: </a:t>
            </a:r>
          </a:p>
          <a:p>
            <a:pPr>
              <a:spcAft>
                <a:spcPts val="1800"/>
              </a:spcAft>
            </a:pPr>
            <a:r>
              <a:rPr lang="en-US" sz="2000" dirty="0"/>
              <a:t>Forgetting the day of the week but figuring it out later.</a:t>
            </a:r>
          </a:p>
        </p:txBody>
      </p:sp>
      <p:sp>
        <p:nvSpPr>
          <p:cNvPr id="3" name="TextBox 2">
            <a:extLst>
              <a:ext uri="{FF2B5EF4-FFF2-40B4-BE49-F238E27FC236}">
                <a16:creationId xmlns:a16="http://schemas.microsoft.com/office/drawing/2014/main" id="{32C162EB-BDD1-5811-8C75-17BA41D7150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22</a:t>
            </a:fld>
            <a:r>
              <a:rPr lang="en-US" sz="1200" i="1" dirty="0"/>
              <a:t> </a:t>
            </a:r>
          </a:p>
        </p:txBody>
      </p:sp>
      <p:sp>
        <p:nvSpPr>
          <p:cNvPr id="6" name="TextBox 5">
            <a:extLst>
              <a:ext uri="{FF2B5EF4-FFF2-40B4-BE49-F238E27FC236}">
                <a16:creationId xmlns:a16="http://schemas.microsoft.com/office/drawing/2014/main" id="{F061E8FF-FCFE-4F53-5BCE-298F9A081AB0}"/>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7" name="Group 6">
            <a:extLst>
              <a:ext uri="{FF2B5EF4-FFF2-40B4-BE49-F238E27FC236}">
                <a16:creationId xmlns:a16="http://schemas.microsoft.com/office/drawing/2014/main" id="{A537A5CF-8C71-C9DB-F63F-6086F50C6D7E}"/>
              </a:ext>
            </a:extLst>
          </p:cNvPr>
          <p:cNvGrpSpPr>
            <a:grpSpLocks noGrp="1" noUngrp="1" noRot="1" noMove="1" noResize="1"/>
          </p:cNvGrpSpPr>
          <p:nvPr/>
        </p:nvGrpSpPr>
        <p:grpSpPr>
          <a:xfrm>
            <a:off x="1440796" y="1333500"/>
            <a:ext cx="573229" cy="573229"/>
            <a:chOff x="1869742" y="2261718"/>
            <a:chExt cx="834656" cy="834656"/>
          </a:xfrm>
          <a:solidFill>
            <a:schemeClr val="accent3"/>
          </a:solidFill>
        </p:grpSpPr>
        <p:sp>
          <p:nvSpPr>
            <p:cNvPr id="8" name="Oval 7">
              <a:extLst>
                <a:ext uri="{FF2B5EF4-FFF2-40B4-BE49-F238E27FC236}">
                  <a16:creationId xmlns:a16="http://schemas.microsoft.com/office/drawing/2014/main" id="{451A4253-33F3-CF9C-4498-7A0EC180F157}"/>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0C0904-337C-0F75-0DEF-8F1BA42B3A8D}"/>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dirty="0">
                  <a:solidFill>
                    <a:schemeClr val="bg1"/>
                  </a:solidFill>
                </a:rPr>
                <a:t>4</a:t>
              </a:r>
            </a:p>
          </p:txBody>
        </p:sp>
      </p:grpSp>
    </p:spTree>
    <p:extLst>
      <p:ext uri="{BB962C8B-B14F-4D97-AF65-F5344CB8AC3E}">
        <p14:creationId xmlns:p14="http://schemas.microsoft.com/office/powerpoint/2010/main" val="325686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65000"/>
                    </a:schemeClr>
                  </a:solidFill>
                </a:rPr>
                <a:t>Benefits of Early Detection</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6384"/>
            <a:ext cx="3228189" cy="400110"/>
          </a:xfrm>
          <a:prstGeom prst="rect">
            <a:avLst/>
          </a:prstGeom>
          <a:noFill/>
        </p:spPr>
        <p:txBody>
          <a:bodyPr wrap="square" rtlCol="0">
            <a:spAutoFit/>
          </a:bodyPr>
          <a:lstStyle/>
          <a:p>
            <a:r>
              <a:rPr lang="en-US" sz="2000" b="1" i="0" u="none" strike="noStrike" baseline="0" dirty="0"/>
              <a:t>Ten Signs of Dementia</a:t>
            </a:r>
            <a:endParaRPr lang="en-US" sz="36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1349127" y="2052956"/>
            <a:ext cx="5168631" cy="2308324"/>
          </a:xfrm>
          <a:prstGeom prst="rect">
            <a:avLst/>
          </a:prstGeom>
          <a:noFill/>
        </p:spPr>
        <p:txBody>
          <a:bodyPr wrap="square" rtlCol="0">
            <a:spAutoFit/>
          </a:bodyPr>
          <a:lstStyle/>
          <a:p>
            <a:pPr>
              <a:lnSpc>
                <a:spcPct val="90000"/>
              </a:lnSpc>
            </a:pPr>
            <a:r>
              <a:rPr lang="en-US" sz="4000" b="1" dirty="0">
                <a:solidFill>
                  <a:schemeClr val="accent3"/>
                </a:solidFill>
              </a:rPr>
              <a:t>Trouble Understanding </a:t>
            </a:r>
            <a:br>
              <a:rPr lang="en-US" sz="4000" b="1" dirty="0">
                <a:solidFill>
                  <a:schemeClr val="accent3"/>
                </a:solidFill>
              </a:rPr>
            </a:br>
            <a:r>
              <a:rPr lang="en-US" sz="4000" b="1" dirty="0">
                <a:solidFill>
                  <a:schemeClr val="accent3"/>
                </a:solidFill>
              </a:rPr>
              <a:t>Visual Images and Spatial Relationships</a:t>
            </a:r>
          </a:p>
        </p:txBody>
      </p:sp>
      <p:sp>
        <p:nvSpPr>
          <p:cNvPr id="40" name="TextBox 39">
            <a:extLst>
              <a:ext uri="{FF2B5EF4-FFF2-40B4-BE49-F238E27FC236}">
                <a16:creationId xmlns:a16="http://schemas.microsoft.com/office/drawing/2014/main" id="{D96B1C6C-99E7-9D46-691F-3C38D90D021C}"/>
              </a:ext>
            </a:extLst>
          </p:cNvPr>
          <p:cNvSpPr txBox="1">
            <a:spLocks noGrp="1" noRot="1" noMove="1" noResize="1" noEditPoints="1" noAdjustHandles="1" noChangeArrowheads="1" noChangeShapeType="1"/>
          </p:cNvSpPr>
          <p:nvPr/>
        </p:nvSpPr>
        <p:spPr>
          <a:xfrm>
            <a:off x="7112230" y="1469402"/>
            <a:ext cx="4470169" cy="2154436"/>
          </a:xfrm>
          <a:prstGeom prst="rect">
            <a:avLst/>
          </a:prstGeom>
          <a:noFill/>
        </p:spPr>
        <p:txBody>
          <a:bodyPr wrap="square" rtlCol="0">
            <a:spAutoFit/>
          </a:bodyPr>
          <a:lstStyle/>
          <a:p>
            <a:pPr>
              <a:spcAft>
                <a:spcPts val="1800"/>
              </a:spcAft>
            </a:pPr>
            <a:r>
              <a:rPr lang="en-US" sz="2400" b="1" dirty="0"/>
              <a:t>­Possible Sign of Dementia: </a:t>
            </a:r>
          </a:p>
          <a:p>
            <a:pPr>
              <a:spcAft>
                <a:spcPts val="1800"/>
              </a:spcAft>
            </a:pPr>
            <a:r>
              <a:rPr lang="en-US" sz="2000" dirty="0"/>
              <a:t>Trouble judging distance or determining color. </a:t>
            </a:r>
          </a:p>
          <a:p>
            <a:pPr>
              <a:spcAft>
                <a:spcPts val="1800"/>
              </a:spcAft>
            </a:pPr>
            <a:r>
              <a:rPr lang="en-US" sz="2000" dirty="0"/>
              <a:t>Vision issues may cause balance or reading problems.</a:t>
            </a:r>
          </a:p>
        </p:txBody>
      </p:sp>
      <p:sp>
        <p:nvSpPr>
          <p:cNvPr id="2" name="TextBox 1">
            <a:extLst>
              <a:ext uri="{FF2B5EF4-FFF2-40B4-BE49-F238E27FC236}">
                <a16:creationId xmlns:a16="http://schemas.microsoft.com/office/drawing/2014/main" id="{991A8168-5B34-D97E-7DDF-F9D8E1199D5B}"/>
              </a:ext>
            </a:extLst>
          </p:cNvPr>
          <p:cNvSpPr txBox="1">
            <a:spLocks noGrp="1" noRot="1" noMove="1" noResize="1" noEditPoints="1" noAdjustHandles="1" noChangeArrowheads="1" noChangeShapeType="1"/>
          </p:cNvSpPr>
          <p:nvPr/>
        </p:nvSpPr>
        <p:spPr>
          <a:xfrm>
            <a:off x="7112231" y="4265214"/>
            <a:ext cx="4470168" cy="1308050"/>
          </a:xfrm>
          <a:prstGeom prst="rect">
            <a:avLst/>
          </a:prstGeom>
          <a:noFill/>
        </p:spPr>
        <p:txBody>
          <a:bodyPr wrap="square" rtlCol="0">
            <a:spAutoFit/>
          </a:bodyPr>
          <a:lstStyle/>
          <a:p>
            <a:pPr>
              <a:spcAft>
                <a:spcPts val="1800"/>
              </a:spcAft>
            </a:pPr>
            <a:r>
              <a:rPr lang="en-US" sz="2400" b="1" dirty="0"/>
              <a:t>Typical Aging</a:t>
            </a:r>
            <a:r>
              <a:rPr lang="en-US" sz="2400" dirty="0"/>
              <a:t>: </a:t>
            </a:r>
          </a:p>
          <a:p>
            <a:pPr>
              <a:spcAft>
                <a:spcPts val="1800"/>
              </a:spcAft>
            </a:pPr>
            <a:r>
              <a:rPr lang="en-US" sz="2000" dirty="0"/>
              <a:t>Vision changes related to cataracts or to typical aging.</a:t>
            </a:r>
          </a:p>
        </p:txBody>
      </p:sp>
      <p:sp>
        <p:nvSpPr>
          <p:cNvPr id="3" name="TextBox 2">
            <a:extLst>
              <a:ext uri="{FF2B5EF4-FFF2-40B4-BE49-F238E27FC236}">
                <a16:creationId xmlns:a16="http://schemas.microsoft.com/office/drawing/2014/main" id="{13B7E157-7C8D-EBD8-9AAB-E1860017C795}"/>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23</a:t>
            </a:fld>
            <a:r>
              <a:rPr lang="en-US" sz="1200" i="1" dirty="0"/>
              <a:t> </a:t>
            </a:r>
          </a:p>
        </p:txBody>
      </p:sp>
      <p:sp>
        <p:nvSpPr>
          <p:cNvPr id="6" name="TextBox 5">
            <a:extLst>
              <a:ext uri="{FF2B5EF4-FFF2-40B4-BE49-F238E27FC236}">
                <a16:creationId xmlns:a16="http://schemas.microsoft.com/office/drawing/2014/main" id="{236B5BC9-BDDD-EF64-2DF5-0EE1D8D2A610}"/>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7" name="Group 6">
            <a:extLst>
              <a:ext uri="{FF2B5EF4-FFF2-40B4-BE49-F238E27FC236}">
                <a16:creationId xmlns:a16="http://schemas.microsoft.com/office/drawing/2014/main" id="{B75E78B3-125C-F83C-C2E3-AB854F226729}"/>
              </a:ext>
            </a:extLst>
          </p:cNvPr>
          <p:cNvGrpSpPr>
            <a:grpSpLocks noGrp="1" noUngrp="1" noRot="1" noMove="1" noResize="1"/>
          </p:cNvGrpSpPr>
          <p:nvPr/>
        </p:nvGrpSpPr>
        <p:grpSpPr>
          <a:xfrm>
            <a:off x="1440796" y="1333500"/>
            <a:ext cx="573229" cy="573229"/>
            <a:chOff x="1869742" y="2261718"/>
            <a:chExt cx="834656" cy="834656"/>
          </a:xfrm>
          <a:solidFill>
            <a:schemeClr val="accent3"/>
          </a:solidFill>
        </p:grpSpPr>
        <p:sp>
          <p:nvSpPr>
            <p:cNvPr id="8" name="Oval 7">
              <a:extLst>
                <a:ext uri="{FF2B5EF4-FFF2-40B4-BE49-F238E27FC236}">
                  <a16:creationId xmlns:a16="http://schemas.microsoft.com/office/drawing/2014/main" id="{E639B451-106F-5B3A-187A-701CA5D63F75}"/>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CF7EE9-2C40-FFBB-EA64-B2AFF70CBCC6}"/>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dirty="0">
                  <a:solidFill>
                    <a:schemeClr val="bg1"/>
                  </a:solidFill>
                </a:rPr>
                <a:t>5</a:t>
              </a:r>
            </a:p>
          </p:txBody>
        </p:sp>
      </p:grpSp>
    </p:spTree>
    <p:extLst>
      <p:ext uri="{BB962C8B-B14F-4D97-AF65-F5344CB8AC3E}">
        <p14:creationId xmlns:p14="http://schemas.microsoft.com/office/powerpoint/2010/main" val="913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65000"/>
                    </a:schemeClr>
                  </a:solidFill>
                </a:rPr>
                <a:t>Benefits of Early Detection</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6384"/>
            <a:ext cx="3228189" cy="400110"/>
          </a:xfrm>
          <a:prstGeom prst="rect">
            <a:avLst/>
          </a:prstGeom>
          <a:noFill/>
        </p:spPr>
        <p:txBody>
          <a:bodyPr wrap="square" rtlCol="0">
            <a:spAutoFit/>
          </a:bodyPr>
          <a:lstStyle/>
          <a:p>
            <a:r>
              <a:rPr lang="en-US" sz="2000" b="1" i="0" u="none" strike="noStrike" baseline="0" dirty="0"/>
              <a:t>Ten Signs of Dementia</a:t>
            </a:r>
            <a:endParaRPr lang="en-US" sz="36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1349127" y="2053239"/>
            <a:ext cx="5168631" cy="2751522"/>
          </a:xfrm>
          <a:prstGeom prst="rect">
            <a:avLst/>
          </a:prstGeom>
          <a:noFill/>
        </p:spPr>
        <p:txBody>
          <a:bodyPr wrap="square" rtlCol="0">
            <a:spAutoFit/>
          </a:bodyPr>
          <a:lstStyle/>
          <a:p>
            <a:pPr>
              <a:lnSpc>
                <a:spcPct val="90000"/>
              </a:lnSpc>
            </a:pPr>
            <a:r>
              <a:rPr lang="en-US" sz="4800" b="1" dirty="0">
                <a:solidFill>
                  <a:schemeClr val="accent3"/>
                </a:solidFill>
              </a:rPr>
              <a:t>New Problems with Words in Speaking or Writing</a:t>
            </a:r>
          </a:p>
        </p:txBody>
      </p:sp>
      <p:sp>
        <p:nvSpPr>
          <p:cNvPr id="40" name="TextBox 39">
            <a:extLst>
              <a:ext uri="{FF2B5EF4-FFF2-40B4-BE49-F238E27FC236}">
                <a16:creationId xmlns:a16="http://schemas.microsoft.com/office/drawing/2014/main" id="{D96B1C6C-99E7-9D46-691F-3C38D90D021C}"/>
              </a:ext>
            </a:extLst>
          </p:cNvPr>
          <p:cNvSpPr txBox="1">
            <a:spLocks noGrp="1" noRot="1" noMove="1" noResize="1" noEditPoints="1" noAdjustHandles="1" noChangeArrowheads="1" noChangeShapeType="1"/>
          </p:cNvSpPr>
          <p:nvPr/>
        </p:nvSpPr>
        <p:spPr>
          <a:xfrm>
            <a:off x="7110331" y="1213009"/>
            <a:ext cx="4506158" cy="2031325"/>
          </a:xfrm>
          <a:prstGeom prst="rect">
            <a:avLst/>
          </a:prstGeom>
          <a:noFill/>
        </p:spPr>
        <p:txBody>
          <a:bodyPr wrap="square" rtlCol="0">
            <a:spAutoFit/>
          </a:bodyPr>
          <a:lstStyle/>
          <a:p>
            <a:pPr>
              <a:spcAft>
                <a:spcPts val="1800"/>
              </a:spcAft>
            </a:pPr>
            <a:r>
              <a:rPr lang="en-US" sz="2400" b="1" dirty="0"/>
              <a:t>­Possible Sign of Dementia: </a:t>
            </a:r>
          </a:p>
          <a:p>
            <a:pPr>
              <a:spcAft>
                <a:spcPts val="1800"/>
              </a:spcAft>
            </a:pPr>
            <a:r>
              <a:rPr lang="en-US" dirty="0"/>
              <a:t>Trouble following or joining a conversation or naming familiar objects. </a:t>
            </a:r>
          </a:p>
          <a:p>
            <a:pPr>
              <a:spcAft>
                <a:spcPts val="1800"/>
              </a:spcAft>
            </a:pPr>
            <a:r>
              <a:rPr lang="en-US" dirty="0"/>
              <a:t>Stopping mid-conversation and being unable to continue or repeating yourself.</a:t>
            </a:r>
          </a:p>
        </p:txBody>
      </p:sp>
      <p:sp>
        <p:nvSpPr>
          <p:cNvPr id="2" name="TextBox 1">
            <a:extLst>
              <a:ext uri="{FF2B5EF4-FFF2-40B4-BE49-F238E27FC236}">
                <a16:creationId xmlns:a16="http://schemas.microsoft.com/office/drawing/2014/main" id="{84289D0A-7F23-1909-5503-CC522B070FA0}"/>
              </a:ext>
            </a:extLst>
          </p:cNvPr>
          <p:cNvSpPr txBox="1">
            <a:spLocks noGrp="1" noRot="1" noMove="1" noResize="1" noEditPoints="1" noAdjustHandles="1" noChangeArrowheads="1" noChangeShapeType="1"/>
          </p:cNvSpPr>
          <p:nvPr/>
        </p:nvSpPr>
        <p:spPr>
          <a:xfrm>
            <a:off x="7110332" y="3837787"/>
            <a:ext cx="4105276" cy="1246495"/>
          </a:xfrm>
          <a:prstGeom prst="rect">
            <a:avLst/>
          </a:prstGeom>
          <a:noFill/>
        </p:spPr>
        <p:txBody>
          <a:bodyPr wrap="square" rtlCol="0">
            <a:spAutoFit/>
          </a:bodyPr>
          <a:lstStyle/>
          <a:p>
            <a:pPr>
              <a:spcAft>
                <a:spcPts val="1800"/>
              </a:spcAft>
            </a:pPr>
            <a:r>
              <a:rPr lang="en-US" sz="2400" b="1" dirty="0"/>
              <a:t>Typical Aging</a:t>
            </a:r>
            <a:r>
              <a:rPr lang="en-US" sz="2400" dirty="0"/>
              <a:t>: </a:t>
            </a:r>
          </a:p>
          <a:p>
            <a:pPr>
              <a:spcAft>
                <a:spcPts val="1800"/>
              </a:spcAft>
            </a:pPr>
            <a:r>
              <a:rPr lang="en-US" dirty="0"/>
              <a:t>Sometimes having trouble finding the right word.</a:t>
            </a:r>
          </a:p>
        </p:txBody>
      </p:sp>
      <p:sp>
        <p:nvSpPr>
          <p:cNvPr id="3" name="TextBox 2">
            <a:extLst>
              <a:ext uri="{FF2B5EF4-FFF2-40B4-BE49-F238E27FC236}">
                <a16:creationId xmlns:a16="http://schemas.microsoft.com/office/drawing/2014/main" id="{472FF9B1-B093-B97B-6CF6-FF7732558FF8}"/>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24</a:t>
            </a:fld>
            <a:r>
              <a:rPr lang="en-US" sz="1200" i="1" dirty="0"/>
              <a:t> </a:t>
            </a:r>
          </a:p>
        </p:txBody>
      </p:sp>
      <p:sp>
        <p:nvSpPr>
          <p:cNvPr id="6" name="TextBox 5">
            <a:extLst>
              <a:ext uri="{FF2B5EF4-FFF2-40B4-BE49-F238E27FC236}">
                <a16:creationId xmlns:a16="http://schemas.microsoft.com/office/drawing/2014/main" id="{F2733613-D3FB-E909-62C5-82D2D23EEE6C}"/>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7" name="Group 6">
            <a:extLst>
              <a:ext uri="{FF2B5EF4-FFF2-40B4-BE49-F238E27FC236}">
                <a16:creationId xmlns:a16="http://schemas.microsoft.com/office/drawing/2014/main" id="{5A051C69-E68D-6B18-283A-FDFB44601DE6}"/>
              </a:ext>
            </a:extLst>
          </p:cNvPr>
          <p:cNvGrpSpPr>
            <a:grpSpLocks noGrp="1" noUngrp="1" noRot="1" noMove="1" noResize="1"/>
          </p:cNvGrpSpPr>
          <p:nvPr/>
        </p:nvGrpSpPr>
        <p:grpSpPr>
          <a:xfrm>
            <a:off x="1440796" y="1333500"/>
            <a:ext cx="573229" cy="573229"/>
            <a:chOff x="1869742" y="2261718"/>
            <a:chExt cx="834656" cy="834656"/>
          </a:xfrm>
          <a:solidFill>
            <a:schemeClr val="accent3"/>
          </a:solidFill>
        </p:grpSpPr>
        <p:sp>
          <p:nvSpPr>
            <p:cNvPr id="8" name="Oval 7">
              <a:extLst>
                <a:ext uri="{FF2B5EF4-FFF2-40B4-BE49-F238E27FC236}">
                  <a16:creationId xmlns:a16="http://schemas.microsoft.com/office/drawing/2014/main" id="{3C7C77BE-BC53-6348-163F-B9D4A362C95D}"/>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0E54C41-ED43-29CA-920A-A877A629465E}"/>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dirty="0">
                  <a:solidFill>
                    <a:schemeClr val="bg1"/>
                  </a:solidFill>
                </a:rPr>
                <a:t>6</a:t>
              </a:r>
            </a:p>
          </p:txBody>
        </p:sp>
      </p:grpSp>
    </p:spTree>
    <p:extLst>
      <p:ext uri="{BB962C8B-B14F-4D97-AF65-F5344CB8AC3E}">
        <p14:creationId xmlns:p14="http://schemas.microsoft.com/office/powerpoint/2010/main" val="25615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65000"/>
                    </a:schemeClr>
                  </a:solidFill>
                </a:rPr>
                <a:t>Benefits of Early Detection</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6384"/>
            <a:ext cx="3228189" cy="400110"/>
          </a:xfrm>
          <a:prstGeom prst="rect">
            <a:avLst/>
          </a:prstGeom>
          <a:noFill/>
        </p:spPr>
        <p:txBody>
          <a:bodyPr wrap="square" rtlCol="0">
            <a:spAutoFit/>
          </a:bodyPr>
          <a:lstStyle/>
          <a:p>
            <a:r>
              <a:rPr lang="en-US" sz="2000" b="1" i="0" u="none" strike="noStrike" baseline="0" dirty="0"/>
              <a:t>Ten Signs of Dementia</a:t>
            </a:r>
            <a:endParaRPr lang="en-US" sz="36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1349127" y="2043866"/>
            <a:ext cx="5103333" cy="2533835"/>
          </a:xfrm>
          <a:prstGeom prst="rect">
            <a:avLst/>
          </a:prstGeom>
          <a:noFill/>
        </p:spPr>
        <p:txBody>
          <a:bodyPr wrap="square" rtlCol="0">
            <a:spAutoFit/>
          </a:bodyPr>
          <a:lstStyle/>
          <a:p>
            <a:pPr>
              <a:lnSpc>
                <a:spcPct val="90000"/>
              </a:lnSpc>
            </a:pPr>
            <a:r>
              <a:rPr lang="en-US" sz="4400" b="1" dirty="0">
                <a:solidFill>
                  <a:schemeClr val="accent3"/>
                </a:solidFill>
              </a:rPr>
              <a:t>Losing Things Without Being Able to Retrace Steps to Find Them</a:t>
            </a:r>
          </a:p>
        </p:txBody>
      </p:sp>
      <p:sp>
        <p:nvSpPr>
          <p:cNvPr id="40" name="TextBox 39">
            <a:extLst>
              <a:ext uri="{FF2B5EF4-FFF2-40B4-BE49-F238E27FC236}">
                <a16:creationId xmlns:a16="http://schemas.microsoft.com/office/drawing/2014/main" id="{D96B1C6C-99E7-9D46-691F-3C38D90D021C}"/>
              </a:ext>
            </a:extLst>
          </p:cNvPr>
          <p:cNvSpPr txBox="1">
            <a:spLocks noGrp="1" noRot="1" noMove="1" noResize="1" noEditPoints="1" noAdjustHandles="1" noChangeArrowheads="1" noChangeShapeType="1"/>
          </p:cNvSpPr>
          <p:nvPr/>
        </p:nvSpPr>
        <p:spPr>
          <a:xfrm>
            <a:off x="7105906" y="1844386"/>
            <a:ext cx="4748658" cy="1000274"/>
          </a:xfrm>
          <a:prstGeom prst="rect">
            <a:avLst/>
          </a:prstGeom>
          <a:noFill/>
        </p:spPr>
        <p:txBody>
          <a:bodyPr wrap="square" rtlCol="0">
            <a:spAutoFit/>
          </a:bodyPr>
          <a:lstStyle/>
          <a:p>
            <a:pPr>
              <a:spcAft>
                <a:spcPts val="1800"/>
              </a:spcAft>
            </a:pPr>
            <a:r>
              <a:rPr lang="en-US" sz="2400" b="1" dirty="0"/>
              <a:t>­Possible Sign of Dementia: </a:t>
            </a:r>
          </a:p>
          <a:p>
            <a:pPr>
              <a:spcAft>
                <a:spcPts val="1800"/>
              </a:spcAft>
            </a:pPr>
            <a:r>
              <a:rPr lang="en-US" sz="2000" dirty="0"/>
              <a:t>Putting objects in unusual places.</a:t>
            </a:r>
          </a:p>
        </p:txBody>
      </p:sp>
      <p:sp>
        <p:nvSpPr>
          <p:cNvPr id="2" name="TextBox 1">
            <a:extLst>
              <a:ext uri="{FF2B5EF4-FFF2-40B4-BE49-F238E27FC236}">
                <a16:creationId xmlns:a16="http://schemas.microsoft.com/office/drawing/2014/main" id="{F7FDA2B1-F1A1-7B07-4F74-5DED09623A59}"/>
              </a:ext>
            </a:extLst>
          </p:cNvPr>
          <p:cNvSpPr txBox="1">
            <a:spLocks noGrp="1" noRot="1" noMove="1" noResize="1" noEditPoints="1" noAdjustHandles="1" noChangeArrowheads="1" noChangeShapeType="1"/>
          </p:cNvSpPr>
          <p:nvPr/>
        </p:nvSpPr>
        <p:spPr>
          <a:xfrm>
            <a:off x="7105906" y="3399721"/>
            <a:ext cx="4748658" cy="1308050"/>
          </a:xfrm>
          <a:prstGeom prst="rect">
            <a:avLst/>
          </a:prstGeom>
          <a:noFill/>
        </p:spPr>
        <p:txBody>
          <a:bodyPr wrap="square" rtlCol="0">
            <a:spAutoFit/>
          </a:bodyPr>
          <a:lstStyle/>
          <a:p>
            <a:pPr>
              <a:spcAft>
                <a:spcPts val="1800"/>
              </a:spcAft>
            </a:pPr>
            <a:r>
              <a:rPr lang="en-US" sz="2400" b="1" dirty="0"/>
              <a:t>Typical Aging</a:t>
            </a:r>
            <a:r>
              <a:rPr lang="en-US" sz="2400" dirty="0"/>
              <a:t>: </a:t>
            </a:r>
          </a:p>
          <a:p>
            <a:pPr>
              <a:spcAft>
                <a:spcPts val="1800"/>
              </a:spcAft>
            </a:pPr>
            <a:r>
              <a:rPr lang="en-US" sz="2000" dirty="0"/>
              <a:t>Misplacing things, but retracing steps to find them.</a:t>
            </a:r>
          </a:p>
        </p:txBody>
      </p:sp>
      <p:sp>
        <p:nvSpPr>
          <p:cNvPr id="3" name="TextBox 2">
            <a:extLst>
              <a:ext uri="{FF2B5EF4-FFF2-40B4-BE49-F238E27FC236}">
                <a16:creationId xmlns:a16="http://schemas.microsoft.com/office/drawing/2014/main" id="{619A66EF-55E0-59C2-CA0A-58CD9AC53EE4}"/>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25</a:t>
            </a:fld>
            <a:r>
              <a:rPr lang="en-US" sz="1200" i="1" dirty="0"/>
              <a:t> </a:t>
            </a:r>
          </a:p>
        </p:txBody>
      </p:sp>
      <p:sp>
        <p:nvSpPr>
          <p:cNvPr id="6" name="TextBox 5">
            <a:extLst>
              <a:ext uri="{FF2B5EF4-FFF2-40B4-BE49-F238E27FC236}">
                <a16:creationId xmlns:a16="http://schemas.microsoft.com/office/drawing/2014/main" id="{76468811-187B-D6AD-A0C6-0ED62E21A3AB}"/>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7" name="Group 6">
            <a:extLst>
              <a:ext uri="{FF2B5EF4-FFF2-40B4-BE49-F238E27FC236}">
                <a16:creationId xmlns:a16="http://schemas.microsoft.com/office/drawing/2014/main" id="{0BB97CF0-C4DC-42F3-6045-65240DAF753C}"/>
              </a:ext>
            </a:extLst>
          </p:cNvPr>
          <p:cNvGrpSpPr>
            <a:grpSpLocks noGrp="1" noUngrp="1" noRot="1" noMove="1" noResize="1"/>
          </p:cNvGrpSpPr>
          <p:nvPr/>
        </p:nvGrpSpPr>
        <p:grpSpPr>
          <a:xfrm>
            <a:off x="1440796" y="1333500"/>
            <a:ext cx="573229" cy="573229"/>
            <a:chOff x="1869742" y="2261718"/>
            <a:chExt cx="834656" cy="834656"/>
          </a:xfrm>
          <a:solidFill>
            <a:schemeClr val="accent3"/>
          </a:solidFill>
        </p:grpSpPr>
        <p:sp>
          <p:nvSpPr>
            <p:cNvPr id="8" name="Oval 7">
              <a:extLst>
                <a:ext uri="{FF2B5EF4-FFF2-40B4-BE49-F238E27FC236}">
                  <a16:creationId xmlns:a16="http://schemas.microsoft.com/office/drawing/2014/main" id="{DB486CD6-EB53-FB69-C96B-6A242A12903A}"/>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FF9682-BF6A-5F0D-6863-257CB1B0439C}"/>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dirty="0">
                  <a:solidFill>
                    <a:schemeClr val="bg1"/>
                  </a:solidFill>
                </a:rPr>
                <a:t>7</a:t>
              </a:r>
            </a:p>
          </p:txBody>
        </p:sp>
      </p:grpSp>
    </p:spTree>
    <p:extLst>
      <p:ext uri="{BB962C8B-B14F-4D97-AF65-F5344CB8AC3E}">
        <p14:creationId xmlns:p14="http://schemas.microsoft.com/office/powerpoint/2010/main" val="66333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65000"/>
                    </a:schemeClr>
                  </a:solidFill>
                </a:rPr>
                <a:t>Benefits of Early Detection</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6384"/>
            <a:ext cx="3228189" cy="400110"/>
          </a:xfrm>
          <a:prstGeom prst="rect">
            <a:avLst/>
          </a:prstGeom>
          <a:noFill/>
        </p:spPr>
        <p:txBody>
          <a:bodyPr wrap="square" rtlCol="0">
            <a:spAutoFit/>
          </a:bodyPr>
          <a:lstStyle/>
          <a:p>
            <a:r>
              <a:rPr lang="en-US" sz="2000" b="1" i="0" u="none" strike="noStrike" baseline="0" dirty="0"/>
              <a:t>Ten Signs of Dementia</a:t>
            </a:r>
            <a:endParaRPr lang="en-US" sz="36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1349127" y="2070133"/>
            <a:ext cx="3969185" cy="2340734"/>
          </a:xfrm>
          <a:prstGeom prst="rect">
            <a:avLst/>
          </a:prstGeom>
          <a:noFill/>
        </p:spPr>
        <p:txBody>
          <a:bodyPr wrap="square" rtlCol="0">
            <a:spAutoFit/>
          </a:bodyPr>
          <a:lstStyle/>
          <a:p>
            <a:pPr>
              <a:lnSpc>
                <a:spcPct val="90000"/>
              </a:lnSpc>
            </a:pPr>
            <a:r>
              <a:rPr lang="en-US" sz="5400" b="1" dirty="0">
                <a:solidFill>
                  <a:schemeClr val="accent3"/>
                </a:solidFill>
              </a:rPr>
              <a:t>Decreased or Poor Judgment</a:t>
            </a:r>
          </a:p>
        </p:txBody>
      </p:sp>
      <p:sp>
        <p:nvSpPr>
          <p:cNvPr id="40" name="TextBox 39">
            <a:extLst>
              <a:ext uri="{FF2B5EF4-FFF2-40B4-BE49-F238E27FC236}">
                <a16:creationId xmlns:a16="http://schemas.microsoft.com/office/drawing/2014/main" id="{D96B1C6C-99E7-9D46-691F-3C38D90D021C}"/>
              </a:ext>
            </a:extLst>
          </p:cNvPr>
          <p:cNvSpPr txBox="1">
            <a:spLocks noGrp="1" noRot="1" noMove="1" noResize="1" noEditPoints="1" noAdjustHandles="1" noChangeArrowheads="1" noChangeShapeType="1"/>
          </p:cNvSpPr>
          <p:nvPr/>
        </p:nvSpPr>
        <p:spPr>
          <a:xfrm>
            <a:off x="7112231" y="1536630"/>
            <a:ext cx="4932050" cy="1538883"/>
          </a:xfrm>
          <a:prstGeom prst="rect">
            <a:avLst/>
          </a:prstGeom>
          <a:noFill/>
        </p:spPr>
        <p:txBody>
          <a:bodyPr wrap="square" rtlCol="0">
            <a:spAutoFit/>
          </a:bodyPr>
          <a:lstStyle/>
          <a:p>
            <a:pPr>
              <a:spcAft>
                <a:spcPts val="1800"/>
              </a:spcAft>
            </a:pPr>
            <a:r>
              <a:rPr lang="en-US" sz="2400" b="1" dirty="0"/>
              <a:t>­Possible Sign of Dementia: </a:t>
            </a:r>
          </a:p>
          <a:p>
            <a:pPr>
              <a:spcAft>
                <a:spcPts val="1800"/>
              </a:spcAft>
            </a:pPr>
            <a:r>
              <a:rPr lang="en-US" sz="2000" dirty="0"/>
              <a:t>Changes in decision-making.</a:t>
            </a:r>
          </a:p>
          <a:p>
            <a:pPr>
              <a:spcAft>
                <a:spcPts val="1800"/>
              </a:spcAft>
            </a:pPr>
            <a:r>
              <a:rPr lang="en-US" sz="2000" dirty="0"/>
              <a:t>Paying less attention to hygiene.</a:t>
            </a:r>
          </a:p>
        </p:txBody>
      </p:sp>
      <p:sp>
        <p:nvSpPr>
          <p:cNvPr id="2" name="TextBox 1">
            <a:extLst>
              <a:ext uri="{FF2B5EF4-FFF2-40B4-BE49-F238E27FC236}">
                <a16:creationId xmlns:a16="http://schemas.microsoft.com/office/drawing/2014/main" id="{21E9F69A-C629-F3E7-7D8A-065CF8E4A873}"/>
              </a:ext>
            </a:extLst>
          </p:cNvPr>
          <p:cNvSpPr txBox="1">
            <a:spLocks noGrp="1" noRot="1" noMove="1" noResize="1" noEditPoints="1" noAdjustHandles="1" noChangeArrowheads="1" noChangeShapeType="1"/>
          </p:cNvSpPr>
          <p:nvPr/>
        </p:nvSpPr>
        <p:spPr>
          <a:xfrm>
            <a:off x="7112231" y="3664509"/>
            <a:ext cx="3860569" cy="1308050"/>
          </a:xfrm>
          <a:prstGeom prst="rect">
            <a:avLst/>
          </a:prstGeom>
          <a:noFill/>
        </p:spPr>
        <p:txBody>
          <a:bodyPr wrap="square" rtlCol="0">
            <a:spAutoFit/>
          </a:bodyPr>
          <a:lstStyle/>
          <a:p>
            <a:pPr>
              <a:spcAft>
                <a:spcPts val="1800"/>
              </a:spcAft>
            </a:pPr>
            <a:r>
              <a:rPr lang="en-US" sz="2400" b="1" dirty="0"/>
              <a:t>Typical Aging</a:t>
            </a:r>
            <a:r>
              <a:rPr lang="en-US" sz="2400" dirty="0"/>
              <a:t>: </a:t>
            </a:r>
          </a:p>
          <a:p>
            <a:pPr>
              <a:spcAft>
                <a:spcPts val="1800"/>
              </a:spcAft>
            </a:pPr>
            <a:r>
              <a:rPr lang="en-US" sz="2000" dirty="0"/>
              <a:t>Making a bad decision or mistake once in a while.</a:t>
            </a:r>
          </a:p>
        </p:txBody>
      </p:sp>
      <p:sp>
        <p:nvSpPr>
          <p:cNvPr id="3" name="TextBox 2">
            <a:extLst>
              <a:ext uri="{FF2B5EF4-FFF2-40B4-BE49-F238E27FC236}">
                <a16:creationId xmlns:a16="http://schemas.microsoft.com/office/drawing/2014/main" id="{DCDD70FA-3061-6E03-D55B-608324E178AD}"/>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26</a:t>
            </a:fld>
            <a:r>
              <a:rPr lang="en-US" sz="1200" i="1" dirty="0"/>
              <a:t> </a:t>
            </a:r>
          </a:p>
        </p:txBody>
      </p:sp>
      <p:sp>
        <p:nvSpPr>
          <p:cNvPr id="6" name="TextBox 5">
            <a:extLst>
              <a:ext uri="{FF2B5EF4-FFF2-40B4-BE49-F238E27FC236}">
                <a16:creationId xmlns:a16="http://schemas.microsoft.com/office/drawing/2014/main" id="{DF952C11-209C-C606-44C8-52EE9E2A4DFE}"/>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7" name="Group 6">
            <a:extLst>
              <a:ext uri="{FF2B5EF4-FFF2-40B4-BE49-F238E27FC236}">
                <a16:creationId xmlns:a16="http://schemas.microsoft.com/office/drawing/2014/main" id="{3A57EC47-3ABE-09A8-B82A-9748490E2B8B}"/>
              </a:ext>
            </a:extLst>
          </p:cNvPr>
          <p:cNvGrpSpPr>
            <a:grpSpLocks noGrp="1" noUngrp="1" noRot="1" noMove="1" noResize="1"/>
          </p:cNvGrpSpPr>
          <p:nvPr/>
        </p:nvGrpSpPr>
        <p:grpSpPr>
          <a:xfrm>
            <a:off x="1440796" y="1333500"/>
            <a:ext cx="573229" cy="573229"/>
            <a:chOff x="1869742" y="2261718"/>
            <a:chExt cx="834656" cy="834656"/>
          </a:xfrm>
          <a:solidFill>
            <a:schemeClr val="accent3"/>
          </a:solidFill>
        </p:grpSpPr>
        <p:sp>
          <p:nvSpPr>
            <p:cNvPr id="8" name="Oval 7">
              <a:extLst>
                <a:ext uri="{FF2B5EF4-FFF2-40B4-BE49-F238E27FC236}">
                  <a16:creationId xmlns:a16="http://schemas.microsoft.com/office/drawing/2014/main" id="{4F5FD989-B62D-BB1B-AEF9-167886AD1ADB}"/>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0275F55-A5A4-D452-EA09-F237437AC4B4}"/>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dirty="0">
                  <a:solidFill>
                    <a:schemeClr val="bg1"/>
                  </a:solidFill>
                </a:rPr>
                <a:t>8</a:t>
              </a:r>
            </a:p>
          </p:txBody>
        </p:sp>
      </p:grpSp>
    </p:spTree>
    <p:extLst>
      <p:ext uri="{BB962C8B-B14F-4D97-AF65-F5344CB8AC3E}">
        <p14:creationId xmlns:p14="http://schemas.microsoft.com/office/powerpoint/2010/main" val="111638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65000"/>
                    </a:schemeClr>
                  </a:solidFill>
                </a:rPr>
                <a:t>Benefits of Early Detection</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6384"/>
            <a:ext cx="3228189" cy="400110"/>
          </a:xfrm>
          <a:prstGeom prst="rect">
            <a:avLst/>
          </a:prstGeom>
          <a:noFill/>
        </p:spPr>
        <p:txBody>
          <a:bodyPr wrap="square" rtlCol="0">
            <a:spAutoFit/>
          </a:bodyPr>
          <a:lstStyle/>
          <a:p>
            <a:r>
              <a:rPr lang="en-US" sz="2000" b="1" i="0" u="none" strike="noStrike" baseline="0" dirty="0"/>
              <a:t>Ten Signs of Dementia</a:t>
            </a:r>
            <a:endParaRPr lang="en-US" sz="36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1349127" y="2039106"/>
            <a:ext cx="5214099" cy="2336024"/>
          </a:xfrm>
          <a:prstGeom prst="rect">
            <a:avLst/>
          </a:prstGeom>
          <a:noFill/>
        </p:spPr>
        <p:txBody>
          <a:bodyPr wrap="square" rtlCol="0">
            <a:spAutoFit/>
          </a:bodyPr>
          <a:lstStyle/>
          <a:p>
            <a:pPr>
              <a:lnSpc>
                <a:spcPct val="90000"/>
              </a:lnSpc>
            </a:pPr>
            <a:r>
              <a:rPr lang="en-US" sz="5400" b="1" dirty="0">
                <a:solidFill>
                  <a:schemeClr val="accent3"/>
                </a:solidFill>
              </a:rPr>
              <a:t>Withdrawal from Work or Social Activities</a:t>
            </a:r>
          </a:p>
        </p:txBody>
      </p:sp>
      <p:sp>
        <p:nvSpPr>
          <p:cNvPr id="40" name="TextBox 39">
            <a:extLst>
              <a:ext uri="{FF2B5EF4-FFF2-40B4-BE49-F238E27FC236}">
                <a16:creationId xmlns:a16="http://schemas.microsoft.com/office/drawing/2014/main" id="{D96B1C6C-99E7-9D46-691F-3C38D90D021C}"/>
              </a:ext>
            </a:extLst>
          </p:cNvPr>
          <p:cNvSpPr txBox="1">
            <a:spLocks noGrp="1" noRot="1" noMove="1" noResize="1" noEditPoints="1" noAdjustHandles="1" noChangeArrowheads="1" noChangeShapeType="1"/>
          </p:cNvSpPr>
          <p:nvPr/>
        </p:nvSpPr>
        <p:spPr>
          <a:xfrm>
            <a:off x="7117938" y="1654579"/>
            <a:ext cx="4387710" cy="1492716"/>
          </a:xfrm>
          <a:prstGeom prst="rect">
            <a:avLst/>
          </a:prstGeom>
          <a:noFill/>
        </p:spPr>
        <p:txBody>
          <a:bodyPr wrap="square" rtlCol="0">
            <a:noAutofit/>
          </a:bodyPr>
          <a:lstStyle/>
          <a:p>
            <a:pPr>
              <a:spcAft>
                <a:spcPts val="1800"/>
              </a:spcAft>
            </a:pPr>
            <a:r>
              <a:rPr lang="en-US" sz="2400" b="1" dirty="0"/>
              <a:t>­Possible Sign of Dementia: </a:t>
            </a:r>
          </a:p>
          <a:p>
            <a:pPr>
              <a:spcAft>
                <a:spcPts val="1800"/>
              </a:spcAft>
            </a:pPr>
            <a:r>
              <a:rPr lang="en-US" sz="2000" dirty="0"/>
              <a:t>Changes in participating in previously enjoyed events.</a:t>
            </a:r>
            <a:endParaRPr lang="en-US" sz="3200" b="1" dirty="0"/>
          </a:p>
        </p:txBody>
      </p:sp>
      <p:sp>
        <p:nvSpPr>
          <p:cNvPr id="2" name="TextBox 1">
            <a:extLst>
              <a:ext uri="{FF2B5EF4-FFF2-40B4-BE49-F238E27FC236}">
                <a16:creationId xmlns:a16="http://schemas.microsoft.com/office/drawing/2014/main" id="{E2755A3E-140D-6BA8-3863-6FD3ABA30B45}"/>
              </a:ext>
            </a:extLst>
          </p:cNvPr>
          <p:cNvSpPr txBox="1">
            <a:spLocks noGrp="1" noRot="1" noMove="1" noResize="1" noEditPoints="1" noAdjustHandles="1" noChangeArrowheads="1" noChangeShapeType="1"/>
          </p:cNvSpPr>
          <p:nvPr/>
        </p:nvSpPr>
        <p:spPr>
          <a:xfrm>
            <a:off x="7117939" y="3539601"/>
            <a:ext cx="4480504" cy="1308050"/>
          </a:xfrm>
          <a:prstGeom prst="rect">
            <a:avLst/>
          </a:prstGeom>
          <a:noFill/>
        </p:spPr>
        <p:txBody>
          <a:bodyPr wrap="square" rtlCol="0">
            <a:spAutoFit/>
          </a:bodyPr>
          <a:lstStyle/>
          <a:p>
            <a:pPr>
              <a:spcAft>
                <a:spcPts val="1800"/>
              </a:spcAft>
            </a:pPr>
            <a:r>
              <a:rPr lang="en-US" sz="2400" b="1" dirty="0"/>
              <a:t>Typical Aging</a:t>
            </a:r>
            <a:r>
              <a:rPr lang="en-US" sz="2400" dirty="0"/>
              <a:t>: </a:t>
            </a:r>
          </a:p>
          <a:p>
            <a:pPr>
              <a:spcAft>
                <a:spcPts val="1800"/>
              </a:spcAft>
            </a:pPr>
            <a:r>
              <a:rPr lang="en-US" sz="2000" dirty="0"/>
              <a:t>Sometimes feeling uninterested in family or social obligations.</a:t>
            </a:r>
          </a:p>
        </p:txBody>
      </p:sp>
      <p:sp>
        <p:nvSpPr>
          <p:cNvPr id="3" name="TextBox 2">
            <a:extLst>
              <a:ext uri="{FF2B5EF4-FFF2-40B4-BE49-F238E27FC236}">
                <a16:creationId xmlns:a16="http://schemas.microsoft.com/office/drawing/2014/main" id="{297B8C55-B7AB-93DC-EBED-B54CE3CE6D21}"/>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27</a:t>
            </a:fld>
            <a:r>
              <a:rPr lang="en-US" sz="1200" i="1" dirty="0"/>
              <a:t> </a:t>
            </a:r>
          </a:p>
        </p:txBody>
      </p:sp>
      <p:sp>
        <p:nvSpPr>
          <p:cNvPr id="6" name="TextBox 5">
            <a:extLst>
              <a:ext uri="{FF2B5EF4-FFF2-40B4-BE49-F238E27FC236}">
                <a16:creationId xmlns:a16="http://schemas.microsoft.com/office/drawing/2014/main" id="{42A232ED-3BBB-FCA9-E8AD-BFB6E98606C7}"/>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7" name="Group 6">
            <a:extLst>
              <a:ext uri="{FF2B5EF4-FFF2-40B4-BE49-F238E27FC236}">
                <a16:creationId xmlns:a16="http://schemas.microsoft.com/office/drawing/2014/main" id="{38743141-A043-11EF-EEDB-E9254B73D35E}"/>
              </a:ext>
            </a:extLst>
          </p:cNvPr>
          <p:cNvGrpSpPr>
            <a:grpSpLocks noGrp="1" noUngrp="1" noRot="1" noMove="1" noResize="1"/>
          </p:cNvGrpSpPr>
          <p:nvPr/>
        </p:nvGrpSpPr>
        <p:grpSpPr>
          <a:xfrm>
            <a:off x="1440796" y="1333500"/>
            <a:ext cx="573229" cy="573229"/>
            <a:chOff x="1869742" y="2261718"/>
            <a:chExt cx="834656" cy="834656"/>
          </a:xfrm>
          <a:solidFill>
            <a:schemeClr val="accent3"/>
          </a:solidFill>
        </p:grpSpPr>
        <p:sp>
          <p:nvSpPr>
            <p:cNvPr id="8" name="Oval 7">
              <a:extLst>
                <a:ext uri="{FF2B5EF4-FFF2-40B4-BE49-F238E27FC236}">
                  <a16:creationId xmlns:a16="http://schemas.microsoft.com/office/drawing/2014/main" id="{60845D79-8451-94EA-9488-0C59956C7172}"/>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1141F9-BEAD-C20A-94ED-8C62BC222BEA}"/>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dirty="0">
                  <a:solidFill>
                    <a:schemeClr val="bg1"/>
                  </a:solidFill>
                </a:rPr>
                <a:t>9</a:t>
              </a:r>
            </a:p>
          </p:txBody>
        </p:sp>
      </p:grpSp>
    </p:spTree>
    <p:extLst>
      <p:ext uri="{BB962C8B-B14F-4D97-AF65-F5344CB8AC3E}">
        <p14:creationId xmlns:p14="http://schemas.microsoft.com/office/powerpoint/2010/main" val="272523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65000"/>
                    </a:schemeClr>
                  </a:solidFill>
                </a:rPr>
                <a:t>Benefits of Early Detection</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6384"/>
            <a:ext cx="3228189" cy="400110"/>
          </a:xfrm>
          <a:prstGeom prst="rect">
            <a:avLst/>
          </a:prstGeom>
          <a:noFill/>
        </p:spPr>
        <p:txBody>
          <a:bodyPr wrap="square" rtlCol="0">
            <a:spAutoFit/>
          </a:bodyPr>
          <a:lstStyle/>
          <a:p>
            <a:r>
              <a:rPr lang="en-US" sz="2000" b="1" i="0" u="none" strike="noStrike" baseline="0" dirty="0"/>
              <a:t>Ten Signs of Dementia</a:t>
            </a:r>
            <a:endParaRPr lang="en-US" sz="36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1349127" y="2076277"/>
            <a:ext cx="3969185" cy="2336024"/>
          </a:xfrm>
          <a:prstGeom prst="rect">
            <a:avLst/>
          </a:prstGeom>
          <a:noFill/>
        </p:spPr>
        <p:txBody>
          <a:bodyPr wrap="square" rtlCol="0">
            <a:spAutoFit/>
          </a:bodyPr>
          <a:lstStyle/>
          <a:p>
            <a:pPr>
              <a:lnSpc>
                <a:spcPct val="90000"/>
              </a:lnSpc>
            </a:pPr>
            <a:r>
              <a:rPr lang="en-US" sz="5400" b="1" dirty="0">
                <a:solidFill>
                  <a:schemeClr val="accent3"/>
                </a:solidFill>
              </a:rPr>
              <a:t>Changes in Mood or Personality</a:t>
            </a:r>
          </a:p>
        </p:txBody>
      </p:sp>
      <p:sp>
        <p:nvSpPr>
          <p:cNvPr id="40" name="TextBox 39">
            <a:extLst>
              <a:ext uri="{FF2B5EF4-FFF2-40B4-BE49-F238E27FC236}">
                <a16:creationId xmlns:a16="http://schemas.microsoft.com/office/drawing/2014/main" id="{D96B1C6C-99E7-9D46-691F-3C38D90D021C}"/>
              </a:ext>
            </a:extLst>
          </p:cNvPr>
          <p:cNvSpPr txBox="1">
            <a:spLocks noGrp="1" noRot="1" noMove="1" noResize="1" noEditPoints="1" noAdjustHandles="1" noChangeArrowheads="1" noChangeShapeType="1"/>
          </p:cNvSpPr>
          <p:nvPr/>
        </p:nvSpPr>
        <p:spPr>
          <a:xfrm>
            <a:off x="7110970" y="1211917"/>
            <a:ext cx="4639219" cy="2154436"/>
          </a:xfrm>
          <a:prstGeom prst="rect">
            <a:avLst/>
          </a:prstGeom>
          <a:noFill/>
        </p:spPr>
        <p:txBody>
          <a:bodyPr wrap="square" rtlCol="0">
            <a:spAutoFit/>
          </a:bodyPr>
          <a:lstStyle/>
          <a:p>
            <a:pPr>
              <a:spcAft>
                <a:spcPts val="1800"/>
              </a:spcAft>
            </a:pPr>
            <a:r>
              <a:rPr lang="en-US" sz="2400" b="1" dirty="0"/>
              <a:t>­Possible Sign of Dementia: </a:t>
            </a:r>
          </a:p>
          <a:p>
            <a:pPr>
              <a:spcAft>
                <a:spcPts val="1800"/>
              </a:spcAft>
            </a:pPr>
            <a:r>
              <a:rPr lang="en-US" sz="2000" dirty="0"/>
              <a:t>Confusion, suspicion, depression, fear or anxiety. </a:t>
            </a:r>
          </a:p>
          <a:p>
            <a:pPr>
              <a:spcAft>
                <a:spcPts val="1800"/>
              </a:spcAft>
            </a:pPr>
            <a:r>
              <a:rPr lang="en-US" sz="2000" dirty="0"/>
              <a:t>Easily upset at home, with friends or outside comfort zone.</a:t>
            </a:r>
          </a:p>
        </p:txBody>
      </p:sp>
      <p:sp>
        <p:nvSpPr>
          <p:cNvPr id="2" name="TextBox 1">
            <a:extLst>
              <a:ext uri="{FF2B5EF4-FFF2-40B4-BE49-F238E27FC236}">
                <a16:creationId xmlns:a16="http://schemas.microsoft.com/office/drawing/2014/main" id="{B421A6C8-5C32-C2FE-8332-45B51E427ABB}"/>
              </a:ext>
            </a:extLst>
          </p:cNvPr>
          <p:cNvSpPr txBox="1">
            <a:spLocks noGrp="1" noRot="1" noMove="1" noResize="1" noEditPoints="1" noAdjustHandles="1" noChangeArrowheads="1" noChangeShapeType="1"/>
          </p:cNvSpPr>
          <p:nvPr/>
        </p:nvSpPr>
        <p:spPr>
          <a:xfrm>
            <a:off x="7110971" y="3906479"/>
            <a:ext cx="4491308" cy="1615827"/>
          </a:xfrm>
          <a:prstGeom prst="rect">
            <a:avLst/>
          </a:prstGeom>
          <a:noFill/>
        </p:spPr>
        <p:txBody>
          <a:bodyPr wrap="square" rtlCol="0">
            <a:spAutoFit/>
          </a:bodyPr>
          <a:lstStyle/>
          <a:p>
            <a:pPr>
              <a:spcAft>
                <a:spcPts val="1800"/>
              </a:spcAft>
            </a:pPr>
            <a:r>
              <a:rPr lang="en-US" sz="2400" b="1" dirty="0"/>
              <a:t>Typical Aging</a:t>
            </a:r>
            <a:r>
              <a:rPr lang="en-US" sz="2400" dirty="0"/>
              <a:t>: </a:t>
            </a:r>
          </a:p>
          <a:p>
            <a:pPr>
              <a:spcAft>
                <a:spcPts val="1800"/>
              </a:spcAft>
            </a:pPr>
            <a:r>
              <a:rPr lang="en-US" sz="2000" dirty="0"/>
              <a:t>Developing ways of doing things, becoming irritable when a routine is disrupted.</a:t>
            </a:r>
          </a:p>
        </p:txBody>
      </p:sp>
      <p:sp>
        <p:nvSpPr>
          <p:cNvPr id="3" name="TextBox 2">
            <a:extLst>
              <a:ext uri="{FF2B5EF4-FFF2-40B4-BE49-F238E27FC236}">
                <a16:creationId xmlns:a16="http://schemas.microsoft.com/office/drawing/2014/main" id="{EBE1CFA0-1647-0F61-865E-485FFEF3B573}"/>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28</a:t>
            </a:fld>
            <a:r>
              <a:rPr lang="en-US" sz="1200" i="1" dirty="0"/>
              <a:t> </a:t>
            </a:r>
          </a:p>
        </p:txBody>
      </p:sp>
      <p:sp>
        <p:nvSpPr>
          <p:cNvPr id="6" name="TextBox 5">
            <a:extLst>
              <a:ext uri="{FF2B5EF4-FFF2-40B4-BE49-F238E27FC236}">
                <a16:creationId xmlns:a16="http://schemas.microsoft.com/office/drawing/2014/main" id="{F1799AED-6630-8322-EE7A-6EEE903AD251}"/>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7" name="Group 6">
            <a:extLst>
              <a:ext uri="{FF2B5EF4-FFF2-40B4-BE49-F238E27FC236}">
                <a16:creationId xmlns:a16="http://schemas.microsoft.com/office/drawing/2014/main" id="{244B5ADE-C29E-BDAC-2A0D-D9A6A9B73110}"/>
              </a:ext>
            </a:extLst>
          </p:cNvPr>
          <p:cNvGrpSpPr>
            <a:grpSpLocks noGrp="1" noUngrp="1" noRot="1" noMove="1" noResize="1"/>
          </p:cNvGrpSpPr>
          <p:nvPr/>
        </p:nvGrpSpPr>
        <p:grpSpPr>
          <a:xfrm>
            <a:off x="1410716" y="1333500"/>
            <a:ext cx="634651" cy="573229"/>
            <a:chOff x="1825942" y="2261718"/>
            <a:chExt cx="924090" cy="834656"/>
          </a:xfrm>
          <a:solidFill>
            <a:schemeClr val="accent3"/>
          </a:solidFill>
        </p:grpSpPr>
        <p:sp>
          <p:nvSpPr>
            <p:cNvPr id="8" name="Oval 7">
              <a:extLst>
                <a:ext uri="{FF2B5EF4-FFF2-40B4-BE49-F238E27FC236}">
                  <a16:creationId xmlns:a16="http://schemas.microsoft.com/office/drawing/2014/main" id="{C1B63454-684C-D5B6-FA51-0F24DA617245}"/>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AD5D1B-6017-307A-3C47-083F370BFFF2}"/>
                </a:ext>
              </a:extLst>
            </p:cNvPr>
            <p:cNvSpPr txBox="1">
              <a:spLocks noGrp="1" noRot="1" noMove="1" noResize="1" noEditPoints="1" noAdjustHandles="1" noChangeArrowheads="1" noChangeShapeType="1"/>
            </p:cNvSpPr>
            <p:nvPr/>
          </p:nvSpPr>
          <p:spPr>
            <a:xfrm>
              <a:off x="1825942" y="2285538"/>
              <a:ext cx="924090" cy="761840"/>
            </a:xfrm>
            <a:prstGeom prst="rect">
              <a:avLst/>
            </a:prstGeom>
            <a:noFill/>
          </p:spPr>
          <p:txBody>
            <a:bodyPr wrap="square" rtlCol="0" anchor="ctr">
              <a:spAutoFit/>
            </a:bodyPr>
            <a:lstStyle/>
            <a:p>
              <a:pPr algn="ctr"/>
              <a:r>
                <a:rPr lang="en-US" sz="2800" b="1" dirty="0">
                  <a:solidFill>
                    <a:schemeClr val="bg1"/>
                  </a:solidFill>
                </a:rPr>
                <a:t>10</a:t>
              </a:r>
            </a:p>
          </p:txBody>
        </p:sp>
      </p:grpSp>
    </p:spTree>
    <p:extLst>
      <p:ext uri="{BB962C8B-B14F-4D97-AF65-F5344CB8AC3E}">
        <p14:creationId xmlns:p14="http://schemas.microsoft.com/office/powerpoint/2010/main" val="248506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AD6107-6E62-05C0-2FB1-09E714890D1D}"/>
              </a:ext>
            </a:extLst>
          </p:cNvPr>
          <p:cNvGrpSpPr>
            <a:grpSpLocks noGrp="1" noUngrp="1" noRot="1" noMove="1" noResize="1"/>
          </p:cNvGrpSpPr>
          <p:nvPr/>
        </p:nvGrpSpPr>
        <p:grpSpPr>
          <a:xfrm>
            <a:off x="6096000" y="193287"/>
            <a:ext cx="6225280" cy="338554"/>
            <a:chOff x="6096000" y="193287"/>
            <a:chExt cx="6225280" cy="338554"/>
          </a:xfrm>
        </p:grpSpPr>
        <p:sp>
          <p:nvSpPr>
            <p:cNvPr id="2" name="Rectangle: Rounded Corners 1">
              <a:extLst>
                <a:ext uri="{FF2B5EF4-FFF2-40B4-BE49-F238E27FC236}">
                  <a16:creationId xmlns:a16="http://schemas.microsoft.com/office/drawing/2014/main" id="{2516A4DF-7986-D2F5-283B-9A50A3066BAE}"/>
                </a:ext>
              </a:extLst>
            </p:cNvPr>
            <p:cNvSpPr>
              <a:spLocks noGrp="1" noRot="1" noMove="1" noResize="1" noEditPoints="1" noAdjustHandles="1" noChangeArrowheads="1" noChangeShapeType="1"/>
            </p:cNvSpPr>
            <p:nvPr/>
          </p:nvSpPr>
          <p:spPr>
            <a:xfrm>
              <a:off x="11689040"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 name="Rectangle: Rounded Corners 2">
              <a:extLst>
                <a:ext uri="{FF2B5EF4-FFF2-40B4-BE49-F238E27FC236}">
                  <a16:creationId xmlns:a16="http://schemas.microsoft.com/office/drawing/2014/main" id="{B43594B3-3499-02F9-7B97-2898894DEBE0}"/>
                </a:ext>
              </a:extLst>
            </p:cNvPr>
            <p:cNvSpPr>
              <a:spLocks noGrp="1" noRot="1" noMove="1" noResize="1" noEditPoints="1" noAdjustHandles="1" noChangeArrowheads="1" noChangeShapeType="1"/>
            </p:cNvSpPr>
            <p:nvPr/>
          </p:nvSpPr>
          <p:spPr>
            <a:xfrm>
              <a:off x="12044281"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4" name="TextBox 3">
              <a:extLst>
                <a:ext uri="{FF2B5EF4-FFF2-40B4-BE49-F238E27FC236}">
                  <a16:creationId xmlns:a16="http://schemas.microsoft.com/office/drawing/2014/main" id="{2BB93602-5656-FA7E-5800-58E1894FA402}"/>
                </a:ext>
              </a:extLst>
            </p:cNvPr>
            <p:cNvSpPr txBox="1">
              <a:spLocks noGrp="1" noRot="1" noMove="1" noResize="1" noEditPoints="1" noAdjustHandles="1" noChangeArrowheads="1" noChangeShapeType="1"/>
            </p:cNvSpPr>
            <p:nvPr/>
          </p:nvSpPr>
          <p:spPr>
            <a:xfrm>
              <a:off x="6096000" y="193287"/>
              <a:ext cx="5501268" cy="338554"/>
            </a:xfrm>
            <a:prstGeom prst="rect">
              <a:avLst/>
            </a:prstGeom>
            <a:noFill/>
          </p:spPr>
          <p:txBody>
            <a:bodyPr wrap="square" rtlCol="0">
              <a:spAutoFit/>
            </a:bodyPr>
            <a:lstStyle/>
            <a:p>
              <a:pPr algn="r"/>
              <a:r>
                <a:rPr lang="en-US" sz="1600" b="1" i="1" dirty="0">
                  <a:solidFill>
                    <a:schemeClr val="bg1">
                      <a:lumMod val="65000"/>
                    </a:schemeClr>
                  </a:solidFill>
                </a:rPr>
                <a:t>Benefits of Early Detection</a:t>
              </a:r>
            </a:p>
          </p:txBody>
        </p:sp>
      </p:grpSp>
      <p:grpSp>
        <p:nvGrpSpPr>
          <p:cNvPr id="10" name="Group 9">
            <a:extLst>
              <a:ext uri="{FF2B5EF4-FFF2-40B4-BE49-F238E27FC236}">
                <a16:creationId xmlns:a16="http://schemas.microsoft.com/office/drawing/2014/main" id="{F4187D7C-40D2-09F2-6358-3A312992FD9C}"/>
              </a:ext>
            </a:extLst>
          </p:cNvPr>
          <p:cNvGrpSpPr>
            <a:grpSpLocks noGrp="1" noUngrp="1" noRot="1" noMove="1" noResize="1"/>
          </p:cNvGrpSpPr>
          <p:nvPr/>
        </p:nvGrpSpPr>
        <p:grpSpPr>
          <a:xfrm>
            <a:off x="282499" y="6448603"/>
            <a:ext cx="11627003" cy="276999"/>
            <a:chOff x="282499" y="6448603"/>
            <a:chExt cx="11627003" cy="276999"/>
          </a:xfrm>
        </p:grpSpPr>
        <p:sp>
          <p:nvSpPr>
            <p:cNvPr id="7" name="TextBox 6">
              <a:extLst>
                <a:ext uri="{FF2B5EF4-FFF2-40B4-BE49-F238E27FC236}">
                  <a16:creationId xmlns:a16="http://schemas.microsoft.com/office/drawing/2014/main" id="{FA108032-DA50-BAC0-60F7-857A0DD5BE9C}"/>
                </a:ext>
              </a:extLst>
            </p:cNvPr>
            <p:cNvSpPr txBox="1">
              <a:spLocks noGrp="1" noRot="1" noMove="1" noResize="1" noEditPoints="1" noAdjustHandles="1" noChangeArrowheads="1" noChangeShapeType="1"/>
            </p:cNvSpPr>
            <p:nvPr/>
          </p:nvSpPr>
          <p:spPr>
            <a:xfrm>
              <a:off x="5711230" y="6448603"/>
              <a:ext cx="6198272" cy="276999"/>
            </a:xfrm>
            <a:prstGeom prst="rect">
              <a:avLst/>
            </a:prstGeom>
            <a:noFill/>
          </p:spPr>
          <p:txBody>
            <a:bodyPr wrap="square" rtlCol="0">
              <a:spAutoFit/>
            </a:bodyPr>
            <a:lstStyle/>
            <a:p>
              <a:pPr algn="r"/>
              <a:r>
                <a:rPr lang="en-US" sz="1200" i="1" dirty="0"/>
                <a:t>Brain Health &amp; Dementia Awareness in Our Communities		</a:t>
              </a:r>
              <a:r>
                <a:rPr lang="en-US" sz="1200" i="1" dirty="0">
                  <a:solidFill>
                    <a:schemeClr val="bg1"/>
                  </a:solidFill>
                </a:rPr>
                <a:t>  </a:t>
              </a:r>
              <a:fld id="{F9C608B9-E2CB-4E5D-B995-23A42A7D67FE}" type="slidenum">
                <a:rPr lang="en-US" sz="1200" i="1" smtClean="0">
                  <a:solidFill>
                    <a:schemeClr val="bg1"/>
                  </a:solidFill>
                </a:rPr>
                <a:pPr algn="r"/>
                <a:t>29</a:t>
              </a:fld>
              <a:r>
                <a:rPr lang="en-US" sz="1200" i="1" dirty="0">
                  <a:solidFill>
                    <a:schemeClr val="bg1"/>
                  </a:solidFill>
                </a:rPr>
                <a:t> </a:t>
              </a:r>
            </a:p>
          </p:txBody>
        </p:sp>
        <p:sp>
          <p:nvSpPr>
            <p:cNvPr id="8" name="TextBox 7">
              <a:extLst>
                <a:ext uri="{FF2B5EF4-FFF2-40B4-BE49-F238E27FC236}">
                  <a16:creationId xmlns:a16="http://schemas.microsoft.com/office/drawing/2014/main" id="{8C902BD7-5973-2FC7-5C78-6A494A0B6845}"/>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sp>
        <p:nvSpPr>
          <p:cNvPr id="6" name="TextBox 5">
            <a:extLst>
              <a:ext uri="{FF2B5EF4-FFF2-40B4-BE49-F238E27FC236}">
                <a16:creationId xmlns:a16="http://schemas.microsoft.com/office/drawing/2014/main" id="{76901B67-B616-9B04-E490-3253F70FA97B}"/>
              </a:ext>
            </a:extLst>
          </p:cNvPr>
          <p:cNvSpPr txBox="1">
            <a:spLocks noGrp="1" noRot="1" noMove="1" noResize="1" noEditPoints="1" noAdjustHandles="1" noChangeArrowheads="1" noChangeShapeType="1"/>
          </p:cNvSpPr>
          <p:nvPr/>
        </p:nvSpPr>
        <p:spPr>
          <a:xfrm>
            <a:off x="5604581" y="4028715"/>
            <a:ext cx="5346575" cy="1323439"/>
          </a:xfrm>
          <a:prstGeom prst="rect">
            <a:avLst/>
          </a:prstGeom>
          <a:noFill/>
        </p:spPr>
        <p:txBody>
          <a:bodyPr wrap="square" rtlCol="0">
            <a:spAutoFit/>
          </a:bodyPr>
          <a:lstStyle/>
          <a:p>
            <a:r>
              <a:rPr lang="en-US" sz="2000" b="0" i="0" u="none" strike="noStrike" baseline="0" dirty="0">
                <a:solidFill>
                  <a:srgbClr val="211D1E"/>
                </a:solidFill>
              </a:rPr>
              <a:t>Talking about dementia can be hard and can feel scary. However, getting the advice of a trusted medical provider can help you and your loved ones respond with care and resources.</a:t>
            </a:r>
            <a:endParaRPr lang="en-US" sz="3200" dirty="0"/>
          </a:p>
        </p:txBody>
      </p:sp>
      <p:sp>
        <p:nvSpPr>
          <p:cNvPr id="11" name="TextBox 10">
            <a:extLst>
              <a:ext uri="{FF2B5EF4-FFF2-40B4-BE49-F238E27FC236}">
                <a16:creationId xmlns:a16="http://schemas.microsoft.com/office/drawing/2014/main" id="{5508FFF2-E1AD-8E4A-D97A-06B176C698F4}"/>
              </a:ext>
            </a:extLst>
          </p:cNvPr>
          <p:cNvSpPr txBox="1">
            <a:spLocks noGrp="1" noRot="1" noMove="1" noResize="1" noEditPoints="1" noAdjustHandles="1" noChangeArrowheads="1" noChangeShapeType="1"/>
          </p:cNvSpPr>
          <p:nvPr/>
        </p:nvSpPr>
        <p:spPr>
          <a:xfrm>
            <a:off x="5604581" y="1212815"/>
            <a:ext cx="5644611" cy="2751522"/>
          </a:xfrm>
          <a:prstGeom prst="rect">
            <a:avLst/>
          </a:prstGeom>
          <a:noFill/>
        </p:spPr>
        <p:txBody>
          <a:bodyPr wrap="square" rtlCol="0">
            <a:spAutoFit/>
          </a:bodyPr>
          <a:lstStyle/>
          <a:p>
            <a:pPr>
              <a:lnSpc>
                <a:spcPct val="90000"/>
              </a:lnSpc>
            </a:pPr>
            <a:r>
              <a:rPr lang="en-US" sz="4800" b="1" dirty="0"/>
              <a:t>Talking to My Medical Provider About Dementia Concerns</a:t>
            </a:r>
          </a:p>
        </p:txBody>
      </p:sp>
      <p:sp>
        <p:nvSpPr>
          <p:cNvPr id="12" name="Oval 11">
            <a:extLst>
              <a:ext uri="{FF2B5EF4-FFF2-40B4-BE49-F238E27FC236}">
                <a16:creationId xmlns:a16="http://schemas.microsoft.com/office/drawing/2014/main" id="{33E0AF6F-0D93-EB83-7DC7-6384F6F7CFAA}"/>
              </a:ext>
            </a:extLst>
          </p:cNvPr>
          <p:cNvSpPr/>
          <p:nvPr/>
        </p:nvSpPr>
        <p:spPr>
          <a:xfrm flipH="1">
            <a:off x="836159" y="486717"/>
            <a:ext cx="4203718" cy="4203718"/>
          </a:xfrm>
          <a:prstGeom prst="ellipse">
            <a:avLst/>
          </a:prstGeom>
          <a:blipFill>
            <a:blip r:embed="rId3">
              <a:extLst>
                <a:ext uri="{28A0092B-C50C-407E-A947-70E740481C1C}">
                  <a14:useLocalDpi xmlns:a14="http://schemas.microsoft.com/office/drawing/2010/main" val="0"/>
                </a:ext>
              </a:extLst>
            </a:blip>
            <a:srcRect/>
            <a:stretch>
              <a:fillRect l="-39366" r="-1063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471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E8DFA83-0E49-662A-1C22-5B0CA9F8419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0043192-C781-7737-1191-32B303FB7FA7}"/>
              </a:ext>
            </a:extLst>
          </p:cNvPr>
          <p:cNvSpPr txBox="1">
            <a:spLocks noGrp="1" noRot="1" noMove="1" noResize="1" noEditPoints="1" noAdjustHandles="1" noChangeArrowheads="1" noChangeShapeType="1"/>
          </p:cNvSpPr>
          <p:nvPr/>
        </p:nvSpPr>
        <p:spPr>
          <a:xfrm rot="20268737">
            <a:off x="-383979" y="1653988"/>
            <a:ext cx="11997018" cy="2646878"/>
          </a:xfrm>
          <a:prstGeom prst="rect">
            <a:avLst/>
          </a:prstGeom>
          <a:noFill/>
        </p:spPr>
        <p:txBody>
          <a:bodyPr wrap="square" rtlCol="0">
            <a:spAutoFit/>
          </a:bodyPr>
          <a:lstStyle/>
          <a:p>
            <a:pPr algn="ctr"/>
            <a:r>
              <a:rPr lang="en-US" sz="16600" b="1" spc="2400" dirty="0">
                <a:solidFill>
                  <a:schemeClr val="bg2"/>
                </a:solidFill>
              </a:rPr>
              <a:t>EXAMPLE</a:t>
            </a:r>
          </a:p>
        </p:txBody>
      </p:sp>
      <p:pic>
        <p:nvPicPr>
          <p:cNvPr id="10" name="Picture Placeholder 9">
            <a:extLst>
              <a:ext uri="{FF2B5EF4-FFF2-40B4-BE49-F238E27FC236}">
                <a16:creationId xmlns:a16="http://schemas.microsoft.com/office/drawing/2014/main" id="{F50EBD1E-F92A-73FA-3124-99F03CB2EDCA}"/>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521" r="224"/>
          <a:stretch>
            <a:fillRect/>
          </a:stretch>
        </p:blipFill>
        <p:spPr>
          <a:xfrm>
            <a:off x="801111" y="944455"/>
            <a:ext cx="3900362" cy="1168110"/>
          </a:xfrm>
        </p:spPr>
      </p:pic>
      <p:sp>
        <p:nvSpPr>
          <p:cNvPr id="3" name="Text Placeholder 2">
            <a:extLst>
              <a:ext uri="{FF2B5EF4-FFF2-40B4-BE49-F238E27FC236}">
                <a16:creationId xmlns:a16="http://schemas.microsoft.com/office/drawing/2014/main" id="{79DD1A01-D8AF-F083-E096-B803447D1D39}"/>
              </a:ext>
            </a:extLst>
          </p:cNvPr>
          <p:cNvSpPr>
            <a:spLocks noGrp="1"/>
          </p:cNvSpPr>
          <p:nvPr>
            <p:ph type="body" sz="quarter" idx="11"/>
          </p:nvPr>
        </p:nvSpPr>
        <p:spPr>
          <a:xfrm>
            <a:off x="523354" y="2342644"/>
            <a:ext cx="6249679" cy="2091791"/>
          </a:xfrm>
        </p:spPr>
        <p:txBody>
          <a:bodyPr/>
          <a:lstStyle/>
          <a:p>
            <a:pPr>
              <a:lnSpc>
                <a:spcPct val="90000"/>
              </a:lnSpc>
            </a:pPr>
            <a:r>
              <a:rPr lang="en-US" dirty="0"/>
              <a:t>	Improve Your and Your Loved Ones’ Brain Health</a:t>
            </a:r>
          </a:p>
        </p:txBody>
      </p:sp>
      <p:sp>
        <p:nvSpPr>
          <p:cNvPr id="4" name="Text Placeholder 3">
            <a:extLst>
              <a:ext uri="{FF2B5EF4-FFF2-40B4-BE49-F238E27FC236}">
                <a16:creationId xmlns:a16="http://schemas.microsoft.com/office/drawing/2014/main" id="{031F88C7-75F4-8F7F-4578-5500DD272883}"/>
              </a:ext>
            </a:extLst>
          </p:cNvPr>
          <p:cNvSpPr>
            <a:spLocks noGrp="1"/>
          </p:cNvSpPr>
          <p:nvPr>
            <p:ph type="body" sz="quarter" idx="12"/>
          </p:nvPr>
        </p:nvSpPr>
        <p:spPr>
          <a:xfrm>
            <a:off x="523355" y="4570792"/>
            <a:ext cx="5764157" cy="1463519"/>
          </a:xfrm>
        </p:spPr>
        <p:txBody>
          <a:bodyPr/>
          <a:lstStyle/>
          <a:p>
            <a:r>
              <a:rPr lang="en-US" dirty="0"/>
              <a:t>	Join us at the community center to learn more about how you can improve your and your loved ones’ brain health.</a:t>
            </a:r>
          </a:p>
        </p:txBody>
      </p:sp>
      <p:pic>
        <p:nvPicPr>
          <p:cNvPr id="8" name="Picture Placeholder 7">
            <a:extLst>
              <a:ext uri="{FF2B5EF4-FFF2-40B4-BE49-F238E27FC236}">
                <a16:creationId xmlns:a16="http://schemas.microsoft.com/office/drawing/2014/main" id="{AA9CAAC4-1487-17D7-EF33-33D819C967F5}"/>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09" t="-1" r="517" b="-7873"/>
          <a:stretch>
            <a:fillRect/>
          </a:stretch>
        </p:blipFill>
        <p:spPr>
          <a:xfrm>
            <a:off x="6760060" y="1246173"/>
            <a:ext cx="4908585" cy="4466803"/>
          </a:xfrm>
          <a:solidFill>
            <a:schemeClr val="bg1"/>
          </a:solidFill>
          <a:ln>
            <a:solidFill>
              <a:schemeClr val="accent1"/>
            </a:solidFill>
          </a:ln>
        </p:spPr>
      </p:pic>
      <p:sp>
        <p:nvSpPr>
          <p:cNvPr id="11" name="TextBox 10">
            <a:extLst>
              <a:ext uri="{FF2B5EF4-FFF2-40B4-BE49-F238E27FC236}">
                <a16:creationId xmlns:a16="http://schemas.microsoft.com/office/drawing/2014/main" id="{FA5155B7-A727-7544-1FF4-AE2B68E244A8}"/>
              </a:ext>
            </a:extLst>
          </p:cNvPr>
          <p:cNvSpPr txBox="1"/>
          <p:nvPr/>
        </p:nvSpPr>
        <p:spPr>
          <a:xfrm>
            <a:off x="7057597" y="3941666"/>
            <a:ext cx="4515355" cy="1530612"/>
          </a:xfrm>
          <a:prstGeom prst="rect">
            <a:avLst/>
          </a:prstGeom>
          <a:noFill/>
        </p:spPr>
        <p:txBody>
          <a:bodyPr wrap="square" rtlCol="0">
            <a:spAutoFit/>
          </a:bodyPr>
          <a:lstStyle/>
          <a:p>
            <a:pPr>
              <a:lnSpc>
                <a:spcPct val="90000"/>
              </a:lnSpc>
              <a:spcAft>
                <a:spcPts val="600"/>
              </a:spcAft>
            </a:pPr>
            <a:r>
              <a:rPr lang="en-US" sz="2400" b="1" dirty="0"/>
              <a:t>Dementia</a:t>
            </a:r>
            <a:br>
              <a:rPr lang="en-US" sz="2400" b="1" dirty="0"/>
            </a:br>
            <a:r>
              <a:rPr lang="en-US" sz="2400" b="1" dirty="0"/>
              <a:t>Awareness Training</a:t>
            </a:r>
            <a:endParaRPr lang="en-US" sz="1600" dirty="0"/>
          </a:p>
          <a:p>
            <a:pPr>
              <a:lnSpc>
                <a:spcPct val="110000"/>
              </a:lnSpc>
            </a:pPr>
            <a:r>
              <a:rPr lang="en-US" sz="1400" dirty="0"/>
              <a:t>Thursday, January 1, 2026 | 5:30 PM</a:t>
            </a:r>
          </a:p>
          <a:p>
            <a:pPr>
              <a:lnSpc>
                <a:spcPct val="110000"/>
              </a:lnSpc>
            </a:pPr>
            <a:r>
              <a:rPr lang="en-US" sz="1400" dirty="0"/>
              <a:t>Community Center | Training Room</a:t>
            </a:r>
          </a:p>
          <a:p>
            <a:pPr>
              <a:lnSpc>
                <a:spcPct val="110000"/>
              </a:lnSpc>
            </a:pPr>
            <a:r>
              <a:rPr lang="en-US" sz="1400" dirty="0"/>
              <a:t>1235 Community Center Way, City, State, 98765</a:t>
            </a:r>
          </a:p>
        </p:txBody>
      </p:sp>
    </p:spTree>
    <p:extLst>
      <p:ext uri="{BB962C8B-B14F-4D97-AF65-F5344CB8AC3E}">
        <p14:creationId xmlns:p14="http://schemas.microsoft.com/office/powerpoint/2010/main" val="1861743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F41F8-9D6C-4FD3-C192-ED3F68B9F3D7}"/>
              </a:ext>
            </a:extLst>
          </p:cNvPr>
          <p:cNvSpPr txBox="1">
            <a:spLocks noGrp="1" noRot="1" noMove="1" noResize="1" noEditPoints="1" noAdjustHandles="1" noChangeArrowheads="1" noChangeShapeType="1"/>
          </p:cNvSpPr>
          <p:nvPr/>
        </p:nvSpPr>
        <p:spPr>
          <a:xfrm>
            <a:off x="1042284" y="689065"/>
            <a:ext cx="7724592" cy="1089529"/>
          </a:xfrm>
          <a:prstGeom prst="rect">
            <a:avLst/>
          </a:prstGeom>
          <a:noFill/>
        </p:spPr>
        <p:txBody>
          <a:bodyPr wrap="square" rtlCol="0">
            <a:spAutoFit/>
          </a:bodyPr>
          <a:lstStyle/>
          <a:p>
            <a:pPr>
              <a:lnSpc>
                <a:spcPct val="90000"/>
              </a:lnSpc>
            </a:pPr>
            <a:r>
              <a:rPr lang="en-US" sz="3600" b="1" dirty="0"/>
              <a:t>Talking to My Medical Provider About Dementia Concerns</a:t>
            </a:r>
          </a:p>
        </p:txBody>
      </p:sp>
      <p:sp>
        <p:nvSpPr>
          <p:cNvPr id="3" name="TextBox 2">
            <a:extLst>
              <a:ext uri="{FF2B5EF4-FFF2-40B4-BE49-F238E27FC236}">
                <a16:creationId xmlns:a16="http://schemas.microsoft.com/office/drawing/2014/main" id="{009348CA-EDF7-EAE2-04F6-0FA1CB029D7E}"/>
              </a:ext>
            </a:extLst>
          </p:cNvPr>
          <p:cNvSpPr txBox="1">
            <a:spLocks noGrp="1" noRot="1" noMove="1" noResize="1" noEditPoints="1" noAdjustHandles="1" noChangeArrowheads="1" noChangeShapeType="1"/>
          </p:cNvSpPr>
          <p:nvPr/>
        </p:nvSpPr>
        <p:spPr>
          <a:xfrm>
            <a:off x="1042283" y="2237075"/>
            <a:ext cx="5349464" cy="584775"/>
          </a:xfrm>
          <a:prstGeom prst="rect">
            <a:avLst/>
          </a:prstGeom>
          <a:noFill/>
        </p:spPr>
        <p:txBody>
          <a:bodyPr wrap="square" rtlCol="0">
            <a:spAutoFit/>
          </a:bodyPr>
          <a:lstStyle/>
          <a:p>
            <a:r>
              <a:rPr lang="en-US" sz="3200" b="1" i="0" u="none" strike="noStrike" baseline="0" dirty="0">
                <a:solidFill>
                  <a:schemeClr val="accent3"/>
                </a:solidFill>
              </a:rPr>
              <a:t>Before Your Visit</a:t>
            </a:r>
            <a:endParaRPr lang="en-US" sz="4800" b="1" dirty="0">
              <a:solidFill>
                <a:schemeClr val="accent3"/>
              </a:solidFill>
            </a:endParaRPr>
          </a:p>
        </p:txBody>
      </p:sp>
      <p:sp>
        <p:nvSpPr>
          <p:cNvPr id="4" name="TextBox 3">
            <a:extLst>
              <a:ext uri="{FF2B5EF4-FFF2-40B4-BE49-F238E27FC236}">
                <a16:creationId xmlns:a16="http://schemas.microsoft.com/office/drawing/2014/main" id="{B59E7E24-3767-A2B2-9EF0-9A3C7334ED1C}"/>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30</a:t>
            </a:fld>
            <a:r>
              <a:rPr lang="en-US" sz="1200" i="1" dirty="0">
                <a:solidFill>
                  <a:schemeClr val="bg1"/>
                </a:solidFill>
              </a:rPr>
              <a:t> </a:t>
            </a:r>
          </a:p>
        </p:txBody>
      </p:sp>
      <p:sp>
        <p:nvSpPr>
          <p:cNvPr id="5" name="TextBox 4">
            <a:extLst>
              <a:ext uri="{FF2B5EF4-FFF2-40B4-BE49-F238E27FC236}">
                <a16:creationId xmlns:a16="http://schemas.microsoft.com/office/drawing/2014/main" id="{26B5A19C-8DFD-F2BF-22F2-ECAB4DF8BEF4}"/>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t>Please Do Not Change Presentation Language</a:t>
            </a:r>
          </a:p>
        </p:txBody>
      </p:sp>
      <p:sp>
        <p:nvSpPr>
          <p:cNvPr id="8" name="TextBox 7">
            <a:extLst>
              <a:ext uri="{FF2B5EF4-FFF2-40B4-BE49-F238E27FC236}">
                <a16:creationId xmlns:a16="http://schemas.microsoft.com/office/drawing/2014/main" id="{F6E3D4F7-8E1A-ADDB-94A5-EA2480EF4C80}"/>
              </a:ext>
            </a:extLst>
          </p:cNvPr>
          <p:cNvSpPr txBox="1">
            <a:spLocks noGrp="1" noRot="1" noMove="1" noResize="1" noEditPoints="1" noAdjustHandles="1" noChangeArrowheads="1" noChangeShapeType="1"/>
          </p:cNvSpPr>
          <p:nvPr/>
        </p:nvSpPr>
        <p:spPr>
          <a:xfrm>
            <a:off x="2301961" y="3214991"/>
            <a:ext cx="3428522" cy="461665"/>
          </a:xfrm>
          <a:prstGeom prst="rect">
            <a:avLst/>
          </a:prstGeom>
          <a:noFill/>
        </p:spPr>
        <p:txBody>
          <a:bodyPr wrap="square" rtlCol="0">
            <a:spAutoFit/>
          </a:bodyPr>
          <a:lstStyle/>
          <a:p>
            <a:r>
              <a:rPr lang="en-US" sz="2400" b="0" i="0" u="none" strike="noStrike" baseline="0" dirty="0">
                <a:solidFill>
                  <a:srgbClr val="211D1E"/>
                </a:solidFill>
              </a:rPr>
              <a:t>Write down your signs</a:t>
            </a:r>
            <a:endParaRPr lang="en-US" sz="2400" dirty="0"/>
          </a:p>
        </p:txBody>
      </p:sp>
      <p:sp>
        <p:nvSpPr>
          <p:cNvPr id="24" name="TextBox 23">
            <a:extLst>
              <a:ext uri="{FF2B5EF4-FFF2-40B4-BE49-F238E27FC236}">
                <a16:creationId xmlns:a16="http://schemas.microsoft.com/office/drawing/2014/main" id="{F8F01FFD-AA29-574C-43A5-246B734AA476}"/>
              </a:ext>
            </a:extLst>
          </p:cNvPr>
          <p:cNvSpPr txBox="1">
            <a:spLocks noGrp="1" noRot="1" noMove="1" noResize="1" noEditPoints="1" noAdjustHandles="1" noChangeArrowheads="1" noChangeShapeType="1"/>
          </p:cNvSpPr>
          <p:nvPr/>
        </p:nvSpPr>
        <p:spPr>
          <a:xfrm>
            <a:off x="2301961" y="4789963"/>
            <a:ext cx="3973132" cy="461665"/>
          </a:xfrm>
          <a:prstGeom prst="rect">
            <a:avLst/>
          </a:prstGeom>
          <a:noFill/>
        </p:spPr>
        <p:txBody>
          <a:bodyPr wrap="square" rtlCol="0">
            <a:spAutoFit/>
          </a:bodyPr>
          <a:lstStyle/>
          <a:p>
            <a:r>
              <a:rPr lang="en-US" sz="2400" dirty="0">
                <a:solidFill>
                  <a:srgbClr val="211D1E"/>
                </a:solidFill>
              </a:rPr>
              <a:t>Plan to bring a friend</a:t>
            </a:r>
            <a:endParaRPr lang="en-US" sz="2400" dirty="0"/>
          </a:p>
        </p:txBody>
      </p:sp>
      <p:sp>
        <p:nvSpPr>
          <p:cNvPr id="25" name="TextBox 24">
            <a:extLst>
              <a:ext uri="{FF2B5EF4-FFF2-40B4-BE49-F238E27FC236}">
                <a16:creationId xmlns:a16="http://schemas.microsoft.com/office/drawing/2014/main" id="{5D20E797-4E8F-31B6-9C1E-96A0AA4295A3}"/>
              </a:ext>
            </a:extLst>
          </p:cNvPr>
          <p:cNvSpPr txBox="1">
            <a:spLocks noGrp="1" noRot="1" noMove="1" noResize="1" noEditPoints="1" noAdjustHandles="1" noChangeArrowheads="1" noChangeShapeType="1"/>
          </p:cNvSpPr>
          <p:nvPr/>
        </p:nvSpPr>
        <p:spPr>
          <a:xfrm>
            <a:off x="2301961" y="3817811"/>
            <a:ext cx="4159800" cy="830997"/>
          </a:xfrm>
          <a:prstGeom prst="rect">
            <a:avLst/>
          </a:prstGeom>
          <a:noFill/>
        </p:spPr>
        <p:txBody>
          <a:bodyPr wrap="square" rtlCol="0">
            <a:spAutoFit/>
          </a:bodyPr>
          <a:lstStyle/>
          <a:p>
            <a:r>
              <a:rPr lang="en-US" sz="2400" b="0" i="0" u="none" strike="noStrike" baseline="0" dirty="0">
                <a:solidFill>
                  <a:srgbClr val="211D1E"/>
                </a:solidFill>
              </a:rPr>
              <a:t>List medications, including over the counter and vitamins</a:t>
            </a:r>
          </a:p>
        </p:txBody>
      </p:sp>
      <p:sp>
        <p:nvSpPr>
          <p:cNvPr id="26" name="TextBox 25">
            <a:extLst>
              <a:ext uri="{FF2B5EF4-FFF2-40B4-BE49-F238E27FC236}">
                <a16:creationId xmlns:a16="http://schemas.microsoft.com/office/drawing/2014/main" id="{1B3CD3DB-0E8C-8FA9-9188-5B2333382930}"/>
              </a:ext>
            </a:extLst>
          </p:cNvPr>
          <p:cNvSpPr txBox="1">
            <a:spLocks/>
          </p:cNvSpPr>
          <p:nvPr/>
        </p:nvSpPr>
        <p:spPr>
          <a:xfrm>
            <a:off x="2293647" y="5577450"/>
            <a:ext cx="3436836" cy="461665"/>
          </a:xfrm>
          <a:prstGeom prst="rect">
            <a:avLst/>
          </a:prstGeom>
          <a:noFill/>
        </p:spPr>
        <p:txBody>
          <a:bodyPr wrap="square" rtlCol="0">
            <a:spAutoFit/>
          </a:bodyPr>
          <a:lstStyle/>
          <a:p>
            <a:r>
              <a:rPr lang="en-US" sz="2400" b="0" i="0" u="none" strike="noStrike" baseline="0" dirty="0">
                <a:solidFill>
                  <a:srgbClr val="211D1E"/>
                </a:solidFill>
              </a:rPr>
              <a:t>Choose your questions </a:t>
            </a:r>
            <a:endParaRPr lang="en-US" sz="2400" dirty="0"/>
          </a:p>
        </p:txBody>
      </p:sp>
      <p:grpSp>
        <p:nvGrpSpPr>
          <p:cNvPr id="27" name="Group 26">
            <a:extLst>
              <a:ext uri="{FF2B5EF4-FFF2-40B4-BE49-F238E27FC236}">
                <a16:creationId xmlns:a16="http://schemas.microsoft.com/office/drawing/2014/main" id="{E0AD7F08-E9FE-D852-3B6A-1E906A751C43}"/>
              </a:ext>
            </a:extLst>
          </p:cNvPr>
          <p:cNvGrpSpPr>
            <a:grpSpLocks noGrp="1" noUngrp="1" noRot="1" noMove="1" noResize="1"/>
          </p:cNvGrpSpPr>
          <p:nvPr/>
        </p:nvGrpSpPr>
        <p:grpSpPr>
          <a:xfrm>
            <a:off x="1570119" y="3159209"/>
            <a:ext cx="573229" cy="573229"/>
            <a:chOff x="1869742" y="2261718"/>
            <a:chExt cx="834656" cy="834656"/>
          </a:xfrm>
          <a:solidFill>
            <a:schemeClr val="accent3"/>
          </a:solidFill>
        </p:grpSpPr>
        <p:sp>
          <p:nvSpPr>
            <p:cNvPr id="28" name="Oval 27">
              <a:extLst>
                <a:ext uri="{FF2B5EF4-FFF2-40B4-BE49-F238E27FC236}">
                  <a16:creationId xmlns:a16="http://schemas.microsoft.com/office/drawing/2014/main" id="{958D1FB2-3ABA-BC37-ED2C-44F3A4CD2A27}"/>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8E30A00-F983-0ED6-3C08-5F1E891513EB}"/>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a:solidFill>
                    <a:schemeClr val="bg1"/>
                  </a:solidFill>
                </a:rPr>
                <a:t>1</a:t>
              </a:r>
            </a:p>
          </p:txBody>
        </p:sp>
      </p:grpSp>
      <p:grpSp>
        <p:nvGrpSpPr>
          <p:cNvPr id="30" name="Group 29">
            <a:extLst>
              <a:ext uri="{FF2B5EF4-FFF2-40B4-BE49-F238E27FC236}">
                <a16:creationId xmlns:a16="http://schemas.microsoft.com/office/drawing/2014/main" id="{A8BFF68B-1E82-FCB5-71E0-EBD04D311620}"/>
              </a:ext>
            </a:extLst>
          </p:cNvPr>
          <p:cNvGrpSpPr>
            <a:grpSpLocks noGrp="1" noUngrp="1" noRot="1" noMove="1" noResize="1"/>
          </p:cNvGrpSpPr>
          <p:nvPr/>
        </p:nvGrpSpPr>
        <p:grpSpPr>
          <a:xfrm>
            <a:off x="1570119" y="3946695"/>
            <a:ext cx="573229" cy="573229"/>
            <a:chOff x="1869742" y="2261718"/>
            <a:chExt cx="834656" cy="834656"/>
          </a:xfrm>
          <a:solidFill>
            <a:schemeClr val="accent3"/>
          </a:solidFill>
        </p:grpSpPr>
        <p:sp>
          <p:nvSpPr>
            <p:cNvPr id="31" name="Oval 30">
              <a:extLst>
                <a:ext uri="{FF2B5EF4-FFF2-40B4-BE49-F238E27FC236}">
                  <a16:creationId xmlns:a16="http://schemas.microsoft.com/office/drawing/2014/main" id="{4083B37C-AEED-5BB7-921F-5D4E7E8EBF41}"/>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F893002-8142-5A75-F31C-C775D6911743}"/>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a:solidFill>
                    <a:schemeClr val="bg1"/>
                  </a:solidFill>
                </a:rPr>
                <a:t>2</a:t>
              </a:r>
            </a:p>
          </p:txBody>
        </p:sp>
      </p:grpSp>
      <p:grpSp>
        <p:nvGrpSpPr>
          <p:cNvPr id="33" name="Group 32">
            <a:extLst>
              <a:ext uri="{FF2B5EF4-FFF2-40B4-BE49-F238E27FC236}">
                <a16:creationId xmlns:a16="http://schemas.microsoft.com/office/drawing/2014/main" id="{4AEBF716-2050-B619-E8F0-513790FC1BF2}"/>
              </a:ext>
            </a:extLst>
          </p:cNvPr>
          <p:cNvGrpSpPr>
            <a:grpSpLocks noGrp="1" noUngrp="1" noRot="1" noMove="1" noResize="1"/>
          </p:cNvGrpSpPr>
          <p:nvPr/>
        </p:nvGrpSpPr>
        <p:grpSpPr>
          <a:xfrm>
            <a:off x="1574181" y="4734181"/>
            <a:ext cx="573229" cy="573229"/>
            <a:chOff x="1869742" y="2261718"/>
            <a:chExt cx="834656" cy="834656"/>
          </a:xfrm>
          <a:solidFill>
            <a:schemeClr val="accent3"/>
          </a:solidFill>
        </p:grpSpPr>
        <p:sp>
          <p:nvSpPr>
            <p:cNvPr id="34" name="Oval 33">
              <a:extLst>
                <a:ext uri="{FF2B5EF4-FFF2-40B4-BE49-F238E27FC236}">
                  <a16:creationId xmlns:a16="http://schemas.microsoft.com/office/drawing/2014/main" id="{B416BB1C-18F6-45B6-16C7-5EF6E1047DEA}"/>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8AFF7FC-9736-C257-2FF7-863FB1C8B951}"/>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a:solidFill>
                    <a:schemeClr val="bg1"/>
                  </a:solidFill>
                </a:rPr>
                <a:t>3</a:t>
              </a:r>
            </a:p>
          </p:txBody>
        </p:sp>
      </p:grpSp>
      <p:grpSp>
        <p:nvGrpSpPr>
          <p:cNvPr id="36" name="Group 35">
            <a:extLst>
              <a:ext uri="{FF2B5EF4-FFF2-40B4-BE49-F238E27FC236}">
                <a16:creationId xmlns:a16="http://schemas.microsoft.com/office/drawing/2014/main" id="{35E93E4C-531C-17E4-C411-3633F451EBB6}"/>
              </a:ext>
            </a:extLst>
          </p:cNvPr>
          <p:cNvGrpSpPr>
            <a:grpSpLocks noGrp="1" noUngrp="1" noRot="1" noMove="1" noResize="1"/>
          </p:cNvGrpSpPr>
          <p:nvPr/>
        </p:nvGrpSpPr>
        <p:grpSpPr>
          <a:xfrm>
            <a:off x="1574181" y="5521667"/>
            <a:ext cx="573229" cy="573229"/>
            <a:chOff x="1869742" y="2261718"/>
            <a:chExt cx="834656" cy="834656"/>
          </a:xfrm>
          <a:solidFill>
            <a:schemeClr val="accent3"/>
          </a:solidFill>
        </p:grpSpPr>
        <p:sp>
          <p:nvSpPr>
            <p:cNvPr id="37" name="Oval 36">
              <a:extLst>
                <a:ext uri="{FF2B5EF4-FFF2-40B4-BE49-F238E27FC236}">
                  <a16:creationId xmlns:a16="http://schemas.microsoft.com/office/drawing/2014/main" id="{746634D1-3A16-FD55-6C97-876AB442A12C}"/>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C80B607-0549-C1DD-1AFA-E1285C2D1074}"/>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a:solidFill>
                    <a:schemeClr val="bg1"/>
                  </a:solidFill>
                </a:rPr>
                <a:t>4</a:t>
              </a:r>
            </a:p>
          </p:txBody>
        </p:sp>
      </p:grpSp>
      <p:sp>
        <p:nvSpPr>
          <p:cNvPr id="40" name="Oval 39">
            <a:extLst>
              <a:ext uri="{FF2B5EF4-FFF2-40B4-BE49-F238E27FC236}">
                <a16:creationId xmlns:a16="http://schemas.microsoft.com/office/drawing/2014/main" id="{E52BD396-72A5-26A3-9FA0-E87A2B4CFBFF}"/>
              </a:ext>
            </a:extLst>
          </p:cNvPr>
          <p:cNvSpPr/>
          <p:nvPr/>
        </p:nvSpPr>
        <p:spPr>
          <a:xfrm>
            <a:off x="8111732" y="1664024"/>
            <a:ext cx="2804961" cy="2804961"/>
          </a:xfrm>
          <a:prstGeom prst="ellipse">
            <a:avLst/>
          </a:prstGeom>
          <a:blipFill>
            <a:blip r:embed="rId3">
              <a:extLst>
                <a:ext uri="{28A0092B-C50C-407E-A947-70E740481C1C}">
                  <a14:useLocalDpi xmlns:a14="http://schemas.microsoft.com/office/drawing/2010/main" val="0"/>
                </a:ext>
              </a:extLst>
            </a:blip>
            <a:srcRect/>
            <a:stretch>
              <a:fillRect l="-20132" t="-572" r="-32070" b="-89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991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9348CA-EDF7-EAE2-04F6-0FA1CB029D7E}"/>
              </a:ext>
            </a:extLst>
          </p:cNvPr>
          <p:cNvSpPr txBox="1">
            <a:spLocks noGrp="1" noRot="1" noMove="1" noResize="1" noEditPoints="1" noAdjustHandles="1" noChangeArrowheads="1" noChangeShapeType="1"/>
          </p:cNvSpPr>
          <p:nvPr/>
        </p:nvSpPr>
        <p:spPr>
          <a:xfrm>
            <a:off x="1042283" y="2237075"/>
            <a:ext cx="5349464" cy="584775"/>
          </a:xfrm>
          <a:prstGeom prst="rect">
            <a:avLst/>
          </a:prstGeom>
          <a:noFill/>
        </p:spPr>
        <p:txBody>
          <a:bodyPr wrap="square" rtlCol="0">
            <a:spAutoFit/>
          </a:bodyPr>
          <a:lstStyle/>
          <a:p>
            <a:r>
              <a:rPr lang="en-US" sz="3200" b="1" i="0" u="none" strike="noStrike" baseline="0" dirty="0">
                <a:solidFill>
                  <a:schemeClr val="tx2"/>
                </a:solidFill>
              </a:rPr>
              <a:t>During Your Visit</a:t>
            </a:r>
            <a:endParaRPr lang="en-US" sz="4800" b="1" dirty="0">
              <a:solidFill>
                <a:schemeClr val="tx2"/>
              </a:solidFill>
            </a:endParaRPr>
          </a:p>
        </p:txBody>
      </p:sp>
      <p:sp>
        <p:nvSpPr>
          <p:cNvPr id="7" name="TextBox 6">
            <a:extLst>
              <a:ext uri="{FF2B5EF4-FFF2-40B4-BE49-F238E27FC236}">
                <a16:creationId xmlns:a16="http://schemas.microsoft.com/office/drawing/2014/main" id="{05D86886-CF04-43B7-8BCD-86EA91AE1B22}"/>
              </a:ext>
            </a:extLst>
          </p:cNvPr>
          <p:cNvSpPr txBox="1">
            <a:spLocks noGrp="1" noRot="1" noMove="1" noResize="1" noEditPoints="1" noAdjustHandles="1" noChangeArrowheads="1" noChangeShapeType="1"/>
          </p:cNvSpPr>
          <p:nvPr/>
        </p:nvSpPr>
        <p:spPr>
          <a:xfrm>
            <a:off x="2301961" y="3214991"/>
            <a:ext cx="3428522" cy="461665"/>
          </a:xfrm>
          <a:prstGeom prst="rect">
            <a:avLst/>
          </a:prstGeom>
          <a:noFill/>
        </p:spPr>
        <p:txBody>
          <a:bodyPr wrap="square" rtlCol="0">
            <a:spAutoFit/>
          </a:bodyPr>
          <a:lstStyle/>
          <a:p>
            <a:r>
              <a:rPr lang="en-US" sz="2400" b="0" i="0" u="none" strike="noStrike" baseline="0" dirty="0">
                <a:solidFill>
                  <a:srgbClr val="211D1E"/>
                </a:solidFill>
              </a:rPr>
              <a:t>Share health concerns</a:t>
            </a:r>
            <a:endParaRPr lang="en-US" sz="2400" dirty="0"/>
          </a:p>
        </p:txBody>
      </p:sp>
      <p:sp>
        <p:nvSpPr>
          <p:cNvPr id="10" name="TextBox 9">
            <a:extLst>
              <a:ext uri="{FF2B5EF4-FFF2-40B4-BE49-F238E27FC236}">
                <a16:creationId xmlns:a16="http://schemas.microsoft.com/office/drawing/2014/main" id="{552410BB-29BA-4D31-A6D8-B4CA102C21E5}"/>
              </a:ext>
            </a:extLst>
          </p:cNvPr>
          <p:cNvSpPr txBox="1">
            <a:spLocks noGrp="1" noRot="1" noMove="1" noResize="1" noEditPoints="1" noAdjustHandles="1" noChangeArrowheads="1" noChangeShapeType="1"/>
          </p:cNvSpPr>
          <p:nvPr/>
        </p:nvSpPr>
        <p:spPr>
          <a:xfrm>
            <a:off x="2301961" y="4789963"/>
            <a:ext cx="3973132" cy="461665"/>
          </a:xfrm>
          <a:prstGeom prst="rect">
            <a:avLst/>
          </a:prstGeom>
          <a:noFill/>
        </p:spPr>
        <p:txBody>
          <a:bodyPr wrap="square" rtlCol="0">
            <a:spAutoFit/>
          </a:bodyPr>
          <a:lstStyle/>
          <a:p>
            <a:r>
              <a:rPr lang="en-US" sz="2400" dirty="0">
                <a:solidFill>
                  <a:srgbClr val="211D1E"/>
                </a:solidFill>
              </a:rPr>
              <a:t>Ask for a diagnosis</a:t>
            </a:r>
            <a:endParaRPr lang="en-US" sz="2400" dirty="0"/>
          </a:p>
        </p:txBody>
      </p:sp>
      <p:sp>
        <p:nvSpPr>
          <p:cNvPr id="11" name="TextBox 10">
            <a:extLst>
              <a:ext uri="{FF2B5EF4-FFF2-40B4-BE49-F238E27FC236}">
                <a16:creationId xmlns:a16="http://schemas.microsoft.com/office/drawing/2014/main" id="{9D48EB47-3E2A-E72A-D7E4-00CCD9918F74}"/>
              </a:ext>
            </a:extLst>
          </p:cNvPr>
          <p:cNvSpPr txBox="1">
            <a:spLocks noGrp="1" noRot="1" noMove="1" noResize="1" noEditPoints="1" noAdjustHandles="1" noChangeArrowheads="1" noChangeShapeType="1"/>
          </p:cNvSpPr>
          <p:nvPr/>
        </p:nvSpPr>
        <p:spPr>
          <a:xfrm>
            <a:off x="2301961" y="4002477"/>
            <a:ext cx="3691072" cy="461665"/>
          </a:xfrm>
          <a:prstGeom prst="rect">
            <a:avLst/>
          </a:prstGeom>
          <a:noFill/>
        </p:spPr>
        <p:txBody>
          <a:bodyPr wrap="square" rtlCol="0">
            <a:spAutoFit/>
          </a:bodyPr>
          <a:lstStyle/>
          <a:p>
            <a:r>
              <a:rPr lang="en-US" sz="2400" b="0" i="0" u="none" strike="noStrike" baseline="0" dirty="0">
                <a:solidFill>
                  <a:srgbClr val="211D1E"/>
                </a:solidFill>
              </a:rPr>
              <a:t>Be completely open</a:t>
            </a:r>
          </a:p>
        </p:txBody>
      </p:sp>
      <p:sp>
        <p:nvSpPr>
          <p:cNvPr id="12" name="TextBox 11">
            <a:extLst>
              <a:ext uri="{FF2B5EF4-FFF2-40B4-BE49-F238E27FC236}">
                <a16:creationId xmlns:a16="http://schemas.microsoft.com/office/drawing/2014/main" id="{619B6731-1885-1286-6026-22E626B8F8F9}"/>
              </a:ext>
            </a:extLst>
          </p:cNvPr>
          <p:cNvSpPr txBox="1">
            <a:spLocks noGrp="1" noRot="1" noMove="1" noResize="1" noEditPoints="1" noAdjustHandles="1" noChangeArrowheads="1" noChangeShapeType="1"/>
          </p:cNvSpPr>
          <p:nvPr/>
        </p:nvSpPr>
        <p:spPr>
          <a:xfrm>
            <a:off x="2293647" y="5577450"/>
            <a:ext cx="3095415" cy="461665"/>
          </a:xfrm>
          <a:prstGeom prst="rect">
            <a:avLst/>
          </a:prstGeom>
          <a:noFill/>
        </p:spPr>
        <p:txBody>
          <a:bodyPr wrap="square" rtlCol="0">
            <a:spAutoFit/>
          </a:bodyPr>
          <a:lstStyle/>
          <a:p>
            <a:r>
              <a:rPr lang="en-US" sz="2400" b="0" i="0" u="none" strike="noStrike" baseline="0" dirty="0">
                <a:solidFill>
                  <a:srgbClr val="211D1E"/>
                </a:solidFill>
              </a:rPr>
              <a:t>Talk about next steps</a:t>
            </a:r>
            <a:endParaRPr lang="en-US" sz="2400" dirty="0"/>
          </a:p>
        </p:txBody>
      </p:sp>
      <p:grpSp>
        <p:nvGrpSpPr>
          <p:cNvPr id="9" name="Group 8">
            <a:extLst>
              <a:ext uri="{FF2B5EF4-FFF2-40B4-BE49-F238E27FC236}">
                <a16:creationId xmlns:a16="http://schemas.microsoft.com/office/drawing/2014/main" id="{26F599D1-CDAB-B46A-C331-F262BBBC350D}"/>
              </a:ext>
            </a:extLst>
          </p:cNvPr>
          <p:cNvGrpSpPr>
            <a:grpSpLocks noGrp="1" noUngrp="1" noRot="1" noMove="1" noResize="1"/>
          </p:cNvGrpSpPr>
          <p:nvPr/>
        </p:nvGrpSpPr>
        <p:grpSpPr>
          <a:xfrm>
            <a:off x="1570119" y="3159209"/>
            <a:ext cx="573229" cy="573229"/>
            <a:chOff x="1869742" y="2261718"/>
            <a:chExt cx="834656" cy="834656"/>
          </a:xfrm>
          <a:solidFill>
            <a:schemeClr val="tx2"/>
          </a:solidFill>
        </p:grpSpPr>
        <p:sp>
          <p:nvSpPr>
            <p:cNvPr id="13" name="Oval 12">
              <a:extLst>
                <a:ext uri="{FF2B5EF4-FFF2-40B4-BE49-F238E27FC236}">
                  <a16:creationId xmlns:a16="http://schemas.microsoft.com/office/drawing/2014/main" id="{FE10FFC4-59AB-4622-6A63-33D040907BD2}"/>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B9D344-0A58-C119-2D2D-2BE7D4A41E48}"/>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a:solidFill>
                    <a:schemeClr val="bg1"/>
                  </a:solidFill>
                </a:rPr>
                <a:t>1</a:t>
              </a:r>
            </a:p>
          </p:txBody>
        </p:sp>
      </p:grpSp>
      <p:grpSp>
        <p:nvGrpSpPr>
          <p:cNvPr id="15" name="Group 14">
            <a:extLst>
              <a:ext uri="{FF2B5EF4-FFF2-40B4-BE49-F238E27FC236}">
                <a16:creationId xmlns:a16="http://schemas.microsoft.com/office/drawing/2014/main" id="{0508725A-21C2-8855-80C4-32F77E802F38}"/>
              </a:ext>
            </a:extLst>
          </p:cNvPr>
          <p:cNvGrpSpPr>
            <a:grpSpLocks noGrp="1" noUngrp="1" noRot="1" noMove="1" noResize="1"/>
          </p:cNvGrpSpPr>
          <p:nvPr/>
        </p:nvGrpSpPr>
        <p:grpSpPr>
          <a:xfrm>
            <a:off x="1570119" y="3946695"/>
            <a:ext cx="573229" cy="573229"/>
            <a:chOff x="1869742" y="2261718"/>
            <a:chExt cx="834656" cy="834656"/>
          </a:xfrm>
          <a:solidFill>
            <a:schemeClr val="accent3"/>
          </a:solidFill>
        </p:grpSpPr>
        <p:sp>
          <p:nvSpPr>
            <p:cNvPr id="16" name="Oval 15">
              <a:extLst>
                <a:ext uri="{FF2B5EF4-FFF2-40B4-BE49-F238E27FC236}">
                  <a16:creationId xmlns:a16="http://schemas.microsoft.com/office/drawing/2014/main" id="{1EDC5628-BD5D-2172-D52B-6CE94D223C73}"/>
                </a:ext>
              </a:extLst>
            </p:cNvPr>
            <p:cNvSpPr>
              <a:spLocks noGrp="1" noRot="1" noMove="1" noResize="1" noEditPoints="1" noAdjustHandles="1" noChangeArrowheads="1" noChangeShapeType="1"/>
            </p:cNvSpPr>
            <p:nvPr/>
          </p:nvSpPr>
          <p:spPr>
            <a:xfrm>
              <a:off x="1869742" y="2261718"/>
              <a:ext cx="834656" cy="83465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5C85091-4E66-4AF7-1799-3962F296EAAC}"/>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a:solidFill>
                    <a:schemeClr val="bg1"/>
                  </a:solidFill>
                </a:rPr>
                <a:t>2</a:t>
              </a:r>
            </a:p>
          </p:txBody>
        </p:sp>
      </p:grpSp>
      <p:grpSp>
        <p:nvGrpSpPr>
          <p:cNvPr id="18" name="Group 17">
            <a:extLst>
              <a:ext uri="{FF2B5EF4-FFF2-40B4-BE49-F238E27FC236}">
                <a16:creationId xmlns:a16="http://schemas.microsoft.com/office/drawing/2014/main" id="{5D031604-CD32-5375-E8ED-AD42CF7898A0}"/>
              </a:ext>
            </a:extLst>
          </p:cNvPr>
          <p:cNvGrpSpPr>
            <a:grpSpLocks noGrp="1" noUngrp="1" noRot="1" noMove="1" noResize="1"/>
          </p:cNvGrpSpPr>
          <p:nvPr/>
        </p:nvGrpSpPr>
        <p:grpSpPr>
          <a:xfrm>
            <a:off x="1574181" y="4734181"/>
            <a:ext cx="573229" cy="573229"/>
            <a:chOff x="1869742" y="2261718"/>
            <a:chExt cx="834656" cy="834656"/>
          </a:xfrm>
          <a:solidFill>
            <a:schemeClr val="tx2"/>
          </a:solidFill>
        </p:grpSpPr>
        <p:sp>
          <p:nvSpPr>
            <p:cNvPr id="19" name="Oval 18">
              <a:extLst>
                <a:ext uri="{FF2B5EF4-FFF2-40B4-BE49-F238E27FC236}">
                  <a16:creationId xmlns:a16="http://schemas.microsoft.com/office/drawing/2014/main" id="{74F1A97B-7334-BDB4-1495-CBC9DE6215E2}"/>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02FE58F-2B71-3C0A-030B-D3732A9C89E2}"/>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a:solidFill>
                    <a:schemeClr val="bg1"/>
                  </a:solidFill>
                </a:rPr>
                <a:t>3</a:t>
              </a:r>
            </a:p>
          </p:txBody>
        </p:sp>
      </p:grpSp>
      <p:grpSp>
        <p:nvGrpSpPr>
          <p:cNvPr id="21" name="Group 20">
            <a:extLst>
              <a:ext uri="{FF2B5EF4-FFF2-40B4-BE49-F238E27FC236}">
                <a16:creationId xmlns:a16="http://schemas.microsoft.com/office/drawing/2014/main" id="{FC1B8615-BFC4-D176-0836-85A815D70ADF}"/>
              </a:ext>
            </a:extLst>
          </p:cNvPr>
          <p:cNvGrpSpPr>
            <a:grpSpLocks noGrp="1" noUngrp="1" noRot="1" noMove="1" noResize="1"/>
          </p:cNvGrpSpPr>
          <p:nvPr/>
        </p:nvGrpSpPr>
        <p:grpSpPr>
          <a:xfrm>
            <a:off x="1574181" y="5521667"/>
            <a:ext cx="573229" cy="573229"/>
            <a:chOff x="1869742" y="2261718"/>
            <a:chExt cx="834656" cy="834656"/>
          </a:xfrm>
          <a:solidFill>
            <a:schemeClr val="accent3"/>
          </a:solidFill>
        </p:grpSpPr>
        <p:sp>
          <p:nvSpPr>
            <p:cNvPr id="22" name="Oval 21">
              <a:extLst>
                <a:ext uri="{FF2B5EF4-FFF2-40B4-BE49-F238E27FC236}">
                  <a16:creationId xmlns:a16="http://schemas.microsoft.com/office/drawing/2014/main" id="{E38764F4-356A-8989-6459-9496E110CF4C}"/>
                </a:ext>
              </a:extLst>
            </p:cNvPr>
            <p:cNvSpPr>
              <a:spLocks noGrp="1" noRot="1" noMove="1" noResize="1" noEditPoints="1" noAdjustHandles="1" noChangeArrowheads="1" noChangeShapeType="1"/>
            </p:cNvSpPr>
            <p:nvPr/>
          </p:nvSpPr>
          <p:spPr>
            <a:xfrm>
              <a:off x="1869742" y="2261718"/>
              <a:ext cx="834656" cy="83465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19FD349-7D58-CD60-38BC-7F6272CC6018}"/>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a:solidFill>
                    <a:schemeClr val="bg1"/>
                  </a:solidFill>
                </a:rPr>
                <a:t>4</a:t>
              </a:r>
            </a:p>
          </p:txBody>
        </p:sp>
      </p:grpSp>
      <p:sp>
        <p:nvSpPr>
          <p:cNvPr id="5" name="TextBox 4">
            <a:extLst>
              <a:ext uri="{FF2B5EF4-FFF2-40B4-BE49-F238E27FC236}">
                <a16:creationId xmlns:a16="http://schemas.microsoft.com/office/drawing/2014/main" id="{E082AA64-D504-BA51-E624-34CE5C0979FC}"/>
              </a:ext>
            </a:extLst>
          </p:cNvPr>
          <p:cNvSpPr txBox="1">
            <a:spLocks noGrp="1" noRot="1" noMove="1" noResize="1" noEditPoints="1" noAdjustHandles="1" noChangeArrowheads="1" noChangeShapeType="1"/>
          </p:cNvSpPr>
          <p:nvPr/>
        </p:nvSpPr>
        <p:spPr>
          <a:xfrm>
            <a:off x="1042283" y="689065"/>
            <a:ext cx="7585107" cy="1089529"/>
          </a:xfrm>
          <a:prstGeom prst="rect">
            <a:avLst/>
          </a:prstGeom>
          <a:noFill/>
        </p:spPr>
        <p:txBody>
          <a:bodyPr wrap="square" rtlCol="0">
            <a:spAutoFit/>
          </a:bodyPr>
          <a:lstStyle/>
          <a:p>
            <a:pPr>
              <a:lnSpc>
                <a:spcPct val="90000"/>
              </a:lnSpc>
            </a:pPr>
            <a:r>
              <a:rPr lang="en-US" sz="3600" b="1" dirty="0"/>
              <a:t>Talking to My Medical Provider About Dementia Concerns</a:t>
            </a:r>
          </a:p>
        </p:txBody>
      </p:sp>
      <p:sp>
        <p:nvSpPr>
          <p:cNvPr id="2" name="TextBox 1">
            <a:extLst>
              <a:ext uri="{FF2B5EF4-FFF2-40B4-BE49-F238E27FC236}">
                <a16:creationId xmlns:a16="http://schemas.microsoft.com/office/drawing/2014/main" id="{5BD6505B-0FE6-251B-7287-EC1222CB021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31</a:t>
            </a:fld>
            <a:r>
              <a:rPr lang="en-US" sz="1200" i="1" dirty="0">
                <a:solidFill>
                  <a:schemeClr val="bg1"/>
                </a:solidFill>
              </a:rPr>
              <a:t> </a:t>
            </a:r>
          </a:p>
        </p:txBody>
      </p:sp>
      <p:sp>
        <p:nvSpPr>
          <p:cNvPr id="6" name="TextBox 5">
            <a:extLst>
              <a:ext uri="{FF2B5EF4-FFF2-40B4-BE49-F238E27FC236}">
                <a16:creationId xmlns:a16="http://schemas.microsoft.com/office/drawing/2014/main" id="{F6EFC2AB-F306-92C1-EF0E-9C91E9015E68}"/>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t>Please Do Not Change Presentation Language</a:t>
            </a:r>
          </a:p>
        </p:txBody>
      </p:sp>
      <p:sp>
        <p:nvSpPr>
          <p:cNvPr id="24" name="Oval 23">
            <a:extLst>
              <a:ext uri="{FF2B5EF4-FFF2-40B4-BE49-F238E27FC236}">
                <a16:creationId xmlns:a16="http://schemas.microsoft.com/office/drawing/2014/main" id="{A4007628-D9A4-8100-B023-E1E8C5351BCE}"/>
              </a:ext>
            </a:extLst>
          </p:cNvPr>
          <p:cNvSpPr/>
          <p:nvPr/>
        </p:nvSpPr>
        <p:spPr>
          <a:xfrm>
            <a:off x="8111732" y="1664024"/>
            <a:ext cx="2804961" cy="2804961"/>
          </a:xfrm>
          <a:prstGeom prst="ellipse">
            <a:avLst/>
          </a:prstGeom>
          <a:blipFill>
            <a:blip r:embed="rId3">
              <a:extLst>
                <a:ext uri="{28A0092B-C50C-407E-A947-70E740481C1C}">
                  <a14:useLocalDpi xmlns:a14="http://schemas.microsoft.com/office/drawing/2010/main" val="0"/>
                </a:ext>
              </a:extLst>
            </a:blip>
            <a:srcRect/>
            <a:stretch>
              <a:fillRect l="-20132" t="-572" r="-32070" b="-89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947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9348CA-EDF7-EAE2-04F6-0FA1CB029D7E}"/>
              </a:ext>
            </a:extLst>
          </p:cNvPr>
          <p:cNvSpPr txBox="1">
            <a:spLocks noGrp="1" noRot="1" noMove="1" noResize="1" noEditPoints="1" noAdjustHandles="1" noChangeArrowheads="1" noChangeShapeType="1"/>
          </p:cNvSpPr>
          <p:nvPr/>
        </p:nvSpPr>
        <p:spPr>
          <a:xfrm>
            <a:off x="1042283" y="2237075"/>
            <a:ext cx="5349464" cy="584775"/>
          </a:xfrm>
          <a:prstGeom prst="rect">
            <a:avLst/>
          </a:prstGeom>
          <a:noFill/>
        </p:spPr>
        <p:txBody>
          <a:bodyPr wrap="square" rtlCol="0">
            <a:spAutoFit/>
          </a:bodyPr>
          <a:lstStyle/>
          <a:p>
            <a:r>
              <a:rPr lang="en-US" sz="3200" b="1" i="0" u="none" strike="noStrike" baseline="0" dirty="0">
                <a:solidFill>
                  <a:schemeClr val="accent6"/>
                </a:solidFill>
              </a:rPr>
              <a:t>After Your Visit</a:t>
            </a:r>
            <a:endParaRPr lang="en-US" sz="4800" b="1" dirty="0">
              <a:solidFill>
                <a:schemeClr val="accent6"/>
              </a:solidFill>
            </a:endParaRPr>
          </a:p>
        </p:txBody>
      </p:sp>
      <p:sp>
        <p:nvSpPr>
          <p:cNvPr id="7" name="TextBox 6">
            <a:extLst>
              <a:ext uri="{FF2B5EF4-FFF2-40B4-BE49-F238E27FC236}">
                <a16:creationId xmlns:a16="http://schemas.microsoft.com/office/drawing/2014/main" id="{05D86886-CF04-43B7-8BCD-86EA91AE1B22}"/>
              </a:ext>
            </a:extLst>
          </p:cNvPr>
          <p:cNvSpPr txBox="1">
            <a:spLocks noGrp="1" noRot="1" noMove="1" noResize="1" noEditPoints="1" noAdjustHandles="1" noChangeArrowheads="1" noChangeShapeType="1"/>
          </p:cNvSpPr>
          <p:nvPr/>
        </p:nvSpPr>
        <p:spPr>
          <a:xfrm>
            <a:off x="2301961" y="3214991"/>
            <a:ext cx="4023090" cy="461665"/>
          </a:xfrm>
          <a:prstGeom prst="rect">
            <a:avLst/>
          </a:prstGeom>
          <a:noFill/>
        </p:spPr>
        <p:txBody>
          <a:bodyPr wrap="square" rtlCol="0">
            <a:spAutoFit/>
          </a:bodyPr>
          <a:lstStyle/>
          <a:p>
            <a:r>
              <a:rPr lang="en-US" sz="2400" b="0" i="0" u="none" strike="noStrike" baseline="0" dirty="0">
                <a:solidFill>
                  <a:srgbClr val="211D1E"/>
                </a:solidFill>
              </a:rPr>
              <a:t>Acknowledge your feelings</a:t>
            </a:r>
            <a:endParaRPr lang="en-US" sz="2400" dirty="0"/>
          </a:p>
        </p:txBody>
      </p:sp>
      <p:sp>
        <p:nvSpPr>
          <p:cNvPr id="10" name="TextBox 9">
            <a:extLst>
              <a:ext uri="{FF2B5EF4-FFF2-40B4-BE49-F238E27FC236}">
                <a16:creationId xmlns:a16="http://schemas.microsoft.com/office/drawing/2014/main" id="{552410BB-29BA-4D31-A6D8-B4CA102C21E5}"/>
              </a:ext>
            </a:extLst>
          </p:cNvPr>
          <p:cNvSpPr txBox="1">
            <a:spLocks noGrp="1" noRot="1" noMove="1" noResize="1" noEditPoints="1" noAdjustHandles="1" noChangeArrowheads="1" noChangeShapeType="1"/>
          </p:cNvSpPr>
          <p:nvPr/>
        </p:nvSpPr>
        <p:spPr>
          <a:xfrm>
            <a:off x="2301961" y="4789963"/>
            <a:ext cx="3973132" cy="461665"/>
          </a:xfrm>
          <a:prstGeom prst="rect">
            <a:avLst/>
          </a:prstGeom>
          <a:noFill/>
        </p:spPr>
        <p:txBody>
          <a:bodyPr wrap="square" rtlCol="0">
            <a:spAutoFit/>
          </a:bodyPr>
          <a:lstStyle/>
          <a:p>
            <a:r>
              <a:rPr lang="en-US" sz="2400" dirty="0">
                <a:solidFill>
                  <a:srgbClr val="211D1E"/>
                </a:solidFill>
              </a:rPr>
              <a:t>Write down new questions</a:t>
            </a:r>
            <a:endParaRPr lang="en-US" sz="2400" dirty="0"/>
          </a:p>
        </p:txBody>
      </p:sp>
      <p:sp>
        <p:nvSpPr>
          <p:cNvPr id="11" name="TextBox 10">
            <a:extLst>
              <a:ext uri="{FF2B5EF4-FFF2-40B4-BE49-F238E27FC236}">
                <a16:creationId xmlns:a16="http://schemas.microsoft.com/office/drawing/2014/main" id="{9D48EB47-3E2A-E72A-D7E4-00CCD9918F74}"/>
              </a:ext>
            </a:extLst>
          </p:cNvPr>
          <p:cNvSpPr txBox="1">
            <a:spLocks noGrp="1" noRot="1" noMove="1" noResize="1" noEditPoints="1" noAdjustHandles="1" noChangeArrowheads="1" noChangeShapeType="1"/>
          </p:cNvSpPr>
          <p:nvPr/>
        </p:nvSpPr>
        <p:spPr>
          <a:xfrm>
            <a:off x="2301961" y="4002477"/>
            <a:ext cx="3691072" cy="461665"/>
          </a:xfrm>
          <a:prstGeom prst="rect">
            <a:avLst/>
          </a:prstGeom>
          <a:noFill/>
        </p:spPr>
        <p:txBody>
          <a:bodyPr wrap="square" rtlCol="0">
            <a:spAutoFit/>
          </a:bodyPr>
          <a:lstStyle/>
          <a:p>
            <a:r>
              <a:rPr lang="en-US" sz="2400" b="0" i="0" u="none" strike="noStrike" baseline="0" dirty="0">
                <a:solidFill>
                  <a:srgbClr val="211D1E"/>
                </a:solidFill>
              </a:rPr>
              <a:t>Review your notes</a:t>
            </a:r>
          </a:p>
        </p:txBody>
      </p:sp>
      <p:sp>
        <p:nvSpPr>
          <p:cNvPr id="12" name="TextBox 11">
            <a:extLst>
              <a:ext uri="{FF2B5EF4-FFF2-40B4-BE49-F238E27FC236}">
                <a16:creationId xmlns:a16="http://schemas.microsoft.com/office/drawing/2014/main" id="{619B6731-1885-1286-6026-22E626B8F8F9}"/>
              </a:ext>
            </a:extLst>
          </p:cNvPr>
          <p:cNvSpPr txBox="1">
            <a:spLocks noGrp="1" noRot="1" noMove="1" noResize="1" noEditPoints="1" noAdjustHandles="1" noChangeArrowheads="1" noChangeShapeType="1"/>
          </p:cNvSpPr>
          <p:nvPr/>
        </p:nvSpPr>
        <p:spPr>
          <a:xfrm>
            <a:off x="2293647" y="5577450"/>
            <a:ext cx="3973132" cy="461665"/>
          </a:xfrm>
          <a:prstGeom prst="rect">
            <a:avLst/>
          </a:prstGeom>
          <a:noFill/>
        </p:spPr>
        <p:txBody>
          <a:bodyPr wrap="square" rtlCol="0">
            <a:spAutoFit/>
          </a:bodyPr>
          <a:lstStyle/>
          <a:p>
            <a:r>
              <a:rPr lang="en-US" sz="2400" b="0" i="0" u="none" strike="noStrike" baseline="0" dirty="0">
                <a:solidFill>
                  <a:srgbClr val="211D1E"/>
                </a:solidFill>
              </a:rPr>
              <a:t>Identify your resources</a:t>
            </a:r>
            <a:endParaRPr lang="en-US" sz="2400" dirty="0"/>
          </a:p>
        </p:txBody>
      </p:sp>
      <p:grpSp>
        <p:nvGrpSpPr>
          <p:cNvPr id="9" name="Group 8">
            <a:extLst>
              <a:ext uri="{FF2B5EF4-FFF2-40B4-BE49-F238E27FC236}">
                <a16:creationId xmlns:a16="http://schemas.microsoft.com/office/drawing/2014/main" id="{26F599D1-CDAB-B46A-C331-F262BBBC350D}"/>
              </a:ext>
            </a:extLst>
          </p:cNvPr>
          <p:cNvGrpSpPr>
            <a:grpSpLocks noGrp="1" noUngrp="1" noRot="1" noMove="1" noResize="1"/>
          </p:cNvGrpSpPr>
          <p:nvPr/>
        </p:nvGrpSpPr>
        <p:grpSpPr>
          <a:xfrm>
            <a:off x="1570119" y="3159209"/>
            <a:ext cx="573229" cy="573229"/>
            <a:chOff x="1869742" y="2261718"/>
            <a:chExt cx="834656" cy="834656"/>
          </a:xfrm>
          <a:solidFill>
            <a:schemeClr val="tx2"/>
          </a:solidFill>
        </p:grpSpPr>
        <p:sp>
          <p:nvSpPr>
            <p:cNvPr id="13" name="Oval 12">
              <a:extLst>
                <a:ext uri="{FF2B5EF4-FFF2-40B4-BE49-F238E27FC236}">
                  <a16:creationId xmlns:a16="http://schemas.microsoft.com/office/drawing/2014/main" id="{FE10FFC4-59AB-4622-6A63-33D040907BD2}"/>
                </a:ext>
              </a:extLst>
            </p:cNvPr>
            <p:cNvSpPr>
              <a:spLocks noGrp="1" noRot="1" noMove="1" noResize="1" noEditPoints="1" noAdjustHandles="1" noChangeArrowheads="1" noChangeShapeType="1"/>
            </p:cNvSpPr>
            <p:nvPr/>
          </p:nvSpPr>
          <p:spPr>
            <a:xfrm>
              <a:off x="1869742" y="2261718"/>
              <a:ext cx="834656" cy="83465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B9D344-0A58-C119-2D2D-2BE7D4A41E48}"/>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a:solidFill>
                    <a:schemeClr val="bg1"/>
                  </a:solidFill>
                </a:rPr>
                <a:t>1</a:t>
              </a:r>
            </a:p>
          </p:txBody>
        </p:sp>
      </p:grpSp>
      <p:grpSp>
        <p:nvGrpSpPr>
          <p:cNvPr id="15" name="Group 14">
            <a:extLst>
              <a:ext uri="{FF2B5EF4-FFF2-40B4-BE49-F238E27FC236}">
                <a16:creationId xmlns:a16="http://schemas.microsoft.com/office/drawing/2014/main" id="{0508725A-21C2-8855-80C4-32F77E802F38}"/>
              </a:ext>
            </a:extLst>
          </p:cNvPr>
          <p:cNvGrpSpPr>
            <a:grpSpLocks noGrp="1" noUngrp="1" noRot="1" noMove="1" noResize="1"/>
          </p:cNvGrpSpPr>
          <p:nvPr/>
        </p:nvGrpSpPr>
        <p:grpSpPr>
          <a:xfrm>
            <a:off x="1570119" y="3946695"/>
            <a:ext cx="573229" cy="573229"/>
            <a:chOff x="1869742" y="2261718"/>
            <a:chExt cx="834656" cy="834656"/>
          </a:xfrm>
          <a:solidFill>
            <a:schemeClr val="accent6"/>
          </a:solidFill>
        </p:grpSpPr>
        <p:sp>
          <p:nvSpPr>
            <p:cNvPr id="16" name="Oval 15">
              <a:extLst>
                <a:ext uri="{FF2B5EF4-FFF2-40B4-BE49-F238E27FC236}">
                  <a16:creationId xmlns:a16="http://schemas.microsoft.com/office/drawing/2014/main" id="{1EDC5628-BD5D-2172-D52B-6CE94D223C73}"/>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5C85091-4E66-4AF7-1799-3962F296EAAC}"/>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a:solidFill>
                    <a:schemeClr val="bg1"/>
                  </a:solidFill>
                </a:rPr>
                <a:t>2</a:t>
              </a:r>
            </a:p>
          </p:txBody>
        </p:sp>
      </p:grpSp>
      <p:grpSp>
        <p:nvGrpSpPr>
          <p:cNvPr id="18" name="Group 17">
            <a:extLst>
              <a:ext uri="{FF2B5EF4-FFF2-40B4-BE49-F238E27FC236}">
                <a16:creationId xmlns:a16="http://schemas.microsoft.com/office/drawing/2014/main" id="{5D031604-CD32-5375-E8ED-AD42CF7898A0}"/>
              </a:ext>
            </a:extLst>
          </p:cNvPr>
          <p:cNvGrpSpPr>
            <a:grpSpLocks noGrp="1" noUngrp="1" noRot="1" noMove="1" noResize="1"/>
          </p:cNvGrpSpPr>
          <p:nvPr/>
        </p:nvGrpSpPr>
        <p:grpSpPr>
          <a:xfrm>
            <a:off x="1574181" y="4734181"/>
            <a:ext cx="573229" cy="573229"/>
            <a:chOff x="1869742" y="2261718"/>
            <a:chExt cx="834656" cy="834656"/>
          </a:xfrm>
          <a:solidFill>
            <a:schemeClr val="accent6"/>
          </a:solidFill>
        </p:grpSpPr>
        <p:sp>
          <p:nvSpPr>
            <p:cNvPr id="19" name="Oval 18">
              <a:extLst>
                <a:ext uri="{FF2B5EF4-FFF2-40B4-BE49-F238E27FC236}">
                  <a16:creationId xmlns:a16="http://schemas.microsoft.com/office/drawing/2014/main" id="{74F1A97B-7334-BDB4-1495-CBC9DE6215E2}"/>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02FE58F-2B71-3C0A-030B-D3732A9C89E2}"/>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a:solidFill>
                    <a:schemeClr val="bg1"/>
                  </a:solidFill>
                </a:rPr>
                <a:t>3</a:t>
              </a:r>
            </a:p>
          </p:txBody>
        </p:sp>
      </p:grpSp>
      <p:grpSp>
        <p:nvGrpSpPr>
          <p:cNvPr id="21" name="Group 20">
            <a:extLst>
              <a:ext uri="{FF2B5EF4-FFF2-40B4-BE49-F238E27FC236}">
                <a16:creationId xmlns:a16="http://schemas.microsoft.com/office/drawing/2014/main" id="{FC1B8615-BFC4-D176-0836-85A815D70ADF}"/>
              </a:ext>
            </a:extLst>
          </p:cNvPr>
          <p:cNvGrpSpPr>
            <a:grpSpLocks noGrp="1" noUngrp="1" noRot="1" noMove="1" noResize="1"/>
          </p:cNvGrpSpPr>
          <p:nvPr/>
        </p:nvGrpSpPr>
        <p:grpSpPr>
          <a:xfrm>
            <a:off x="1574181" y="5521667"/>
            <a:ext cx="573229" cy="573229"/>
            <a:chOff x="1869742" y="2261718"/>
            <a:chExt cx="834656" cy="834656"/>
          </a:xfrm>
          <a:solidFill>
            <a:schemeClr val="accent6"/>
          </a:solidFill>
        </p:grpSpPr>
        <p:sp>
          <p:nvSpPr>
            <p:cNvPr id="22" name="Oval 21">
              <a:extLst>
                <a:ext uri="{FF2B5EF4-FFF2-40B4-BE49-F238E27FC236}">
                  <a16:creationId xmlns:a16="http://schemas.microsoft.com/office/drawing/2014/main" id="{E38764F4-356A-8989-6459-9496E110CF4C}"/>
                </a:ext>
              </a:extLst>
            </p:cNvPr>
            <p:cNvSpPr>
              <a:spLocks noGrp="1" noRot="1" noMove="1" noResize="1" noEditPoints="1" noAdjustHandles="1" noChangeArrowheads="1" noChangeShapeType="1"/>
            </p:cNvSpPr>
            <p:nvPr/>
          </p:nvSpPr>
          <p:spPr>
            <a:xfrm>
              <a:off x="1869742" y="2261718"/>
              <a:ext cx="834656" cy="8346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19FD349-7D58-CD60-38BC-7F6272CC6018}"/>
                </a:ext>
              </a:extLst>
            </p:cNvPr>
            <p:cNvSpPr txBox="1">
              <a:spLocks noGrp="1" noRot="1" noMove="1" noResize="1" noEditPoints="1" noAdjustHandles="1" noChangeArrowheads="1" noChangeShapeType="1"/>
            </p:cNvSpPr>
            <p:nvPr/>
          </p:nvSpPr>
          <p:spPr>
            <a:xfrm>
              <a:off x="1869742" y="2285538"/>
              <a:ext cx="834656" cy="761840"/>
            </a:xfrm>
            <a:prstGeom prst="rect">
              <a:avLst/>
            </a:prstGeom>
            <a:noFill/>
          </p:spPr>
          <p:txBody>
            <a:bodyPr wrap="square" rtlCol="0" anchor="ctr">
              <a:spAutoFit/>
            </a:bodyPr>
            <a:lstStyle/>
            <a:p>
              <a:pPr algn="ctr"/>
              <a:r>
                <a:rPr lang="en-US" sz="2800" b="1">
                  <a:solidFill>
                    <a:schemeClr val="bg1"/>
                  </a:solidFill>
                </a:rPr>
                <a:t>4</a:t>
              </a:r>
            </a:p>
          </p:txBody>
        </p:sp>
      </p:grpSp>
      <p:sp>
        <p:nvSpPr>
          <p:cNvPr id="4" name="TextBox 3">
            <a:extLst>
              <a:ext uri="{FF2B5EF4-FFF2-40B4-BE49-F238E27FC236}">
                <a16:creationId xmlns:a16="http://schemas.microsoft.com/office/drawing/2014/main" id="{96D2F1C1-A2AB-9D07-E5BB-EDC81FA81D29}"/>
              </a:ext>
            </a:extLst>
          </p:cNvPr>
          <p:cNvSpPr txBox="1">
            <a:spLocks noGrp="1" noRot="1" noMove="1" noResize="1" noEditPoints="1" noAdjustHandles="1" noChangeArrowheads="1" noChangeShapeType="1"/>
          </p:cNvSpPr>
          <p:nvPr/>
        </p:nvSpPr>
        <p:spPr>
          <a:xfrm>
            <a:off x="1042284" y="689065"/>
            <a:ext cx="7554110" cy="1089529"/>
          </a:xfrm>
          <a:prstGeom prst="rect">
            <a:avLst/>
          </a:prstGeom>
          <a:noFill/>
        </p:spPr>
        <p:txBody>
          <a:bodyPr wrap="square" rtlCol="0">
            <a:spAutoFit/>
          </a:bodyPr>
          <a:lstStyle/>
          <a:p>
            <a:pPr>
              <a:lnSpc>
                <a:spcPct val="90000"/>
              </a:lnSpc>
            </a:pPr>
            <a:r>
              <a:rPr lang="en-US" sz="3600" b="1" dirty="0"/>
              <a:t>Talking to My Medical Provider About Dementia Concerns</a:t>
            </a:r>
          </a:p>
        </p:txBody>
      </p:sp>
      <p:sp>
        <p:nvSpPr>
          <p:cNvPr id="2" name="TextBox 1">
            <a:extLst>
              <a:ext uri="{FF2B5EF4-FFF2-40B4-BE49-F238E27FC236}">
                <a16:creationId xmlns:a16="http://schemas.microsoft.com/office/drawing/2014/main" id="{A730D683-36B1-4AA6-2A0A-55B98390F17C}"/>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32</a:t>
            </a:fld>
            <a:r>
              <a:rPr lang="en-US" sz="1200" i="1" dirty="0">
                <a:solidFill>
                  <a:schemeClr val="bg1"/>
                </a:solidFill>
              </a:rPr>
              <a:t> </a:t>
            </a:r>
          </a:p>
        </p:txBody>
      </p:sp>
      <p:sp>
        <p:nvSpPr>
          <p:cNvPr id="6" name="TextBox 5">
            <a:extLst>
              <a:ext uri="{FF2B5EF4-FFF2-40B4-BE49-F238E27FC236}">
                <a16:creationId xmlns:a16="http://schemas.microsoft.com/office/drawing/2014/main" id="{4F91157C-5DC8-5127-0FA4-28BB7D1CD9CF}"/>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t>Please Do Not Change Presentation Language</a:t>
            </a:r>
          </a:p>
        </p:txBody>
      </p:sp>
      <p:sp>
        <p:nvSpPr>
          <p:cNvPr id="24" name="Oval 23">
            <a:extLst>
              <a:ext uri="{FF2B5EF4-FFF2-40B4-BE49-F238E27FC236}">
                <a16:creationId xmlns:a16="http://schemas.microsoft.com/office/drawing/2014/main" id="{883D6CA3-61D1-8A3D-1953-5DFAE544CDC0}"/>
              </a:ext>
            </a:extLst>
          </p:cNvPr>
          <p:cNvSpPr/>
          <p:nvPr/>
        </p:nvSpPr>
        <p:spPr>
          <a:xfrm flipH="1">
            <a:off x="8090615" y="1659181"/>
            <a:ext cx="2804961" cy="2804961"/>
          </a:xfrm>
          <a:prstGeom prst="ellipse">
            <a:avLst/>
          </a:prstGeom>
          <a:blipFill>
            <a:blip r:embed="rId3">
              <a:extLst>
                <a:ext uri="{28A0092B-C50C-407E-A947-70E740481C1C}">
                  <a14:useLocalDpi xmlns:a14="http://schemas.microsoft.com/office/drawing/2010/main" val="0"/>
                </a:ext>
              </a:extLst>
            </a:blip>
            <a:srcRect/>
            <a:stretch>
              <a:fillRect l="-32853" t="-13848" r="-42456" b="-308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889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172179-B757-1532-BD95-007F9952902F}"/>
              </a:ext>
            </a:extLst>
          </p:cNvPr>
          <p:cNvSpPr txBox="1">
            <a:spLocks noGrp="1" noRot="1" noMove="1" noResize="1" noEditPoints="1" noAdjustHandles="1" noChangeArrowheads="1" noChangeShapeType="1"/>
          </p:cNvSpPr>
          <p:nvPr/>
        </p:nvSpPr>
        <p:spPr>
          <a:xfrm>
            <a:off x="745165" y="598913"/>
            <a:ext cx="6677611" cy="1393523"/>
          </a:xfrm>
          <a:prstGeom prst="rect">
            <a:avLst/>
          </a:prstGeom>
          <a:noFill/>
        </p:spPr>
        <p:txBody>
          <a:bodyPr wrap="square" rtlCol="0">
            <a:spAutoFit/>
          </a:bodyPr>
          <a:lstStyle/>
          <a:p>
            <a:pPr>
              <a:lnSpc>
                <a:spcPct val="80000"/>
              </a:lnSpc>
            </a:pPr>
            <a:r>
              <a:rPr lang="en-US" sz="6000" b="1" dirty="0">
                <a:solidFill>
                  <a:schemeClr val="bg1"/>
                </a:solidFill>
              </a:rPr>
              <a:t>Activity: </a:t>
            </a:r>
            <a:r>
              <a:rPr lang="en-US" sz="4400" dirty="0">
                <a:solidFill>
                  <a:schemeClr val="bg1"/>
                </a:solidFill>
              </a:rPr>
              <a:t>Courageous Conversations</a:t>
            </a:r>
          </a:p>
        </p:txBody>
      </p:sp>
      <p:sp>
        <p:nvSpPr>
          <p:cNvPr id="5" name="TextBox 4">
            <a:extLst>
              <a:ext uri="{FF2B5EF4-FFF2-40B4-BE49-F238E27FC236}">
                <a16:creationId xmlns:a16="http://schemas.microsoft.com/office/drawing/2014/main" id="{D4B3AFA5-4F96-433A-9816-FDF1BC48A91A}"/>
              </a:ext>
            </a:extLst>
          </p:cNvPr>
          <p:cNvSpPr txBox="1">
            <a:spLocks noGrp="1" noRot="1" noMove="1" noResize="1" noEditPoints="1" noAdjustHandles="1" noChangeArrowheads="1" noChangeShapeType="1"/>
          </p:cNvSpPr>
          <p:nvPr/>
        </p:nvSpPr>
        <p:spPr>
          <a:xfrm>
            <a:off x="763229" y="3668959"/>
            <a:ext cx="4547524" cy="2308324"/>
          </a:xfrm>
          <a:prstGeom prst="rect">
            <a:avLst/>
          </a:prstGeom>
          <a:noFill/>
        </p:spPr>
        <p:txBody>
          <a:bodyPr wrap="square" rtlCol="0">
            <a:spAutoFit/>
          </a:bodyPr>
          <a:lstStyle/>
          <a:p>
            <a:r>
              <a:rPr lang="en-US" sz="3600" b="1" dirty="0">
                <a:solidFill>
                  <a:schemeClr val="accent3"/>
                </a:solidFill>
                <a:effectLst/>
                <a:ea typeface="Myriad Pro Semicondensed"/>
                <a:cs typeface="Times New Roman" panose="02020603050405020304" pitchFamily="18" charset="0"/>
              </a:rPr>
              <a:t>Talking to My Medical Provider About Dementia Concerns</a:t>
            </a:r>
            <a:endParaRPr lang="en-US" sz="3600" b="1" dirty="0">
              <a:solidFill>
                <a:schemeClr val="accent3"/>
              </a:solidFill>
            </a:endParaRPr>
          </a:p>
        </p:txBody>
      </p:sp>
      <p:sp>
        <p:nvSpPr>
          <p:cNvPr id="18" name="TextBox 17">
            <a:extLst>
              <a:ext uri="{FF2B5EF4-FFF2-40B4-BE49-F238E27FC236}">
                <a16:creationId xmlns:a16="http://schemas.microsoft.com/office/drawing/2014/main" id="{45F95524-0794-BA69-28C7-90FE201EBBDC}"/>
              </a:ext>
            </a:extLst>
          </p:cNvPr>
          <p:cNvSpPr txBox="1">
            <a:spLocks noGrp="1" noRot="1" noMove="1" noResize="1" noEditPoints="1" noAdjustHandles="1" noChangeArrowheads="1" noChangeShapeType="1"/>
          </p:cNvSpPr>
          <p:nvPr/>
        </p:nvSpPr>
        <p:spPr>
          <a:xfrm>
            <a:off x="763229" y="3199997"/>
            <a:ext cx="2551119" cy="400110"/>
          </a:xfrm>
          <a:prstGeom prst="rect">
            <a:avLst/>
          </a:prstGeom>
          <a:noFill/>
        </p:spPr>
        <p:txBody>
          <a:bodyPr wrap="square" rtlCol="0">
            <a:spAutoFit/>
          </a:bodyPr>
          <a:lstStyle/>
          <a:p>
            <a:r>
              <a:rPr lang="en-US" sz="2000" b="1" dirty="0">
                <a:ea typeface="Myriad Pro Semicondensed"/>
                <a:cs typeface="Times New Roman" panose="02020603050405020304" pitchFamily="18" charset="0"/>
              </a:rPr>
              <a:t>PROMPT</a:t>
            </a:r>
            <a:r>
              <a:rPr lang="en-US" sz="2000" b="1" dirty="0">
                <a:effectLst/>
                <a:ea typeface="Myriad Pro Semicondensed"/>
                <a:cs typeface="Times New Roman" panose="02020603050405020304" pitchFamily="18" charset="0"/>
              </a:rPr>
              <a:t>:</a:t>
            </a:r>
          </a:p>
        </p:txBody>
      </p:sp>
      <p:grpSp>
        <p:nvGrpSpPr>
          <p:cNvPr id="7" name="Group 6">
            <a:extLst>
              <a:ext uri="{FF2B5EF4-FFF2-40B4-BE49-F238E27FC236}">
                <a16:creationId xmlns:a16="http://schemas.microsoft.com/office/drawing/2014/main" id="{25F8E852-2C3E-0C5D-1FD0-F6C4A42BEE3D}"/>
              </a:ext>
            </a:extLst>
          </p:cNvPr>
          <p:cNvGrpSpPr>
            <a:grpSpLocks noGrp="1" noUngrp="1" noRot="1" noMove="1" noResize="1"/>
          </p:cNvGrpSpPr>
          <p:nvPr/>
        </p:nvGrpSpPr>
        <p:grpSpPr>
          <a:xfrm>
            <a:off x="6096000" y="193287"/>
            <a:ext cx="6225280" cy="338554"/>
            <a:chOff x="6096000" y="193287"/>
            <a:chExt cx="6225280" cy="338554"/>
          </a:xfrm>
        </p:grpSpPr>
        <p:sp>
          <p:nvSpPr>
            <p:cNvPr id="19" name="Rectangle: Rounded Corners 18">
              <a:extLst>
                <a:ext uri="{FF2B5EF4-FFF2-40B4-BE49-F238E27FC236}">
                  <a16:creationId xmlns:a16="http://schemas.microsoft.com/office/drawing/2014/main" id="{2B564047-4DEA-DBF5-C987-B4E84D9B19F0}"/>
                </a:ext>
              </a:extLst>
            </p:cNvPr>
            <p:cNvSpPr>
              <a:spLocks noGrp="1" noRot="1" noMove="1" noResize="1" noEditPoints="1" noAdjustHandles="1" noChangeArrowheads="1" noChangeShapeType="1"/>
            </p:cNvSpPr>
            <p:nvPr/>
          </p:nvSpPr>
          <p:spPr>
            <a:xfrm>
              <a:off x="11689040"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20" name="Rectangle: Rounded Corners 19">
              <a:extLst>
                <a:ext uri="{FF2B5EF4-FFF2-40B4-BE49-F238E27FC236}">
                  <a16:creationId xmlns:a16="http://schemas.microsoft.com/office/drawing/2014/main" id="{41D922FC-49C6-D3CC-9155-EC6F78D083DB}"/>
                </a:ext>
              </a:extLst>
            </p:cNvPr>
            <p:cNvSpPr>
              <a:spLocks noGrp="1" noRot="1" noMove="1" noResize="1" noEditPoints="1" noAdjustHandles="1" noChangeArrowheads="1" noChangeShapeType="1"/>
            </p:cNvSpPr>
            <p:nvPr/>
          </p:nvSpPr>
          <p:spPr>
            <a:xfrm>
              <a:off x="12044281"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21" name="TextBox 20">
              <a:extLst>
                <a:ext uri="{FF2B5EF4-FFF2-40B4-BE49-F238E27FC236}">
                  <a16:creationId xmlns:a16="http://schemas.microsoft.com/office/drawing/2014/main" id="{D6730642-C09E-8F91-3491-55641AED95D2}"/>
                </a:ext>
              </a:extLst>
            </p:cNvPr>
            <p:cNvSpPr txBox="1">
              <a:spLocks noGrp="1" noRot="1" noMove="1" noResize="1" noEditPoints="1" noAdjustHandles="1" noChangeArrowheads="1" noChangeShapeType="1"/>
            </p:cNvSpPr>
            <p:nvPr/>
          </p:nvSpPr>
          <p:spPr>
            <a:xfrm>
              <a:off x="6096000" y="193287"/>
              <a:ext cx="5501268" cy="338554"/>
            </a:xfrm>
            <a:prstGeom prst="rect">
              <a:avLst/>
            </a:prstGeom>
            <a:noFill/>
          </p:spPr>
          <p:txBody>
            <a:bodyPr wrap="square" rtlCol="0">
              <a:spAutoFit/>
            </a:bodyPr>
            <a:lstStyle/>
            <a:p>
              <a:pPr algn="r"/>
              <a:r>
                <a:rPr lang="en-US" sz="1600" b="1" i="1" dirty="0">
                  <a:solidFill>
                    <a:schemeClr val="bg1"/>
                  </a:solidFill>
                </a:rPr>
                <a:t>Benefits of Early Detection</a:t>
              </a:r>
            </a:p>
          </p:txBody>
        </p:sp>
      </p:grpSp>
      <p:grpSp>
        <p:nvGrpSpPr>
          <p:cNvPr id="16" name="Group 15">
            <a:extLst>
              <a:ext uri="{FF2B5EF4-FFF2-40B4-BE49-F238E27FC236}">
                <a16:creationId xmlns:a16="http://schemas.microsoft.com/office/drawing/2014/main" id="{FE6D5A40-0F10-8327-018C-1BDB0CEE1E74}"/>
              </a:ext>
            </a:extLst>
          </p:cNvPr>
          <p:cNvGrpSpPr>
            <a:grpSpLocks noGrp="1" noUngrp="1" noRot="1" noMove="1" noResize="1"/>
          </p:cNvGrpSpPr>
          <p:nvPr/>
        </p:nvGrpSpPr>
        <p:grpSpPr>
          <a:xfrm>
            <a:off x="6174773" y="3199997"/>
            <a:ext cx="3911213" cy="2477927"/>
            <a:chOff x="6174773" y="3199997"/>
            <a:chExt cx="3911213" cy="2477927"/>
          </a:xfrm>
        </p:grpSpPr>
        <p:sp>
          <p:nvSpPr>
            <p:cNvPr id="4" name="TextBox 3">
              <a:extLst>
                <a:ext uri="{FF2B5EF4-FFF2-40B4-BE49-F238E27FC236}">
                  <a16:creationId xmlns:a16="http://schemas.microsoft.com/office/drawing/2014/main" id="{1C78AC49-9BE9-9A74-7845-DC2ADD697408}"/>
                </a:ext>
              </a:extLst>
            </p:cNvPr>
            <p:cNvSpPr txBox="1">
              <a:spLocks noGrp="1" noRot="1" noMove="1" noResize="1" noEditPoints="1" noAdjustHandles="1" noChangeArrowheads="1" noChangeShapeType="1"/>
            </p:cNvSpPr>
            <p:nvPr/>
          </p:nvSpPr>
          <p:spPr>
            <a:xfrm>
              <a:off x="6682870" y="3780350"/>
              <a:ext cx="3403116" cy="830997"/>
            </a:xfrm>
            <a:prstGeom prst="rect">
              <a:avLst/>
            </a:prstGeom>
            <a:noFill/>
          </p:spPr>
          <p:txBody>
            <a:bodyPr wrap="square" rtlCol="0">
              <a:spAutoFit/>
            </a:bodyPr>
            <a:lstStyle/>
            <a:p>
              <a:pPr>
                <a:spcAft>
                  <a:spcPts val="1800"/>
                </a:spcAft>
              </a:pPr>
              <a:r>
                <a:rPr lang="en-US" sz="2400" dirty="0">
                  <a:effectLst/>
                  <a:ea typeface="Myriad Pro Semicondensed"/>
                  <a:cs typeface="Times New Roman" panose="02020603050405020304" pitchFamily="18" charset="0"/>
                </a:rPr>
                <a:t>Review handout and helpful questions to ask</a:t>
              </a:r>
            </a:p>
          </p:txBody>
        </p:sp>
        <p:grpSp>
          <p:nvGrpSpPr>
            <p:cNvPr id="11" name="Group 10">
              <a:extLst>
                <a:ext uri="{FF2B5EF4-FFF2-40B4-BE49-F238E27FC236}">
                  <a16:creationId xmlns:a16="http://schemas.microsoft.com/office/drawing/2014/main" id="{60F32FC7-AAC5-8675-0465-E86BF55A9D05}"/>
                </a:ext>
              </a:extLst>
            </p:cNvPr>
            <p:cNvGrpSpPr>
              <a:grpSpLocks noGrp="1" noUngrp="1" noRot="1" noMove="1" noResize="1"/>
            </p:cNvGrpSpPr>
            <p:nvPr/>
          </p:nvGrpSpPr>
          <p:grpSpPr>
            <a:xfrm>
              <a:off x="6211114" y="4837298"/>
              <a:ext cx="410940" cy="461665"/>
              <a:chOff x="6211114" y="4837298"/>
              <a:chExt cx="410940" cy="461665"/>
            </a:xfrm>
          </p:grpSpPr>
          <p:sp>
            <p:nvSpPr>
              <p:cNvPr id="12" name="Oval 11">
                <a:extLst>
                  <a:ext uri="{FF2B5EF4-FFF2-40B4-BE49-F238E27FC236}">
                    <a16:creationId xmlns:a16="http://schemas.microsoft.com/office/drawing/2014/main" id="{B63395E8-4DF5-A6C1-C4BB-3D9D52C04304}"/>
                  </a:ext>
                </a:extLst>
              </p:cNvPr>
              <p:cNvSpPr>
                <a:spLocks noGrp="1" noRot="1" noMove="1" noResize="1" noEditPoints="1" noAdjustHandles="1" noChangeArrowheads="1" noChangeShapeType="1"/>
              </p:cNvSpPr>
              <p:nvPr/>
            </p:nvSpPr>
            <p:spPr>
              <a:xfrm>
                <a:off x="6211114" y="4862661"/>
                <a:ext cx="410940" cy="410940"/>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7A6D6E33-74F8-07F1-707F-123E3E018872}"/>
                  </a:ext>
                </a:extLst>
              </p:cNvPr>
              <p:cNvSpPr txBox="1">
                <a:spLocks noGrp="1" noRot="1" noMove="1" noResize="1" noEditPoints="1" noAdjustHandles="1" noChangeArrowheads="1" noChangeShapeType="1"/>
              </p:cNvSpPr>
              <p:nvPr/>
            </p:nvSpPr>
            <p:spPr>
              <a:xfrm>
                <a:off x="6301013" y="4837298"/>
                <a:ext cx="241775" cy="461665"/>
              </a:xfrm>
              <a:prstGeom prst="rect">
                <a:avLst/>
              </a:prstGeom>
              <a:noFill/>
            </p:spPr>
            <p:txBody>
              <a:bodyPr wrap="square" rtlCol="0" anchor="ctr">
                <a:spAutoFit/>
              </a:bodyPr>
              <a:lstStyle/>
              <a:p>
                <a:pPr algn="ctr"/>
                <a:r>
                  <a:rPr lang="en-US" sz="2400" b="1" dirty="0"/>
                  <a:t>2</a:t>
                </a:r>
              </a:p>
            </p:txBody>
          </p:sp>
        </p:grpSp>
        <p:grpSp>
          <p:nvGrpSpPr>
            <p:cNvPr id="10" name="Group 9">
              <a:extLst>
                <a:ext uri="{FF2B5EF4-FFF2-40B4-BE49-F238E27FC236}">
                  <a16:creationId xmlns:a16="http://schemas.microsoft.com/office/drawing/2014/main" id="{68320AD5-34BB-83C6-57B7-B3004835DD65}"/>
                </a:ext>
              </a:extLst>
            </p:cNvPr>
            <p:cNvGrpSpPr>
              <a:grpSpLocks noGrp="1" noUngrp="1" noRot="1" noMove="1" noResize="1"/>
            </p:cNvGrpSpPr>
            <p:nvPr/>
          </p:nvGrpSpPr>
          <p:grpSpPr>
            <a:xfrm>
              <a:off x="6211114" y="3766288"/>
              <a:ext cx="410940" cy="461665"/>
              <a:chOff x="6211114" y="3766288"/>
              <a:chExt cx="410940" cy="461665"/>
            </a:xfrm>
          </p:grpSpPr>
          <p:sp>
            <p:nvSpPr>
              <p:cNvPr id="14" name="Oval 13">
                <a:extLst>
                  <a:ext uri="{FF2B5EF4-FFF2-40B4-BE49-F238E27FC236}">
                    <a16:creationId xmlns:a16="http://schemas.microsoft.com/office/drawing/2014/main" id="{0F82B59A-266A-0936-8A34-E8B0E19EEBA1}"/>
                  </a:ext>
                </a:extLst>
              </p:cNvPr>
              <p:cNvSpPr>
                <a:spLocks noGrp="1" noRot="1" noMove="1" noResize="1" noEditPoints="1" noAdjustHandles="1" noChangeArrowheads="1" noChangeShapeType="1"/>
              </p:cNvSpPr>
              <p:nvPr/>
            </p:nvSpPr>
            <p:spPr>
              <a:xfrm>
                <a:off x="6211114" y="3802283"/>
                <a:ext cx="410940" cy="410940"/>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71964B9C-7464-8FB6-C372-BB1E8386455A}"/>
                  </a:ext>
                </a:extLst>
              </p:cNvPr>
              <p:cNvSpPr txBox="1">
                <a:spLocks noGrp="1" noRot="1" noMove="1" noResize="1" noEditPoints="1" noAdjustHandles="1" noChangeArrowheads="1" noChangeShapeType="1"/>
              </p:cNvSpPr>
              <p:nvPr/>
            </p:nvSpPr>
            <p:spPr>
              <a:xfrm>
                <a:off x="6290381" y="3766288"/>
                <a:ext cx="241775" cy="461665"/>
              </a:xfrm>
              <a:prstGeom prst="rect">
                <a:avLst/>
              </a:prstGeom>
              <a:noFill/>
            </p:spPr>
            <p:txBody>
              <a:bodyPr wrap="square" rtlCol="0" anchor="ctr">
                <a:spAutoFit/>
              </a:bodyPr>
              <a:lstStyle/>
              <a:p>
                <a:pPr algn="ctr"/>
                <a:r>
                  <a:rPr lang="en-US" sz="2400" b="1" dirty="0"/>
                  <a:t>1</a:t>
                </a:r>
              </a:p>
            </p:txBody>
          </p:sp>
        </p:grpSp>
        <p:sp>
          <p:nvSpPr>
            <p:cNvPr id="17" name="TextBox 16">
              <a:extLst>
                <a:ext uri="{FF2B5EF4-FFF2-40B4-BE49-F238E27FC236}">
                  <a16:creationId xmlns:a16="http://schemas.microsoft.com/office/drawing/2014/main" id="{4F3EC66D-E837-D267-399E-B21354B277D4}"/>
                </a:ext>
              </a:extLst>
            </p:cNvPr>
            <p:cNvSpPr txBox="1">
              <a:spLocks noGrp="1" noRot="1" noMove="1" noResize="1" noEditPoints="1" noAdjustHandles="1" noChangeArrowheads="1" noChangeShapeType="1"/>
            </p:cNvSpPr>
            <p:nvPr/>
          </p:nvSpPr>
          <p:spPr>
            <a:xfrm>
              <a:off x="6174773" y="3199997"/>
              <a:ext cx="2551119" cy="400110"/>
            </a:xfrm>
            <a:prstGeom prst="rect">
              <a:avLst/>
            </a:prstGeom>
            <a:noFill/>
          </p:spPr>
          <p:txBody>
            <a:bodyPr wrap="square" rtlCol="0">
              <a:spAutoFit/>
            </a:bodyPr>
            <a:lstStyle/>
            <a:p>
              <a:r>
                <a:rPr lang="en-US" sz="2000" b="1" dirty="0">
                  <a:effectLst/>
                  <a:ea typeface="Myriad Pro Semicondensed"/>
                  <a:cs typeface="Times New Roman" panose="02020603050405020304" pitchFamily="18" charset="0"/>
                </a:rPr>
                <a:t>INSTRUCTIONS:</a:t>
              </a:r>
            </a:p>
          </p:txBody>
        </p:sp>
        <p:sp>
          <p:nvSpPr>
            <p:cNvPr id="9" name="TextBox 8">
              <a:extLst>
                <a:ext uri="{FF2B5EF4-FFF2-40B4-BE49-F238E27FC236}">
                  <a16:creationId xmlns:a16="http://schemas.microsoft.com/office/drawing/2014/main" id="{DD08BD88-B1CC-A190-61E4-8797AAD72A16}"/>
                </a:ext>
              </a:extLst>
            </p:cNvPr>
            <p:cNvSpPr txBox="1">
              <a:spLocks noGrp="1" noRot="1" noMove="1" noResize="1" noEditPoints="1" noAdjustHandles="1" noChangeArrowheads="1" noChangeShapeType="1"/>
            </p:cNvSpPr>
            <p:nvPr/>
          </p:nvSpPr>
          <p:spPr>
            <a:xfrm>
              <a:off x="6682870" y="4846927"/>
              <a:ext cx="3403116" cy="830997"/>
            </a:xfrm>
            <a:prstGeom prst="rect">
              <a:avLst/>
            </a:prstGeom>
            <a:noFill/>
          </p:spPr>
          <p:txBody>
            <a:bodyPr wrap="square" rtlCol="0">
              <a:spAutoFit/>
            </a:bodyPr>
            <a:lstStyle/>
            <a:p>
              <a:pPr>
                <a:spcAft>
                  <a:spcPts val="1800"/>
                </a:spcAft>
              </a:pPr>
              <a:r>
                <a:rPr lang="en-US" sz="2400" dirty="0">
                  <a:effectLst/>
                  <a:ea typeface="Myriad Pro Semicondensed"/>
                  <a:cs typeface="Times New Roman" panose="02020603050405020304" pitchFamily="18" charset="0"/>
                </a:rPr>
                <a:t>Practice asking questions with a partner</a:t>
              </a:r>
            </a:p>
          </p:txBody>
        </p:sp>
      </p:grpSp>
      <p:sp>
        <p:nvSpPr>
          <p:cNvPr id="6" name="TextBox 5">
            <a:extLst>
              <a:ext uri="{FF2B5EF4-FFF2-40B4-BE49-F238E27FC236}">
                <a16:creationId xmlns:a16="http://schemas.microsoft.com/office/drawing/2014/main" id="{521AFF5C-429E-E618-7B02-95AF17F32401}"/>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33</a:t>
            </a:fld>
            <a:r>
              <a:rPr lang="en-US" sz="1200" i="1" dirty="0"/>
              <a:t> </a:t>
            </a:r>
          </a:p>
        </p:txBody>
      </p:sp>
      <p:sp>
        <p:nvSpPr>
          <p:cNvPr id="8" name="TextBox 7">
            <a:extLst>
              <a:ext uri="{FF2B5EF4-FFF2-40B4-BE49-F238E27FC236}">
                <a16:creationId xmlns:a16="http://schemas.microsoft.com/office/drawing/2014/main" id="{D341E8DB-447E-235F-EB1F-59FB0D05AF95}"/>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sp>
        <p:nvSpPr>
          <p:cNvPr id="23" name="Oval 22">
            <a:extLst>
              <a:ext uri="{FF2B5EF4-FFF2-40B4-BE49-F238E27FC236}">
                <a16:creationId xmlns:a16="http://schemas.microsoft.com/office/drawing/2014/main" id="{15F0A3A3-6287-AAA7-06FF-89CA7E6167DE}"/>
              </a:ext>
            </a:extLst>
          </p:cNvPr>
          <p:cNvSpPr/>
          <p:nvPr/>
        </p:nvSpPr>
        <p:spPr>
          <a:xfrm flipH="1">
            <a:off x="9729161" y="810693"/>
            <a:ext cx="2804961" cy="2804961"/>
          </a:xfrm>
          <a:prstGeom prst="ellipse">
            <a:avLst/>
          </a:prstGeom>
          <a:blipFill>
            <a:blip r:embed="rId3">
              <a:extLst>
                <a:ext uri="{28A0092B-C50C-407E-A947-70E740481C1C}">
                  <a14:useLocalDpi xmlns:a14="http://schemas.microsoft.com/office/drawing/2010/main" val="0"/>
                </a:ext>
              </a:extLst>
            </a:blip>
            <a:srcRect/>
            <a:stretch>
              <a:fillRect l="-44868" t="-528" r="-5760" b="2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185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172179-B757-1532-BD95-007F9952902F}"/>
              </a:ext>
            </a:extLst>
          </p:cNvPr>
          <p:cNvSpPr txBox="1">
            <a:spLocks noGrp="1" noRot="1" noMove="1" noResize="1" noEditPoints="1" noAdjustHandles="1" noChangeArrowheads="1" noChangeShapeType="1"/>
          </p:cNvSpPr>
          <p:nvPr/>
        </p:nvSpPr>
        <p:spPr>
          <a:xfrm>
            <a:off x="745165" y="883263"/>
            <a:ext cx="4192523" cy="859466"/>
          </a:xfrm>
          <a:prstGeom prst="rect">
            <a:avLst/>
          </a:prstGeom>
          <a:noFill/>
        </p:spPr>
        <p:txBody>
          <a:bodyPr wrap="square" rtlCol="0">
            <a:spAutoFit/>
          </a:bodyPr>
          <a:lstStyle/>
          <a:p>
            <a:pPr>
              <a:lnSpc>
                <a:spcPct val="80000"/>
              </a:lnSpc>
            </a:pPr>
            <a:r>
              <a:rPr lang="en-US" sz="6000" b="1" dirty="0">
                <a:solidFill>
                  <a:schemeClr val="bg1"/>
                </a:solidFill>
              </a:rPr>
              <a:t>Debrief</a:t>
            </a:r>
            <a:endParaRPr lang="en-US" sz="4400" dirty="0">
              <a:solidFill>
                <a:schemeClr val="bg1"/>
              </a:solidFill>
            </a:endParaRPr>
          </a:p>
        </p:txBody>
      </p:sp>
      <p:sp>
        <p:nvSpPr>
          <p:cNvPr id="5" name="TextBox 4">
            <a:extLst>
              <a:ext uri="{FF2B5EF4-FFF2-40B4-BE49-F238E27FC236}">
                <a16:creationId xmlns:a16="http://schemas.microsoft.com/office/drawing/2014/main" id="{D4B3AFA5-4F96-433A-9816-FDF1BC48A91A}"/>
              </a:ext>
            </a:extLst>
          </p:cNvPr>
          <p:cNvSpPr txBox="1">
            <a:spLocks noGrp="1" noRot="1" noMove="1" noResize="1" noEditPoints="1" noAdjustHandles="1" noChangeArrowheads="1" noChangeShapeType="1"/>
          </p:cNvSpPr>
          <p:nvPr/>
        </p:nvSpPr>
        <p:spPr>
          <a:xfrm>
            <a:off x="763229" y="1796441"/>
            <a:ext cx="5132474" cy="1815882"/>
          </a:xfrm>
          <a:prstGeom prst="rect">
            <a:avLst/>
          </a:prstGeom>
          <a:noFill/>
        </p:spPr>
        <p:txBody>
          <a:bodyPr wrap="square" rtlCol="0">
            <a:spAutoFit/>
          </a:bodyPr>
          <a:lstStyle/>
          <a:p>
            <a:r>
              <a:rPr lang="en-US" sz="2800" dirty="0">
                <a:solidFill>
                  <a:schemeClr val="bg1"/>
                </a:solidFill>
                <a:effectLst/>
                <a:ea typeface="Myriad Pro Semicondensed"/>
                <a:cs typeface="Times New Roman" panose="02020603050405020304" pitchFamily="18" charset="0"/>
              </a:rPr>
              <a:t>Fear of diagnosis is typical and reasonable; and there are benefits to knowing more about how to cope with dementia.</a:t>
            </a:r>
            <a:endParaRPr lang="en-US" sz="2800" dirty="0">
              <a:solidFill>
                <a:schemeClr val="bg1"/>
              </a:solidFill>
            </a:endParaRPr>
          </a:p>
        </p:txBody>
      </p:sp>
      <p:sp>
        <p:nvSpPr>
          <p:cNvPr id="4" name="TextBox 3">
            <a:extLst>
              <a:ext uri="{FF2B5EF4-FFF2-40B4-BE49-F238E27FC236}">
                <a16:creationId xmlns:a16="http://schemas.microsoft.com/office/drawing/2014/main" id="{1C78AC49-9BE9-9A74-7845-DC2ADD697408}"/>
              </a:ext>
            </a:extLst>
          </p:cNvPr>
          <p:cNvSpPr txBox="1">
            <a:spLocks noGrp="1" noRot="1" noMove="1" noResize="1" noEditPoints="1" noAdjustHandles="1" noChangeArrowheads="1" noChangeShapeType="1"/>
          </p:cNvSpPr>
          <p:nvPr/>
        </p:nvSpPr>
        <p:spPr>
          <a:xfrm>
            <a:off x="6574325" y="1118941"/>
            <a:ext cx="4723114" cy="3034677"/>
          </a:xfrm>
          <a:prstGeom prst="rect">
            <a:avLst/>
          </a:prstGeom>
          <a:noFill/>
        </p:spPr>
        <p:txBody>
          <a:bodyPr wrap="square" lIns="91440" tIns="45720" rIns="91440" bIns="45720" rtlCol="0" anchor="t">
            <a:spAutoFit/>
          </a:bodyPr>
          <a:lstStyle/>
          <a:p>
            <a:pPr marL="342900" indent="-342900">
              <a:lnSpc>
                <a:spcPct val="90000"/>
              </a:lnSpc>
              <a:spcAft>
                <a:spcPts val="2400"/>
              </a:spcAft>
              <a:buClr>
                <a:schemeClr val="accent4"/>
              </a:buClr>
              <a:buFont typeface="Arial" panose="020B0604020202020204" pitchFamily="34" charset="0"/>
              <a:buChar char="•"/>
            </a:pPr>
            <a:r>
              <a:rPr lang="en-US" sz="2400" b="1" dirty="0">
                <a:solidFill>
                  <a:schemeClr val="bg1"/>
                </a:solidFill>
                <a:effectLst/>
                <a:ea typeface="Myriad Pro Semicondensed"/>
                <a:cs typeface="Times New Roman"/>
              </a:rPr>
              <a:t>You can get assistance early, </a:t>
            </a:r>
            <a:r>
              <a:rPr lang="en-US" sz="2400" b="1" dirty="0">
                <a:solidFill>
                  <a:schemeClr val="bg1"/>
                </a:solidFill>
                <a:ea typeface="Myriad Pro Semicondensed"/>
                <a:cs typeface="Times New Roman"/>
              </a:rPr>
              <a:t>right when</a:t>
            </a:r>
            <a:r>
              <a:rPr lang="en-US" sz="2400" b="1" dirty="0">
                <a:solidFill>
                  <a:schemeClr val="bg1"/>
                </a:solidFill>
                <a:effectLst/>
                <a:ea typeface="Myriad Pro Semicondensed"/>
                <a:cs typeface="Times New Roman"/>
              </a:rPr>
              <a:t> you need it</a:t>
            </a:r>
          </a:p>
          <a:p>
            <a:pPr marL="342900" indent="-342900">
              <a:lnSpc>
                <a:spcPct val="90000"/>
              </a:lnSpc>
              <a:spcAft>
                <a:spcPts val="2400"/>
              </a:spcAft>
              <a:buClr>
                <a:schemeClr val="accent4"/>
              </a:buClr>
              <a:buFont typeface="Arial" panose="020B0604020202020204" pitchFamily="34" charset="0"/>
              <a:buChar char="•"/>
            </a:pPr>
            <a:r>
              <a:rPr lang="en-US" sz="2400" b="1" dirty="0">
                <a:solidFill>
                  <a:schemeClr val="bg1"/>
                </a:solidFill>
                <a:effectLst/>
                <a:ea typeface="Myriad Pro Semicondensed"/>
                <a:cs typeface="Times New Roman" panose="02020603050405020304" pitchFamily="18" charset="0"/>
              </a:rPr>
              <a:t>You can help your community </a:t>
            </a:r>
            <a:br>
              <a:rPr lang="en-US" sz="2400" b="1" dirty="0">
                <a:solidFill>
                  <a:schemeClr val="bg1"/>
                </a:solidFill>
                <a:effectLst/>
                <a:ea typeface="Myriad Pro Semicondensed"/>
                <a:cs typeface="Times New Roman" panose="02020603050405020304" pitchFamily="18" charset="0"/>
              </a:rPr>
            </a:br>
            <a:r>
              <a:rPr lang="en-US" sz="2400" b="1" dirty="0">
                <a:solidFill>
                  <a:schemeClr val="bg1"/>
                </a:solidFill>
                <a:effectLst/>
                <a:ea typeface="Myriad Pro Semicondensed"/>
                <a:cs typeface="Times New Roman" panose="02020603050405020304" pitchFamily="18" charset="0"/>
              </a:rPr>
              <a:t>help you better</a:t>
            </a:r>
          </a:p>
          <a:p>
            <a:pPr marL="342900" indent="-342900">
              <a:lnSpc>
                <a:spcPct val="90000"/>
              </a:lnSpc>
              <a:spcAft>
                <a:spcPts val="2400"/>
              </a:spcAft>
              <a:buClr>
                <a:schemeClr val="accent4"/>
              </a:buClr>
              <a:buFont typeface="Arial" panose="020B0604020202020204" pitchFamily="34" charset="0"/>
              <a:buChar char="•"/>
            </a:pPr>
            <a:r>
              <a:rPr lang="en-US" sz="2400" b="1" dirty="0">
                <a:solidFill>
                  <a:schemeClr val="bg1"/>
                </a:solidFill>
                <a:effectLst/>
                <a:ea typeface="Myriad Pro Semicondensed"/>
                <a:cs typeface="Times New Roman" panose="02020603050405020304" pitchFamily="18" charset="0"/>
              </a:rPr>
              <a:t>You have time to make changes that can influence your quality of life </a:t>
            </a:r>
          </a:p>
        </p:txBody>
      </p:sp>
      <p:grpSp>
        <p:nvGrpSpPr>
          <p:cNvPr id="8" name="Group 7">
            <a:extLst>
              <a:ext uri="{FF2B5EF4-FFF2-40B4-BE49-F238E27FC236}">
                <a16:creationId xmlns:a16="http://schemas.microsoft.com/office/drawing/2014/main" id="{D3C143AC-E81C-1A80-5C22-0A889655C8F3}"/>
              </a:ext>
            </a:extLst>
          </p:cNvPr>
          <p:cNvGrpSpPr>
            <a:grpSpLocks noGrp="1" noUngrp="1" noRot="1" noMove="1" noResize="1"/>
          </p:cNvGrpSpPr>
          <p:nvPr/>
        </p:nvGrpSpPr>
        <p:grpSpPr>
          <a:xfrm>
            <a:off x="6096000" y="193287"/>
            <a:ext cx="6225280" cy="338554"/>
            <a:chOff x="6096000" y="193287"/>
            <a:chExt cx="6225280" cy="338554"/>
          </a:xfrm>
        </p:grpSpPr>
        <p:sp>
          <p:nvSpPr>
            <p:cNvPr id="19" name="Rectangle: Rounded Corners 18">
              <a:extLst>
                <a:ext uri="{FF2B5EF4-FFF2-40B4-BE49-F238E27FC236}">
                  <a16:creationId xmlns:a16="http://schemas.microsoft.com/office/drawing/2014/main" id="{2B564047-4DEA-DBF5-C987-B4E84D9B19F0}"/>
                </a:ext>
              </a:extLst>
            </p:cNvPr>
            <p:cNvSpPr>
              <a:spLocks noGrp="1" noRot="1" noMove="1" noResize="1" noEditPoints="1" noAdjustHandles="1" noChangeArrowheads="1" noChangeShapeType="1"/>
            </p:cNvSpPr>
            <p:nvPr/>
          </p:nvSpPr>
          <p:spPr>
            <a:xfrm>
              <a:off x="11689040"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20" name="Rectangle: Rounded Corners 19">
              <a:extLst>
                <a:ext uri="{FF2B5EF4-FFF2-40B4-BE49-F238E27FC236}">
                  <a16:creationId xmlns:a16="http://schemas.microsoft.com/office/drawing/2014/main" id="{41D922FC-49C6-D3CC-9155-EC6F78D083DB}"/>
                </a:ext>
              </a:extLst>
            </p:cNvPr>
            <p:cNvSpPr>
              <a:spLocks noGrp="1" noRot="1" noMove="1" noResize="1" noEditPoints="1" noAdjustHandles="1" noChangeArrowheads="1" noChangeShapeType="1"/>
            </p:cNvSpPr>
            <p:nvPr/>
          </p:nvSpPr>
          <p:spPr>
            <a:xfrm>
              <a:off x="12044281"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21" name="TextBox 20">
              <a:extLst>
                <a:ext uri="{FF2B5EF4-FFF2-40B4-BE49-F238E27FC236}">
                  <a16:creationId xmlns:a16="http://schemas.microsoft.com/office/drawing/2014/main" id="{D6730642-C09E-8F91-3491-55641AED95D2}"/>
                </a:ext>
              </a:extLst>
            </p:cNvPr>
            <p:cNvSpPr txBox="1">
              <a:spLocks noGrp="1" noRot="1" noMove="1" noResize="1" noEditPoints="1" noAdjustHandles="1" noChangeArrowheads="1" noChangeShapeType="1"/>
            </p:cNvSpPr>
            <p:nvPr/>
          </p:nvSpPr>
          <p:spPr>
            <a:xfrm>
              <a:off x="6096000" y="193287"/>
              <a:ext cx="5501268" cy="338554"/>
            </a:xfrm>
            <a:prstGeom prst="rect">
              <a:avLst/>
            </a:prstGeom>
            <a:noFill/>
          </p:spPr>
          <p:txBody>
            <a:bodyPr wrap="square" rtlCol="0">
              <a:spAutoFit/>
            </a:bodyPr>
            <a:lstStyle/>
            <a:p>
              <a:pPr algn="r"/>
              <a:r>
                <a:rPr lang="en-US" sz="1600" b="1" i="1" dirty="0">
                  <a:solidFill>
                    <a:schemeClr val="bg1"/>
                  </a:solidFill>
                </a:rPr>
                <a:t>Benefits of Early Detection</a:t>
              </a:r>
            </a:p>
          </p:txBody>
        </p:sp>
      </p:grpSp>
      <p:sp>
        <p:nvSpPr>
          <p:cNvPr id="6" name="TextBox 5">
            <a:extLst>
              <a:ext uri="{FF2B5EF4-FFF2-40B4-BE49-F238E27FC236}">
                <a16:creationId xmlns:a16="http://schemas.microsoft.com/office/drawing/2014/main" id="{8B3E5391-5EF9-03B8-39DE-585496558F53}"/>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34</a:t>
            </a:fld>
            <a:r>
              <a:rPr lang="en-US" sz="1200" i="1" dirty="0"/>
              <a:t> </a:t>
            </a:r>
          </a:p>
        </p:txBody>
      </p:sp>
      <p:sp>
        <p:nvSpPr>
          <p:cNvPr id="7" name="TextBox 6">
            <a:extLst>
              <a:ext uri="{FF2B5EF4-FFF2-40B4-BE49-F238E27FC236}">
                <a16:creationId xmlns:a16="http://schemas.microsoft.com/office/drawing/2014/main" id="{E67485F5-06A0-28C4-5853-EA4D34D7C2BC}"/>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sp>
        <p:nvSpPr>
          <p:cNvPr id="9" name="Oval 8">
            <a:extLst>
              <a:ext uri="{FF2B5EF4-FFF2-40B4-BE49-F238E27FC236}">
                <a16:creationId xmlns:a16="http://schemas.microsoft.com/office/drawing/2014/main" id="{9875CC52-5EF3-7B75-4AC9-6D0884B8A2D0}"/>
              </a:ext>
            </a:extLst>
          </p:cNvPr>
          <p:cNvSpPr/>
          <p:nvPr/>
        </p:nvSpPr>
        <p:spPr>
          <a:xfrm flipH="1">
            <a:off x="3304549" y="3927565"/>
            <a:ext cx="3513345" cy="3513345"/>
          </a:xfrm>
          <a:prstGeom prst="ellipse">
            <a:avLst/>
          </a:prstGeom>
          <a:blipFill>
            <a:blip r:embed="rId3">
              <a:extLst>
                <a:ext uri="{28A0092B-C50C-407E-A947-70E740481C1C}">
                  <a14:useLocalDpi xmlns:a14="http://schemas.microsoft.com/office/drawing/2010/main" val="0"/>
                </a:ext>
              </a:extLst>
            </a:blip>
            <a:srcRect/>
            <a:stretch>
              <a:fillRect l="-31108" r="-1889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4108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B9303-9334-1CFE-B816-6637C346FB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76527A-CF61-A5D3-12DE-5BED74E2FB0F}"/>
              </a:ext>
            </a:extLst>
          </p:cNvPr>
          <p:cNvSpPr txBox="1">
            <a:spLocks noGrp="1" noRot="1" noMove="1" noResize="1" noEditPoints="1" noAdjustHandles="1" noChangeArrowheads="1" noChangeShapeType="1"/>
          </p:cNvSpPr>
          <p:nvPr/>
        </p:nvSpPr>
        <p:spPr>
          <a:xfrm>
            <a:off x="981858" y="759822"/>
            <a:ext cx="6536542" cy="1200329"/>
          </a:xfrm>
          <a:prstGeom prst="rect">
            <a:avLst/>
          </a:prstGeom>
          <a:noFill/>
        </p:spPr>
        <p:txBody>
          <a:bodyPr wrap="square" rtlCol="0">
            <a:spAutoFit/>
          </a:bodyPr>
          <a:lstStyle/>
          <a:p>
            <a:pPr>
              <a:lnSpc>
                <a:spcPct val="90000"/>
              </a:lnSpc>
            </a:pPr>
            <a:r>
              <a:rPr lang="en-US" sz="8000" b="1" i="0" u="none" strike="noStrike" baseline="0" dirty="0"/>
              <a:t>Resources</a:t>
            </a:r>
            <a:endParaRPr lang="en-US" sz="13800" dirty="0"/>
          </a:p>
        </p:txBody>
      </p:sp>
      <p:sp>
        <p:nvSpPr>
          <p:cNvPr id="4" name="TextBox 3">
            <a:extLst>
              <a:ext uri="{FF2B5EF4-FFF2-40B4-BE49-F238E27FC236}">
                <a16:creationId xmlns:a16="http://schemas.microsoft.com/office/drawing/2014/main" id="{30A0DFE2-AB69-9760-FE12-5F36BBF692E1}"/>
              </a:ext>
            </a:extLst>
          </p:cNvPr>
          <p:cNvSpPr txBox="1">
            <a:spLocks/>
          </p:cNvSpPr>
          <p:nvPr/>
        </p:nvSpPr>
        <p:spPr>
          <a:xfrm>
            <a:off x="1032658" y="2112551"/>
            <a:ext cx="5776263" cy="2092881"/>
          </a:xfrm>
          <a:prstGeom prst="rect">
            <a:avLst/>
          </a:prstGeom>
          <a:noFill/>
        </p:spPr>
        <p:txBody>
          <a:bodyPr wrap="square" rtlCol="0">
            <a:spAutoFit/>
          </a:bodyPr>
          <a:lstStyle/>
          <a:p>
            <a:pPr>
              <a:spcAft>
                <a:spcPts val="1200"/>
              </a:spcAft>
            </a:pPr>
            <a:r>
              <a:rPr lang="en-US" sz="2400" dirty="0">
                <a:effectLst/>
                <a:ea typeface="Calibri" panose="020F0502020204030204" pitchFamily="34" charset="0"/>
                <a:cs typeface="Times New Roman" panose="02020603050405020304" pitchFamily="18" charset="0"/>
              </a:rPr>
              <a:t>Learn more through the link below or using the QR code by pointing your phone camera at the QR code, then touching the prompt on the screen to open the website.</a:t>
            </a:r>
          </a:p>
          <a:p>
            <a:pPr>
              <a:spcAft>
                <a:spcPts val="1200"/>
              </a:spcAft>
            </a:pPr>
            <a:r>
              <a:rPr lang="en-US" sz="2400" u="sng" dirty="0">
                <a:solidFill>
                  <a:schemeClr val="accent2"/>
                </a:solidFill>
                <a:effectLst/>
                <a:ea typeface="Calibri" panose="020F0502020204030204" pitchFamily="34" charset="0"/>
                <a:cs typeface="Times New Roman" panose="02020603050405020304" pitchFamily="18" charset="0"/>
              </a:rPr>
              <a:t>doh.wa.gov/brain-health-resources</a:t>
            </a:r>
          </a:p>
        </p:txBody>
      </p:sp>
      <p:sp>
        <p:nvSpPr>
          <p:cNvPr id="5" name="TextBox 4">
            <a:extLst>
              <a:ext uri="{FF2B5EF4-FFF2-40B4-BE49-F238E27FC236}">
                <a16:creationId xmlns:a16="http://schemas.microsoft.com/office/drawing/2014/main" id="{33C80133-AA56-941E-5574-4781484857B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35</a:t>
            </a:fld>
            <a:r>
              <a:rPr lang="en-US" sz="1200" i="1" dirty="0">
                <a:solidFill>
                  <a:schemeClr val="bg1"/>
                </a:solidFill>
              </a:rPr>
              <a:t> </a:t>
            </a:r>
          </a:p>
        </p:txBody>
      </p:sp>
      <p:sp>
        <p:nvSpPr>
          <p:cNvPr id="6" name="TextBox 5">
            <a:extLst>
              <a:ext uri="{FF2B5EF4-FFF2-40B4-BE49-F238E27FC236}">
                <a16:creationId xmlns:a16="http://schemas.microsoft.com/office/drawing/2014/main" id="{650BDB69-ACB1-19DC-D9E1-6B6AFE6D46D3}"/>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sp>
        <p:nvSpPr>
          <p:cNvPr id="8" name="TextBox 7">
            <a:extLst>
              <a:ext uri="{FF2B5EF4-FFF2-40B4-BE49-F238E27FC236}">
                <a16:creationId xmlns:a16="http://schemas.microsoft.com/office/drawing/2014/main" id="{B78A19A5-99AF-6F06-43B3-991DBFD6836D}"/>
              </a:ext>
            </a:extLst>
          </p:cNvPr>
          <p:cNvSpPr txBox="1">
            <a:spLocks noGrp="1" noRot="1" noMove="1" noResize="1" noEditPoints="1" noAdjustHandles="1" noChangeArrowheads="1" noChangeShapeType="1"/>
          </p:cNvSpPr>
          <p:nvPr/>
        </p:nvSpPr>
        <p:spPr>
          <a:xfrm>
            <a:off x="7561544" y="4251598"/>
            <a:ext cx="3797301" cy="646331"/>
          </a:xfrm>
          <a:prstGeom prst="rect">
            <a:avLst/>
          </a:prstGeom>
          <a:noFill/>
        </p:spPr>
        <p:txBody>
          <a:bodyPr wrap="square" rtlCol="0">
            <a:spAutoFit/>
          </a:bodyPr>
          <a:lstStyle/>
          <a:p>
            <a:pPr algn="ctr"/>
            <a:r>
              <a:rPr lang="en-US" i="0" u="none" strike="noStrike" baseline="0" dirty="0"/>
              <a:t>Email</a:t>
            </a:r>
            <a:r>
              <a:rPr lang="en-US" b="1" i="0" u="none" strike="noStrike" baseline="0" dirty="0"/>
              <a:t> </a:t>
            </a:r>
            <a:r>
              <a:rPr lang="en-US" b="1" i="0" u="none" strike="noStrike" baseline="0" dirty="0" err="1">
                <a:hlinkClick r:id="rId3">
                  <a:extLst>
                    <a:ext uri="{A12FA001-AC4F-418D-AE19-62706E023703}">
                      <ahyp:hlinkClr xmlns:ahyp="http://schemas.microsoft.com/office/drawing/2018/hyperlinkcolor" val="tx"/>
                    </a:ext>
                  </a:extLst>
                </a:hlinkClick>
              </a:rPr>
              <a:t>Brain-Health@DOH.WA.Gov</a:t>
            </a:r>
            <a:r>
              <a:rPr lang="en-US" b="1" i="0" u="none" strike="noStrike" baseline="0" dirty="0"/>
              <a:t> </a:t>
            </a:r>
            <a:r>
              <a:rPr lang="en-US" i="0" u="none" strike="noStrike" baseline="0" dirty="0"/>
              <a:t>for further assistance.</a:t>
            </a:r>
            <a:endParaRPr lang="en-US" sz="3200" dirty="0"/>
          </a:p>
        </p:txBody>
      </p:sp>
      <p:pic>
        <p:nvPicPr>
          <p:cNvPr id="7" name="Picture 6">
            <a:extLst>
              <a:ext uri="{FF2B5EF4-FFF2-40B4-BE49-F238E27FC236}">
                <a16:creationId xmlns:a16="http://schemas.microsoft.com/office/drawing/2014/main" id="{31358CFB-1392-F82F-C398-D22C185BD97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453" b="453"/>
          <a:stretch/>
        </p:blipFill>
        <p:spPr>
          <a:xfrm>
            <a:off x="7761049" y="779921"/>
            <a:ext cx="3398292" cy="3381795"/>
          </a:xfrm>
          <a:prstGeom prst="roundRect">
            <a:avLst>
              <a:gd name="adj" fmla="val 6527"/>
            </a:avLst>
          </a:prstGeom>
        </p:spPr>
      </p:pic>
    </p:spTree>
    <p:extLst>
      <p:ext uri="{BB962C8B-B14F-4D97-AF65-F5344CB8AC3E}">
        <p14:creationId xmlns:p14="http://schemas.microsoft.com/office/powerpoint/2010/main" val="3638798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530B3C-3E4A-62D9-602E-74871EBC8BE2}"/>
              </a:ext>
            </a:extLst>
          </p:cNvPr>
          <p:cNvSpPr txBox="1">
            <a:spLocks noGrp="1" noRot="1" noMove="1" noResize="1" noEditPoints="1" noAdjustHandles="1" noChangeArrowheads="1" noChangeShapeType="1"/>
          </p:cNvSpPr>
          <p:nvPr/>
        </p:nvSpPr>
        <p:spPr>
          <a:xfrm>
            <a:off x="893134" y="2975129"/>
            <a:ext cx="8157794" cy="1920526"/>
          </a:xfrm>
          <a:prstGeom prst="rect">
            <a:avLst/>
          </a:prstGeom>
          <a:noFill/>
        </p:spPr>
        <p:txBody>
          <a:bodyPr wrap="square" rtlCol="0">
            <a:spAutoFit/>
          </a:bodyPr>
          <a:lstStyle/>
          <a:p>
            <a:pPr>
              <a:lnSpc>
                <a:spcPct val="90000"/>
              </a:lnSpc>
            </a:pPr>
            <a:r>
              <a:rPr lang="en-US" sz="6600" b="1" spc="-150" dirty="0">
                <a:solidFill>
                  <a:schemeClr val="accent6">
                    <a:lumMod val="75000"/>
                  </a:schemeClr>
                </a:solidFill>
              </a:rPr>
              <a:t>Potentially Modifiable </a:t>
            </a:r>
            <a:br>
              <a:rPr lang="en-US" sz="6600" b="1" spc="-150" dirty="0">
                <a:solidFill>
                  <a:schemeClr val="accent6">
                    <a:lumMod val="75000"/>
                  </a:schemeClr>
                </a:solidFill>
              </a:rPr>
            </a:br>
            <a:r>
              <a:rPr lang="en-US" sz="6600" b="1" spc="-150" dirty="0">
                <a:solidFill>
                  <a:schemeClr val="accent6">
                    <a:lumMod val="75000"/>
                  </a:schemeClr>
                </a:solidFill>
              </a:rPr>
              <a:t>Risk Factors</a:t>
            </a:r>
          </a:p>
        </p:txBody>
      </p:sp>
      <p:sp>
        <p:nvSpPr>
          <p:cNvPr id="3" name="TextBox 2">
            <a:extLst>
              <a:ext uri="{FF2B5EF4-FFF2-40B4-BE49-F238E27FC236}">
                <a16:creationId xmlns:a16="http://schemas.microsoft.com/office/drawing/2014/main" id="{C430CBF5-1B9F-EC32-8B5E-E5C45000A441}"/>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36</a:t>
            </a:fld>
            <a:r>
              <a:rPr lang="en-US" sz="1200" i="1" dirty="0"/>
              <a:t> </a:t>
            </a:r>
          </a:p>
        </p:txBody>
      </p:sp>
      <p:sp>
        <p:nvSpPr>
          <p:cNvPr id="8" name="TextBox 7">
            <a:extLst>
              <a:ext uri="{FF2B5EF4-FFF2-40B4-BE49-F238E27FC236}">
                <a16:creationId xmlns:a16="http://schemas.microsoft.com/office/drawing/2014/main" id="{5188305F-B1D5-E2D5-0A79-2A814A39A6B9}"/>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sp>
        <p:nvSpPr>
          <p:cNvPr id="6" name="TextBox 5">
            <a:extLst>
              <a:ext uri="{FF2B5EF4-FFF2-40B4-BE49-F238E27FC236}">
                <a16:creationId xmlns:a16="http://schemas.microsoft.com/office/drawing/2014/main" id="{049B66B1-3A1F-7E22-56C5-EF029FF9C610}"/>
              </a:ext>
            </a:extLst>
          </p:cNvPr>
          <p:cNvSpPr txBox="1">
            <a:spLocks noGrp="1" noRot="1" noMove="1" noResize="1" noEditPoints="1" noAdjustHandles="1" noChangeArrowheads="1" noChangeShapeType="1"/>
          </p:cNvSpPr>
          <p:nvPr/>
        </p:nvSpPr>
        <p:spPr>
          <a:xfrm>
            <a:off x="893135" y="4895655"/>
            <a:ext cx="7336465" cy="1200329"/>
          </a:xfrm>
          <a:prstGeom prst="rect">
            <a:avLst/>
          </a:prstGeom>
          <a:noFill/>
        </p:spPr>
        <p:txBody>
          <a:bodyPr wrap="square" lIns="91440" tIns="45720" rIns="91440" bIns="45720" rtlCol="0" anchor="t">
            <a:spAutoFit/>
          </a:bodyPr>
          <a:lstStyle/>
          <a:p>
            <a:r>
              <a:rPr lang="en-US" sz="2400" dirty="0">
                <a:ea typeface="Myriad Pro Semicondensed"/>
                <a:cs typeface="Times New Roman"/>
              </a:rPr>
              <a:t>It's never too early or too late to improve brain health. Small</a:t>
            </a:r>
            <a:r>
              <a:rPr lang="en-US" sz="2400" dirty="0">
                <a:effectLst/>
                <a:ea typeface="Myriad Pro Semicondensed"/>
                <a:cs typeface="Times New Roman"/>
              </a:rPr>
              <a:t> lifestyle changes can make a big difference.</a:t>
            </a:r>
          </a:p>
          <a:p>
            <a:r>
              <a:rPr lang="en-US" sz="2400" i="1" dirty="0">
                <a:cs typeface="Times New Roman"/>
              </a:rPr>
              <a:t>What small means will be different for each person.</a:t>
            </a:r>
          </a:p>
        </p:txBody>
      </p:sp>
      <p:sp>
        <p:nvSpPr>
          <p:cNvPr id="7" name="Oval 6">
            <a:extLst>
              <a:ext uri="{FF2B5EF4-FFF2-40B4-BE49-F238E27FC236}">
                <a16:creationId xmlns:a16="http://schemas.microsoft.com/office/drawing/2014/main" id="{DA999C6C-92BE-4F81-673F-53B68DFD87FB}"/>
              </a:ext>
            </a:extLst>
          </p:cNvPr>
          <p:cNvSpPr/>
          <p:nvPr/>
        </p:nvSpPr>
        <p:spPr>
          <a:xfrm flipH="1">
            <a:off x="7241851" y="-755821"/>
            <a:ext cx="3730949" cy="3730949"/>
          </a:xfrm>
          <a:prstGeom prst="ellipse">
            <a:avLst/>
          </a:prstGeom>
          <a:blipFill>
            <a:blip r:embed="rId3">
              <a:extLst>
                <a:ext uri="{28A0092B-C50C-407E-A947-70E740481C1C}">
                  <a14:useLocalDpi xmlns:a14="http://schemas.microsoft.com/office/drawing/2010/main" val="0"/>
                </a:ext>
              </a:extLst>
            </a:blip>
            <a:srcRect/>
            <a:stretch>
              <a:fillRect l="-31187" r="-1881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0AF1555-2A37-84BB-549E-615298E73897}"/>
              </a:ext>
            </a:extLst>
          </p:cNvPr>
          <p:cNvSpPr/>
          <p:nvPr/>
        </p:nvSpPr>
        <p:spPr>
          <a:xfrm>
            <a:off x="9440779" y="2715400"/>
            <a:ext cx="3011252" cy="3011252"/>
          </a:xfrm>
          <a:prstGeom prst="ellipse">
            <a:avLst/>
          </a:prstGeom>
          <a:blipFill>
            <a:blip r:embed="rId4">
              <a:extLst>
                <a:ext uri="{28A0092B-C50C-407E-A947-70E740481C1C}">
                  <a14:useLocalDpi xmlns:a14="http://schemas.microsoft.com/office/drawing/2010/main" val="0"/>
                </a:ext>
              </a:extLst>
            </a:blip>
            <a:srcRect/>
            <a:stretch>
              <a:fillRect l="-50254" t="-2986" r="-10284" b="-408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689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1030115" y="805997"/>
            <a:ext cx="6142751" cy="2862322"/>
          </a:xfrm>
          <a:prstGeom prst="rect">
            <a:avLst/>
          </a:prstGeom>
          <a:noFill/>
        </p:spPr>
        <p:txBody>
          <a:bodyPr wrap="square" rtlCol="0">
            <a:spAutoFit/>
          </a:bodyPr>
          <a:lstStyle/>
          <a:p>
            <a:r>
              <a:rPr lang="en-US" sz="6000" b="1" i="0" u="none" strike="noStrike" baseline="0" dirty="0">
                <a:solidFill>
                  <a:schemeClr val="bg1"/>
                </a:solidFill>
              </a:rPr>
              <a:t>Potentially Modifiable </a:t>
            </a:r>
            <a:br>
              <a:rPr lang="en-US" sz="6000" b="1" i="0" u="none" strike="noStrike" baseline="0" dirty="0">
                <a:solidFill>
                  <a:schemeClr val="bg1"/>
                </a:solidFill>
              </a:rPr>
            </a:br>
            <a:r>
              <a:rPr lang="en-US" sz="6000" b="1" i="0" u="none" strike="noStrike" baseline="0" dirty="0">
                <a:solidFill>
                  <a:schemeClr val="bg1"/>
                </a:solidFill>
              </a:rPr>
              <a:t>Risk Factors</a:t>
            </a:r>
            <a:endParaRPr lang="en-US" sz="8800" dirty="0">
              <a:solidFill>
                <a:schemeClr val="bg1"/>
              </a:solidFill>
            </a:endParaRPr>
          </a:p>
        </p:txBody>
      </p:sp>
      <p:sp>
        <p:nvSpPr>
          <p:cNvPr id="30" name="TextBox 29">
            <a:extLst>
              <a:ext uri="{FF2B5EF4-FFF2-40B4-BE49-F238E27FC236}">
                <a16:creationId xmlns:a16="http://schemas.microsoft.com/office/drawing/2014/main" id="{CC70A5F4-2E37-9577-3065-1C0AF4B9347E}"/>
              </a:ext>
            </a:extLst>
          </p:cNvPr>
          <p:cNvSpPr txBox="1">
            <a:spLocks noGrp="1" noRot="1" noMove="1" noResize="1" noEditPoints="1" noAdjustHandles="1" noChangeArrowheads="1" noChangeShapeType="1"/>
          </p:cNvSpPr>
          <p:nvPr/>
        </p:nvSpPr>
        <p:spPr>
          <a:xfrm>
            <a:off x="1105216" y="3830223"/>
            <a:ext cx="4899163" cy="1323439"/>
          </a:xfrm>
          <a:prstGeom prst="rect">
            <a:avLst/>
          </a:prstGeom>
          <a:noFill/>
        </p:spPr>
        <p:txBody>
          <a:bodyPr wrap="square" rtlCol="0">
            <a:noAutofit/>
          </a:bodyPr>
          <a:lstStyle/>
          <a:p>
            <a:pPr>
              <a:spcAft>
                <a:spcPts val="3000"/>
              </a:spcAft>
            </a:pPr>
            <a:r>
              <a:rPr lang="en-US" sz="2800" b="0" i="0" u="none" strike="noStrike" baseline="0" dirty="0">
                <a:solidFill>
                  <a:schemeClr val="bg1"/>
                </a:solidFill>
              </a:rPr>
              <a:t>Means things in your life that you can choose to change.</a:t>
            </a:r>
          </a:p>
        </p:txBody>
      </p:sp>
      <p:grpSp>
        <p:nvGrpSpPr>
          <p:cNvPr id="9" name="Group 8">
            <a:extLst>
              <a:ext uri="{FF2B5EF4-FFF2-40B4-BE49-F238E27FC236}">
                <a16:creationId xmlns:a16="http://schemas.microsoft.com/office/drawing/2014/main" id="{D232F06F-CC3C-C59C-4E96-F5CC7C327835}"/>
              </a:ext>
            </a:extLst>
          </p:cNvPr>
          <p:cNvGrpSpPr>
            <a:grpSpLocks noGrp="1" noUngrp="1" noRot="1" noMove="1" noResize="1"/>
          </p:cNvGrpSpPr>
          <p:nvPr/>
        </p:nvGrpSpPr>
        <p:grpSpPr>
          <a:xfrm>
            <a:off x="6004380" y="185853"/>
            <a:ext cx="6316900" cy="338554"/>
            <a:chOff x="127874" y="185853"/>
            <a:chExt cx="6316900" cy="338554"/>
          </a:xfrm>
        </p:grpSpPr>
        <p:sp>
          <p:nvSpPr>
            <p:cNvPr id="10" name="TextBox 9">
              <a:extLst>
                <a:ext uri="{FF2B5EF4-FFF2-40B4-BE49-F238E27FC236}">
                  <a16:creationId xmlns:a16="http://schemas.microsoft.com/office/drawing/2014/main" id="{157A0EE5-D364-6ACE-96A1-98B62FE1E223}"/>
                </a:ext>
              </a:extLst>
            </p:cNvPr>
            <p:cNvSpPr txBox="1">
              <a:spLocks noGrp="1" noRot="1" noMove="1" noResize="1" noEditPoints="1" noAdjustHandles="1" noChangeArrowheads="1" noChangeShapeType="1"/>
            </p:cNvSpPr>
            <p:nvPr/>
          </p:nvSpPr>
          <p:spPr>
            <a:xfrm>
              <a:off x="127874" y="185853"/>
              <a:ext cx="5501268" cy="338554"/>
            </a:xfrm>
            <a:prstGeom prst="rect">
              <a:avLst/>
            </a:prstGeom>
            <a:noFill/>
          </p:spPr>
          <p:txBody>
            <a:bodyPr wrap="square" rtlCol="0">
              <a:spAutoFit/>
            </a:bodyPr>
            <a:lstStyle/>
            <a:p>
              <a:pPr algn="r"/>
              <a:r>
                <a:rPr lang="en-US" sz="1600" b="1" i="1" dirty="0">
                  <a:solidFill>
                    <a:schemeClr val="bg1"/>
                  </a:solidFill>
                </a:rPr>
                <a:t>Potentially Modifiable Risk Factors</a:t>
              </a:r>
            </a:p>
          </p:txBody>
        </p:sp>
        <p:sp>
          <p:nvSpPr>
            <p:cNvPr id="11" name="Rectangle: Rounded Corners 10">
              <a:extLst>
                <a:ext uri="{FF2B5EF4-FFF2-40B4-BE49-F238E27FC236}">
                  <a16:creationId xmlns:a16="http://schemas.microsoft.com/office/drawing/2014/main" id="{B63F3C17-6D31-2CDB-FE23-A8E075E30109}"/>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12" name="Rectangle: Rounded Corners 11">
              <a:extLst>
                <a:ext uri="{FF2B5EF4-FFF2-40B4-BE49-F238E27FC236}">
                  <a16:creationId xmlns:a16="http://schemas.microsoft.com/office/drawing/2014/main" id="{332F6C32-4BC2-3FA5-A6A4-E76F6E7F7093}"/>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3" name="TextBox 2">
            <a:extLst>
              <a:ext uri="{FF2B5EF4-FFF2-40B4-BE49-F238E27FC236}">
                <a16:creationId xmlns:a16="http://schemas.microsoft.com/office/drawing/2014/main" id="{218B7817-2DAF-B09D-0978-AB6998B6C529}"/>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37</a:t>
            </a:fld>
            <a:r>
              <a:rPr lang="en-US" sz="1200" i="1" dirty="0"/>
              <a:t> </a:t>
            </a:r>
          </a:p>
        </p:txBody>
      </p:sp>
      <p:sp>
        <p:nvSpPr>
          <p:cNvPr id="5" name="TextBox 4">
            <a:extLst>
              <a:ext uri="{FF2B5EF4-FFF2-40B4-BE49-F238E27FC236}">
                <a16:creationId xmlns:a16="http://schemas.microsoft.com/office/drawing/2014/main" id="{918976FE-330C-97BE-6748-E089D0E0A2EC}"/>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sp>
        <p:nvSpPr>
          <p:cNvPr id="7" name="Oval 6">
            <a:extLst>
              <a:ext uri="{FF2B5EF4-FFF2-40B4-BE49-F238E27FC236}">
                <a16:creationId xmlns:a16="http://schemas.microsoft.com/office/drawing/2014/main" id="{722EF895-D4C7-F68D-13D5-13546BB121F3}"/>
              </a:ext>
            </a:extLst>
          </p:cNvPr>
          <p:cNvSpPr/>
          <p:nvPr/>
        </p:nvSpPr>
        <p:spPr>
          <a:xfrm>
            <a:off x="7172866" y="891251"/>
            <a:ext cx="4424316" cy="4424316"/>
          </a:xfrm>
          <a:prstGeom prst="ellipse">
            <a:avLst/>
          </a:prstGeom>
          <a:blipFill>
            <a:blip r:embed="rId3">
              <a:extLst>
                <a:ext uri="{28A0092B-C50C-407E-A947-70E740481C1C}">
                  <a14:useLocalDpi xmlns:a14="http://schemas.microsoft.com/office/drawing/2010/main" val="0"/>
                </a:ext>
              </a:extLst>
            </a:blip>
            <a:srcRect/>
            <a:stretch>
              <a:fillRect l="-32303" t="-496" r="-20189" b="-11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228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1030115" y="2354697"/>
            <a:ext cx="10251279" cy="461665"/>
          </a:xfrm>
          <a:prstGeom prst="rect">
            <a:avLst/>
          </a:prstGeom>
          <a:noFill/>
        </p:spPr>
        <p:txBody>
          <a:bodyPr wrap="square" rtlCol="0">
            <a:spAutoFit/>
          </a:bodyPr>
          <a:lstStyle/>
          <a:p>
            <a:r>
              <a:rPr lang="en-US" sz="2400" i="0" u="none" strike="noStrike" baseline="0" dirty="0">
                <a:solidFill>
                  <a:schemeClr val="accent6"/>
                </a:solidFill>
              </a:rPr>
              <a:t>Making any change in these areas will make a big difference:</a:t>
            </a:r>
            <a:endParaRPr lang="en-US" sz="4000" dirty="0">
              <a:solidFill>
                <a:schemeClr val="accent6"/>
              </a:solidFill>
            </a:endParaRPr>
          </a:p>
        </p:txBody>
      </p:sp>
      <p:sp>
        <p:nvSpPr>
          <p:cNvPr id="30" name="TextBox 29">
            <a:extLst>
              <a:ext uri="{FF2B5EF4-FFF2-40B4-BE49-F238E27FC236}">
                <a16:creationId xmlns:a16="http://schemas.microsoft.com/office/drawing/2014/main" id="{CC70A5F4-2E37-9577-3065-1C0AF4B9347E}"/>
              </a:ext>
            </a:extLst>
          </p:cNvPr>
          <p:cNvSpPr txBox="1">
            <a:spLocks noGrp="1" noRot="1" noMove="1" noResize="1" noEditPoints="1" noAdjustHandles="1" noChangeArrowheads="1" noChangeShapeType="1"/>
          </p:cNvSpPr>
          <p:nvPr/>
        </p:nvSpPr>
        <p:spPr>
          <a:xfrm>
            <a:off x="1131656" y="3081651"/>
            <a:ext cx="4035981" cy="2593008"/>
          </a:xfrm>
          <a:prstGeom prst="rect">
            <a:avLst/>
          </a:prstGeom>
          <a:noFill/>
        </p:spPr>
        <p:txBody>
          <a:bodyPr wrap="square" lIns="91440" tIns="45720" rIns="91440" bIns="45720" numCol="1" rtlCol="0" anchor="t">
            <a:noAutofit/>
          </a:bodyPr>
          <a:lstStyle/>
          <a:p>
            <a:pPr marL="342900" indent="-342900">
              <a:spcAft>
                <a:spcPts val="1200"/>
              </a:spcAft>
              <a:buClr>
                <a:schemeClr val="accent6"/>
              </a:buClr>
              <a:buFont typeface="Arial" panose="020B0604020202020204" pitchFamily="34" charset="0"/>
              <a:buChar char="•"/>
            </a:pPr>
            <a:r>
              <a:rPr lang="en-US" sz="2400" dirty="0"/>
              <a:t>Depression</a:t>
            </a:r>
          </a:p>
          <a:p>
            <a:pPr marL="342900" indent="-342900">
              <a:spcAft>
                <a:spcPts val="1200"/>
              </a:spcAft>
              <a:buClr>
                <a:schemeClr val="accent6"/>
              </a:buClr>
              <a:buFont typeface="Arial" panose="020B0604020202020204" pitchFamily="34" charset="0"/>
              <a:buChar char="•"/>
            </a:pPr>
            <a:r>
              <a:rPr lang="en-US" sz="2400" dirty="0"/>
              <a:t>Diabetes</a:t>
            </a:r>
          </a:p>
          <a:p>
            <a:pPr marL="342900" indent="-342900">
              <a:spcAft>
                <a:spcPts val="1200"/>
              </a:spcAft>
              <a:buClr>
                <a:schemeClr val="accent6"/>
              </a:buClr>
              <a:buFont typeface="Arial" panose="020B0604020202020204" pitchFamily="34" charset="0"/>
              <a:buChar char="•"/>
            </a:pPr>
            <a:r>
              <a:rPr lang="en-US" sz="2400" b="0" i="0" u="none" strike="noStrike" baseline="0" dirty="0"/>
              <a:t>Excessive Alcohol Use</a:t>
            </a:r>
            <a:endParaRPr lang="en-US" sz="2400" dirty="0"/>
          </a:p>
          <a:p>
            <a:pPr marL="342900" indent="-342900">
              <a:spcAft>
                <a:spcPts val="1200"/>
              </a:spcAft>
              <a:buClr>
                <a:schemeClr val="accent6"/>
              </a:buClr>
              <a:buFont typeface="Arial" panose="020B0604020202020204" pitchFamily="34" charset="0"/>
              <a:buChar char="•"/>
            </a:pPr>
            <a:r>
              <a:rPr lang="en-US" sz="2400" dirty="0"/>
              <a:t>Hearing Loss</a:t>
            </a:r>
          </a:p>
          <a:p>
            <a:pPr marL="342900" indent="-342900">
              <a:spcAft>
                <a:spcPts val="1200"/>
              </a:spcAft>
              <a:buClr>
                <a:schemeClr val="accent6"/>
              </a:buClr>
              <a:buFont typeface="Arial" panose="020B0604020202020204" pitchFamily="34" charset="0"/>
              <a:buChar char="•"/>
            </a:pPr>
            <a:r>
              <a:rPr lang="en-US" sz="2400" dirty="0"/>
              <a:t>High Blood Pressure</a:t>
            </a:r>
          </a:p>
        </p:txBody>
      </p:sp>
      <p:grpSp>
        <p:nvGrpSpPr>
          <p:cNvPr id="4" name="Group 3">
            <a:extLst>
              <a:ext uri="{FF2B5EF4-FFF2-40B4-BE49-F238E27FC236}">
                <a16:creationId xmlns:a16="http://schemas.microsoft.com/office/drawing/2014/main" id="{0BEA22CB-72DF-4378-EFD3-CD6B224887AA}"/>
              </a:ext>
            </a:extLst>
          </p:cNvPr>
          <p:cNvGrpSpPr>
            <a:grpSpLocks noGrp="1" noUngrp="1" noRot="1" noMove="1" noResize="1"/>
          </p:cNvGrpSpPr>
          <p:nvPr/>
        </p:nvGrpSpPr>
        <p:grpSpPr>
          <a:xfrm>
            <a:off x="6068862" y="185853"/>
            <a:ext cx="6252418" cy="338554"/>
            <a:chOff x="192356" y="185853"/>
            <a:chExt cx="6252418" cy="338554"/>
          </a:xfrm>
        </p:grpSpPr>
        <p:sp>
          <p:nvSpPr>
            <p:cNvPr id="6" name="TextBox 5">
              <a:extLst>
                <a:ext uri="{FF2B5EF4-FFF2-40B4-BE49-F238E27FC236}">
                  <a16:creationId xmlns:a16="http://schemas.microsoft.com/office/drawing/2014/main" id="{9768E04B-3718-76B3-9450-D34F679360F5}"/>
                </a:ext>
              </a:extLst>
            </p:cNvPr>
            <p:cNvSpPr txBox="1">
              <a:spLocks noGrp="1" noRot="1" noMove="1" noResize="1" noEditPoints="1" noAdjustHandles="1" noChangeArrowheads="1" noChangeShapeType="1"/>
            </p:cNvSpPr>
            <p:nvPr/>
          </p:nvSpPr>
          <p:spPr>
            <a:xfrm>
              <a:off x="192356" y="185853"/>
              <a:ext cx="5501268" cy="338554"/>
            </a:xfrm>
            <a:prstGeom prst="rect">
              <a:avLst/>
            </a:prstGeom>
            <a:noFill/>
          </p:spPr>
          <p:txBody>
            <a:bodyPr wrap="square" rtlCol="0">
              <a:spAutoFit/>
            </a:bodyPr>
            <a:lstStyle/>
            <a:p>
              <a:pPr algn="r"/>
              <a:r>
                <a:rPr lang="en-US" sz="1600" b="1" i="1" dirty="0">
                  <a:solidFill>
                    <a:schemeClr val="bg1"/>
                  </a:solidFill>
                </a:rPr>
                <a:t>Potentially Modifiable Risk Factors</a:t>
              </a:r>
            </a:p>
          </p:txBody>
        </p:sp>
        <p:sp>
          <p:nvSpPr>
            <p:cNvPr id="7" name="Rectangle: Rounded Corners 6">
              <a:extLst>
                <a:ext uri="{FF2B5EF4-FFF2-40B4-BE49-F238E27FC236}">
                  <a16:creationId xmlns:a16="http://schemas.microsoft.com/office/drawing/2014/main" id="{CFE0FD3A-50ED-45CF-2571-6C583073FB58}"/>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8" name="Rectangle: Rounded Corners 7">
              <a:extLst>
                <a:ext uri="{FF2B5EF4-FFF2-40B4-BE49-F238E27FC236}">
                  <a16:creationId xmlns:a16="http://schemas.microsoft.com/office/drawing/2014/main" id="{C1074260-523C-1026-B2C4-3F625AB3AB30}"/>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9" name="TextBox 8">
            <a:extLst>
              <a:ext uri="{FF2B5EF4-FFF2-40B4-BE49-F238E27FC236}">
                <a16:creationId xmlns:a16="http://schemas.microsoft.com/office/drawing/2014/main" id="{8C06B0DB-A4A6-18A6-9E05-F4F5721C152F}"/>
              </a:ext>
            </a:extLst>
          </p:cNvPr>
          <p:cNvSpPr txBox="1">
            <a:spLocks noGrp="1" noRot="1" noMove="1" noResize="1" noEditPoints="1" noAdjustHandles="1" noChangeArrowheads="1" noChangeShapeType="1"/>
          </p:cNvSpPr>
          <p:nvPr/>
        </p:nvSpPr>
        <p:spPr>
          <a:xfrm>
            <a:off x="5226285" y="3081651"/>
            <a:ext cx="6739754" cy="2593008"/>
          </a:xfrm>
          <a:prstGeom prst="rect">
            <a:avLst/>
          </a:prstGeom>
          <a:noFill/>
        </p:spPr>
        <p:txBody>
          <a:bodyPr wrap="square" numCol="1" rtlCol="0">
            <a:noAutofit/>
          </a:bodyPr>
          <a:lstStyle/>
          <a:p>
            <a:pPr marL="342900" indent="-342900">
              <a:spcAft>
                <a:spcPts val="1200"/>
              </a:spcAft>
              <a:buClr>
                <a:schemeClr val="accent6"/>
              </a:buClr>
              <a:buFont typeface="Arial" panose="020B0604020202020204" pitchFamily="34" charset="0"/>
              <a:buChar char="•"/>
            </a:pPr>
            <a:r>
              <a:rPr lang="en-US" sz="2400" dirty="0"/>
              <a:t>Physical Inactivity</a:t>
            </a:r>
          </a:p>
          <a:p>
            <a:pPr marL="342900" indent="-342900">
              <a:spcAft>
                <a:spcPts val="1200"/>
              </a:spcAft>
              <a:buClr>
                <a:schemeClr val="accent6"/>
              </a:buClr>
              <a:buFont typeface="Arial" panose="020B0604020202020204" pitchFamily="34" charset="0"/>
              <a:buChar char="•"/>
            </a:pPr>
            <a:r>
              <a:rPr lang="en-US" sz="2400" dirty="0"/>
              <a:t>Poor Diet Quality</a:t>
            </a:r>
          </a:p>
          <a:p>
            <a:pPr marL="342900" indent="-342900">
              <a:spcAft>
                <a:spcPts val="1200"/>
              </a:spcAft>
              <a:buClr>
                <a:schemeClr val="accent6"/>
              </a:buClr>
              <a:buFont typeface="Arial" panose="020B0604020202020204" pitchFamily="34" charset="0"/>
              <a:buChar char="•"/>
            </a:pPr>
            <a:r>
              <a:rPr lang="en-US" sz="2400" dirty="0"/>
              <a:t>Poor Sleep Quality and Sleep Disorders</a:t>
            </a:r>
          </a:p>
          <a:p>
            <a:pPr marL="342900" indent="-342900">
              <a:spcAft>
                <a:spcPts val="1200"/>
              </a:spcAft>
              <a:buClr>
                <a:schemeClr val="accent6"/>
              </a:buClr>
              <a:buFont typeface="Arial" panose="020B0604020202020204" pitchFamily="34" charset="0"/>
              <a:buChar char="•"/>
            </a:pPr>
            <a:r>
              <a:rPr lang="en-US" sz="2400" dirty="0"/>
              <a:t>Tobacco Use</a:t>
            </a:r>
          </a:p>
          <a:p>
            <a:pPr marL="342900" indent="-342900">
              <a:spcAft>
                <a:spcPts val="1200"/>
              </a:spcAft>
              <a:buClr>
                <a:schemeClr val="accent6"/>
              </a:buClr>
              <a:buFont typeface="Arial" panose="020B0604020202020204" pitchFamily="34" charset="0"/>
              <a:buChar char="•"/>
            </a:pPr>
            <a:r>
              <a:rPr lang="en-US" sz="2400" dirty="0"/>
              <a:t>Traumatic Brain Injury (TBI)</a:t>
            </a:r>
            <a:endParaRPr lang="en-US" sz="5400" dirty="0"/>
          </a:p>
        </p:txBody>
      </p:sp>
      <p:sp>
        <p:nvSpPr>
          <p:cNvPr id="5" name="TextBox 4">
            <a:extLst>
              <a:ext uri="{FF2B5EF4-FFF2-40B4-BE49-F238E27FC236}">
                <a16:creationId xmlns:a16="http://schemas.microsoft.com/office/drawing/2014/main" id="{FF6AB781-C19F-358A-2CF5-1576A7497D22}"/>
              </a:ext>
            </a:extLst>
          </p:cNvPr>
          <p:cNvSpPr txBox="1">
            <a:spLocks noGrp="1" noRot="1" noMove="1" noResize="1" noEditPoints="1" noAdjustHandles="1" noChangeArrowheads="1" noChangeShapeType="1"/>
          </p:cNvSpPr>
          <p:nvPr/>
        </p:nvSpPr>
        <p:spPr>
          <a:xfrm>
            <a:off x="1030115" y="1646811"/>
            <a:ext cx="10063708" cy="707886"/>
          </a:xfrm>
          <a:prstGeom prst="rect">
            <a:avLst/>
          </a:prstGeom>
          <a:noFill/>
        </p:spPr>
        <p:txBody>
          <a:bodyPr wrap="square" rtlCol="0">
            <a:spAutoFit/>
          </a:bodyPr>
          <a:lstStyle/>
          <a:p>
            <a:r>
              <a:rPr lang="en-US" sz="4000" b="1" i="0" u="none" strike="noStrike" baseline="0" dirty="0"/>
              <a:t>Potentially Modifiable Risk Factors</a:t>
            </a:r>
            <a:endParaRPr lang="en-US" sz="6000" dirty="0"/>
          </a:p>
        </p:txBody>
      </p:sp>
      <p:sp>
        <p:nvSpPr>
          <p:cNvPr id="10" name="TextBox 9">
            <a:extLst>
              <a:ext uri="{FF2B5EF4-FFF2-40B4-BE49-F238E27FC236}">
                <a16:creationId xmlns:a16="http://schemas.microsoft.com/office/drawing/2014/main" id="{C9A7D63E-E66F-156A-B0AD-480BDB21450F}"/>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38</a:t>
            </a:fld>
            <a:r>
              <a:rPr lang="en-US" sz="1200" i="1" dirty="0"/>
              <a:t> </a:t>
            </a:r>
          </a:p>
        </p:txBody>
      </p:sp>
      <p:sp>
        <p:nvSpPr>
          <p:cNvPr id="11" name="TextBox 10">
            <a:extLst>
              <a:ext uri="{FF2B5EF4-FFF2-40B4-BE49-F238E27FC236}">
                <a16:creationId xmlns:a16="http://schemas.microsoft.com/office/drawing/2014/main" id="{E9AC10A7-7947-EF06-095E-CE68DE275115}"/>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spTree>
    <p:extLst>
      <p:ext uri="{BB962C8B-B14F-4D97-AF65-F5344CB8AC3E}">
        <p14:creationId xmlns:p14="http://schemas.microsoft.com/office/powerpoint/2010/main" val="2043333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172179-B757-1532-BD95-007F9952902F}"/>
              </a:ext>
            </a:extLst>
          </p:cNvPr>
          <p:cNvSpPr txBox="1">
            <a:spLocks noGrp="1" noRot="1" noMove="1" noResize="1" noEditPoints="1" noAdjustHandles="1" noChangeArrowheads="1" noChangeShapeType="1"/>
          </p:cNvSpPr>
          <p:nvPr/>
        </p:nvSpPr>
        <p:spPr>
          <a:xfrm>
            <a:off x="745165" y="757223"/>
            <a:ext cx="6677611" cy="859466"/>
          </a:xfrm>
          <a:prstGeom prst="rect">
            <a:avLst/>
          </a:prstGeom>
          <a:noFill/>
        </p:spPr>
        <p:txBody>
          <a:bodyPr wrap="square" rtlCol="0">
            <a:spAutoFit/>
          </a:bodyPr>
          <a:lstStyle/>
          <a:p>
            <a:pPr>
              <a:lnSpc>
                <a:spcPct val="80000"/>
              </a:lnSpc>
            </a:pPr>
            <a:r>
              <a:rPr lang="en-US" sz="6000" b="1" dirty="0">
                <a:solidFill>
                  <a:schemeClr val="bg1"/>
                </a:solidFill>
              </a:rPr>
              <a:t>Activity</a:t>
            </a:r>
            <a:endParaRPr lang="en-US" sz="4400" dirty="0">
              <a:solidFill>
                <a:schemeClr val="bg1"/>
              </a:solidFill>
            </a:endParaRPr>
          </a:p>
        </p:txBody>
      </p:sp>
      <p:sp>
        <p:nvSpPr>
          <p:cNvPr id="5" name="TextBox 4">
            <a:extLst>
              <a:ext uri="{FF2B5EF4-FFF2-40B4-BE49-F238E27FC236}">
                <a16:creationId xmlns:a16="http://schemas.microsoft.com/office/drawing/2014/main" id="{D4B3AFA5-4F96-433A-9816-FDF1BC48A91A}"/>
              </a:ext>
            </a:extLst>
          </p:cNvPr>
          <p:cNvSpPr txBox="1">
            <a:spLocks noGrp="1" noRot="1" noMove="1" noResize="1" noEditPoints="1" noAdjustHandles="1" noChangeArrowheads="1" noChangeShapeType="1"/>
          </p:cNvSpPr>
          <p:nvPr/>
        </p:nvSpPr>
        <p:spPr>
          <a:xfrm>
            <a:off x="763229" y="2962391"/>
            <a:ext cx="5254000" cy="646331"/>
          </a:xfrm>
          <a:prstGeom prst="rect">
            <a:avLst/>
          </a:prstGeom>
          <a:noFill/>
        </p:spPr>
        <p:txBody>
          <a:bodyPr wrap="square" rtlCol="0">
            <a:spAutoFit/>
          </a:bodyPr>
          <a:lstStyle/>
          <a:p>
            <a:r>
              <a:rPr lang="en-US" sz="3600" b="1" dirty="0">
                <a:solidFill>
                  <a:schemeClr val="accent6"/>
                </a:solidFill>
                <a:effectLst/>
                <a:ea typeface="Myriad Pro Semicondensed"/>
                <a:cs typeface="Times New Roman" panose="02020603050405020304" pitchFamily="18" charset="0"/>
              </a:rPr>
              <a:t>Choose to Make Change</a:t>
            </a:r>
            <a:endParaRPr lang="en-US" sz="3600" b="1" dirty="0">
              <a:solidFill>
                <a:schemeClr val="accent6"/>
              </a:solidFill>
            </a:endParaRPr>
          </a:p>
        </p:txBody>
      </p:sp>
      <p:sp>
        <p:nvSpPr>
          <p:cNvPr id="4" name="TextBox 3">
            <a:extLst>
              <a:ext uri="{FF2B5EF4-FFF2-40B4-BE49-F238E27FC236}">
                <a16:creationId xmlns:a16="http://schemas.microsoft.com/office/drawing/2014/main" id="{1C78AC49-9BE9-9A74-7845-DC2ADD697408}"/>
              </a:ext>
            </a:extLst>
          </p:cNvPr>
          <p:cNvSpPr txBox="1">
            <a:spLocks/>
          </p:cNvSpPr>
          <p:nvPr/>
        </p:nvSpPr>
        <p:spPr>
          <a:xfrm>
            <a:off x="810293" y="4152792"/>
            <a:ext cx="4075368" cy="1569660"/>
          </a:xfrm>
          <a:prstGeom prst="rect">
            <a:avLst/>
          </a:prstGeom>
          <a:noFill/>
        </p:spPr>
        <p:txBody>
          <a:bodyPr wrap="square" rtlCol="0">
            <a:spAutoFit/>
          </a:bodyPr>
          <a:lstStyle/>
          <a:p>
            <a:pPr>
              <a:spcAft>
                <a:spcPts val="1800"/>
              </a:spcAft>
            </a:pPr>
            <a:r>
              <a:rPr lang="en-US" sz="2400" dirty="0">
                <a:effectLst/>
                <a:ea typeface="Myriad Pro Semicondensed"/>
                <a:cs typeface="Times New Roman" panose="02020603050405020304" pitchFamily="18" charset="0"/>
              </a:rPr>
              <a:t>Use your Participant Handout to rate each risk factor relative to </a:t>
            </a:r>
            <a:r>
              <a:rPr lang="en-US" sz="2400" b="1" dirty="0">
                <a:effectLst/>
                <a:ea typeface="Myriad Pro Semicondensed"/>
                <a:cs typeface="Times New Roman" panose="02020603050405020304" pitchFamily="18" charset="0"/>
              </a:rPr>
              <a:t>how hard it might be to modify in your life</a:t>
            </a:r>
            <a:r>
              <a:rPr lang="en-US" sz="2400" dirty="0">
                <a:effectLst/>
                <a:ea typeface="Myriad Pro Semicondensed"/>
                <a:cs typeface="Times New Roman" panose="02020603050405020304" pitchFamily="18" charset="0"/>
              </a:rPr>
              <a:t>. </a:t>
            </a:r>
          </a:p>
        </p:txBody>
      </p:sp>
      <p:sp>
        <p:nvSpPr>
          <p:cNvPr id="17" name="TextBox 16">
            <a:extLst>
              <a:ext uri="{FF2B5EF4-FFF2-40B4-BE49-F238E27FC236}">
                <a16:creationId xmlns:a16="http://schemas.microsoft.com/office/drawing/2014/main" id="{4F3EC66D-E837-D267-399E-B21354B277D4}"/>
              </a:ext>
            </a:extLst>
          </p:cNvPr>
          <p:cNvSpPr txBox="1">
            <a:spLocks noGrp="1" noRot="1" noMove="1" noResize="1" noEditPoints="1" noAdjustHandles="1" noChangeArrowheads="1" noChangeShapeType="1"/>
          </p:cNvSpPr>
          <p:nvPr/>
        </p:nvSpPr>
        <p:spPr>
          <a:xfrm>
            <a:off x="810293" y="3721937"/>
            <a:ext cx="2551119" cy="400110"/>
          </a:xfrm>
          <a:prstGeom prst="rect">
            <a:avLst/>
          </a:prstGeom>
          <a:noFill/>
        </p:spPr>
        <p:txBody>
          <a:bodyPr wrap="square" rtlCol="0">
            <a:spAutoFit/>
          </a:bodyPr>
          <a:lstStyle/>
          <a:p>
            <a:r>
              <a:rPr lang="en-US" sz="2000" b="1" dirty="0">
                <a:effectLst/>
                <a:ea typeface="Myriad Pro Semicondensed"/>
                <a:cs typeface="Times New Roman" panose="02020603050405020304" pitchFamily="18" charset="0"/>
              </a:rPr>
              <a:t>INSTRUCTIONS:</a:t>
            </a:r>
          </a:p>
        </p:txBody>
      </p:sp>
      <p:grpSp>
        <p:nvGrpSpPr>
          <p:cNvPr id="12" name="Group 11">
            <a:extLst>
              <a:ext uri="{FF2B5EF4-FFF2-40B4-BE49-F238E27FC236}">
                <a16:creationId xmlns:a16="http://schemas.microsoft.com/office/drawing/2014/main" id="{F303F576-36CE-BF31-33D8-BFF77873CE68}"/>
              </a:ext>
            </a:extLst>
          </p:cNvPr>
          <p:cNvGrpSpPr>
            <a:grpSpLocks noGrp="1" noUngrp="1" noRot="1" noMove="1" noResize="1"/>
          </p:cNvGrpSpPr>
          <p:nvPr/>
        </p:nvGrpSpPr>
        <p:grpSpPr>
          <a:xfrm>
            <a:off x="6096000" y="193287"/>
            <a:ext cx="6225280" cy="338554"/>
            <a:chOff x="6096000" y="193287"/>
            <a:chExt cx="6225280" cy="338554"/>
          </a:xfrm>
        </p:grpSpPr>
        <p:sp>
          <p:nvSpPr>
            <p:cNvPr id="19" name="Rectangle: Rounded Corners 18">
              <a:extLst>
                <a:ext uri="{FF2B5EF4-FFF2-40B4-BE49-F238E27FC236}">
                  <a16:creationId xmlns:a16="http://schemas.microsoft.com/office/drawing/2014/main" id="{2B564047-4DEA-DBF5-C987-B4E84D9B19F0}"/>
                </a:ext>
              </a:extLst>
            </p:cNvPr>
            <p:cNvSpPr>
              <a:spLocks noGrp="1" noRot="1" noMove="1" noResize="1" noEditPoints="1" noAdjustHandles="1" noChangeArrowheads="1" noChangeShapeType="1"/>
            </p:cNvSpPr>
            <p:nvPr/>
          </p:nvSpPr>
          <p:spPr>
            <a:xfrm>
              <a:off x="11689040"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20" name="Rectangle: Rounded Corners 19">
              <a:extLst>
                <a:ext uri="{FF2B5EF4-FFF2-40B4-BE49-F238E27FC236}">
                  <a16:creationId xmlns:a16="http://schemas.microsoft.com/office/drawing/2014/main" id="{41D922FC-49C6-D3CC-9155-EC6F78D083DB}"/>
                </a:ext>
              </a:extLst>
            </p:cNvPr>
            <p:cNvSpPr>
              <a:spLocks noGrp="1" noRot="1" noMove="1" noResize="1" noEditPoints="1" noAdjustHandles="1" noChangeArrowheads="1" noChangeShapeType="1"/>
            </p:cNvSpPr>
            <p:nvPr/>
          </p:nvSpPr>
          <p:spPr>
            <a:xfrm>
              <a:off x="12044281"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21" name="TextBox 20">
              <a:extLst>
                <a:ext uri="{FF2B5EF4-FFF2-40B4-BE49-F238E27FC236}">
                  <a16:creationId xmlns:a16="http://schemas.microsoft.com/office/drawing/2014/main" id="{D6730642-C09E-8F91-3491-55641AED95D2}"/>
                </a:ext>
              </a:extLst>
            </p:cNvPr>
            <p:cNvSpPr txBox="1">
              <a:spLocks noGrp="1" noRot="1" noMove="1" noResize="1" noEditPoints="1" noAdjustHandles="1" noChangeArrowheads="1" noChangeShapeType="1"/>
            </p:cNvSpPr>
            <p:nvPr/>
          </p:nvSpPr>
          <p:spPr>
            <a:xfrm>
              <a:off x="6096000" y="193287"/>
              <a:ext cx="5501268" cy="338554"/>
            </a:xfrm>
            <a:prstGeom prst="rect">
              <a:avLst/>
            </a:prstGeom>
            <a:noFill/>
          </p:spPr>
          <p:txBody>
            <a:bodyPr wrap="square" rtlCol="0">
              <a:spAutoFit/>
            </a:bodyPr>
            <a:lstStyle/>
            <a:p>
              <a:pPr algn="r"/>
              <a:r>
                <a:rPr lang="en-US" sz="1600" b="1" i="1" dirty="0">
                  <a:solidFill>
                    <a:schemeClr val="bg1"/>
                  </a:solidFill>
                </a:rPr>
                <a:t>Potentially Modifiable Risk Factors</a:t>
              </a:r>
            </a:p>
          </p:txBody>
        </p:sp>
      </p:grpSp>
      <p:sp>
        <p:nvSpPr>
          <p:cNvPr id="7" name="TextBox 6">
            <a:extLst>
              <a:ext uri="{FF2B5EF4-FFF2-40B4-BE49-F238E27FC236}">
                <a16:creationId xmlns:a16="http://schemas.microsoft.com/office/drawing/2014/main" id="{FAE56287-FABB-FEB2-E7DB-E591CFA109B7}"/>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39</a:t>
            </a:fld>
            <a:r>
              <a:rPr lang="en-US" sz="1200" i="1" dirty="0"/>
              <a:t> </a:t>
            </a:r>
          </a:p>
        </p:txBody>
      </p:sp>
      <p:sp>
        <p:nvSpPr>
          <p:cNvPr id="11" name="TextBox 10">
            <a:extLst>
              <a:ext uri="{FF2B5EF4-FFF2-40B4-BE49-F238E27FC236}">
                <a16:creationId xmlns:a16="http://schemas.microsoft.com/office/drawing/2014/main" id="{298BA096-C9DF-9EA9-EF98-91F1B89835DD}"/>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pic>
        <p:nvPicPr>
          <p:cNvPr id="15" name="Picture 14">
            <a:extLst>
              <a:ext uri="{FF2B5EF4-FFF2-40B4-BE49-F238E27FC236}">
                <a16:creationId xmlns:a16="http://schemas.microsoft.com/office/drawing/2014/main" id="{89A15000-12DE-5695-AD04-99EB51036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909" y="2806994"/>
            <a:ext cx="4422299" cy="3417231"/>
          </a:xfrm>
          <a:prstGeom prst="rect">
            <a:avLst/>
          </a:prstGeom>
          <a:ln>
            <a:solidFill>
              <a:schemeClr val="bg2"/>
            </a:solidFill>
          </a:ln>
        </p:spPr>
      </p:pic>
      <p:grpSp>
        <p:nvGrpSpPr>
          <p:cNvPr id="18" name="Group 17">
            <a:extLst>
              <a:ext uri="{FF2B5EF4-FFF2-40B4-BE49-F238E27FC236}">
                <a16:creationId xmlns:a16="http://schemas.microsoft.com/office/drawing/2014/main" id="{07EF3968-2D25-2742-7FE8-006A90132894}"/>
              </a:ext>
            </a:extLst>
          </p:cNvPr>
          <p:cNvGrpSpPr/>
          <p:nvPr/>
        </p:nvGrpSpPr>
        <p:grpSpPr>
          <a:xfrm>
            <a:off x="5377893" y="3779046"/>
            <a:ext cx="3509090" cy="790020"/>
            <a:chOff x="6670699" y="4830576"/>
            <a:chExt cx="3509090" cy="790020"/>
          </a:xfrm>
        </p:grpSpPr>
        <p:sp>
          <p:nvSpPr>
            <p:cNvPr id="22" name="Rectangle: Rounded Corners 21">
              <a:extLst>
                <a:ext uri="{FF2B5EF4-FFF2-40B4-BE49-F238E27FC236}">
                  <a16:creationId xmlns:a16="http://schemas.microsoft.com/office/drawing/2014/main" id="{11BF8B5C-7E41-736B-E850-EC6A883050EB}"/>
                </a:ext>
              </a:extLst>
            </p:cNvPr>
            <p:cNvSpPr/>
            <p:nvPr/>
          </p:nvSpPr>
          <p:spPr>
            <a:xfrm>
              <a:off x="6670699" y="4830576"/>
              <a:ext cx="3509090" cy="790020"/>
            </a:xfrm>
            <a:prstGeom prst="roundRect">
              <a:avLst/>
            </a:prstGeom>
            <a:solidFill>
              <a:schemeClr val="bg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5AC497A-B908-8642-0200-C02E5B59ED10}"/>
                </a:ext>
              </a:extLst>
            </p:cNvPr>
            <p:cNvSpPr txBox="1">
              <a:spLocks/>
            </p:cNvSpPr>
            <p:nvPr/>
          </p:nvSpPr>
          <p:spPr>
            <a:xfrm>
              <a:off x="7201198" y="4959181"/>
              <a:ext cx="2978591" cy="523220"/>
            </a:xfrm>
            <a:prstGeom prst="rect">
              <a:avLst/>
            </a:prstGeom>
            <a:noFill/>
          </p:spPr>
          <p:txBody>
            <a:bodyPr wrap="square" rtlCol="0">
              <a:spAutoFit/>
            </a:bodyPr>
            <a:lstStyle/>
            <a:p>
              <a:r>
                <a:rPr lang="en-US" sz="1400" b="1" dirty="0">
                  <a:solidFill>
                    <a:schemeClr val="accent3"/>
                  </a:solidFill>
                </a:rPr>
                <a:t>Check the box that applies to you on your Participant Handout</a:t>
              </a:r>
            </a:p>
          </p:txBody>
        </p:sp>
        <p:sp>
          <p:nvSpPr>
            <p:cNvPr id="24" name="Rectangle 23">
              <a:extLst>
                <a:ext uri="{FF2B5EF4-FFF2-40B4-BE49-F238E27FC236}">
                  <a16:creationId xmlns:a16="http://schemas.microsoft.com/office/drawing/2014/main" id="{F18661E8-DAD0-8FC1-B9C9-FC5D338A0326}"/>
                </a:ext>
              </a:extLst>
            </p:cNvPr>
            <p:cNvSpPr/>
            <p:nvPr/>
          </p:nvSpPr>
          <p:spPr>
            <a:xfrm>
              <a:off x="6917390" y="5131147"/>
              <a:ext cx="184452" cy="184452"/>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Shape 24">
              <a:extLst>
                <a:ext uri="{FF2B5EF4-FFF2-40B4-BE49-F238E27FC236}">
                  <a16:creationId xmlns:a16="http://schemas.microsoft.com/office/drawing/2014/main" id="{CD7CB129-EDD9-3F68-33AA-B091441A62E7}"/>
                </a:ext>
              </a:extLst>
            </p:cNvPr>
            <p:cNvSpPr/>
            <p:nvPr/>
          </p:nvSpPr>
          <p:spPr>
            <a:xfrm rot="18669267">
              <a:off x="6931875" y="5098579"/>
              <a:ext cx="235774" cy="111456"/>
            </a:xfrm>
            <a:prstGeom prst="corner">
              <a:avLst>
                <a:gd name="adj1" fmla="val 27715"/>
                <a:gd name="adj2" fmla="val 300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31011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with blue and purple text&#10;&#10;Description automatically generated">
            <a:extLst>
              <a:ext uri="{FF2B5EF4-FFF2-40B4-BE49-F238E27FC236}">
                <a16:creationId xmlns:a16="http://schemas.microsoft.com/office/drawing/2014/main" id="{DD154D47-AB47-75BE-FE58-2E18DA53E4A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361195" y="5630626"/>
            <a:ext cx="1643992" cy="1174280"/>
          </a:xfrm>
          <a:prstGeom prst="rect">
            <a:avLst/>
          </a:prstGeom>
        </p:spPr>
      </p:pic>
      <p:sp>
        <p:nvSpPr>
          <p:cNvPr id="9" name="TextBox 8">
            <a:extLst>
              <a:ext uri="{FF2B5EF4-FFF2-40B4-BE49-F238E27FC236}">
                <a16:creationId xmlns:a16="http://schemas.microsoft.com/office/drawing/2014/main" id="{AE84B975-E98B-47E2-2C6B-C9BAFCEB7D71}"/>
              </a:ext>
            </a:extLst>
          </p:cNvPr>
          <p:cNvSpPr txBox="1">
            <a:spLocks/>
          </p:cNvSpPr>
          <p:nvPr/>
        </p:nvSpPr>
        <p:spPr>
          <a:xfrm>
            <a:off x="645817" y="953051"/>
            <a:ext cx="6307185" cy="2752998"/>
          </a:xfrm>
          <a:prstGeom prst="rect">
            <a:avLst/>
          </a:prstGeom>
          <a:noFill/>
        </p:spPr>
        <p:txBody>
          <a:bodyPr wrap="square" rtlCol="0">
            <a:spAutoFit/>
          </a:bodyPr>
          <a:lstStyle/>
          <a:p>
            <a:pPr>
              <a:lnSpc>
                <a:spcPct val="80000"/>
              </a:lnSpc>
            </a:pPr>
            <a:r>
              <a:rPr lang="en-US" sz="5400" b="1" dirty="0">
                <a:solidFill>
                  <a:schemeClr val="bg1"/>
                </a:solidFill>
              </a:rPr>
              <a:t>Brain Health </a:t>
            </a:r>
            <a:br>
              <a:rPr lang="en-US" sz="5400" b="1" dirty="0">
                <a:solidFill>
                  <a:schemeClr val="bg1"/>
                </a:solidFill>
              </a:rPr>
            </a:br>
            <a:r>
              <a:rPr lang="en-US" sz="5400" b="1" dirty="0">
                <a:solidFill>
                  <a:schemeClr val="bg1"/>
                </a:solidFill>
              </a:rPr>
              <a:t>&amp; Dementia Awareness in </a:t>
            </a:r>
            <a:br>
              <a:rPr lang="en-US" sz="5400" b="1" dirty="0">
                <a:solidFill>
                  <a:schemeClr val="bg1"/>
                </a:solidFill>
              </a:rPr>
            </a:br>
            <a:r>
              <a:rPr lang="en-US" sz="5400" b="1" dirty="0">
                <a:solidFill>
                  <a:schemeClr val="bg1"/>
                </a:solidFill>
              </a:rPr>
              <a:t>Our Communities</a:t>
            </a:r>
          </a:p>
        </p:txBody>
      </p:sp>
      <p:sp>
        <p:nvSpPr>
          <p:cNvPr id="11" name="TextBox 10">
            <a:extLst>
              <a:ext uri="{FF2B5EF4-FFF2-40B4-BE49-F238E27FC236}">
                <a16:creationId xmlns:a16="http://schemas.microsoft.com/office/drawing/2014/main" id="{36766BFE-AC6A-6268-45B0-D948DFC227FC}"/>
              </a:ext>
            </a:extLst>
          </p:cNvPr>
          <p:cNvSpPr txBox="1">
            <a:spLocks/>
          </p:cNvSpPr>
          <p:nvPr/>
        </p:nvSpPr>
        <p:spPr>
          <a:xfrm>
            <a:off x="706694" y="3805792"/>
            <a:ext cx="5617906" cy="1015663"/>
          </a:xfrm>
          <a:prstGeom prst="rect">
            <a:avLst/>
          </a:prstGeom>
          <a:noFill/>
        </p:spPr>
        <p:txBody>
          <a:bodyPr wrap="square" rtlCol="0">
            <a:spAutoFit/>
          </a:bodyPr>
          <a:lstStyle/>
          <a:p>
            <a:r>
              <a:rPr lang="en-US" sz="2000" i="1" dirty="0">
                <a:solidFill>
                  <a:schemeClr val="bg1"/>
                </a:solidFill>
              </a:rPr>
              <a:t>Benefits of Early Dementia Detection, Potentially Modifiable Risk Factors, and Available Resources for People Living with Dementia</a:t>
            </a:r>
          </a:p>
        </p:txBody>
      </p:sp>
      <p:sp>
        <p:nvSpPr>
          <p:cNvPr id="4" name="Oval 3">
            <a:extLst>
              <a:ext uri="{FF2B5EF4-FFF2-40B4-BE49-F238E27FC236}">
                <a16:creationId xmlns:a16="http://schemas.microsoft.com/office/drawing/2014/main" id="{A0B8460F-FFB8-232A-43A4-6AD55BF19768}"/>
              </a:ext>
            </a:extLst>
          </p:cNvPr>
          <p:cNvSpPr>
            <a:spLocks/>
          </p:cNvSpPr>
          <p:nvPr/>
        </p:nvSpPr>
        <p:spPr>
          <a:xfrm>
            <a:off x="6391118" y="-2101982"/>
            <a:ext cx="6520628" cy="6520628"/>
          </a:xfrm>
          <a:prstGeom prst="ellipse">
            <a:avLst/>
          </a:prstGeom>
          <a:blipFill>
            <a:blip r:embed="rId4">
              <a:extLst>
                <a:ext uri="{28A0092B-C50C-407E-A947-70E740481C1C}">
                  <a14:useLocalDpi xmlns:a14="http://schemas.microsoft.com/office/drawing/2010/main" val="0"/>
                </a:ext>
              </a:extLst>
            </a:blip>
            <a:srcRect/>
            <a:stretch>
              <a:fillRect l="-41380" t="13812" r="11037" b="-70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1D006CE-A88B-CFEE-68BA-466571489B3B}"/>
              </a:ext>
            </a:extLst>
          </p:cNvPr>
          <p:cNvSpPr txBox="1"/>
          <p:nvPr/>
        </p:nvSpPr>
        <p:spPr>
          <a:xfrm>
            <a:off x="706694" y="5904949"/>
            <a:ext cx="8352246" cy="669414"/>
          </a:xfrm>
          <a:prstGeom prst="rect">
            <a:avLst/>
          </a:prstGeom>
          <a:noFill/>
        </p:spPr>
        <p:txBody>
          <a:bodyPr wrap="square" rtlCol="0">
            <a:spAutoFit/>
          </a:bodyPr>
          <a:lstStyle/>
          <a:p>
            <a:r>
              <a:rPr lang="en-US" sz="1100" i="1" dirty="0"/>
              <a:t>This publication was made possible by BOLD Public Health Grant Award #5NU58DPO07508-03 from Centers for Disease Control. Its contents are solely the responsibility of the authors and do not necessarily represent the official views of Centers for Disease Control.</a:t>
            </a:r>
          </a:p>
          <a:p>
            <a:pPr>
              <a:spcBef>
                <a:spcPts val="600"/>
              </a:spcBef>
            </a:pPr>
            <a:r>
              <a:rPr lang="en-US" sz="1050" b="1" dirty="0">
                <a:solidFill>
                  <a:schemeClr val="accent3">
                    <a:lumMod val="60000"/>
                    <a:lumOff val="40000"/>
                  </a:schemeClr>
                </a:solidFill>
              </a:rPr>
              <a:t>VERSION 2.0 | FEBRUARY 2026</a:t>
            </a:r>
          </a:p>
        </p:txBody>
      </p:sp>
    </p:spTree>
    <p:extLst>
      <p:ext uri="{BB962C8B-B14F-4D97-AF65-F5344CB8AC3E}">
        <p14:creationId xmlns:p14="http://schemas.microsoft.com/office/powerpoint/2010/main" val="704986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EA22CB-72DF-4378-EFD3-CD6B224887AA}"/>
              </a:ext>
            </a:extLst>
          </p:cNvPr>
          <p:cNvGrpSpPr>
            <a:grpSpLocks noGrp="1" noUngrp="1" noRot="1" noMove="1" noResize="1"/>
          </p:cNvGrpSpPr>
          <p:nvPr/>
        </p:nvGrpSpPr>
        <p:grpSpPr>
          <a:xfrm>
            <a:off x="6068862" y="185853"/>
            <a:ext cx="6252418" cy="338554"/>
            <a:chOff x="192356" y="185853"/>
            <a:chExt cx="6252418" cy="338554"/>
          </a:xfrm>
        </p:grpSpPr>
        <p:sp>
          <p:nvSpPr>
            <p:cNvPr id="6" name="TextBox 5">
              <a:extLst>
                <a:ext uri="{FF2B5EF4-FFF2-40B4-BE49-F238E27FC236}">
                  <a16:creationId xmlns:a16="http://schemas.microsoft.com/office/drawing/2014/main" id="{9768E04B-3718-76B3-9450-D34F679360F5}"/>
                </a:ext>
              </a:extLst>
            </p:cNvPr>
            <p:cNvSpPr txBox="1">
              <a:spLocks noGrp="1" noRot="1" noMove="1" noResize="1" noEditPoints="1" noAdjustHandles="1" noChangeArrowheads="1" noChangeShapeType="1"/>
            </p:cNvSpPr>
            <p:nvPr/>
          </p:nvSpPr>
          <p:spPr>
            <a:xfrm>
              <a:off x="192356" y="185853"/>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7" name="Rectangle: Rounded Corners 6">
              <a:extLst>
                <a:ext uri="{FF2B5EF4-FFF2-40B4-BE49-F238E27FC236}">
                  <a16:creationId xmlns:a16="http://schemas.microsoft.com/office/drawing/2014/main" id="{CFE0FD3A-50ED-45CF-2571-6C583073FB58}"/>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8" name="Rectangle: Rounded Corners 7">
              <a:extLst>
                <a:ext uri="{FF2B5EF4-FFF2-40B4-BE49-F238E27FC236}">
                  <a16:creationId xmlns:a16="http://schemas.microsoft.com/office/drawing/2014/main" id="{C1074260-523C-1026-B2C4-3F625AB3AB30}"/>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grpSp>
        <p:nvGrpSpPr>
          <p:cNvPr id="10" name="Group 9">
            <a:extLst>
              <a:ext uri="{FF2B5EF4-FFF2-40B4-BE49-F238E27FC236}">
                <a16:creationId xmlns:a16="http://schemas.microsoft.com/office/drawing/2014/main" id="{BC252AF6-59BE-AF84-D3B8-2A79F77896AF}"/>
              </a:ext>
            </a:extLst>
          </p:cNvPr>
          <p:cNvGrpSpPr>
            <a:grpSpLocks noGrp="1" noUngrp="1" noRot="1" noMove="1" noResize="1"/>
          </p:cNvGrpSpPr>
          <p:nvPr/>
        </p:nvGrpSpPr>
        <p:grpSpPr>
          <a:xfrm>
            <a:off x="1686227" y="1286502"/>
            <a:ext cx="5604909" cy="1470679"/>
            <a:chOff x="1686227" y="1286502"/>
            <a:chExt cx="5604909" cy="1470679"/>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1686227" y="1649185"/>
              <a:ext cx="5604909" cy="1107996"/>
            </a:xfrm>
            <a:prstGeom prst="rect">
              <a:avLst/>
            </a:prstGeom>
            <a:noFill/>
          </p:spPr>
          <p:txBody>
            <a:bodyPr wrap="square" rtlCol="0">
              <a:spAutoFit/>
            </a:bodyPr>
            <a:lstStyle/>
            <a:p>
              <a:r>
                <a:rPr lang="en-US" sz="6600" b="1" i="0" u="none" strike="noStrike" baseline="0" dirty="0"/>
                <a:t>Depression</a:t>
              </a:r>
              <a:endParaRPr lang="en-US" sz="9600" dirty="0"/>
            </a:p>
          </p:txBody>
        </p:sp>
        <p:sp>
          <p:nvSpPr>
            <p:cNvPr id="11" name="TextBox 10">
              <a:extLst>
                <a:ext uri="{FF2B5EF4-FFF2-40B4-BE49-F238E27FC236}">
                  <a16:creationId xmlns:a16="http://schemas.microsoft.com/office/drawing/2014/main" id="{0231BA8E-007D-A4D2-CEB5-80CE67CB1164}"/>
                </a:ext>
              </a:extLst>
            </p:cNvPr>
            <p:cNvSpPr txBox="1">
              <a:spLocks noGrp="1" noRot="1" noMove="1" noResize="1" noEditPoints="1" noAdjustHandles="1" noChangeArrowheads="1" noChangeShapeType="1"/>
            </p:cNvSpPr>
            <p:nvPr/>
          </p:nvSpPr>
          <p:spPr>
            <a:xfrm>
              <a:off x="1728339" y="1286502"/>
              <a:ext cx="4336472" cy="369332"/>
            </a:xfrm>
            <a:prstGeom prst="rect">
              <a:avLst/>
            </a:prstGeom>
            <a:noFill/>
          </p:spPr>
          <p:txBody>
            <a:bodyPr wrap="square" rtlCol="0">
              <a:spAutoFit/>
            </a:bodyPr>
            <a:lstStyle/>
            <a:p>
              <a:pPr>
                <a:lnSpc>
                  <a:spcPct val="90000"/>
                </a:lnSpc>
              </a:pPr>
              <a:r>
                <a:rPr lang="en-US" sz="2000" b="1" dirty="0">
                  <a:solidFill>
                    <a:schemeClr val="accent6"/>
                  </a:solidFill>
                </a:rPr>
                <a:t>Potentially Modifiable Risk Factor</a:t>
              </a:r>
            </a:p>
          </p:txBody>
        </p:sp>
      </p:grpSp>
      <p:grpSp>
        <p:nvGrpSpPr>
          <p:cNvPr id="14" name="Group 13">
            <a:extLst>
              <a:ext uri="{FF2B5EF4-FFF2-40B4-BE49-F238E27FC236}">
                <a16:creationId xmlns:a16="http://schemas.microsoft.com/office/drawing/2014/main" id="{05BBE862-577A-8C36-15B8-CF99C418B6E6}"/>
              </a:ext>
            </a:extLst>
          </p:cNvPr>
          <p:cNvGrpSpPr>
            <a:grpSpLocks noGrp="1" noUngrp="1" noRot="1" noMove="1" noResize="1"/>
          </p:cNvGrpSpPr>
          <p:nvPr/>
        </p:nvGrpSpPr>
        <p:grpSpPr>
          <a:xfrm>
            <a:off x="1728339" y="3334610"/>
            <a:ext cx="4899163" cy="1692771"/>
            <a:chOff x="1728339" y="3334610"/>
            <a:chExt cx="4899163" cy="1692771"/>
          </a:xfrm>
        </p:grpSpPr>
        <p:sp>
          <p:nvSpPr>
            <p:cNvPr id="5" name="TextBox 4">
              <a:extLst>
                <a:ext uri="{FF2B5EF4-FFF2-40B4-BE49-F238E27FC236}">
                  <a16:creationId xmlns:a16="http://schemas.microsoft.com/office/drawing/2014/main" id="{D0567808-174E-EA61-F946-3FC464A1C58A}"/>
                </a:ext>
              </a:extLst>
            </p:cNvPr>
            <p:cNvSpPr txBox="1">
              <a:spLocks noGrp="1" noRot="1" noMove="1" noResize="1" noEditPoints="1" noAdjustHandles="1" noChangeArrowheads="1" noChangeShapeType="1"/>
            </p:cNvSpPr>
            <p:nvPr/>
          </p:nvSpPr>
          <p:spPr>
            <a:xfrm>
              <a:off x="1728339" y="3703942"/>
              <a:ext cx="4899163" cy="1323439"/>
            </a:xfrm>
            <a:prstGeom prst="rect">
              <a:avLst/>
            </a:prstGeom>
            <a:noFill/>
          </p:spPr>
          <p:txBody>
            <a:bodyPr wrap="square" rtlCol="0">
              <a:noAutofit/>
            </a:bodyPr>
            <a:lstStyle/>
            <a:p>
              <a:pPr>
                <a:spcAft>
                  <a:spcPts val="3000"/>
                </a:spcAft>
              </a:pPr>
              <a:r>
                <a:rPr lang="en-US" sz="2800" b="0" i="0" u="none" strike="noStrike" baseline="0" dirty="0"/>
                <a:t>A low mood or loss of pleasure or interest in activities for long periods of time.</a:t>
              </a:r>
            </a:p>
          </p:txBody>
        </p:sp>
        <p:sp>
          <p:nvSpPr>
            <p:cNvPr id="12" name="TextBox 11">
              <a:extLst>
                <a:ext uri="{FF2B5EF4-FFF2-40B4-BE49-F238E27FC236}">
                  <a16:creationId xmlns:a16="http://schemas.microsoft.com/office/drawing/2014/main" id="{BA40D058-C1D3-4208-06DE-7FE82E3EFADF}"/>
                </a:ext>
              </a:extLst>
            </p:cNvPr>
            <p:cNvSpPr txBox="1">
              <a:spLocks noGrp="1" noRot="1" noMove="1" noResize="1" noEditPoints="1" noAdjustHandles="1" noChangeArrowheads="1" noChangeShapeType="1"/>
            </p:cNvSpPr>
            <p:nvPr/>
          </p:nvSpPr>
          <p:spPr>
            <a:xfrm>
              <a:off x="1728339" y="3334610"/>
              <a:ext cx="4151620" cy="369332"/>
            </a:xfrm>
            <a:prstGeom prst="rect">
              <a:avLst/>
            </a:prstGeom>
            <a:noFill/>
          </p:spPr>
          <p:txBody>
            <a:bodyPr wrap="square" rtlCol="0">
              <a:spAutoFit/>
            </a:bodyPr>
            <a:lstStyle/>
            <a:p>
              <a:pPr>
                <a:lnSpc>
                  <a:spcPct val="90000"/>
                </a:lnSpc>
              </a:pPr>
              <a:r>
                <a:rPr lang="en-US" sz="2000" b="1" dirty="0">
                  <a:solidFill>
                    <a:schemeClr val="accent6"/>
                  </a:solidFill>
                </a:rPr>
                <a:t>Definition:</a:t>
              </a:r>
            </a:p>
          </p:txBody>
        </p:sp>
      </p:grpSp>
      <p:sp>
        <p:nvSpPr>
          <p:cNvPr id="9" name="TextBox 8">
            <a:extLst>
              <a:ext uri="{FF2B5EF4-FFF2-40B4-BE49-F238E27FC236}">
                <a16:creationId xmlns:a16="http://schemas.microsoft.com/office/drawing/2014/main" id="{586F5204-F3E5-67E4-593C-4E8A1174E5EC}"/>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40</a:t>
            </a:fld>
            <a:r>
              <a:rPr lang="en-US" sz="1200" i="1" dirty="0">
                <a:solidFill>
                  <a:schemeClr val="bg1"/>
                </a:solidFill>
              </a:rPr>
              <a:t> </a:t>
            </a:r>
          </a:p>
        </p:txBody>
      </p:sp>
      <p:sp>
        <p:nvSpPr>
          <p:cNvPr id="13" name="TextBox 12">
            <a:extLst>
              <a:ext uri="{FF2B5EF4-FFF2-40B4-BE49-F238E27FC236}">
                <a16:creationId xmlns:a16="http://schemas.microsoft.com/office/drawing/2014/main" id="{69F961B8-6A88-0386-97D4-767C632BDDB3}"/>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grpSp>
        <p:nvGrpSpPr>
          <p:cNvPr id="3" name="Group 2">
            <a:extLst>
              <a:ext uri="{FF2B5EF4-FFF2-40B4-BE49-F238E27FC236}">
                <a16:creationId xmlns:a16="http://schemas.microsoft.com/office/drawing/2014/main" id="{2FE0E925-2E0F-C6DB-B853-36FEA67CE962}"/>
              </a:ext>
            </a:extLst>
          </p:cNvPr>
          <p:cNvGrpSpPr>
            <a:grpSpLocks noGrp="1" noUngrp="1" noRot="1" noMove="1" noResize="1"/>
          </p:cNvGrpSpPr>
          <p:nvPr/>
        </p:nvGrpSpPr>
        <p:grpSpPr>
          <a:xfrm>
            <a:off x="7784432" y="1609457"/>
            <a:ext cx="2387029" cy="2387029"/>
            <a:chOff x="7784432" y="1609457"/>
            <a:chExt cx="2387029" cy="2387029"/>
          </a:xfrm>
        </p:grpSpPr>
        <p:sp>
          <p:nvSpPr>
            <p:cNvPr id="17" name="Oval 16">
              <a:extLst>
                <a:ext uri="{FF2B5EF4-FFF2-40B4-BE49-F238E27FC236}">
                  <a16:creationId xmlns:a16="http://schemas.microsoft.com/office/drawing/2014/main" id="{2C0EAE22-9D46-0C5C-1B04-9C162CBE9079}"/>
                </a:ext>
              </a:extLst>
            </p:cNvPr>
            <p:cNvSpPr>
              <a:spLocks noGrp="1" noRot="1" noMove="1" noResize="1" noEditPoints="1" noAdjustHandles="1" noChangeArrowheads="1" noChangeShapeType="1"/>
            </p:cNvSpPr>
            <p:nvPr/>
          </p:nvSpPr>
          <p:spPr>
            <a:xfrm>
              <a:off x="7784432" y="1609457"/>
              <a:ext cx="2387029" cy="238702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73814762-B1E9-8234-0C5D-24F26D823915}"/>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8430526" y="1944274"/>
              <a:ext cx="1094839" cy="1717394"/>
            </a:xfrm>
            <a:prstGeom prst="rect">
              <a:avLst/>
            </a:prstGeom>
          </p:spPr>
        </p:pic>
      </p:grpSp>
    </p:spTree>
    <p:extLst>
      <p:ext uri="{BB962C8B-B14F-4D97-AF65-F5344CB8AC3E}">
        <p14:creationId xmlns:p14="http://schemas.microsoft.com/office/powerpoint/2010/main" val="4122765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4790"/>
            <a:ext cx="5584902" cy="461665"/>
          </a:xfrm>
          <a:prstGeom prst="rect">
            <a:avLst/>
          </a:prstGeom>
          <a:noFill/>
        </p:spPr>
        <p:txBody>
          <a:bodyPr wrap="square" rtlCol="0">
            <a:spAutoFit/>
          </a:bodyPr>
          <a:lstStyle/>
          <a:p>
            <a:r>
              <a:rPr lang="en-US" sz="2400" dirty="0"/>
              <a:t>Risk Factor: </a:t>
            </a:r>
            <a:r>
              <a:rPr lang="en-US" sz="2400" b="1" dirty="0"/>
              <a:t>Depression</a:t>
            </a:r>
            <a:endParaRPr lang="en-US" sz="40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6073499" y="2202450"/>
            <a:ext cx="5584902" cy="2092881"/>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t>Find a counselor or support group and talk to your medical provider. </a:t>
            </a:r>
          </a:p>
          <a:p>
            <a:pPr marL="285750" indent="-285750">
              <a:spcAft>
                <a:spcPts val="1800"/>
              </a:spcAft>
              <a:buFont typeface="Arial" panose="020B0604020202020204" pitchFamily="34" charset="0"/>
              <a:buChar char="•"/>
            </a:pPr>
            <a:r>
              <a:rPr lang="en-US" sz="2000" dirty="0"/>
              <a:t>Stay involved, even when you don’t feel like it.</a:t>
            </a:r>
          </a:p>
          <a:p>
            <a:pPr marL="285750" indent="-285750">
              <a:spcAft>
                <a:spcPts val="1800"/>
              </a:spcAft>
              <a:buFont typeface="Arial" panose="020B0604020202020204" pitchFamily="34" charset="0"/>
              <a:buChar char="•"/>
            </a:pPr>
            <a:r>
              <a:rPr lang="en-US" sz="2000" dirty="0"/>
              <a:t>Ask for help participating in activities you enjoy.</a:t>
            </a:r>
          </a:p>
        </p:txBody>
      </p:sp>
      <p:sp>
        <p:nvSpPr>
          <p:cNvPr id="2" name="TextBox 1">
            <a:extLst>
              <a:ext uri="{FF2B5EF4-FFF2-40B4-BE49-F238E27FC236}">
                <a16:creationId xmlns:a16="http://schemas.microsoft.com/office/drawing/2014/main" id="{38637BF5-CE25-F161-0924-354BED3AA6F4}"/>
              </a:ext>
            </a:extLst>
          </p:cNvPr>
          <p:cNvSpPr txBox="1">
            <a:spLocks noGrp="1" noRot="1" noMove="1" noResize="1" noEditPoints="1" noAdjustHandles="1" noChangeArrowheads="1" noChangeShapeType="1"/>
          </p:cNvSpPr>
          <p:nvPr/>
        </p:nvSpPr>
        <p:spPr>
          <a:xfrm>
            <a:off x="513251" y="2062855"/>
            <a:ext cx="5258735" cy="1754326"/>
          </a:xfrm>
          <a:prstGeom prst="rect">
            <a:avLst/>
          </a:prstGeom>
          <a:noFill/>
        </p:spPr>
        <p:txBody>
          <a:bodyPr wrap="square" lIns="91440" tIns="45720" rIns="91440" bIns="45720" rtlCol="0" anchor="t">
            <a:spAutoFit/>
          </a:bodyPr>
          <a:lstStyle/>
          <a:p>
            <a:pPr algn="ctr">
              <a:lnSpc>
                <a:spcPct val="90000"/>
              </a:lnSpc>
            </a:pPr>
            <a:r>
              <a:rPr lang="en-US" sz="6000" b="1" dirty="0"/>
              <a:t>Talk to a Professional</a:t>
            </a:r>
          </a:p>
        </p:txBody>
      </p:sp>
      <p:sp>
        <p:nvSpPr>
          <p:cNvPr id="3" name="TextBox 2">
            <a:extLst>
              <a:ext uri="{FF2B5EF4-FFF2-40B4-BE49-F238E27FC236}">
                <a16:creationId xmlns:a16="http://schemas.microsoft.com/office/drawing/2014/main" id="{4DD853F1-260B-0EB7-47C8-EEFADBC4CE4F}"/>
              </a:ext>
            </a:extLst>
          </p:cNvPr>
          <p:cNvSpPr txBox="1">
            <a:spLocks noGrp="1" noRot="1" noMove="1" noResize="1" noEditPoints="1" noAdjustHandles="1" noChangeArrowheads="1" noChangeShapeType="1"/>
          </p:cNvSpPr>
          <p:nvPr/>
        </p:nvSpPr>
        <p:spPr>
          <a:xfrm>
            <a:off x="6073499" y="1689941"/>
            <a:ext cx="5397195" cy="369332"/>
          </a:xfrm>
          <a:prstGeom prst="rect">
            <a:avLst/>
          </a:prstGeom>
          <a:noFill/>
        </p:spPr>
        <p:txBody>
          <a:bodyPr wrap="square" rtlCol="0">
            <a:spAutoFit/>
          </a:bodyPr>
          <a:lstStyle/>
          <a:p>
            <a:pPr>
              <a:lnSpc>
                <a:spcPct val="90000"/>
              </a:lnSpc>
            </a:pPr>
            <a:r>
              <a:rPr lang="en-US" sz="2000" b="1">
                <a:solidFill>
                  <a:schemeClr val="accent6"/>
                </a:solidFill>
              </a:rPr>
              <a:t>Changes That Can Make a Big Difference</a:t>
            </a:r>
          </a:p>
        </p:txBody>
      </p:sp>
      <p:sp>
        <p:nvSpPr>
          <p:cNvPr id="12" name="TextBox 11">
            <a:extLst>
              <a:ext uri="{FF2B5EF4-FFF2-40B4-BE49-F238E27FC236}">
                <a16:creationId xmlns:a16="http://schemas.microsoft.com/office/drawing/2014/main" id="{CAB7DFED-A36F-1840-BF78-47EE093B9B6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41</a:t>
            </a:fld>
            <a:r>
              <a:rPr lang="en-US" sz="1200" i="1" dirty="0"/>
              <a:t> </a:t>
            </a:r>
          </a:p>
        </p:txBody>
      </p:sp>
      <p:sp>
        <p:nvSpPr>
          <p:cNvPr id="13" name="TextBox 12">
            <a:extLst>
              <a:ext uri="{FF2B5EF4-FFF2-40B4-BE49-F238E27FC236}">
                <a16:creationId xmlns:a16="http://schemas.microsoft.com/office/drawing/2014/main" id="{33EBF1ED-B3A7-22B5-153C-B018FD9A79A7}"/>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16" name="Group 15">
            <a:extLst>
              <a:ext uri="{FF2B5EF4-FFF2-40B4-BE49-F238E27FC236}">
                <a16:creationId xmlns:a16="http://schemas.microsoft.com/office/drawing/2014/main" id="{8B4BC842-5D87-12B0-F48C-D17A1C955422}"/>
              </a:ext>
            </a:extLst>
          </p:cNvPr>
          <p:cNvGrpSpPr/>
          <p:nvPr/>
        </p:nvGrpSpPr>
        <p:grpSpPr>
          <a:xfrm>
            <a:off x="6384852" y="4779335"/>
            <a:ext cx="4598582" cy="1015410"/>
            <a:chOff x="6384852" y="4779335"/>
            <a:chExt cx="4598582" cy="1015410"/>
          </a:xfrm>
        </p:grpSpPr>
        <p:sp>
          <p:nvSpPr>
            <p:cNvPr id="15" name="Rectangle: Rounded Corners 14">
              <a:extLst>
                <a:ext uri="{FF2B5EF4-FFF2-40B4-BE49-F238E27FC236}">
                  <a16:creationId xmlns:a16="http://schemas.microsoft.com/office/drawing/2014/main" id="{4EA7BBA1-C3FE-BDC0-449C-CC18BE9D6D54}"/>
                </a:ext>
              </a:extLst>
            </p:cNvPr>
            <p:cNvSpPr/>
            <p:nvPr/>
          </p:nvSpPr>
          <p:spPr>
            <a:xfrm>
              <a:off x="6384852" y="4779335"/>
              <a:ext cx="4598582" cy="101541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3E54F7-B19C-DC0B-05F2-0121BF09E4CE}"/>
                </a:ext>
              </a:extLst>
            </p:cNvPr>
            <p:cNvSpPr txBox="1">
              <a:spLocks/>
            </p:cNvSpPr>
            <p:nvPr/>
          </p:nvSpPr>
          <p:spPr>
            <a:xfrm>
              <a:off x="7201198" y="4959181"/>
              <a:ext cx="3782236" cy="646331"/>
            </a:xfrm>
            <a:prstGeom prst="rect">
              <a:avLst/>
            </a:prstGeom>
            <a:noFill/>
          </p:spPr>
          <p:txBody>
            <a:bodyPr wrap="square" rtlCol="0">
              <a:spAutoFit/>
            </a:bodyPr>
            <a:lstStyle/>
            <a:p>
              <a:r>
                <a:rPr lang="en-US" b="1" dirty="0">
                  <a:solidFill>
                    <a:schemeClr val="accent3"/>
                  </a:solidFill>
                </a:rPr>
                <a:t>Check the box that applies to you on your Participant Handout</a:t>
              </a:r>
            </a:p>
          </p:txBody>
        </p:sp>
        <p:sp>
          <p:nvSpPr>
            <p:cNvPr id="4" name="Rectangle 3">
              <a:extLst>
                <a:ext uri="{FF2B5EF4-FFF2-40B4-BE49-F238E27FC236}">
                  <a16:creationId xmlns:a16="http://schemas.microsoft.com/office/drawing/2014/main" id="{CEFC430D-D13A-5702-1BF5-59171265A63A}"/>
                </a:ext>
              </a:extLst>
            </p:cNvPr>
            <p:cNvSpPr/>
            <p:nvPr/>
          </p:nvSpPr>
          <p:spPr>
            <a:xfrm>
              <a:off x="6705698" y="5150642"/>
              <a:ext cx="285209" cy="285209"/>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3">
              <a:extLst>
                <a:ext uri="{FF2B5EF4-FFF2-40B4-BE49-F238E27FC236}">
                  <a16:creationId xmlns:a16="http://schemas.microsoft.com/office/drawing/2014/main" id="{5B5F1C2D-5692-E19C-8534-9CCDABB78573}"/>
                </a:ext>
              </a:extLst>
            </p:cNvPr>
            <p:cNvSpPr/>
            <p:nvPr/>
          </p:nvSpPr>
          <p:spPr>
            <a:xfrm rot="18669267">
              <a:off x="6723142" y="5094823"/>
              <a:ext cx="364565" cy="172339"/>
            </a:xfrm>
            <a:prstGeom prst="corner">
              <a:avLst>
                <a:gd name="adj1" fmla="val 27715"/>
                <a:gd name="adj2" fmla="val 300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97022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EA22CB-72DF-4378-EFD3-CD6B224887AA}"/>
              </a:ext>
            </a:extLst>
          </p:cNvPr>
          <p:cNvGrpSpPr>
            <a:grpSpLocks noGrp="1" noUngrp="1" noRot="1" noMove="1" noResize="1"/>
          </p:cNvGrpSpPr>
          <p:nvPr/>
        </p:nvGrpSpPr>
        <p:grpSpPr>
          <a:xfrm>
            <a:off x="6068862" y="185853"/>
            <a:ext cx="6252418" cy="338554"/>
            <a:chOff x="192356" y="185853"/>
            <a:chExt cx="6252418" cy="338554"/>
          </a:xfrm>
        </p:grpSpPr>
        <p:sp>
          <p:nvSpPr>
            <p:cNvPr id="6" name="TextBox 5">
              <a:extLst>
                <a:ext uri="{FF2B5EF4-FFF2-40B4-BE49-F238E27FC236}">
                  <a16:creationId xmlns:a16="http://schemas.microsoft.com/office/drawing/2014/main" id="{9768E04B-3718-76B3-9450-D34F679360F5}"/>
                </a:ext>
              </a:extLst>
            </p:cNvPr>
            <p:cNvSpPr txBox="1">
              <a:spLocks noGrp="1" noRot="1" noMove="1" noResize="1" noEditPoints="1" noAdjustHandles="1" noChangeArrowheads="1" noChangeShapeType="1"/>
            </p:cNvSpPr>
            <p:nvPr/>
          </p:nvSpPr>
          <p:spPr>
            <a:xfrm>
              <a:off x="192356" y="185853"/>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7" name="Rectangle: Rounded Corners 6">
              <a:extLst>
                <a:ext uri="{FF2B5EF4-FFF2-40B4-BE49-F238E27FC236}">
                  <a16:creationId xmlns:a16="http://schemas.microsoft.com/office/drawing/2014/main" id="{CFE0FD3A-50ED-45CF-2571-6C583073FB58}"/>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8" name="Rectangle: Rounded Corners 7">
              <a:extLst>
                <a:ext uri="{FF2B5EF4-FFF2-40B4-BE49-F238E27FC236}">
                  <a16:creationId xmlns:a16="http://schemas.microsoft.com/office/drawing/2014/main" id="{C1074260-523C-1026-B2C4-3F625AB3AB30}"/>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9" name="TextBox 8">
            <a:extLst>
              <a:ext uri="{FF2B5EF4-FFF2-40B4-BE49-F238E27FC236}">
                <a16:creationId xmlns:a16="http://schemas.microsoft.com/office/drawing/2014/main" id="{586F5204-F3E5-67E4-593C-4E8A1174E5EC}"/>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42</a:t>
            </a:fld>
            <a:r>
              <a:rPr lang="en-US" sz="1200" i="1" dirty="0">
                <a:solidFill>
                  <a:schemeClr val="bg1"/>
                </a:solidFill>
              </a:rPr>
              <a:t> </a:t>
            </a:r>
          </a:p>
        </p:txBody>
      </p:sp>
      <p:sp>
        <p:nvSpPr>
          <p:cNvPr id="13" name="TextBox 12">
            <a:extLst>
              <a:ext uri="{FF2B5EF4-FFF2-40B4-BE49-F238E27FC236}">
                <a16:creationId xmlns:a16="http://schemas.microsoft.com/office/drawing/2014/main" id="{69F961B8-6A88-0386-97D4-767C632BDDB3}"/>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grpSp>
        <p:nvGrpSpPr>
          <p:cNvPr id="10" name="Group 9">
            <a:extLst>
              <a:ext uri="{FF2B5EF4-FFF2-40B4-BE49-F238E27FC236}">
                <a16:creationId xmlns:a16="http://schemas.microsoft.com/office/drawing/2014/main" id="{52D28DE4-EA5A-CACF-5CE1-EF6D5027B90A}"/>
              </a:ext>
            </a:extLst>
          </p:cNvPr>
          <p:cNvGrpSpPr>
            <a:grpSpLocks noGrp="1" noUngrp="1" noRot="1" noMove="1" noResize="1"/>
          </p:cNvGrpSpPr>
          <p:nvPr/>
        </p:nvGrpSpPr>
        <p:grpSpPr>
          <a:xfrm>
            <a:off x="1683992" y="1286502"/>
            <a:ext cx="5604909" cy="1470679"/>
            <a:chOff x="1683992" y="1286502"/>
            <a:chExt cx="5604909" cy="1470679"/>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1683992" y="1649185"/>
              <a:ext cx="5604909" cy="1107996"/>
            </a:xfrm>
            <a:prstGeom prst="rect">
              <a:avLst/>
            </a:prstGeom>
            <a:noFill/>
          </p:spPr>
          <p:txBody>
            <a:bodyPr wrap="square" rtlCol="0">
              <a:spAutoFit/>
            </a:bodyPr>
            <a:lstStyle/>
            <a:p>
              <a:r>
                <a:rPr lang="en-US" sz="6600" b="1" dirty="0"/>
                <a:t>Diabetes</a:t>
              </a:r>
              <a:endParaRPr lang="en-US" sz="9600" dirty="0"/>
            </a:p>
          </p:txBody>
        </p:sp>
        <p:sp>
          <p:nvSpPr>
            <p:cNvPr id="3" name="TextBox 2">
              <a:extLst>
                <a:ext uri="{FF2B5EF4-FFF2-40B4-BE49-F238E27FC236}">
                  <a16:creationId xmlns:a16="http://schemas.microsoft.com/office/drawing/2014/main" id="{1D64BD87-5BFD-FBCB-E1DE-E4DF856DA36D}"/>
                </a:ext>
              </a:extLst>
            </p:cNvPr>
            <p:cNvSpPr txBox="1">
              <a:spLocks noGrp="1" noRot="1" noMove="1" noResize="1" noEditPoints="1" noAdjustHandles="1" noChangeArrowheads="1" noChangeShapeType="1"/>
            </p:cNvSpPr>
            <p:nvPr/>
          </p:nvSpPr>
          <p:spPr>
            <a:xfrm>
              <a:off x="1728339" y="1286502"/>
              <a:ext cx="4336472" cy="369332"/>
            </a:xfrm>
            <a:prstGeom prst="rect">
              <a:avLst/>
            </a:prstGeom>
            <a:noFill/>
          </p:spPr>
          <p:txBody>
            <a:bodyPr wrap="square" rtlCol="0">
              <a:spAutoFit/>
            </a:bodyPr>
            <a:lstStyle/>
            <a:p>
              <a:pPr>
                <a:lnSpc>
                  <a:spcPct val="90000"/>
                </a:lnSpc>
              </a:pPr>
              <a:r>
                <a:rPr lang="en-US" sz="2000" b="1" dirty="0">
                  <a:solidFill>
                    <a:schemeClr val="accent6"/>
                  </a:solidFill>
                </a:rPr>
                <a:t>Potentially Modifiable Risk Factor</a:t>
              </a:r>
            </a:p>
          </p:txBody>
        </p:sp>
      </p:grpSp>
      <p:grpSp>
        <p:nvGrpSpPr>
          <p:cNvPr id="11" name="Group 10">
            <a:extLst>
              <a:ext uri="{FF2B5EF4-FFF2-40B4-BE49-F238E27FC236}">
                <a16:creationId xmlns:a16="http://schemas.microsoft.com/office/drawing/2014/main" id="{272A904F-7A68-D333-55E8-1C0E838B3056}"/>
              </a:ext>
            </a:extLst>
          </p:cNvPr>
          <p:cNvGrpSpPr>
            <a:grpSpLocks noGrp="1" noUngrp="1" noRot="1" noMove="1" noResize="1"/>
          </p:cNvGrpSpPr>
          <p:nvPr/>
        </p:nvGrpSpPr>
        <p:grpSpPr>
          <a:xfrm>
            <a:off x="1728339" y="3334610"/>
            <a:ext cx="4596261" cy="1692771"/>
            <a:chOff x="1728339" y="3334610"/>
            <a:chExt cx="4596261" cy="1692771"/>
          </a:xfrm>
        </p:grpSpPr>
        <p:sp>
          <p:nvSpPr>
            <p:cNvPr id="5" name="TextBox 4">
              <a:extLst>
                <a:ext uri="{FF2B5EF4-FFF2-40B4-BE49-F238E27FC236}">
                  <a16:creationId xmlns:a16="http://schemas.microsoft.com/office/drawing/2014/main" id="{D0567808-174E-EA61-F946-3FC464A1C58A}"/>
                </a:ext>
              </a:extLst>
            </p:cNvPr>
            <p:cNvSpPr txBox="1">
              <a:spLocks noGrp="1" noRot="1" noMove="1" noResize="1" noEditPoints="1" noAdjustHandles="1" noChangeArrowheads="1" noChangeShapeType="1"/>
            </p:cNvSpPr>
            <p:nvPr/>
          </p:nvSpPr>
          <p:spPr>
            <a:xfrm>
              <a:off x="1728339" y="3703942"/>
              <a:ext cx="4596261" cy="1323439"/>
            </a:xfrm>
            <a:prstGeom prst="rect">
              <a:avLst/>
            </a:prstGeom>
            <a:noFill/>
          </p:spPr>
          <p:txBody>
            <a:bodyPr wrap="square" rtlCol="0">
              <a:noAutofit/>
            </a:bodyPr>
            <a:lstStyle/>
            <a:p>
              <a:pPr>
                <a:spcAft>
                  <a:spcPts val="3000"/>
                </a:spcAft>
              </a:pPr>
              <a:r>
                <a:rPr lang="en-US" sz="2800" b="0" i="0" u="none" strike="noStrike" baseline="0" dirty="0"/>
                <a:t>A disease that occurs when your blood sugar is too high or too low.</a:t>
              </a:r>
            </a:p>
          </p:txBody>
        </p:sp>
        <p:sp>
          <p:nvSpPr>
            <p:cNvPr id="14" name="TextBox 13">
              <a:extLst>
                <a:ext uri="{FF2B5EF4-FFF2-40B4-BE49-F238E27FC236}">
                  <a16:creationId xmlns:a16="http://schemas.microsoft.com/office/drawing/2014/main" id="{2226A230-9A18-FBD5-B0AC-74568845759F}"/>
                </a:ext>
              </a:extLst>
            </p:cNvPr>
            <p:cNvSpPr txBox="1">
              <a:spLocks noGrp="1" noRot="1" noMove="1" noResize="1" noEditPoints="1" noAdjustHandles="1" noChangeArrowheads="1" noChangeShapeType="1"/>
            </p:cNvSpPr>
            <p:nvPr/>
          </p:nvSpPr>
          <p:spPr>
            <a:xfrm>
              <a:off x="1728339" y="3334610"/>
              <a:ext cx="4151620" cy="369332"/>
            </a:xfrm>
            <a:prstGeom prst="rect">
              <a:avLst/>
            </a:prstGeom>
            <a:noFill/>
          </p:spPr>
          <p:txBody>
            <a:bodyPr wrap="square" rtlCol="0">
              <a:spAutoFit/>
            </a:bodyPr>
            <a:lstStyle/>
            <a:p>
              <a:pPr>
                <a:lnSpc>
                  <a:spcPct val="90000"/>
                </a:lnSpc>
              </a:pPr>
              <a:r>
                <a:rPr lang="en-US" sz="2000" b="1" dirty="0">
                  <a:solidFill>
                    <a:schemeClr val="accent6"/>
                  </a:solidFill>
                </a:rPr>
                <a:t>Definition:</a:t>
              </a:r>
            </a:p>
          </p:txBody>
        </p:sp>
      </p:grpSp>
      <p:grpSp>
        <p:nvGrpSpPr>
          <p:cNvPr id="12" name="Group 11">
            <a:extLst>
              <a:ext uri="{FF2B5EF4-FFF2-40B4-BE49-F238E27FC236}">
                <a16:creationId xmlns:a16="http://schemas.microsoft.com/office/drawing/2014/main" id="{06D90420-09B7-63F6-775C-740A8BBB65D3}"/>
              </a:ext>
            </a:extLst>
          </p:cNvPr>
          <p:cNvGrpSpPr>
            <a:grpSpLocks/>
          </p:cNvGrpSpPr>
          <p:nvPr/>
        </p:nvGrpSpPr>
        <p:grpSpPr>
          <a:xfrm>
            <a:off x="7784432" y="1609457"/>
            <a:ext cx="2387029" cy="2387029"/>
            <a:chOff x="7784432" y="1609457"/>
            <a:chExt cx="2387029" cy="2387029"/>
          </a:xfrm>
        </p:grpSpPr>
        <p:sp>
          <p:nvSpPr>
            <p:cNvPr id="15" name="Oval 14">
              <a:extLst>
                <a:ext uri="{FF2B5EF4-FFF2-40B4-BE49-F238E27FC236}">
                  <a16:creationId xmlns:a16="http://schemas.microsoft.com/office/drawing/2014/main" id="{65F4552A-3A96-861D-90BA-5AD28DA4E5A2}"/>
                </a:ext>
              </a:extLst>
            </p:cNvPr>
            <p:cNvSpPr>
              <a:spLocks/>
            </p:cNvSpPr>
            <p:nvPr/>
          </p:nvSpPr>
          <p:spPr>
            <a:xfrm>
              <a:off x="7784432" y="1609457"/>
              <a:ext cx="2387029" cy="238702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C673F49E-A73E-C9DB-8C65-1ACD9999B68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77019" y="1989919"/>
              <a:ext cx="1138456" cy="1597832"/>
            </a:xfrm>
            <a:prstGeom prst="rect">
              <a:avLst/>
            </a:prstGeom>
          </p:spPr>
        </p:pic>
      </p:grpSp>
    </p:spTree>
    <p:extLst>
      <p:ext uri="{BB962C8B-B14F-4D97-AF65-F5344CB8AC3E}">
        <p14:creationId xmlns:p14="http://schemas.microsoft.com/office/powerpoint/2010/main" val="594700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4790"/>
            <a:ext cx="5584902" cy="461665"/>
          </a:xfrm>
          <a:prstGeom prst="rect">
            <a:avLst/>
          </a:prstGeom>
          <a:noFill/>
        </p:spPr>
        <p:txBody>
          <a:bodyPr wrap="square" rtlCol="0">
            <a:spAutoFit/>
          </a:bodyPr>
          <a:lstStyle/>
          <a:p>
            <a:r>
              <a:rPr lang="en-US" sz="2400" dirty="0"/>
              <a:t>Risk Factor: </a:t>
            </a:r>
            <a:r>
              <a:rPr lang="en-US" sz="2400" b="1" dirty="0"/>
              <a:t>Diabetes</a:t>
            </a:r>
            <a:endParaRPr lang="en-US" sz="40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6073498" y="2202450"/>
            <a:ext cx="5717109" cy="2323713"/>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t>Get tested for diabetes.</a:t>
            </a:r>
          </a:p>
          <a:p>
            <a:pPr marL="285750" indent="-285750">
              <a:spcAft>
                <a:spcPts val="1800"/>
              </a:spcAft>
              <a:buFont typeface="Arial" panose="020B0604020202020204" pitchFamily="34" charset="0"/>
              <a:buChar char="•"/>
            </a:pPr>
            <a:r>
              <a:rPr lang="en-US" sz="2000" dirty="0"/>
              <a:t>Limit processed foods and sugars in the home. </a:t>
            </a:r>
          </a:p>
          <a:p>
            <a:pPr marL="285750" indent="-285750">
              <a:spcAft>
                <a:spcPts val="1800"/>
              </a:spcAft>
              <a:buFont typeface="Arial" panose="020B0604020202020204" pitchFamily="34" charset="0"/>
              <a:buChar char="•"/>
            </a:pPr>
            <a:r>
              <a:rPr lang="en-US" sz="2000" dirty="0"/>
              <a:t>Keep healthy snacks available and easy to access.</a:t>
            </a:r>
          </a:p>
          <a:p>
            <a:pPr marL="285750" indent="-285750">
              <a:spcAft>
                <a:spcPts val="1800"/>
              </a:spcAft>
              <a:buFont typeface="Arial" panose="020B0604020202020204" pitchFamily="34" charset="0"/>
              <a:buChar char="•"/>
            </a:pPr>
            <a:endParaRPr lang="en-US" sz="2000" dirty="0"/>
          </a:p>
        </p:txBody>
      </p:sp>
      <p:sp>
        <p:nvSpPr>
          <p:cNvPr id="2" name="TextBox 1">
            <a:extLst>
              <a:ext uri="{FF2B5EF4-FFF2-40B4-BE49-F238E27FC236}">
                <a16:creationId xmlns:a16="http://schemas.microsoft.com/office/drawing/2014/main" id="{38637BF5-CE25-F161-0924-354BED3AA6F4}"/>
              </a:ext>
            </a:extLst>
          </p:cNvPr>
          <p:cNvSpPr txBox="1">
            <a:spLocks noGrp="1" noRot="1" noMove="1" noResize="1" noEditPoints="1" noAdjustHandles="1" noChangeArrowheads="1" noChangeShapeType="1"/>
          </p:cNvSpPr>
          <p:nvPr/>
        </p:nvSpPr>
        <p:spPr>
          <a:xfrm>
            <a:off x="549739" y="2062855"/>
            <a:ext cx="5050422" cy="1754326"/>
          </a:xfrm>
          <a:prstGeom prst="rect">
            <a:avLst/>
          </a:prstGeom>
          <a:noFill/>
        </p:spPr>
        <p:txBody>
          <a:bodyPr wrap="square" lIns="91440" tIns="45720" rIns="91440" bIns="45720" rtlCol="0" anchor="t">
            <a:spAutoFit/>
          </a:bodyPr>
          <a:lstStyle/>
          <a:p>
            <a:pPr algn="ctr">
              <a:lnSpc>
                <a:spcPct val="90000"/>
              </a:lnSpc>
            </a:pPr>
            <a:r>
              <a:rPr lang="en-US" sz="6000" b="1" dirty="0"/>
              <a:t>Monitor Blood Sugar</a:t>
            </a:r>
          </a:p>
        </p:txBody>
      </p:sp>
      <p:sp>
        <p:nvSpPr>
          <p:cNvPr id="3" name="TextBox 2">
            <a:extLst>
              <a:ext uri="{FF2B5EF4-FFF2-40B4-BE49-F238E27FC236}">
                <a16:creationId xmlns:a16="http://schemas.microsoft.com/office/drawing/2014/main" id="{4DD853F1-260B-0EB7-47C8-EEFADBC4CE4F}"/>
              </a:ext>
            </a:extLst>
          </p:cNvPr>
          <p:cNvSpPr txBox="1">
            <a:spLocks noGrp="1" noRot="1" noMove="1" noResize="1" noEditPoints="1" noAdjustHandles="1" noChangeArrowheads="1" noChangeShapeType="1"/>
          </p:cNvSpPr>
          <p:nvPr/>
        </p:nvSpPr>
        <p:spPr>
          <a:xfrm>
            <a:off x="6073499" y="1689941"/>
            <a:ext cx="5397195" cy="369332"/>
          </a:xfrm>
          <a:prstGeom prst="rect">
            <a:avLst/>
          </a:prstGeom>
          <a:noFill/>
        </p:spPr>
        <p:txBody>
          <a:bodyPr wrap="square" rtlCol="0">
            <a:spAutoFit/>
          </a:bodyPr>
          <a:lstStyle/>
          <a:p>
            <a:pPr>
              <a:lnSpc>
                <a:spcPct val="90000"/>
              </a:lnSpc>
            </a:pPr>
            <a:r>
              <a:rPr lang="en-US" sz="2000" b="1" dirty="0">
                <a:solidFill>
                  <a:schemeClr val="accent6"/>
                </a:solidFill>
              </a:rPr>
              <a:t>Changes That Can Make a Big Difference</a:t>
            </a:r>
          </a:p>
        </p:txBody>
      </p:sp>
      <p:sp>
        <p:nvSpPr>
          <p:cNvPr id="12" name="TextBox 11">
            <a:extLst>
              <a:ext uri="{FF2B5EF4-FFF2-40B4-BE49-F238E27FC236}">
                <a16:creationId xmlns:a16="http://schemas.microsoft.com/office/drawing/2014/main" id="{CAB7DFED-A36F-1840-BF78-47EE093B9B6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43</a:t>
            </a:fld>
            <a:r>
              <a:rPr lang="en-US" sz="1200" i="1" dirty="0"/>
              <a:t> </a:t>
            </a:r>
          </a:p>
        </p:txBody>
      </p:sp>
      <p:sp>
        <p:nvSpPr>
          <p:cNvPr id="13" name="TextBox 12">
            <a:extLst>
              <a:ext uri="{FF2B5EF4-FFF2-40B4-BE49-F238E27FC236}">
                <a16:creationId xmlns:a16="http://schemas.microsoft.com/office/drawing/2014/main" id="{33EBF1ED-B3A7-22B5-153C-B018FD9A79A7}"/>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6" name="Group 5">
            <a:extLst>
              <a:ext uri="{FF2B5EF4-FFF2-40B4-BE49-F238E27FC236}">
                <a16:creationId xmlns:a16="http://schemas.microsoft.com/office/drawing/2014/main" id="{D7C45E62-A2F4-6746-FC1E-567044ECC607}"/>
              </a:ext>
            </a:extLst>
          </p:cNvPr>
          <p:cNvGrpSpPr>
            <a:grpSpLocks noGrp="1" noUngrp="1" noRot="1" noMove="1" noResize="1"/>
          </p:cNvGrpSpPr>
          <p:nvPr/>
        </p:nvGrpSpPr>
        <p:grpSpPr>
          <a:xfrm>
            <a:off x="6384852" y="4779335"/>
            <a:ext cx="4598582" cy="1015410"/>
            <a:chOff x="6384852" y="4779335"/>
            <a:chExt cx="4598582" cy="1015410"/>
          </a:xfrm>
        </p:grpSpPr>
        <p:sp>
          <p:nvSpPr>
            <p:cNvPr id="7" name="Rectangle: Rounded Corners 6">
              <a:extLst>
                <a:ext uri="{FF2B5EF4-FFF2-40B4-BE49-F238E27FC236}">
                  <a16:creationId xmlns:a16="http://schemas.microsoft.com/office/drawing/2014/main" id="{E3D571CE-CB79-16E5-0C9F-0FF1151CB6E8}"/>
                </a:ext>
              </a:extLst>
            </p:cNvPr>
            <p:cNvSpPr>
              <a:spLocks noGrp="1" noRot="1" noMove="1" noResize="1" noEditPoints="1" noAdjustHandles="1" noChangeArrowheads="1" noChangeShapeType="1"/>
            </p:cNvSpPr>
            <p:nvPr/>
          </p:nvSpPr>
          <p:spPr>
            <a:xfrm>
              <a:off x="6384852" y="4779335"/>
              <a:ext cx="4598582" cy="101541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31B9AB-D194-D958-9843-21160F4219AE}"/>
                </a:ext>
              </a:extLst>
            </p:cNvPr>
            <p:cNvSpPr txBox="1">
              <a:spLocks noGrp="1" noRot="1" noMove="1" noResize="1" noEditPoints="1" noAdjustHandles="1" noChangeArrowheads="1" noChangeShapeType="1"/>
            </p:cNvSpPr>
            <p:nvPr/>
          </p:nvSpPr>
          <p:spPr>
            <a:xfrm>
              <a:off x="7201198" y="4959181"/>
              <a:ext cx="3782236" cy="646331"/>
            </a:xfrm>
            <a:prstGeom prst="rect">
              <a:avLst/>
            </a:prstGeom>
            <a:noFill/>
          </p:spPr>
          <p:txBody>
            <a:bodyPr wrap="square" rtlCol="0">
              <a:spAutoFit/>
            </a:bodyPr>
            <a:lstStyle/>
            <a:p>
              <a:r>
                <a:rPr lang="en-US" b="1" dirty="0">
                  <a:solidFill>
                    <a:schemeClr val="accent3"/>
                  </a:solidFill>
                </a:rPr>
                <a:t>Check the box that applies to you on your Participant Handout</a:t>
              </a:r>
            </a:p>
          </p:txBody>
        </p:sp>
        <p:sp>
          <p:nvSpPr>
            <p:cNvPr id="9" name="Rectangle 8">
              <a:extLst>
                <a:ext uri="{FF2B5EF4-FFF2-40B4-BE49-F238E27FC236}">
                  <a16:creationId xmlns:a16="http://schemas.microsoft.com/office/drawing/2014/main" id="{DB5C1ADA-0167-F216-9DD4-5AE6692C78DF}"/>
                </a:ext>
              </a:extLst>
            </p:cNvPr>
            <p:cNvSpPr>
              <a:spLocks noGrp="1" noRot="1" noMove="1" noResize="1" noEditPoints="1" noAdjustHandles="1" noChangeArrowheads="1" noChangeShapeType="1"/>
            </p:cNvSpPr>
            <p:nvPr/>
          </p:nvSpPr>
          <p:spPr>
            <a:xfrm>
              <a:off x="6705698" y="5150642"/>
              <a:ext cx="285209" cy="285209"/>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D9775FAF-0C17-CB74-A1C7-3E901C16BBEA}"/>
                </a:ext>
              </a:extLst>
            </p:cNvPr>
            <p:cNvSpPr>
              <a:spLocks noGrp="1" noRot="1" noMove="1" noResize="1" noEditPoints="1" noAdjustHandles="1" noChangeArrowheads="1" noChangeShapeType="1"/>
            </p:cNvSpPr>
            <p:nvPr/>
          </p:nvSpPr>
          <p:spPr>
            <a:xfrm rot="18669267">
              <a:off x="6723142" y="5094823"/>
              <a:ext cx="364565" cy="172339"/>
            </a:xfrm>
            <a:prstGeom prst="corner">
              <a:avLst>
                <a:gd name="adj1" fmla="val 27715"/>
                <a:gd name="adj2" fmla="val 300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99770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EA22CB-72DF-4378-EFD3-CD6B224887AA}"/>
              </a:ext>
            </a:extLst>
          </p:cNvPr>
          <p:cNvGrpSpPr>
            <a:grpSpLocks noGrp="1" noUngrp="1" noRot="1" noMove="1" noResize="1"/>
          </p:cNvGrpSpPr>
          <p:nvPr/>
        </p:nvGrpSpPr>
        <p:grpSpPr>
          <a:xfrm>
            <a:off x="6068862" y="185853"/>
            <a:ext cx="6252418" cy="338554"/>
            <a:chOff x="192356" y="185853"/>
            <a:chExt cx="6252418" cy="338554"/>
          </a:xfrm>
        </p:grpSpPr>
        <p:sp>
          <p:nvSpPr>
            <p:cNvPr id="6" name="TextBox 5">
              <a:extLst>
                <a:ext uri="{FF2B5EF4-FFF2-40B4-BE49-F238E27FC236}">
                  <a16:creationId xmlns:a16="http://schemas.microsoft.com/office/drawing/2014/main" id="{9768E04B-3718-76B3-9450-D34F679360F5}"/>
                </a:ext>
              </a:extLst>
            </p:cNvPr>
            <p:cNvSpPr txBox="1">
              <a:spLocks noGrp="1" noRot="1" noMove="1" noResize="1" noEditPoints="1" noAdjustHandles="1" noChangeArrowheads="1" noChangeShapeType="1"/>
            </p:cNvSpPr>
            <p:nvPr/>
          </p:nvSpPr>
          <p:spPr>
            <a:xfrm>
              <a:off x="192356" y="185853"/>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7" name="Rectangle: Rounded Corners 6">
              <a:extLst>
                <a:ext uri="{FF2B5EF4-FFF2-40B4-BE49-F238E27FC236}">
                  <a16:creationId xmlns:a16="http://schemas.microsoft.com/office/drawing/2014/main" id="{CFE0FD3A-50ED-45CF-2571-6C583073FB58}"/>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8" name="Rectangle: Rounded Corners 7">
              <a:extLst>
                <a:ext uri="{FF2B5EF4-FFF2-40B4-BE49-F238E27FC236}">
                  <a16:creationId xmlns:a16="http://schemas.microsoft.com/office/drawing/2014/main" id="{C1074260-523C-1026-B2C4-3F625AB3AB30}"/>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9" name="TextBox 8">
            <a:extLst>
              <a:ext uri="{FF2B5EF4-FFF2-40B4-BE49-F238E27FC236}">
                <a16:creationId xmlns:a16="http://schemas.microsoft.com/office/drawing/2014/main" id="{353983C6-B82F-015C-AFA7-763887AB0B8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44</a:t>
            </a:fld>
            <a:r>
              <a:rPr lang="en-US" sz="1200" i="1" dirty="0">
                <a:solidFill>
                  <a:schemeClr val="bg1"/>
                </a:solidFill>
              </a:rPr>
              <a:t> </a:t>
            </a:r>
          </a:p>
        </p:txBody>
      </p:sp>
      <p:sp>
        <p:nvSpPr>
          <p:cNvPr id="13" name="TextBox 12">
            <a:extLst>
              <a:ext uri="{FF2B5EF4-FFF2-40B4-BE49-F238E27FC236}">
                <a16:creationId xmlns:a16="http://schemas.microsoft.com/office/drawing/2014/main" id="{1D17C85B-ADFB-3A57-C296-4247C2A90EC0}"/>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grpSp>
        <p:nvGrpSpPr>
          <p:cNvPr id="10" name="Group 9">
            <a:extLst>
              <a:ext uri="{FF2B5EF4-FFF2-40B4-BE49-F238E27FC236}">
                <a16:creationId xmlns:a16="http://schemas.microsoft.com/office/drawing/2014/main" id="{A96AF585-873A-81B4-E92A-0332CA267B80}"/>
              </a:ext>
            </a:extLst>
          </p:cNvPr>
          <p:cNvGrpSpPr>
            <a:grpSpLocks noGrp="1" noUngrp="1" noRot="1" noMove="1" noResize="1"/>
          </p:cNvGrpSpPr>
          <p:nvPr/>
        </p:nvGrpSpPr>
        <p:grpSpPr>
          <a:xfrm>
            <a:off x="1683992" y="1286502"/>
            <a:ext cx="6341071" cy="2226354"/>
            <a:chOff x="1683992" y="1286502"/>
            <a:chExt cx="6341071" cy="2226354"/>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1683992" y="1592330"/>
              <a:ext cx="6341071" cy="1920526"/>
            </a:xfrm>
            <a:prstGeom prst="rect">
              <a:avLst/>
            </a:prstGeom>
            <a:noFill/>
          </p:spPr>
          <p:txBody>
            <a:bodyPr wrap="square" rtlCol="0">
              <a:spAutoFit/>
            </a:bodyPr>
            <a:lstStyle/>
            <a:p>
              <a:pPr>
                <a:lnSpc>
                  <a:spcPct val="90000"/>
                </a:lnSpc>
              </a:pPr>
              <a:r>
                <a:rPr lang="en-US" sz="6600" b="1" i="0" u="none" strike="noStrike" baseline="0" dirty="0"/>
                <a:t>Excessive Alcohol Use</a:t>
              </a:r>
              <a:endParaRPr lang="en-US" sz="9600" dirty="0"/>
            </a:p>
          </p:txBody>
        </p:sp>
        <p:sp>
          <p:nvSpPr>
            <p:cNvPr id="15" name="TextBox 14">
              <a:extLst>
                <a:ext uri="{FF2B5EF4-FFF2-40B4-BE49-F238E27FC236}">
                  <a16:creationId xmlns:a16="http://schemas.microsoft.com/office/drawing/2014/main" id="{7D48303D-4336-B716-040B-B746E1D8F616}"/>
                </a:ext>
              </a:extLst>
            </p:cNvPr>
            <p:cNvSpPr txBox="1">
              <a:spLocks noGrp="1" noRot="1" noMove="1" noResize="1" noEditPoints="1" noAdjustHandles="1" noChangeArrowheads="1" noChangeShapeType="1"/>
            </p:cNvSpPr>
            <p:nvPr/>
          </p:nvSpPr>
          <p:spPr>
            <a:xfrm>
              <a:off x="1728339" y="1286502"/>
              <a:ext cx="4336472" cy="369332"/>
            </a:xfrm>
            <a:prstGeom prst="rect">
              <a:avLst/>
            </a:prstGeom>
            <a:noFill/>
          </p:spPr>
          <p:txBody>
            <a:bodyPr wrap="square" rtlCol="0">
              <a:spAutoFit/>
            </a:bodyPr>
            <a:lstStyle/>
            <a:p>
              <a:pPr>
                <a:lnSpc>
                  <a:spcPct val="90000"/>
                </a:lnSpc>
              </a:pPr>
              <a:r>
                <a:rPr lang="en-US" sz="2000" b="1" dirty="0">
                  <a:solidFill>
                    <a:schemeClr val="accent6"/>
                  </a:solidFill>
                </a:rPr>
                <a:t>Potentially Modifiable Risk Factor</a:t>
              </a:r>
            </a:p>
          </p:txBody>
        </p:sp>
      </p:grpSp>
      <p:grpSp>
        <p:nvGrpSpPr>
          <p:cNvPr id="11" name="Group 10">
            <a:extLst>
              <a:ext uri="{FF2B5EF4-FFF2-40B4-BE49-F238E27FC236}">
                <a16:creationId xmlns:a16="http://schemas.microsoft.com/office/drawing/2014/main" id="{2B0130FA-CFD4-2A3B-BC4B-8F092DAC702C}"/>
              </a:ext>
            </a:extLst>
          </p:cNvPr>
          <p:cNvGrpSpPr>
            <a:grpSpLocks/>
          </p:cNvGrpSpPr>
          <p:nvPr/>
        </p:nvGrpSpPr>
        <p:grpSpPr>
          <a:xfrm>
            <a:off x="1716307" y="3878727"/>
            <a:ext cx="5292088" cy="1692771"/>
            <a:chOff x="1716307" y="3878727"/>
            <a:chExt cx="4899163" cy="1692771"/>
          </a:xfrm>
        </p:grpSpPr>
        <p:sp>
          <p:nvSpPr>
            <p:cNvPr id="5" name="TextBox 4">
              <a:extLst>
                <a:ext uri="{FF2B5EF4-FFF2-40B4-BE49-F238E27FC236}">
                  <a16:creationId xmlns:a16="http://schemas.microsoft.com/office/drawing/2014/main" id="{D0567808-174E-EA61-F946-3FC464A1C58A}"/>
                </a:ext>
              </a:extLst>
            </p:cNvPr>
            <p:cNvSpPr txBox="1">
              <a:spLocks/>
            </p:cNvSpPr>
            <p:nvPr/>
          </p:nvSpPr>
          <p:spPr>
            <a:xfrm>
              <a:off x="1716307" y="4248059"/>
              <a:ext cx="4899163" cy="1323439"/>
            </a:xfrm>
            <a:prstGeom prst="rect">
              <a:avLst/>
            </a:prstGeom>
            <a:noFill/>
          </p:spPr>
          <p:txBody>
            <a:bodyPr wrap="square" rtlCol="0">
              <a:noAutofit/>
            </a:bodyPr>
            <a:lstStyle/>
            <a:p>
              <a:pPr>
                <a:spcAft>
                  <a:spcPts val="3000"/>
                </a:spcAft>
              </a:pPr>
              <a:r>
                <a:rPr lang="en-US" sz="2800" b="0" i="0" u="none" strike="noStrike" baseline="0" dirty="0"/>
                <a:t>Drinking more than the recommended amount of alcohol.</a:t>
              </a:r>
            </a:p>
          </p:txBody>
        </p:sp>
        <p:sp>
          <p:nvSpPr>
            <p:cNvPr id="16" name="TextBox 15">
              <a:extLst>
                <a:ext uri="{FF2B5EF4-FFF2-40B4-BE49-F238E27FC236}">
                  <a16:creationId xmlns:a16="http://schemas.microsoft.com/office/drawing/2014/main" id="{B0221606-F6A8-4D0E-A279-C324B0E292EF}"/>
                </a:ext>
              </a:extLst>
            </p:cNvPr>
            <p:cNvSpPr txBox="1">
              <a:spLocks/>
            </p:cNvSpPr>
            <p:nvPr/>
          </p:nvSpPr>
          <p:spPr>
            <a:xfrm>
              <a:off x="1728339" y="3878727"/>
              <a:ext cx="4151620" cy="369332"/>
            </a:xfrm>
            <a:prstGeom prst="rect">
              <a:avLst/>
            </a:prstGeom>
            <a:noFill/>
          </p:spPr>
          <p:txBody>
            <a:bodyPr wrap="square" rtlCol="0">
              <a:spAutoFit/>
            </a:bodyPr>
            <a:lstStyle/>
            <a:p>
              <a:pPr>
                <a:lnSpc>
                  <a:spcPct val="90000"/>
                </a:lnSpc>
              </a:pPr>
              <a:r>
                <a:rPr lang="en-US" sz="2000" b="1" dirty="0">
                  <a:solidFill>
                    <a:schemeClr val="accent6"/>
                  </a:solidFill>
                </a:rPr>
                <a:t>Definition:</a:t>
              </a:r>
            </a:p>
          </p:txBody>
        </p:sp>
      </p:grpSp>
      <p:grpSp>
        <p:nvGrpSpPr>
          <p:cNvPr id="3" name="Group 2">
            <a:extLst>
              <a:ext uri="{FF2B5EF4-FFF2-40B4-BE49-F238E27FC236}">
                <a16:creationId xmlns:a16="http://schemas.microsoft.com/office/drawing/2014/main" id="{6C9FE23F-660B-28E2-94FC-1AD9B99DCDEF}"/>
              </a:ext>
            </a:extLst>
          </p:cNvPr>
          <p:cNvGrpSpPr>
            <a:grpSpLocks noGrp="1" noUngrp="1" noRot="1" noMove="1" noResize="1"/>
          </p:cNvGrpSpPr>
          <p:nvPr/>
        </p:nvGrpSpPr>
        <p:grpSpPr>
          <a:xfrm>
            <a:off x="7784432" y="1609457"/>
            <a:ext cx="2387029" cy="2387029"/>
            <a:chOff x="7784432" y="1609457"/>
            <a:chExt cx="2387029" cy="2387029"/>
          </a:xfrm>
        </p:grpSpPr>
        <p:sp>
          <p:nvSpPr>
            <p:cNvPr id="17" name="Oval 16">
              <a:extLst>
                <a:ext uri="{FF2B5EF4-FFF2-40B4-BE49-F238E27FC236}">
                  <a16:creationId xmlns:a16="http://schemas.microsoft.com/office/drawing/2014/main" id="{B05CFCB7-AC02-AE1A-934A-672A281A398E}"/>
                </a:ext>
              </a:extLst>
            </p:cNvPr>
            <p:cNvSpPr>
              <a:spLocks noGrp="1" noRot="1" noMove="1" noResize="1" noEditPoints="1" noAdjustHandles="1" noChangeArrowheads="1" noChangeShapeType="1"/>
            </p:cNvSpPr>
            <p:nvPr/>
          </p:nvSpPr>
          <p:spPr>
            <a:xfrm>
              <a:off x="7784432" y="1609457"/>
              <a:ext cx="2387029" cy="238702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6ECC2F2F-DA44-9250-5B86-6294628BA9D3}"/>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8397549" y="2108617"/>
              <a:ext cx="1160793" cy="1320383"/>
            </a:xfrm>
            <a:prstGeom prst="rect">
              <a:avLst/>
            </a:prstGeom>
          </p:spPr>
        </p:pic>
      </p:grpSp>
    </p:spTree>
    <p:extLst>
      <p:ext uri="{BB962C8B-B14F-4D97-AF65-F5344CB8AC3E}">
        <p14:creationId xmlns:p14="http://schemas.microsoft.com/office/powerpoint/2010/main" val="2097237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4790"/>
            <a:ext cx="5584902" cy="461665"/>
          </a:xfrm>
          <a:prstGeom prst="rect">
            <a:avLst/>
          </a:prstGeom>
          <a:noFill/>
        </p:spPr>
        <p:txBody>
          <a:bodyPr wrap="square" rtlCol="0">
            <a:spAutoFit/>
          </a:bodyPr>
          <a:lstStyle/>
          <a:p>
            <a:r>
              <a:rPr lang="en-US" sz="2400" dirty="0"/>
              <a:t>Risk Factor: </a:t>
            </a:r>
            <a:r>
              <a:rPr lang="en-US" sz="2400" b="1" dirty="0"/>
              <a:t>Excessive Alcohol Use</a:t>
            </a:r>
            <a:endParaRPr lang="en-US" sz="40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6073498" y="2202450"/>
            <a:ext cx="5717109" cy="1477328"/>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t>Self limit the number of drinks you consume.</a:t>
            </a:r>
          </a:p>
          <a:p>
            <a:pPr marL="285750" indent="-285750">
              <a:spcAft>
                <a:spcPts val="1800"/>
              </a:spcAft>
              <a:buFont typeface="Arial" panose="020B0604020202020204" pitchFamily="34" charset="0"/>
              <a:buChar char="•"/>
            </a:pPr>
            <a:r>
              <a:rPr lang="en-US" sz="2000" dirty="0"/>
              <a:t>Keep less alcohol in the home. </a:t>
            </a:r>
          </a:p>
          <a:p>
            <a:pPr marL="285750" indent="-285750">
              <a:spcAft>
                <a:spcPts val="1800"/>
              </a:spcAft>
              <a:buFont typeface="Arial" panose="020B0604020202020204" pitchFamily="34" charset="0"/>
              <a:buChar char="•"/>
            </a:pPr>
            <a:r>
              <a:rPr lang="en-US" sz="2000" dirty="0"/>
              <a:t>Plan social events without alcohol. </a:t>
            </a:r>
          </a:p>
        </p:txBody>
      </p:sp>
      <p:sp>
        <p:nvSpPr>
          <p:cNvPr id="2" name="TextBox 1">
            <a:extLst>
              <a:ext uri="{FF2B5EF4-FFF2-40B4-BE49-F238E27FC236}">
                <a16:creationId xmlns:a16="http://schemas.microsoft.com/office/drawing/2014/main" id="{38637BF5-CE25-F161-0924-354BED3AA6F4}"/>
              </a:ext>
            </a:extLst>
          </p:cNvPr>
          <p:cNvSpPr txBox="1">
            <a:spLocks noGrp="1" noRot="1" noMove="1" noResize="1" noEditPoints="1" noAdjustHandles="1" noChangeArrowheads="1" noChangeShapeType="1"/>
          </p:cNvSpPr>
          <p:nvPr/>
        </p:nvSpPr>
        <p:spPr>
          <a:xfrm>
            <a:off x="549739" y="2059273"/>
            <a:ext cx="5050422" cy="2585323"/>
          </a:xfrm>
          <a:prstGeom prst="rect">
            <a:avLst/>
          </a:prstGeom>
          <a:noFill/>
        </p:spPr>
        <p:txBody>
          <a:bodyPr wrap="square" lIns="91440" tIns="45720" rIns="91440" bIns="45720" rtlCol="0" anchor="t">
            <a:spAutoFit/>
          </a:bodyPr>
          <a:lstStyle/>
          <a:p>
            <a:pPr algn="ctr">
              <a:lnSpc>
                <a:spcPct val="90000"/>
              </a:lnSpc>
            </a:pPr>
            <a:r>
              <a:rPr lang="en-US" sz="6000" b="1" dirty="0"/>
              <a:t>Limit or Avoid Drinking Alcohol</a:t>
            </a:r>
          </a:p>
        </p:txBody>
      </p:sp>
      <p:sp>
        <p:nvSpPr>
          <p:cNvPr id="3" name="TextBox 2">
            <a:extLst>
              <a:ext uri="{FF2B5EF4-FFF2-40B4-BE49-F238E27FC236}">
                <a16:creationId xmlns:a16="http://schemas.microsoft.com/office/drawing/2014/main" id="{4DD853F1-260B-0EB7-47C8-EEFADBC4CE4F}"/>
              </a:ext>
            </a:extLst>
          </p:cNvPr>
          <p:cNvSpPr txBox="1">
            <a:spLocks noGrp="1" noRot="1" noMove="1" noResize="1" noEditPoints="1" noAdjustHandles="1" noChangeArrowheads="1" noChangeShapeType="1"/>
          </p:cNvSpPr>
          <p:nvPr/>
        </p:nvSpPr>
        <p:spPr>
          <a:xfrm>
            <a:off x="6073499" y="1689941"/>
            <a:ext cx="5397195" cy="369332"/>
          </a:xfrm>
          <a:prstGeom prst="rect">
            <a:avLst/>
          </a:prstGeom>
          <a:noFill/>
        </p:spPr>
        <p:txBody>
          <a:bodyPr wrap="square" rtlCol="0">
            <a:spAutoFit/>
          </a:bodyPr>
          <a:lstStyle/>
          <a:p>
            <a:pPr>
              <a:lnSpc>
                <a:spcPct val="90000"/>
              </a:lnSpc>
            </a:pPr>
            <a:r>
              <a:rPr lang="en-US" sz="2000" b="1" dirty="0">
                <a:solidFill>
                  <a:schemeClr val="accent6"/>
                </a:solidFill>
              </a:rPr>
              <a:t>Changes That Can Make a Big Difference</a:t>
            </a:r>
          </a:p>
        </p:txBody>
      </p:sp>
      <p:sp>
        <p:nvSpPr>
          <p:cNvPr id="12" name="TextBox 11">
            <a:extLst>
              <a:ext uri="{FF2B5EF4-FFF2-40B4-BE49-F238E27FC236}">
                <a16:creationId xmlns:a16="http://schemas.microsoft.com/office/drawing/2014/main" id="{CAB7DFED-A36F-1840-BF78-47EE093B9B6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45</a:t>
            </a:fld>
            <a:r>
              <a:rPr lang="en-US" sz="1200" i="1" dirty="0"/>
              <a:t> </a:t>
            </a:r>
          </a:p>
        </p:txBody>
      </p:sp>
      <p:sp>
        <p:nvSpPr>
          <p:cNvPr id="13" name="TextBox 12">
            <a:extLst>
              <a:ext uri="{FF2B5EF4-FFF2-40B4-BE49-F238E27FC236}">
                <a16:creationId xmlns:a16="http://schemas.microsoft.com/office/drawing/2014/main" id="{33EBF1ED-B3A7-22B5-153C-B018FD9A79A7}"/>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6" name="Group 5">
            <a:extLst>
              <a:ext uri="{FF2B5EF4-FFF2-40B4-BE49-F238E27FC236}">
                <a16:creationId xmlns:a16="http://schemas.microsoft.com/office/drawing/2014/main" id="{DA8C1DA7-5729-BDD4-E567-7A28B09C2483}"/>
              </a:ext>
            </a:extLst>
          </p:cNvPr>
          <p:cNvGrpSpPr>
            <a:grpSpLocks noGrp="1" noUngrp="1" noRot="1" noMove="1" noResize="1"/>
          </p:cNvGrpSpPr>
          <p:nvPr/>
        </p:nvGrpSpPr>
        <p:grpSpPr>
          <a:xfrm>
            <a:off x="6384852" y="4779335"/>
            <a:ext cx="4598582" cy="1015410"/>
            <a:chOff x="6384852" y="4779335"/>
            <a:chExt cx="4598582" cy="1015410"/>
          </a:xfrm>
        </p:grpSpPr>
        <p:sp>
          <p:nvSpPr>
            <p:cNvPr id="7" name="Rectangle: Rounded Corners 6">
              <a:extLst>
                <a:ext uri="{FF2B5EF4-FFF2-40B4-BE49-F238E27FC236}">
                  <a16:creationId xmlns:a16="http://schemas.microsoft.com/office/drawing/2014/main" id="{CAB65CAA-2A64-01F2-2507-5B832277AF38}"/>
                </a:ext>
              </a:extLst>
            </p:cNvPr>
            <p:cNvSpPr>
              <a:spLocks noGrp="1" noRot="1" noMove="1" noResize="1" noEditPoints="1" noAdjustHandles="1" noChangeArrowheads="1" noChangeShapeType="1"/>
            </p:cNvSpPr>
            <p:nvPr/>
          </p:nvSpPr>
          <p:spPr>
            <a:xfrm>
              <a:off x="6384852" y="4779335"/>
              <a:ext cx="4598582" cy="101541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20FB418-0A72-E59F-2AE3-145254DBFF63}"/>
                </a:ext>
              </a:extLst>
            </p:cNvPr>
            <p:cNvSpPr txBox="1">
              <a:spLocks noGrp="1" noRot="1" noMove="1" noResize="1" noEditPoints="1" noAdjustHandles="1" noChangeArrowheads="1" noChangeShapeType="1"/>
            </p:cNvSpPr>
            <p:nvPr/>
          </p:nvSpPr>
          <p:spPr>
            <a:xfrm>
              <a:off x="7201198" y="4959181"/>
              <a:ext cx="3782236" cy="646331"/>
            </a:xfrm>
            <a:prstGeom prst="rect">
              <a:avLst/>
            </a:prstGeom>
            <a:noFill/>
          </p:spPr>
          <p:txBody>
            <a:bodyPr wrap="square" rtlCol="0">
              <a:spAutoFit/>
            </a:bodyPr>
            <a:lstStyle/>
            <a:p>
              <a:r>
                <a:rPr lang="en-US" b="1" dirty="0">
                  <a:solidFill>
                    <a:schemeClr val="accent3"/>
                  </a:solidFill>
                </a:rPr>
                <a:t>Check the box that applies to you on your Participant Handout</a:t>
              </a:r>
            </a:p>
          </p:txBody>
        </p:sp>
        <p:sp>
          <p:nvSpPr>
            <p:cNvPr id="9" name="Rectangle 8">
              <a:extLst>
                <a:ext uri="{FF2B5EF4-FFF2-40B4-BE49-F238E27FC236}">
                  <a16:creationId xmlns:a16="http://schemas.microsoft.com/office/drawing/2014/main" id="{70786028-2971-A32B-8209-FEBD583FD109}"/>
                </a:ext>
              </a:extLst>
            </p:cNvPr>
            <p:cNvSpPr>
              <a:spLocks noGrp="1" noRot="1" noMove="1" noResize="1" noEditPoints="1" noAdjustHandles="1" noChangeArrowheads="1" noChangeShapeType="1"/>
            </p:cNvSpPr>
            <p:nvPr/>
          </p:nvSpPr>
          <p:spPr>
            <a:xfrm>
              <a:off x="6705698" y="5150642"/>
              <a:ext cx="285209" cy="285209"/>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0DE094B5-EFD0-B27C-3855-E40A40BE03CA}"/>
                </a:ext>
              </a:extLst>
            </p:cNvPr>
            <p:cNvSpPr>
              <a:spLocks noGrp="1" noRot="1" noMove="1" noResize="1" noEditPoints="1" noAdjustHandles="1" noChangeArrowheads="1" noChangeShapeType="1"/>
            </p:cNvSpPr>
            <p:nvPr/>
          </p:nvSpPr>
          <p:spPr>
            <a:xfrm rot="18669267">
              <a:off x="6723142" y="5094823"/>
              <a:ext cx="364565" cy="172339"/>
            </a:xfrm>
            <a:prstGeom prst="corner">
              <a:avLst>
                <a:gd name="adj1" fmla="val 27715"/>
                <a:gd name="adj2" fmla="val 300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12014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EA22CB-72DF-4378-EFD3-CD6B224887AA}"/>
              </a:ext>
            </a:extLst>
          </p:cNvPr>
          <p:cNvGrpSpPr>
            <a:grpSpLocks noGrp="1" noUngrp="1" noRot="1" noMove="1" noResize="1"/>
          </p:cNvGrpSpPr>
          <p:nvPr/>
        </p:nvGrpSpPr>
        <p:grpSpPr>
          <a:xfrm>
            <a:off x="6068862" y="185853"/>
            <a:ext cx="6252418" cy="338554"/>
            <a:chOff x="192356" y="185853"/>
            <a:chExt cx="6252418" cy="338554"/>
          </a:xfrm>
        </p:grpSpPr>
        <p:sp>
          <p:nvSpPr>
            <p:cNvPr id="6" name="TextBox 5">
              <a:extLst>
                <a:ext uri="{FF2B5EF4-FFF2-40B4-BE49-F238E27FC236}">
                  <a16:creationId xmlns:a16="http://schemas.microsoft.com/office/drawing/2014/main" id="{9768E04B-3718-76B3-9450-D34F679360F5}"/>
                </a:ext>
              </a:extLst>
            </p:cNvPr>
            <p:cNvSpPr txBox="1">
              <a:spLocks noGrp="1" noRot="1" noMove="1" noResize="1" noEditPoints="1" noAdjustHandles="1" noChangeArrowheads="1" noChangeShapeType="1"/>
            </p:cNvSpPr>
            <p:nvPr/>
          </p:nvSpPr>
          <p:spPr>
            <a:xfrm>
              <a:off x="192356" y="185853"/>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7" name="Rectangle: Rounded Corners 6">
              <a:extLst>
                <a:ext uri="{FF2B5EF4-FFF2-40B4-BE49-F238E27FC236}">
                  <a16:creationId xmlns:a16="http://schemas.microsoft.com/office/drawing/2014/main" id="{CFE0FD3A-50ED-45CF-2571-6C583073FB58}"/>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8" name="Rectangle: Rounded Corners 7">
              <a:extLst>
                <a:ext uri="{FF2B5EF4-FFF2-40B4-BE49-F238E27FC236}">
                  <a16:creationId xmlns:a16="http://schemas.microsoft.com/office/drawing/2014/main" id="{C1074260-523C-1026-B2C4-3F625AB3AB30}"/>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9" name="TextBox 8">
            <a:extLst>
              <a:ext uri="{FF2B5EF4-FFF2-40B4-BE49-F238E27FC236}">
                <a16:creationId xmlns:a16="http://schemas.microsoft.com/office/drawing/2014/main" id="{353983C6-B82F-015C-AFA7-763887AB0B8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46</a:t>
            </a:fld>
            <a:r>
              <a:rPr lang="en-US" sz="1200" i="1" dirty="0">
                <a:solidFill>
                  <a:schemeClr val="bg1"/>
                </a:solidFill>
              </a:rPr>
              <a:t> </a:t>
            </a:r>
          </a:p>
        </p:txBody>
      </p:sp>
      <p:sp>
        <p:nvSpPr>
          <p:cNvPr id="13" name="TextBox 12">
            <a:extLst>
              <a:ext uri="{FF2B5EF4-FFF2-40B4-BE49-F238E27FC236}">
                <a16:creationId xmlns:a16="http://schemas.microsoft.com/office/drawing/2014/main" id="{1D17C85B-ADFB-3A57-C296-4247C2A90EC0}"/>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grpSp>
        <p:nvGrpSpPr>
          <p:cNvPr id="11" name="Group 10">
            <a:extLst>
              <a:ext uri="{FF2B5EF4-FFF2-40B4-BE49-F238E27FC236}">
                <a16:creationId xmlns:a16="http://schemas.microsoft.com/office/drawing/2014/main" id="{5E07AB5C-EE81-3B78-3948-100C80270787}"/>
              </a:ext>
            </a:extLst>
          </p:cNvPr>
          <p:cNvGrpSpPr>
            <a:grpSpLocks noGrp="1" noUngrp="1" noRot="1" noMove="1" noResize="1"/>
          </p:cNvGrpSpPr>
          <p:nvPr/>
        </p:nvGrpSpPr>
        <p:grpSpPr>
          <a:xfrm>
            <a:off x="1683992" y="1286502"/>
            <a:ext cx="5324637" cy="1431161"/>
            <a:chOff x="1683992" y="1286502"/>
            <a:chExt cx="5324637" cy="1431161"/>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1683992" y="1609667"/>
              <a:ext cx="5324637" cy="1107996"/>
            </a:xfrm>
            <a:prstGeom prst="rect">
              <a:avLst/>
            </a:prstGeom>
            <a:noFill/>
          </p:spPr>
          <p:txBody>
            <a:bodyPr wrap="square" rtlCol="0">
              <a:spAutoFit/>
            </a:bodyPr>
            <a:lstStyle/>
            <a:p>
              <a:r>
                <a:rPr lang="en-US" sz="6600" b="1" i="0" u="none" strike="noStrike" baseline="0" dirty="0"/>
                <a:t>Hearing </a:t>
              </a:r>
              <a:r>
                <a:rPr lang="en-US" sz="6600" b="1" dirty="0"/>
                <a:t>Loss</a:t>
              </a:r>
              <a:endParaRPr lang="en-US" sz="9600" dirty="0"/>
            </a:p>
          </p:txBody>
        </p:sp>
        <p:sp>
          <p:nvSpPr>
            <p:cNvPr id="3" name="TextBox 2">
              <a:extLst>
                <a:ext uri="{FF2B5EF4-FFF2-40B4-BE49-F238E27FC236}">
                  <a16:creationId xmlns:a16="http://schemas.microsoft.com/office/drawing/2014/main" id="{93D5DDD7-E4A5-D1C1-66DA-335C9C07577C}"/>
                </a:ext>
              </a:extLst>
            </p:cNvPr>
            <p:cNvSpPr txBox="1">
              <a:spLocks noGrp="1" noRot="1" noMove="1" noResize="1" noEditPoints="1" noAdjustHandles="1" noChangeArrowheads="1" noChangeShapeType="1"/>
            </p:cNvSpPr>
            <p:nvPr/>
          </p:nvSpPr>
          <p:spPr>
            <a:xfrm>
              <a:off x="1728339" y="1286502"/>
              <a:ext cx="4336472" cy="369332"/>
            </a:xfrm>
            <a:prstGeom prst="rect">
              <a:avLst/>
            </a:prstGeom>
            <a:noFill/>
          </p:spPr>
          <p:txBody>
            <a:bodyPr wrap="square" rtlCol="0">
              <a:spAutoFit/>
            </a:bodyPr>
            <a:lstStyle/>
            <a:p>
              <a:pPr>
                <a:lnSpc>
                  <a:spcPct val="90000"/>
                </a:lnSpc>
              </a:pPr>
              <a:r>
                <a:rPr lang="en-US" sz="2000" b="1" dirty="0">
                  <a:solidFill>
                    <a:schemeClr val="accent6"/>
                  </a:solidFill>
                </a:rPr>
                <a:t>Potentially Modifiable Risk Factor</a:t>
              </a:r>
            </a:p>
          </p:txBody>
        </p:sp>
      </p:grpSp>
      <p:grpSp>
        <p:nvGrpSpPr>
          <p:cNvPr id="14" name="Group 13">
            <a:extLst>
              <a:ext uri="{FF2B5EF4-FFF2-40B4-BE49-F238E27FC236}">
                <a16:creationId xmlns:a16="http://schemas.microsoft.com/office/drawing/2014/main" id="{787D52A2-6F7A-756A-2AE1-F7CB90EE37BA}"/>
              </a:ext>
            </a:extLst>
          </p:cNvPr>
          <p:cNvGrpSpPr>
            <a:grpSpLocks noGrp="1" noUngrp="1" noRot="1" noMove="1" noResize="1"/>
          </p:cNvGrpSpPr>
          <p:nvPr/>
        </p:nvGrpSpPr>
        <p:grpSpPr>
          <a:xfrm>
            <a:off x="1728339" y="3334610"/>
            <a:ext cx="4540115" cy="1768321"/>
            <a:chOff x="1728339" y="3334610"/>
            <a:chExt cx="4540115" cy="1768321"/>
          </a:xfrm>
        </p:grpSpPr>
        <p:sp>
          <p:nvSpPr>
            <p:cNvPr id="5" name="TextBox 4">
              <a:extLst>
                <a:ext uri="{FF2B5EF4-FFF2-40B4-BE49-F238E27FC236}">
                  <a16:creationId xmlns:a16="http://schemas.microsoft.com/office/drawing/2014/main" id="{D0567808-174E-EA61-F946-3FC464A1C58A}"/>
                </a:ext>
              </a:extLst>
            </p:cNvPr>
            <p:cNvSpPr txBox="1">
              <a:spLocks noGrp="1" noRot="1" noMove="1" noResize="1" noEditPoints="1" noAdjustHandles="1" noChangeArrowheads="1" noChangeShapeType="1"/>
            </p:cNvSpPr>
            <p:nvPr/>
          </p:nvSpPr>
          <p:spPr>
            <a:xfrm>
              <a:off x="1728340" y="3779492"/>
              <a:ext cx="4540114" cy="1323439"/>
            </a:xfrm>
            <a:prstGeom prst="rect">
              <a:avLst/>
            </a:prstGeom>
            <a:noFill/>
          </p:spPr>
          <p:txBody>
            <a:bodyPr wrap="square" rtlCol="0">
              <a:noAutofit/>
            </a:bodyPr>
            <a:lstStyle/>
            <a:p>
              <a:pPr>
                <a:spcAft>
                  <a:spcPts val="3000"/>
                </a:spcAft>
              </a:pPr>
              <a:r>
                <a:rPr lang="en-US" sz="2800" b="0" i="0" u="none" strike="noStrike" baseline="0" dirty="0"/>
                <a:t>Having trouble hearing due to a problem in your ears.</a:t>
              </a:r>
            </a:p>
          </p:txBody>
        </p:sp>
        <p:sp>
          <p:nvSpPr>
            <p:cNvPr id="12" name="TextBox 11">
              <a:extLst>
                <a:ext uri="{FF2B5EF4-FFF2-40B4-BE49-F238E27FC236}">
                  <a16:creationId xmlns:a16="http://schemas.microsoft.com/office/drawing/2014/main" id="{F6F8739D-6BDB-7840-8769-D33358B6E121}"/>
                </a:ext>
              </a:extLst>
            </p:cNvPr>
            <p:cNvSpPr txBox="1">
              <a:spLocks noGrp="1" noRot="1" noMove="1" noResize="1" noEditPoints="1" noAdjustHandles="1" noChangeArrowheads="1" noChangeShapeType="1"/>
            </p:cNvSpPr>
            <p:nvPr/>
          </p:nvSpPr>
          <p:spPr>
            <a:xfrm>
              <a:off x="1728339" y="3334610"/>
              <a:ext cx="4151620" cy="369332"/>
            </a:xfrm>
            <a:prstGeom prst="rect">
              <a:avLst/>
            </a:prstGeom>
            <a:noFill/>
          </p:spPr>
          <p:txBody>
            <a:bodyPr wrap="square" rtlCol="0">
              <a:spAutoFit/>
            </a:bodyPr>
            <a:lstStyle/>
            <a:p>
              <a:pPr>
                <a:lnSpc>
                  <a:spcPct val="90000"/>
                </a:lnSpc>
              </a:pPr>
              <a:r>
                <a:rPr lang="en-US" sz="2000" b="1" dirty="0">
                  <a:solidFill>
                    <a:schemeClr val="accent6"/>
                  </a:solidFill>
                </a:rPr>
                <a:t>Definition:</a:t>
              </a:r>
            </a:p>
          </p:txBody>
        </p:sp>
      </p:grpSp>
      <p:grpSp>
        <p:nvGrpSpPr>
          <p:cNvPr id="10" name="Group 9">
            <a:extLst>
              <a:ext uri="{FF2B5EF4-FFF2-40B4-BE49-F238E27FC236}">
                <a16:creationId xmlns:a16="http://schemas.microsoft.com/office/drawing/2014/main" id="{18FD962B-62AD-0F40-1E64-271E172F018E}"/>
              </a:ext>
            </a:extLst>
          </p:cNvPr>
          <p:cNvGrpSpPr>
            <a:grpSpLocks noGrp="1" noUngrp="1" noRot="1" noMove="1" noResize="1"/>
          </p:cNvGrpSpPr>
          <p:nvPr/>
        </p:nvGrpSpPr>
        <p:grpSpPr>
          <a:xfrm>
            <a:off x="7784432" y="1609457"/>
            <a:ext cx="2387029" cy="2387029"/>
            <a:chOff x="7784432" y="1609457"/>
            <a:chExt cx="2387029" cy="2387029"/>
          </a:xfrm>
        </p:grpSpPr>
        <p:sp>
          <p:nvSpPr>
            <p:cNvPr id="15" name="Oval 14">
              <a:extLst>
                <a:ext uri="{FF2B5EF4-FFF2-40B4-BE49-F238E27FC236}">
                  <a16:creationId xmlns:a16="http://schemas.microsoft.com/office/drawing/2014/main" id="{3015D732-AD6C-3238-84DB-B96E83137A9E}"/>
                </a:ext>
              </a:extLst>
            </p:cNvPr>
            <p:cNvSpPr>
              <a:spLocks noGrp="1" noRot="1" noMove="1" noResize="1" noEditPoints="1" noAdjustHandles="1" noChangeArrowheads="1" noChangeShapeType="1"/>
            </p:cNvSpPr>
            <p:nvPr/>
          </p:nvSpPr>
          <p:spPr>
            <a:xfrm>
              <a:off x="7784432" y="1609457"/>
              <a:ext cx="2387029" cy="238702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a:extLst>
                <a:ext uri="{FF2B5EF4-FFF2-40B4-BE49-F238E27FC236}">
                  <a16:creationId xmlns:a16="http://schemas.microsoft.com/office/drawing/2014/main" id="{08D06A32-230A-3B43-A6B6-3F1D696941D7}"/>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8413437" y="2044260"/>
              <a:ext cx="982221" cy="1543490"/>
            </a:xfrm>
            <a:prstGeom prst="rect">
              <a:avLst/>
            </a:prstGeom>
          </p:spPr>
        </p:pic>
      </p:grpSp>
    </p:spTree>
    <p:extLst>
      <p:ext uri="{BB962C8B-B14F-4D97-AF65-F5344CB8AC3E}">
        <p14:creationId xmlns:p14="http://schemas.microsoft.com/office/powerpoint/2010/main" val="3698030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4790"/>
            <a:ext cx="5584902" cy="461665"/>
          </a:xfrm>
          <a:prstGeom prst="rect">
            <a:avLst/>
          </a:prstGeom>
          <a:noFill/>
        </p:spPr>
        <p:txBody>
          <a:bodyPr wrap="square" rtlCol="0">
            <a:spAutoFit/>
          </a:bodyPr>
          <a:lstStyle/>
          <a:p>
            <a:r>
              <a:rPr lang="en-US" sz="2400" dirty="0"/>
              <a:t>Risk Factor: </a:t>
            </a:r>
            <a:r>
              <a:rPr lang="en-US" sz="2400" b="1" dirty="0"/>
              <a:t>Hearing Loss</a:t>
            </a:r>
            <a:endParaRPr lang="en-US" sz="40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6073498" y="2202450"/>
            <a:ext cx="5717109" cy="2385268"/>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t>Check your hearing regularly.</a:t>
            </a:r>
          </a:p>
          <a:p>
            <a:pPr marL="285750" indent="-285750">
              <a:spcAft>
                <a:spcPts val="1800"/>
              </a:spcAft>
              <a:buFont typeface="Arial" panose="020B0604020202020204" pitchFamily="34" charset="0"/>
              <a:buChar char="•"/>
            </a:pPr>
            <a:r>
              <a:rPr lang="en-US" sz="2000" dirty="0"/>
              <a:t>Ask people to speak up if you cannot hear them. </a:t>
            </a:r>
          </a:p>
          <a:p>
            <a:pPr marL="285750" indent="-285750">
              <a:spcAft>
                <a:spcPts val="600"/>
              </a:spcAft>
              <a:buFont typeface="Arial" panose="020B0604020202020204" pitchFamily="34" charset="0"/>
              <a:buChar char="•"/>
            </a:pPr>
            <a:r>
              <a:rPr lang="en-US" sz="2000" dirty="0"/>
              <a:t>Seek out state/community hearing aid resources.</a:t>
            </a:r>
          </a:p>
          <a:p>
            <a:pPr marL="287338">
              <a:spcAft>
                <a:spcPts val="200"/>
              </a:spcAft>
            </a:pPr>
            <a:r>
              <a:rPr lang="en-US" sz="1700" i="1" dirty="0"/>
              <a:t>Note</a:t>
            </a:r>
            <a:r>
              <a:rPr lang="en-US" sz="1700" dirty="0"/>
              <a:t>: </a:t>
            </a:r>
            <a:r>
              <a:rPr lang="en-US" sz="1700" i="1" dirty="0"/>
              <a:t>There is no standard recommended age at which to get a hearing test. If symptoms arise, get checked out</a:t>
            </a:r>
            <a:r>
              <a:rPr lang="en-US" sz="1700" dirty="0"/>
              <a:t>.</a:t>
            </a:r>
          </a:p>
        </p:txBody>
      </p:sp>
      <p:sp>
        <p:nvSpPr>
          <p:cNvPr id="2" name="TextBox 1">
            <a:extLst>
              <a:ext uri="{FF2B5EF4-FFF2-40B4-BE49-F238E27FC236}">
                <a16:creationId xmlns:a16="http://schemas.microsoft.com/office/drawing/2014/main" id="{38637BF5-CE25-F161-0924-354BED3AA6F4}"/>
              </a:ext>
            </a:extLst>
          </p:cNvPr>
          <p:cNvSpPr txBox="1">
            <a:spLocks noGrp="1" noRot="1" noMove="1" noResize="1" noEditPoints="1" noAdjustHandles="1" noChangeArrowheads="1" noChangeShapeType="1"/>
          </p:cNvSpPr>
          <p:nvPr/>
        </p:nvSpPr>
        <p:spPr>
          <a:xfrm>
            <a:off x="549739" y="2062855"/>
            <a:ext cx="5050422" cy="1754326"/>
          </a:xfrm>
          <a:prstGeom prst="rect">
            <a:avLst/>
          </a:prstGeom>
          <a:noFill/>
        </p:spPr>
        <p:txBody>
          <a:bodyPr wrap="square" lIns="91440" tIns="45720" rIns="91440" bIns="45720" rtlCol="0" anchor="t">
            <a:spAutoFit/>
          </a:bodyPr>
          <a:lstStyle/>
          <a:p>
            <a:pPr algn="ctr">
              <a:lnSpc>
                <a:spcPct val="90000"/>
              </a:lnSpc>
            </a:pPr>
            <a:r>
              <a:rPr lang="en-US" sz="6000" b="1" dirty="0"/>
              <a:t>Get &amp; Use Hearing Aids</a:t>
            </a:r>
          </a:p>
        </p:txBody>
      </p:sp>
      <p:sp>
        <p:nvSpPr>
          <p:cNvPr id="3" name="TextBox 2">
            <a:extLst>
              <a:ext uri="{FF2B5EF4-FFF2-40B4-BE49-F238E27FC236}">
                <a16:creationId xmlns:a16="http://schemas.microsoft.com/office/drawing/2014/main" id="{4DD853F1-260B-0EB7-47C8-EEFADBC4CE4F}"/>
              </a:ext>
            </a:extLst>
          </p:cNvPr>
          <p:cNvSpPr txBox="1">
            <a:spLocks noGrp="1" noRot="1" noMove="1" noResize="1" noEditPoints="1" noAdjustHandles="1" noChangeArrowheads="1" noChangeShapeType="1"/>
          </p:cNvSpPr>
          <p:nvPr/>
        </p:nvSpPr>
        <p:spPr>
          <a:xfrm>
            <a:off x="6073499" y="1689941"/>
            <a:ext cx="5397195" cy="369332"/>
          </a:xfrm>
          <a:prstGeom prst="rect">
            <a:avLst/>
          </a:prstGeom>
          <a:noFill/>
        </p:spPr>
        <p:txBody>
          <a:bodyPr wrap="square" rtlCol="0">
            <a:spAutoFit/>
          </a:bodyPr>
          <a:lstStyle/>
          <a:p>
            <a:pPr>
              <a:lnSpc>
                <a:spcPct val="90000"/>
              </a:lnSpc>
            </a:pPr>
            <a:r>
              <a:rPr lang="en-US" sz="2000" b="1" dirty="0">
                <a:solidFill>
                  <a:schemeClr val="accent6"/>
                </a:solidFill>
              </a:rPr>
              <a:t>Changes That Can Make a Big Difference</a:t>
            </a:r>
          </a:p>
        </p:txBody>
      </p:sp>
      <p:sp>
        <p:nvSpPr>
          <p:cNvPr id="12" name="TextBox 11">
            <a:extLst>
              <a:ext uri="{FF2B5EF4-FFF2-40B4-BE49-F238E27FC236}">
                <a16:creationId xmlns:a16="http://schemas.microsoft.com/office/drawing/2014/main" id="{CAB7DFED-A36F-1840-BF78-47EE093B9B6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47</a:t>
            </a:fld>
            <a:r>
              <a:rPr lang="en-US" sz="1200" i="1" dirty="0"/>
              <a:t> </a:t>
            </a:r>
          </a:p>
        </p:txBody>
      </p:sp>
      <p:sp>
        <p:nvSpPr>
          <p:cNvPr id="13" name="TextBox 12">
            <a:extLst>
              <a:ext uri="{FF2B5EF4-FFF2-40B4-BE49-F238E27FC236}">
                <a16:creationId xmlns:a16="http://schemas.microsoft.com/office/drawing/2014/main" id="{33EBF1ED-B3A7-22B5-153C-B018FD9A79A7}"/>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6" name="Group 5">
            <a:extLst>
              <a:ext uri="{FF2B5EF4-FFF2-40B4-BE49-F238E27FC236}">
                <a16:creationId xmlns:a16="http://schemas.microsoft.com/office/drawing/2014/main" id="{3880A9FC-535B-BE05-40BB-651B965DA19D}"/>
              </a:ext>
            </a:extLst>
          </p:cNvPr>
          <p:cNvGrpSpPr>
            <a:grpSpLocks noGrp="1" noUngrp="1" noRot="1" noMove="1" noResize="1"/>
          </p:cNvGrpSpPr>
          <p:nvPr/>
        </p:nvGrpSpPr>
        <p:grpSpPr>
          <a:xfrm>
            <a:off x="6384852" y="4779335"/>
            <a:ext cx="4598582" cy="1015410"/>
            <a:chOff x="6384852" y="4779335"/>
            <a:chExt cx="4598582" cy="1015410"/>
          </a:xfrm>
        </p:grpSpPr>
        <p:sp>
          <p:nvSpPr>
            <p:cNvPr id="7" name="Rectangle: Rounded Corners 6">
              <a:extLst>
                <a:ext uri="{FF2B5EF4-FFF2-40B4-BE49-F238E27FC236}">
                  <a16:creationId xmlns:a16="http://schemas.microsoft.com/office/drawing/2014/main" id="{04C79F19-FB2D-22B6-DC3C-60C3140425DA}"/>
                </a:ext>
              </a:extLst>
            </p:cNvPr>
            <p:cNvSpPr>
              <a:spLocks noGrp="1" noRot="1" noMove="1" noResize="1" noEditPoints="1" noAdjustHandles="1" noChangeArrowheads="1" noChangeShapeType="1"/>
            </p:cNvSpPr>
            <p:nvPr/>
          </p:nvSpPr>
          <p:spPr>
            <a:xfrm>
              <a:off x="6384852" y="4779335"/>
              <a:ext cx="4598582" cy="101541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78A2681-7435-9E35-7292-E7A12D974D5E}"/>
                </a:ext>
              </a:extLst>
            </p:cNvPr>
            <p:cNvSpPr txBox="1">
              <a:spLocks noGrp="1" noRot="1" noMove="1" noResize="1" noEditPoints="1" noAdjustHandles="1" noChangeArrowheads="1" noChangeShapeType="1"/>
            </p:cNvSpPr>
            <p:nvPr/>
          </p:nvSpPr>
          <p:spPr>
            <a:xfrm>
              <a:off x="7201198" y="4959181"/>
              <a:ext cx="3782236" cy="646331"/>
            </a:xfrm>
            <a:prstGeom prst="rect">
              <a:avLst/>
            </a:prstGeom>
            <a:noFill/>
          </p:spPr>
          <p:txBody>
            <a:bodyPr wrap="square" rtlCol="0">
              <a:spAutoFit/>
            </a:bodyPr>
            <a:lstStyle/>
            <a:p>
              <a:r>
                <a:rPr lang="en-US" b="1" dirty="0">
                  <a:solidFill>
                    <a:schemeClr val="accent3"/>
                  </a:solidFill>
                </a:rPr>
                <a:t>Check the box that applies to you on your Participant Handout</a:t>
              </a:r>
            </a:p>
          </p:txBody>
        </p:sp>
        <p:sp>
          <p:nvSpPr>
            <p:cNvPr id="9" name="Rectangle 8">
              <a:extLst>
                <a:ext uri="{FF2B5EF4-FFF2-40B4-BE49-F238E27FC236}">
                  <a16:creationId xmlns:a16="http://schemas.microsoft.com/office/drawing/2014/main" id="{D0A3741F-2136-30AC-A1C2-3EACB72FDA12}"/>
                </a:ext>
              </a:extLst>
            </p:cNvPr>
            <p:cNvSpPr>
              <a:spLocks noGrp="1" noRot="1" noMove="1" noResize="1" noEditPoints="1" noAdjustHandles="1" noChangeArrowheads="1" noChangeShapeType="1"/>
            </p:cNvSpPr>
            <p:nvPr/>
          </p:nvSpPr>
          <p:spPr>
            <a:xfrm>
              <a:off x="6705698" y="5150642"/>
              <a:ext cx="285209" cy="285209"/>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D2DCCE4B-701B-78AC-0DD9-1F6EC5CFE5DE}"/>
                </a:ext>
              </a:extLst>
            </p:cNvPr>
            <p:cNvSpPr>
              <a:spLocks noGrp="1" noRot="1" noMove="1" noResize="1" noEditPoints="1" noAdjustHandles="1" noChangeArrowheads="1" noChangeShapeType="1"/>
            </p:cNvSpPr>
            <p:nvPr/>
          </p:nvSpPr>
          <p:spPr>
            <a:xfrm rot="18669267">
              <a:off x="6723142" y="5094823"/>
              <a:ext cx="364565" cy="172339"/>
            </a:xfrm>
            <a:prstGeom prst="corner">
              <a:avLst>
                <a:gd name="adj1" fmla="val 27715"/>
                <a:gd name="adj2" fmla="val 300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09177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EA22CB-72DF-4378-EFD3-CD6B224887AA}"/>
              </a:ext>
            </a:extLst>
          </p:cNvPr>
          <p:cNvGrpSpPr>
            <a:grpSpLocks noGrp="1" noUngrp="1" noRot="1" noMove="1" noResize="1"/>
          </p:cNvGrpSpPr>
          <p:nvPr/>
        </p:nvGrpSpPr>
        <p:grpSpPr>
          <a:xfrm>
            <a:off x="6068862" y="185853"/>
            <a:ext cx="6252418" cy="338554"/>
            <a:chOff x="192356" y="185853"/>
            <a:chExt cx="6252418" cy="338554"/>
          </a:xfrm>
        </p:grpSpPr>
        <p:sp>
          <p:nvSpPr>
            <p:cNvPr id="6" name="TextBox 5">
              <a:extLst>
                <a:ext uri="{FF2B5EF4-FFF2-40B4-BE49-F238E27FC236}">
                  <a16:creationId xmlns:a16="http://schemas.microsoft.com/office/drawing/2014/main" id="{9768E04B-3718-76B3-9450-D34F679360F5}"/>
                </a:ext>
              </a:extLst>
            </p:cNvPr>
            <p:cNvSpPr txBox="1">
              <a:spLocks noGrp="1" noRot="1" noMove="1" noResize="1" noEditPoints="1" noAdjustHandles="1" noChangeArrowheads="1" noChangeShapeType="1"/>
            </p:cNvSpPr>
            <p:nvPr/>
          </p:nvSpPr>
          <p:spPr>
            <a:xfrm>
              <a:off x="192356" y="185853"/>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7" name="Rectangle: Rounded Corners 6">
              <a:extLst>
                <a:ext uri="{FF2B5EF4-FFF2-40B4-BE49-F238E27FC236}">
                  <a16:creationId xmlns:a16="http://schemas.microsoft.com/office/drawing/2014/main" id="{CFE0FD3A-50ED-45CF-2571-6C583073FB58}"/>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8" name="Rectangle: Rounded Corners 7">
              <a:extLst>
                <a:ext uri="{FF2B5EF4-FFF2-40B4-BE49-F238E27FC236}">
                  <a16:creationId xmlns:a16="http://schemas.microsoft.com/office/drawing/2014/main" id="{C1074260-523C-1026-B2C4-3F625AB3AB30}"/>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9" name="TextBox 8">
            <a:extLst>
              <a:ext uri="{FF2B5EF4-FFF2-40B4-BE49-F238E27FC236}">
                <a16:creationId xmlns:a16="http://schemas.microsoft.com/office/drawing/2014/main" id="{586F5204-F3E5-67E4-593C-4E8A1174E5EC}"/>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48</a:t>
            </a:fld>
            <a:r>
              <a:rPr lang="en-US" sz="1200" i="1" dirty="0">
                <a:solidFill>
                  <a:schemeClr val="bg1"/>
                </a:solidFill>
              </a:rPr>
              <a:t> </a:t>
            </a:r>
          </a:p>
        </p:txBody>
      </p:sp>
      <p:sp>
        <p:nvSpPr>
          <p:cNvPr id="13" name="TextBox 12">
            <a:extLst>
              <a:ext uri="{FF2B5EF4-FFF2-40B4-BE49-F238E27FC236}">
                <a16:creationId xmlns:a16="http://schemas.microsoft.com/office/drawing/2014/main" id="{69F961B8-6A88-0386-97D4-767C632BDDB3}"/>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grpSp>
        <p:nvGrpSpPr>
          <p:cNvPr id="11" name="Group 10">
            <a:extLst>
              <a:ext uri="{FF2B5EF4-FFF2-40B4-BE49-F238E27FC236}">
                <a16:creationId xmlns:a16="http://schemas.microsoft.com/office/drawing/2014/main" id="{993BEEC9-26BA-0429-17F1-D024661AA509}"/>
              </a:ext>
            </a:extLst>
          </p:cNvPr>
          <p:cNvGrpSpPr>
            <a:grpSpLocks noGrp="1" noUngrp="1" noRot="1" noMove="1" noResize="1"/>
          </p:cNvGrpSpPr>
          <p:nvPr/>
        </p:nvGrpSpPr>
        <p:grpSpPr>
          <a:xfrm>
            <a:off x="1683992" y="1286502"/>
            <a:ext cx="5604909" cy="2228608"/>
            <a:chOff x="1683992" y="1286502"/>
            <a:chExt cx="5604909" cy="2228608"/>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1683992" y="1594584"/>
              <a:ext cx="5604909" cy="1920526"/>
            </a:xfrm>
            <a:prstGeom prst="rect">
              <a:avLst/>
            </a:prstGeom>
            <a:noFill/>
          </p:spPr>
          <p:txBody>
            <a:bodyPr wrap="square" rtlCol="0">
              <a:spAutoFit/>
            </a:bodyPr>
            <a:lstStyle/>
            <a:p>
              <a:pPr>
                <a:lnSpc>
                  <a:spcPct val="90000"/>
                </a:lnSpc>
              </a:pPr>
              <a:r>
                <a:rPr lang="en-US" sz="6600" b="1" i="0" u="none" strike="noStrike" baseline="0" dirty="0"/>
                <a:t>High Blood Pressure</a:t>
              </a:r>
              <a:endParaRPr lang="en-US" sz="9600" dirty="0"/>
            </a:p>
          </p:txBody>
        </p:sp>
        <p:sp>
          <p:nvSpPr>
            <p:cNvPr id="3" name="TextBox 2">
              <a:extLst>
                <a:ext uri="{FF2B5EF4-FFF2-40B4-BE49-F238E27FC236}">
                  <a16:creationId xmlns:a16="http://schemas.microsoft.com/office/drawing/2014/main" id="{B80CF66B-1855-ED1D-B1AB-45653544652F}"/>
                </a:ext>
              </a:extLst>
            </p:cNvPr>
            <p:cNvSpPr txBox="1">
              <a:spLocks noGrp="1" noRot="1" noMove="1" noResize="1" noEditPoints="1" noAdjustHandles="1" noChangeArrowheads="1" noChangeShapeType="1"/>
            </p:cNvSpPr>
            <p:nvPr/>
          </p:nvSpPr>
          <p:spPr>
            <a:xfrm>
              <a:off x="1728339" y="1286502"/>
              <a:ext cx="4336472" cy="369332"/>
            </a:xfrm>
            <a:prstGeom prst="rect">
              <a:avLst/>
            </a:prstGeom>
            <a:noFill/>
          </p:spPr>
          <p:txBody>
            <a:bodyPr wrap="square" rtlCol="0">
              <a:spAutoFit/>
            </a:bodyPr>
            <a:lstStyle/>
            <a:p>
              <a:pPr>
                <a:lnSpc>
                  <a:spcPct val="90000"/>
                </a:lnSpc>
              </a:pPr>
              <a:r>
                <a:rPr lang="en-US" sz="2000" b="1" dirty="0">
                  <a:solidFill>
                    <a:schemeClr val="accent6"/>
                  </a:solidFill>
                </a:rPr>
                <a:t>Potentially Modifiable Risk Factor</a:t>
              </a:r>
            </a:p>
          </p:txBody>
        </p:sp>
      </p:grpSp>
      <p:grpSp>
        <p:nvGrpSpPr>
          <p:cNvPr id="12" name="Group 11">
            <a:extLst>
              <a:ext uri="{FF2B5EF4-FFF2-40B4-BE49-F238E27FC236}">
                <a16:creationId xmlns:a16="http://schemas.microsoft.com/office/drawing/2014/main" id="{76CF3C28-C05B-0716-DAED-543882273CC3}"/>
              </a:ext>
            </a:extLst>
          </p:cNvPr>
          <p:cNvGrpSpPr>
            <a:grpSpLocks noGrp="1" noUngrp="1" noRot="1" noMove="1" noResize="1"/>
          </p:cNvGrpSpPr>
          <p:nvPr/>
        </p:nvGrpSpPr>
        <p:grpSpPr>
          <a:xfrm>
            <a:off x="1728339" y="3823192"/>
            <a:ext cx="4899163" cy="1717596"/>
            <a:chOff x="1728339" y="3823192"/>
            <a:chExt cx="4899163" cy="1717596"/>
          </a:xfrm>
        </p:grpSpPr>
        <p:sp>
          <p:nvSpPr>
            <p:cNvPr id="5" name="TextBox 4">
              <a:extLst>
                <a:ext uri="{FF2B5EF4-FFF2-40B4-BE49-F238E27FC236}">
                  <a16:creationId xmlns:a16="http://schemas.microsoft.com/office/drawing/2014/main" id="{D0567808-174E-EA61-F946-3FC464A1C58A}"/>
                </a:ext>
              </a:extLst>
            </p:cNvPr>
            <p:cNvSpPr txBox="1">
              <a:spLocks noGrp="1" noRot="1" noMove="1" noResize="1" noEditPoints="1" noAdjustHandles="1" noChangeArrowheads="1" noChangeShapeType="1"/>
            </p:cNvSpPr>
            <p:nvPr/>
          </p:nvSpPr>
          <p:spPr>
            <a:xfrm>
              <a:off x="1728339" y="4217349"/>
              <a:ext cx="4899163" cy="1323439"/>
            </a:xfrm>
            <a:prstGeom prst="rect">
              <a:avLst/>
            </a:prstGeom>
            <a:noFill/>
          </p:spPr>
          <p:txBody>
            <a:bodyPr wrap="square" rtlCol="0">
              <a:noAutofit/>
            </a:bodyPr>
            <a:lstStyle/>
            <a:p>
              <a:pPr>
                <a:spcAft>
                  <a:spcPts val="3000"/>
                </a:spcAft>
              </a:pPr>
              <a:r>
                <a:rPr lang="en-US" sz="2800" dirty="0"/>
                <a:t>The force of your blood pushing against the walls of your blood vessels is too high.</a:t>
              </a:r>
              <a:endParaRPr lang="en-US" sz="2800" b="0" i="0" u="none" strike="noStrike" baseline="0" dirty="0"/>
            </a:p>
          </p:txBody>
        </p:sp>
        <p:sp>
          <p:nvSpPr>
            <p:cNvPr id="14" name="TextBox 13">
              <a:extLst>
                <a:ext uri="{FF2B5EF4-FFF2-40B4-BE49-F238E27FC236}">
                  <a16:creationId xmlns:a16="http://schemas.microsoft.com/office/drawing/2014/main" id="{14E13A51-0AFA-D1EF-7ACF-FBEB40F4FADD}"/>
                </a:ext>
              </a:extLst>
            </p:cNvPr>
            <p:cNvSpPr txBox="1">
              <a:spLocks noGrp="1" noRot="1" noMove="1" noResize="1" noEditPoints="1" noAdjustHandles="1" noChangeArrowheads="1" noChangeShapeType="1"/>
            </p:cNvSpPr>
            <p:nvPr/>
          </p:nvSpPr>
          <p:spPr>
            <a:xfrm>
              <a:off x="1728339" y="3823192"/>
              <a:ext cx="4151620" cy="369332"/>
            </a:xfrm>
            <a:prstGeom prst="rect">
              <a:avLst/>
            </a:prstGeom>
            <a:noFill/>
          </p:spPr>
          <p:txBody>
            <a:bodyPr wrap="square" rtlCol="0">
              <a:spAutoFit/>
            </a:bodyPr>
            <a:lstStyle/>
            <a:p>
              <a:pPr>
                <a:lnSpc>
                  <a:spcPct val="90000"/>
                </a:lnSpc>
              </a:pPr>
              <a:r>
                <a:rPr lang="en-US" sz="2000" b="1" dirty="0">
                  <a:solidFill>
                    <a:schemeClr val="accent6"/>
                  </a:solidFill>
                </a:rPr>
                <a:t>Definition:</a:t>
              </a:r>
            </a:p>
          </p:txBody>
        </p:sp>
      </p:grpSp>
      <p:grpSp>
        <p:nvGrpSpPr>
          <p:cNvPr id="10" name="Group 9">
            <a:extLst>
              <a:ext uri="{FF2B5EF4-FFF2-40B4-BE49-F238E27FC236}">
                <a16:creationId xmlns:a16="http://schemas.microsoft.com/office/drawing/2014/main" id="{E17B4686-A49E-5D1F-17E8-F0A3FC752BC5}"/>
              </a:ext>
            </a:extLst>
          </p:cNvPr>
          <p:cNvGrpSpPr>
            <a:grpSpLocks noGrp="1" noUngrp="1" noRot="1" noMove="1" noResize="1"/>
          </p:cNvGrpSpPr>
          <p:nvPr/>
        </p:nvGrpSpPr>
        <p:grpSpPr>
          <a:xfrm>
            <a:off x="7784432" y="1609457"/>
            <a:ext cx="2387029" cy="2387029"/>
            <a:chOff x="7784432" y="1609457"/>
            <a:chExt cx="2387029" cy="2387029"/>
          </a:xfrm>
        </p:grpSpPr>
        <p:sp>
          <p:nvSpPr>
            <p:cNvPr id="15" name="Oval 14">
              <a:extLst>
                <a:ext uri="{FF2B5EF4-FFF2-40B4-BE49-F238E27FC236}">
                  <a16:creationId xmlns:a16="http://schemas.microsoft.com/office/drawing/2014/main" id="{44BB83A8-C11A-A9D3-9D9C-F8849460A991}"/>
                </a:ext>
              </a:extLst>
            </p:cNvPr>
            <p:cNvSpPr>
              <a:spLocks noGrp="1" noRot="1" noMove="1" noResize="1" noEditPoints="1" noAdjustHandles="1" noChangeArrowheads="1" noChangeShapeType="1"/>
            </p:cNvSpPr>
            <p:nvPr/>
          </p:nvSpPr>
          <p:spPr>
            <a:xfrm>
              <a:off x="7784432" y="1609457"/>
              <a:ext cx="2387029" cy="238702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A177E88A-91F3-3C75-7131-EBC7B2ABD469}"/>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8169511" y="2205811"/>
              <a:ext cx="1621037" cy="1309299"/>
            </a:xfrm>
            <a:prstGeom prst="rect">
              <a:avLst/>
            </a:prstGeom>
          </p:spPr>
        </p:pic>
      </p:grpSp>
    </p:spTree>
    <p:extLst>
      <p:ext uri="{BB962C8B-B14F-4D97-AF65-F5344CB8AC3E}">
        <p14:creationId xmlns:p14="http://schemas.microsoft.com/office/powerpoint/2010/main" val="2615369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4790"/>
            <a:ext cx="5584902" cy="461665"/>
          </a:xfrm>
          <a:prstGeom prst="rect">
            <a:avLst/>
          </a:prstGeom>
          <a:noFill/>
        </p:spPr>
        <p:txBody>
          <a:bodyPr wrap="square" rtlCol="0">
            <a:spAutoFit/>
          </a:bodyPr>
          <a:lstStyle/>
          <a:p>
            <a:r>
              <a:rPr lang="en-US" sz="2400" dirty="0"/>
              <a:t>Risk Factor: </a:t>
            </a:r>
            <a:r>
              <a:rPr lang="en-US" sz="2400" b="1" dirty="0"/>
              <a:t>High Blood Pressure</a:t>
            </a:r>
            <a:endParaRPr lang="en-US" sz="40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6073498" y="2202450"/>
            <a:ext cx="5717109" cy="1477328"/>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t>Get your blood pressure tested regularly. </a:t>
            </a:r>
          </a:p>
          <a:p>
            <a:pPr marL="285750" indent="-285750">
              <a:spcAft>
                <a:spcPts val="1800"/>
              </a:spcAft>
              <a:buFont typeface="Arial" panose="020B0604020202020204" pitchFamily="34" charset="0"/>
              <a:buChar char="•"/>
            </a:pPr>
            <a:r>
              <a:rPr lang="en-US" sz="2000" dirty="0"/>
              <a:t>Make healthier food choices at gatherings.</a:t>
            </a:r>
          </a:p>
          <a:p>
            <a:pPr marL="285750" indent="-285750">
              <a:spcAft>
                <a:spcPts val="1800"/>
              </a:spcAft>
              <a:buFont typeface="Arial" panose="020B0604020202020204" pitchFamily="34" charset="0"/>
              <a:buChar char="•"/>
            </a:pPr>
            <a:r>
              <a:rPr lang="en-US" sz="2000" dirty="0"/>
              <a:t>Ask your medical provider about medication.</a:t>
            </a:r>
          </a:p>
        </p:txBody>
      </p:sp>
      <p:sp>
        <p:nvSpPr>
          <p:cNvPr id="2" name="TextBox 1">
            <a:extLst>
              <a:ext uri="{FF2B5EF4-FFF2-40B4-BE49-F238E27FC236}">
                <a16:creationId xmlns:a16="http://schemas.microsoft.com/office/drawing/2014/main" id="{38637BF5-CE25-F161-0924-354BED3AA6F4}"/>
              </a:ext>
            </a:extLst>
          </p:cNvPr>
          <p:cNvSpPr txBox="1">
            <a:spLocks noGrp="1" noRot="1" noMove="1" noResize="1" noEditPoints="1" noAdjustHandles="1" noChangeArrowheads="1" noChangeShapeType="1"/>
          </p:cNvSpPr>
          <p:nvPr/>
        </p:nvSpPr>
        <p:spPr>
          <a:xfrm>
            <a:off x="549739" y="1785495"/>
            <a:ext cx="5050422" cy="2751522"/>
          </a:xfrm>
          <a:prstGeom prst="rect">
            <a:avLst/>
          </a:prstGeom>
          <a:noFill/>
        </p:spPr>
        <p:txBody>
          <a:bodyPr wrap="square" lIns="91440" tIns="45720" rIns="91440" bIns="45720" rtlCol="0" anchor="t">
            <a:spAutoFit/>
          </a:bodyPr>
          <a:lstStyle/>
          <a:p>
            <a:pPr algn="ctr">
              <a:lnSpc>
                <a:spcPct val="90000"/>
              </a:lnSpc>
            </a:pPr>
            <a:r>
              <a:rPr lang="en-US" sz="4800" b="1" dirty="0"/>
              <a:t>Ask a Medical Provider about Blood Pressure Medication</a:t>
            </a:r>
          </a:p>
        </p:txBody>
      </p:sp>
      <p:sp>
        <p:nvSpPr>
          <p:cNvPr id="3" name="TextBox 2">
            <a:extLst>
              <a:ext uri="{FF2B5EF4-FFF2-40B4-BE49-F238E27FC236}">
                <a16:creationId xmlns:a16="http://schemas.microsoft.com/office/drawing/2014/main" id="{4DD853F1-260B-0EB7-47C8-EEFADBC4CE4F}"/>
              </a:ext>
            </a:extLst>
          </p:cNvPr>
          <p:cNvSpPr txBox="1">
            <a:spLocks noGrp="1" noRot="1" noMove="1" noResize="1" noEditPoints="1" noAdjustHandles="1" noChangeArrowheads="1" noChangeShapeType="1"/>
          </p:cNvSpPr>
          <p:nvPr/>
        </p:nvSpPr>
        <p:spPr>
          <a:xfrm>
            <a:off x="6073499" y="1689941"/>
            <a:ext cx="5397195" cy="369332"/>
          </a:xfrm>
          <a:prstGeom prst="rect">
            <a:avLst/>
          </a:prstGeom>
          <a:noFill/>
        </p:spPr>
        <p:txBody>
          <a:bodyPr wrap="square" rtlCol="0">
            <a:spAutoFit/>
          </a:bodyPr>
          <a:lstStyle/>
          <a:p>
            <a:pPr>
              <a:lnSpc>
                <a:spcPct val="90000"/>
              </a:lnSpc>
            </a:pPr>
            <a:r>
              <a:rPr lang="en-US" sz="2000" b="1" dirty="0">
                <a:solidFill>
                  <a:schemeClr val="accent6"/>
                </a:solidFill>
              </a:rPr>
              <a:t>Changes That Can Make a Big Difference</a:t>
            </a:r>
          </a:p>
        </p:txBody>
      </p:sp>
      <p:sp>
        <p:nvSpPr>
          <p:cNvPr id="12" name="TextBox 11">
            <a:extLst>
              <a:ext uri="{FF2B5EF4-FFF2-40B4-BE49-F238E27FC236}">
                <a16:creationId xmlns:a16="http://schemas.microsoft.com/office/drawing/2014/main" id="{CAB7DFED-A36F-1840-BF78-47EE093B9B6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49</a:t>
            </a:fld>
            <a:r>
              <a:rPr lang="en-US" sz="1200" i="1" dirty="0"/>
              <a:t> </a:t>
            </a:r>
          </a:p>
        </p:txBody>
      </p:sp>
      <p:sp>
        <p:nvSpPr>
          <p:cNvPr id="13" name="TextBox 12">
            <a:extLst>
              <a:ext uri="{FF2B5EF4-FFF2-40B4-BE49-F238E27FC236}">
                <a16:creationId xmlns:a16="http://schemas.microsoft.com/office/drawing/2014/main" id="{33EBF1ED-B3A7-22B5-153C-B018FD9A79A7}"/>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6" name="Group 5">
            <a:extLst>
              <a:ext uri="{FF2B5EF4-FFF2-40B4-BE49-F238E27FC236}">
                <a16:creationId xmlns:a16="http://schemas.microsoft.com/office/drawing/2014/main" id="{7BAD6309-8626-AA86-BC49-DFFF20EC56D5}"/>
              </a:ext>
            </a:extLst>
          </p:cNvPr>
          <p:cNvGrpSpPr>
            <a:grpSpLocks noGrp="1" noUngrp="1" noRot="1" noMove="1" noResize="1"/>
          </p:cNvGrpSpPr>
          <p:nvPr/>
        </p:nvGrpSpPr>
        <p:grpSpPr>
          <a:xfrm>
            <a:off x="6384852" y="4779335"/>
            <a:ext cx="4598582" cy="1015410"/>
            <a:chOff x="6384852" y="4779335"/>
            <a:chExt cx="4598582" cy="1015410"/>
          </a:xfrm>
        </p:grpSpPr>
        <p:sp>
          <p:nvSpPr>
            <p:cNvPr id="7" name="Rectangle: Rounded Corners 6">
              <a:extLst>
                <a:ext uri="{FF2B5EF4-FFF2-40B4-BE49-F238E27FC236}">
                  <a16:creationId xmlns:a16="http://schemas.microsoft.com/office/drawing/2014/main" id="{129C235B-88C1-E019-2391-D8471BAABB4E}"/>
                </a:ext>
              </a:extLst>
            </p:cNvPr>
            <p:cNvSpPr>
              <a:spLocks noGrp="1" noRot="1" noMove="1" noResize="1" noEditPoints="1" noAdjustHandles="1" noChangeArrowheads="1" noChangeShapeType="1"/>
            </p:cNvSpPr>
            <p:nvPr/>
          </p:nvSpPr>
          <p:spPr>
            <a:xfrm>
              <a:off x="6384852" y="4779335"/>
              <a:ext cx="4598582" cy="101541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9BC7FF-BFC0-C9D2-5285-880AB0DB536D}"/>
                </a:ext>
              </a:extLst>
            </p:cNvPr>
            <p:cNvSpPr txBox="1">
              <a:spLocks noGrp="1" noRot="1" noMove="1" noResize="1" noEditPoints="1" noAdjustHandles="1" noChangeArrowheads="1" noChangeShapeType="1"/>
            </p:cNvSpPr>
            <p:nvPr/>
          </p:nvSpPr>
          <p:spPr>
            <a:xfrm>
              <a:off x="7201198" y="4959181"/>
              <a:ext cx="3782236" cy="646331"/>
            </a:xfrm>
            <a:prstGeom prst="rect">
              <a:avLst/>
            </a:prstGeom>
            <a:noFill/>
          </p:spPr>
          <p:txBody>
            <a:bodyPr wrap="square" rtlCol="0">
              <a:spAutoFit/>
            </a:bodyPr>
            <a:lstStyle/>
            <a:p>
              <a:r>
                <a:rPr lang="en-US" b="1" dirty="0">
                  <a:solidFill>
                    <a:schemeClr val="accent3"/>
                  </a:solidFill>
                </a:rPr>
                <a:t>Check the box that applies to you on your Participant Handout</a:t>
              </a:r>
            </a:p>
          </p:txBody>
        </p:sp>
        <p:sp>
          <p:nvSpPr>
            <p:cNvPr id="9" name="Rectangle 8">
              <a:extLst>
                <a:ext uri="{FF2B5EF4-FFF2-40B4-BE49-F238E27FC236}">
                  <a16:creationId xmlns:a16="http://schemas.microsoft.com/office/drawing/2014/main" id="{E6663516-A973-9110-C762-BD5E8E66C8C0}"/>
                </a:ext>
              </a:extLst>
            </p:cNvPr>
            <p:cNvSpPr>
              <a:spLocks noGrp="1" noRot="1" noMove="1" noResize="1" noEditPoints="1" noAdjustHandles="1" noChangeArrowheads="1" noChangeShapeType="1"/>
            </p:cNvSpPr>
            <p:nvPr/>
          </p:nvSpPr>
          <p:spPr>
            <a:xfrm>
              <a:off x="6705698" y="5150642"/>
              <a:ext cx="285209" cy="285209"/>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0EF7EBF7-A3D6-405F-3A55-94B8EA23ED4E}"/>
                </a:ext>
              </a:extLst>
            </p:cNvPr>
            <p:cNvSpPr>
              <a:spLocks noGrp="1" noRot="1" noMove="1" noResize="1" noEditPoints="1" noAdjustHandles="1" noChangeArrowheads="1" noChangeShapeType="1"/>
            </p:cNvSpPr>
            <p:nvPr/>
          </p:nvSpPr>
          <p:spPr>
            <a:xfrm rot="18669267">
              <a:off x="6723142" y="5094823"/>
              <a:ext cx="364565" cy="172339"/>
            </a:xfrm>
            <a:prstGeom prst="corner">
              <a:avLst>
                <a:gd name="adj1" fmla="val 27715"/>
                <a:gd name="adj2" fmla="val 300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81314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A5A6B5-2669-A9C7-F860-1BEAB94AF0E6}"/>
              </a:ext>
            </a:extLst>
          </p:cNvPr>
          <p:cNvSpPr>
            <a:spLocks noGrp="1" noRot="1" noMove="1" noResize="1" noEditPoints="1" noAdjustHandles="1" noChangeArrowheads="1" noChangeShapeType="1"/>
          </p:cNvSpPr>
          <p:nvPr/>
        </p:nvSpPr>
        <p:spPr>
          <a:xfrm>
            <a:off x="6650665" y="0"/>
            <a:ext cx="5541335"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B6229F-04CA-F577-34DB-6D8182D627D8}"/>
              </a:ext>
            </a:extLst>
          </p:cNvPr>
          <p:cNvSpPr txBox="1">
            <a:spLocks noGrp="1" noRot="1" noMove="1" noResize="1" noEditPoints="1" noAdjustHandles="1" noChangeArrowheads="1" noChangeShapeType="1"/>
          </p:cNvSpPr>
          <p:nvPr/>
        </p:nvSpPr>
        <p:spPr>
          <a:xfrm>
            <a:off x="7330705" y="4116291"/>
            <a:ext cx="4096637" cy="1292662"/>
          </a:xfrm>
          <a:prstGeom prst="rect">
            <a:avLst/>
          </a:prstGeom>
          <a:noFill/>
        </p:spPr>
        <p:txBody>
          <a:bodyPr wrap="square" rtlCol="0" anchor="ctr">
            <a:spAutoFit/>
          </a:bodyPr>
          <a:lstStyle/>
          <a:p>
            <a:pPr algn="ctr">
              <a:spcAft>
                <a:spcPts val="600"/>
              </a:spcAft>
            </a:pPr>
            <a:r>
              <a:rPr lang="en-US" sz="2400" b="1" dirty="0">
                <a:effectLst/>
                <a:ea typeface="Myriad Pro Semicondensed"/>
                <a:cs typeface="Myriad Pro Semicondensed"/>
              </a:rPr>
              <a:t>Introduce Yourself</a:t>
            </a:r>
          </a:p>
          <a:p>
            <a:pPr algn="ctr">
              <a:spcBef>
                <a:spcPts val="600"/>
              </a:spcBef>
              <a:spcAft>
                <a:spcPts val="600"/>
              </a:spcAft>
            </a:pPr>
            <a:r>
              <a:rPr lang="en-US" sz="2200" dirty="0">
                <a:effectLst/>
                <a:ea typeface="Myriad Pro Semicondensed"/>
                <a:cs typeface="Myriad Pro Semicondensed"/>
              </a:rPr>
              <a:t>Say your name, and why you’re attending this workshop</a:t>
            </a:r>
          </a:p>
        </p:txBody>
      </p:sp>
      <p:sp>
        <p:nvSpPr>
          <p:cNvPr id="9" name="TextBox 8">
            <a:extLst>
              <a:ext uri="{FF2B5EF4-FFF2-40B4-BE49-F238E27FC236}">
                <a16:creationId xmlns:a16="http://schemas.microsoft.com/office/drawing/2014/main" id="{65F1E0C1-D29C-B68B-53C0-472D451AA71E}"/>
              </a:ext>
            </a:extLst>
          </p:cNvPr>
          <p:cNvSpPr txBox="1">
            <a:spLocks/>
          </p:cNvSpPr>
          <p:nvPr/>
        </p:nvSpPr>
        <p:spPr>
          <a:xfrm>
            <a:off x="873304" y="2059891"/>
            <a:ext cx="6149499" cy="1748684"/>
          </a:xfrm>
          <a:prstGeom prst="rect">
            <a:avLst/>
          </a:prstGeom>
          <a:noFill/>
        </p:spPr>
        <p:txBody>
          <a:bodyPr wrap="square" rtlCol="0">
            <a:spAutoFit/>
          </a:bodyPr>
          <a:lstStyle/>
          <a:p>
            <a:pPr>
              <a:lnSpc>
                <a:spcPct val="80000"/>
              </a:lnSpc>
            </a:pPr>
            <a:r>
              <a:rPr lang="en-US" sz="6600" b="1" dirty="0"/>
              <a:t>Welcome &amp; Introductions</a:t>
            </a:r>
          </a:p>
        </p:txBody>
      </p:sp>
      <p:sp>
        <p:nvSpPr>
          <p:cNvPr id="2" name="TextBox 1">
            <a:extLst>
              <a:ext uri="{FF2B5EF4-FFF2-40B4-BE49-F238E27FC236}">
                <a16:creationId xmlns:a16="http://schemas.microsoft.com/office/drawing/2014/main" id="{8F858670-7183-FAC2-C633-D4A0E63EE0BC}"/>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5</a:t>
            </a:fld>
            <a:r>
              <a:rPr lang="en-US" sz="1200" i="1" dirty="0"/>
              <a:t> </a:t>
            </a:r>
          </a:p>
        </p:txBody>
      </p:sp>
      <p:sp>
        <p:nvSpPr>
          <p:cNvPr id="3" name="TextBox 2">
            <a:extLst>
              <a:ext uri="{FF2B5EF4-FFF2-40B4-BE49-F238E27FC236}">
                <a16:creationId xmlns:a16="http://schemas.microsoft.com/office/drawing/2014/main" id="{11950E02-FD07-D74A-E933-BFB1329BF8FF}"/>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sp>
        <p:nvSpPr>
          <p:cNvPr id="6" name="Oval 5">
            <a:extLst>
              <a:ext uri="{FF2B5EF4-FFF2-40B4-BE49-F238E27FC236}">
                <a16:creationId xmlns:a16="http://schemas.microsoft.com/office/drawing/2014/main" id="{29AF2FD5-BC8A-DD99-B8C4-8D80F2CEC2F5}"/>
              </a:ext>
            </a:extLst>
          </p:cNvPr>
          <p:cNvSpPr/>
          <p:nvPr/>
        </p:nvSpPr>
        <p:spPr>
          <a:xfrm flipH="1">
            <a:off x="7563740" y="1051105"/>
            <a:ext cx="2666965" cy="2666965"/>
          </a:xfrm>
          <a:prstGeom prst="ellipse">
            <a:avLst/>
          </a:prstGeom>
          <a:blipFill>
            <a:blip r:embed="rId3">
              <a:extLst>
                <a:ext uri="{28A0092B-C50C-407E-A947-70E740481C1C}">
                  <a14:useLocalDpi xmlns:a14="http://schemas.microsoft.com/office/drawing/2010/main" val="0"/>
                </a:ext>
              </a:extLst>
            </a:blip>
            <a:srcRect/>
            <a:stretch>
              <a:fillRect l="-45151" t="-5097" r="-16759" b="-284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8D54FE5-93E4-4819-5571-5631EE85DAAC}"/>
              </a:ext>
            </a:extLst>
          </p:cNvPr>
          <p:cNvSpPr/>
          <p:nvPr/>
        </p:nvSpPr>
        <p:spPr>
          <a:xfrm flipH="1">
            <a:off x="10031067" y="2550710"/>
            <a:ext cx="1287629" cy="1287629"/>
          </a:xfrm>
          <a:prstGeom prst="ellipse">
            <a:avLst/>
          </a:prstGeom>
          <a:blipFill>
            <a:blip r:embed="rId4">
              <a:extLst>
                <a:ext uri="{28A0092B-C50C-407E-A947-70E740481C1C}">
                  <a14:useLocalDpi xmlns:a14="http://schemas.microsoft.com/office/drawing/2010/main" val="0"/>
                </a:ext>
              </a:extLst>
            </a:blip>
            <a:srcRect/>
            <a:stretch>
              <a:fillRect l="-126806" t="-53402" r="-91348" b="-5870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B09149F-E812-67A0-5CCF-7804CC0D5274}"/>
              </a:ext>
            </a:extLst>
          </p:cNvPr>
          <p:cNvSpPr/>
          <p:nvPr/>
        </p:nvSpPr>
        <p:spPr>
          <a:xfrm flipH="1">
            <a:off x="10148968" y="1388673"/>
            <a:ext cx="1041768" cy="1041768"/>
          </a:xfrm>
          <a:prstGeom prst="ellipse">
            <a:avLst/>
          </a:prstGeom>
          <a:blipFill>
            <a:blip r:embed="rId5">
              <a:extLst>
                <a:ext uri="{28A0092B-C50C-407E-A947-70E740481C1C}">
                  <a14:useLocalDpi xmlns:a14="http://schemas.microsoft.com/office/drawing/2010/main" val="0"/>
                </a:ext>
              </a:extLst>
            </a:blip>
            <a:srcRect/>
            <a:stretch>
              <a:fillRect l="-106659" t="-23403" r="-14575" b="-2408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003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EA22CB-72DF-4378-EFD3-CD6B224887AA}"/>
              </a:ext>
            </a:extLst>
          </p:cNvPr>
          <p:cNvGrpSpPr>
            <a:grpSpLocks noGrp="1" noUngrp="1" noRot="1" noMove="1" noResize="1"/>
          </p:cNvGrpSpPr>
          <p:nvPr/>
        </p:nvGrpSpPr>
        <p:grpSpPr>
          <a:xfrm>
            <a:off x="6068862" y="185853"/>
            <a:ext cx="6252418" cy="338554"/>
            <a:chOff x="192356" y="185853"/>
            <a:chExt cx="6252418" cy="338554"/>
          </a:xfrm>
        </p:grpSpPr>
        <p:sp>
          <p:nvSpPr>
            <p:cNvPr id="6" name="TextBox 5">
              <a:extLst>
                <a:ext uri="{FF2B5EF4-FFF2-40B4-BE49-F238E27FC236}">
                  <a16:creationId xmlns:a16="http://schemas.microsoft.com/office/drawing/2014/main" id="{9768E04B-3718-76B3-9450-D34F679360F5}"/>
                </a:ext>
              </a:extLst>
            </p:cNvPr>
            <p:cNvSpPr txBox="1">
              <a:spLocks noGrp="1" noRot="1" noMove="1" noResize="1" noEditPoints="1" noAdjustHandles="1" noChangeArrowheads="1" noChangeShapeType="1"/>
            </p:cNvSpPr>
            <p:nvPr/>
          </p:nvSpPr>
          <p:spPr>
            <a:xfrm>
              <a:off x="192356" y="185853"/>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7" name="Rectangle: Rounded Corners 6">
              <a:extLst>
                <a:ext uri="{FF2B5EF4-FFF2-40B4-BE49-F238E27FC236}">
                  <a16:creationId xmlns:a16="http://schemas.microsoft.com/office/drawing/2014/main" id="{CFE0FD3A-50ED-45CF-2571-6C583073FB58}"/>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8" name="Rectangle: Rounded Corners 7">
              <a:extLst>
                <a:ext uri="{FF2B5EF4-FFF2-40B4-BE49-F238E27FC236}">
                  <a16:creationId xmlns:a16="http://schemas.microsoft.com/office/drawing/2014/main" id="{C1074260-523C-1026-B2C4-3F625AB3AB30}"/>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9" name="TextBox 8">
            <a:extLst>
              <a:ext uri="{FF2B5EF4-FFF2-40B4-BE49-F238E27FC236}">
                <a16:creationId xmlns:a16="http://schemas.microsoft.com/office/drawing/2014/main" id="{586F5204-F3E5-67E4-593C-4E8A1174E5EC}"/>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50</a:t>
            </a:fld>
            <a:r>
              <a:rPr lang="en-US" sz="1200" i="1" dirty="0">
                <a:solidFill>
                  <a:schemeClr val="bg1"/>
                </a:solidFill>
              </a:rPr>
              <a:t> </a:t>
            </a:r>
          </a:p>
        </p:txBody>
      </p:sp>
      <p:sp>
        <p:nvSpPr>
          <p:cNvPr id="13" name="TextBox 12">
            <a:extLst>
              <a:ext uri="{FF2B5EF4-FFF2-40B4-BE49-F238E27FC236}">
                <a16:creationId xmlns:a16="http://schemas.microsoft.com/office/drawing/2014/main" id="{69F961B8-6A88-0386-97D4-767C632BDDB3}"/>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grpSp>
        <p:nvGrpSpPr>
          <p:cNvPr id="12" name="Group 11">
            <a:extLst>
              <a:ext uri="{FF2B5EF4-FFF2-40B4-BE49-F238E27FC236}">
                <a16:creationId xmlns:a16="http://schemas.microsoft.com/office/drawing/2014/main" id="{95F86721-E432-BEB0-5AF1-FFF977290B8C}"/>
              </a:ext>
            </a:extLst>
          </p:cNvPr>
          <p:cNvGrpSpPr>
            <a:grpSpLocks noGrp="1" noUngrp="1" noRot="1" noMove="1" noResize="1"/>
          </p:cNvGrpSpPr>
          <p:nvPr/>
        </p:nvGrpSpPr>
        <p:grpSpPr>
          <a:xfrm>
            <a:off x="1683992" y="1286502"/>
            <a:ext cx="5604909" cy="2215632"/>
            <a:chOff x="1683992" y="1286502"/>
            <a:chExt cx="5604909" cy="2215632"/>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1683992" y="1581608"/>
              <a:ext cx="5604909" cy="1920526"/>
            </a:xfrm>
            <a:prstGeom prst="rect">
              <a:avLst/>
            </a:prstGeom>
            <a:noFill/>
          </p:spPr>
          <p:txBody>
            <a:bodyPr wrap="square" rtlCol="0">
              <a:spAutoFit/>
            </a:bodyPr>
            <a:lstStyle/>
            <a:p>
              <a:pPr>
                <a:lnSpc>
                  <a:spcPct val="90000"/>
                </a:lnSpc>
              </a:pPr>
              <a:r>
                <a:rPr lang="en-US" sz="6600" b="1" i="0" u="none" strike="noStrike" baseline="0" dirty="0"/>
                <a:t>Physical Inactivity</a:t>
              </a:r>
              <a:endParaRPr lang="en-US" sz="9600" dirty="0"/>
            </a:p>
          </p:txBody>
        </p:sp>
        <p:sp>
          <p:nvSpPr>
            <p:cNvPr id="3" name="TextBox 2">
              <a:extLst>
                <a:ext uri="{FF2B5EF4-FFF2-40B4-BE49-F238E27FC236}">
                  <a16:creationId xmlns:a16="http://schemas.microsoft.com/office/drawing/2014/main" id="{B80CF66B-1855-ED1D-B1AB-45653544652F}"/>
                </a:ext>
              </a:extLst>
            </p:cNvPr>
            <p:cNvSpPr txBox="1">
              <a:spLocks noGrp="1" noRot="1" noMove="1" noResize="1" noEditPoints="1" noAdjustHandles="1" noChangeArrowheads="1" noChangeShapeType="1"/>
            </p:cNvSpPr>
            <p:nvPr/>
          </p:nvSpPr>
          <p:spPr>
            <a:xfrm>
              <a:off x="1728339" y="1286502"/>
              <a:ext cx="4336472" cy="369332"/>
            </a:xfrm>
            <a:prstGeom prst="rect">
              <a:avLst/>
            </a:prstGeom>
            <a:noFill/>
          </p:spPr>
          <p:txBody>
            <a:bodyPr wrap="square" rtlCol="0">
              <a:spAutoFit/>
            </a:bodyPr>
            <a:lstStyle/>
            <a:p>
              <a:pPr>
                <a:lnSpc>
                  <a:spcPct val="90000"/>
                </a:lnSpc>
              </a:pPr>
              <a:r>
                <a:rPr lang="en-US" sz="2000" b="1" dirty="0">
                  <a:solidFill>
                    <a:schemeClr val="accent6"/>
                  </a:solidFill>
                </a:rPr>
                <a:t>Potentially Modifiable Risk Factor</a:t>
              </a:r>
            </a:p>
          </p:txBody>
        </p:sp>
      </p:grpSp>
      <p:grpSp>
        <p:nvGrpSpPr>
          <p:cNvPr id="16" name="Group 15">
            <a:extLst>
              <a:ext uri="{FF2B5EF4-FFF2-40B4-BE49-F238E27FC236}">
                <a16:creationId xmlns:a16="http://schemas.microsoft.com/office/drawing/2014/main" id="{55CEEF5A-8E45-832F-F4C7-3AE3753E6C31}"/>
              </a:ext>
            </a:extLst>
          </p:cNvPr>
          <p:cNvGrpSpPr>
            <a:grpSpLocks noGrp="1" noUngrp="1" noRot="1" noMove="1" noResize="1"/>
          </p:cNvGrpSpPr>
          <p:nvPr/>
        </p:nvGrpSpPr>
        <p:grpSpPr>
          <a:xfrm>
            <a:off x="1728339" y="3797240"/>
            <a:ext cx="4151620" cy="1717596"/>
            <a:chOff x="1728339" y="3797240"/>
            <a:chExt cx="4151620" cy="1717596"/>
          </a:xfrm>
        </p:grpSpPr>
        <p:sp>
          <p:nvSpPr>
            <p:cNvPr id="5" name="TextBox 4">
              <a:extLst>
                <a:ext uri="{FF2B5EF4-FFF2-40B4-BE49-F238E27FC236}">
                  <a16:creationId xmlns:a16="http://schemas.microsoft.com/office/drawing/2014/main" id="{D0567808-174E-EA61-F946-3FC464A1C58A}"/>
                </a:ext>
              </a:extLst>
            </p:cNvPr>
            <p:cNvSpPr txBox="1">
              <a:spLocks noGrp="1" noRot="1" noMove="1" noResize="1" noEditPoints="1" noAdjustHandles="1" noChangeArrowheads="1" noChangeShapeType="1"/>
            </p:cNvSpPr>
            <p:nvPr/>
          </p:nvSpPr>
          <p:spPr>
            <a:xfrm>
              <a:off x="1728340" y="4191397"/>
              <a:ext cx="3968614" cy="1323439"/>
            </a:xfrm>
            <a:prstGeom prst="rect">
              <a:avLst/>
            </a:prstGeom>
            <a:noFill/>
          </p:spPr>
          <p:txBody>
            <a:bodyPr wrap="square" rtlCol="0">
              <a:noAutofit/>
            </a:bodyPr>
            <a:lstStyle/>
            <a:p>
              <a:pPr>
                <a:spcAft>
                  <a:spcPts val="3000"/>
                </a:spcAft>
              </a:pPr>
              <a:r>
                <a:rPr lang="en-US" sz="2800" dirty="0"/>
                <a:t>Not moving your body for long periods of time.</a:t>
              </a:r>
              <a:endParaRPr lang="en-US" sz="2800" b="0" i="0" u="none" strike="noStrike" baseline="0" dirty="0"/>
            </a:p>
          </p:txBody>
        </p:sp>
        <p:sp>
          <p:nvSpPr>
            <p:cNvPr id="14" name="TextBox 13">
              <a:extLst>
                <a:ext uri="{FF2B5EF4-FFF2-40B4-BE49-F238E27FC236}">
                  <a16:creationId xmlns:a16="http://schemas.microsoft.com/office/drawing/2014/main" id="{14E13A51-0AFA-D1EF-7ACF-FBEB40F4FADD}"/>
                </a:ext>
              </a:extLst>
            </p:cNvPr>
            <p:cNvSpPr txBox="1">
              <a:spLocks noGrp="1" noRot="1" noMove="1" noResize="1" noEditPoints="1" noAdjustHandles="1" noChangeArrowheads="1" noChangeShapeType="1"/>
            </p:cNvSpPr>
            <p:nvPr/>
          </p:nvSpPr>
          <p:spPr>
            <a:xfrm>
              <a:off x="1728339" y="3797240"/>
              <a:ext cx="4151620" cy="369332"/>
            </a:xfrm>
            <a:prstGeom prst="rect">
              <a:avLst/>
            </a:prstGeom>
            <a:noFill/>
          </p:spPr>
          <p:txBody>
            <a:bodyPr wrap="square" rtlCol="0">
              <a:spAutoFit/>
            </a:bodyPr>
            <a:lstStyle/>
            <a:p>
              <a:pPr>
                <a:lnSpc>
                  <a:spcPct val="90000"/>
                </a:lnSpc>
              </a:pPr>
              <a:r>
                <a:rPr lang="en-US" sz="2000" b="1" dirty="0">
                  <a:solidFill>
                    <a:schemeClr val="accent6"/>
                  </a:solidFill>
                </a:rPr>
                <a:t>Definition:</a:t>
              </a:r>
            </a:p>
          </p:txBody>
        </p:sp>
      </p:grpSp>
      <p:grpSp>
        <p:nvGrpSpPr>
          <p:cNvPr id="11" name="Group 10">
            <a:extLst>
              <a:ext uri="{FF2B5EF4-FFF2-40B4-BE49-F238E27FC236}">
                <a16:creationId xmlns:a16="http://schemas.microsoft.com/office/drawing/2014/main" id="{C2F18834-D710-28D3-BF35-B3FBA05A59B6}"/>
              </a:ext>
            </a:extLst>
          </p:cNvPr>
          <p:cNvGrpSpPr>
            <a:grpSpLocks noGrp="1" noUngrp="1" noRot="1" noMove="1" noResize="1"/>
          </p:cNvGrpSpPr>
          <p:nvPr/>
        </p:nvGrpSpPr>
        <p:grpSpPr>
          <a:xfrm>
            <a:off x="7784432" y="1609457"/>
            <a:ext cx="2387029" cy="2387029"/>
            <a:chOff x="7784432" y="1609457"/>
            <a:chExt cx="2387029" cy="2387029"/>
          </a:xfrm>
        </p:grpSpPr>
        <p:sp>
          <p:nvSpPr>
            <p:cNvPr id="10" name="Oval 9">
              <a:extLst>
                <a:ext uri="{FF2B5EF4-FFF2-40B4-BE49-F238E27FC236}">
                  <a16:creationId xmlns:a16="http://schemas.microsoft.com/office/drawing/2014/main" id="{F49B9E1D-0CB3-266C-5660-734F972765EE}"/>
                </a:ext>
              </a:extLst>
            </p:cNvPr>
            <p:cNvSpPr>
              <a:spLocks noGrp="1" noRot="1" noMove="1" noResize="1" noEditPoints="1" noAdjustHandles="1" noChangeArrowheads="1" noChangeShapeType="1"/>
            </p:cNvSpPr>
            <p:nvPr/>
          </p:nvSpPr>
          <p:spPr>
            <a:xfrm>
              <a:off x="7784432" y="1609457"/>
              <a:ext cx="2387029" cy="238702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792CBE35-BEC7-15F7-ED15-12CA5FDDB327}"/>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8261281" y="1976998"/>
              <a:ext cx="1433329" cy="1490662"/>
            </a:xfrm>
            <a:prstGeom prst="rect">
              <a:avLst/>
            </a:prstGeom>
          </p:spPr>
        </p:pic>
      </p:grpSp>
    </p:spTree>
    <p:extLst>
      <p:ext uri="{BB962C8B-B14F-4D97-AF65-F5344CB8AC3E}">
        <p14:creationId xmlns:p14="http://schemas.microsoft.com/office/powerpoint/2010/main" val="2718962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4790"/>
            <a:ext cx="5584902" cy="461665"/>
          </a:xfrm>
          <a:prstGeom prst="rect">
            <a:avLst/>
          </a:prstGeom>
          <a:noFill/>
        </p:spPr>
        <p:txBody>
          <a:bodyPr wrap="square" rtlCol="0">
            <a:spAutoFit/>
          </a:bodyPr>
          <a:lstStyle/>
          <a:p>
            <a:r>
              <a:rPr lang="en-US" sz="2400" dirty="0"/>
              <a:t>Risk Factor: </a:t>
            </a:r>
            <a:r>
              <a:rPr lang="en-US" sz="2400" b="1" dirty="0"/>
              <a:t>Physical Inactivity</a:t>
            </a:r>
            <a:endParaRPr lang="en-US" sz="40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6073498" y="2202450"/>
            <a:ext cx="5050422" cy="1477328"/>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t>Move your body at least 15 minutes/day. </a:t>
            </a:r>
          </a:p>
          <a:p>
            <a:pPr marL="285750" indent="-285750">
              <a:spcAft>
                <a:spcPts val="1800"/>
              </a:spcAft>
              <a:buFont typeface="Arial" panose="020B0604020202020204" pitchFamily="34" charset="0"/>
              <a:buChar char="•"/>
            </a:pPr>
            <a:r>
              <a:rPr lang="en-US" sz="2000" dirty="0"/>
              <a:t>Do chair exercises/chair yoga.</a:t>
            </a:r>
          </a:p>
          <a:p>
            <a:pPr marL="285750" indent="-285750">
              <a:spcAft>
                <a:spcPts val="1800"/>
              </a:spcAft>
              <a:buFont typeface="Arial" panose="020B0604020202020204" pitchFamily="34" charset="0"/>
              <a:buChar char="•"/>
            </a:pPr>
            <a:r>
              <a:rPr lang="en-US" sz="2000" dirty="0"/>
              <a:t>Use a walker or cane for safer movement.</a:t>
            </a:r>
          </a:p>
        </p:txBody>
      </p:sp>
      <p:sp>
        <p:nvSpPr>
          <p:cNvPr id="2" name="TextBox 1">
            <a:extLst>
              <a:ext uri="{FF2B5EF4-FFF2-40B4-BE49-F238E27FC236}">
                <a16:creationId xmlns:a16="http://schemas.microsoft.com/office/drawing/2014/main" id="{38637BF5-CE25-F161-0924-354BED3AA6F4}"/>
              </a:ext>
            </a:extLst>
          </p:cNvPr>
          <p:cNvSpPr txBox="1">
            <a:spLocks noGrp="1" noRot="1" noMove="1" noResize="1" noEditPoints="1" noAdjustHandles="1" noChangeArrowheads="1" noChangeShapeType="1"/>
          </p:cNvSpPr>
          <p:nvPr/>
        </p:nvSpPr>
        <p:spPr>
          <a:xfrm>
            <a:off x="549739" y="1920577"/>
            <a:ext cx="5050422" cy="1754326"/>
          </a:xfrm>
          <a:prstGeom prst="rect">
            <a:avLst/>
          </a:prstGeom>
          <a:noFill/>
        </p:spPr>
        <p:txBody>
          <a:bodyPr wrap="square" lIns="91440" tIns="45720" rIns="91440" bIns="45720" rtlCol="0" anchor="t">
            <a:spAutoFit/>
          </a:bodyPr>
          <a:lstStyle/>
          <a:p>
            <a:pPr algn="ctr">
              <a:lnSpc>
                <a:spcPct val="90000"/>
              </a:lnSpc>
            </a:pPr>
            <a:r>
              <a:rPr lang="en-US" sz="6000" b="1" dirty="0"/>
              <a:t>Move Your Body More</a:t>
            </a:r>
          </a:p>
        </p:txBody>
      </p:sp>
      <p:sp>
        <p:nvSpPr>
          <p:cNvPr id="3" name="TextBox 2">
            <a:extLst>
              <a:ext uri="{FF2B5EF4-FFF2-40B4-BE49-F238E27FC236}">
                <a16:creationId xmlns:a16="http://schemas.microsoft.com/office/drawing/2014/main" id="{4DD853F1-260B-0EB7-47C8-EEFADBC4CE4F}"/>
              </a:ext>
            </a:extLst>
          </p:cNvPr>
          <p:cNvSpPr txBox="1">
            <a:spLocks noGrp="1" noRot="1" noMove="1" noResize="1" noEditPoints="1" noAdjustHandles="1" noChangeArrowheads="1" noChangeShapeType="1"/>
          </p:cNvSpPr>
          <p:nvPr/>
        </p:nvSpPr>
        <p:spPr>
          <a:xfrm>
            <a:off x="6073499" y="1689941"/>
            <a:ext cx="5397195" cy="369332"/>
          </a:xfrm>
          <a:prstGeom prst="rect">
            <a:avLst/>
          </a:prstGeom>
          <a:noFill/>
        </p:spPr>
        <p:txBody>
          <a:bodyPr wrap="square" rtlCol="0">
            <a:spAutoFit/>
          </a:bodyPr>
          <a:lstStyle/>
          <a:p>
            <a:pPr>
              <a:lnSpc>
                <a:spcPct val="90000"/>
              </a:lnSpc>
            </a:pPr>
            <a:r>
              <a:rPr lang="en-US" sz="2000" b="1" dirty="0">
                <a:solidFill>
                  <a:schemeClr val="accent6"/>
                </a:solidFill>
              </a:rPr>
              <a:t>Changes That Can Make a Big Difference</a:t>
            </a:r>
          </a:p>
        </p:txBody>
      </p:sp>
      <p:sp>
        <p:nvSpPr>
          <p:cNvPr id="12" name="TextBox 11">
            <a:extLst>
              <a:ext uri="{FF2B5EF4-FFF2-40B4-BE49-F238E27FC236}">
                <a16:creationId xmlns:a16="http://schemas.microsoft.com/office/drawing/2014/main" id="{CAB7DFED-A36F-1840-BF78-47EE093B9B6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51</a:t>
            </a:fld>
            <a:r>
              <a:rPr lang="en-US" sz="1200" i="1" dirty="0"/>
              <a:t> </a:t>
            </a:r>
          </a:p>
        </p:txBody>
      </p:sp>
      <p:sp>
        <p:nvSpPr>
          <p:cNvPr id="13" name="TextBox 12">
            <a:extLst>
              <a:ext uri="{FF2B5EF4-FFF2-40B4-BE49-F238E27FC236}">
                <a16:creationId xmlns:a16="http://schemas.microsoft.com/office/drawing/2014/main" id="{33EBF1ED-B3A7-22B5-153C-B018FD9A79A7}"/>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6" name="Group 5">
            <a:extLst>
              <a:ext uri="{FF2B5EF4-FFF2-40B4-BE49-F238E27FC236}">
                <a16:creationId xmlns:a16="http://schemas.microsoft.com/office/drawing/2014/main" id="{443F21C6-8AE2-C20B-4C5B-0AB23CBE7821}"/>
              </a:ext>
            </a:extLst>
          </p:cNvPr>
          <p:cNvGrpSpPr>
            <a:grpSpLocks noGrp="1" noUngrp="1" noRot="1" noMove="1" noResize="1"/>
          </p:cNvGrpSpPr>
          <p:nvPr/>
        </p:nvGrpSpPr>
        <p:grpSpPr>
          <a:xfrm>
            <a:off x="6384852" y="4779335"/>
            <a:ext cx="4598582" cy="1015410"/>
            <a:chOff x="6384852" y="4779335"/>
            <a:chExt cx="4598582" cy="1015410"/>
          </a:xfrm>
        </p:grpSpPr>
        <p:sp>
          <p:nvSpPr>
            <p:cNvPr id="7" name="Rectangle: Rounded Corners 6">
              <a:extLst>
                <a:ext uri="{FF2B5EF4-FFF2-40B4-BE49-F238E27FC236}">
                  <a16:creationId xmlns:a16="http://schemas.microsoft.com/office/drawing/2014/main" id="{5037B0CC-EF23-80E0-BB1B-C18D98AA6B88}"/>
                </a:ext>
              </a:extLst>
            </p:cNvPr>
            <p:cNvSpPr>
              <a:spLocks noGrp="1" noRot="1" noMove="1" noResize="1" noEditPoints="1" noAdjustHandles="1" noChangeArrowheads="1" noChangeShapeType="1"/>
            </p:cNvSpPr>
            <p:nvPr/>
          </p:nvSpPr>
          <p:spPr>
            <a:xfrm>
              <a:off x="6384852" y="4779335"/>
              <a:ext cx="4598582" cy="101541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9C1279A-1FD7-3D26-370D-AA7968EAF848}"/>
                </a:ext>
              </a:extLst>
            </p:cNvPr>
            <p:cNvSpPr txBox="1">
              <a:spLocks noGrp="1" noRot="1" noMove="1" noResize="1" noEditPoints="1" noAdjustHandles="1" noChangeArrowheads="1" noChangeShapeType="1"/>
            </p:cNvSpPr>
            <p:nvPr/>
          </p:nvSpPr>
          <p:spPr>
            <a:xfrm>
              <a:off x="7201198" y="4959181"/>
              <a:ext cx="3782236" cy="646331"/>
            </a:xfrm>
            <a:prstGeom prst="rect">
              <a:avLst/>
            </a:prstGeom>
            <a:noFill/>
          </p:spPr>
          <p:txBody>
            <a:bodyPr wrap="square" rtlCol="0">
              <a:spAutoFit/>
            </a:bodyPr>
            <a:lstStyle/>
            <a:p>
              <a:r>
                <a:rPr lang="en-US" b="1" dirty="0">
                  <a:solidFill>
                    <a:schemeClr val="accent3"/>
                  </a:solidFill>
                </a:rPr>
                <a:t>Check the box that applies to you on your Participant Handout</a:t>
              </a:r>
            </a:p>
          </p:txBody>
        </p:sp>
        <p:sp>
          <p:nvSpPr>
            <p:cNvPr id="9" name="Rectangle 8">
              <a:extLst>
                <a:ext uri="{FF2B5EF4-FFF2-40B4-BE49-F238E27FC236}">
                  <a16:creationId xmlns:a16="http://schemas.microsoft.com/office/drawing/2014/main" id="{909A2782-D270-84F5-6089-1CD29DE8426A}"/>
                </a:ext>
              </a:extLst>
            </p:cNvPr>
            <p:cNvSpPr>
              <a:spLocks noGrp="1" noRot="1" noMove="1" noResize="1" noEditPoints="1" noAdjustHandles="1" noChangeArrowheads="1" noChangeShapeType="1"/>
            </p:cNvSpPr>
            <p:nvPr/>
          </p:nvSpPr>
          <p:spPr>
            <a:xfrm>
              <a:off x="6705698" y="5150642"/>
              <a:ext cx="285209" cy="285209"/>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BED73D56-D11B-9E48-9E8D-D7571BDAD2E0}"/>
                </a:ext>
              </a:extLst>
            </p:cNvPr>
            <p:cNvSpPr>
              <a:spLocks noGrp="1" noRot="1" noMove="1" noResize="1" noEditPoints="1" noAdjustHandles="1" noChangeArrowheads="1" noChangeShapeType="1"/>
            </p:cNvSpPr>
            <p:nvPr/>
          </p:nvSpPr>
          <p:spPr>
            <a:xfrm rot="18669267">
              <a:off x="6723142" y="5094823"/>
              <a:ext cx="364565" cy="172339"/>
            </a:xfrm>
            <a:prstGeom prst="corner">
              <a:avLst>
                <a:gd name="adj1" fmla="val 27715"/>
                <a:gd name="adj2" fmla="val 300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5700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EA22CB-72DF-4378-EFD3-CD6B224887AA}"/>
              </a:ext>
            </a:extLst>
          </p:cNvPr>
          <p:cNvGrpSpPr>
            <a:grpSpLocks noGrp="1" noUngrp="1" noRot="1" noMove="1" noResize="1"/>
          </p:cNvGrpSpPr>
          <p:nvPr/>
        </p:nvGrpSpPr>
        <p:grpSpPr>
          <a:xfrm>
            <a:off x="6068862" y="185853"/>
            <a:ext cx="6252418" cy="338554"/>
            <a:chOff x="192356" y="185853"/>
            <a:chExt cx="6252418" cy="338554"/>
          </a:xfrm>
        </p:grpSpPr>
        <p:sp>
          <p:nvSpPr>
            <p:cNvPr id="6" name="TextBox 5">
              <a:extLst>
                <a:ext uri="{FF2B5EF4-FFF2-40B4-BE49-F238E27FC236}">
                  <a16:creationId xmlns:a16="http://schemas.microsoft.com/office/drawing/2014/main" id="{9768E04B-3718-76B3-9450-D34F679360F5}"/>
                </a:ext>
              </a:extLst>
            </p:cNvPr>
            <p:cNvSpPr txBox="1">
              <a:spLocks noGrp="1" noRot="1" noMove="1" noResize="1" noEditPoints="1" noAdjustHandles="1" noChangeArrowheads="1" noChangeShapeType="1"/>
            </p:cNvSpPr>
            <p:nvPr/>
          </p:nvSpPr>
          <p:spPr>
            <a:xfrm>
              <a:off x="192356" y="185853"/>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7" name="Rectangle: Rounded Corners 6">
              <a:extLst>
                <a:ext uri="{FF2B5EF4-FFF2-40B4-BE49-F238E27FC236}">
                  <a16:creationId xmlns:a16="http://schemas.microsoft.com/office/drawing/2014/main" id="{CFE0FD3A-50ED-45CF-2571-6C583073FB58}"/>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8" name="Rectangle: Rounded Corners 7">
              <a:extLst>
                <a:ext uri="{FF2B5EF4-FFF2-40B4-BE49-F238E27FC236}">
                  <a16:creationId xmlns:a16="http://schemas.microsoft.com/office/drawing/2014/main" id="{C1074260-523C-1026-B2C4-3F625AB3AB30}"/>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9" name="TextBox 8">
            <a:extLst>
              <a:ext uri="{FF2B5EF4-FFF2-40B4-BE49-F238E27FC236}">
                <a16:creationId xmlns:a16="http://schemas.microsoft.com/office/drawing/2014/main" id="{586F5204-F3E5-67E4-593C-4E8A1174E5EC}"/>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52</a:t>
            </a:fld>
            <a:r>
              <a:rPr lang="en-US" sz="1200" i="1" dirty="0">
                <a:solidFill>
                  <a:schemeClr val="bg1"/>
                </a:solidFill>
              </a:rPr>
              <a:t> </a:t>
            </a:r>
          </a:p>
        </p:txBody>
      </p:sp>
      <p:sp>
        <p:nvSpPr>
          <p:cNvPr id="13" name="TextBox 12">
            <a:extLst>
              <a:ext uri="{FF2B5EF4-FFF2-40B4-BE49-F238E27FC236}">
                <a16:creationId xmlns:a16="http://schemas.microsoft.com/office/drawing/2014/main" id="{69F961B8-6A88-0386-97D4-767C632BDDB3}"/>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grpSp>
        <p:nvGrpSpPr>
          <p:cNvPr id="12" name="Group 11">
            <a:extLst>
              <a:ext uri="{FF2B5EF4-FFF2-40B4-BE49-F238E27FC236}">
                <a16:creationId xmlns:a16="http://schemas.microsoft.com/office/drawing/2014/main" id="{6359D4DC-6A76-5226-C74D-8C3FDD1B0CD0}"/>
              </a:ext>
            </a:extLst>
          </p:cNvPr>
          <p:cNvGrpSpPr>
            <a:grpSpLocks noGrp="1" noUngrp="1" noRot="1" noMove="1" noResize="1"/>
          </p:cNvGrpSpPr>
          <p:nvPr/>
        </p:nvGrpSpPr>
        <p:grpSpPr>
          <a:xfrm>
            <a:off x="1683992" y="1286502"/>
            <a:ext cx="5604909" cy="2228682"/>
            <a:chOff x="1683992" y="1286502"/>
            <a:chExt cx="5604909" cy="2228682"/>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1683992" y="1594658"/>
              <a:ext cx="5604909" cy="1920526"/>
            </a:xfrm>
            <a:prstGeom prst="rect">
              <a:avLst/>
            </a:prstGeom>
            <a:noFill/>
          </p:spPr>
          <p:txBody>
            <a:bodyPr wrap="square" rtlCol="0">
              <a:spAutoFit/>
            </a:bodyPr>
            <a:lstStyle/>
            <a:p>
              <a:pPr>
                <a:lnSpc>
                  <a:spcPct val="90000"/>
                </a:lnSpc>
              </a:pPr>
              <a:r>
                <a:rPr lang="en-US" sz="6600" b="1" i="0" u="none" strike="noStrike" baseline="0" dirty="0"/>
                <a:t>Poor Diet Quality</a:t>
              </a:r>
              <a:endParaRPr lang="en-US" sz="9600" dirty="0"/>
            </a:p>
          </p:txBody>
        </p:sp>
        <p:sp>
          <p:nvSpPr>
            <p:cNvPr id="3" name="TextBox 2">
              <a:extLst>
                <a:ext uri="{FF2B5EF4-FFF2-40B4-BE49-F238E27FC236}">
                  <a16:creationId xmlns:a16="http://schemas.microsoft.com/office/drawing/2014/main" id="{B80CF66B-1855-ED1D-B1AB-45653544652F}"/>
                </a:ext>
              </a:extLst>
            </p:cNvPr>
            <p:cNvSpPr txBox="1">
              <a:spLocks noGrp="1" noRot="1" noMove="1" noResize="1" noEditPoints="1" noAdjustHandles="1" noChangeArrowheads="1" noChangeShapeType="1"/>
            </p:cNvSpPr>
            <p:nvPr/>
          </p:nvSpPr>
          <p:spPr>
            <a:xfrm>
              <a:off x="1728339" y="1286502"/>
              <a:ext cx="4336472" cy="369332"/>
            </a:xfrm>
            <a:prstGeom prst="rect">
              <a:avLst/>
            </a:prstGeom>
            <a:noFill/>
          </p:spPr>
          <p:txBody>
            <a:bodyPr wrap="square" rtlCol="0">
              <a:spAutoFit/>
            </a:bodyPr>
            <a:lstStyle/>
            <a:p>
              <a:pPr>
                <a:lnSpc>
                  <a:spcPct val="90000"/>
                </a:lnSpc>
              </a:pPr>
              <a:r>
                <a:rPr lang="en-US" sz="2000" b="1" dirty="0">
                  <a:solidFill>
                    <a:schemeClr val="accent6"/>
                  </a:solidFill>
                </a:rPr>
                <a:t>Potentially Modifiable Risk Factor</a:t>
              </a:r>
            </a:p>
          </p:txBody>
        </p:sp>
      </p:grpSp>
      <p:grpSp>
        <p:nvGrpSpPr>
          <p:cNvPr id="16" name="Group 15">
            <a:extLst>
              <a:ext uri="{FF2B5EF4-FFF2-40B4-BE49-F238E27FC236}">
                <a16:creationId xmlns:a16="http://schemas.microsoft.com/office/drawing/2014/main" id="{7CEAA11F-D583-9820-18E4-38E541DF7C20}"/>
              </a:ext>
            </a:extLst>
          </p:cNvPr>
          <p:cNvGrpSpPr>
            <a:grpSpLocks noGrp="1" noUngrp="1" noRot="1" noMove="1" noResize="1"/>
          </p:cNvGrpSpPr>
          <p:nvPr/>
        </p:nvGrpSpPr>
        <p:grpSpPr>
          <a:xfrm>
            <a:off x="1728339" y="3865657"/>
            <a:ext cx="4151620" cy="1705841"/>
            <a:chOff x="1728339" y="3865657"/>
            <a:chExt cx="4151620" cy="1705841"/>
          </a:xfrm>
        </p:grpSpPr>
        <p:sp>
          <p:nvSpPr>
            <p:cNvPr id="5" name="TextBox 4">
              <a:extLst>
                <a:ext uri="{FF2B5EF4-FFF2-40B4-BE49-F238E27FC236}">
                  <a16:creationId xmlns:a16="http://schemas.microsoft.com/office/drawing/2014/main" id="{D0567808-174E-EA61-F946-3FC464A1C58A}"/>
                </a:ext>
              </a:extLst>
            </p:cNvPr>
            <p:cNvSpPr txBox="1">
              <a:spLocks/>
            </p:cNvSpPr>
            <p:nvPr/>
          </p:nvSpPr>
          <p:spPr>
            <a:xfrm>
              <a:off x="1728339" y="4248059"/>
              <a:ext cx="4139061" cy="1323439"/>
            </a:xfrm>
            <a:prstGeom prst="rect">
              <a:avLst/>
            </a:prstGeom>
            <a:noFill/>
          </p:spPr>
          <p:txBody>
            <a:bodyPr wrap="square" rtlCol="0">
              <a:noAutofit/>
            </a:bodyPr>
            <a:lstStyle/>
            <a:p>
              <a:pPr>
                <a:spcAft>
                  <a:spcPts val="3000"/>
                </a:spcAft>
              </a:pPr>
              <a:r>
                <a:rPr lang="en-US" sz="2800" dirty="0"/>
                <a:t>Not eating healthy foods.</a:t>
              </a:r>
              <a:endParaRPr lang="en-US" sz="2800" b="0" i="0" u="none" strike="noStrike" baseline="0" dirty="0"/>
            </a:p>
          </p:txBody>
        </p:sp>
        <p:sp>
          <p:nvSpPr>
            <p:cNvPr id="14" name="TextBox 13">
              <a:extLst>
                <a:ext uri="{FF2B5EF4-FFF2-40B4-BE49-F238E27FC236}">
                  <a16:creationId xmlns:a16="http://schemas.microsoft.com/office/drawing/2014/main" id="{14E13A51-0AFA-D1EF-7ACF-FBEB40F4FADD}"/>
                </a:ext>
              </a:extLst>
            </p:cNvPr>
            <p:cNvSpPr txBox="1">
              <a:spLocks noGrp="1" noRot="1" noMove="1" noResize="1" noEditPoints="1" noAdjustHandles="1" noChangeArrowheads="1" noChangeShapeType="1"/>
            </p:cNvSpPr>
            <p:nvPr/>
          </p:nvSpPr>
          <p:spPr>
            <a:xfrm>
              <a:off x="1728339" y="3865657"/>
              <a:ext cx="4151620" cy="369332"/>
            </a:xfrm>
            <a:prstGeom prst="rect">
              <a:avLst/>
            </a:prstGeom>
            <a:noFill/>
          </p:spPr>
          <p:txBody>
            <a:bodyPr wrap="square" rtlCol="0">
              <a:spAutoFit/>
            </a:bodyPr>
            <a:lstStyle/>
            <a:p>
              <a:pPr>
                <a:lnSpc>
                  <a:spcPct val="90000"/>
                </a:lnSpc>
              </a:pPr>
              <a:r>
                <a:rPr lang="en-US" sz="2000" b="1" dirty="0">
                  <a:solidFill>
                    <a:schemeClr val="accent6"/>
                  </a:solidFill>
                </a:rPr>
                <a:t>Definition:</a:t>
              </a:r>
            </a:p>
          </p:txBody>
        </p:sp>
      </p:grpSp>
      <p:grpSp>
        <p:nvGrpSpPr>
          <p:cNvPr id="11" name="Group 10">
            <a:extLst>
              <a:ext uri="{FF2B5EF4-FFF2-40B4-BE49-F238E27FC236}">
                <a16:creationId xmlns:a16="http://schemas.microsoft.com/office/drawing/2014/main" id="{00014B86-3950-D6E7-B5DC-C8BD487D5419}"/>
              </a:ext>
            </a:extLst>
          </p:cNvPr>
          <p:cNvGrpSpPr>
            <a:grpSpLocks noGrp="1" noUngrp="1" noRot="1" noMove="1" noResize="1"/>
          </p:cNvGrpSpPr>
          <p:nvPr/>
        </p:nvGrpSpPr>
        <p:grpSpPr>
          <a:xfrm>
            <a:off x="7784432" y="1609457"/>
            <a:ext cx="2387029" cy="2387029"/>
            <a:chOff x="7784432" y="1609457"/>
            <a:chExt cx="2387029" cy="2387029"/>
          </a:xfrm>
        </p:grpSpPr>
        <p:sp>
          <p:nvSpPr>
            <p:cNvPr id="10" name="Oval 9">
              <a:extLst>
                <a:ext uri="{FF2B5EF4-FFF2-40B4-BE49-F238E27FC236}">
                  <a16:creationId xmlns:a16="http://schemas.microsoft.com/office/drawing/2014/main" id="{9951A627-3150-C29E-8505-F6443F3217E6}"/>
                </a:ext>
              </a:extLst>
            </p:cNvPr>
            <p:cNvSpPr>
              <a:spLocks noGrp="1" noRot="1" noMove="1" noResize="1" noEditPoints="1" noAdjustHandles="1" noChangeArrowheads="1" noChangeShapeType="1"/>
            </p:cNvSpPr>
            <p:nvPr/>
          </p:nvSpPr>
          <p:spPr>
            <a:xfrm>
              <a:off x="7784432" y="1609457"/>
              <a:ext cx="2387029" cy="238702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1E5E1D31-43B2-339B-E020-DD3AC2C24915}"/>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8264814" y="2089839"/>
              <a:ext cx="1426264" cy="1426264"/>
            </a:xfrm>
            <a:prstGeom prst="rect">
              <a:avLst/>
            </a:prstGeom>
          </p:spPr>
        </p:pic>
      </p:grpSp>
    </p:spTree>
    <p:extLst>
      <p:ext uri="{BB962C8B-B14F-4D97-AF65-F5344CB8AC3E}">
        <p14:creationId xmlns:p14="http://schemas.microsoft.com/office/powerpoint/2010/main" val="1273193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4790"/>
            <a:ext cx="5584902" cy="461665"/>
          </a:xfrm>
          <a:prstGeom prst="rect">
            <a:avLst/>
          </a:prstGeom>
          <a:noFill/>
        </p:spPr>
        <p:txBody>
          <a:bodyPr wrap="square" rtlCol="0">
            <a:spAutoFit/>
          </a:bodyPr>
          <a:lstStyle/>
          <a:p>
            <a:r>
              <a:rPr lang="en-US" sz="2400" dirty="0"/>
              <a:t>Risk Factor: </a:t>
            </a:r>
            <a:r>
              <a:rPr lang="en-US" sz="2400" b="1" dirty="0"/>
              <a:t>Poor Diet Quality</a:t>
            </a:r>
            <a:endParaRPr lang="en-US" sz="40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6073497" y="2202450"/>
            <a:ext cx="5615543" cy="1785104"/>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t>Talk with your medical provider about your diet.</a:t>
            </a:r>
          </a:p>
          <a:p>
            <a:pPr marL="285750" indent="-285750">
              <a:spcAft>
                <a:spcPts val="1800"/>
              </a:spcAft>
              <a:buFont typeface="Arial" panose="020B0604020202020204" pitchFamily="34" charset="0"/>
              <a:buChar char="•"/>
            </a:pPr>
            <a:r>
              <a:rPr lang="en-US" sz="2000" dirty="0"/>
              <a:t>Use single serving containers for portion control. </a:t>
            </a:r>
          </a:p>
          <a:p>
            <a:pPr marL="285750" indent="-285750">
              <a:spcAft>
                <a:spcPts val="1800"/>
              </a:spcAft>
              <a:buFont typeface="Arial" panose="020B0604020202020204" pitchFamily="34" charset="0"/>
              <a:buChar char="•"/>
            </a:pPr>
            <a:r>
              <a:rPr lang="en-US" sz="2000" dirty="0"/>
              <a:t>Buy and freeze seasonal fruits and vegetables.</a:t>
            </a:r>
          </a:p>
        </p:txBody>
      </p:sp>
      <p:sp>
        <p:nvSpPr>
          <p:cNvPr id="2" name="TextBox 1">
            <a:extLst>
              <a:ext uri="{FF2B5EF4-FFF2-40B4-BE49-F238E27FC236}">
                <a16:creationId xmlns:a16="http://schemas.microsoft.com/office/drawing/2014/main" id="{38637BF5-CE25-F161-0924-354BED3AA6F4}"/>
              </a:ext>
            </a:extLst>
          </p:cNvPr>
          <p:cNvSpPr txBox="1">
            <a:spLocks noGrp="1" noRot="1" noMove="1" noResize="1" noEditPoints="1" noAdjustHandles="1" noChangeArrowheads="1" noChangeShapeType="1"/>
          </p:cNvSpPr>
          <p:nvPr/>
        </p:nvSpPr>
        <p:spPr>
          <a:xfrm>
            <a:off x="549739" y="1973551"/>
            <a:ext cx="5050422" cy="1754326"/>
          </a:xfrm>
          <a:prstGeom prst="rect">
            <a:avLst/>
          </a:prstGeom>
          <a:noFill/>
        </p:spPr>
        <p:txBody>
          <a:bodyPr wrap="square" lIns="91440" tIns="45720" rIns="91440" bIns="45720" rtlCol="0" anchor="t">
            <a:spAutoFit/>
          </a:bodyPr>
          <a:lstStyle/>
          <a:p>
            <a:pPr algn="ctr">
              <a:lnSpc>
                <a:spcPct val="90000"/>
              </a:lnSpc>
            </a:pPr>
            <a:r>
              <a:rPr lang="en-US" sz="6000" b="1" dirty="0"/>
              <a:t>Improve</a:t>
            </a:r>
            <a:br>
              <a:rPr lang="en-US" sz="6000" b="1" dirty="0"/>
            </a:br>
            <a:r>
              <a:rPr lang="en-US" sz="6000" b="1" dirty="0"/>
              <a:t>Diet Quality</a:t>
            </a:r>
          </a:p>
        </p:txBody>
      </p:sp>
      <p:sp>
        <p:nvSpPr>
          <p:cNvPr id="3" name="TextBox 2">
            <a:extLst>
              <a:ext uri="{FF2B5EF4-FFF2-40B4-BE49-F238E27FC236}">
                <a16:creationId xmlns:a16="http://schemas.microsoft.com/office/drawing/2014/main" id="{4DD853F1-260B-0EB7-47C8-EEFADBC4CE4F}"/>
              </a:ext>
            </a:extLst>
          </p:cNvPr>
          <p:cNvSpPr txBox="1">
            <a:spLocks noGrp="1" noRot="1" noMove="1" noResize="1" noEditPoints="1" noAdjustHandles="1" noChangeArrowheads="1" noChangeShapeType="1"/>
          </p:cNvSpPr>
          <p:nvPr/>
        </p:nvSpPr>
        <p:spPr>
          <a:xfrm>
            <a:off x="6073499" y="1689941"/>
            <a:ext cx="5397195" cy="369332"/>
          </a:xfrm>
          <a:prstGeom prst="rect">
            <a:avLst/>
          </a:prstGeom>
          <a:noFill/>
        </p:spPr>
        <p:txBody>
          <a:bodyPr wrap="square" rtlCol="0">
            <a:spAutoFit/>
          </a:bodyPr>
          <a:lstStyle/>
          <a:p>
            <a:pPr>
              <a:lnSpc>
                <a:spcPct val="90000"/>
              </a:lnSpc>
            </a:pPr>
            <a:r>
              <a:rPr lang="en-US" sz="2000" b="1" dirty="0">
                <a:solidFill>
                  <a:schemeClr val="accent6"/>
                </a:solidFill>
              </a:rPr>
              <a:t>Changes That Can Make a Big Difference</a:t>
            </a:r>
          </a:p>
        </p:txBody>
      </p:sp>
      <p:sp>
        <p:nvSpPr>
          <p:cNvPr id="12" name="TextBox 11">
            <a:extLst>
              <a:ext uri="{FF2B5EF4-FFF2-40B4-BE49-F238E27FC236}">
                <a16:creationId xmlns:a16="http://schemas.microsoft.com/office/drawing/2014/main" id="{CAB7DFED-A36F-1840-BF78-47EE093B9B6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53</a:t>
            </a:fld>
            <a:r>
              <a:rPr lang="en-US" sz="1200" i="1" dirty="0"/>
              <a:t> </a:t>
            </a:r>
          </a:p>
        </p:txBody>
      </p:sp>
      <p:sp>
        <p:nvSpPr>
          <p:cNvPr id="13" name="TextBox 12">
            <a:extLst>
              <a:ext uri="{FF2B5EF4-FFF2-40B4-BE49-F238E27FC236}">
                <a16:creationId xmlns:a16="http://schemas.microsoft.com/office/drawing/2014/main" id="{33EBF1ED-B3A7-22B5-153C-B018FD9A79A7}"/>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6" name="Group 5">
            <a:extLst>
              <a:ext uri="{FF2B5EF4-FFF2-40B4-BE49-F238E27FC236}">
                <a16:creationId xmlns:a16="http://schemas.microsoft.com/office/drawing/2014/main" id="{1E42949B-5595-F4CC-8E3A-9793F1903C9B}"/>
              </a:ext>
            </a:extLst>
          </p:cNvPr>
          <p:cNvGrpSpPr>
            <a:grpSpLocks noGrp="1" noUngrp="1" noRot="1" noMove="1" noResize="1"/>
          </p:cNvGrpSpPr>
          <p:nvPr/>
        </p:nvGrpSpPr>
        <p:grpSpPr>
          <a:xfrm>
            <a:off x="6384852" y="4779335"/>
            <a:ext cx="4598582" cy="1015410"/>
            <a:chOff x="6384852" y="4779335"/>
            <a:chExt cx="4598582" cy="1015410"/>
          </a:xfrm>
        </p:grpSpPr>
        <p:sp>
          <p:nvSpPr>
            <p:cNvPr id="7" name="Rectangle: Rounded Corners 6">
              <a:extLst>
                <a:ext uri="{FF2B5EF4-FFF2-40B4-BE49-F238E27FC236}">
                  <a16:creationId xmlns:a16="http://schemas.microsoft.com/office/drawing/2014/main" id="{80DF663A-B170-DBD2-6D18-EF742B1B75BA}"/>
                </a:ext>
              </a:extLst>
            </p:cNvPr>
            <p:cNvSpPr>
              <a:spLocks noGrp="1" noRot="1" noMove="1" noResize="1" noEditPoints="1" noAdjustHandles="1" noChangeArrowheads="1" noChangeShapeType="1"/>
            </p:cNvSpPr>
            <p:nvPr/>
          </p:nvSpPr>
          <p:spPr>
            <a:xfrm>
              <a:off x="6384852" y="4779335"/>
              <a:ext cx="4598582" cy="101541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2B01C8-7868-8E26-8F45-5E99F3A79579}"/>
                </a:ext>
              </a:extLst>
            </p:cNvPr>
            <p:cNvSpPr txBox="1">
              <a:spLocks noGrp="1" noRot="1" noMove="1" noResize="1" noEditPoints="1" noAdjustHandles="1" noChangeArrowheads="1" noChangeShapeType="1"/>
            </p:cNvSpPr>
            <p:nvPr/>
          </p:nvSpPr>
          <p:spPr>
            <a:xfrm>
              <a:off x="7201198" y="4959181"/>
              <a:ext cx="3782236" cy="646331"/>
            </a:xfrm>
            <a:prstGeom prst="rect">
              <a:avLst/>
            </a:prstGeom>
            <a:noFill/>
          </p:spPr>
          <p:txBody>
            <a:bodyPr wrap="square" rtlCol="0">
              <a:spAutoFit/>
            </a:bodyPr>
            <a:lstStyle/>
            <a:p>
              <a:r>
                <a:rPr lang="en-US" b="1" dirty="0">
                  <a:solidFill>
                    <a:schemeClr val="accent3"/>
                  </a:solidFill>
                </a:rPr>
                <a:t>Check the box that applies to you on your Participant Handout</a:t>
              </a:r>
            </a:p>
          </p:txBody>
        </p:sp>
        <p:sp>
          <p:nvSpPr>
            <p:cNvPr id="9" name="Rectangle 8">
              <a:extLst>
                <a:ext uri="{FF2B5EF4-FFF2-40B4-BE49-F238E27FC236}">
                  <a16:creationId xmlns:a16="http://schemas.microsoft.com/office/drawing/2014/main" id="{6F49C0AB-DB82-8076-0304-1B7D8E9F0345}"/>
                </a:ext>
              </a:extLst>
            </p:cNvPr>
            <p:cNvSpPr>
              <a:spLocks noGrp="1" noRot="1" noMove="1" noResize="1" noEditPoints="1" noAdjustHandles="1" noChangeArrowheads="1" noChangeShapeType="1"/>
            </p:cNvSpPr>
            <p:nvPr/>
          </p:nvSpPr>
          <p:spPr>
            <a:xfrm>
              <a:off x="6705698" y="5150642"/>
              <a:ext cx="285209" cy="285209"/>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65C520AA-AF86-204C-05FF-2B9BC1FDBDD3}"/>
                </a:ext>
              </a:extLst>
            </p:cNvPr>
            <p:cNvSpPr>
              <a:spLocks noGrp="1" noRot="1" noMove="1" noResize="1" noEditPoints="1" noAdjustHandles="1" noChangeArrowheads="1" noChangeShapeType="1"/>
            </p:cNvSpPr>
            <p:nvPr/>
          </p:nvSpPr>
          <p:spPr>
            <a:xfrm rot="18669267">
              <a:off x="6723142" y="5094823"/>
              <a:ext cx="364565" cy="172339"/>
            </a:xfrm>
            <a:prstGeom prst="corner">
              <a:avLst>
                <a:gd name="adj1" fmla="val 27715"/>
                <a:gd name="adj2" fmla="val 300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01775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EA22CB-72DF-4378-EFD3-CD6B224887AA}"/>
              </a:ext>
            </a:extLst>
          </p:cNvPr>
          <p:cNvGrpSpPr>
            <a:grpSpLocks noGrp="1" noUngrp="1" noRot="1" noMove="1" noResize="1"/>
          </p:cNvGrpSpPr>
          <p:nvPr/>
        </p:nvGrpSpPr>
        <p:grpSpPr>
          <a:xfrm>
            <a:off x="6068862" y="185853"/>
            <a:ext cx="6252418" cy="338554"/>
            <a:chOff x="192356" y="185853"/>
            <a:chExt cx="6252418" cy="338554"/>
          </a:xfrm>
        </p:grpSpPr>
        <p:sp>
          <p:nvSpPr>
            <p:cNvPr id="6" name="TextBox 5">
              <a:extLst>
                <a:ext uri="{FF2B5EF4-FFF2-40B4-BE49-F238E27FC236}">
                  <a16:creationId xmlns:a16="http://schemas.microsoft.com/office/drawing/2014/main" id="{9768E04B-3718-76B3-9450-D34F679360F5}"/>
                </a:ext>
              </a:extLst>
            </p:cNvPr>
            <p:cNvSpPr txBox="1">
              <a:spLocks noGrp="1" noRot="1" noMove="1" noResize="1" noEditPoints="1" noAdjustHandles="1" noChangeArrowheads="1" noChangeShapeType="1"/>
            </p:cNvSpPr>
            <p:nvPr/>
          </p:nvSpPr>
          <p:spPr>
            <a:xfrm>
              <a:off x="192356" y="185853"/>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7" name="Rectangle: Rounded Corners 6">
              <a:extLst>
                <a:ext uri="{FF2B5EF4-FFF2-40B4-BE49-F238E27FC236}">
                  <a16:creationId xmlns:a16="http://schemas.microsoft.com/office/drawing/2014/main" id="{CFE0FD3A-50ED-45CF-2571-6C583073FB58}"/>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8" name="Rectangle: Rounded Corners 7">
              <a:extLst>
                <a:ext uri="{FF2B5EF4-FFF2-40B4-BE49-F238E27FC236}">
                  <a16:creationId xmlns:a16="http://schemas.microsoft.com/office/drawing/2014/main" id="{C1074260-523C-1026-B2C4-3F625AB3AB30}"/>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9" name="TextBox 8">
            <a:extLst>
              <a:ext uri="{FF2B5EF4-FFF2-40B4-BE49-F238E27FC236}">
                <a16:creationId xmlns:a16="http://schemas.microsoft.com/office/drawing/2014/main" id="{586F5204-F3E5-67E4-593C-4E8A1174E5EC}"/>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54</a:t>
            </a:fld>
            <a:r>
              <a:rPr lang="en-US" sz="1200" i="1" dirty="0">
                <a:solidFill>
                  <a:schemeClr val="bg1"/>
                </a:solidFill>
              </a:rPr>
              <a:t> </a:t>
            </a:r>
          </a:p>
        </p:txBody>
      </p:sp>
      <p:sp>
        <p:nvSpPr>
          <p:cNvPr id="13" name="TextBox 12">
            <a:extLst>
              <a:ext uri="{FF2B5EF4-FFF2-40B4-BE49-F238E27FC236}">
                <a16:creationId xmlns:a16="http://schemas.microsoft.com/office/drawing/2014/main" id="{69F961B8-6A88-0386-97D4-767C632BDDB3}"/>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grpSp>
        <p:nvGrpSpPr>
          <p:cNvPr id="12" name="Group 11">
            <a:extLst>
              <a:ext uri="{FF2B5EF4-FFF2-40B4-BE49-F238E27FC236}">
                <a16:creationId xmlns:a16="http://schemas.microsoft.com/office/drawing/2014/main" id="{3340A659-6F06-62B2-9DD0-B9CDA2F21ACF}"/>
              </a:ext>
            </a:extLst>
          </p:cNvPr>
          <p:cNvGrpSpPr>
            <a:grpSpLocks noGrp="1" noUngrp="1" noRot="1" noMove="1" noResize="1"/>
          </p:cNvGrpSpPr>
          <p:nvPr/>
        </p:nvGrpSpPr>
        <p:grpSpPr>
          <a:xfrm>
            <a:off x="1683993" y="1286502"/>
            <a:ext cx="5408624" cy="2673387"/>
            <a:chOff x="1683993" y="1286502"/>
            <a:chExt cx="5408624" cy="2673387"/>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1683993" y="1623865"/>
              <a:ext cx="5408624" cy="2336024"/>
            </a:xfrm>
            <a:prstGeom prst="rect">
              <a:avLst/>
            </a:prstGeom>
            <a:noFill/>
          </p:spPr>
          <p:txBody>
            <a:bodyPr wrap="square" rtlCol="0">
              <a:spAutoFit/>
            </a:bodyPr>
            <a:lstStyle/>
            <a:p>
              <a:pPr>
                <a:lnSpc>
                  <a:spcPct val="90000"/>
                </a:lnSpc>
              </a:pPr>
              <a:r>
                <a:rPr lang="en-US" sz="5400" b="1" i="0" u="none" strike="noStrike" baseline="0" dirty="0"/>
                <a:t>Poor Sleep Quality and Sleep Disorders</a:t>
              </a:r>
              <a:endParaRPr lang="en-US" sz="8000" dirty="0"/>
            </a:p>
          </p:txBody>
        </p:sp>
        <p:sp>
          <p:nvSpPr>
            <p:cNvPr id="3" name="TextBox 2">
              <a:extLst>
                <a:ext uri="{FF2B5EF4-FFF2-40B4-BE49-F238E27FC236}">
                  <a16:creationId xmlns:a16="http://schemas.microsoft.com/office/drawing/2014/main" id="{B80CF66B-1855-ED1D-B1AB-45653544652F}"/>
                </a:ext>
              </a:extLst>
            </p:cNvPr>
            <p:cNvSpPr txBox="1">
              <a:spLocks noGrp="1" noRot="1" noMove="1" noResize="1" noEditPoints="1" noAdjustHandles="1" noChangeArrowheads="1" noChangeShapeType="1"/>
            </p:cNvSpPr>
            <p:nvPr/>
          </p:nvSpPr>
          <p:spPr>
            <a:xfrm>
              <a:off x="1728339" y="1286502"/>
              <a:ext cx="4336472" cy="369332"/>
            </a:xfrm>
            <a:prstGeom prst="rect">
              <a:avLst/>
            </a:prstGeom>
            <a:noFill/>
          </p:spPr>
          <p:txBody>
            <a:bodyPr wrap="square" rtlCol="0">
              <a:spAutoFit/>
            </a:bodyPr>
            <a:lstStyle/>
            <a:p>
              <a:pPr>
                <a:lnSpc>
                  <a:spcPct val="90000"/>
                </a:lnSpc>
              </a:pPr>
              <a:r>
                <a:rPr lang="en-US" sz="2000" b="1" dirty="0">
                  <a:solidFill>
                    <a:schemeClr val="accent6"/>
                  </a:solidFill>
                </a:rPr>
                <a:t>Potentially Modifiable Risk Factor</a:t>
              </a:r>
            </a:p>
          </p:txBody>
        </p:sp>
      </p:grpSp>
      <p:grpSp>
        <p:nvGrpSpPr>
          <p:cNvPr id="16" name="Group 15">
            <a:extLst>
              <a:ext uri="{FF2B5EF4-FFF2-40B4-BE49-F238E27FC236}">
                <a16:creationId xmlns:a16="http://schemas.microsoft.com/office/drawing/2014/main" id="{261EF9EE-AD6A-CB75-455F-72694A799240}"/>
              </a:ext>
            </a:extLst>
          </p:cNvPr>
          <p:cNvGrpSpPr>
            <a:grpSpLocks noGrp="1" noUngrp="1" noRot="1" noMove="1" noResize="1"/>
          </p:cNvGrpSpPr>
          <p:nvPr/>
        </p:nvGrpSpPr>
        <p:grpSpPr>
          <a:xfrm>
            <a:off x="1728339" y="4297252"/>
            <a:ext cx="5074395" cy="1717596"/>
            <a:chOff x="1728339" y="4297252"/>
            <a:chExt cx="5074395" cy="1717596"/>
          </a:xfrm>
        </p:grpSpPr>
        <p:sp>
          <p:nvSpPr>
            <p:cNvPr id="5" name="TextBox 4">
              <a:extLst>
                <a:ext uri="{FF2B5EF4-FFF2-40B4-BE49-F238E27FC236}">
                  <a16:creationId xmlns:a16="http://schemas.microsoft.com/office/drawing/2014/main" id="{D0567808-174E-EA61-F946-3FC464A1C58A}"/>
                </a:ext>
              </a:extLst>
            </p:cNvPr>
            <p:cNvSpPr txBox="1">
              <a:spLocks noGrp="1" noRot="1" noMove="1" noResize="1" noEditPoints="1" noAdjustHandles="1" noChangeArrowheads="1" noChangeShapeType="1"/>
            </p:cNvSpPr>
            <p:nvPr/>
          </p:nvSpPr>
          <p:spPr>
            <a:xfrm>
              <a:off x="1728340" y="4691409"/>
              <a:ext cx="5074394" cy="1323439"/>
            </a:xfrm>
            <a:prstGeom prst="rect">
              <a:avLst/>
            </a:prstGeom>
            <a:noFill/>
          </p:spPr>
          <p:txBody>
            <a:bodyPr wrap="square" rtlCol="0">
              <a:noAutofit/>
            </a:bodyPr>
            <a:lstStyle/>
            <a:p>
              <a:pPr>
                <a:spcAft>
                  <a:spcPts val="3000"/>
                </a:spcAft>
              </a:pPr>
              <a:r>
                <a:rPr lang="en-US" sz="2800" dirty="0"/>
                <a:t>You are having a lot of trouble sleeping, or when you get up in the morning, you still feel tired.</a:t>
              </a:r>
              <a:endParaRPr lang="en-US" sz="2800" b="0" i="0" u="none" strike="noStrike" baseline="0" dirty="0"/>
            </a:p>
          </p:txBody>
        </p:sp>
        <p:sp>
          <p:nvSpPr>
            <p:cNvPr id="14" name="TextBox 13">
              <a:extLst>
                <a:ext uri="{FF2B5EF4-FFF2-40B4-BE49-F238E27FC236}">
                  <a16:creationId xmlns:a16="http://schemas.microsoft.com/office/drawing/2014/main" id="{14E13A51-0AFA-D1EF-7ACF-FBEB40F4FADD}"/>
                </a:ext>
              </a:extLst>
            </p:cNvPr>
            <p:cNvSpPr txBox="1">
              <a:spLocks noGrp="1" noRot="1" noMove="1" noResize="1" noEditPoints="1" noAdjustHandles="1" noChangeArrowheads="1" noChangeShapeType="1"/>
            </p:cNvSpPr>
            <p:nvPr/>
          </p:nvSpPr>
          <p:spPr>
            <a:xfrm>
              <a:off x="1728339" y="4297252"/>
              <a:ext cx="4151620" cy="369332"/>
            </a:xfrm>
            <a:prstGeom prst="rect">
              <a:avLst/>
            </a:prstGeom>
            <a:noFill/>
          </p:spPr>
          <p:txBody>
            <a:bodyPr wrap="square" rtlCol="0">
              <a:spAutoFit/>
            </a:bodyPr>
            <a:lstStyle/>
            <a:p>
              <a:pPr>
                <a:lnSpc>
                  <a:spcPct val="90000"/>
                </a:lnSpc>
              </a:pPr>
              <a:r>
                <a:rPr lang="en-US" sz="2000" b="1" dirty="0">
                  <a:solidFill>
                    <a:schemeClr val="accent6"/>
                  </a:solidFill>
                </a:rPr>
                <a:t>Definition:</a:t>
              </a:r>
            </a:p>
          </p:txBody>
        </p:sp>
      </p:grpSp>
      <p:grpSp>
        <p:nvGrpSpPr>
          <p:cNvPr id="11" name="Group 10">
            <a:extLst>
              <a:ext uri="{FF2B5EF4-FFF2-40B4-BE49-F238E27FC236}">
                <a16:creationId xmlns:a16="http://schemas.microsoft.com/office/drawing/2014/main" id="{47FCA17B-E670-1055-247C-E8E85BF9FAD4}"/>
              </a:ext>
            </a:extLst>
          </p:cNvPr>
          <p:cNvGrpSpPr>
            <a:grpSpLocks noGrp="1" noUngrp="1" noRot="1" noMove="1" noResize="1"/>
          </p:cNvGrpSpPr>
          <p:nvPr/>
        </p:nvGrpSpPr>
        <p:grpSpPr>
          <a:xfrm>
            <a:off x="7784432" y="1609457"/>
            <a:ext cx="2387029" cy="2387029"/>
            <a:chOff x="7784432" y="1609457"/>
            <a:chExt cx="2387029" cy="2387029"/>
          </a:xfrm>
        </p:grpSpPr>
        <p:sp>
          <p:nvSpPr>
            <p:cNvPr id="10" name="Oval 9">
              <a:extLst>
                <a:ext uri="{FF2B5EF4-FFF2-40B4-BE49-F238E27FC236}">
                  <a16:creationId xmlns:a16="http://schemas.microsoft.com/office/drawing/2014/main" id="{DA18F2C7-69AF-6EAB-D5B2-424B2DCDDBA0}"/>
                </a:ext>
              </a:extLst>
            </p:cNvPr>
            <p:cNvSpPr>
              <a:spLocks noGrp="1" noRot="1" noMove="1" noResize="1" noEditPoints="1" noAdjustHandles="1" noChangeArrowheads="1" noChangeShapeType="1"/>
            </p:cNvSpPr>
            <p:nvPr/>
          </p:nvSpPr>
          <p:spPr>
            <a:xfrm>
              <a:off x="7784432" y="1609457"/>
              <a:ext cx="2387029" cy="238702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87AA2EA3-9BB9-14F7-D4D7-746538B30C4B}"/>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8264761" y="2144039"/>
              <a:ext cx="1426369" cy="1342465"/>
            </a:xfrm>
            <a:prstGeom prst="rect">
              <a:avLst/>
            </a:prstGeom>
          </p:spPr>
        </p:pic>
      </p:grpSp>
    </p:spTree>
    <p:extLst>
      <p:ext uri="{BB962C8B-B14F-4D97-AF65-F5344CB8AC3E}">
        <p14:creationId xmlns:p14="http://schemas.microsoft.com/office/powerpoint/2010/main" val="629001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4790"/>
            <a:ext cx="9220554" cy="461665"/>
          </a:xfrm>
          <a:prstGeom prst="rect">
            <a:avLst/>
          </a:prstGeom>
          <a:noFill/>
        </p:spPr>
        <p:txBody>
          <a:bodyPr wrap="square" rtlCol="0">
            <a:spAutoFit/>
          </a:bodyPr>
          <a:lstStyle/>
          <a:p>
            <a:r>
              <a:rPr lang="en-US" sz="2400" dirty="0"/>
              <a:t>Risk Factor: </a:t>
            </a:r>
            <a:r>
              <a:rPr lang="en-US" sz="2400" b="1" dirty="0"/>
              <a:t>Poor Sleep Quality and Sleep Disorders</a:t>
            </a:r>
            <a:endParaRPr lang="en-US" sz="40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6073498" y="2202450"/>
            <a:ext cx="5259910" cy="1477328"/>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t>Consult a sleep professional.</a:t>
            </a:r>
          </a:p>
          <a:p>
            <a:pPr marL="285750" indent="-285750">
              <a:spcAft>
                <a:spcPts val="1800"/>
              </a:spcAft>
              <a:buFont typeface="Arial" panose="020B0604020202020204" pitchFamily="34" charset="0"/>
              <a:buChar char="•"/>
            </a:pPr>
            <a:r>
              <a:rPr lang="en-US" sz="2000" dirty="0"/>
              <a:t>Set and keep a defined bedtime routine. </a:t>
            </a:r>
          </a:p>
          <a:p>
            <a:pPr marL="285750" indent="-285750">
              <a:spcAft>
                <a:spcPts val="1800"/>
              </a:spcAft>
              <a:buFont typeface="Arial" panose="020B0604020202020204" pitchFamily="34" charset="0"/>
              <a:buChar char="•"/>
            </a:pPr>
            <a:r>
              <a:rPr lang="en-US" sz="2000" dirty="0"/>
              <a:t>Remove distractions from sleeping area.</a:t>
            </a:r>
          </a:p>
        </p:txBody>
      </p:sp>
      <p:sp>
        <p:nvSpPr>
          <p:cNvPr id="2" name="TextBox 1">
            <a:extLst>
              <a:ext uri="{FF2B5EF4-FFF2-40B4-BE49-F238E27FC236}">
                <a16:creationId xmlns:a16="http://schemas.microsoft.com/office/drawing/2014/main" id="{38637BF5-CE25-F161-0924-354BED3AA6F4}"/>
              </a:ext>
            </a:extLst>
          </p:cNvPr>
          <p:cNvSpPr txBox="1">
            <a:spLocks noGrp="1" noRot="1" noMove="1" noResize="1" noEditPoints="1" noAdjustHandles="1" noChangeArrowheads="1" noChangeShapeType="1"/>
          </p:cNvSpPr>
          <p:nvPr/>
        </p:nvSpPr>
        <p:spPr>
          <a:xfrm>
            <a:off x="549739" y="1951060"/>
            <a:ext cx="5050422" cy="2336024"/>
          </a:xfrm>
          <a:prstGeom prst="rect">
            <a:avLst/>
          </a:prstGeom>
          <a:noFill/>
        </p:spPr>
        <p:txBody>
          <a:bodyPr wrap="square" lIns="91440" tIns="45720" rIns="91440" bIns="45720" rtlCol="0" anchor="t">
            <a:spAutoFit/>
          </a:bodyPr>
          <a:lstStyle/>
          <a:p>
            <a:pPr algn="ctr">
              <a:lnSpc>
                <a:spcPct val="90000"/>
              </a:lnSpc>
            </a:pPr>
            <a:r>
              <a:rPr lang="en-US" sz="5400" b="1" dirty="0"/>
              <a:t>Diagnose &amp; Treat Sleep Disorders</a:t>
            </a:r>
          </a:p>
        </p:txBody>
      </p:sp>
      <p:sp>
        <p:nvSpPr>
          <p:cNvPr id="3" name="TextBox 2">
            <a:extLst>
              <a:ext uri="{FF2B5EF4-FFF2-40B4-BE49-F238E27FC236}">
                <a16:creationId xmlns:a16="http://schemas.microsoft.com/office/drawing/2014/main" id="{4DD853F1-260B-0EB7-47C8-EEFADBC4CE4F}"/>
              </a:ext>
            </a:extLst>
          </p:cNvPr>
          <p:cNvSpPr txBox="1">
            <a:spLocks noGrp="1" noRot="1" noMove="1" noResize="1" noEditPoints="1" noAdjustHandles="1" noChangeArrowheads="1" noChangeShapeType="1"/>
          </p:cNvSpPr>
          <p:nvPr/>
        </p:nvSpPr>
        <p:spPr>
          <a:xfrm>
            <a:off x="6073499" y="1689941"/>
            <a:ext cx="5397195" cy="369332"/>
          </a:xfrm>
          <a:prstGeom prst="rect">
            <a:avLst/>
          </a:prstGeom>
          <a:noFill/>
        </p:spPr>
        <p:txBody>
          <a:bodyPr wrap="square" rtlCol="0">
            <a:spAutoFit/>
          </a:bodyPr>
          <a:lstStyle/>
          <a:p>
            <a:pPr>
              <a:lnSpc>
                <a:spcPct val="90000"/>
              </a:lnSpc>
            </a:pPr>
            <a:r>
              <a:rPr lang="en-US" sz="2000" b="1" dirty="0">
                <a:solidFill>
                  <a:schemeClr val="accent6"/>
                </a:solidFill>
              </a:rPr>
              <a:t>Changes That Can Make a Big Difference</a:t>
            </a:r>
          </a:p>
        </p:txBody>
      </p:sp>
      <p:sp>
        <p:nvSpPr>
          <p:cNvPr id="12" name="TextBox 11">
            <a:extLst>
              <a:ext uri="{FF2B5EF4-FFF2-40B4-BE49-F238E27FC236}">
                <a16:creationId xmlns:a16="http://schemas.microsoft.com/office/drawing/2014/main" id="{CAB7DFED-A36F-1840-BF78-47EE093B9B6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55</a:t>
            </a:fld>
            <a:r>
              <a:rPr lang="en-US" sz="1200" i="1" dirty="0"/>
              <a:t> </a:t>
            </a:r>
          </a:p>
        </p:txBody>
      </p:sp>
      <p:sp>
        <p:nvSpPr>
          <p:cNvPr id="13" name="TextBox 12">
            <a:extLst>
              <a:ext uri="{FF2B5EF4-FFF2-40B4-BE49-F238E27FC236}">
                <a16:creationId xmlns:a16="http://schemas.microsoft.com/office/drawing/2014/main" id="{33EBF1ED-B3A7-22B5-153C-B018FD9A79A7}"/>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6" name="Group 5">
            <a:extLst>
              <a:ext uri="{FF2B5EF4-FFF2-40B4-BE49-F238E27FC236}">
                <a16:creationId xmlns:a16="http://schemas.microsoft.com/office/drawing/2014/main" id="{66AC7C6F-7BB6-DF9E-5344-A9ADC458493A}"/>
              </a:ext>
            </a:extLst>
          </p:cNvPr>
          <p:cNvGrpSpPr>
            <a:grpSpLocks noGrp="1" noUngrp="1" noRot="1" noMove="1" noResize="1"/>
          </p:cNvGrpSpPr>
          <p:nvPr/>
        </p:nvGrpSpPr>
        <p:grpSpPr>
          <a:xfrm>
            <a:off x="6384852" y="4779335"/>
            <a:ext cx="4598582" cy="1015410"/>
            <a:chOff x="6384852" y="4779335"/>
            <a:chExt cx="4598582" cy="1015410"/>
          </a:xfrm>
        </p:grpSpPr>
        <p:sp>
          <p:nvSpPr>
            <p:cNvPr id="7" name="Rectangle: Rounded Corners 6">
              <a:extLst>
                <a:ext uri="{FF2B5EF4-FFF2-40B4-BE49-F238E27FC236}">
                  <a16:creationId xmlns:a16="http://schemas.microsoft.com/office/drawing/2014/main" id="{7E0A55A9-7B04-4F76-6F4D-30B921B5123D}"/>
                </a:ext>
              </a:extLst>
            </p:cNvPr>
            <p:cNvSpPr>
              <a:spLocks noGrp="1" noRot="1" noMove="1" noResize="1" noEditPoints="1" noAdjustHandles="1" noChangeArrowheads="1" noChangeShapeType="1"/>
            </p:cNvSpPr>
            <p:nvPr/>
          </p:nvSpPr>
          <p:spPr>
            <a:xfrm>
              <a:off x="6384852" y="4779335"/>
              <a:ext cx="4598582" cy="101541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8DF75D-AB79-ABA1-5566-11CC22D03118}"/>
                </a:ext>
              </a:extLst>
            </p:cNvPr>
            <p:cNvSpPr txBox="1">
              <a:spLocks noGrp="1" noRot="1" noMove="1" noResize="1" noEditPoints="1" noAdjustHandles="1" noChangeArrowheads="1" noChangeShapeType="1"/>
            </p:cNvSpPr>
            <p:nvPr/>
          </p:nvSpPr>
          <p:spPr>
            <a:xfrm>
              <a:off x="7201198" y="4959181"/>
              <a:ext cx="3782236" cy="646331"/>
            </a:xfrm>
            <a:prstGeom prst="rect">
              <a:avLst/>
            </a:prstGeom>
            <a:noFill/>
          </p:spPr>
          <p:txBody>
            <a:bodyPr wrap="square" rtlCol="0">
              <a:spAutoFit/>
            </a:bodyPr>
            <a:lstStyle/>
            <a:p>
              <a:r>
                <a:rPr lang="en-US" b="1" dirty="0">
                  <a:solidFill>
                    <a:schemeClr val="accent3"/>
                  </a:solidFill>
                </a:rPr>
                <a:t>Check the box that applies to you on your Participant Handout</a:t>
              </a:r>
            </a:p>
          </p:txBody>
        </p:sp>
        <p:sp>
          <p:nvSpPr>
            <p:cNvPr id="9" name="Rectangle 8">
              <a:extLst>
                <a:ext uri="{FF2B5EF4-FFF2-40B4-BE49-F238E27FC236}">
                  <a16:creationId xmlns:a16="http://schemas.microsoft.com/office/drawing/2014/main" id="{B3FC4C29-EB2B-1801-147B-0866A3914FAF}"/>
                </a:ext>
              </a:extLst>
            </p:cNvPr>
            <p:cNvSpPr>
              <a:spLocks noGrp="1" noRot="1" noMove="1" noResize="1" noEditPoints="1" noAdjustHandles="1" noChangeArrowheads="1" noChangeShapeType="1"/>
            </p:cNvSpPr>
            <p:nvPr/>
          </p:nvSpPr>
          <p:spPr>
            <a:xfrm>
              <a:off x="6705698" y="5150642"/>
              <a:ext cx="285209" cy="285209"/>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0672E031-0C2F-95C4-6B7E-52F2E2F82AA2}"/>
                </a:ext>
              </a:extLst>
            </p:cNvPr>
            <p:cNvSpPr>
              <a:spLocks noGrp="1" noRot="1" noMove="1" noResize="1" noEditPoints="1" noAdjustHandles="1" noChangeArrowheads="1" noChangeShapeType="1"/>
            </p:cNvSpPr>
            <p:nvPr/>
          </p:nvSpPr>
          <p:spPr>
            <a:xfrm rot="18669267">
              <a:off x="6723142" y="5094823"/>
              <a:ext cx="364565" cy="172339"/>
            </a:xfrm>
            <a:prstGeom prst="corner">
              <a:avLst>
                <a:gd name="adj1" fmla="val 27715"/>
                <a:gd name="adj2" fmla="val 300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02030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EA22CB-72DF-4378-EFD3-CD6B224887AA}"/>
              </a:ext>
            </a:extLst>
          </p:cNvPr>
          <p:cNvGrpSpPr>
            <a:grpSpLocks noGrp="1" noUngrp="1" noRot="1" noMove="1" noResize="1"/>
          </p:cNvGrpSpPr>
          <p:nvPr/>
        </p:nvGrpSpPr>
        <p:grpSpPr>
          <a:xfrm>
            <a:off x="6068862" y="185853"/>
            <a:ext cx="6252418" cy="338554"/>
            <a:chOff x="192356" y="185853"/>
            <a:chExt cx="6252418" cy="338554"/>
          </a:xfrm>
        </p:grpSpPr>
        <p:sp>
          <p:nvSpPr>
            <p:cNvPr id="6" name="TextBox 5">
              <a:extLst>
                <a:ext uri="{FF2B5EF4-FFF2-40B4-BE49-F238E27FC236}">
                  <a16:creationId xmlns:a16="http://schemas.microsoft.com/office/drawing/2014/main" id="{9768E04B-3718-76B3-9450-D34F679360F5}"/>
                </a:ext>
              </a:extLst>
            </p:cNvPr>
            <p:cNvSpPr txBox="1">
              <a:spLocks noGrp="1" noRot="1" noMove="1" noResize="1" noEditPoints="1" noAdjustHandles="1" noChangeArrowheads="1" noChangeShapeType="1"/>
            </p:cNvSpPr>
            <p:nvPr/>
          </p:nvSpPr>
          <p:spPr>
            <a:xfrm>
              <a:off x="192356" y="185853"/>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7" name="Rectangle: Rounded Corners 6">
              <a:extLst>
                <a:ext uri="{FF2B5EF4-FFF2-40B4-BE49-F238E27FC236}">
                  <a16:creationId xmlns:a16="http://schemas.microsoft.com/office/drawing/2014/main" id="{CFE0FD3A-50ED-45CF-2571-6C583073FB58}"/>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8" name="Rectangle: Rounded Corners 7">
              <a:extLst>
                <a:ext uri="{FF2B5EF4-FFF2-40B4-BE49-F238E27FC236}">
                  <a16:creationId xmlns:a16="http://schemas.microsoft.com/office/drawing/2014/main" id="{C1074260-523C-1026-B2C4-3F625AB3AB30}"/>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9" name="TextBox 8">
            <a:extLst>
              <a:ext uri="{FF2B5EF4-FFF2-40B4-BE49-F238E27FC236}">
                <a16:creationId xmlns:a16="http://schemas.microsoft.com/office/drawing/2014/main" id="{353983C6-B82F-015C-AFA7-763887AB0B8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56</a:t>
            </a:fld>
            <a:r>
              <a:rPr lang="en-US" sz="1200" i="1" dirty="0">
                <a:solidFill>
                  <a:schemeClr val="bg1"/>
                </a:solidFill>
              </a:rPr>
              <a:t> </a:t>
            </a:r>
          </a:p>
        </p:txBody>
      </p:sp>
      <p:sp>
        <p:nvSpPr>
          <p:cNvPr id="13" name="TextBox 12">
            <a:extLst>
              <a:ext uri="{FF2B5EF4-FFF2-40B4-BE49-F238E27FC236}">
                <a16:creationId xmlns:a16="http://schemas.microsoft.com/office/drawing/2014/main" id="{1D17C85B-ADFB-3A57-C296-4247C2A90EC0}"/>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grpSp>
        <p:nvGrpSpPr>
          <p:cNvPr id="14" name="Group 13">
            <a:extLst>
              <a:ext uri="{FF2B5EF4-FFF2-40B4-BE49-F238E27FC236}">
                <a16:creationId xmlns:a16="http://schemas.microsoft.com/office/drawing/2014/main" id="{230DBBE6-A4BB-F747-5A1B-7C17848D3220}"/>
              </a:ext>
            </a:extLst>
          </p:cNvPr>
          <p:cNvGrpSpPr>
            <a:grpSpLocks noGrp="1" noUngrp="1" noRot="1" noMove="1" noResize="1"/>
          </p:cNvGrpSpPr>
          <p:nvPr/>
        </p:nvGrpSpPr>
        <p:grpSpPr>
          <a:xfrm>
            <a:off x="1683992" y="1286502"/>
            <a:ext cx="5029629" cy="1431161"/>
            <a:chOff x="1683992" y="1286502"/>
            <a:chExt cx="5029629" cy="1431161"/>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1683992" y="1609667"/>
              <a:ext cx="5029629" cy="1107996"/>
            </a:xfrm>
            <a:prstGeom prst="rect">
              <a:avLst/>
            </a:prstGeom>
            <a:noFill/>
          </p:spPr>
          <p:txBody>
            <a:bodyPr wrap="square" rtlCol="0">
              <a:spAutoFit/>
            </a:bodyPr>
            <a:lstStyle/>
            <a:p>
              <a:r>
                <a:rPr lang="en-US" sz="6600" b="1" i="0" u="none" strike="noStrike" baseline="0" dirty="0"/>
                <a:t>Tobacco Use</a:t>
              </a:r>
              <a:endParaRPr lang="en-US" sz="9600" dirty="0"/>
            </a:p>
          </p:txBody>
        </p:sp>
        <p:sp>
          <p:nvSpPr>
            <p:cNvPr id="3" name="TextBox 2">
              <a:extLst>
                <a:ext uri="{FF2B5EF4-FFF2-40B4-BE49-F238E27FC236}">
                  <a16:creationId xmlns:a16="http://schemas.microsoft.com/office/drawing/2014/main" id="{93D5DDD7-E4A5-D1C1-66DA-335C9C07577C}"/>
                </a:ext>
              </a:extLst>
            </p:cNvPr>
            <p:cNvSpPr txBox="1">
              <a:spLocks noGrp="1" noRot="1" noMove="1" noResize="1" noEditPoints="1" noAdjustHandles="1" noChangeArrowheads="1" noChangeShapeType="1"/>
            </p:cNvSpPr>
            <p:nvPr/>
          </p:nvSpPr>
          <p:spPr>
            <a:xfrm>
              <a:off x="1728339" y="1286502"/>
              <a:ext cx="4336472" cy="369332"/>
            </a:xfrm>
            <a:prstGeom prst="rect">
              <a:avLst/>
            </a:prstGeom>
            <a:noFill/>
          </p:spPr>
          <p:txBody>
            <a:bodyPr wrap="square" rtlCol="0">
              <a:spAutoFit/>
            </a:bodyPr>
            <a:lstStyle/>
            <a:p>
              <a:pPr>
                <a:lnSpc>
                  <a:spcPct val="90000"/>
                </a:lnSpc>
              </a:pPr>
              <a:r>
                <a:rPr lang="en-US" sz="2000" b="1" dirty="0">
                  <a:solidFill>
                    <a:schemeClr val="accent6"/>
                  </a:solidFill>
                </a:rPr>
                <a:t>Potentially Modifiable Risk Factor</a:t>
              </a:r>
            </a:p>
          </p:txBody>
        </p:sp>
      </p:grpSp>
      <p:grpSp>
        <p:nvGrpSpPr>
          <p:cNvPr id="15" name="Group 14">
            <a:extLst>
              <a:ext uri="{FF2B5EF4-FFF2-40B4-BE49-F238E27FC236}">
                <a16:creationId xmlns:a16="http://schemas.microsoft.com/office/drawing/2014/main" id="{FCDCFB8F-7615-F18D-D555-5A6DA3243679}"/>
              </a:ext>
            </a:extLst>
          </p:cNvPr>
          <p:cNvGrpSpPr>
            <a:grpSpLocks noGrp="1" noUngrp="1" noRot="1" noMove="1" noResize="1"/>
          </p:cNvGrpSpPr>
          <p:nvPr/>
        </p:nvGrpSpPr>
        <p:grpSpPr>
          <a:xfrm>
            <a:off x="1728339" y="3334610"/>
            <a:ext cx="4985282" cy="2737327"/>
            <a:chOff x="1728339" y="3334610"/>
            <a:chExt cx="4985282" cy="2737327"/>
          </a:xfrm>
        </p:grpSpPr>
        <p:sp>
          <p:nvSpPr>
            <p:cNvPr id="5" name="TextBox 4">
              <a:extLst>
                <a:ext uri="{FF2B5EF4-FFF2-40B4-BE49-F238E27FC236}">
                  <a16:creationId xmlns:a16="http://schemas.microsoft.com/office/drawing/2014/main" id="{D0567808-174E-EA61-F946-3FC464A1C58A}"/>
                </a:ext>
              </a:extLst>
            </p:cNvPr>
            <p:cNvSpPr txBox="1">
              <a:spLocks noGrp="1" noRot="1" noMove="1" noResize="1" noEditPoints="1" noAdjustHandles="1" noChangeArrowheads="1" noChangeShapeType="1"/>
            </p:cNvSpPr>
            <p:nvPr/>
          </p:nvSpPr>
          <p:spPr>
            <a:xfrm>
              <a:off x="1728340" y="3779492"/>
              <a:ext cx="4985281" cy="2292445"/>
            </a:xfrm>
            <a:prstGeom prst="rect">
              <a:avLst/>
            </a:prstGeom>
            <a:noFill/>
          </p:spPr>
          <p:txBody>
            <a:bodyPr wrap="square" rtlCol="0">
              <a:noAutofit/>
            </a:bodyPr>
            <a:lstStyle/>
            <a:p>
              <a:pPr>
                <a:spcAft>
                  <a:spcPts val="3000"/>
                </a:spcAft>
              </a:pPr>
              <a:r>
                <a:rPr lang="en-US" sz="2800" b="0" i="0" u="none" strike="noStrike" baseline="0" dirty="0"/>
                <a:t>Smoking cigarettes, cigars, pipes or using other products like chewing tobacco or snuff</a:t>
              </a:r>
              <a:r>
                <a:rPr lang="en-US" sz="2800" dirty="0"/>
                <a:t>.</a:t>
              </a:r>
              <a:endParaRPr lang="en-US" sz="2800" b="0" i="0" u="none" strike="noStrike" baseline="0" dirty="0"/>
            </a:p>
          </p:txBody>
        </p:sp>
        <p:sp>
          <p:nvSpPr>
            <p:cNvPr id="12" name="TextBox 11">
              <a:extLst>
                <a:ext uri="{FF2B5EF4-FFF2-40B4-BE49-F238E27FC236}">
                  <a16:creationId xmlns:a16="http://schemas.microsoft.com/office/drawing/2014/main" id="{F6F8739D-6BDB-7840-8769-D33358B6E121}"/>
                </a:ext>
              </a:extLst>
            </p:cNvPr>
            <p:cNvSpPr txBox="1">
              <a:spLocks noGrp="1" noRot="1" noMove="1" noResize="1" noEditPoints="1" noAdjustHandles="1" noChangeArrowheads="1" noChangeShapeType="1"/>
            </p:cNvSpPr>
            <p:nvPr/>
          </p:nvSpPr>
          <p:spPr>
            <a:xfrm>
              <a:off x="1728339" y="3334610"/>
              <a:ext cx="4151620" cy="369332"/>
            </a:xfrm>
            <a:prstGeom prst="rect">
              <a:avLst/>
            </a:prstGeom>
            <a:noFill/>
          </p:spPr>
          <p:txBody>
            <a:bodyPr wrap="square" rtlCol="0">
              <a:spAutoFit/>
            </a:bodyPr>
            <a:lstStyle/>
            <a:p>
              <a:pPr>
                <a:lnSpc>
                  <a:spcPct val="90000"/>
                </a:lnSpc>
              </a:pPr>
              <a:r>
                <a:rPr lang="en-US" sz="2000" b="1" dirty="0">
                  <a:solidFill>
                    <a:schemeClr val="accent6"/>
                  </a:solidFill>
                </a:rPr>
                <a:t>Definition:</a:t>
              </a:r>
            </a:p>
          </p:txBody>
        </p:sp>
      </p:grpSp>
      <p:grpSp>
        <p:nvGrpSpPr>
          <p:cNvPr id="11" name="Group 10">
            <a:extLst>
              <a:ext uri="{FF2B5EF4-FFF2-40B4-BE49-F238E27FC236}">
                <a16:creationId xmlns:a16="http://schemas.microsoft.com/office/drawing/2014/main" id="{5F75EFB6-CC5C-3820-D488-1CFDD32BC479}"/>
              </a:ext>
            </a:extLst>
          </p:cNvPr>
          <p:cNvGrpSpPr>
            <a:grpSpLocks noGrp="1" noUngrp="1" noRot="1" noMove="1" noResize="1"/>
          </p:cNvGrpSpPr>
          <p:nvPr/>
        </p:nvGrpSpPr>
        <p:grpSpPr>
          <a:xfrm>
            <a:off x="7784432" y="1609457"/>
            <a:ext cx="2387029" cy="2387029"/>
            <a:chOff x="7784432" y="1609457"/>
            <a:chExt cx="2387029" cy="2387029"/>
          </a:xfrm>
        </p:grpSpPr>
        <p:sp>
          <p:nvSpPr>
            <p:cNvPr id="10" name="Oval 9">
              <a:extLst>
                <a:ext uri="{FF2B5EF4-FFF2-40B4-BE49-F238E27FC236}">
                  <a16:creationId xmlns:a16="http://schemas.microsoft.com/office/drawing/2014/main" id="{7B123D04-A44E-75D1-7D52-7DA03A7A9B88}"/>
                </a:ext>
              </a:extLst>
            </p:cNvPr>
            <p:cNvSpPr>
              <a:spLocks noGrp="1" noRot="1" noMove="1" noResize="1" noEditPoints="1" noAdjustHandles="1" noChangeArrowheads="1" noChangeShapeType="1"/>
            </p:cNvSpPr>
            <p:nvPr/>
          </p:nvSpPr>
          <p:spPr>
            <a:xfrm>
              <a:off x="7784432" y="1609457"/>
              <a:ext cx="2387029" cy="238702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4AF805AD-17AA-089C-A2A9-90B4636BE29E}"/>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8257869" y="2197403"/>
              <a:ext cx="1564787" cy="1321873"/>
            </a:xfrm>
            <a:prstGeom prst="rect">
              <a:avLst/>
            </a:prstGeom>
          </p:spPr>
        </p:pic>
      </p:grpSp>
    </p:spTree>
    <p:extLst>
      <p:ext uri="{BB962C8B-B14F-4D97-AF65-F5344CB8AC3E}">
        <p14:creationId xmlns:p14="http://schemas.microsoft.com/office/powerpoint/2010/main" val="1051159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4790"/>
            <a:ext cx="9220554" cy="461665"/>
          </a:xfrm>
          <a:prstGeom prst="rect">
            <a:avLst/>
          </a:prstGeom>
          <a:noFill/>
        </p:spPr>
        <p:txBody>
          <a:bodyPr wrap="square" rtlCol="0">
            <a:spAutoFit/>
          </a:bodyPr>
          <a:lstStyle/>
          <a:p>
            <a:r>
              <a:rPr lang="en-US" sz="2400" dirty="0"/>
              <a:t>Risk Factor: </a:t>
            </a:r>
            <a:r>
              <a:rPr lang="en-US" sz="2400" b="1" dirty="0"/>
              <a:t>Tobacco Use</a:t>
            </a:r>
            <a:endParaRPr lang="en-US" sz="40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6073497" y="2202450"/>
            <a:ext cx="5501267" cy="1477328"/>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t>Find an achievable stop-smoking program.</a:t>
            </a:r>
          </a:p>
          <a:p>
            <a:pPr marL="285750" indent="-285750">
              <a:spcAft>
                <a:spcPts val="1800"/>
              </a:spcAft>
              <a:buFont typeface="Arial" panose="020B0604020202020204" pitchFamily="34" charset="0"/>
              <a:buChar char="•"/>
            </a:pPr>
            <a:r>
              <a:rPr lang="en-US" sz="2000" dirty="0"/>
              <a:t>Talk with your medical provider about options. </a:t>
            </a:r>
          </a:p>
          <a:p>
            <a:pPr marL="285750" indent="-285750">
              <a:spcAft>
                <a:spcPts val="1800"/>
              </a:spcAft>
              <a:buFont typeface="Arial" panose="020B0604020202020204" pitchFamily="34" charset="0"/>
              <a:buChar char="•"/>
            </a:pPr>
            <a:r>
              <a:rPr lang="en-US" sz="2000" dirty="0"/>
              <a:t>Ask for help limiting tobacco use. </a:t>
            </a:r>
          </a:p>
        </p:txBody>
      </p:sp>
      <p:sp>
        <p:nvSpPr>
          <p:cNvPr id="2" name="TextBox 1">
            <a:extLst>
              <a:ext uri="{FF2B5EF4-FFF2-40B4-BE49-F238E27FC236}">
                <a16:creationId xmlns:a16="http://schemas.microsoft.com/office/drawing/2014/main" id="{38637BF5-CE25-F161-0924-354BED3AA6F4}"/>
              </a:ext>
            </a:extLst>
          </p:cNvPr>
          <p:cNvSpPr txBox="1">
            <a:spLocks noGrp="1" noRot="1" noMove="1" noResize="1" noEditPoints="1" noAdjustHandles="1" noChangeArrowheads="1" noChangeShapeType="1"/>
          </p:cNvSpPr>
          <p:nvPr/>
        </p:nvSpPr>
        <p:spPr>
          <a:xfrm>
            <a:off x="549739" y="2017544"/>
            <a:ext cx="5050422" cy="2086725"/>
          </a:xfrm>
          <a:prstGeom prst="rect">
            <a:avLst/>
          </a:prstGeom>
          <a:noFill/>
        </p:spPr>
        <p:txBody>
          <a:bodyPr wrap="square" lIns="91440" tIns="45720" rIns="91440" bIns="45720" rtlCol="0" anchor="t">
            <a:spAutoFit/>
          </a:bodyPr>
          <a:lstStyle/>
          <a:p>
            <a:pPr algn="ctr">
              <a:lnSpc>
                <a:spcPct val="90000"/>
              </a:lnSpc>
            </a:pPr>
            <a:r>
              <a:rPr lang="en-US" sz="4800" b="1" dirty="0"/>
              <a:t>Stop or Reduce Smoking and/or Tobacco Use</a:t>
            </a:r>
          </a:p>
        </p:txBody>
      </p:sp>
      <p:sp>
        <p:nvSpPr>
          <p:cNvPr id="3" name="TextBox 2">
            <a:extLst>
              <a:ext uri="{FF2B5EF4-FFF2-40B4-BE49-F238E27FC236}">
                <a16:creationId xmlns:a16="http://schemas.microsoft.com/office/drawing/2014/main" id="{4DD853F1-260B-0EB7-47C8-EEFADBC4CE4F}"/>
              </a:ext>
            </a:extLst>
          </p:cNvPr>
          <p:cNvSpPr txBox="1">
            <a:spLocks noGrp="1" noRot="1" noMove="1" noResize="1" noEditPoints="1" noAdjustHandles="1" noChangeArrowheads="1" noChangeShapeType="1"/>
          </p:cNvSpPr>
          <p:nvPr/>
        </p:nvSpPr>
        <p:spPr>
          <a:xfrm>
            <a:off x="6073499" y="1689941"/>
            <a:ext cx="5397195" cy="369332"/>
          </a:xfrm>
          <a:prstGeom prst="rect">
            <a:avLst/>
          </a:prstGeom>
          <a:noFill/>
        </p:spPr>
        <p:txBody>
          <a:bodyPr wrap="square" rtlCol="0">
            <a:spAutoFit/>
          </a:bodyPr>
          <a:lstStyle/>
          <a:p>
            <a:pPr>
              <a:lnSpc>
                <a:spcPct val="90000"/>
              </a:lnSpc>
            </a:pPr>
            <a:r>
              <a:rPr lang="en-US" sz="2000" b="1" dirty="0">
                <a:solidFill>
                  <a:schemeClr val="accent6"/>
                </a:solidFill>
              </a:rPr>
              <a:t>Changes That Can Make a Big Difference</a:t>
            </a:r>
          </a:p>
        </p:txBody>
      </p:sp>
      <p:sp>
        <p:nvSpPr>
          <p:cNvPr id="12" name="TextBox 11">
            <a:extLst>
              <a:ext uri="{FF2B5EF4-FFF2-40B4-BE49-F238E27FC236}">
                <a16:creationId xmlns:a16="http://schemas.microsoft.com/office/drawing/2014/main" id="{CAB7DFED-A36F-1840-BF78-47EE093B9B6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57</a:t>
            </a:fld>
            <a:r>
              <a:rPr lang="en-US" sz="1200" i="1" dirty="0"/>
              <a:t> </a:t>
            </a:r>
          </a:p>
        </p:txBody>
      </p:sp>
      <p:sp>
        <p:nvSpPr>
          <p:cNvPr id="13" name="TextBox 12">
            <a:extLst>
              <a:ext uri="{FF2B5EF4-FFF2-40B4-BE49-F238E27FC236}">
                <a16:creationId xmlns:a16="http://schemas.microsoft.com/office/drawing/2014/main" id="{33EBF1ED-B3A7-22B5-153C-B018FD9A79A7}"/>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grpSp>
        <p:nvGrpSpPr>
          <p:cNvPr id="6" name="Group 5">
            <a:extLst>
              <a:ext uri="{FF2B5EF4-FFF2-40B4-BE49-F238E27FC236}">
                <a16:creationId xmlns:a16="http://schemas.microsoft.com/office/drawing/2014/main" id="{496C0FCA-8DBE-7932-0D3E-999062F545B1}"/>
              </a:ext>
            </a:extLst>
          </p:cNvPr>
          <p:cNvGrpSpPr>
            <a:grpSpLocks noGrp="1" noUngrp="1" noRot="1" noMove="1" noResize="1"/>
          </p:cNvGrpSpPr>
          <p:nvPr/>
        </p:nvGrpSpPr>
        <p:grpSpPr>
          <a:xfrm>
            <a:off x="6384852" y="4779335"/>
            <a:ext cx="4598582" cy="1015410"/>
            <a:chOff x="6384852" y="4779335"/>
            <a:chExt cx="4598582" cy="1015410"/>
          </a:xfrm>
        </p:grpSpPr>
        <p:sp>
          <p:nvSpPr>
            <p:cNvPr id="7" name="Rectangle: Rounded Corners 6">
              <a:extLst>
                <a:ext uri="{FF2B5EF4-FFF2-40B4-BE49-F238E27FC236}">
                  <a16:creationId xmlns:a16="http://schemas.microsoft.com/office/drawing/2014/main" id="{222FC131-2F6E-76AA-3059-24B3C8BC028D}"/>
                </a:ext>
              </a:extLst>
            </p:cNvPr>
            <p:cNvSpPr>
              <a:spLocks noGrp="1" noRot="1" noMove="1" noResize="1" noEditPoints="1" noAdjustHandles="1" noChangeArrowheads="1" noChangeShapeType="1"/>
            </p:cNvSpPr>
            <p:nvPr/>
          </p:nvSpPr>
          <p:spPr>
            <a:xfrm>
              <a:off x="6384852" y="4779335"/>
              <a:ext cx="4598582" cy="101541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F9C3BBA-8958-5498-516F-EF2FF0811C61}"/>
                </a:ext>
              </a:extLst>
            </p:cNvPr>
            <p:cNvSpPr txBox="1">
              <a:spLocks noGrp="1" noRot="1" noMove="1" noResize="1" noEditPoints="1" noAdjustHandles="1" noChangeArrowheads="1" noChangeShapeType="1"/>
            </p:cNvSpPr>
            <p:nvPr/>
          </p:nvSpPr>
          <p:spPr>
            <a:xfrm>
              <a:off x="7201198" y="4959181"/>
              <a:ext cx="3782236" cy="646331"/>
            </a:xfrm>
            <a:prstGeom prst="rect">
              <a:avLst/>
            </a:prstGeom>
            <a:noFill/>
          </p:spPr>
          <p:txBody>
            <a:bodyPr wrap="square" rtlCol="0">
              <a:spAutoFit/>
            </a:bodyPr>
            <a:lstStyle/>
            <a:p>
              <a:r>
                <a:rPr lang="en-US" b="1" dirty="0">
                  <a:solidFill>
                    <a:schemeClr val="accent3"/>
                  </a:solidFill>
                </a:rPr>
                <a:t>Check the box that applies to you on your Participant Handout</a:t>
              </a:r>
            </a:p>
          </p:txBody>
        </p:sp>
        <p:sp>
          <p:nvSpPr>
            <p:cNvPr id="9" name="Rectangle 8">
              <a:extLst>
                <a:ext uri="{FF2B5EF4-FFF2-40B4-BE49-F238E27FC236}">
                  <a16:creationId xmlns:a16="http://schemas.microsoft.com/office/drawing/2014/main" id="{F8F67093-96E2-60BA-20AF-D498035B6878}"/>
                </a:ext>
              </a:extLst>
            </p:cNvPr>
            <p:cNvSpPr>
              <a:spLocks noGrp="1" noRot="1" noMove="1" noResize="1" noEditPoints="1" noAdjustHandles="1" noChangeArrowheads="1" noChangeShapeType="1"/>
            </p:cNvSpPr>
            <p:nvPr/>
          </p:nvSpPr>
          <p:spPr>
            <a:xfrm>
              <a:off x="6705698" y="5150642"/>
              <a:ext cx="285209" cy="285209"/>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D2B55526-3BF7-7E41-2D58-54BE60A5FBB0}"/>
                </a:ext>
              </a:extLst>
            </p:cNvPr>
            <p:cNvSpPr>
              <a:spLocks noGrp="1" noRot="1" noMove="1" noResize="1" noEditPoints="1" noAdjustHandles="1" noChangeArrowheads="1" noChangeShapeType="1"/>
            </p:cNvSpPr>
            <p:nvPr/>
          </p:nvSpPr>
          <p:spPr>
            <a:xfrm rot="18669267">
              <a:off x="6723142" y="5094823"/>
              <a:ext cx="364565" cy="172339"/>
            </a:xfrm>
            <a:prstGeom prst="corner">
              <a:avLst>
                <a:gd name="adj1" fmla="val 27715"/>
                <a:gd name="adj2" fmla="val 300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19408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EA22CB-72DF-4378-EFD3-CD6B224887AA}"/>
              </a:ext>
            </a:extLst>
          </p:cNvPr>
          <p:cNvGrpSpPr>
            <a:grpSpLocks noGrp="1" noUngrp="1" noRot="1" noMove="1" noResize="1"/>
          </p:cNvGrpSpPr>
          <p:nvPr/>
        </p:nvGrpSpPr>
        <p:grpSpPr>
          <a:xfrm>
            <a:off x="6068862" y="185853"/>
            <a:ext cx="6252418" cy="338554"/>
            <a:chOff x="192356" y="185853"/>
            <a:chExt cx="6252418" cy="338554"/>
          </a:xfrm>
        </p:grpSpPr>
        <p:sp>
          <p:nvSpPr>
            <p:cNvPr id="6" name="TextBox 5">
              <a:extLst>
                <a:ext uri="{FF2B5EF4-FFF2-40B4-BE49-F238E27FC236}">
                  <a16:creationId xmlns:a16="http://schemas.microsoft.com/office/drawing/2014/main" id="{9768E04B-3718-76B3-9450-D34F679360F5}"/>
                </a:ext>
              </a:extLst>
            </p:cNvPr>
            <p:cNvSpPr txBox="1">
              <a:spLocks noGrp="1" noRot="1" noMove="1" noResize="1" noEditPoints="1" noAdjustHandles="1" noChangeArrowheads="1" noChangeShapeType="1"/>
            </p:cNvSpPr>
            <p:nvPr/>
          </p:nvSpPr>
          <p:spPr>
            <a:xfrm>
              <a:off x="192356" y="185853"/>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7" name="Rectangle: Rounded Corners 6">
              <a:extLst>
                <a:ext uri="{FF2B5EF4-FFF2-40B4-BE49-F238E27FC236}">
                  <a16:creationId xmlns:a16="http://schemas.microsoft.com/office/drawing/2014/main" id="{CFE0FD3A-50ED-45CF-2571-6C583073FB58}"/>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8" name="Rectangle: Rounded Corners 7">
              <a:extLst>
                <a:ext uri="{FF2B5EF4-FFF2-40B4-BE49-F238E27FC236}">
                  <a16:creationId xmlns:a16="http://schemas.microsoft.com/office/drawing/2014/main" id="{C1074260-523C-1026-B2C4-3F625AB3AB30}"/>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9" name="TextBox 8">
            <a:extLst>
              <a:ext uri="{FF2B5EF4-FFF2-40B4-BE49-F238E27FC236}">
                <a16:creationId xmlns:a16="http://schemas.microsoft.com/office/drawing/2014/main" id="{353983C6-B82F-015C-AFA7-763887AB0B8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58</a:t>
            </a:fld>
            <a:r>
              <a:rPr lang="en-US" sz="1200" i="1" dirty="0">
                <a:solidFill>
                  <a:schemeClr val="bg1"/>
                </a:solidFill>
              </a:rPr>
              <a:t> </a:t>
            </a:r>
          </a:p>
        </p:txBody>
      </p:sp>
      <p:sp>
        <p:nvSpPr>
          <p:cNvPr id="13" name="TextBox 12">
            <a:extLst>
              <a:ext uri="{FF2B5EF4-FFF2-40B4-BE49-F238E27FC236}">
                <a16:creationId xmlns:a16="http://schemas.microsoft.com/office/drawing/2014/main" id="{1D17C85B-ADFB-3A57-C296-4247C2A90EC0}"/>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grpSp>
        <p:nvGrpSpPr>
          <p:cNvPr id="16" name="Group 15">
            <a:extLst>
              <a:ext uri="{FF2B5EF4-FFF2-40B4-BE49-F238E27FC236}">
                <a16:creationId xmlns:a16="http://schemas.microsoft.com/office/drawing/2014/main" id="{53B2F098-3251-61E3-4EB8-F39910C229B8}"/>
              </a:ext>
            </a:extLst>
          </p:cNvPr>
          <p:cNvGrpSpPr>
            <a:grpSpLocks noGrp="1" noUngrp="1" noRot="1" noMove="1" noResize="1"/>
          </p:cNvGrpSpPr>
          <p:nvPr/>
        </p:nvGrpSpPr>
        <p:grpSpPr>
          <a:xfrm>
            <a:off x="1683992" y="1286502"/>
            <a:ext cx="5029629" cy="2243691"/>
            <a:chOff x="1683992" y="1286502"/>
            <a:chExt cx="5029629" cy="2243691"/>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1683992" y="1609667"/>
              <a:ext cx="5029629" cy="1920526"/>
            </a:xfrm>
            <a:prstGeom prst="rect">
              <a:avLst/>
            </a:prstGeom>
            <a:noFill/>
          </p:spPr>
          <p:txBody>
            <a:bodyPr wrap="square" rtlCol="0">
              <a:spAutoFit/>
            </a:bodyPr>
            <a:lstStyle/>
            <a:p>
              <a:pPr>
                <a:lnSpc>
                  <a:spcPct val="90000"/>
                </a:lnSpc>
              </a:pPr>
              <a:r>
                <a:rPr lang="en-US" sz="6600" b="1" i="0" u="none" strike="noStrike" baseline="0" dirty="0"/>
                <a:t>Traumatic Brain Injury</a:t>
              </a:r>
              <a:endParaRPr lang="en-US" sz="9600" dirty="0"/>
            </a:p>
          </p:txBody>
        </p:sp>
        <p:sp>
          <p:nvSpPr>
            <p:cNvPr id="3" name="TextBox 2">
              <a:extLst>
                <a:ext uri="{FF2B5EF4-FFF2-40B4-BE49-F238E27FC236}">
                  <a16:creationId xmlns:a16="http://schemas.microsoft.com/office/drawing/2014/main" id="{93D5DDD7-E4A5-D1C1-66DA-335C9C07577C}"/>
                </a:ext>
              </a:extLst>
            </p:cNvPr>
            <p:cNvSpPr txBox="1">
              <a:spLocks noGrp="1" noRot="1" noMove="1" noResize="1" noEditPoints="1" noAdjustHandles="1" noChangeArrowheads="1" noChangeShapeType="1"/>
            </p:cNvSpPr>
            <p:nvPr/>
          </p:nvSpPr>
          <p:spPr>
            <a:xfrm>
              <a:off x="1728339" y="1286502"/>
              <a:ext cx="4336472" cy="369332"/>
            </a:xfrm>
            <a:prstGeom prst="rect">
              <a:avLst/>
            </a:prstGeom>
            <a:noFill/>
          </p:spPr>
          <p:txBody>
            <a:bodyPr wrap="square" rtlCol="0">
              <a:spAutoFit/>
            </a:bodyPr>
            <a:lstStyle/>
            <a:p>
              <a:pPr>
                <a:lnSpc>
                  <a:spcPct val="90000"/>
                </a:lnSpc>
              </a:pPr>
              <a:r>
                <a:rPr lang="en-US" sz="2000" b="1" dirty="0">
                  <a:solidFill>
                    <a:schemeClr val="accent6"/>
                  </a:solidFill>
                </a:rPr>
                <a:t>Potentially Modifiable Risk Factor</a:t>
              </a:r>
            </a:p>
          </p:txBody>
        </p:sp>
      </p:grpSp>
      <p:grpSp>
        <p:nvGrpSpPr>
          <p:cNvPr id="17" name="Group 16">
            <a:extLst>
              <a:ext uri="{FF2B5EF4-FFF2-40B4-BE49-F238E27FC236}">
                <a16:creationId xmlns:a16="http://schemas.microsoft.com/office/drawing/2014/main" id="{CAF271BB-0F96-8D2D-9692-657D7344E58A}"/>
              </a:ext>
            </a:extLst>
          </p:cNvPr>
          <p:cNvGrpSpPr>
            <a:grpSpLocks noGrp="1" noUngrp="1" noRot="1" noMove="1" noResize="1"/>
          </p:cNvGrpSpPr>
          <p:nvPr/>
        </p:nvGrpSpPr>
        <p:grpSpPr>
          <a:xfrm>
            <a:off x="1728339" y="3853358"/>
            <a:ext cx="5272535" cy="2128952"/>
            <a:chOff x="1728339" y="3853358"/>
            <a:chExt cx="5272535" cy="2128952"/>
          </a:xfrm>
        </p:grpSpPr>
        <p:sp>
          <p:nvSpPr>
            <p:cNvPr id="5" name="TextBox 4">
              <a:extLst>
                <a:ext uri="{FF2B5EF4-FFF2-40B4-BE49-F238E27FC236}">
                  <a16:creationId xmlns:a16="http://schemas.microsoft.com/office/drawing/2014/main" id="{D0567808-174E-EA61-F946-3FC464A1C58A}"/>
                </a:ext>
              </a:extLst>
            </p:cNvPr>
            <p:cNvSpPr txBox="1">
              <a:spLocks noGrp="1" noRot="1" noMove="1" noResize="1" noEditPoints="1" noAdjustHandles="1" noChangeArrowheads="1" noChangeShapeType="1"/>
            </p:cNvSpPr>
            <p:nvPr/>
          </p:nvSpPr>
          <p:spPr>
            <a:xfrm>
              <a:off x="1728339" y="4298240"/>
              <a:ext cx="5272535" cy="1684070"/>
            </a:xfrm>
            <a:prstGeom prst="rect">
              <a:avLst/>
            </a:prstGeom>
            <a:noFill/>
          </p:spPr>
          <p:txBody>
            <a:bodyPr wrap="square" rtlCol="0">
              <a:noAutofit/>
            </a:bodyPr>
            <a:lstStyle/>
            <a:p>
              <a:pPr>
                <a:spcAft>
                  <a:spcPts val="3000"/>
                </a:spcAft>
              </a:pPr>
              <a:r>
                <a:rPr lang="en-US" sz="2400" b="0" i="0" u="none" strike="noStrike" baseline="0" dirty="0"/>
                <a:t>Traumatic brain injury can happen in many ways, such as a fall, a car or biking accident, or when you hit your head during a sporting activity.</a:t>
              </a:r>
            </a:p>
          </p:txBody>
        </p:sp>
        <p:sp>
          <p:nvSpPr>
            <p:cNvPr id="12" name="TextBox 11">
              <a:extLst>
                <a:ext uri="{FF2B5EF4-FFF2-40B4-BE49-F238E27FC236}">
                  <a16:creationId xmlns:a16="http://schemas.microsoft.com/office/drawing/2014/main" id="{F6F8739D-6BDB-7840-8769-D33358B6E121}"/>
                </a:ext>
              </a:extLst>
            </p:cNvPr>
            <p:cNvSpPr txBox="1">
              <a:spLocks noGrp="1" noRot="1" noMove="1" noResize="1" noEditPoints="1" noAdjustHandles="1" noChangeArrowheads="1" noChangeShapeType="1"/>
            </p:cNvSpPr>
            <p:nvPr/>
          </p:nvSpPr>
          <p:spPr>
            <a:xfrm>
              <a:off x="1728339" y="3853358"/>
              <a:ext cx="4151620" cy="369332"/>
            </a:xfrm>
            <a:prstGeom prst="rect">
              <a:avLst/>
            </a:prstGeom>
            <a:noFill/>
          </p:spPr>
          <p:txBody>
            <a:bodyPr wrap="square" rtlCol="0">
              <a:spAutoFit/>
            </a:bodyPr>
            <a:lstStyle/>
            <a:p>
              <a:pPr>
                <a:lnSpc>
                  <a:spcPct val="90000"/>
                </a:lnSpc>
              </a:pPr>
              <a:r>
                <a:rPr lang="en-US" sz="2000" b="1" dirty="0">
                  <a:solidFill>
                    <a:schemeClr val="accent6"/>
                  </a:solidFill>
                </a:rPr>
                <a:t>Definition:</a:t>
              </a:r>
            </a:p>
          </p:txBody>
        </p:sp>
      </p:grpSp>
      <p:grpSp>
        <p:nvGrpSpPr>
          <p:cNvPr id="14" name="Group 13">
            <a:extLst>
              <a:ext uri="{FF2B5EF4-FFF2-40B4-BE49-F238E27FC236}">
                <a16:creationId xmlns:a16="http://schemas.microsoft.com/office/drawing/2014/main" id="{911D3B28-D561-E4DC-F801-C723E74C80DA}"/>
              </a:ext>
            </a:extLst>
          </p:cNvPr>
          <p:cNvGrpSpPr>
            <a:grpSpLocks noGrp="1" noUngrp="1" noRot="1" noMove="1" noResize="1"/>
          </p:cNvGrpSpPr>
          <p:nvPr/>
        </p:nvGrpSpPr>
        <p:grpSpPr>
          <a:xfrm>
            <a:off x="7784432" y="1609457"/>
            <a:ext cx="2387029" cy="2387029"/>
            <a:chOff x="7784432" y="1609457"/>
            <a:chExt cx="2387029" cy="2387029"/>
          </a:xfrm>
        </p:grpSpPr>
        <p:sp>
          <p:nvSpPr>
            <p:cNvPr id="10" name="Oval 9">
              <a:extLst>
                <a:ext uri="{FF2B5EF4-FFF2-40B4-BE49-F238E27FC236}">
                  <a16:creationId xmlns:a16="http://schemas.microsoft.com/office/drawing/2014/main" id="{CCC5B1D3-998D-2438-6A8D-BD4603B760F6}"/>
                </a:ext>
              </a:extLst>
            </p:cNvPr>
            <p:cNvSpPr>
              <a:spLocks noGrp="1" noRot="1" noMove="1" noResize="1" noEditPoints="1" noAdjustHandles="1" noChangeArrowheads="1" noChangeShapeType="1"/>
            </p:cNvSpPr>
            <p:nvPr/>
          </p:nvSpPr>
          <p:spPr>
            <a:xfrm>
              <a:off x="7784432" y="1609457"/>
              <a:ext cx="2387029" cy="238702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385CB7A9-B70A-86A5-614C-3EAB51B4C836}"/>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8216949" y="2018193"/>
              <a:ext cx="1521995" cy="1569557"/>
            </a:xfrm>
            <a:prstGeom prst="rect">
              <a:avLst/>
            </a:prstGeom>
          </p:spPr>
        </p:pic>
      </p:grpSp>
    </p:spTree>
    <p:extLst>
      <p:ext uri="{BB962C8B-B14F-4D97-AF65-F5344CB8AC3E}">
        <p14:creationId xmlns:p14="http://schemas.microsoft.com/office/powerpoint/2010/main" val="1816906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34790"/>
            <a:ext cx="9220554" cy="461665"/>
          </a:xfrm>
          <a:prstGeom prst="rect">
            <a:avLst/>
          </a:prstGeom>
          <a:noFill/>
        </p:spPr>
        <p:txBody>
          <a:bodyPr wrap="square" rtlCol="0">
            <a:spAutoFit/>
          </a:bodyPr>
          <a:lstStyle/>
          <a:p>
            <a:r>
              <a:rPr lang="en-US" sz="2400" dirty="0"/>
              <a:t>Risk Factor: </a:t>
            </a:r>
            <a:r>
              <a:rPr lang="en-US" sz="2400" b="1" dirty="0"/>
              <a:t>Traumatic Brain Injury</a:t>
            </a:r>
            <a:endParaRPr lang="en-US" sz="40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2460D2F1-3BEC-73AC-C140-CE1DAF289D5F}"/>
              </a:ext>
            </a:extLst>
          </p:cNvPr>
          <p:cNvSpPr txBox="1">
            <a:spLocks noGrp="1" noRot="1" noMove="1" noResize="1" noEditPoints="1" noAdjustHandles="1" noChangeArrowheads="1" noChangeShapeType="1"/>
          </p:cNvSpPr>
          <p:nvPr/>
        </p:nvSpPr>
        <p:spPr>
          <a:xfrm>
            <a:off x="6073498" y="2202450"/>
            <a:ext cx="5259910" cy="2092881"/>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t>Plan your space to avoid trip and fall hazards. </a:t>
            </a:r>
          </a:p>
          <a:p>
            <a:pPr marL="285750" indent="-285750">
              <a:spcAft>
                <a:spcPts val="1800"/>
              </a:spcAft>
              <a:buFont typeface="Arial" panose="020B0604020202020204" pitchFamily="34" charset="0"/>
              <a:buChar char="•"/>
            </a:pPr>
            <a:r>
              <a:rPr lang="en-US" sz="2000" dirty="0"/>
              <a:t>Place items you use regularly on low shelves. </a:t>
            </a:r>
          </a:p>
          <a:p>
            <a:pPr marL="285750" indent="-285750">
              <a:spcAft>
                <a:spcPts val="1800"/>
              </a:spcAft>
              <a:buFont typeface="Arial" panose="020B0604020202020204" pitchFamily="34" charset="0"/>
              <a:buChar char="•"/>
            </a:pPr>
            <a:r>
              <a:rPr lang="en-US" sz="2000" dirty="0"/>
              <a:t>Wear your seatbelt and/or helmet. </a:t>
            </a:r>
          </a:p>
        </p:txBody>
      </p:sp>
      <p:sp>
        <p:nvSpPr>
          <p:cNvPr id="2" name="TextBox 1">
            <a:extLst>
              <a:ext uri="{FF2B5EF4-FFF2-40B4-BE49-F238E27FC236}">
                <a16:creationId xmlns:a16="http://schemas.microsoft.com/office/drawing/2014/main" id="{38637BF5-CE25-F161-0924-354BED3AA6F4}"/>
              </a:ext>
            </a:extLst>
          </p:cNvPr>
          <p:cNvSpPr txBox="1">
            <a:spLocks noGrp="1" noRot="1" noMove="1" noResize="1" noEditPoints="1" noAdjustHandles="1" noChangeArrowheads="1" noChangeShapeType="1"/>
          </p:cNvSpPr>
          <p:nvPr/>
        </p:nvSpPr>
        <p:spPr>
          <a:xfrm>
            <a:off x="549739" y="2059273"/>
            <a:ext cx="5050422" cy="1754326"/>
          </a:xfrm>
          <a:prstGeom prst="rect">
            <a:avLst/>
          </a:prstGeom>
          <a:noFill/>
        </p:spPr>
        <p:txBody>
          <a:bodyPr wrap="square" lIns="91440" tIns="45720" rIns="91440" bIns="45720" rtlCol="0" anchor="t">
            <a:spAutoFit/>
          </a:bodyPr>
          <a:lstStyle/>
          <a:p>
            <a:pPr algn="ctr">
              <a:lnSpc>
                <a:spcPct val="90000"/>
              </a:lnSpc>
            </a:pPr>
            <a:r>
              <a:rPr lang="en-US" sz="6000" b="1" dirty="0"/>
              <a:t>Take Precautions</a:t>
            </a:r>
          </a:p>
        </p:txBody>
      </p:sp>
      <p:sp>
        <p:nvSpPr>
          <p:cNvPr id="3" name="TextBox 2">
            <a:extLst>
              <a:ext uri="{FF2B5EF4-FFF2-40B4-BE49-F238E27FC236}">
                <a16:creationId xmlns:a16="http://schemas.microsoft.com/office/drawing/2014/main" id="{4DD853F1-260B-0EB7-47C8-EEFADBC4CE4F}"/>
              </a:ext>
            </a:extLst>
          </p:cNvPr>
          <p:cNvSpPr txBox="1">
            <a:spLocks noGrp="1" noRot="1" noMove="1" noResize="1" noEditPoints="1" noAdjustHandles="1" noChangeArrowheads="1" noChangeShapeType="1"/>
          </p:cNvSpPr>
          <p:nvPr/>
        </p:nvSpPr>
        <p:spPr>
          <a:xfrm>
            <a:off x="6073499" y="1689941"/>
            <a:ext cx="5397195" cy="369332"/>
          </a:xfrm>
          <a:prstGeom prst="rect">
            <a:avLst/>
          </a:prstGeom>
          <a:noFill/>
        </p:spPr>
        <p:txBody>
          <a:bodyPr wrap="square" rtlCol="0">
            <a:spAutoFit/>
          </a:bodyPr>
          <a:lstStyle/>
          <a:p>
            <a:pPr>
              <a:lnSpc>
                <a:spcPct val="90000"/>
              </a:lnSpc>
            </a:pPr>
            <a:r>
              <a:rPr lang="en-US" sz="2000" b="1" dirty="0">
                <a:solidFill>
                  <a:schemeClr val="accent6"/>
                </a:solidFill>
              </a:rPr>
              <a:t>Changes That Can Make a Big Difference</a:t>
            </a:r>
          </a:p>
        </p:txBody>
      </p:sp>
      <p:sp>
        <p:nvSpPr>
          <p:cNvPr id="12" name="TextBox 11">
            <a:extLst>
              <a:ext uri="{FF2B5EF4-FFF2-40B4-BE49-F238E27FC236}">
                <a16:creationId xmlns:a16="http://schemas.microsoft.com/office/drawing/2014/main" id="{CAB7DFED-A36F-1840-BF78-47EE093B9B6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a:t>Brain Health &amp; Dementia Awareness in Our Communities  |  </a:t>
            </a:r>
            <a:fld id="{F9C608B9-E2CB-4E5D-B995-23A42A7D67FE}" type="slidenum">
              <a:rPr lang="en-US" sz="1200" i="1" smtClean="0"/>
              <a:pPr algn="r"/>
              <a:t>59</a:t>
            </a:fld>
            <a:r>
              <a:rPr lang="en-US" sz="1200" i="1"/>
              <a:t> </a:t>
            </a:r>
          </a:p>
        </p:txBody>
      </p:sp>
      <p:sp>
        <p:nvSpPr>
          <p:cNvPr id="13" name="TextBox 12">
            <a:extLst>
              <a:ext uri="{FF2B5EF4-FFF2-40B4-BE49-F238E27FC236}">
                <a16:creationId xmlns:a16="http://schemas.microsoft.com/office/drawing/2014/main" id="{33EBF1ED-B3A7-22B5-153C-B018FD9A79A7}"/>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a:solidFill>
                  <a:schemeClr val="bg1"/>
                </a:solidFill>
              </a:rPr>
              <a:t>Please Do Not Change Presentation Language</a:t>
            </a:r>
          </a:p>
        </p:txBody>
      </p:sp>
      <p:grpSp>
        <p:nvGrpSpPr>
          <p:cNvPr id="6" name="Group 5">
            <a:extLst>
              <a:ext uri="{FF2B5EF4-FFF2-40B4-BE49-F238E27FC236}">
                <a16:creationId xmlns:a16="http://schemas.microsoft.com/office/drawing/2014/main" id="{35BD0601-A959-97BE-3881-45FA54BA01DE}"/>
              </a:ext>
            </a:extLst>
          </p:cNvPr>
          <p:cNvGrpSpPr>
            <a:grpSpLocks noGrp="1" noUngrp="1" noRot="1" noMove="1" noResize="1"/>
          </p:cNvGrpSpPr>
          <p:nvPr/>
        </p:nvGrpSpPr>
        <p:grpSpPr>
          <a:xfrm>
            <a:off x="6384852" y="4779335"/>
            <a:ext cx="4598582" cy="1015410"/>
            <a:chOff x="6384852" y="4779335"/>
            <a:chExt cx="4598582" cy="1015410"/>
          </a:xfrm>
        </p:grpSpPr>
        <p:sp>
          <p:nvSpPr>
            <p:cNvPr id="7" name="Rectangle: Rounded Corners 6">
              <a:extLst>
                <a:ext uri="{FF2B5EF4-FFF2-40B4-BE49-F238E27FC236}">
                  <a16:creationId xmlns:a16="http://schemas.microsoft.com/office/drawing/2014/main" id="{32788E7E-E92E-E866-048E-917E70FEF3EC}"/>
                </a:ext>
              </a:extLst>
            </p:cNvPr>
            <p:cNvSpPr>
              <a:spLocks noGrp="1" noRot="1" noMove="1" noResize="1" noEditPoints="1" noAdjustHandles="1" noChangeArrowheads="1" noChangeShapeType="1"/>
            </p:cNvSpPr>
            <p:nvPr/>
          </p:nvSpPr>
          <p:spPr>
            <a:xfrm>
              <a:off x="6384852" y="4779335"/>
              <a:ext cx="4598582" cy="101541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E69CC37-50B2-01A3-5117-502B68142F7D}"/>
                </a:ext>
              </a:extLst>
            </p:cNvPr>
            <p:cNvSpPr txBox="1">
              <a:spLocks noGrp="1" noRot="1" noMove="1" noResize="1" noEditPoints="1" noAdjustHandles="1" noChangeArrowheads="1" noChangeShapeType="1"/>
            </p:cNvSpPr>
            <p:nvPr/>
          </p:nvSpPr>
          <p:spPr>
            <a:xfrm>
              <a:off x="7201198" y="4959181"/>
              <a:ext cx="3782236" cy="646331"/>
            </a:xfrm>
            <a:prstGeom prst="rect">
              <a:avLst/>
            </a:prstGeom>
            <a:noFill/>
          </p:spPr>
          <p:txBody>
            <a:bodyPr wrap="square" rtlCol="0">
              <a:spAutoFit/>
            </a:bodyPr>
            <a:lstStyle/>
            <a:p>
              <a:r>
                <a:rPr lang="en-US" b="1" dirty="0">
                  <a:solidFill>
                    <a:schemeClr val="accent3"/>
                  </a:solidFill>
                </a:rPr>
                <a:t>Check the box that applies to you on your Participant Handout</a:t>
              </a:r>
            </a:p>
          </p:txBody>
        </p:sp>
        <p:sp>
          <p:nvSpPr>
            <p:cNvPr id="9" name="Rectangle 8">
              <a:extLst>
                <a:ext uri="{FF2B5EF4-FFF2-40B4-BE49-F238E27FC236}">
                  <a16:creationId xmlns:a16="http://schemas.microsoft.com/office/drawing/2014/main" id="{0351DDDC-BD49-3761-1CC1-4CF6EB6CA557}"/>
                </a:ext>
              </a:extLst>
            </p:cNvPr>
            <p:cNvSpPr>
              <a:spLocks noGrp="1" noRot="1" noMove="1" noResize="1" noEditPoints="1" noAdjustHandles="1" noChangeArrowheads="1" noChangeShapeType="1"/>
            </p:cNvSpPr>
            <p:nvPr/>
          </p:nvSpPr>
          <p:spPr>
            <a:xfrm>
              <a:off x="6705698" y="5150642"/>
              <a:ext cx="285209" cy="285209"/>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a:extLst>
                <a:ext uri="{FF2B5EF4-FFF2-40B4-BE49-F238E27FC236}">
                  <a16:creationId xmlns:a16="http://schemas.microsoft.com/office/drawing/2014/main" id="{78C43F4D-5043-E664-FA6A-9ED3F4151D4B}"/>
                </a:ext>
              </a:extLst>
            </p:cNvPr>
            <p:cNvSpPr>
              <a:spLocks noGrp="1" noRot="1" noMove="1" noResize="1" noEditPoints="1" noAdjustHandles="1" noChangeArrowheads="1" noChangeShapeType="1"/>
            </p:cNvSpPr>
            <p:nvPr/>
          </p:nvSpPr>
          <p:spPr>
            <a:xfrm rot="18669267">
              <a:off x="6723142" y="5094823"/>
              <a:ext cx="364565" cy="172339"/>
            </a:xfrm>
            <a:prstGeom prst="corner">
              <a:avLst>
                <a:gd name="adj1" fmla="val 27715"/>
                <a:gd name="adj2" fmla="val 300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83381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B25F5F-EBCD-F187-859E-F3F2AECF8C78}"/>
              </a:ext>
            </a:extLst>
          </p:cNvPr>
          <p:cNvSpPr txBox="1">
            <a:spLocks noGrp="1" noRot="1" noMove="1" noResize="1" noEditPoints="1" noAdjustHandles="1" noChangeArrowheads="1" noChangeShapeType="1"/>
          </p:cNvSpPr>
          <p:nvPr/>
        </p:nvSpPr>
        <p:spPr>
          <a:xfrm>
            <a:off x="1117854" y="2059891"/>
            <a:ext cx="4304752" cy="1748684"/>
          </a:xfrm>
          <a:prstGeom prst="rect">
            <a:avLst/>
          </a:prstGeom>
          <a:noFill/>
        </p:spPr>
        <p:txBody>
          <a:bodyPr wrap="square" rtlCol="0">
            <a:spAutoFit/>
          </a:bodyPr>
          <a:lstStyle/>
          <a:p>
            <a:pPr>
              <a:lnSpc>
                <a:spcPct val="80000"/>
              </a:lnSpc>
            </a:pPr>
            <a:r>
              <a:rPr lang="en-US" sz="6600" b="1" dirty="0"/>
              <a:t>Learning Objectives</a:t>
            </a:r>
          </a:p>
        </p:txBody>
      </p:sp>
      <p:sp>
        <p:nvSpPr>
          <p:cNvPr id="5" name="TextBox 4">
            <a:extLst>
              <a:ext uri="{FF2B5EF4-FFF2-40B4-BE49-F238E27FC236}">
                <a16:creationId xmlns:a16="http://schemas.microsoft.com/office/drawing/2014/main" id="{0682B60A-4775-A800-2A1C-E8844C514B4F}"/>
              </a:ext>
            </a:extLst>
          </p:cNvPr>
          <p:cNvSpPr txBox="1">
            <a:spLocks/>
          </p:cNvSpPr>
          <p:nvPr/>
        </p:nvSpPr>
        <p:spPr>
          <a:xfrm>
            <a:off x="6941105" y="1323080"/>
            <a:ext cx="4785946" cy="4031873"/>
          </a:xfrm>
          <a:prstGeom prst="rect">
            <a:avLst/>
          </a:prstGeom>
          <a:noFill/>
        </p:spPr>
        <p:txBody>
          <a:bodyPr wrap="square" rtlCol="0">
            <a:spAutoFit/>
          </a:bodyPr>
          <a:lstStyle/>
          <a:p>
            <a:pPr rtl="0" fontAlgn="ctr">
              <a:spcBef>
                <a:spcPts val="0"/>
              </a:spcBef>
              <a:spcAft>
                <a:spcPts val="2400"/>
              </a:spcAft>
            </a:pPr>
            <a:r>
              <a:rPr lang="en-US" sz="2400" dirty="0"/>
              <a:t>Learn about and reflect on </a:t>
            </a:r>
            <a:br>
              <a:rPr lang="en-US" sz="2400" dirty="0"/>
            </a:br>
            <a:r>
              <a:rPr lang="en-US" sz="2400" dirty="0"/>
              <a:t>brain health and dementia in </a:t>
            </a:r>
            <a:br>
              <a:rPr lang="en-US" sz="2400" dirty="0"/>
            </a:br>
            <a:r>
              <a:rPr lang="en-US" sz="2400" dirty="0"/>
              <a:t>our communities</a:t>
            </a:r>
          </a:p>
          <a:p>
            <a:pPr rtl="0" fontAlgn="ctr">
              <a:spcBef>
                <a:spcPts val="0"/>
              </a:spcBef>
              <a:spcAft>
                <a:spcPts val="2400"/>
              </a:spcAft>
            </a:pPr>
            <a:r>
              <a:rPr lang="en-US" sz="2400" dirty="0"/>
              <a:t>Understand potentially modifiable risk factors and the benefits of early detection for dementia</a:t>
            </a:r>
          </a:p>
          <a:p>
            <a:pPr rtl="0" fontAlgn="ctr">
              <a:spcBef>
                <a:spcPts val="0"/>
              </a:spcBef>
              <a:spcAft>
                <a:spcPts val="2400"/>
              </a:spcAft>
            </a:pPr>
            <a:r>
              <a:rPr lang="en-US" sz="2400" dirty="0"/>
              <a:t>Explore resources for further learning, action, and support around brain health and dementia</a:t>
            </a:r>
          </a:p>
        </p:txBody>
      </p:sp>
      <p:grpSp>
        <p:nvGrpSpPr>
          <p:cNvPr id="9" name="Group 8">
            <a:extLst>
              <a:ext uri="{FF2B5EF4-FFF2-40B4-BE49-F238E27FC236}">
                <a16:creationId xmlns:a16="http://schemas.microsoft.com/office/drawing/2014/main" id="{79B3BA72-3649-59DC-FB75-A082F621D9FA}"/>
              </a:ext>
            </a:extLst>
          </p:cNvPr>
          <p:cNvGrpSpPr>
            <a:grpSpLocks noGrp="1" noUngrp="1" noRot="1" noMove="1" noResize="1"/>
          </p:cNvGrpSpPr>
          <p:nvPr/>
        </p:nvGrpSpPr>
        <p:grpSpPr>
          <a:xfrm>
            <a:off x="5878218" y="1496051"/>
            <a:ext cx="834656" cy="845412"/>
            <a:chOff x="5878218" y="1496051"/>
            <a:chExt cx="834656" cy="845412"/>
          </a:xfrm>
        </p:grpSpPr>
        <p:sp>
          <p:nvSpPr>
            <p:cNvPr id="2" name="Oval 1">
              <a:extLst>
                <a:ext uri="{FF2B5EF4-FFF2-40B4-BE49-F238E27FC236}">
                  <a16:creationId xmlns:a16="http://schemas.microsoft.com/office/drawing/2014/main" id="{F56DF81E-E59C-7053-3B6F-D36C4E61E6DD}"/>
                </a:ext>
              </a:extLst>
            </p:cNvPr>
            <p:cNvSpPr>
              <a:spLocks noGrp="1" noRot="1" noMove="1" noResize="1" noEditPoints="1" noAdjustHandles="1" noChangeArrowheads="1" noChangeShapeType="1"/>
            </p:cNvSpPr>
            <p:nvPr/>
          </p:nvSpPr>
          <p:spPr>
            <a:xfrm>
              <a:off x="5878218" y="1506807"/>
              <a:ext cx="834656" cy="83465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4D0C29-F1F8-CD48-5597-952DA3BCA720}"/>
                </a:ext>
              </a:extLst>
            </p:cNvPr>
            <p:cNvSpPr txBox="1">
              <a:spLocks noGrp="1" noRot="1" noMove="1" noResize="1" noEditPoints="1" noAdjustHandles="1" noChangeArrowheads="1" noChangeShapeType="1"/>
            </p:cNvSpPr>
            <p:nvPr/>
          </p:nvSpPr>
          <p:spPr>
            <a:xfrm>
              <a:off x="6055329" y="1496051"/>
              <a:ext cx="491067" cy="830997"/>
            </a:xfrm>
            <a:prstGeom prst="rect">
              <a:avLst/>
            </a:prstGeom>
            <a:noFill/>
          </p:spPr>
          <p:txBody>
            <a:bodyPr wrap="square" rtlCol="0" anchor="ctr">
              <a:spAutoFit/>
            </a:bodyPr>
            <a:lstStyle/>
            <a:p>
              <a:pPr algn="ctr"/>
              <a:r>
                <a:rPr lang="en-US" sz="4800" b="1" dirty="0">
                  <a:solidFill>
                    <a:schemeClr val="accent6"/>
                  </a:solidFill>
                </a:rPr>
                <a:t>1</a:t>
              </a:r>
            </a:p>
          </p:txBody>
        </p:sp>
      </p:grpSp>
      <p:grpSp>
        <p:nvGrpSpPr>
          <p:cNvPr id="13" name="Group 12">
            <a:extLst>
              <a:ext uri="{FF2B5EF4-FFF2-40B4-BE49-F238E27FC236}">
                <a16:creationId xmlns:a16="http://schemas.microsoft.com/office/drawing/2014/main" id="{7D924037-0534-05F0-34EF-DFACC9AFA1B5}"/>
              </a:ext>
            </a:extLst>
          </p:cNvPr>
          <p:cNvGrpSpPr>
            <a:grpSpLocks noGrp="1" noUngrp="1" noRot="1" noMove="1" noResize="1"/>
          </p:cNvGrpSpPr>
          <p:nvPr/>
        </p:nvGrpSpPr>
        <p:grpSpPr>
          <a:xfrm>
            <a:off x="5878218" y="2864429"/>
            <a:ext cx="834656" cy="863723"/>
            <a:chOff x="5878218" y="2864429"/>
            <a:chExt cx="834656" cy="863723"/>
          </a:xfrm>
        </p:grpSpPr>
        <p:sp>
          <p:nvSpPr>
            <p:cNvPr id="3" name="Oval 2">
              <a:extLst>
                <a:ext uri="{FF2B5EF4-FFF2-40B4-BE49-F238E27FC236}">
                  <a16:creationId xmlns:a16="http://schemas.microsoft.com/office/drawing/2014/main" id="{8C2510DD-AB30-9A4D-41D9-D9CF954051F1}"/>
                </a:ext>
              </a:extLst>
            </p:cNvPr>
            <p:cNvSpPr>
              <a:spLocks noGrp="1" noRot="1" noMove="1" noResize="1" noEditPoints="1" noAdjustHandles="1" noChangeArrowheads="1" noChangeShapeType="1"/>
            </p:cNvSpPr>
            <p:nvPr/>
          </p:nvSpPr>
          <p:spPr>
            <a:xfrm>
              <a:off x="5878218" y="2893496"/>
              <a:ext cx="834656" cy="83465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1D082D-D962-3088-3D48-1E17844326A8}"/>
                </a:ext>
              </a:extLst>
            </p:cNvPr>
            <p:cNvSpPr txBox="1">
              <a:spLocks noGrp="1" noRot="1" noMove="1" noResize="1" noEditPoints="1" noAdjustHandles="1" noChangeArrowheads="1" noChangeShapeType="1"/>
            </p:cNvSpPr>
            <p:nvPr/>
          </p:nvSpPr>
          <p:spPr>
            <a:xfrm>
              <a:off x="6055329" y="2864429"/>
              <a:ext cx="491067" cy="830997"/>
            </a:xfrm>
            <a:prstGeom prst="rect">
              <a:avLst/>
            </a:prstGeom>
            <a:noFill/>
          </p:spPr>
          <p:txBody>
            <a:bodyPr wrap="square" rtlCol="0" anchor="ctr">
              <a:spAutoFit/>
            </a:bodyPr>
            <a:lstStyle/>
            <a:p>
              <a:pPr algn="ctr"/>
              <a:r>
                <a:rPr lang="en-US" sz="4800" b="1" dirty="0">
                  <a:solidFill>
                    <a:schemeClr val="accent6"/>
                  </a:solidFill>
                </a:rPr>
                <a:t>2</a:t>
              </a:r>
            </a:p>
          </p:txBody>
        </p:sp>
      </p:grpSp>
      <p:grpSp>
        <p:nvGrpSpPr>
          <p:cNvPr id="14" name="Group 13">
            <a:extLst>
              <a:ext uri="{FF2B5EF4-FFF2-40B4-BE49-F238E27FC236}">
                <a16:creationId xmlns:a16="http://schemas.microsoft.com/office/drawing/2014/main" id="{4C060CE2-71E2-F23F-AD83-B016D34260B6}"/>
              </a:ext>
            </a:extLst>
          </p:cNvPr>
          <p:cNvGrpSpPr>
            <a:grpSpLocks noGrp="1" noUngrp="1" noRot="1" noMove="1" noResize="1"/>
          </p:cNvGrpSpPr>
          <p:nvPr/>
        </p:nvGrpSpPr>
        <p:grpSpPr>
          <a:xfrm>
            <a:off x="5878218" y="4296607"/>
            <a:ext cx="834656" cy="860282"/>
            <a:chOff x="5878218" y="4296607"/>
            <a:chExt cx="834656" cy="860282"/>
          </a:xfrm>
        </p:grpSpPr>
        <p:sp>
          <p:nvSpPr>
            <p:cNvPr id="10" name="Oval 9">
              <a:extLst>
                <a:ext uri="{FF2B5EF4-FFF2-40B4-BE49-F238E27FC236}">
                  <a16:creationId xmlns:a16="http://schemas.microsoft.com/office/drawing/2014/main" id="{B25B3E4B-A0B1-F1EA-405F-8146DEC5D713}"/>
                </a:ext>
              </a:extLst>
            </p:cNvPr>
            <p:cNvSpPr>
              <a:spLocks noGrp="1" noRot="1" noMove="1" noResize="1" noEditPoints="1" noAdjustHandles="1" noChangeArrowheads="1" noChangeShapeType="1"/>
            </p:cNvSpPr>
            <p:nvPr/>
          </p:nvSpPr>
          <p:spPr>
            <a:xfrm>
              <a:off x="5878218" y="4322233"/>
              <a:ext cx="834656" cy="83465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ADD74AE-977A-FC5F-2A18-F0C0D885BFE5}"/>
                </a:ext>
              </a:extLst>
            </p:cNvPr>
            <p:cNvSpPr txBox="1">
              <a:spLocks noGrp="1" noRot="1" noMove="1" noResize="1" noEditPoints="1" noAdjustHandles="1" noChangeArrowheads="1" noChangeShapeType="1"/>
            </p:cNvSpPr>
            <p:nvPr/>
          </p:nvSpPr>
          <p:spPr>
            <a:xfrm>
              <a:off x="6055329" y="4296607"/>
              <a:ext cx="491067" cy="830997"/>
            </a:xfrm>
            <a:prstGeom prst="rect">
              <a:avLst/>
            </a:prstGeom>
            <a:noFill/>
          </p:spPr>
          <p:txBody>
            <a:bodyPr wrap="square" rtlCol="0" anchor="ctr">
              <a:spAutoFit/>
            </a:bodyPr>
            <a:lstStyle/>
            <a:p>
              <a:pPr algn="ctr"/>
              <a:r>
                <a:rPr lang="en-US" sz="4800" b="1">
                  <a:solidFill>
                    <a:schemeClr val="accent6"/>
                  </a:solidFill>
                </a:rPr>
                <a:t>3</a:t>
              </a:r>
            </a:p>
          </p:txBody>
        </p:sp>
      </p:grpSp>
      <p:sp>
        <p:nvSpPr>
          <p:cNvPr id="11" name="TextBox 10">
            <a:extLst>
              <a:ext uri="{FF2B5EF4-FFF2-40B4-BE49-F238E27FC236}">
                <a16:creationId xmlns:a16="http://schemas.microsoft.com/office/drawing/2014/main" id="{BA624D74-2B62-C695-4102-CEF20BA6B08F}"/>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6</a:t>
            </a:fld>
            <a:r>
              <a:rPr lang="en-US" sz="1200" i="1" dirty="0"/>
              <a:t> </a:t>
            </a:r>
          </a:p>
        </p:txBody>
      </p:sp>
      <p:sp>
        <p:nvSpPr>
          <p:cNvPr id="12" name="TextBox 11">
            <a:extLst>
              <a:ext uri="{FF2B5EF4-FFF2-40B4-BE49-F238E27FC236}">
                <a16:creationId xmlns:a16="http://schemas.microsoft.com/office/drawing/2014/main" id="{D836C107-3C83-4854-48B5-94A61F3309B4}"/>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spTree>
    <p:extLst>
      <p:ext uri="{BB962C8B-B14F-4D97-AF65-F5344CB8AC3E}">
        <p14:creationId xmlns:p14="http://schemas.microsoft.com/office/powerpoint/2010/main" val="121149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27EDFC-FE95-9B86-CDFC-8003D516670A}"/>
              </a:ext>
            </a:extLst>
          </p:cNvPr>
          <p:cNvGrpSpPr>
            <a:grpSpLocks noGrp="1" noUngrp="1" noRot="1" noMove="1" noResize="1"/>
          </p:cNvGrpSpPr>
          <p:nvPr/>
        </p:nvGrpSpPr>
        <p:grpSpPr>
          <a:xfrm>
            <a:off x="6004380" y="193287"/>
            <a:ext cx="6316900" cy="338554"/>
            <a:chOff x="127874" y="193287"/>
            <a:chExt cx="6316900" cy="338554"/>
          </a:xfrm>
        </p:grpSpPr>
        <p:sp>
          <p:nvSpPr>
            <p:cNvPr id="34" name="TextBox 33">
              <a:extLst>
                <a:ext uri="{FF2B5EF4-FFF2-40B4-BE49-F238E27FC236}">
                  <a16:creationId xmlns:a16="http://schemas.microsoft.com/office/drawing/2014/main" id="{1A9916AD-6412-E69B-73AD-EA1DCAD65523}"/>
                </a:ext>
              </a:extLst>
            </p:cNvPr>
            <p:cNvSpPr txBox="1">
              <a:spLocks noGrp="1" noRot="1" noMove="1" noResize="1" noEditPoints="1" noAdjustHandles="1" noChangeArrowheads="1" noChangeShapeType="1"/>
            </p:cNvSpPr>
            <p:nvPr/>
          </p:nvSpPr>
          <p:spPr>
            <a:xfrm>
              <a:off x="127874" y="193287"/>
              <a:ext cx="5501268" cy="338554"/>
            </a:xfrm>
            <a:prstGeom prst="rect">
              <a:avLst/>
            </a:prstGeom>
            <a:noFill/>
          </p:spPr>
          <p:txBody>
            <a:bodyPr wrap="square" rtlCol="0">
              <a:spAutoFit/>
            </a:bodyPr>
            <a:lstStyle/>
            <a:p>
              <a:pPr algn="r"/>
              <a:r>
                <a:rPr lang="en-US" sz="1600" b="1" i="1" dirty="0">
                  <a:solidFill>
                    <a:schemeClr val="bg1">
                      <a:lumMod val="75000"/>
                    </a:schemeClr>
                  </a:solidFill>
                </a:rPr>
                <a:t>Potentially Modifiable Risk Factors</a:t>
              </a:r>
            </a:p>
          </p:txBody>
        </p:sp>
        <p:sp>
          <p:nvSpPr>
            <p:cNvPr id="35" name="Rectangle: Rounded Corners 34">
              <a:extLst>
                <a:ext uri="{FF2B5EF4-FFF2-40B4-BE49-F238E27FC236}">
                  <a16:creationId xmlns:a16="http://schemas.microsoft.com/office/drawing/2014/main" id="{24404E06-04D5-7702-0D63-6E4F3D519C5A}"/>
                </a:ext>
              </a:extLst>
            </p:cNvPr>
            <p:cNvSpPr>
              <a:spLocks noGrp="1" noRot="1" noMove="1" noResize="1" noEditPoints="1" noAdjustHandles="1" noChangeArrowheads="1" noChangeShapeType="1"/>
            </p:cNvSpPr>
            <p:nvPr/>
          </p:nvSpPr>
          <p:spPr>
            <a:xfrm>
              <a:off x="5812534"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36" name="Rectangle: Rounded Corners 35">
              <a:extLst>
                <a:ext uri="{FF2B5EF4-FFF2-40B4-BE49-F238E27FC236}">
                  <a16:creationId xmlns:a16="http://schemas.microsoft.com/office/drawing/2014/main" id="{F9A765EC-3A8C-D784-1790-51F47090FA58}"/>
                </a:ext>
              </a:extLst>
            </p:cNvPr>
            <p:cNvSpPr>
              <a:spLocks noGrp="1" noRot="1" noMove="1" noResize="1" noEditPoints="1" noAdjustHandles="1" noChangeArrowheads="1" noChangeShapeType="1"/>
            </p:cNvSpPr>
            <p:nvPr/>
          </p:nvSpPr>
          <p:spPr>
            <a:xfrm>
              <a:off x="6167775"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grpSp>
      <p:sp>
        <p:nvSpPr>
          <p:cNvPr id="4" name="TextBox 3">
            <a:extLst>
              <a:ext uri="{FF2B5EF4-FFF2-40B4-BE49-F238E27FC236}">
                <a16:creationId xmlns:a16="http://schemas.microsoft.com/office/drawing/2014/main" id="{388E8D3B-6581-F8C1-13B0-85039EB452B2}"/>
              </a:ext>
            </a:extLst>
          </p:cNvPr>
          <p:cNvSpPr txBox="1">
            <a:spLocks noGrp="1" noRot="1" noMove="1" noResize="1" noEditPoints="1" noAdjustHandles="1" noChangeArrowheads="1" noChangeShapeType="1"/>
          </p:cNvSpPr>
          <p:nvPr/>
        </p:nvSpPr>
        <p:spPr>
          <a:xfrm>
            <a:off x="282497" y="6437971"/>
            <a:ext cx="11627005" cy="276999"/>
          </a:xfrm>
          <a:prstGeom prst="rect">
            <a:avLst/>
          </a:prstGeom>
          <a:noFill/>
        </p:spPr>
        <p:txBody>
          <a:bodyPr wrap="square" rtlCol="0">
            <a:spAutoFit/>
          </a:bodyPr>
          <a:lstStyle/>
          <a:p>
            <a:r>
              <a:rPr lang="en-US" sz="1200" i="1">
                <a:solidFill>
                  <a:schemeClr val="bg1"/>
                </a:solidFill>
              </a:rPr>
              <a:t>Increasing Dementia Awareness in Our Communities | </a:t>
            </a:r>
            <a:fld id="{35789508-AA35-4FF7-8A4F-E015686533B0}" type="datetimeyyyy">
              <a:rPr lang="en-US" sz="1200" i="1" smtClean="0">
                <a:solidFill>
                  <a:schemeClr val="bg1"/>
                </a:solidFill>
              </a:rPr>
              <a:pPr/>
              <a:t>2026</a:t>
            </a:fld>
            <a:endParaRPr lang="en-US" sz="1200" i="1">
              <a:solidFill>
                <a:schemeClr val="bg1"/>
              </a:solidFill>
            </a:endParaRPr>
          </a:p>
        </p:txBody>
      </p:sp>
      <p:sp>
        <p:nvSpPr>
          <p:cNvPr id="5" name="TextBox 4">
            <a:extLst>
              <a:ext uri="{FF2B5EF4-FFF2-40B4-BE49-F238E27FC236}">
                <a16:creationId xmlns:a16="http://schemas.microsoft.com/office/drawing/2014/main" id="{20C4561C-F147-2FC7-4CB3-378E011727BA}"/>
              </a:ext>
            </a:extLst>
          </p:cNvPr>
          <p:cNvSpPr txBox="1">
            <a:spLocks noGrp="1" noRot="1" noMove="1" noResize="1" noEditPoints="1" noAdjustHandles="1" noChangeArrowheads="1" noChangeShapeType="1"/>
          </p:cNvSpPr>
          <p:nvPr/>
        </p:nvSpPr>
        <p:spPr>
          <a:xfrm>
            <a:off x="1349127" y="672114"/>
            <a:ext cx="4854903" cy="400110"/>
          </a:xfrm>
          <a:prstGeom prst="rect">
            <a:avLst/>
          </a:prstGeom>
          <a:noFill/>
        </p:spPr>
        <p:txBody>
          <a:bodyPr wrap="square" rtlCol="0">
            <a:spAutoFit/>
          </a:bodyPr>
          <a:lstStyle/>
          <a:p>
            <a:r>
              <a:rPr lang="en-US" sz="2000" dirty="0"/>
              <a:t>Activity: </a:t>
            </a:r>
            <a:r>
              <a:rPr lang="en-US" sz="2000" b="1" dirty="0"/>
              <a:t>Choose to Make Change</a:t>
            </a:r>
            <a:endParaRPr lang="en-US" sz="3600" b="1" dirty="0"/>
          </a:p>
        </p:txBody>
      </p:sp>
      <p:grpSp>
        <p:nvGrpSpPr>
          <p:cNvPr id="31" name="Group 30">
            <a:extLst>
              <a:ext uri="{FF2B5EF4-FFF2-40B4-BE49-F238E27FC236}">
                <a16:creationId xmlns:a16="http://schemas.microsoft.com/office/drawing/2014/main" id="{52D9B9B3-E0ED-B386-3677-DE873648A107}"/>
              </a:ext>
            </a:extLst>
          </p:cNvPr>
          <p:cNvGrpSpPr>
            <a:grpSpLocks noGrp="1" noUngrp="1" noRot="1" noMove="1" noResize="1"/>
          </p:cNvGrpSpPr>
          <p:nvPr/>
        </p:nvGrpSpPr>
        <p:grpSpPr>
          <a:xfrm>
            <a:off x="744279" y="634790"/>
            <a:ext cx="577931" cy="471944"/>
            <a:chOff x="5699051" y="1711842"/>
            <a:chExt cx="512135" cy="418214"/>
          </a:xfrm>
          <a:solidFill>
            <a:schemeClr val="accent3">
              <a:lumMod val="20000"/>
              <a:lumOff val="80000"/>
            </a:schemeClr>
          </a:solidFill>
        </p:grpSpPr>
        <p:sp>
          <p:nvSpPr>
            <p:cNvPr id="32" name="Oval 31">
              <a:extLst>
                <a:ext uri="{FF2B5EF4-FFF2-40B4-BE49-F238E27FC236}">
                  <a16:creationId xmlns:a16="http://schemas.microsoft.com/office/drawing/2014/main" id="{86561D87-C01B-E957-54AE-E1917C1DCD4E}"/>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86B57325-948F-ECA6-086C-04E1AAEA6C9C}"/>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B37256AD-DE2D-9E8F-EAB2-17EBCA12CDD7}"/>
              </a:ext>
            </a:extLst>
          </p:cNvPr>
          <p:cNvSpPr txBox="1">
            <a:spLocks noGrp="1" noRot="1" noMove="1" noResize="1" noEditPoints="1" noAdjustHandles="1" noChangeArrowheads="1" noChangeShapeType="1"/>
          </p:cNvSpPr>
          <p:nvPr/>
        </p:nvSpPr>
        <p:spPr>
          <a:xfrm>
            <a:off x="1349127" y="1754118"/>
            <a:ext cx="5783841" cy="3748719"/>
          </a:xfrm>
          <a:prstGeom prst="rect">
            <a:avLst/>
          </a:prstGeom>
          <a:noFill/>
        </p:spPr>
        <p:txBody>
          <a:bodyPr wrap="square" lIns="91440" tIns="45720" rIns="91440" bIns="45720" rtlCol="0" anchor="t">
            <a:spAutoFit/>
          </a:bodyPr>
          <a:lstStyle/>
          <a:p>
            <a:pPr>
              <a:lnSpc>
                <a:spcPct val="90000"/>
              </a:lnSpc>
            </a:pPr>
            <a:r>
              <a:rPr lang="en-US" sz="6600" b="1" dirty="0"/>
              <a:t>Which Strategies Might Work For You?</a:t>
            </a:r>
          </a:p>
        </p:txBody>
      </p:sp>
      <p:sp>
        <p:nvSpPr>
          <p:cNvPr id="3" name="TextBox 2">
            <a:extLst>
              <a:ext uri="{FF2B5EF4-FFF2-40B4-BE49-F238E27FC236}">
                <a16:creationId xmlns:a16="http://schemas.microsoft.com/office/drawing/2014/main" id="{43424ED9-A785-85F1-A832-CAA7C51B852B}"/>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60</a:t>
            </a:fld>
            <a:r>
              <a:rPr lang="en-US" sz="1200" i="1" dirty="0">
                <a:solidFill>
                  <a:schemeClr val="bg1"/>
                </a:solidFill>
              </a:rPr>
              <a:t> </a:t>
            </a:r>
          </a:p>
        </p:txBody>
      </p:sp>
      <p:sp>
        <p:nvSpPr>
          <p:cNvPr id="6" name="TextBox 5">
            <a:extLst>
              <a:ext uri="{FF2B5EF4-FFF2-40B4-BE49-F238E27FC236}">
                <a16:creationId xmlns:a16="http://schemas.microsoft.com/office/drawing/2014/main" id="{ABF7AB08-58C2-CCE8-B5CB-7FE9A55B2A5B}"/>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50000"/>
                  </a:schemeClr>
                </a:solidFill>
              </a:rPr>
              <a:t>Please Do Not Change Presentation Language</a:t>
            </a:r>
          </a:p>
        </p:txBody>
      </p:sp>
      <p:sp>
        <p:nvSpPr>
          <p:cNvPr id="8" name="Oval 7">
            <a:extLst>
              <a:ext uri="{FF2B5EF4-FFF2-40B4-BE49-F238E27FC236}">
                <a16:creationId xmlns:a16="http://schemas.microsoft.com/office/drawing/2014/main" id="{116BBE02-8B3D-A7C5-978B-3523DD5580E9}"/>
              </a:ext>
            </a:extLst>
          </p:cNvPr>
          <p:cNvSpPr/>
          <p:nvPr/>
        </p:nvSpPr>
        <p:spPr>
          <a:xfrm flipH="1">
            <a:off x="7244067" y="968897"/>
            <a:ext cx="3598806" cy="3598806"/>
          </a:xfrm>
          <a:prstGeom prst="ellipse">
            <a:avLst/>
          </a:prstGeom>
          <a:blipFill>
            <a:blip r:embed="rId3">
              <a:extLst>
                <a:ext uri="{28A0092B-C50C-407E-A947-70E740481C1C}">
                  <a14:useLocalDpi xmlns:a14="http://schemas.microsoft.com/office/drawing/2010/main" val="0"/>
                </a:ext>
              </a:extLst>
            </a:blip>
            <a:srcRect/>
            <a:stretch>
              <a:fillRect l="-31211" t="-4181" r="-24940" b="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461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172179-B757-1532-BD95-007F9952902F}"/>
              </a:ext>
            </a:extLst>
          </p:cNvPr>
          <p:cNvSpPr txBox="1">
            <a:spLocks noGrp="1" noRot="1" noMove="1" noResize="1" noEditPoints="1" noAdjustHandles="1" noChangeArrowheads="1" noChangeShapeType="1"/>
          </p:cNvSpPr>
          <p:nvPr/>
        </p:nvSpPr>
        <p:spPr>
          <a:xfrm>
            <a:off x="879512" y="809783"/>
            <a:ext cx="3039292" cy="936154"/>
          </a:xfrm>
          <a:prstGeom prst="rect">
            <a:avLst/>
          </a:prstGeom>
          <a:noFill/>
        </p:spPr>
        <p:txBody>
          <a:bodyPr wrap="square" rtlCol="0">
            <a:spAutoFit/>
          </a:bodyPr>
          <a:lstStyle/>
          <a:p>
            <a:pPr>
              <a:lnSpc>
                <a:spcPct val="80000"/>
              </a:lnSpc>
            </a:pPr>
            <a:r>
              <a:rPr lang="en-US" sz="6600" b="1" dirty="0">
                <a:solidFill>
                  <a:schemeClr val="bg1"/>
                </a:solidFill>
              </a:rPr>
              <a:t>Debrief</a:t>
            </a:r>
            <a:endParaRPr lang="en-US" sz="4800" dirty="0">
              <a:solidFill>
                <a:schemeClr val="bg1"/>
              </a:solidFill>
            </a:endParaRPr>
          </a:p>
        </p:txBody>
      </p:sp>
      <p:sp>
        <p:nvSpPr>
          <p:cNvPr id="4" name="TextBox 3">
            <a:extLst>
              <a:ext uri="{FF2B5EF4-FFF2-40B4-BE49-F238E27FC236}">
                <a16:creationId xmlns:a16="http://schemas.microsoft.com/office/drawing/2014/main" id="{1C78AC49-9BE9-9A74-7845-DC2ADD697408}"/>
              </a:ext>
            </a:extLst>
          </p:cNvPr>
          <p:cNvSpPr txBox="1">
            <a:spLocks noGrp="1" noRot="1" noMove="1" noResize="1" noEditPoints="1" noAdjustHandles="1" noChangeArrowheads="1" noChangeShapeType="1"/>
          </p:cNvSpPr>
          <p:nvPr/>
        </p:nvSpPr>
        <p:spPr>
          <a:xfrm>
            <a:off x="602944" y="1843950"/>
            <a:ext cx="7032554" cy="3170099"/>
          </a:xfrm>
          <a:prstGeom prst="rect">
            <a:avLst/>
          </a:prstGeom>
          <a:noFill/>
        </p:spPr>
        <p:txBody>
          <a:bodyPr wrap="square" lIns="91440" tIns="45720" rIns="91440" bIns="45720" rtlCol="0" anchor="t">
            <a:spAutoFit/>
          </a:bodyPr>
          <a:lstStyle/>
          <a:p>
            <a:pPr marL="342900" indent="-342900">
              <a:spcAft>
                <a:spcPts val="2400"/>
              </a:spcAft>
              <a:buClr>
                <a:schemeClr val="accent2"/>
              </a:buClr>
              <a:buSzPct val="150000"/>
              <a:buFont typeface="Arial" panose="020B0604020202020204" pitchFamily="34" charset="0"/>
              <a:buChar char="•"/>
            </a:pPr>
            <a:r>
              <a:rPr lang="en-US" sz="2400" dirty="0">
                <a:solidFill>
                  <a:schemeClr val="bg1"/>
                </a:solidFill>
                <a:ea typeface="Myriad Pro Semicondensed"/>
                <a:cs typeface="Times New Roman"/>
              </a:rPr>
              <a:t>Which change would be easiest for you to make</a:t>
            </a:r>
            <a:r>
              <a:rPr lang="en-US" sz="2400" dirty="0">
                <a:solidFill>
                  <a:schemeClr val="bg1"/>
                </a:solidFill>
                <a:effectLst/>
                <a:ea typeface="Myriad Pro Semicondensed"/>
                <a:cs typeface="Times New Roman"/>
              </a:rPr>
              <a:t>?</a:t>
            </a:r>
          </a:p>
          <a:p>
            <a:pPr marL="342900" indent="-342900">
              <a:spcAft>
                <a:spcPts val="2400"/>
              </a:spcAft>
              <a:buClr>
                <a:schemeClr val="accent2"/>
              </a:buClr>
              <a:buSzPct val="150000"/>
              <a:buFont typeface="Arial" panose="020B0604020202020204" pitchFamily="34" charset="0"/>
              <a:buChar char="•"/>
            </a:pPr>
            <a:r>
              <a:rPr lang="en-US" sz="2400" dirty="0">
                <a:solidFill>
                  <a:schemeClr val="bg1"/>
                </a:solidFill>
                <a:effectLst/>
                <a:ea typeface="Myriad Pro Semicondensed"/>
                <a:cs typeface="Times New Roman"/>
              </a:rPr>
              <a:t>What are the barriers to making </a:t>
            </a:r>
            <a:r>
              <a:rPr lang="en-US" sz="2400" dirty="0">
                <a:solidFill>
                  <a:schemeClr val="bg1"/>
                </a:solidFill>
                <a:ea typeface="Myriad Pro Semicondensed"/>
                <a:cs typeface="Times New Roman"/>
              </a:rPr>
              <a:t>that change</a:t>
            </a:r>
            <a:r>
              <a:rPr lang="en-US" sz="2400" dirty="0">
                <a:solidFill>
                  <a:schemeClr val="bg1"/>
                </a:solidFill>
                <a:effectLst/>
                <a:ea typeface="Myriad Pro Semicondensed"/>
                <a:cs typeface="Times New Roman"/>
              </a:rPr>
              <a:t>?</a:t>
            </a:r>
            <a:r>
              <a:rPr lang="en-US" sz="2400" dirty="0">
                <a:solidFill>
                  <a:schemeClr val="bg1"/>
                </a:solidFill>
                <a:ea typeface="Myriad Pro Semicondensed"/>
                <a:cs typeface="Times New Roman"/>
              </a:rPr>
              <a:t> </a:t>
            </a:r>
            <a:endParaRPr lang="en-US" sz="2400" dirty="0">
              <a:solidFill>
                <a:schemeClr val="bg1"/>
              </a:solidFill>
              <a:effectLst/>
              <a:ea typeface="Myriad Pro Semicondensed"/>
              <a:cs typeface="Times New Roman"/>
            </a:endParaRPr>
          </a:p>
          <a:p>
            <a:pPr marL="342900" indent="-342900">
              <a:spcAft>
                <a:spcPts val="2400"/>
              </a:spcAft>
              <a:buClr>
                <a:schemeClr val="accent2"/>
              </a:buClr>
              <a:buSzPct val="150000"/>
              <a:buFont typeface="Arial" panose="020B0604020202020204" pitchFamily="34" charset="0"/>
              <a:buChar char="•"/>
            </a:pPr>
            <a:r>
              <a:rPr lang="en-US" sz="2400" dirty="0">
                <a:solidFill>
                  <a:schemeClr val="bg1"/>
                </a:solidFill>
                <a:ea typeface="Myriad Pro Semicondensed"/>
                <a:cs typeface="Times New Roman"/>
              </a:rPr>
              <a:t>When will you commit to make that change?</a:t>
            </a:r>
          </a:p>
          <a:p>
            <a:pPr marL="342900" indent="-342900">
              <a:spcAft>
                <a:spcPts val="2400"/>
              </a:spcAft>
              <a:buClr>
                <a:schemeClr val="accent2"/>
              </a:buClr>
              <a:buSzPct val="150000"/>
              <a:buFont typeface="Arial" panose="020B0604020202020204" pitchFamily="34" charset="0"/>
              <a:buChar char="•"/>
            </a:pPr>
            <a:r>
              <a:rPr lang="en-US" sz="2400" dirty="0">
                <a:solidFill>
                  <a:schemeClr val="bg1"/>
                </a:solidFill>
                <a:ea typeface="Myriad Pro Semicondensed"/>
                <a:cs typeface="Times New Roman"/>
              </a:rPr>
              <a:t>How will you make that change?</a:t>
            </a:r>
          </a:p>
          <a:p>
            <a:pPr marL="342900" indent="-342900">
              <a:spcAft>
                <a:spcPts val="2400"/>
              </a:spcAft>
              <a:buClr>
                <a:schemeClr val="accent2"/>
              </a:buClr>
              <a:buSzPct val="150000"/>
              <a:buFont typeface="Arial" panose="020B0604020202020204" pitchFamily="34" charset="0"/>
              <a:buChar char="•"/>
            </a:pPr>
            <a:r>
              <a:rPr lang="en-US" sz="2400" dirty="0">
                <a:solidFill>
                  <a:schemeClr val="bg1"/>
                </a:solidFill>
                <a:ea typeface="Myriad Pro Semicondensed"/>
                <a:cs typeface="Times New Roman"/>
              </a:rPr>
              <a:t>What supports would you need?</a:t>
            </a:r>
          </a:p>
        </p:txBody>
      </p:sp>
      <p:sp>
        <p:nvSpPr>
          <p:cNvPr id="19" name="Rectangle: Rounded Corners 18">
            <a:extLst>
              <a:ext uri="{FF2B5EF4-FFF2-40B4-BE49-F238E27FC236}">
                <a16:creationId xmlns:a16="http://schemas.microsoft.com/office/drawing/2014/main" id="{2B564047-4DEA-DBF5-C987-B4E84D9B19F0}"/>
              </a:ext>
            </a:extLst>
          </p:cNvPr>
          <p:cNvSpPr>
            <a:spLocks noGrp="1" noRot="1" noMove="1" noResize="1" noEditPoints="1" noAdjustHandles="1" noChangeArrowheads="1" noChangeShapeType="1"/>
          </p:cNvSpPr>
          <p:nvPr/>
        </p:nvSpPr>
        <p:spPr>
          <a:xfrm>
            <a:off x="11689040" y="209718"/>
            <a:ext cx="276999" cy="2769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20" name="Rectangle: Rounded Corners 19">
            <a:extLst>
              <a:ext uri="{FF2B5EF4-FFF2-40B4-BE49-F238E27FC236}">
                <a16:creationId xmlns:a16="http://schemas.microsoft.com/office/drawing/2014/main" id="{41D922FC-49C6-D3CC-9155-EC6F78D083DB}"/>
              </a:ext>
            </a:extLst>
          </p:cNvPr>
          <p:cNvSpPr>
            <a:spLocks noGrp="1" noRot="1" noMove="1" noResize="1" noEditPoints="1" noAdjustHandles="1" noChangeArrowheads="1" noChangeShapeType="1"/>
          </p:cNvSpPr>
          <p:nvPr/>
        </p:nvSpPr>
        <p:spPr>
          <a:xfrm>
            <a:off x="12044281" y="209718"/>
            <a:ext cx="276999" cy="27699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solidFill>
                <a:schemeClr val="bg1">
                  <a:lumMod val="65000"/>
                </a:schemeClr>
              </a:solidFill>
            </a:endParaRPr>
          </a:p>
        </p:txBody>
      </p:sp>
      <p:sp>
        <p:nvSpPr>
          <p:cNvPr id="21" name="TextBox 20">
            <a:extLst>
              <a:ext uri="{FF2B5EF4-FFF2-40B4-BE49-F238E27FC236}">
                <a16:creationId xmlns:a16="http://schemas.microsoft.com/office/drawing/2014/main" id="{D6730642-C09E-8F91-3491-55641AED95D2}"/>
              </a:ext>
            </a:extLst>
          </p:cNvPr>
          <p:cNvSpPr txBox="1">
            <a:spLocks noGrp="1" noRot="1" noMove="1" noResize="1" noEditPoints="1" noAdjustHandles="1" noChangeArrowheads="1" noChangeShapeType="1"/>
          </p:cNvSpPr>
          <p:nvPr/>
        </p:nvSpPr>
        <p:spPr>
          <a:xfrm>
            <a:off x="6096000" y="193287"/>
            <a:ext cx="5501268" cy="338554"/>
          </a:xfrm>
          <a:prstGeom prst="rect">
            <a:avLst/>
          </a:prstGeom>
          <a:noFill/>
        </p:spPr>
        <p:txBody>
          <a:bodyPr wrap="square" rtlCol="0">
            <a:spAutoFit/>
          </a:bodyPr>
          <a:lstStyle/>
          <a:p>
            <a:pPr algn="r"/>
            <a:r>
              <a:rPr lang="en-US" sz="1600" b="1" i="1" dirty="0">
                <a:solidFill>
                  <a:schemeClr val="bg1"/>
                </a:solidFill>
              </a:rPr>
              <a:t>Potentially Modifiable Risk Factors</a:t>
            </a:r>
          </a:p>
        </p:txBody>
      </p:sp>
      <p:sp>
        <p:nvSpPr>
          <p:cNvPr id="5" name="TextBox 4">
            <a:extLst>
              <a:ext uri="{FF2B5EF4-FFF2-40B4-BE49-F238E27FC236}">
                <a16:creationId xmlns:a16="http://schemas.microsoft.com/office/drawing/2014/main" id="{EB0DB8A9-DE01-AADE-6B9C-808212628502}"/>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61</a:t>
            </a:fld>
            <a:r>
              <a:rPr lang="en-US" sz="1200" i="1" dirty="0"/>
              <a:t> </a:t>
            </a:r>
          </a:p>
        </p:txBody>
      </p:sp>
      <p:sp>
        <p:nvSpPr>
          <p:cNvPr id="6" name="TextBox 5">
            <a:extLst>
              <a:ext uri="{FF2B5EF4-FFF2-40B4-BE49-F238E27FC236}">
                <a16:creationId xmlns:a16="http://schemas.microsoft.com/office/drawing/2014/main" id="{250127AA-27CC-6AF1-F73C-2FDB0F76E183}"/>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50000"/>
                  </a:schemeClr>
                </a:solidFill>
              </a:rPr>
              <a:t>Please Do Not Change Presentation Language</a:t>
            </a:r>
          </a:p>
        </p:txBody>
      </p:sp>
      <p:sp>
        <p:nvSpPr>
          <p:cNvPr id="8" name="Oval 7">
            <a:extLst>
              <a:ext uri="{FF2B5EF4-FFF2-40B4-BE49-F238E27FC236}">
                <a16:creationId xmlns:a16="http://schemas.microsoft.com/office/drawing/2014/main" id="{22EF6769-62E2-9591-D338-75A554EBB4F6}"/>
              </a:ext>
            </a:extLst>
          </p:cNvPr>
          <p:cNvSpPr/>
          <p:nvPr/>
        </p:nvSpPr>
        <p:spPr>
          <a:xfrm>
            <a:off x="7742640" y="1157479"/>
            <a:ext cx="3832038" cy="3832038"/>
          </a:xfrm>
          <a:prstGeom prst="ellipse">
            <a:avLst/>
          </a:prstGeom>
          <a:blipFill>
            <a:blip r:embed="rId3">
              <a:extLst>
                <a:ext uri="{28A0092B-C50C-407E-A947-70E740481C1C}">
                  <a14:useLocalDpi xmlns:a14="http://schemas.microsoft.com/office/drawing/2010/main" val="0"/>
                </a:ext>
              </a:extLst>
            </a:blip>
            <a:srcRect/>
            <a:stretch>
              <a:fillRect l="-37005" t="-3330" r="-24835" b="-456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22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55AE6-7121-356E-6C4A-1EDA8A43C6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99806B-410D-A887-1B03-C587BA17B967}"/>
              </a:ext>
            </a:extLst>
          </p:cNvPr>
          <p:cNvSpPr txBox="1"/>
          <p:nvPr/>
        </p:nvSpPr>
        <p:spPr>
          <a:xfrm>
            <a:off x="879510" y="1456242"/>
            <a:ext cx="6152947" cy="2314544"/>
          </a:xfrm>
          <a:prstGeom prst="rect">
            <a:avLst/>
          </a:prstGeom>
          <a:noFill/>
        </p:spPr>
        <p:txBody>
          <a:bodyPr wrap="square" rtlCol="0">
            <a:spAutoFit/>
          </a:bodyPr>
          <a:lstStyle/>
          <a:p>
            <a:pPr>
              <a:lnSpc>
                <a:spcPct val="80000"/>
              </a:lnSpc>
            </a:pPr>
            <a:r>
              <a:rPr lang="en-US" sz="6000" b="1" dirty="0"/>
              <a:t>Learn More About Risk Factors</a:t>
            </a:r>
            <a:endParaRPr lang="en-US" sz="4400" dirty="0"/>
          </a:p>
        </p:txBody>
      </p:sp>
      <p:sp>
        <p:nvSpPr>
          <p:cNvPr id="21" name="TextBox 20">
            <a:extLst>
              <a:ext uri="{FF2B5EF4-FFF2-40B4-BE49-F238E27FC236}">
                <a16:creationId xmlns:a16="http://schemas.microsoft.com/office/drawing/2014/main" id="{8D704691-432C-405B-76F9-7A2588EFC42C}"/>
              </a:ext>
            </a:extLst>
          </p:cNvPr>
          <p:cNvSpPr txBox="1"/>
          <p:nvPr/>
        </p:nvSpPr>
        <p:spPr>
          <a:xfrm>
            <a:off x="6096000" y="193287"/>
            <a:ext cx="5501268" cy="338554"/>
          </a:xfrm>
          <a:prstGeom prst="rect">
            <a:avLst/>
          </a:prstGeom>
          <a:noFill/>
        </p:spPr>
        <p:txBody>
          <a:bodyPr wrap="square" rtlCol="0">
            <a:spAutoFit/>
          </a:bodyPr>
          <a:lstStyle/>
          <a:p>
            <a:pPr algn="r"/>
            <a:r>
              <a:rPr lang="en-US" sz="1600" b="1" i="1">
                <a:solidFill>
                  <a:schemeClr val="bg1"/>
                </a:solidFill>
                <a:latin typeface="Myriad Pro" panose="020B0503030403020204" pitchFamily="34" charset="0"/>
              </a:rPr>
              <a:t>Potentially Modifiable Risk Factors</a:t>
            </a:r>
          </a:p>
        </p:txBody>
      </p:sp>
      <p:sp>
        <p:nvSpPr>
          <p:cNvPr id="5" name="TextBox 4">
            <a:extLst>
              <a:ext uri="{FF2B5EF4-FFF2-40B4-BE49-F238E27FC236}">
                <a16:creationId xmlns:a16="http://schemas.microsoft.com/office/drawing/2014/main" id="{B5BB466F-DA29-DA2E-1D29-6B27E95F942E}"/>
              </a:ext>
            </a:extLst>
          </p:cNvPr>
          <p:cNvSpPr txBox="1"/>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62</a:t>
            </a:fld>
            <a:r>
              <a:rPr lang="en-US" sz="1200" i="1" dirty="0">
                <a:solidFill>
                  <a:schemeClr val="bg1"/>
                </a:solidFill>
              </a:rPr>
              <a:t> </a:t>
            </a:r>
          </a:p>
        </p:txBody>
      </p:sp>
      <p:sp>
        <p:nvSpPr>
          <p:cNvPr id="6" name="TextBox 5">
            <a:extLst>
              <a:ext uri="{FF2B5EF4-FFF2-40B4-BE49-F238E27FC236}">
                <a16:creationId xmlns:a16="http://schemas.microsoft.com/office/drawing/2014/main" id="{84E1A346-452F-7690-1782-D4127AB7050F}"/>
              </a:ext>
            </a:extLst>
          </p:cNvPr>
          <p:cNvSpPr txBox="1"/>
          <p:nvPr/>
        </p:nvSpPr>
        <p:spPr>
          <a:xfrm>
            <a:off x="282499" y="6448603"/>
            <a:ext cx="5584902" cy="246221"/>
          </a:xfrm>
          <a:prstGeom prst="rect">
            <a:avLst/>
          </a:prstGeom>
          <a:noFill/>
        </p:spPr>
        <p:txBody>
          <a:bodyPr wrap="square" rtlCol="0">
            <a:spAutoFit/>
          </a:bodyPr>
          <a:lstStyle/>
          <a:p>
            <a:r>
              <a:rPr lang="en-US" sz="1000" i="1" dirty="0">
                <a:solidFill>
                  <a:schemeClr val="bg1">
                    <a:lumMod val="50000"/>
                  </a:schemeClr>
                </a:solidFill>
              </a:rPr>
              <a:t>Please Do Not Change Presentation Language</a:t>
            </a:r>
          </a:p>
        </p:txBody>
      </p:sp>
      <p:sp>
        <p:nvSpPr>
          <p:cNvPr id="7" name="TextBox 6">
            <a:extLst>
              <a:ext uri="{FF2B5EF4-FFF2-40B4-BE49-F238E27FC236}">
                <a16:creationId xmlns:a16="http://schemas.microsoft.com/office/drawing/2014/main" id="{AF17175E-2BE9-6020-70FC-CF6140EE1B3A}"/>
              </a:ext>
            </a:extLst>
          </p:cNvPr>
          <p:cNvSpPr txBox="1"/>
          <p:nvPr/>
        </p:nvSpPr>
        <p:spPr>
          <a:xfrm>
            <a:off x="904373" y="3946785"/>
            <a:ext cx="4618122" cy="1569660"/>
          </a:xfrm>
          <a:prstGeom prst="rect">
            <a:avLst/>
          </a:prstGeom>
          <a:noFill/>
        </p:spPr>
        <p:txBody>
          <a:bodyPr wrap="square" rtlCol="0">
            <a:spAutoFit/>
          </a:bodyPr>
          <a:lstStyle/>
          <a:p>
            <a:r>
              <a:rPr lang="en-US" sz="2400" dirty="0"/>
              <a:t>There are more potentially modifiable risk factors. </a:t>
            </a:r>
            <a:br>
              <a:rPr lang="en-US" sz="2400" dirty="0"/>
            </a:br>
            <a:r>
              <a:rPr lang="en-US" sz="2400" dirty="0"/>
              <a:t>Check out the </a:t>
            </a:r>
            <a:r>
              <a:rPr lang="en-US" sz="2400" b="1" dirty="0"/>
              <a:t>Keep Your Brain Healthy</a:t>
            </a:r>
            <a:r>
              <a:rPr lang="en-US" sz="2400" dirty="0"/>
              <a:t> handout to learn more. </a:t>
            </a:r>
          </a:p>
        </p:txBody>
      </p:sp>
      <p:pic>
        <p:nvPicPr>
          <p:cNvPr id="9" name="Picture 8">
            <a:extLst>
              <a:ext uri="{FF2B5EF4-FFF2-40B4-BE49-F238E27FC236}">
                <a16:creationId xmlns:a16="http://schemas.microsoft.com/office/drawing/2014/main" id="{BE45055F-49A8-60DA-3F8F-B0716473CC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40627" y="531841"/>
            <a:ext cx="4295273" cy="5558589"/>
          </a:xfrm>
          <a:prstGeom prst="rect">
            <a:avLst/>
          </a:prstGeom>
          <a:ln>
            <a:solidFill>
              <a:schemeClr val="bg2"/>
            </a:solidFill>
          </a:ln>
        </p:spPr>
      </p:pic>
    </p:spTree>
    <p:extLst>
      <p:ext uri="{BB962C8B-B14F-4D97-AF65-F5344CB8AC3E}">
        <p14:creationId xmlns:p14="http://schemas.microsoft.com/office/powerpoint/2010/main" val="1853692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C34EF-421D-250D-733A-F0F38FF27C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E83A35-688E-D92C-185B-9EAA8D9BE6C6}"/>
              </a:ext>
            </a:extLst>
          </p:cNvPr>
          <p:cNvSpPr txBox="1">
            <a:spLocks noGrp="1" noRot="1" noMove="1" noResize="1" noEditPoints="1" noAdjustHandles="1" noChangeArrowheads="1" noChangeShapeType="1"/>
          </p:cNvSpPr>
          <p:nvPr/>
        </p:nvSpPr>
        <p:spPr>
          <a:xfrm>
            <a:off x="981858" y="759822"/>
            <a:ext cx="6536542" cy="1200329"/>
          </a:xfrm>
          <a:prstGeom prst="rect">
            <a:avLst/>
          </a:prstGeom>
          <a:noFill/>
        </p:spPr>
        <p:txBody>
          <a:bodyPr wrap="square" rtlCol="0">
            <a:spAutoFit/>
          </a:bodyPr>
          <a:lstStyle/>
          <a:p>
            <a:pPr>
              <a:lnSpc>
                <a:spcPct val="90000"/>
              </a:lnSpc>
            </a:pPr>
            <a:r>
              <a:rPr lang="en-US" sz="8000" b="1" i="0" u="none" strike="noStrike" baseline="0" dirty="0"/>
              <a:t>Resources</a:t>
            </a:r>
            <a:endParaRPr lang="en-US" sz="13800" dirty="0"/>
          </a:p>
        </p:txBody>
      </p:sp>
      <p:sp>
        <p:nvSpPr>
          <p:cNvPr id="4" name="TextBox 3">
            <a:extLst>
              <a:ext uri="{FF2B5EF4-FFF2-40B4-BE49-F238E27FC236}">
                <a16:creationId xmlns:a16="http://schemas.microsoft.com/office/drawing/2014/main" id="{74A1A823-52F9-984F-B2D6-A3CBE6FD4F8C}"/>
              </a:ext>
            </a:extLst>
          </p:cNvPr>
          <p:cNvSpPr txBox="1">
            <a:spLocks noGrp="1" noRot="1" noMove="1" noResize="1" noEditPoints="1" noAdjustHandles="1" noChangeArrowheads="1" noChangeShapeType="1"/>
          </p:cNvSpPr>
          <p:nvPr/>
        </p:nvSpPr>
        <p:spPr>
          <a:xfrm>
            <a:off x="1032659" y="2112551"/>
            <a:ext cx="5858921" cy="2092881"/>
          </a:xfrm>
          <a:prstGeom prst="rect">
            <a:avLst/>
          </a:prstGeom>
          <a:noFill/>
        </p:spPr>
        <p:txBody>
          <a:bodyPr wrap="square" rtlCol="0">
            <a:spAutoFit/>
          </a:bodyPr>
          <a:lstStyle/>
          <a:p>
            <a:pPr>
              <a:spcAft>
                <a:spcPts val="1200"/>
              </a:spcAft>
            </a:pPr>
            <a:r>
              <a:rPr lang="en-US" sz="2400" dirty="0">
                <a:effectLst/>
                <a:ea typeface="Calibri" panose="020F0502020204030204" pitchFamily="34" charset="0"/>
                <a:cs typeface="Times New Roman" panose="02020603050405020304" pitchFamily="18" charset="0"/>
              </a:rPr>
              <a:t>Learn more through the link below or using the QR code by pointing your phone camera at the QR code, then touching the prompt on the screen to open the website.</a:t>
            </a:r>
          </a:p>
          <a:p>
            <a:pPr>
              <a:spcAft>
                <a:spcPts val="1200"/>
              </a:spcAft>
            </a:pPr>
            <a:r>
              <a:rPr lang="en-US" sz="2400" u="sng" dirty="0">
                <a:solidFill>
                  <a:schemeClr val="accent2"/>
                </a:solidFill>
                <a:effectLst/>
                <a:ea typeface="Calibri" panose="020F0502020204030204" pitchFamily="34" charset="0"/>
                <a:cs typeface="Times New Roman" panose="02020603050405020304" pitchFamily="18" charset="0"/>
              </a:rPr>
              <a:t>doh.wa.gov/brain-health-resources</a:t>
            </a:r>
          </a:p>
        </p:txBody>
      </p:sp>
      <p:sp>
        <p:nvSpPr>
          <p:cNvPr id="5" name="TextBox 4">
            <a:extLst>
              <a:ext uri="{FF2B5EF4-FFF2-40B4-BE49-F238E27FC236}">
                <a16:creationId xmlns:a16="http://schemas.microsoft.com/office/drawing/2014/main" id="{FDAB8A9B-2E89-B820-B6FF-816344EB57C0}"/>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63</a:t>
            </a:fld>
            <a:r>
              <a:rPr lang="en-US" sz="1200" i="1" dirty="0">
                <a:solidFill>
                  <a:schemeClr val="bg1"/>
                </a:solidFill>
              </a:rPr>
              <a:t> </a:t>
            </a:r>
          </a:p>
        </p:txBody>
      </p:sp>
      <p:sp>
        <p:nvSpPr>
          <p:cNvPr id="6" name="TextBox 5">
            <a:extLst>
              <a:ext uri="{FF2B5EF4-FFF2-40B4-BE49-F238E27FC236}">
                <a16:creationId xmlns:a16="http://schemas.microsoft.com/office/drawing/2014/main" id="{37A91AD4-8231-1066-E07C-C1C4CEB95824}"/>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sp>
        <p:nvSpPr>
          <p:cNvPr id="8" name="TextBox 7">
            <a:extLst>
              <a:ext uri="{FF2B5EF4-FFF2-40B4-BE49-F238E27FC236}">
                <a16:creationId xmlns:a16="http://schemas.microsoft.com/office/drawing/2014/main" id="{DDE79AB9-19FF-AAE9-59FF-5CD27D7845D8}"/>
              </a:ext>
            </a:extLst>
          </p:cNvPr>
          <p:cNvSpPr txBox="1">
            <a:spLocks noGrp="1" noRot="1" noMove="1" noResize="1" noEditPoints="1" noAdjustHandles="1" noChangeArrowheads="1" noChangeShapeType="1"/>
          </p:cNvSpPr>
          <p:nvPr/>
        </p:nvSpPr>
        <p:spPr>
          <a:xfrm>
            <a:off x="7561544" y="4251598"/>
            <a:ext cx="3797301" cy="646331"/>
          </a:xfrm>
          <a:prstGeom prst="rect">
            <a:avLst/>
          </a:prstGeom>
          <a:noFill/>
        </p:spPr>
        <p:txBody>
          <a:bodyPr wrap="square" rtlCol="0">
            <a:spAutoFit/>
          </a:bodyPr>
          <a:lstStyle/>
          <a:p>
            <a:pPr algn="ctr"/>
            <a:r>
              <a:rPr lang="en-US" i="0" u="none" strike="noStrike" baseline="0" dirty="0"/>
              <a:t>Email</a:t>
            </a:r>
            <a:r>
              <a:rPr lang="en-US" b="1" i="0" u="none" strike="noStrike" baseline="0" dirty="0"/>
              <a:t> </a:t>
            </a:r>
            <a:r>
              <a:rPr lang="en-US" b="1" i="0" u="none" strike="noStrike" baseline="0" dirty="0" err="1">
                <a:hlinkClick r:id="rId3">
                  <a:extLst>
                    <a:ext uri="{A12FA001-AC4F-418D-AE19-62706E023703}">
                      <ahyp:hlinkClr xmlns:ahyp="http://schemas.microsoft.com/office/drawing/2018/hyperlinkcolor" val="tx"/>
                    </a:ext>
                  </a:extLst>
                </a:hlinkClick>
              </a:rPr>
              <a:t>Brain-Health@DOH.WA.Gov</a:t>
            </a:r>
            <a:r>
              <a:rPr lang="en-US" b="1" i="0" u="none" strike="noStrike" baseline="0" dirty="0"/>
              <a:t> </a:t>
            </a:r>
            <a:r>
              <a:rPr lang="en-US" i="0" u="none" strike="noStrike" baseline="0" dirty="0"/>
              <a:t>for further assistance.</a:t>
            </a:r>
            <a:endParaRPr lang="en-US" sz="3200" dirty="0"/>
          </a:p>
        </p:txBody>
      </p:sp>
      <p:pic>
        <p:nvPicPr>
          <p:cNvPr id="7" name="Picture 6">
            <a:extLst>
              <a:ext uri="{FF2B5EF4-FFF2-40B4-BE49-F238E27FC236}">
                <a16:creationId xmlns:a16="http://schemas.microsoft.com/office/drawing/2014/main" id="{A9808CCA-7678-5B1F-8BAD-42A6F4F6605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453" b="453"/>
          <a:stretch/>
        </p:blipFill>
        <p:spPr>
          <a:xfrm>
            <a:off x="7761049" y="779921"/>
            <a:ext cx="3398292" cy="3381795"/>
          </a:xfrm>
          <a:prstGeom prst="roundRect">
            <a:avLst>
              <a:gd name="adj" fmla="val 6527"/>
            </a:avLst>
          </a:prstGeom>
        </p:spPr>
      </p:pic>
    </p:spTree>
    <p:extLst>
      <p:ext uri="{BB962C8B-B14F-4D97-AF65-F5344CB8AC3E}">
        <p14:creationId xmlns:p14="http://schemas.microsoft.com/office/powerpoint/2010/main" val="1330659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530B3C-3E4A-62D9-602E-74871EBC8BE2}"/>
              </a:ext>
            </a:extLst>
          </p:cNvPr>
          <p:cNvSpPr txBox="1">
            <a:spLocks noGrp="1" noRot="1" noMove="1" noResize="1" noEditPoints="1" noAdjustHandles="1" noChangeArrowheads="1" noChangeShapeType="1"/>
          </p:cNvSpPr>
          <p:nvPr/>
        </p:nvSpPr>
        <p:spPr>
          <a:xfrm>
            <a:off x="893135" y="3331872"/>
            <a:ext cx="5970181" cy="1115177"/>
          </a:xfrm>
          <a:prstGeom prst="rect">
            <a:avLst/>
          </a:prstGeom>
          <a:noFill/>
        </p:spPr>
        <p:txBody>
          <a:bodyPr wrap="square" rtlCol="0">
            <a:spAutoFit/>
          </a:bodyPr>
          <a:lstStyle/>
          <a:p>
            <a:pPr>
              <a:lnSpc>
                <a:spcPct val="80000"/>
              </a:lnSpc>
            </a:pPr>
            <a:r>
              <a:rPr lang="en-US" sz="8000" b="1" dirty="0">
                <a:solidFill>
                  <a:schemeClr val="tx2">
                    <a:lumMod val="75000"/>
                  </a:schemeClr>
                </a:solidFill>
              </a:rPr>
              <a:t>Wrap-Up</a:t>
            </a:r>
          </a:p>
        </p:txBody>
      </p:sp>
      <p:sp>
        <p:nvSpPr>
          <p:cNvPr id="5" name="TextBox 4">
            <a:extLst>
              <a:ext uri="{FF2B5EF4-FFF2-40B4-BE49-F238E27FC236}">
                <a16:creationId xmlns:a16="http://schemas.microsoft.com/office/drawing/2014/main" id="{6B76B969-AD4D-0798-54A7-8039797B4A68}"/>
              </a:ext>
            </a:extLst>
          </p:cNvPr>
          <p:cNvSpPr txBox="1">
            <a:spLocks noGrp="1" noRot="1" noMove="1" noResize="1" noEditPoints="1" noAdjustHandles="1" noChangeArrowheads="1" noChangeShapeType="1"/>
          </p:cNvSpPr>
          <p:nvPr/>
        </p:nvSpPr>
        <p:spPr>
          <a:xfrm>
            <a:off x="893135" y="4524409"/>
            <a:ext cx="6921795" cy="954107"/>
          </a:xfrm>
          <a:prstGeom prst="rect">
            <a:avLst/>
          </a:prstGeom>
          <a:noFill/>
        </p:spPr>
        <p:txBody>
          <a:bodyPr wrap="square" rtlCol="0">
            <a:spAutoFit/>
          </a:bodyPr>
          <a:lstStyle/>
          <a:p>
            <a:r>
              <a:rPr lang="en-US" sz="2800" dirty="0">
                <a:effectLst/>
                <a:ea typeface="Myriad Pro Semicondensed"/>
                <a:cs typeface="Times New Roman" panose="02020603050405020304" pitchFamily="18" charset="0"/>
              </a:rPr>
              <a:t>We are committed to connecting with you and to connecting you with resources.</a:t>
            </a:r>
            <a:endParaRPr lang="en-US" sz="2800" dirty="0"/>
          </a:p>
        </p:txBody>
      </p:sp>
      <p:sp>
        <p:nvSpPr>
          <p:cNvPr id="2" name="TextBox 1">
            <a:extLst>
              <a:ext uri="{FF2B5EF4-FFF2-40B4-BE49-F238E27FC236}">
                <a16:creationId xmlns:a16="http://schemas.microsoft.com/office/drawing/2014/main" id="{25C9C41D-120D-9FCC-E4A3-5E1DDF44699C}"/>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64</a:t>
            </a:fld>
            <a:r>
              <a:rPr lang="en-US" sz="1200" i="1" dirty="0"/>
              <a:t> </a:t>
            </a:r>
          </a:p>
        </p:txBody>
      </p:sp>
      <p:sp>
        <p:nvSpPr>
          <p:cNvPr id="8" name="TextBox 7">
            <a:extLst>
              <a:ext uri="{FF2B5EF4-FFF2-40B4-BE49-F238E27FC236}">
                <a16:creationId xmlns:a16="http://schemas.microsoft.com/office/drawing/2014/main" id="{220B4A8A-B9A5-0DC1-C5DA-EB96D2443434}"/>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a:solidFill>
                  <a:schemeClr val="bg1">
                    <a:lumMod val="50000"/>
                  </a:schemeClr>
                </a:solidFill>
              </a:rPr>
              <a:t>Please Do Not Change Presentation Language</a:t>
            </a:r>
          </a:p>
        </p:txBody>
      </p:sp>
      <p:sp>
        <p:nvSpPr>
          <p:cNvPr id="6" name="Oval 5">
            <a:extLst>
              <a:ext uri="{FF2B5EF4-FFF2-40B4-BE49-F238E27FC236}">
                <a16:creationId xmlns:a16="http://schemas.microsoft.com/office/drawing/2014/main" id="{2DFDB79A-073E-78C7-755F-25C12C23E672}"/>
              </a:ext>
            </a:extLst>
          </p:cNvPr>
          <p:cNvSpPr/>
          <p:nvPr/>
        </p:nvSpPr>
        <p:spPr>
          <a:xfrm flipH="1">
            <a:off x="6565829" y="-132907"/>
            <a:ext cx="3242706" cy="3242706"/>
          </a:xfrm>
          <a:prstGeom prst="ellipse">
            <a:avLst/>
          </a:prstGeom>
          <a:blipFill>
            <a:blip r:embed="rId3">
              <a:extLst>
                <a:ext uri="{28A0092B-C50C-407E-A947-70E740481C1C}">
                  <a14:useLocalDpi xmlns:a14="http://schemas.microsoft.com/office/drawing/2010/main" val="0"/>
                </a:ext>
              </a:extLst>
            </a:blip>
            <a:srcRect/>
            <a:stretch>
              <a:fillRect l="-33741" r="-43071" b="-1787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845A29F-7610-B374-9A1C-C0754B587808}"/>
              </a:ext>
            </a:extLst>
          </p:cNvPr>
          <p:cNvSpPr/>
          <p:nvPr/>
        </p:nvSpPr>
        <p:spPr>
          <a:xfrm>
            <a:off x="9500191" y="1751978"/>
            <a:ext cx="2804961" cy="2804961"/>
          </a:xfrm>
          <a:prstGeom prst="ellipse">
            <a:avLst/>
          </a:prstGeom>
          <a:blipFill>
            <a:blip r:embed="rId4">
              <a:extLst>
                <a:ext uri="{28A0092B-C50C-407E-A947-70E740481C1C}">
                  <a14:useLocalDpi xmlns:a14="http://schemas.microsoft.com/office/drawing/2010/main" val="0"/>
                </a:ext>
              </a:extLst>
            </a:blip>
            <a:srcRect/>
            <a:stretch>
              <a:fillRect l="-55859" t="-14793" r="-33747" b="-116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70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9E7CD-0590-9FE0-469A-937AF9B0A7BE}"/>
              </a:ext>
            </a:extLst>
          </p:cNvPr>
          <p:cNvSpPr txBox="1">
            <a:spLocks noGrp="1" noRot="1" noMove="1" noResize="1" noEditPoints="1" noAdjustHandles="1" noChangeArrowheads="1" noChangeShapeType="1"/>
          </p:cNvSpPr>
          <p:nvPr/>
        </p:nvSpPr>
        <p:spPr>
          <a:xfrm>
            <a:off x="942817" y="817196"/>
            <a:ext cx="5654833" cy="923330"/>
          </a:xfrm>
          <a:prstGeom prst="rect">
            <a:avLst/>
          </a:prstGeom>
          <a:noFill/>
        </p:spPr>
        <p:txBody>
          <a:bodyPr wrap="square" rtlCol="0">
            <a:spAutoFit/>
          </a:bodyPr>
          <a:lstStyle/>
          <a:p>
            <a:r>
              <a:rPr lang="en-US" sz="5400" b="1" i="0" u="none" strike="noStrike" baseline="0" dirty="0">
                <a:solidFill>
                  <a:schemeClr val="bg1"/>
                </a:solidFill>
              </a:rPr>
              <a:t>Final Reflection</a:t>
            </a:r>
            <a:endParaRPr lang="en-US" sz="8000" dirty="0">
              <a:solidFill>
                <a:schemeClr val="bg1"/>
              </a:solidFill>
            </a:endParaRPr>
          </a:p>
        </p:txBody>
      </p:sp>
      <p:sp>
        <p:nvSpPr>
          <p:cNvPr id="28" name="TextBox 27">
            <a:extLst>
              <a:ext uri="{FF2B5EF4-FFF2-40B4-BE49-F238E27FC236}">
                <a16:creationId xmlns:a16="http://schemas.microsoft.com/office/drawing/2014/main" id="{D5B54342-C2CF-E29F-FC43-6CA44827261D}"/>
              </a:ext>
            </a:extLst>
          </p:cNvPr>
          <p:cNvSpPr txBox="1">
            <a:spLocks noGrp="1" noRot="1" noMove="1" noResize="1" noEditPoints="1" noAdjustHandles="1" noChangeArrowheads="1" noChangeShapeType="1"/>
          </p:cNvSpPr>
          <p:nvPr/>
        </p:nvSpPr>
        <p:spPr>
          <a:xfrm>
            <a:off x="942817" y="1934994"/>
            <a:ext cx="5248433" cy="1384995"/>
          </a:xfrm>
          <a:prstGeom prst="rect">
            <a:avLst/>
          </a:prstGeom>
          <a:noFill/>
        </p:spPr>
        <p:txBody>
          <a:bodyPr wrap="square" rtlCol="0">
            <a:spAutoFit/>
          </a:bodyPr>
          <a:lstStyle/>
          <a:p>
            <a:pPr marR="0" lvl="0">
              <a:spcBef>
                <a:spcPts val="0"/>
              </a:spcBef>
              <a:spcAft>
                <a:spcPts val="0"/>
              </a:spcAft>
              <a:buSzPts val="700"/>
            </a:pPr>
            <a:r>
              <a:rPr lang="en-US" sz="2800" dirty="0">
                <a:solidFill>
                  <a:schemeClr val="bg1"/>
                </a:solidFill>
                <a:effectLst/>
                <a:ea typeface="Myriad Pro Semicondensed"/>
                <a:cs typeface="Myriad Pro Semicondensed"/>
              </a:rPr>
              <a:t>What is one change I will make </a:t>
            </a:r>
          </a:p>
          <a:p>
            <a:pPr marR="0" lvl="0">
              <a:spcBef>
                <a:spcPts val="0"/>
              </a:spcBef>
              <a:spcAft>
                <a:spcPts val="0"/>
              </a:spcAft>
              <a:buSzPts val="700"/>
            </a:pPr>
            <a:r>
              <a:rPr lang="en-US" sz="2800" dirty="0">
                <a:solidFill>
                  <a:schemeClr val="bg1"/>
                </a:solidFill>
                <a:effectLst/>
                <a:ea typeface="Myriad Pro Semicondensed"/>
                <a:cs typeface="Myriad Pro Semicondensed"/>
              </a:rPr>
              <a:t>or action I will take based on our learning together today?</a:t>
            </a:r>
          </a:p>
        </p:txBody>
      </p:sp>
      <p:sp>
        <p:nvSpPr>
          <p:cNvPr id="39" name="TextBox 38">
            <a:extLst>
              <a:ext uri="{FF2B5EF4-FFF2-40B4-BE49-F238E27FC236}">
                <a16:creationId xmlns:a16="http://schemas.microsoft.com/office/drawing/2014/main" id="{3CAB1A37-702E-9E6F-E3B7-B7BC5B125110}"/>
              </a:ext>
            </a:extLst>
          </p:cNvPr>
          <p:cNvSpPr txBox="1">
            <a:spLocks noGrp="1" noRot="1" noMove="1" noResize="1" noEditPoints="1" noAdjustHandles="1" noChangeArrowheads="1" noChangeShapeType="1"/>
          </p:cNvSpPr>
          <p:nvPr/>
        </p:nvSpPr>
        <p:spPr>
          <a:xfrm>
            <a:off x="1389810" y="5127794"/>
            <a:ext cx="4706190" cy="707886"/>
          </a:xfrm>
          <a:prstGeom prst="rect">
            <a:avLst/>
          </a:prstGeom>
          <a:noFill/>
        </p:spPr>
        <p:txBody>
          <a:bodyPr wrap="square" rtlCol="0">
            <a:spAutoFit/>
          </a:bodyPr>
          <a:lstStyle/>
          <a:p>
            <a:pPr marR="0" lvl="0">
              <a:spcBef>
                <a:spcPts val="0"/>
              </a:spcBef>
              <a:spcAft>
                <a:spcPts val="0"/>
              </a:spcAft>
              <a:buSzPts val="700"/>
            </a:pPr>
            <a:r>
              <a:rPr lang="en-US" sz="2000" dirty="0">
                <a:effectLst/>
                <a:ea typeface="Myriad Pro Semicondensed"/>
                <a:cs typeface="Myriad Pro Semicondensed"/>
              </a:rPr>
              <a:t>Use the provided handout to write down your commitment to change.</a:t>
            </a:r>
          </a:p>
        </p:txBody>
      </p:sp>
      <p:grpSp>
        <p:nvGrpSpPr>
          <p:cNvPr id="3" name="Group 2">
            <a:extLst>
              <a:ext uri="{FF2B5EF4-FFF2-40B4-BE49-F238E27FC236}">
                <a16:creationId xmlns:a16="http://schemas.microsoft.com/office/drawing/2014/main" id="{0F40D136-5C07-3FBB-96A7-330E5E7321FE}"/>
              </a:ext>
            </a:extLst>
          </p:cNvPr>
          <p:cNvGrpSpPr>
            <a:grpSpLocks noGrp="1" noUngrp="1" noRot="1" noMove="1" noResize="1"/>
          </p:cNvGrpSpPr>
          <p:nvPr/>
        </p:nvGrpSpPr>
        <p:grpSpPr>
          <a:xfrm>
            <a:off x="653851" y="5245765"/>
            <a:ext cx="577931" cy="471944"/>
            <a:chOff x="5699051" y="1711842"/>
            <a:chExt cx="512135" cy="418214"/>
          </a:xfrm>
          <a:solidFill>
            <a:schemeClr val="accent3">
              <a:lumMod val="20000"/>
              <a:lumOff val="80000"/>
            </a:schemeClr>
          </a:solidFill>
        </p:grpSpPr>
        <p:sp>
          <p:nvSpPr>
            <p:cNvPr id="4" name="Oval 3">
              <a:extLst>
                <a:ext uri="{FF2B5EF4-FFF2-40B4-BE49-F238E27FC236}">
                  <a16:creationId xmlns:a16="http://schemas.microsoft.com/office/drawing/2014/main" id="{83D1C6F9-C2BA-4B15-FE76-3243FA36D707}"/>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E4789046-C5CF-E109-E351-6D56CA30E80E}"/>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2FBB043-E07D-B027-5E21-7887B300CA1E}"/>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65</a:t>
            </a:fld>
            <a:r>
              <a:rPr lang="en-US" sz="1200" i="1" dirty="0"/>
              <a:t> </a:t>
            </a:r>
          </a:p>
        </p:txBody>
      </p:sp>
      <p:sp>
        <p:nvSpPr>
          <p:cNvPr id="7" name="TextBox 6">
            <a:extLst>
              <a:ext uri="{FF2B5EF4-FFF2-40B4-BE49-F238E27FC236}">
                <a16:creationId xmlns:a16="http://schemas.microsoft.com/office/drawing/2014/main" id="{4BB8F47D-2EFC-C85E-535F-9A4C016583C4}"/>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a:solidFill>
                  <a:schemeClr val="bg1">
                    <a:lumMod val="50000"/>
                  </a:schemeClr>
                </a:solidFill>
              </a:rPr>
              <a:t>Please Do Not Change Presentation Language</a:t>
            </a:r>
          </a:p>
        </p:txBody>
      </p:sp>
      <p:sp>
        <p:nvSpPr>
          <p:cNvPr id="10" name="Oval 9">
            <a:extLst>
              <a:ext uri="{FF2B5EF4-FFF2-40B4-BE49-F238E27FC236}">
                <a16:creationId xmlns:a16="http://schemas.microsoft.com/office/drawing/2014/main" id="{47C413CF-DFEE-3DBE-73ED-B3468D2D3EB7}"/>
              </a:ext>
            </a:extLst>
          </p:cNvPr>
          <p:cNvSpPr/>
          <p:nvPr/>
        </p:nvSpPr>
        <p:spPr>
          <a:xfrm>
            <a:off x="7216149" y="729298"/>
            <a:ext cx="4033034" cy="4033034"/>
          </a:xfrm>
          <a:prstGeom prst="ellipse">
            <a:avLst/>
          </a:prstGeom>
          <a:blipFill>
            <a:blip r:embed="rId3">
              <a:extLst>
                <a:ext uri="{28A0092B-C50C-407E-A947-70E740481C1C}">
                  <a14:useLocalDpi xmlns:a14="http://schemas.microsoft.com/office/drawing/2010/main" val="0"/>
                </a:ext>
              </a:extLst>
            </a:blip>
            <a:srcRect/>
            <a:stretch>
              <a:fillRect l="-42730" t="-18084" r="-115352" b="-539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3946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B25F5F-EBCD-F187-859E-F3F2AECF8C78}"/>
              </a:ext>
            </a:extLst>
          </p:cNvPr>
          <p:cNvSpPr txBox="1">
            <a:spLocks noGrp="1" noRot="1" noMove="1" noResize="1" noEditPoints="1" noAdjustHandles="1" noChangeArrowheads="1" noChangeShapeType="1"/>
          </p:cNvSpPr>
          <p:nvPr/>
        </p:nvSpPr>
        <p:spPr>
          <a:xfrm>
            <a:off x="1117854" y="2161375"/>
            <a:ext cx="4304752" cy="1748684"/>
          </a:xfrm>
          <a:prstGeom prst="rect">
            <a:avLst/>
          </a:prstGeom>
          <a:noFill/>
        </p:spPr>
        <p:txBody>
          <a:bodyPr wrap="square" rtlCol="0">
            <a:spAutoFit/>
          </a:bodyPr>
          <a:lstStyle/>
          <a:p>
            <a:pPr>
              <a:lnSpc>
                <a:spcPct val="80000"/>
              </a:lnSpc>
            </a:pPr>
            <a:r>
              <a:rPr lang="en-US" sz="6600" b="1" dirty="0"/>
              <a:t>Core</a:t>
            </a:r>
          </a:p>
          <a:p>
            <a:pPr>
              <a:lnSpc>
                <a:spcPct val="80000"/>
              </a:lnSpc>
            </a:pPr>
            <a:r>
              <a:rPr lang="en-US" sz="6600" b="1" dirty="0"/>
              <a:t>Messages</a:t>
            </a:r>
          </a:p>
        </p:txBody>
      </p:sp>
      <p:sp>
        <p:nvSpPr>
          <p:cNvPr id="5" name="TextBox 4">
            <a:extLst>
              <a:ext uri="{FF2B5EF4-FFF2-40B4-BE49-F238E27FC236}">
                <a16:creationId xmlns:a16="http://schemas.microsoft.com/office/drawing/2014/main" id="{0682B60A-4775-A800-2A1C-E8844C514B4F}"/>
              </a:ext>
            </a:extLst>
          </p:cNvPr>
          <p:cNvSpPr txBox="1">
            <a:spLocks noGrp="1" noRot="1" noMove="1" noResize="1" noEditPoints="1" noAdjustHandles="1" noChangeArrowheads="1" noChangeShapeType="1"/>
          </p:cNvSpPr>
          <p:nvPr/>
        </p:nvSpPr>
        <p:spPr>
          <a:xfrm>
            <a:off x="6693335" y="956980"/>
            <a:ext cx="4670491" cy="4647426"/>
          </a:xfrm>
          <a:prstGeom prst="rect">
            <a:avLst/>
          </a:prstGeom>
          <a:noFill/>
        </p:spPr>
        <p:txBody>
          <a:bodyPr wrap="square" rtlCol="0">
            <a:spAutoFit/>
          </a:bodyPr>
          <a:lstStyle/>
          <a:p>
            <a:pPr marR="0" lvl="0">
              <a:lnSpc>
                <a:spcPct val="98000"/>
              </a:lnSpc>
              <a:spcBef>
                <a:spcPts val="0"/>
              </a:spcBef>
              <a:spcAft>
                <a:spcPts val="3000"/>
              </a:spcAft>
              <a:buSzPts val="700"/>
            </a:pPr>
            <a:r>
              <a:rPr lang="en-US" sz="2000" dirty="0">
                <a:effectLst/>
                <a:ea typeface="Myriad Pro Semicondensed"/>
                <a:cs typeface="Myriad Pro Semicondensed"/>
              </a:rPr>
              <a:t>Living with dementia has its challenges, and supportive community can help</a:t>
            </a:r>
          </a:p>
          <a:p>
            <a:pPr marR="0" lvl="0">
              <a:lnSpc>
                <a:spcPct val="98000"/>
              </a:lnSpc>
              <a:spcBef>
                <a:spcPts val="0"/>
              </a:spcBef>
              <a:spcAft>
                <a:spcPts val="3000"/>
              </a:spcAft>
              <a:buSzPts val="700"/>
            </a:pPr>
            <a:r>
              <a:rPr lang="en-US" sz="2000" dirty="0">
                <a:effectLst/>
                <a:ea typeface="Myriad Pro Semicondensed"/>
                <a:cs typeface="Myriad Pro Semicondensed"/>
              </a:rPr>
              <a:t>Early dementia diagnosis can </a:t>
            </a:r>
            <a:br>
              <a:rPr lang="en-US" sz="2000" dirty="0">
                <a:effectLst/>
                <a:ea typeface="Myriad Pro Semicondensed"/>
                <a:cs typeface="Myriad Pro Semicondensed"/>
              </a:rPr>
            </a:br>
            <a:r>
              <a:rPr lang="en-US" sz="2000" dirty="0">
                <a:effectLst/>
                <a:ea typeface="Myriad Pro Semicondensed"/>
                <a:cs typeface="Myriad Pro Semicondensed"/>
              </a:rPr>
              <a:t>increase quality of life</a:t>
            </a:r>
          </a:p>
          <a:p>
            <a:pPr marR="0" lvl="0">
              <a:lnSpc>
                <a:spcPct val="98000"/>
              </a:lnSpc>
              <a:spcBef>
                <a:spcPts val="0"/>
              </a:spcBef>
              <a:spcAft>
                <a:spcPts val="3000"/>
              </a:spcAft>
              <a:buSzPts val="700"/>
            </a:pPr>
            <a:r>
              <a:rPr lang="en-US" sz="2000" dirty="0">
                <a:effectLst/>
                <a:ea typeface="Myriad Pro Semicondensed"/>
                <a:cs typeface="Myriad Pro Semicondensed"/>
              </a:rPr>
              <a:t>It’s never too early or too late </a:t>
            </a:r>
            <a:br>
              <a:rPr lang="en-US" sz="2000" dirty="0">
                <a:effectLst/>
                <a:ea typeface="Myriad Pro Semicondensed"/>
                <a:cs typeface="Myriad Pro Semicondensed"/>
              </a:rPr>
            </a:br>
            <a:r>
              <a:rPr lang="en-US" sz="2000" dirty="0">
                <a:effectLst/>
                <a:ea typeface="Myriad Pro Semicondensed"/>
                <a:cs typeface="Myriad Pro Semicondensed"/>
              </a:rPr>
              <a:t>to improve brain health</a:t>
            </a:r>
          </a:p>
          <a:p>
            <a:pPr marR="0" lvl="0">
              <a:lnSpc>
                <a:spcPct val="98000"/>
              </a:lnSpc>
              <a:spcBef>
                <a:spcPts val="0"/>
              </a:spcBef>
              <a:spcAft>
                <a:spcPts val="3000"/>
              </a:spcAft>
              <a:buSzPts val="700"/>
            </a:pPr>
            <a:r>
              <a:rPr lang="en-US" sz="2000" dirty="0">
                <a:effectLst/>
                <a:ea typeface="Myriad Pro Semicondensed"/>
                <a:cs typeface="Myriad Pro Semicondensed"/>
              </a:rPr>
              <a:t>Small lifestyle changes can </a:t>
            </a:r>
            <a:br>
              <a:rPr lang="en-US" sz="2000" dirty="0">
                <a:effectLst/>
                <a:ea typeface="Myriad Pro Semicondensed"/>
                <a:cs typeface="Myriad Pro Semicondensed"/>
              </a:rPr>
            </a:br>
            <a:r>
              <a:rPr lang="en-US" sz="2000" dirty="0">
                <a:effectLst/>
                <a:ea typeface="Myriad Pro Semicondensed"/>
                <a:cs typeface="Myriad Pro Semicondensed"/>
              </a:rPr>
              <a:t>make a big difference</a:t>
            </a:r>
          </a:p>
          <a:p>
            <a:pPr marR="0" lvl="0">
              <a:lnSpc>
                <a:spcPct val="98000"/>
              </a:lnSpc>
              <a:spcBef>
                <a:spcPts val="0"/>
              </a:spcBef>
              <a:spcAft>
                <a:spcPts val="3000"/>
              </a:spcAft>
              <a:buSzPts val="700"/>
            </a:pPr>
            <a:r>
              <a:rPr lang="en-US" sz="2000" dirty="0">
                <a:effectLst/>
                <a:ea typeface="Myriad Pro Semicondensed"/>
                <a:cs typeface="Myriad Pro Semicondensed"/>
              </a:rPr>
              <a:t>We are committed to connecting with you and connecting you with resources</a:t>
            </a:r>
          </a:p>
        </p:txBody>
      </p:sp>
      <p:grpSp>
        <p:nvGrpSpPr>
          <p:cNvPr id="16" name="Group 15">
            <a:extLst>
              <a:ext uri="{FF2B5EF4-FFF2-40B4-BE49-F238E27FC236}">
                <a16:creationId xmlns:a16="http://schemas.microsoft.com/office/drawing/2014/main" id="{B05C6004-9497-1F5A-FD91-CEA20222BF76}"/>
              </a:ext>
            </a:extLst>
          </p:cNvPr>
          <p:cNvGrpSpPr>
            <a:grpSpLocks noGrp="1" noUngrp="1" noRot="1" noMove="1" noResize="1"/>
          </p:cNvGrpSpPr>
          <p:nvPr/>
        </p:nvGrpSpPr>
        <p:grpSpPr>
          <a:xfrm>
            <a:off x="6024463" y="1124968"/>
            <a:ext cx="512135" cy="418214"/>
            <a:chOff x="5699051" y="1711842"/>
            <a:chExt cx="512135" cy="418214"/>
          </a:xfrm>
        </p:grpSpPr>
        <p:sp>
          <p:nvSpPr>
            <p:cNvPr id="11" name="Oval 10">
              <a:extLst>
                <a:ext uri="{FF2B5EF4-FFF2-40B4-BE49-F238E27FC236}">
                  <a16:creationId xmlns:a16="http://schemas.microsoft.com/office/drawing/2014/main" id="{7DFF00C6-3ABC-9661-416F-E0AF1B901FF9}"/>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2959F67F-EB42-E082-78AF-E379A937A20D}"/>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5FFC2C4-D48B-4031-9EC8-B8C1F192B4C1}"/>
              </a:ext>
            </a:extLst>
          </p:cNvPr>
          <p:cNvGrpSpPr>
            <a:grpSpLocks noGrp="1" noUngrp="1" noRot="1" noMove="1" noResize="1"/>
          </p:cNvGrpSpPr>
          <p:nvPr/>
        </p:nvGrpSpPr>
        <p:grpSpPr>
          <a:xfrm>
            <a:off x="6024463" y="2096292"/>
            <a:ext cx="512135" cy="418214"/>
            <a:chOff x="5699051" y="1711842"/>
            <a:chExt cx="512135" cy="418214"/>
          </a:xfrm>
        </p:grpSpPr>
        <p:sp>
          <p:nvSpPr>
            <p:cNvPr id="18" name="Oval 17">
              <a:extLst>
                <a:ext uri="{FF2B5EF4-FFF2-40B4-BE49-F238E27FC236}">
                  <a16:creationId xmlns:a16="http://schemas.microsoft.com/office/drawing/2014/main" id="{DA16CBDE-5D5F-2B4C-7BBD-ECD1B2B470B2}"/>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6CDBE633-3E48-C646-6907-CADD75A26CF7}"/>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0175016F-610F-0D89-8938-CF5E7E1F366F}"/>
              </a:ext>
            </a:extLst>
          </p:cNvPr>
          <p:cNvGrpSpPr>
            <a:grpSpLocks noGrp="1" noUngrp="1" noRot="1" noMove="1" noResize="1"/>
          </p:cNvGrpSpPr>
          <p:nvPr/>
        </p:nvGrpSpPr>
        <p:grpSpPr>
          <a:xfrm>
            <a:off x="6024463" y="3067616"/>
            <a:ext cx="512135" cy="418214"/>
            <a:chOff x="5699051" y="1711842"/>
            <a:chExt cx="512135" cy="418214"/>
          </a:xfrm>
        </p:grpSpPr>
        <p:sp>
          <p:nvSpPr>
            <p:cNvPr id="21" name="Oval 20">
              <a:extLst>
                <a:ext uri="{FF2B5EF4-FFF2-40B4-BE49-F238E27FC236}">
                  <a16:creationId xmlns:a16="http://schemas.microsoft.com/office/drawing/2014/main" id="{AD15ED56-694B-4C92-6163-DB8151419F9B}"/>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4CFEDE31-AA62-8328-47D3-CF97966F54B6}"/>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35E4008A-611A-067A-C4F1-D00AF1995774}"/>
              </a:ext>
            </a:extLst>
          </p:cNvPr>
          <p:cNvGrpSpPr>
            <a:grpSpLocks noGrp="1" noUngrp="1" noRot="1" noMove="1" noResize="1"/>
          </p:cNvGrpSpPr>
          <p:nvPr/>
        </p:nvGrpSpPr>
        <p:grpSpPr>
          <a:xfrm>
            <a:off x="6024463" y="4038940"/>
            <a:ext cx="512135" cy="418214"/>
            <a:chOff x="5699051" y="1711842"/>
            <a:chExt cx="512135" cy="418214"/>
          </a:xfrm>
        </p:grpSpPr>
        <p:sp>
          <p:nvSpPr>
            <p:cNvPr id="24" name="Oval 23">
              <a:extLst>
                <a:ext uri="{FF2B5EF4-FFF2-40B4-BE49-F238E27FC236}">
                  <a16:creationId xmlns:a16="http://schemas.microsoft.com/office/drawing/2014/main" id="{8B6A499C-B0EA-8212-F772-B6C588AB128C}"/>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089949EF-C2E8-81E2-AB90-CA224253F96D}"/>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ECA4418B-99F1-012E-D92F-58276286DBDA}"/>
              </a:ext>
            </a:extLst>
          </p:cNvPr>
          <p:cNvGrpSpPr>
            <a:grpSpLocks noGrp="1" noUngrp="1" noRot="1" noMove="1" noResize="1"/>
          </p:cNvGrpSpPr>
          <p:nvPr/>
        </p:nvGrpSpPr>
        <p:grpSpPr>
          <a:xfrm>
            <a:off x="6024463" y="5010264"/>
            <a:ext cx="512135" cy="418214"/>
            <a:chOff x="5699051" y="1711842"/>
            <a:chExt cx="512135" cy="418214"/>
          </a:xfrm>
        </p:grpSpPr>
        <p:sp>
          <p:nvSpPr>
            <p:cNvPr id="6" name="Oval 5">
              <a:extLst>
                <a:ext uri="{FF2B5EF4-FFF2-40B4-BE49-F238E27FC236}">
                  <a16:creationId xmlns:a16="http://schemas.microsoft.com/office/drawing/2014/main" id="{4B94A2B2-4B4B-D5E6-F5EB-0E48F9943F18}"/>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C6B8C90-65AE-2397-A5D9-3F23F75E8460}"/>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5F269C96-1CA0-9430-DE55-DAB62ACCC4B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66</a:t>
            </a:fld>
            <a:r>
              <a:rPr lang="en-US" sz="1200" i="1" dirty="0"/>
              <a:t> </a:t>
            </a:r>
          </a:p>
        </p:txBody>
      </p:sp>
      <p:sp>
        <p:nvSpPr>
          <p:cNvPr id="8" name="TextBox 7">
            <a:extLst>
              <a:ext uri="{FF2B5EF4-FFF2-40B4-BE49-F238E27FC236}">
                <a16:creationId xmlns:a16="http://schemas.microsoft.com/office/drawing/2014/main" id="{DF041FBA-27A7-BB28-10C3-4DC2A998F268}"/>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a:solidFill>
                  <a:schemeClr val="bg1"/>
                </a:solidFill>
              </a:rPr>
              <a:t>Please Do Not Change Presentation Language</a:t>
            </a:r>
          </a:p>
        </p:txBody>
      </p:sp>
    </p:spTree>
    <p:extLst>
      <p:ext uri="{BB962C8B-B14F-4D97-AF65-F5344CB8AC3E}">
        <p14:creationId xmlns:p14="http://schemas.microsoft.com/office/powerpoint/2010/main" val="3791704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263A2-1F73-4DA2-7CB2-1C20D89FE3B1}"/>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503E8CDB-66EA-60E0-240E-B940C3DF9DAF}"/>
              </a:ext>
            </a:extLst>
          </p:cNvPr>
          <p:cNvSpPr txBox="1">
            <a:spLocks/>
          </p:cNvSpPr>
          <p:nvPr/>
        </p:nvSpPr>
        <p:spPr>
          <a:xfrm>
            <a:off x="1170524" y="932782"/>
            <a:ext cx="7555021" cy="1759712"/>
          </a:xfrm>
          <a:prstGeom prst="rect">
            <a:avLst/>
          </a:prstGeom>
          <a:noFill/>
        </p:spPr>
        <p:txBody>
          <a:bodyPr wrap="square" rtlCol="0">
            <a:spAutoFit/>
          </a:bodyPr>
          <a:lstStyle/>
          <a:p>
            <a:pPr>
              <a:lnSpc>
                <a:spcPct val="90000"/>
              </a:lnSpc>
            </a:pPr>
            <a:r>
              <a:rPr lang="en-US" sz="6000" b="1" i="0" u="none" strike="noStrike" baseline="0" dirty="0"/>
              <a:t>Discover Community</a:t>
            </a:r>
            <a:br>
              <a:rPr lang="en-US" sz="6000" b="1" i="0" u="none" strike="noStrike" baseline="0" dirty="0"/>
            </a:br>
            <a:r>
              <a:rPr lang="en-US" sz="6000" b="1" i="0" u="none" strike="noStrike" baseline="0" dirty="0"/>
              <a:t>Events &amp; Resources</a:t>
            </a:r>
            <a:endParaRPr lang="en-US" sz="6000" dirty="0"/>
          </a:p>
        </p:txBody>
      </p:sp>
      <p:sp>
        <p:nvSpPr>
          <p:cNvPr id="19" name="TextBox 18">
            <a:extLst>
              <a:ext uri="{FF2B5EF4-FFF2-40B4-BE49-F238E27FC236}">
                <a16:creationId xmlns:a16="http://schemas.microsoft.com/office/drawing/2014/main" id="{458AF1F3-9661-299B-D98C-02DA2634FC48}"/>
              </a:ext>
            </a:extLst>
          </p:cNvPr>
          <p:cNvSpPr txBox="1">
            <a:spLocks noGrp="1" noRot="1" noMove="1" noResize="1" noEditPoints="1" noAdjustHandles="1" noChangeArrowheads="1" noChangeShapeType="1"/>
          </p:cNvSpPr>
          <p:nvPr/>
        </p:nvSpPr>
        <p:spPr>
          <a:xfrm>
            <a:off x="419100" y="6448603"/>
            <a:ext cx="5584902" cy="276999"/>
          </a:xfrm>
          <a:prstGeom prst="rect">
            <a:avLst/>
          </a:prstGeom>
          <a:noFill/>
        </p:spPr>
        <p:txBody>
          <a:bodyPr wrap="square" rtlCol="0">
            <a:spAutoFit/>
          </a:bodyPr>
          <a:lstStyle/>
          <a:p>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t>67</a:t>
            </a:fld>
            <a:r>
              <a:rPr lang="en-US" sz="1200" i="1" dirty="0">
                <a:solidFill>
                  <a:schemeClr val="bg1"/>
                </a:solidFill>
              </a:rPr>
              <a:t> </a:t>
            </a:r>
          </a:p>
        </p:txBody>
      </p:sp>
      <p:sp>
        <p:nvSpPr>
          <p:cNvPr id="20" name="TextBox 19">
            <a:extLst>
              <a:ext uri="{FF2B5EF4-FFF2-40B4-BE49-F238E27FC236}">
                <a16:creationId xmlns:a16="http://schemas.microsoft.com/office/drawing/2014/main" id="{F64EA548-F603-6020-0491-8BFB02A8DA11}"/>
              </a:ext>
            </a:extLst>
          </p:cNvPr>
          <p:cNvSpPr txBox="1">
            <a:spLocks noGrp="1" noRot="1" noMove="1" noResize="1" noEditPoints="1" noAdjustHandles="1" noChangeArrowheads="1" noChangeShapeType="1"/>
          </p:cNvSpPr>
          <p:nvPr/>
        </p:nvSpPr>
        <p:spPr>
          <a:xfrm>
            <a:off x="1249809" y="2987563"/>
            <a:ext cx="5827749" cy="1115562"/>
          </a:xfrm>
          <a:prstGeom prst="rect">
            <a:avLst/>
          </a:prstGeom>
          <a:noFill/>
        </p:spPr>
        <p:txBody>
          <a:bodyPr wrap="square" rtlCol="0">
            <a:spAutoFit/>
          </a:bodyPr>
          <a:lstStyle/>
          <a:p>
            <a:pPr>
              <a:lnSpc>
                <a:spcPts val="2700"/>
              </a:lnSpc>
            </a:pPr>
            <a:r>
              <a:rPr lang="en-US" sz="2000" dirty="0"/>
              <a:t>Find additional resources, opportunities, and upcoming events offered by your host organization. Ask your trainer for more information.</a:t>
            </a:r>
          </a:p>
        </p:txBody>
      </p:sp>
      <p:sp>
        <p:nvSpPr>
          <p:cNvPr id="22" name="Oval 21">
            <a:extLst>
              <a:ext uri="{FF2B5EF4-FFF2-40B4-BE49-F238E27FC236}">
                <a16:creationId xmlns:a16="http://schemas.microsoft.com/office/drawing/2014/main" id="{03871A1E-11E6-1402-BD7B-EC89E7964E0D}"/>
              </a:ext>
            </a:extLst>
          </p:cNvPr>
          <p:cNvSpPr>
            <a:spLocks noGrp="1" noRot="1" noMove="1" noResize="1" noEditPoints="1" noAdjustHandles="1" noChangeArrowheads="1" noChangeShapeType="1"/>
          </p:cNvSpPr>
          <p:nvPr/>
        </p:nvSpPr>
        <p:spPr>
          <a:xfrm flipH="1">
            <a:off x="9278883" y="653381"/>
            <a:ext cx="2033727" cy="2033727"/>
          </a:xfrm>
          <a:prstGeom prst="ellipse">
            <a:avLst/>
          </a:prstGeom>
          <a:blipFill>
            <a:blip r:embed="rId3">
              <a:extLst>
                <a:ext uri="{28A0092B-C50C-407E-A947-70E740481C1C}">
                  <a14:useLocalDpi xmlns:a14="http://schemas.microsoft.com/office/drawing/2010/main" val="0"/>
                </a:ext>
              </a:extLst>
            </a:blip>
            <a:srcRect/>
            <a:stretch>
              <a:fillRect l="-45044" t="-11076" r="-2149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33F4D25-2A4D-9C9B-D2D8-4504E20AA92E}"/>
              </a:ext>
            </a:extLst>
          </p:cNvPr>
          <p:cNvSpPr/>
          <p:nvPr/>
        </p:nvSpPr>
        <p:spPr>
          <a:xfrm flipH="1">
            <a:off x="8002516" y="2330007"/>
            <a:ext cx="3595844" cy="3595844"/>
          </a:xfrm>
          <a:prstGeom prst="ellipse">
            <a:avLst/>
          </a:prstGeom>
          <a:blipFill>
            <a:blip r:embed="rId4">
              <a:extLst>
                <a:ext uri="{28A0092B-C50C-407E-A947-70E740481C1C}">
                  <a14:useLocalDpi xmlns:a14="http://schemas.microsoft.com/office/drawing/2010/main" val="0"/>
                </a:ext>
              </a:extLst>
            </a:blip>
            <a:srcRect/>
            <a:stretch>
              <a:fillRect l="-37858" r="-1214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8D71510D-0980-71B1-78D9-E40C0875E7F2}"/>
              </a:ext>
            </a:extLst>
          </p:cNvPr>
          <p:cNvSpPr/>
          <p:nvPr/>
        </p:nvSpPr>
        <p:spPr>
          <a:xfrm flipH="1">
            <a:off x="6188000" y="4127929"/>
            <a:ext cx="2326459" cy="2326459"/>
          </a:xfrm>
          <a:prstGeom prst="ellipse">
            <a:avLst/>
          </a:prstGeom>
          <a:blipFill>
            <a:blip r:embed="rId5">
              <a:extLst>
                <a:ext uri="{28A0092B-C50C-407E-A947-70E740481C1C}">
                  <a14:useLocalDpi xmlns:a14="http://schemas.microsoft.com/office/drawing/2010/main" val="0"/>
                </a:ext>
              </a:extLst>
            </a:blip>
            <a:srcRect/>
            <a:stretch>
              <a:fillRect l="-7756" t="-8591" r="-59244" b="-279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469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B25F5F-EBCD-F187-859E-F3F2AECF8C78}"/>
              </a:ext>
            </a:extLst>
          </p:cNvPr>
          <p:cNvSpPr txBox="1">
            <a:spLocks noGrp="1" noRot="1" noMove="1" noResize="1" noEditPoints="1" noAdjustHandles="1" noChangeArrowheads="1" noChangeShapeType="1"/>
          </p:cNvSpPr>
          <p:nvPr/>
        </p:nvSpPr>
        <p:spPr>
          <a:xfrm>
            <a:off x="1117854" y="2059891"/>
            <a:ext cx="4304752" cy="1748684"/>
          </a:xfrm>
          <a:prstGeom prst="rect">
            <a:avLst/>
          </a:prstGeom>
          <a:noFill/>
        </p:spPr>
        <p:txBody>
          <a:bodyPr wrap="square" rtlCol="0">
            <a:spAutoFit/>
          </a:bodyPr>
          <a:lstStyle/>
          <a:p>
            <a:pPr>
              <a:lnSpc>
                <a:spcPct val="80000"/>
              </a:lnSpc>
            </a:pPr>
            <a:r>
              <a:rPr lang="en-US" sz="6600" b="1"/>
              <a:t>Learning Objectives</a:t>
            </a:r>
          </a:p>
        </p:txBody>
      </p:sp>
      <p:sp>
        <p:nvSpPr>
          <p:cNvPr id="5" name="TextBox 4">
            <a:extLst>
              <a:ext uri="{FF2B5EF4-FFF2-40B4-BE49-F238E27FC236}">
                <a16:creationId xmlns:a16="http://schemas.microsoft.com/office/drawing/2014/main" id="{0682B60A-4775-A800-2A1C-E8844C514B4F}"/>
              </a:ext>
            </a:extLst>
          </p:cNvPr>
          <p:cNvSpPr txBox="1">
            <a:spLocks noGrp="1" noRot="1" noMove="1" noResize="1" noEditPoints="1" noAdjustHandles="1" noChangeArrowheads="1" noChangeShapeType="1"/>
          </p:cNvSpPr>
          <p:nvPr/>
        </p:nvSpPr>
        <p:spPr>
          <a:xfrm>
            <a:off x="6941105" y="1323080"/>
            <a:ext cx="4687790" cy="4031873"/>
          </a:xfrm>
          <a:prstGeom prst="rect">
            <a:avLst/>
          </a:prstGeom>
          <a:noFill/>
        </p:spPr>
        <p:txBody>
          <a:bodyPr wrap="square" rtlCol="0">
            <a:spAutoFit/>
          </a:bodyPr>
          <a:lstStyle/>
          <a:p>
            <a:pPr rtl="0" fontAlgn="ctr">
              <a:spcBef>
                <a:spcPts val="0"/>
              </a:spcBef>
              <a:spcAft>
                <a:spcPts val="2400"/>
              </a:spcAft>
            </a:pPr>
            <a:r>
              <a:rPr lang="en-US" sz="2400" dirty="0"/>
              <a:t>Learn about and reflect on </a:t>
            </a:r>
            <a:br>
              <a:rPr lang="en-US" sz="2400" dirty="0"/>
            </a:br>
            <a:r>
              <a:rPr lang="en-US" sz="2400" dirty="0"/>
              <a:t>brain health and dementia in </a:t>
            </a:r>
            <a:br>
              <a:rPr lang="en-US" sz="2400" dirty="0"/>
            </a:br>
            <a:r>
              <a:rPr lang="en-US" sz="2400" dirty="0"/>
              <a:t>our communities</a:t>
            </a:r>
          </a:p>
          <a:p>
            <a:pPr rtl="0" fontAlgn="ctr">
              <a:spcBef>
                <a:spcPts val="0"/>
              </a:spcBef>
              <a:spcAft>
                <a:spcPts val="2400"/>
              </a:spcAft>
            </a:pPr>
            <a:r>
              <a:rPr lang="en-US" sz="2400" dirty="0"/>
              <a:t>Understand potentially modifiable risk factors and the benefits of early detection for dementia</a:t>
            </a:r>
          </a:p>
          <a:p>
            <a:pPr rtl="0" fontAlgn="ctr">
              <a:spcBef>
                <a:spcPts val="0"/>
              </a:spcBef>
              <a:spcAft>
                <a:spcPts val="2400"/>
              </a:spcAft>
            </a:pPr>
            <a:r>
              <a:rPr lang="en-US" sz="2400" dirty="0"/>
              <a:t>Explore resources for further learning, action, and support around brain health and dementia</a:t>
            </a:r>
          </a:p>
        </p:txBody>
      </p:sp>
      <p:grpSp>
        <p:nvGrpSpPr>
          <p:cNvPr id="9" name="Group 8">
            <a:extLst>
              <a:ext uri="{FF2B5EF4-FFF2-40B4-BE49-F238E27FC236}">
                <a16:creationId xmlns:a16="http://schemas.microsoft.com/office/drawing/2014/main" id="{5739EE5B-F58D-2F7D-32B4-8A11B56FC0F6}"/>
              </a:ext>
            </a:extLst>
          </p:cNvPr>
          <p:cNvGrpSpPr>
            <a:grpSpLocks noGrp="1" noUngrp="1" noRot="1" noMove="1" noResize="1"/>
          </p:cNvGrpSpPr>
          <p:nvPr/>
        </p:nvGrpSpPr>
        <p:grpSpPr>
          <a:xfrm>
            <a:off x="5878218" y="1496051"/>
            <a:ext cx="834656" cy="845412"/>
            <a:chOff x="5878218" y="1496051"/>
            <a:chExt cx="834656" cy="845412"/>
          </a:xfrm>
        </p:grpSpPr>
        <p:sp>
          <p:nvSpPr>
            <p:cNvPr id="2" name="Oval 1">
              <a:extLst>
                <a:ext uri="{FF2B5EF4-FFF2-40B4-BE49-F238E27FC236}">
                  <a16:creationId xmlns:a16="http://schemas.microsoft.com/office/drawing/2014/main" id="{F56DF81E-E59C-7053-3B6F-D36C4E61E6DD}"/>
                </a:ext>
              </a:extLst>
            </p:cNvPr>
            <p:cNvSpPr>
              <a:spLocks noGrp="1" noRot="1" noMove="1" noResize="1" noEditPoints="1" noAdjustHandles="1" noChangeArrowheads="1" noChangeShapeType="1"/>
            </p:cNvSpPr>
            <p:nvPr/>
          </p:nvSpPr>
          <p:spPr>
            <a:xfrm>
              <a:off x="5878218" y="1506807"/>
              <a:ext cx="834656" cy="83465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4D0C29-F1F8-CD48-5597-952DA3BCA720}"/>
                </a:ext>
              </a:extLst>
            </p:cNvPr>
            <p:cNvSpPr txBox="1">
              <a:spLocks noGrp="1" noRot="1" noMove="1" noResize="1" noEditPoints="1" noAdjustHandles="1" noChangeArrowheads="1" noChangeShapeType="1"/>
            </p:cNvSpPr>
            <p:nvPr/>
          </p:nvSpPr>
          <p:spPr>
            <a:xfrm>
              <a:off x="6055329" y="1496051"/>
              <a:ext cx="491067" cy="830997"/>
            </a:xfrm>
            <a:prstGeom prst="rect">
              <a:avLst/>
            </a:prstGeom>
            <a:noFill/>
          </p:spPr>
          <p:txBody>
            <a:bodyPr wrap="square" rtlCol="0" anchor="ctr">
              <a:spAutoFit/>
            </a:bodyPr>
            <a:lstStyle/>
            <a:p>
              <a:pPr algn="ctr"/>
              <a:r>
                <a:rPr lang="en-US" sz="4800" b="1" dirty="0">
                  <a:solidFill>
                    <a:schemeClr val="accent6"/>
                  </a:solidFill>
                </a:rPr>
                <a:t>1</a:t>
              </a:r>
            </a:p>
          </p:txBody>
        </p:sp>
      </p:grpSp>
      <p:grpSp>
        <p:nvGrpSpPr>
          <p:cNvPr id="13" name="Group 12">
            <a:extLst>
              <a:ext uri="{FF2B5EF4-FFF2-40B4-BE49-F238E27FC236}">
                <a16:creationId xmlns:a16="http://schemas.microsoft.com/office/drawing/2014/main" id="{C938097E-8424-9378-DD52-2DEA409FB1AD}"/>
              </a:ext>
            </a:extLst>
          </p:cNvPr>
          <p:cNvGrpSpPr>
            <a:grpSpLocks noGrp="1" noUngrp="1" noRot="1" noMove="1" noResize="1"/>
          </p:cNvGrpSpPr>
          <p:nvPr/>
        </p:nvGrpSpPr>
        <p:grpSpPr>
          <a:xfrm>
            <a:off x="5878218" y="2864429"/>
            <a:ext cx="834656" cy="863723"/>
            <a:chOff x="5878218" y="2864429"/>
            <a:chExt cx="834656" cy="863723"/>
          </a:xfrm>
        </p:grpSpPr>
        <p:sp>
          <p:nvSpPr>
            <p:cNvPr id="3" name="Oval 2">
              <a:extLst>
                <a:ext uri="{FF2B5EF4-FFF2-40B4-BE49-F238E27FC236}">
                  <a16:creationId xmlns:a16="http://schemas.microsoft.com/office/drawing/2014/main" id="{8C2510DD-AB30-9A4D-41D9-D9CF954051F1}"/>
                </a:ext>
              </a:extLst>
            </p:cNvPr>
            <p:cNvSpPr>
              <a:spLocks noGrp="1" noRot="1" noMove="1" noResize="1" noEditPoints="1" noAdjustHandles="1" noChangeArrowheads="1" noChangeShapeType="1"/>
            </p:cNvSpPr>
            <p:nvPr/>
          </p:nvSpPr>
          <p:spPr>
            <a:xfrm>
              <a:off x="5878218" y="2893496"/>
              <a:ext cx="834656" cy="83465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1D082D-D962-3088-3D48-1E17844326A8}"/>
                </a:ext>
              </a:extLst>
            </p:cNvPr>
            <p:cNvSpPr txBox="1">
              <a:spLocks noGrp="1" noRot="1" noMove="1" noResize="1" noEditPoints="1" noAdjustHandles="1" noChangeArrowheads="1" noChangeShapeType="1"/>
            </p:cNvSpPr>
            <p:nvPr/>
          </p:nvSpPr>
          <p:spPr>
            <a:xfrm>
              <a:off x="6055329" y="2864429"/>
              <a:ext cx="491067" cy="830997"/>
            </a:xfrm>
            <a:prstGeom prst="rect">
              <a:avLst/>
            </a:prstGeom>
            <a:noFill/>
          </p:spPr>
          <p:txBody>
            <a:bodyPr wrap="square" rtlCol="0" anchor="ctr">
              <a:spAutoFit/>
            </a:bodyPr>
            <a:lstStyle/>
            <a:p>
              <a:pPr algn="ctr"/>
              <a:r>
                <a:rPr lang="en-US" sz="4800" b="1" dirty="0">
                  <a:solidFill>
                    <a:schemeClr val="accent6"/>
                  </a:solidFill>
                </a:rPr>
                <a:t>2</a:t>
              </a:r>
            </a:p>
          </p:txBody>
        </p:sp>
      </p:grpSp>
      <p:grpSp>
        <p:nvGrpSpPr>
          <p:cNvPr id="14" name="Group 13">
            <a:extLst>
              <a:ext uri="{FF2B5EF4-FFF2-40B4-BE49-F238E27FC236}">
                <a16:creationId xmlns:a16="http://schemas.microsoft.com/office/drawing/2014/main" id="{CCFC6959-EB12-0165-79D3-B2E4A66F739B}"/>
              </a:ext>
            </a:extLst>
          </p:cNvPr>
          <p:cNvGrpSpPr>
            <a:grpSpLocks noGrp="1" noUngrp="1" noRot="1" noMove="1" noResize="1"/>
          </p:cNvGrpSpPr>
          <p:nvPr/>
        </p:nvGrpSpPr>
        <p:grpSpPr>
          <a:xfrm>
            <a:off x="5878218" y="4296607"/>
            <a:ext cx="834656" cy="860282"/>
            <a:chOff x="5878218" y="4296607"/>
            <a:chExt cx="834656" cy="860282"/>
          </a:xfrm>
        </p:grpSpPr>
        <p:sp>
          <p:nvSpPr>
            <p:cNvPr id="10" name="Oval 9">
              <a:extLst>
                <a:ext uri="{FF2B5EF4-FFF2-40B4-BE49-F238E27FC236}">
                  <a16:creationId xmlns:a16="http://schemas.microsoft.com/office/drawing/2014/main" id="{B25B3E4B-A0B1-F1EA-405F-8146DEC5D713}"/>
                </a:ext>
              </a:extLst>
            </p:cNvPr>
            <p:cNvSpPr>
              <a:spLocks noGrp="1" noRot="1" noMove="1" noResize="1" noEditPoints="1" noAdjustHandles="1" noChangeArrowheads="1" noChangeShapeType="1"/>
            </p:cNvSpPr>
            <p:nvPr/>
          </p:nvSpPr>
          <p:spPr>
            <a:xfrm>
              <a:off x="5878218" y="4322233"/>
              <a:ext cx="834656" cy="834656"/>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ADD74AE-977A-FC5F-2A18-F0C0D885BFE5}"/>
                </a:ext>
              </a:extLst>
            </p:cNvPr>
            <p:cNvSpPr txBox="1">
              <a:spLocks noGrp="1" noRot="1" noMove="1" noResize="1" noEditPoints="1" noAdjustHandles="1" noChangeArrowheads="1" noChangeShapeType="1"/>
            </p:cNvSpPr>
            <p:nvPr/>
          </p:nvSpPr>
          <p:spPr>
            <a:xfrm>
              <a:off x="6055329" y="4296607"/>
              <a:ext cx="491067" cy="830997"/>
            </a:xfrm>
            <a:prstGeom prst="rect">
              <a:avLst/>
            </a:prstGeom>
            <a:noFill/>
          </p:spPr>
          <p:txBody>
            <a:bodyPr wrap="square" rtlCol="0" anchor="ctr">
              <a:spAutoFit/>
            </a:bodyPr>
            <a:lstStyle/>
            <a:p>
              <a:pPr algn="ctr"/>
              <a:r>
                <a:rPr lang="en-US" sz="4800" b="1" dirty="0">
                  <a:solidFill>
                    <a:schemeClr val="accent6"/>
                  </a:solidFill>
                </a:rPr>
                <a:t>3</a:t>
              </a:r>
            </a:p>
          </p:txBody>
        </p:sp>
      </p:grpSp>
      <p:sp>
        <p:nvSpPr>
          <p:cNvPr id="11" name="TextBox 10">
            <a:extLst>
              <a:ext uri="{FF2B5EF4-FFF2-40B4-BE49-F238E27FC236}">
                <a16:creationId xmlns:a16="http://schemas.microsoft.com/office/drawing/2014/main" id="{BA624D74-2B62-C695-4102-CEF20BA6B08F}"/>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68</a:t>
            </a:fld>
            <a:r>
              <a:rPr lang="en-US" sz="1200" i="1" dirty="0"/>
              <a:t> </a:t>
            </a:r>
          </a:p>
        </p:txBody>
      </p:sp>
      <p:sp>
        <p:nvSpPr>
          <p:cNvPr id="12" name="TextBox 11">
            <a:extLst>
              <a:ext uri="{FF2B5EF4-FFF2-40B4-BE49-F238E27FC236}">
                <a16:creationId xmlns:a16="http://schemas.microsoft.com/office/drawing/2014/main" id="{D836C107-3C83-4854-48B5-94A61F3309B4}"/>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a:solidFill>
                  <a:schemeClr val="bg1"/>
                </a:solidFill>
              </a:rPr>
              <a:t>Please Do Not Change Presentation Language</a:t>
            </a:r>
          </a:p>
        </p:txBody>
      </p:sp>
    </p:spTree>
    <p:extLst>
      <p:ext uri="{BB962C8B-B14F-4D97-AF65-F5344CB8AC3E}">
        <p14:creationId xmlns:p14="http://schemas.microsoft.com/office/powerpoint/2010/main" val="5691402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7CDA5-FDC2-B262-D420-DE5722CE3D4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9121E85-EBC6-D696-8578-F597450D185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243" b="243"/>
          <a:stretch/>
        </p:blipFill>
        <p:spPr>
          <a:xfrm>
            <a:off x="7109460" y="1471210"/>
            <a:ext cx="3788671" cy="3770279"/>
          </a:xfrm>
          <a:prstGeom prst="roundRect">
            <a:avLst>
              <a:gd name="adj" fmla="val 3744"/>
            </a:avLst>
          </a:prstGeom>
        </p:spPr>
      </p:pic>
      <p:sp>
        <p:nvSpPr>
          <p:cNvPr id="8" name="TextBox 7">
            <a:extLst>
              <a:ext uri="{FF2B5EF4-FFF2-40B4-BE49-F238E27FC236}">
                <a16:creationId xmlns:a16="http://schemas.microsoft.com/office/drawing/2014/main" id="{C8C47931-95D2-E45D-A40A-BF35A62ACFAB}"/>
              </a:ext>
            </a:extLst>
          </p:cNvPr>
          <p:cNvSpPr txBox="1">
            <a:spLocks noGrp="1" noRot="1" noMove="1" noResize="1" noEditPoints="1" noAdjustHandles="1" noChangeArrowheads="1" noChangeShapeType="1"/>
          </p:cNvSpPr>
          <p:nvPr/>
        </p:nvSpPr>
        <p:spPr>
          <a:xfrm>
            <a:off x="1117854" y="3356350"/>
            <a:ext cx="6088295" cy="846386"/>
          </a:xfrm>
          <a:prstGeom prst="rect">
            <a:avLst/>
          </a:prstGeom>
          <a:noFill/>
        </p:spPr>
        <p:txBody>
          <a:bodyPr wrap="square">
            <a:spAutoFit/>
          </a:bodyPr>
          <a:lstStyle/>
          <a:p>
            <a:pPr>
              <a:spcAft>
                <a:spcPts val="600"/>
              </a:spcAft>
            </a:pPr>
            <a:r>
              <a:rPr lang="en-US" sz="2200" dirty="0">
                <a:effectLst/>
                <a:ea typeface="Calibri" panose="020F0502020204030204" pitchFamily="34" charset="0"/>
                <a:cs typeface="Times New Roman" panose="02020603050405020304" pitchFamily="18" charset="0"/>
              </a:rPr>
              <a:t>Please complete the training evaluation.</a:t>
            </a:r>
            <a:endParaRPr lang="en-US" sz="2200" dirty="0">
              <a:ea typeface="Calibri" panose="020F0502020204030204" pitchFamily="34" charset="0"/>
              <a:cs typeface="Times New Roman" panose="02020603050405020304" pitchFamily="18" charset="0"/>
            </a:endParaRPr>
          </a:p>
          <a:p>
            <a:pPr>
              <a:spcAft>
                <a:spcPts val="600"/>
              </a:spcAft>
            </a:pPr>
            <a:r>
              <a:rPr lang="en-US" sz="2200" dirty="0">
                <a:solidFill>
                  <a:schemeClr val="accent2"/>
                </a:solidFill>
                <a:effectLst/>
                <a:ea typeface="Calibri" panose="020F0502020204030204" pitchFamily="34" charset="0"/>
                <a:cs typeface="Times New Roman" panose="02020603050405020304" pitchFamily="18" charset="0"/>
              </a:rPr>
              <a:t>forms.office.com/g/AJYbJGczWD</a:t>
            </a:r>
          </a:p>
        </p:txBody>
      </p:sp>
      <p:sp>
        <p:nvSpPr>
          <p:cNvPr id="4" name="TextBox 3">
            <a:extLst>
              <a:ext uri="{FF2B5EF4-FFF2-40B4-BE49-F238E27FC236}">
                <a16:creationId xmlns:a16="http://schemas.microsoft.com/office/drawing/2014/main" id="{E356A530-91E9-8A96-DD99-0F096E976EA9}"/>
              </a:ext>
            </a:extLst>
          </p:cNvPr>
          <p:cNvSpPr txBox="1">
            <a:spLocks noGrp="1" noRot="1" noMove="1" noResize="1" noEditPoints="1" noAdjustHandles="1" noChangeArrowheads="1" noChangeShapeType="1"/>
          </p:cNvSpPr>
          <p:nvPr/>
        </p:nvSpPr>
        <p:spPr>
          <a:xfrm>
            <a:off x="1117854" y="1540748"/>
            <a:ext cx="4304752" cy="1748684"/>
          </a:xfrm>
          <a:prstGeom prst="rect">
            <a:avLst/>
          </a:prstGeom>
          <a:noFill/>
        </p:spPr>
        <p:txBody>
          <a:bodyPr wrap="square" rtlCol="0">
            <a:spAutoFit/>
          </a:bodyPr>
          <a:lstStyle/>
          <a:p>
            <a:pPr>
              <a:lnSpc>
                <a:spcPct val="80000"/>
              </a:lnSpc>
            </a:pPr>
            <a:r>
              <a:rPr lang="en-US" sz="6600" b="1" dirty="0"/>
              <a:t>Training</a:t>
            </a:r>
          </a:p>
          <a:p>
            <a:pPr>
              <a:lnSpc>
                <a:spcPct val="80000"/>
              </a:lnSpc>
            </a:pPr>
            <a:r>
              <a:rPr lang="en-US" sz="6600" b="1" dirty="0"/>
              <a:t>Evaluation</a:t>
            </a:r>
          </a:p>
        </p:txBody>
      </p:sp>
      <p:sp>
        <p:nvSpPr>
          <p:cNvPr id="2" name="TextBox 1">
            <a:extLst>
              <a:ext uri="{FF2B5EF4-FFF2-40B4-BE49-F238E27FC236}">
                <a16:creationId xmlns:a16="http://schemas.microsoft.com/office/drawing/2014/main" id="{91D44DB1-1EDC-B8A1-809E-015D48E78E78}"/>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a:t>Brain Health &amp; Dementia Awareness in Our Communities  |  </a:t>
            </a:r>
            <a:fld id="{F9C608B9-E2CB-4E5D-B995-23A42A7D67FE}" type="slidenum">
              <a:rPr lang="en-US" sz="1200" i="1" smtClean="0"/>
              <a:pPr algn="r"/>
              <a:t>69</a:t>
            </a:fld>
            <a:r>
              <a:rPr lang="en-US" sz="1200" i="1"/>
              <a:t> </a:t>
            </a:r>
          </a:p>
        </p:txBody>
      </p:sp>
    </p:spTree>
    <p:custDataLst>
      <p:tags r:id="rId1"/>
    </p:custDataLst>
    <p:extLst>
      <p:ext uri="{BB962C8B-B14F-4D97-AF65-F5344CB8AC3E}">
        <p14:creationId xmlns:p14="http://schemas.microsoft.com/office/powerpoint/2010/main" val="1377783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B25F5F-EBCD-F187-859E-F3F2AECF8C78}"/>
              </a:ext>
            </a:extLst>
          </p:cNvPr>
          <p:cNvSpPr txBox="1">
            <a:spLocks noGrp="1" noRot="1" noMove="1" noResize="1" noEditPoints="1" noAdjustHandles="1" noChangeArrowheads="1" noChangeShapeType="1"/>
          </p:cNvSpPr>
          <p:nvPr/>
        </p:nvSpPr>
        <p:spPr>
          <a:xfrm>
            <a:off x="1117854" y="2161375"/>
            <a:ext cx="4304752" cy="1748684"/>
          </a:xfrm>
          <a:prstGeom prst="rect">
            <a:avLst/>
          </a:prstGeom>
          <a:noFill/>
        </p:spPr>
        <p:txBody>
          <a:bodyPr wrap="square" rtlCol="0">
            <a:spAutoFit/>
          </a:bodyPr>
          <a:lstStyle/>
          <a:p>
            <a:pPr>
              <a:lnSpc>
                <a:spcPct val="80000"/>
              </a:lnSpc>
            </a:pPr>
            <a:r>
              <a:rPr lang="en-US" sz="6600" b="1" dirty="0"/>
              <a:t>Core</a:t>
            </a:r>
          </a:p>
          <a:p>
            <a:pPr>
              <a:lnSpc>
                <a:spcPct val="80000"/>
              </a:lnSpc>
            </a:pPr>
            <a:r>
              <a:rPr lang="en-US" sz="6600" b="1" dirty="0"/>
              <a:t>Messages</a:t>
            </a:r>
          </a:p>
        </p:txBody>
      </p:sp>
      <p:sp>
        <p:nvSpPr>
          <p:cNvPr id="5" name="TextBox 4">
            <a:extLst>
              <a:ext uri="{FF2B5EF4-FFF2-40B4-BE49-F238E27FC236}">
                <a16:creationId xmlns:a16="http://schemas.microsoft.com/office/drawing/2014/main" id="{0682B60A-4775-A800-2A1C-E8844C514B4F}"/>
              </a:ext>
            </a:extLst>
          </p:cNvPr>
          <p:cNvSpPr txBox="1">
            <a:spLocks noGrp="1" noRot="1" noMove="1" noResize="1" noEditPoints="1" noAdjustHandles="1" noChangeArrowheads="1" noChangeShapeType="1"/>
          </p:cNvSpPr>
          <p:nvPr/>
        </p:nvSpPr>
        <p:spPr>
          <a:xfrm>
            <a:off x="6693335" y="956980"/>
            <a:ext cx="4670491" cy="4647426"/>
          </a:xfrm>
          <a:prstGeom prst="rect">
            <a:avLst/>
          </a:prstGeom>
          <a:noFill/>
        </p:spPr>
        <p:txBody>
          <a:bodyPr wrap="square" rtlCol="0">
            <a:spAutoFit/>
          </a:bodyPr>
          <a:lstStyle/>
          <a:p>
            <a:pPr marR="0" lvl="0">
              <a:lnSpc>
                <a:spcPct val="98000"/>
              </a:lnSpc>
              <a:spcBef>
                <a:spcPts val="0"/>
              </a:spcBef>
              <a:spcAft>
                <a:spcPts val="3000"/>
              </a:spcAft>
              <a:buSzPts val="700"/>
            </a:pPr>
            <a:r>
              <a:rPr lang="en-US" sz="2000" dirty="0">
                <a:effectLst/>
                <a:ea typeface="Myriad Pro Semicondensed"/>
                <a:cs typeface="Myriad Pro Semicondensed"/>
              </a:rPr>
              <a:t>Living with dementia has its challenges, and supportive community can help</a:t>
            </a:r>
          </a:p>
          <a:p>
            <a:pPr marR="0" lvl="0">
              <a:lnSpc>
                <a:spcPct val="98000"/>
              </a:lnSpc>
              <a:spcBef>
                <a:spcPts val="0"/>
              </a:spcBef>
              <a:spcAft>
                <a:spcPts val="3000"/>
              </a:spcAft>
              <a:buSzPts val="700"/>
            </a:pPr>
            <a:r>
              <a:rPr lang="en-US" sz="2000" dirty="0">
                <a:effectLst/>
                <a:ea typeface="Myriad Pro Semicondensed"/>
                <a:cs typeface="Myriad Pro Semicondensed"/>
              </a:rPr>
              <a:t>Early dementia diagnosis can </a:t>
            </a:r>
            <a:br>
              <a:rPr lang="en-US" sz="2000" dirty="0">
                <a:effectLst/>
                <a:ea typeface="Myriad Pro Semicondensed"/>
                <a:cs typeface="Myriad Pro Semicondensed"/>
              </a:rPr>
            </a:br>
            <a:r>
              <a:rPr lang="en-US" sz="2000" dirty="0">
                <a:effectLst/>
                <a:ea typeface="Myriad Pro Semicondensed"/>
                <a:cs typeface="Myriad Pro Semicondensed"/>
              </a:rPr>
              <a:t>increase quality of life</a:t>
            </a:r>
          </a:p>
          <a:p>
            <a:pPr marR="0" lvl="0">
              <a:lnSpc>
                <a:spcPct val="98000"/>
              </a:lnSpc>
              <a:spcBef>
                <a:spcPts val="0"/>
              </a:spcBef>
              <a:spcAft>
                <a:spcPts val="3000"/>
              </a:spcAft>
              <a:buSzPts val="700"/>
            </a:pPr>
            <a:r>
              <a:rPr lang="en-US" sz="2000" dirty="0">
                <a:effectLst/>
                <a:ea typeface="Myriad Pro Semicondensed"/>
                <a:cs typeface="Myriad Pro Semicondensed"/>
              </a:rPr>
              <a:t>It’s never too early or too late </a:t>
            </a:r>
            <a:br>
              <a:rPr lang="en-US" sz="2000" dirty="0">
                <a:effectLst/>
                <a:ea typeface="Myriad Pro Semicondensed"/>
                <a:cs typeface="Myriad Pro Semicondensed"/>
              </a:rPr>
            </a:br>
            <a:r>
              <a:rPr lang="en-US" sz="2000" dirty="0">
                <a:effectLst/>
                <a:ea typeface="Myriad Pro Semicondensed"/>
                <a:cs typeface="Myriad Pro Semicondensed"/>
              </a:rPr>
              <a:t>to improve brain health</a:t>
            </a:r>
          </a:p>
          <a:p>
            <a:pPr marR="0" lvl="0">
              <a:lnSpc>
                <a:spcPct val="98000"/>
              </a:lnSpc>
              <a:spcBef>
                <a:spcPts val="0"/>
              </a:spcBef>
              <a:spcAft>
                <a:spcPts val="3000"/>
              </a:spcAft>
              <a:buSzPts val="700"/>
            </a:pPr>
            <a:r>
              <a:rPr lang="en-US" sz="2000" dirty="0">
                <a:effectLst/>
                <a:ea typeface="Myriad Pro Semicondensed"/>
                <a:cs typeface="Myriad Pro Semicondensed"/>
              </a:rPr>
              <a:t>Small lifestyle changes can </a:t>
            </a:r>
            <a:br>
              <a:rPr lang="en-US" sz="2000" dirty="0">
                <a:effectLst/>
                <a:ea typeface="Myriad Pro Semicondensed"/>
                <a:cs typeface="Myriad Pro Semicondensed"/>
              </a:rPr>
            </a:br>
            <a:r>
              <a:rPr lang="en-US" sz="2000" dirty="0">
                <a:effectLst/>
                <a:ea typeface="Myriad Pro Semicondensed"/>
                <a:cs typeface="Myriad Pro Semicondensed"/>
              </a:rPr>
              <a:t>make a big difference</a:t>
            </a:r>
          </a:p>
          <a:p>
            <a:pPr marR="0" lvl="0">
              <a:lnSpc>
                <a:spcPct val="98000"/>
              </a:lnSpc>
              <a:spcBef>
                <a:spcPts val="0"/>
              </a:spcBef>
              <a:spcAft>
                <a:spcPts val="3000"/>
              </a:spcAft>
              <a:buSzPts val="700"/>
            </a:pPr>
            <a:r>
              <a:rPr lang="en-US" sz="2000" dirty="0">
                <a:effectLst/>
                <a:ea typeface="Myriad Pro Semicondensed"/>
                <a:cs typeface="Myriad Pro Semicondensed"/>
              </a:rPr>
              <a:t>We are committed to connecting with you and connecting you with resources</a:t>
            </a:r>
          </a:p>
        </p:txBody>
      </p:sp>
      <p:grpSp>
        <p:nvGrpSpPr>
          <p:cNvPr id="16" name="Group 15">
            <a:extLst>
              <a:ext uri="{FF2B5EF4-FFF2-40B4-BE49-F238E27FC236}">
                <a16:creationId xmlns:a16="http://schemas.microsoft.com/office/drawing/2014/main" id="{B05C6004-9497-1F5A-FD91-CEA20222BF76}"/>
              </a:ext>
            </a:extLst>
          </p:cNvPr>
          <p:cNvGrpSpPr>
            <a:grpSpLocks noGrp="1" noUngrp="1" noRot="1" noMove="1" noResize="1"/>
          </p:cNvGrpSpPr>
          <p:nvPr/>
        </p:nvGrpSpPr>
        <p:grpSpPr>
          <a:xfrm>
            <a:off x="6024463" y="1124968"/>
            <a:ext cx="512135" cy="418214"/>
            <a:chOff x="5699051" y="1711842"/>
            <a:chExt cx="512135" cy="418214"/>
          </a:xfrm>
        </p:grpSpPr>
        <p:sp>
          <p:nvSpPr>
            <p:cNvPr id="11" name="Oval 10">
              <a:extLst>
                <a:ext uri="{FF2B5EF4-FFF2-40B4-BE49-F238E27FC236}">
                  <a16:creationId xmlns:a16="http://schemas.microsoft.com/office/drawing/2014/main" id="{7DFF00C6-3ABC-9661-416F-E0AF1B901FF9}"/>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2959F67F-EB42-E082-78AF-E379A937A20D}"/>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5FFC2C4-D48B-4031-9EC8-B8C1F192B4C1}"/>
              </a:ext>
            </a:extLst>
          </p:cNvPr>
          <p:cNvGrpSpPr>
            <a:grpSpLocks noGrp="1" noUngrp="1" noRot="1" noMove="1" noResize="1"/>
          </p:cNvGrpSpPr>
          <p:nvPr/>
        </p:nvGrpSpPr>
        <p:grpSpPr>
          <a:xfrm>
            <a:off x="6024463" y="2096292"/>
            <a:ext cx="512135" cy="418214"/>
            <a:chOff x="5699051" y="1711842"/>
            <a:chExt cx="512135" cy="418214"/>
          </a:xfrm>
        </p:grpSpPr>
        <p:sp>
          <p:nvSpPr>
            <p:cNvPr id="18" name="Oval 17">
              <a:extLst>
                <a:ext uri="{FF2B5EF4-FFF2-40B4-BE49-F238E27FC236}">
                  <a16:creationId xmlns:a16="http://schemas.microsoft.com/office/drawing/2014/main" id="{DA16CBDE-5D5F-2B4C-7BBD-ECD1B2B470B2}"/>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6CDBE633-3E48-C646-6907-CADD75A26CF7}"/>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0175016F-610F-0D89-8938-CF5E7E1F366F}"/>
              </a:ext>
            </a:extLst>
          </p:cNvPr>
          <p:cNvGrpSpPr>
            <a:grpSpLocks noGrp="1" noUngrp="1" noRot="1" noMove="1" noResize="1"/>
          </p:cNvGrpSpPr>
          <p:nvPr/>
        </p:nvGrpSpPr>
        <p:grpSpPr>
          <a:xfrm>
            <a:off x="6024463" y="3067616"/>
            <a:ext cx="512135" cy="418214"/>
            <a:chOff x="5699051" y="1711842"/>
            <a:chExt cx="512135" cy="418214"/>
          </a:xfrm>
        </p:grpSpPr>
        <p:sp>
          <p:nvSpPr>
            <p:cNvPr id="21" name="Oval 20">
              <a:extLst>
                <a:ext uri="{FF2B5EF4-FFF2-40B4-BE49-F238E27FC236}">
                  <a16:creationId xmlns:a16="http://schemas.microsoft.com/office/drawing/2014/main" id="{AD15ED56-694B-4C92-6163-DB8151419F9B}"/>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4CFEDE31-AA62-8328-47D3-CF97966F54B6}"/>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35E4008A-611A-067A-C4F1-D00AF1995774}"/>
              </a:ext>
            </a:extLst>
          </p:cNvPr>
          <p:cNvGrpSpPr>
            <a:grpSpLocks noGrp="1" noUngrp="1" noRot="1" noMove="1" noResize="1"/>
          </p:cNvGrpSpPr>
          <p:nvPr/>
        </p:nvGrpSpPr>
        <p:grpSpPr>
          <a:xfrm>
            <a:off x="6024463" y="4038940"/>
            <a:ext cx="512135" cy="418214"/>
            <a:chOff x="5699051" y="1711842"/>
            <a:chExt cx="512135" cy="418214"/>
          </a:xfrm>
        </p:grpSpPr>
        <p:sp>
          <p:nvSpPr>
            <p:cNvPr id="24" name="Oval 23">
              <a:extLst>
                <a:ext uri="{FF2B5EF4-FFF2-40B4-BE49-F238E27FC236}">
                  <a16:creationId xmlns:a16="http://schemas.microsoft.com/office/drawing/2014/main" id="{8B6A499C-B0EA-8212-F772-B6C588AB128C}"/>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089949EF-C2E8-81E2-AB90-CA224253F96D}"/>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ECA4418B-99F1-012E-D92F-58276286DBDA}"/>
              </a:ext>
            </a:extLst>
          </p:cNvPr>
          <p:cNvGrpSpPr>
            <a:grpSpLocks noGrp="1" noUngrp="1" noRot="1" noMove="1" noResize="1"/>
          </p:cNvGrpSpPr>
          <p:nvPr/>
        </p:nvGrpSpPr>
        <p:grpSpPr>
          <a:xfrm>
            <a:off x="6024463" y="5010264"/>
            <a:ext cx="512135" cy="418214"/>
            <a:chOff x="5699051" y="1711842"/>
            <a:chExt cx="512135" cy="418214"/>
          </a:xfrm>
        </p:grpSpPr>
        <p:sp>
          <p:nvSpPr>
            <p:cNvPr id="6" name="Oval 5">
              <a:extLst>
                <a:ext uri="{FF2B5EF4-FFF2-40B4-BE49-F238E27FC236}">
                  <a16:creationId xmlns:a16="http://schemas.microsoft.com/office/drawing/2014/main" id="{4B94A2B2-4B4B-D5E6-F5EB-0E48F9943F18}"/>
                </a:ext>
              </a:extLst>
            </p:cNvPr>
            <p:cNvSpPr>
              <a:spLocks noGrp="1" noRot="1" noMove="1" noResize="1" noEditPoints="1" noAdjustHandles="1" noChangeArrowheads="1" noChangeShapeType="1"/>
            </p:cNvSpPr>
            <p:nvPr/>
          </p:nvSpPr>
          <p:spPr>
            <a:xfrm>
              <a:off x="5792972" y="1711842"/>
              <a:ext cx="418214" cy="418214"/>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C6B8C90-65AE-2397-A5D9-3F23F75E8460}"/>
                </a:ext>
              </a:extLst>
            </p:cNvPr>
            <p:cNvSpPr>
              <a:spLocks noGrp="1" noRot="1" noMove="1" noResize="1" noEditPoints="1" noAdjustHandles="1" noChangeArrowheads="1" noChangeShapeType="1"/>
            </p:cNvSpPr>
            <p:nvPr/>
          </p:nvSpPr>
          <p:spPr>
            <a:xfrm>
              <a:off x="5699051" y="1800087"/>
              <a:ext cx="418214" cy="241724"/>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5F269C96-1CA0-9430-DE55-DAB62ACCC4B6}"/>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7</a:t>
            </a:fld>
            <a:r>
              <a:rPr lang="en-US" sz="1200" i="1" dirty="0"/>
              <a:t> </a:t>
            </a:r>
          </a:p>
        </p:txBody>
      </p:sp>
      <p:sp>
        <p:nvSpPr>
          <p:cNvPr id="8" name="TextBox 7">
            <a:extLst>
              <a:ext uri="{FF2B5EF4-FFF2-40B4-BE49-F238E27FC236}">
                <a16:creationId xmlns:a16="http://schemas.microsoft.com/office/drawing/2014/main" id="{DF041FBA-27A7-BB28-10C3-4DC2A998F268}"/>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solidFill>
              </a:rPr>
              <a:t>Please Do Not Change Presentation Language</a:t>
            </a:r>
          </a:p>
        </p:txBody>
      </p:sp>
    </p:spTree>
    <p:extLst>
      <p:ext uri="{BB962C8B-B14F-4D97-AF65-F5344CB8AC3E}">
        <p14:creationId xmlns:p14="http://schemas.microsoft.com/office/powerpoint/2010/main" val="3377015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002E3B-660C-5225-A1A2-8C70DDDE36BA}"/>
              </a:ext>
            </a:extLst>
          </p:cNvPr>
          <p:cNvSpPr txBox="1">
            <a:spLocks noGrp="1" noRot="1" noMove="1" noResize="1" noEditPoints="1" noAdjustHandles="1" noChangeArrowheads="1" noChangeShapeType="1"/>
          </p:cNvSpPr>
          <p:nvPr/>
        </p:nvSpPr>
        <p:spPr>
          <a:xfrm>
            <a:off x="981858" y="1078506"/>
            <a:ext cx="6536542" cy="1754326"/>
          </a:xfrm>
          <a:prstGeom prst="rect">
            <a:avLst/>
          </a:prstGeom>
          <a:noFill/>
        </p:spPr>
        <p:txBody>
          <a:bodyPr wrap="square" rtlCol="0">
            <a:spAutoFit/>
          </a:bodyPr>
          <a:lstStyle/>
          <a:p>
            <a:pPr>
              <a:lnSpc>
                <a:spcPct val="90000"/>
              </a:lnSpc>
            </a:pPr>
            <a:r>
              <a:rPr lang="en-US" sz="6000" b="1" i="0" u="none" strike="noStrike" baseline="0" dirty="0"/>
              <a:t>Thank You </a:t>
            </a:r>
            <a:br>
              <a:rPr lang="en-US" sz="6000" b="1" i="0" u="none" strike="noStrike" baseline="0" dirty="0"/>
            </a:br>
            <a:r>
              <a:rPr lang="en-US" sz="6000" b="1" i="0" u="none" strike="noStrike" baseline="0" dirty="0"/>
              <a:t>for Attending</a:t>
            </a:r>
            <a:endParaRPr lang="en-US" sz="6000" dirty="0"/>
          </a:p>
        </p:txBody>
      </p:sp>
      <p:sp>
        <p:nvSpPr>
          <p:cNvPr id="4" name="TextBox 3">
            <a:extLst>
              <a:ext uri="{FF2B5EF4-FFF2-40B4-BE49-F238E27FC236}">
                <a16:creationId xmlns:a16="http://schemas.microsoft.com/office/drawing/2014/main" id="{3F3B3183-86D3-DD71-F7AE-84AE39D288A2}"/>
              </a:ext>
            </a:extLst>
          </p:cNvPr>
          <p:cNvSpPr txBox="1">
            <a:spLocks noGrp="1" noRot="1" noMove="1" noResize="1" noEditPoints="1" noAdjustHandles="1" noChangeArrowheads="1" noChangeShapeType="1"/>
          </p:cNvSpPr>
          <p:nvPr/>
        </p:nvSpPr>
        <p:spPr>
          <a:xfrm>
            <a:off x="1032658" y="4214691"/>
            <a:ext cx="5223795" cy="646331"/>
          </a:xfrm>
          <a:prstGeom prst="rect">
            <a:avLst/>
          </a:prstGeom>
          <a:noFill/>
        </p:spPr>
        <p:txBody>
          <a:bodyPr wrap="square" rtlCol="0">
            <a:spAutoFit/>
          </a:bodyPr>
          <a:lstStyle/>
          <a:p>
            <a:r>
              <a:rPr lang="en-US" sz="3600" b="1" i="0" u="none" strike="noStrike" baseline="0"/>
              <a:t>Questions?</a:t>
            </a:r>
            <a:endParaRPr lang="en-US" sz="5400" b="1"/>
          </a:p>
        </p:txBody>
      </p:sp>
      <p:sp>
        <p:nvSpPr>
          <p:cNvPr id="5" name="TextBox 4">
            <a:extLst>
              <a:ext uri="{FF2B5EF4-FFF2-40B4-BE49-F238E27FC236}">
                <a16:creationId xmlns:a16="http://schemas.microsoft.com/office/drawing/2014/main" id="{7713DF95-15EC-D0A1-E689-56709DF2A26D}"/>
              </a:ext>
            </a:extLst>
          </p:cNvPr>
          <p:cNvSpPr txBox="1">
            <a:spLocks noGrp="1" noRot="1" noMove="1" noResize="1" noEditPoints="1" noAdjustHandles="1" noChangeArrowheads="1" noChangeShapeType="1"/>
          </p:cNvSpPr>
          <p:nvPr/>
        </p:nvSpPr>
        <p:spPr>
          <a:xfrm>
            <a:off x="1032659" y="2876328"/>
            <a:ext cx="4938772" cy="1200329"/>
          </a:xfrm>
          <a:prstGeom prst="rect">
            <a:avLst/>
          </a:prstGeom>
          <a:noFill/>
        </p:spPr>
        <p:txBody>
          <a:bodyPr wrap="square" lIns="91440" tIns="45720" rIns="91440" bIns="45720" rtlCol="0" anchor="t">
            <a:spAutoFit/>
          </a:bodyPr>
          <a:lstStyle/>
          <a:p>
            <a:r>
              <a:rPr lang="en-US" sz="2400" dirty="0"/>
              <a:t>And for caring enough to grow brain health and dementia awareness in our communities. </a:t>
            </a:r>
            <a:endParaRPr lang="en-US" sz="4000" dirty="0"/>
          </a:p>
        </p:txBody>
      </p:sp>
      <p:sp>
        <p:nvSpPr>
          <p:cNvPr id="7" name="TextBox 6">
            <a:extLst>
              <a:ext uri="{FF2B5EF4-FFF2-40B4-BE49-F238E27FC236}">
                <a16:creationId xmlns:a16="http://schemas.microsoft.com/office/drawing/2014/main" id="{7268CBDF-6816-0E22-A71E-CBA9CA0C61D2}"/>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solidFill>
                  <a:schemeClr val="bg1"/>
                </a:solidFill>
              </a:rPr>
              <a:t>Brain Health &amp; Dementia Awareness in Our Communities  |  </a:t>
            </a:r>
            <a:fld id="{F9C608B9-E2CB-4E5D-B995-23A42A7D67FE}" type="slidenum">
              <a:rPr lang="en-US" sz="1200" i="1" smtClean="0">
                <a:solidFill>
                  <a:schemeClr val="bg1"/>
                </a:solidFill>
              </a:rPr>
              <a:pPr algn="r"/>
              <a:t>70</a:t>
            </a:fld>
            <a:r>
              <a:rPr lang="en-US" sz="1200" i="1" dirty="0">
                <a:solidFill>
                  <a:schemeClr val="bg1"/>
                </a:solidFill>
              </a:rPr>
              <a:t> </a:t>
            </a:r>
          </a:p>
        </p:txBody>
      </p:sp>
      <p:sp>
        <p:nvSpPr>
          <p:cNvPr id="8" name="TextBox 7">
            <a:extLst>
              <a:ext uri="{FF2B5EF4-FFF2-40B4-BE49-F238E27FC236}">
                <a16:creationId xmlns:a16="http://schemas.microsoft.com/office/drawing/2014/main" id="{FC8905EB-7EEA-AF25-5998-BF5BFFC669B4}"/>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a:solidFill>
                  <a:schemeClr val="bg1"/>
                </a:solidFill>
              </a:rPr>
              <a:t>Please Do Not Change Presentation Language</a:t>
            </a:r>
          </a:p>
        </p:txBody>
      </p:sp>
      <p:sp>
        <p:nvSpPr>
          <p:cNvPr id="9" name="Oval 8">
            <a:extLst>
              <a:ext uri="{FF2B5EF4-FFF2-40B4-BE49-F238E27FC236}">
                <a16:creationId xmlns:a16="http://schemas.microsoft.com/office/drawing/2014/main" id="{53C5A511-CF9C-D957-CBBF-F194F43A23D6}"/>
              </a:ext>
            </a:extLst>
          </p:cNvPr>
          <p:cNvSpPr/>
          <p:nvPr/>
        </p:nvSpPr>
        <p:spPr>
          <a:xfrm flipH="1">
            <a:off x="7042375" y="494097"/>
            <a:ext cx="4116967" cy="4116967"/>
          </a:xfrm>
          <a:prstGeom prst="ellipse">
            <a:avLst/>
          </a:prstGeom>
          <a:blipFill>
            <a:blip r:embed="rId3">
              <a:extLst>
                <a:ext uri="{28A0092B-C50C-407E-A947-70E740481C1C}">
                  <a14:useLocalDpi xmlns:a14="http://schemas.microsoft.com/office/drawing/2010/main" val="0"/>
                </a:ext>
              </a:extLst>
            </a:blip>
            <a:srcRect/>
            <a:stretch>
              <a:fillRect l="-22070" t="-56" r="-28918" b="-60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50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B25F5F-EBCD-F187-859E-F3F2AECF8C78}"/>
              </a:ext>
            </a:extLst>
          </p:cNvPr>
          <p:cNvSpPr txBox="1">
            <a:spLocks noGrp="1" noRot="1" noMove="1" noResize="1" noEditPoints="1" noAdjustHandles="1" noChangeArrowheads="1" noChangeShapeType="1"/>
          </p:cNvSpPr>
          <p:nvPr/>
        </p:nvSpPr>
        <p:spPr>
          <a:xfrm>
            <a:off x="691555" y="644212"/>
            <a:ext cx="5584902" cy="936154"/>
          </a:xfrm>
          <a:prstGeom prst="rect">
            <a:avLst/>
          </a:prstGeom>
          <a:noFill/>
        </p:spPr>
        <p:txBody>
          <a:bodyPr wrap="square" rtlCol="0">
            <a:spAutoFit/>
          </a:bodyPr>
          <a:lstStyle/>
          <a:p>
            <a:pPr>
              <a:lnSpc>
                <a:spcPct val="80000"/>
              </a:lnSpc>
            </a:pPr>
            <a:r>
              <a:rPr lang="en-US" sz="6600" b="1" dirty="0">
                <a:solidFill>
                  <a:schemeClr val="bg1"/>
                </a:solidFill>
              </a:rPr>
              <a:t>Expectations</a:t>
            </a:r>
          </a:p>
        </p:txBody>
      </p:sp>
      <p:sp>
        <p:nvSpPr>
          <p:cNvPr id="5" name="TextBox 4">
            <a:extLst>
              <a:ext uri="{FF2B5EF4-FFF2-40B4-BE49-F238E27FC236}">
                <a16:creationId xmlns:a16="http://schemas.microsoft.com/office/drawing/2014/main" id="{0682B60A-4775-A800-2A1C-E8844C514B4F}"/>
              </a:ext>
            </a:extLst>
          </p:cNvPr>
          <p:cNvSpPr txBox="1">
            <a:spLocks/>
          </p:cNvSpPr>
          <p:nvPr/>
        </p:nvSpPr>
        <p:spPr>
          <a:xfrm>
            <a:off x="8160759" y="4180057"/>
            <a:ext cx="3491712" cy="1184940"/>
          </a:xfrm>
          <a:prstGeom prst="rect">
            <a:avLst/>
          </a:prstGeom>
          <a:noFill/>
        </p:spPr>
        <p:txBody>
          <a:bodyPr wrap="square" rtlCol="0" anchor="ctr">
            <a:spAutoFit/>
          </a:bodyPr>
          <a:lstStyle/>
          <a:p>
            <a:pPr marR="0" lvl="0" algn="ctr">
              <a:spcBef>
                <a:spcPts val="0"/>
              </a:spcBef>
              <a:spcAft>
                <a:spcPts val="600"/>
              </a:spcAft>
              <a:buSzPts val="700"/>
            </a:pPr>
            <a:r>
              <a:rPr lang="en-US" sz="2200" b="1" dirty="0">
                <a:effectLst/>
                <a:ea typeface="Myriad Pro Semicondensed"/>
                <a:cs typeface="Myriad Pro Semicondensed"/>
              </a:rPr>
              <a:t>Take Care of this Space</a:t>
            </a:r>
          </a:p>
          <a:p>
            <a:pPr marR="0" lvl="0" algn="ctr">
              <a:spcBef>
                <a:spcPts val="0"/>
              </a:spcBef>
              <a:spcAft>
                <a:spcPts val="600"/>
              </a:spcAft>
              <a:buSzPts val="700"/>
            </a:pPr>
            <a:r>
              <a:rPr lang="en-US" sz="2200" dirty="0">
                <a:effectLst/>
                <a:ea typeface="Myriad Pro Semicondensed"/>
                <a:cs typeface="Myriad Pro Semicondensed"/>
              </a:rPr>
              <a:t>Leave This Place Better </a:t>
            </a:r>
            <a:br>
              <a:rPr lang="en-US" sz="2200" dirty="0">
                <a:effectLst/>
                <a:ea typeface="Myriad Pro Semicondensed"/>
                <a:cs typeface="Myriad Pro Semicondensed"/>
              </a:rPr>
            </a:br>
            <a:r>
              <a:rPr lang="en-US" sz="2200" dirty="0">
                <a:effectLst/>
                <a:ea typeface="Myriad Pro Semicondensed"/>
                <a:cs typeface="Myriad Pro Semicondensed"/>
              </a:rPr>
              <a:t>Than You Found It</a:t>
            </a:r>
          </a:p>
        </p:txBody>
      </p:sp>
      <p:grpSp>
        <p:nvGrpSpPr>
          <p:cNvPr id="15" name="Group 14">
            <a:extLst>
              <a:ext uri="{FF2B5EF4-FFF2-40B4-BE49-F238E27FC236}">
                <a16:creationId xmlns:a16="http://schemas.microsoft.com/office/drawing/2014/main" id="{1BA62F1E-E9FE-8397-7894-A4BEFE718D49}"/>
              </a:ext>
            </a:extLst>
          </p:cNvPr>
          <p:cNvGrpSpPr>
            <a:grpSpLocks/>
          </p:cNvGrpSpPr>
          <p:nvPr/>
        </p:nvGrpSpPr>
        <p:grpSpPr>
          <a:xfrm>
            <a:off x="1728382" y="3061195"/>
            <a:ext cx="834656" cy="845412"/>
            <a:chOff x="1869742" y="2250962"/>
            <a:chExt cx="834656" cy="845412"/>
          </a:xfrm>
        </p:grpSpPr>
        <p:sp>
          <p:nvSpPr>
            <p:cNvPr id="2" name="Oval 1">
              <a:extLst>
                <a:ext uri="{FF2B5EF4-FFF2-40B4-BE49-F238E27FC236}">
                  <a16:creationId xmlns:a16="http://schemas.microsoft.com/office/drawing/2014/main" id="{F56DF81E-E59C-7053-3B6F-D36C4E61E6DD}"/>
                </a:ext>
              </a:extLst>
            </p:cNvPr>
            <p:cNvSpPr>
              <a:spLocks/>
            </p:cNvSpPr>
            <p:nvPr/>
          </p:nvSpPr>
          <p:spPr>
            <a:xfrm>
              <a:off x="1869742" y="2261718"/>
              <a:ext cx="834656" cy="83465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4D0C29-F1F8-CD48-5597-952DA3BCA720}"/>
                </a:ext>
              </a:extLst>
            </p:cNvPr>
            <p:cNvSpPr txBox="1">
              <a:spLocks/>
            </p:cNvSpPr>
            <p:nvPr/>
          </p:nvSpPr>
          <p:spPr>
            <a:xfrm>
              <a:off x="2046853" y="2250962"/>
              <a:ext cx="491067" cy="830997"/>
            </a:xfrm>
            <a:prstGeom prst="rect">
              <a:avLst/>
            </a:prstGeom>
            <a:noFill/>
          </p:spPr>
          <p:txBody>
            <a:bodyPr wrap="square" rtlCol="0" anchor="ctr">
              <a:spAutoFit/>
            </a:bodyPr>
            <a:lstStyle/>
            <a:p>
              <a:pPr algn="ctr"/>
              <a:r>
                <a:rPr lang="en-US" sz="4800" b="1" dirty="0">
                  <a:solidFill>
                    <a:schemeClr val="tx2"/>
                  </a:solidFill>
                </a:rPr>
                <a:t>1</a:t>
              </a:r>
            </a:p>
          </p:txBody>
        </p:sp>
      </p:grpSp>
      <p:grpSp>
        <p:nvGrpSpPr>
          <p:cNvPr id="14" name="Group 13">
            <a:extLst>
              <a:ext uri="{FF2B5EF4-FFF2-40B4-BE49-F238E27FC236}">
                <a16:creationId xmlns:a16="http://schemas.microsoft.com/office/drawing/2014/main" id="{9E9998FE-6610-A22C-43EF-E164CDA725E0}"/>
              </a:ext>
            </a:extLst>
          </p:cNvPr>
          <p:cNvGrpSpPr>
            <a:grpSpLocks/>
          </p:cNvGrpSpPr>
          <p:nvPr/>
        </p:nvGrpSpPr>
        <p:grpSpPr>
          <a:xfrm>
            <a:off x="5574143" y="3068075"/>
            <a:ext cx="834656" cy="863723"/>
            <a:chOff x="5105498" y="2257842"/>
            <a:chExt cx="834656" cy="863723"/>
          </a:xfrm>
        </p:grpSpPr>
        <p:sp>
          <p:nvSpPr>
            <p:cNvPr id="3" name="Oval 2">
              <a:extLst>
                <a:ext uri="{FF2B5EF4-FFF2-40B4-BE49-F238E27FC236}">
                  <a16:creationId xmlns:a16="http://schemas.microsoft.com/office/drawing/2014/main" id="{8C2510DD-AB30-9A4D-41D9-D9CF954051F1}"/>
                </a:ext>
              </a:extLst>
            </p:cNvPr>
            <p:cNvSpPr>
              <a:spLocks/>
            </p:cNvSpPr>
            <p:nvPr/>
          </p:nvSpPr>
          <p:spPr>
            <a:xfrm>
              <a:off x="5105498" y="2286909"/>
              <a:ext cx="834656" cy="83465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1D082D-D962-3088-3D48-1E17844326A8}"/>
                </a:ext>
              </a:extLst>
            </p:cNvPr>
            <p:cNvSpPr txBox="1">
              <a:spLocks/>
            </p:cNvSpPr>
            <p:nvPr/>
          </p:nvSpPr>
          <p:spPr>
            <a:xfrm>
              <a:off x="5282609" y="2257842"/>
              <a:ext cx="491067" cy="830997"/>
            </a:xfrm>
            <a:prstGeom prst="rect">
              <a:avLst/>
            </a:prstGeom>
            <a:noFill/>
          </p:spPr>
          <p:txBody>
            <a:bodyPr wrap="square" rtlCol="0" anchor="ctr">
              <a:spAutoFit/>
            </a:bodyPr>
            <a:lstStyle/>
            <a:p>
              <a:pPr algn="ctr"/>
              <a:r>
                <a:rPr lang="en-US" sz="4800" b="1" dirty="0">
                  <a:solidFill>
                    <a:schemeClr val="tx2"/>
                  </a:solidFill>
                </a:rPr>
                <a:t>2</a:t>
              </a:r>
            </a:p>
          </p:txBody>
        </p:sp>
      </p:grpSp>
      <p:grpSp>
        <p:nvGrpSpPr>
          <p:cNvPr id="13" name="Group 12">
            <a:extLst>
              <a:ext uri="{FF2B5EF4-FFF2-40B4-BE49-F238E27FC236}">
                <a16:creationId xmlns:a16="http://schemas.microsoft.com/office/drawing/2014/main" id="{664D9E31-7F4C-F3AE-BDD9-4884F7D2287D}"/>
              </a:ext>
            </a:extLst>
          </p:cNvPr>
          <p:cNvGrpSpPr>
            <a:grpSpLocks/>
          </p:cNvGrpSpPr>
          <p:nvPr/>
        </p:nvGrpSpPr>
        <p:grpSpPr>
          <a:xfrm>
            <a:off x="9489287" y="3031910"/>
            <a:ext cx="834656" cy="860282"/>
            <a:chOff x="9020138" y="2221677"/>
            <a:chExt cx="834656" cy="860282"/>
          </a:xfrm>
        </p:grpSpPr>
        <p:sp>
          <p:nvSpPr>
            <p:cNvPr id="10" name="Oval 9">
              <a:extLst>
                <a:ext uri="{FF2B5EF4-FFF2-40B4-BE49-F238E27FC236}">
                  <a16:creationId xmlns:a16="http://schemas.microsoft.com/office/drawing/2014/main" id="{B25B3E4B-A0B1-F1EA-405F-8146DEC5D713}"/>
                </a:ext>
              </a:extLst>
            </p:cNvPr>
            <p:cNvSpPr>
              <a:spLocks/>
            </p:cNvSpPr>
            <p:nvPr/>
          </p:nvSpPr>
          <p:spPr>
            <a:xfrm>
              <a:off x="9020138" y="2247303"/>
              <a:ext cx="834656" cy="834656"/>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ADD74AE-977A-FC5F-2A18-F0C0D885BFE5}"/>
                </a:ext>
              </a:extLst>
            </p:cNvPr>
            <p:cNvSpPr txBox="1">
              <a:spLocks/>
            </p:cNvSpPr>
            <p:nvPr/>
          </p:nvSpPr>
          <p:spPr>
            <a:xfrm>
              <a:off x="9197249" y="2221677"/>
              <a:ext cx="491067" cy="830997"/>
            </a:xfrm>
            <a:prstGeom prst="rect">
              <a:avLst/>
            </a:prstGeom>
            <a:noFill/>
          </p:spPr>
          <p:txBody>
            <a:bodyPr wrap="square" rtlCol="0" anchor="ctr">
              <a:spAutoFit/>
            </a:bodyPr>
            <a:lstStyle/>
            <a:p>
              <a:pPr algn="ctr"/>
              <a:r>
                <a:rPr lang="en-US" sz="4800" b="1" dirty="0">
                  <a:solidFill>
                    <a:schemeClr val="tx2"/>
                  </a:solidFill>
                </a:rPr>
                <a:t>3</a:t>
              </a:r>
            </a:p>
          </p:txBody>
        </p:sp>
      </p:grpSp>
      <p:sp>
        <p:nvSpPr>
          <p:cNvPr id="11" name="TextBox 10">
            <a:extLst>
              <a:ext uri="{FF2B5EF4-FFF2-40B4-BE49-F238E27FC236}">
                <a16:creationId xmlns:a16="http://schemas.microsoft.com/office/drawing/2014/main" id="{6ECABD49-D4DB-DAD0-0114-D425180F0C60}"/>
              </a:ext>
            </a:extLst>
          </p:cNvPr>
          <p:cNvSpPr txBox="1">
            <a:spLocks/>
          </p:cNvSpPr>
          <p:nvPr/>
        </p:nvSpPr>
        <p:spPr>
          <a:xfrm>
            <a:off x="539529" y="4202019"/>
            <a:ext cx="3212362" cy="1261884"/>
          </a:xfrm>
          <a:prstGeom prst="rect">
            <a:avLst/>
          </a:prstGeom>
          <a:noFill/>
        </p:spPr>
        <p:txBody>
          <a:bodyPr wrap="square" rtlCol="0" anchor="ctr">
            <a:spAutoFit/>
          </a:bodyPr>
          <a:lstStyle/>
          <a:p>
            <a:pPr algn="ctr">
              <a:spcAft>
                <a:spcPts val="600"/>
              </a:spcAft>
            </a:pPr>
            <a:r>
              <a:rPr lang="en-US" sz="2200" b="1" dirty="0">
                <a:effectLst/>
                <a:ea typeface="Myriad Pro Semicondensed"/>
                <a:cs typeface="Myriad Pro Semicondensed"/>
              </a:rPr>
              <a:t>Take Care of Yourself</a:t>
            </a:r>
          </a:p>
          <a:p>
            <a:pPr algn="ctr">
              <a:spcBef>
                <a:spcPts val="600"/>
              </a:spcBef>
              <a:spcAft>
                <a:spcPts val="600"/>
              </a:spcAft>
            </a:pPr>
            <a:r>
              <a:rPr lang="en-US" sz="2200" dirty="0">
                <a:effectLst/>
                <a:ea typeface="Myriad Pro Semicondensed"/>
                <a:cs typeface="Myriad Pro Semicondensed"/>
              </a:rPr>
              <a:t>Stay Present for </a:t>
            </a:r>
            <a:br>
              <a:rPr lang="en-US" sz="2200" dirty="0">
                <a:effectLst/>
                <a:ea typeface="Myriad Pro Semicondensed"/>
                <a:cs typeface="Myriad Pro Semicondensed"/>
              </a:rPr>
            </a:br>
            <a:r>
              <a:rPr lang="en-US" sz="2200" dirty="0">
                <a:effectLst/>
                <a:ea typeface="Myriad Pro Semicondensed"/>
                <a:cs typeface="Myriad Pro Semicondensed"/>
              </a:rPr>
              <a:t>the Full Workshop</a:t>
            </a:r>
          </a:p>
        </p:txBody>
      </p:sp>
      <p:sp>
        <p:nvSpPr>
          <p:cNvPr id="12" name="TextBox 11">
            <a:extLst>
              <a:ext uri="{FF2B5EF4-FFF2-40B4-BE49-F238E27FC236}">
                <a16:creationId xmlns:a16="http://schemas.microsoft.com/office/drawing/2014/main" id="{D0EEC8CE-1B50-6984-892C-F5A24DC05129}"/>
              </a:ext>
            </a:extLst>
          </p:cNvPr>
          <p:cNvSpPr txBox="1">
            <a:spLocks/>
          </p:cNvSpPr>
          <p:nvPr/>
        </p:nvSpPr>
        <p:spPr>
          <a:xfrm>
            <a:off x="4120141" y="4202019"/>
            <a:ext cx="3742661" cy="1184940"/>
          </a:xfrm>
          <a:prstGeom prst="rect">
            <a:avLst/>
          </a:prstGeom>
          <a:noFill/>
        </p:spPr>
        <p:txBody>
          <a:bodyPr wrap="square" rtlCol="0" anchor="ctr">
            <a:spAutoFit/>
          </a:bodyPr>
          <a:lstStyle/>
          <a:p>
            <a:pPr marR="0" lvl="0" algn="ctr">
              <a:spcBef>
                <a:spcPts val="0"/>
              </a:spcBef>
              <a:spcAft>
                <a:spcPts val="600"/>
              </a:spcAft>
              <a:buSzPts val="700"/>
            </a:pPr>
            <a:r>
              <a:rPr lang="en-US" sz="2200" b="1" dirty="0">
                <a:effectLst/>
                <a:ea typeface="Myriad Pro Semicondensed"/>
                <a:cs typeface="Myriad Pro Semicondensed"/>
              </a:rPr>
              <a:t>Take Care of Each Other</a:t>
            </a:r>
          </a:p>
          <a:p>
            <a:pPr marR="0" lvl="0" algn="ctr">
              <a:spcBef>
                <a:spcPts val="0"/>
              </a:spcBef>
              <a:spcAft>
                <a:spcPts val="600"/>
              </a:spcAft>
              <a:buSzPts val="700"/>
            </a:pPr>
            <a:r>
              <a:rPr lang="en-US" sz="2200" dirty="0">
                <a:effectLst/>
                <a:ea typeface="Myriad Pro Semicondensed"/>
                <a:cs typeface="Myriad Pro Semicondensed"/>
              </a:rPr>
              <a:t>Assume Positive Intent and Acknowledge Impact</a:t>
            </a:r>
          </a:p>
        </p:txBody>
      </p:sp>
      <p:sp>
        <p:nvSpPr>
          <p:cNvPr id="16" name="TextBox 15">
            <a:extLst>
              <a:ext uri="{FF2B5EF4-FFF2-40B4-BE49-F238E27FC236}">
                <a16:creationId xmlns:a16="http://schemas.microsoft.com/office/drawing/2014/main" id="{BDE2A7EE-86C4-A5B0-0B22-223053985A8B}"/>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8</a:t>
            </a:fld>
            <a:r>
              <a:rPr lang="en-US" sz="1200" i="1" dirty="0"/>
              <a:t> </a:t>
            </a:r>
          </a:p>
        </p:txBody>
      </p:sp>
      <p:sp>
        <p:nvSpPr>
          <p:cNvPr id="17" name="TextBox 16">
            <a:extLst>
              <a:ext uri="{FF2B5EF4-FFF2-40B4-BE49-F238E27FC236}">
                <a16:creationId xmlns:a16="http://schemas.microsoft.com/office/drawing/2014/main" id="{FBC78A14-D08E-836B-6869-3374850D516B}"/>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spTree>
    <p:extLst>
      <p:ext uri="{BB962C8B-B14F-4D97-AF65-F5344CB8AC3E}">
        <p14:creationId xmlns:p14="http://schemas.microsoft.com/office/powerpoint/2010/main" val="1013676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530B3C-3E4A-62D9-602E-74871EBC8BE2}"/>
              </a:ext>
            </a:extLst>
          </p:cNvPr>
          <p:cNvSpPr txBox="1">
            <a:spLocks noGrp="1" noRot="1" noMove="1" noResize="1" noEditPoints="1" noAdjustHandles="1" noChangeArrowheads="1" noChangeShapeType="1"/>
          </p:cNvSpPr>
          <p:nvPr/>
        </p:nvSpPr>
        <p:spPr>
          <a:xfrm>
            <a:off x="893135" y="2922518"/>
            <a:ext cx="9197163" cy="2100062"/>
          </a:xfrm>
          <a:prstGeom prst="rect">
            <a:avLst/>
          </a:prstGeom>
          <a:noFill/>
        </p:spPr>
        <p:txBody>
          <a:bodyPr wrap="square" rtlCol="0">
            <a:spAutoFit/>
          </a:bodyPr>
          <a:lstStyle/>
          <a:p>
            <a:pPr>
              <a:lnSpc>
                <a:spcPct val="80000"/>
              </a:lnSpc>
            </a:pPr>
            <a:r>
              <a:rPr lang="en-US" sz="8000" b="1" dirty="0">
                <a:solidFill>
                  <a:schemeClr val="accent4">
                    <a:lumMod val="75000"/>
                  </a:schemeClr>
                </a:solidFill>
              </a:rPr>
              <a:t>Dementia in </a:t>
            </a:r>
            <a:br>
              <a:rPr lang="en-US" sz="8000" b="1" dirty="0">
                <a:solidFill>
                  <a:schemeClr val="accent4">
                    <a:lumMod val="75000"/>
                  </a:schemeClr>
                </a:solidFill>
              </a:rPr>
            </a:br>
            <a:r>
              <a:rPr lang="en-US" sz="8000" b="1" dirty="0">
                <a:solidFill>
                  <a:schemeClr val="accent4">
                    <a:lumMod val="75000"/>
                  </a:schemeClr>
                </a:solidFill>
              </a:rPr>
              <a:t>Our Communities</a:t>
            </a:r>
          </a:p>
        </p:txBody>
      </p:sp>
      <p:sp>
        <p:nvSpPr>
          <p:cNvPr id="5" name="TextBox 4">
            <a:extLst>
              <a:ext uri="{FF2B5EF4-FFF2-40B4-BE49-F238E27FC236}">
                <a16:creationId xmlns:a16="http://schemas.microsoft.com/office/drawing/2014/main" id="{6B76B969-AD4D-0798-54A7-8039797B4A68}"/>
              </a:ext>
            </a:extLst>
          </p:cNvPr>
          <p:cNvSpPr txBox="1">
            <a:spLocks noGrp="1" noRot="1" noMove="1" noResize="1" noEditPoints="1" noAdjustHandles="1" noChangeArrowheads="1" noChangeShapeType="1"/>
          </p:cNvSpPr>
          <p:nvPr/>
        </p:nvSpPr>
        <p:spPr>
          <a:xfrm>
            <a:off x="893135" y="4986801"/>
            <a:ext cx="8224283" cy="954107"/>
          </a:xfrm>
          <a:prstGeom prst="rect">
            <a:avLst/>
          </a:prstGeom>
          <a:noFill/>
        </p:spPr>
        <p:txBody>
          <a:bodyPr wrap="square" rtlCol="0">
            <a:spAutoFit/>
          </a:bodyPr>
          <a:lstStyle/>
          <a:p>
            <a:r>
              <a:rPr lang="en-US" sz="2800" dirty="0">
                <a:effectLst/>
                <a:ea typeface="Myriad Pro Semicondensed"/>
                <a:cs typeface="Times New Roman" panose="02020603050405020304" pitchFamily="18" charset="0"/>
              </a:rPr>
              <a:t>Living with dementia has its challenges, and supportive community can help.</a:t>
            </a:r>
            <a:endParaRPr lang="en-US" sz="2800" dirty="0"/>
          </a:p>
        </p:txBody>
      </p:sp>
      <p:sp>
        <p:nvSpPr>
          <p:cNvPr id="2" name="TextBox 1">
            <a:extLst>
              <a:ext uri="{FF2B5EF4-FFF2-40B4-BE49-F238E27FC236}">
                <a16:creationId xmlns:a16="http://schemas.microsoft.com/office/drawing/2014/main" id="{6927303B-9BD9-2327-49D9-518F5DFFB923}"/>
              </a:ext>
            </a:extLst>
          </p:cNvPr>
          <p:cNvSpPr txBox="1">
            <a:spLocks noGrp="1" noRot="1" noMove="1" noResize="1" noEditPoints="1" noAdjustHandles="1" noChangeArrowheads="1" noChangeShapeType="1"/>
          </p:cNvSpPr>
          <p:nvPr/>
        </p:nvSpPr>
        <p:spPr>
          <a:xfrm>
            <a:off x="6324600" y="6448603"/>
            <a:ext cx="5584902" cy="276999"/>
          </a:xfrm>
          <a:prstGeom prst="rect">
            <a:avLst/>
          </a:prstGeom>
          <a:noFill/>
        </p:spPr>
        <p:txBody>
          <a:bodyPr wrap="square" rtlCol="0">
            <a:spAutoFit/>
          </a:bodyPr>
          <a:lstStyle/>
          <a:p>
            <a:pPr algn="r"/>
            <a:r>
              <a:rPr lang="en-US" sz="1200" i="1" dirty="0"/>
              <a:t>Brain Health &amp; Dementia Awareness in Our Communities  |  </a:t>
            </a:r>
            <a:fld id="{F9C608B9-E2CB-4E5D-B995-23A42A7D67FE}" type="slidenum">
              <a:rPr lang="en-US" sz="1200" i="1" smtClean="0"/>
              <a:pPr algn="r"/>
              <a:t>9</a:t>
            </a:fld>
            <a:r>
              <a:rPr lang="en-US" sz="1200" i="1" dirty="0"/>
              <a:t> </a:t>
            </a:r>
          </a:p>
        </p:txBody>
      </p:sp>
      <p:sp>
        <p:nvSpPr>
          <p:cNvPr id="8" name="TextBox 7">
            <a:extLst>
              <a:ext uri="{FF2B5EF4-FFF2-40B4-BE49-F238E27FC236}">
                <a16:creationId xmlns:a16="http://schemas.microsoft.com/office/drawing/2014/main" id="{5124163F-D919-4FED-A0D4-820459D42B9A}"/>
              </a:ext>
            </a:extLst>
          </p:cNvPr>
          <p:cNvSpPr txBox="1">
            <a:spLocks noGrp="1" noRot="1" noMove="1" noResize="1" noEditPoints="1" noAdjustHandles="1" noChangeArrowheads="1" noChangeShapeType="1"/>
          </p:cNvSpPr>
          <p:nvPr/>
        </p:nvSpPr>
        <p:spPr>
          <a:xfrm>
            <a:off x="282499" y="6448603"/>
            <a:ext cx="5584902" cy="246221"/>
          </a:xfrm>
          <a:prstGeom prst="rect">
            <a:avLst/>
          </a:prstGeom>
          <a:noFill/>
        </p:spPr>
        <p:txBody>
          <a:bodyPr wrap="square" rtlCol="0">
            <a:spAutoFit/>
          </a:bodyPr>
          <a:lstStyle/>
          <a:p>
            <a:r>
              <a:rPr lang="en-US" sz="1000" i="1" dirty="0">
                <a:solidFill>
                  <a:schemeClr val="bg1">
                    <a:lumMod val="65000"/>
                  </a:schemeClr>
                </a:solidFill>
              </a:rPr>
              <a:t>Please Do Not Change Presentation Language</a:t>
            </a:r>
          </a:p>
        </p:txBody>
      </p:sp>
      <p:sp>
        <p:nvSpPr>
          <p:cNvPr id="7" name="Oval 6">
            <a:extLst>
              <a:ext uri="{FF2B5EF4-FFF2-40B4-BE49-F238E27FC236}">
                <a16:creationId xmlns:a16="http://schemas.microsoft.com/office/drawing/2014/main" id="{3A336538-C670-9CFB-46C4-C99B17A83164}"/>
              </a:ext>
            </a:extLst>
          </p:cNvPr>
          <p:cNvSpPr/>
          <p:nvPr/>
        </p:nvSpPr>
        <p:spPr>
          <a:xfrm flipH="1">
            <a:off x="9500191" y="1751978"/>
            <a:ext cx="2804961" cy="2804961"/>
          </a:xfrm>
          <a:prstGeom prst="ellipse">
            <a:avLst/>
          </a:prstGeom>
          <a:blipFill>
            <a:blip r:embed="rId3">
              <a:extLst>
                <a:ext uri="{28A0092B-C50C-407E-A947-70E740481C1C}">
                  <a14:useLocalDpi xmlns:a14="http://schemas.microsoft.com/office/drawing/2010/main" val="0"/>
                </a:ext>
              </a:extLst>
            </a:blip>
            <a:srcRect/>
            <a:stretch>
              <a:fillRect l="-36204" r="-136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9F6346-62E1-35D8-BF16-F62A83BCFC88}"/>
              </a:ext>
            </a:extLst>
          </p:cNvPr>
          <p:cNvSpPr/>
          <p:nvPr/>
        </p:nvSpPr>
        <p:spPr>
          <a:xfrm flipH="1">
            <a:off x="6565829" y="-132907"/>
            <a:ext cx="3242706" cy="3242706"/>
          </a:xfrm>
          <a:prstGeom prst="ellipse">
            <a:avLst/>
          </a:prstGeom>
          <a:blipFill>
            <a:blip r:embed="rId4">
              <a:extLst>
                <a:ext uri="{28A0092B-C50C-407E-A947-70E740481C1C}">
                  <a14:useLocalDpi xmlns:a14="http://schemas.microsoft.com/office/drawing/2010/main" val="0"/>
                </a:ext>
              </a:extLst>
            </a:blip>
            <a:srcRect/>
            <a:stretch>
              <a:fillRect l="-28794" t="-5632" r="-31092" b="-9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67943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ckground Designs">
  <a:themeElements>
    <a:clrScheme name="IDAC">
      <a:dk1>
        <a:sysClr val="windowText" lastClr="000000"/>
      </a:dk1>
      <a:lt1>
        <a:sysClr val="window" lastClr="FFFFFF"/>
      </a:lt1>
      <a:dk2>
        <a:srgbClr val="0067A6"/>
      </a:dk2>
      <a:lt2>
        <a:srgbClr val="F4F0F3"/>
      </a:lt2>
      <a:accent1>
        <a:srgbClr val="0067A6"/>
      </a:accent1>
      <a:accent2>
        <a:srgbClr val="922B6E"/>
      </a:accent2>
      <a:accent3>
        <a:srgbClr val="845890"/>
      </a:accent3>
      <a:accent4>
        <a:srgbClr val="B0B628"/>
      </a:accent4>
      <a:accent5>
        <a:srgbClr val="7F9557"/>
      </a:accent5>
      <a:accent6>
        <a:srgbClr val="00A19B"/>
      </a:accent6>
      <a:hlink>
        <a:srgbClr val="CDBACA"/>
      </a:hlink>
      <a:folHlink>
        <a:srgbClr val="00A19B"/>
      </a:folHlink>
    </a:clrScheme>
    <a:fontScheme name="CRNW">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IDAC">
      <a:dk1>
        <a:sysClr val="windowText" lastClr="000000"/>
      </a:dk1>
      <a:lt1>
        <a:sysClr val="window" lastClr="FFFFFF"/>
      </a:lt1>
      <a:dk2>
        <a:srgbClr val="0067A6"/>
      </a:dk2>
      <a:lt2>
        <a:srgbClr val="F4F0F3"/>
      </a:lt2>
      <a:accent1>
        <a:srgbClr val="0067A6"/>
      </a:accent1>
      <a:accent2>
        <a:srgbClr val="845890"/>
      </a:accent2>
      <a:accent3>
        <a:srgbClr val="00A19B"/>
      </a:accent3>
      <a:accent4>
        <a:srgbClr val="B0B628"/>
      </a:accent4>
      <a:accent5>
        <a:srgbClr val="7F9557"/>
      </a:accent5>
      <a:accent6>
        <a:srgbClr val="922B6E"/>
      </a:accent6>
      <a:hlink>
        <a:srgbClr val="6D2052"/>
      </a:hlink>
      <a:folHlink>
        <a:srgbClr val="A3819E"/>
      </a:folHlink>
    </a:clrScheme>
    <a:fontScheme name="IDAC">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ize xmlns="85103c27-ac26-4a88-a54f-900b4db47c56" xsi:nil="true"/>
    <TaxCatchAll xmlns="ad794a85-a875-48d4-a964-99aa79086211" xsi:nil="true"/>
    <lcf76f155ced4ddcb4097134ff3c332f xmlns="85103c27-ac26-4a88-a54f-900b4db47c56">
      <Terms xmlns="http://schemas.microsoft.com/office/infopath/2007/PartnerControls"/>
    </lcf76f155ced4ddcb4097134ff3c332f>
    <Image xmlns="85103c27-ac26-4a88-a54f-900b4db47c5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07AD79F167EB4497FA24C42E84F09C" ma:contentTypeVersion="21" ma:contentTypeDescription="Create a new document." ma:contentTypeScope="" ma:versionID="0d79b428f5f76cfcc5858526a287e001">
  <xsd:schema xmlns:xsd="http://www.w3.org/2001/XMLSchema" xmlns:xs="http://www.w3.org/2001/XMLSchema" xmlns:p="http://schemas.microsoft.com/office/2006/metadata/properties" xmlns:ns2="85103c27-ac26-4a88-a54f-900b4db47c56" xmlns:ns3="ad794a85-a875-48d4-a964-99aa79086211" targetNamespace="http://schemas.microsoft.com/office/2006/metadata/properties" ma:root="true" ma:fieldsID="7635178d030d85400b5d540c09369e7c" ns2:_="" ns3:_="">
    <xsd:import namespace="85103c27-ac26-4a88-a54f-900b4db47c56"/>
    <xsd:import namespace="ad794a85-a875-48d4-a964-99aa7908621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ServiceOCR" minOccurs="0"/>
                <xsd:element ref="ns2:MediaLengthInSeconds" minOccurs="0"/>
                <xsd:element ref="ns2:lcf76f155ced4ddcb4097134ff3c332f" minOccurs="0"/>
                <xsd:element ref="ns3:TaxCatchAll" minOccurs="0"/>
                <xsd:element ref="ns2:size" minOccurs="0"/>
                <xsd:element ref="ns2:MediaServiceObjectDetectorVersions" minOccurs="0"/>
                <xsd:element ref="ns2:MediaServiceSearchProperties" minOccurs="0"/>
                <xsd:element ref="ns2:Imag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03c27-ac26-4a88-a54f-900b4db47c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76fdac-4db5-4b75-aa44-e3e16677fbbe" ma:termSetId="09814cd3-568e-fe90-9814-8d621ff8fb84" ma:anchorId="fba54fb3-c3e1-fe81-a776-ca4b69148c4d" ma:open="true" ma:isKeyword="false">
      <xsd:complexType>
        <xsd:sequence>
          <xsd:element ref="pc:Terms" minOccurs="0" maxOccurs="1"/>
        </xsd:sequence>
      </xsd:complexType>
    </xsd:element>
    <xsd:element name="size" ma:index="24" nillable="true" ma:displayName="size" ma:internalName="siz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Image" ma:index="27" nillable="true" ma:displayName="Image" ma:format="Thumbnail" ma:internalName="Image">
      <xsd:simpleType>
        <xsd:restriction base="dms:Unknown"/>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794a85-a875-48d4-a964-99aa7908621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fcbdee-5e69-4039-9941-99b819e1259c}" ma:internalName="TaxCatchAll" ma:showField="CatchAllData" ma:web="ad794a85-a875-48d4-a964-99aa790862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EB2DCB-1CC5-444A-966D-40BBFA95DB82}">
  <ds:schemaRefs>
    <ds:schemaRef ds:uri="http://schemas.microsoft.com/sharepoint/v3/contenttype/forms"/>
  </ds:schemaRefs>
</ds:datastoreItem>
</file>

<file path=customXml/itemProps2.xml><?xml version="1.0" encoding="utf-8"?>
<ds:datastoreItem xmlns:ds="http://schemas.openxmlformats.org/officeDocument/2006/customXml" ds:itemID="{A8CE24B2-9353-4D09-8AF9-DF0978C042D1}">
  <ds:schemaRefs>
    <ds:schemaRef ds:uri="http://www.w3.org/XML/1998/namespace"/>
    <ds:schemaRef ds:uri="85103c27-ac26-4a88-a54f-900b4db47c56"/>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ad794a85-a875-48d4-a964-99aa79086211"/>
  </ds:schemaRefs>
</ds:datastoreItem>
</file>

<file path=customXml/itemProps3.xml><?xml version="1.0" encoding="utf-8"?>
<ds:datastoreItem xmlns:ds="http://schemas.openxmlformats.org/officeDocument/2006/customXml" ds:itemID="{FFCC0A9C-AF3B-4A72-BD39-E79185DBCB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103c27-ac26-4a88-a54f-900b4db47c56"/>
    <ds:schemaRef ds:uri="ad794a85-a875-48d4-a964-99aa790862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520fa42-cf58-4c22-8b93-58cf1d3bd1cb}" enabled="1" method="Standard" siteId="{11d0e217-264e-400a-8ba0-57dcc127d72d}" contentBits="0" removed="0"/>
</clbl:labelList>
</file>

<file path=docProps/app.xml><?xml version="1.0" encoding="utf-8"?>
<Properties xmlns="http://schemas.openxmlformats.org/officeDocument/2006/extended-properties" xmlns:vt="http://schemas.openxmlformats.org/officeDocument/2006/docPropsVTypes">
  <TotalTime>6458</TotalTime>
  <Words>9173</Words>
  <Application>Microsoft Office PowerPoint</Application>
  <PresentationFormat>Widescreen</PresentationFormat>
  <Paragraphs>1007</Paragraphs>
  <Slides>70</Slides>
  <Notes>70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Myriad Pro Semicondensed</vt:lpstr>
      <vt:lpstr>Arial</vt:lpstr>
      <vt:lpstr>Times New Roman</vt:lpstr>
      <vt:lpstr>Calibri</vt:lpstr>
      <vt:lpstr>Aptos</vt:lpstr>
      <vt:lpstr>Myriad Pro</vt:lpstr>
      <vt:lpstr>Background Designs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Helland</dc:creator>
  <cp:lastModifiedBy>Turner, Tiffany L (DOH)</cp:lastModifiedBy>
  <cp:revision>9</cp:revision>
  <cp:lastPrinted>2024-06-17T19:06:04Z</cp:lastPrinted>
  <dcterms:created xsi:type="dcterms:W3CDTF">2024-04-11T17:45:03Z</dcterms:created>
  <dcterms:modified xsi:type="dcterms:W3CDTF">2026-06-08T22:11:42Z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0x0101003807AD79F167EB4497FA24C42E84F09C</vt:lpwstr>
  </property>
  <property fmtid="{D5CDD505-2E9C-101B-9397-08002B2CF9AE}" pid="3" name="MediaServiceImageTags">
    <vt:lpwstr/>
  </property>
</Properties>
</file>