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57" r:id="rId6"/>
    <p:sldId id="258" r:id="rId7"/>
    <p:sldId id="259" r:id="rId8"/>
    <p:sldId id="260" r:id="rId9"/>
    <p:sldId id="261" r:id="rId10"/>
    <p:sldId id="269" r:id="rId11"/>
    <p:sldId id="263" r:id="rId12"/>
    <p:sldId id="264" r:id="rId13"/>
    <p:sldId id="265" r:id="rId14"/>
    <p:sldId id="266" r:id="rId15"/>
    <p:sldId id="267"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24D"/>
    <a:srgbClr val="016993"/>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13174-1977-5646-C5DD-08E1AE9492DD}" v="2" dt="2026-06-05T18:47:25.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p:restoredTop sz="74932"/>
  </p:normalViewPr>
  <p:slideViewPr>
    <p:cSldViewPr snapToGrid="0">
      <p:cViewPr varScale="1">
        <p:scale>
          <a:sx n="89" d="100"/>
          <a:sy n="89" d="100"/>
        </p:scale>
        <p:origin x="17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Jones" userId="S::lindaj@wearedh.com::bfe43098-4248-476b-b76a-8bbd33f63dfb" providerId="AD" clId="Web-{4AC13174-1977-5646-C5DD-08E1AE9492DD}"/>
    <pc:docChg chg="modSld">
      <pc:chgData name="Linda Jones" userId="S::lindaj@wearedh.com::bfe43098-4248-476b-b76a-8bbd33f63dfb" providerId="AD" clId="Web-{4AC13174-1977-5646-C5DD-08E1AE9492DD}" dt="2026-06-05T18:47:25.438" v="1" actId="14100"/>
      <pc:docMkLst>
        <pc:docMk/>
      </pc:docMkLst>
      <pc:sldChg chg="modSp">
        <pc:chgData name="Linda Jones" userId="S::lindaj@wearedh.com::bfe43098-4248-476b-b76a-8bbd33f63dfb" providerId="AD" clId="Web-{4AC13174-1977-5646-C5DD-08E1AE9492DD}" dt="2026-06-05T18:46:30.094" v="0" actId="14100"/>
        <pc:sldMkLst>
          <pc:docMk/>
          <pc:sldMk cId="1079954907" sldId="258"/>
        </pc:sldMkLst>
        <pc:spChg chg="mod">
          <ac:chgData name="Linda Jones" userId="S::lindaj@wearedh.com::bfe43098-4248-476b-b76a-8bbd33f63dfb" providerId="AD" clId="Web-{4AC13174-1977-5646-C5DD-08E1AE9492DD}" dt="2026-06-05T18:46:30.094" v="0" actId="14100"/>
          <ac:spMkLst>
            <pc:docMk/>
            <pc:sldMk cId="1079954907" sldId="258"/>
            <ac:spMk id="3" creationId="{7FB4F465-8007-7205-C475-0F219705AAE2}"/>
          </ac:spMkLst>
        </pc:spChg>
      </pc:sldChg>
      <pc:sldChg chg="modSp">
        <pc:chgData name="Linda Jones" userId="S::lindaj@wearedh.com::bfe43098-4248-476b-b76a-8bbd33f63dfb" providerId="AD" clId="Web-{4AC13174-1977-5646-C5DD-08E1AE9492DD}" dt="2026-06-05T18:47:25.438" v="1" actId="14100"/>
        <pc:sldMkLst>
          <pc:docMk/>
          <pc:sldMk cId="3669583093" sldId="270"/>
        </pc:sldMkLst>
        <pc:spChg chg="mod">
          <ac:chgData name="Linda Jones" userId="S::lindaj@wearedh.com::bfe43098-4248-476b-b76a-8bbd33f63dfb" providerId="AD" clId="Web-{4AC13174-1977-5646-C5DD-08E1AE9492DD}" dt="2026-06-05T18:47:25.438" v="1" actId="14100"/>
          <ac:spMkLst>
            <pc:docMk/>
            <pc:sldMk cId="3669583093" sldId="270"/>
            <ac:spMk id="3" creationId="{16D1B0AD-3020-B715-005E-99E3B73B80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E50C85-D5A7-7F40-98BE-547ACBDCEBEA}"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7E968-F745-4644-8638-32A1316B4077}" type="slidenum">
              <a:rPr lang="en-US" smtClean="0"/>
              <a:t>‹#›</a:t>
            </a:fld>
            <a:endParaRPr lang="en-US"/>
          </a:p>
        </p:txBody>
      </p:sp>
    </p:spTree>
    <p:extLst>
      <p:ext uri="{BB962C8B-B14F-4D97-AF65-F5344CB8AC3E}">
        <p14:creationId xmlns:p14="http://schemas.microsoft.com/office/powerpoint/2010/main" val="2055127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 of you might have heard that measles cases and outbreaks are rising in Washington state. That is a problem we all should be aware of, because measles can be very serious, especially for some of the most vulnerable people in our families and community. It is also a problem because measles spreads very easily from person to person. </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2</a:t>
            </a:fld>
            <a:endParaRPr lang="en-US"/>
          </a:p>
        </p:txBody>
      </p:sp>
    </p:spTree>
    <p:extLst>
      <p:ext uri="{BB962C8B-B14F-4D97-AF65-F5344CB8AC3E}">
        <p14:creationId xmlns:p14="http://schemas.microsoft.com/office/powerpoint/2010/main" val="2344585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Again, it’s very important to stay away from other people if you have been near someone who has been infected with the measles virus. You should stay home for 21 days and stay apart from other people during that time. However, some people who get exposed can still get vaccinated if they do so within 72 hours of the exposure. This can prevent them from getting sick or from getting very sick. You can ask your clinic or doctor about this if you get exposed and you are not vaccinated yet. </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11</a:t>
            </a:fld>
            <a:endParaRPr lang="en-US"/>
          </a:p>
        </p:txBody>
      </p:sp>
    </p:spTree>
    <p:extLst>
      <p:ext uri="{BB962C8B-B14F-4D97-AF65-F5344CB8AC3E}">
        <p14:creationId xmlns:p14="http://schemas.microsoft.com/office/powerpoint/2010/main" val="1009014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should all be watching out for the signs of measles. They don’t start all at the same time. They often start with a fever, cough and red eyes. If you have those symptoms, stay home and apart from other people and watch to see if you get a rash within a few days. If you see a rash, first call a clinic or doctor. You need to visit them to get diagnosed and find out what to do next. They will make a plan for you to visit without exposing other people to the virus.  </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12</a:t>
            </a:fld>
            <a:endParaRPr lang="en-US"/>
          </a:p>
        </p:txBody>
      </p:sp>
    </p:spTree>
    <p:extLst>
      <p:ext uri="{BB962C8B-B14F-4D97-AF65-F5344CB8AC3E}">
        <p14:creationId xmlns:p14="http://schemas.microsoft.com/office/powerpoint/2010/main" val="219339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Thank you! Here are two tools to help you protect your family against measles. You can use your phone to scan the codes or go to these websites. You can use My IR Mobile to find out whether you or your kids have been vaccinated for measles. </a:t>
            </a:r>
            <a:r>
              <a:rPr lang="en-US" sz="1200" b="0" i="0" kern="1200">
                <a:solidFill>
                  <a:schemeClr val="tx1"/>
                </a:solidFill>
                <a:effectLst/>
                <a:latin typeface="+mn-lt"/>
                <a:ea typeface="+mn-ea"/>
                <a:cs typeface="+mn-cs"/>
              </a:rPr>
              <a:t>You can use the map to find free vaccination locations for kids and adults. </a:t>
            </a:r>
            <a:endParaRPr lang="en-US"/>
          </a:p>
        </p:txBody>
      </p:sp>
      <p:sp>
        <p:nvSpPr>
          <p:cNvPr id="4" name="Slide Number Placeholder 3"/>
          <p:cNvSpPr>
            <a:spLocks noGrp="1"/>
          </p:cNvSpPr>
          <p:nvPr>
            <p:ph type="sldNum" sz="quarter" idx="5"/>
          </p:nvPr>
        </p:nvSpPr>
        <p:spPr/>
        <p:txBody>
          <a:bodyPr/>
          <a:lstStyle/>
          <a:p>
            <a:fld id="{C477E968-F745-4644-8638-32A1316B4077}" type="slidenum">
              <a:rPr lang="en-US" smtClean="0"/>
              <a:t>13</a:t>
            </a:fld>
            <a:endParaRPr lang="en-US"/>
          </a:p>
        </p:txBody>
      </p:sp>
    </p:spTree>
    <p:extLst>
      <p:ext uri="{BB962C8B-B14F-4D97-AF65-F5344CB8AC3E}">
        <p14:creationId xmlns:p14="http://schemas.microsoft.com/office/powerpoint/2010/main" val="272721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However, there are steps we can take to protect ourselves. To start, the Washington State Department of Health and our own doctors and leaders are encouraging everyone to make sure their families are up to date on their measles vaccination. We will talk today about measles and what we can do to avoid it in our own families and community. </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3</a:t>
            </a:fld>
            <a:endParaRPr lang="en-US"/>
          </a:p>
        </p:txBody>
      </p:sp>
    </p:spTree>
    <p:extLst>
      <p:ext uri="{BB962C8B-B14F-4D97-AF65-F5344CB8AC3E}">
        <p14:creationId xmlns:p14="http://schemas.microsoft.com/office/powerpoint/2010/main" val="3748193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is measles? Measles is a serious illness caused by a virus. The virus is highly contagious, so it is very easy for measles to spread from one person to the next to the next. It spreads in the air when people talk, cough or sneeze, for example. The virus also can stay on surfaces in a room for two hours after an infected person leaves that room. So you might not know you are in a room where the virus is present. </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4</a:t>
            </a:fld>
            <a:endParaRPr lang="en-US"/>
          </a:p>
        </p:txBody>
      </p:sp>
    </p:spTree>
    <p:extLst>
      <p:ext uri="{BB962C8B-B14F-4D97-AF65-F5344CB8AC3E}">
        <p14:creationId xmlns:p14="http://schemas.microsoft.com/office/powerpoint/2010/main" val="358586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7FE22-2802-4A6C-1F5E-EAA424D9E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6E566-CE5C-48AB-5FFF-DC3634479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820B4-5A29-5BAB-31B7-7F622684FDF9}"/>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Most people who get measles recover. But some people get very sick. They can get ear infections, pneumonia and brain swelling. Sometimes people with measles have to be hospitalized. Anyone can get measles, but this illness is usually most dangerous for babies; little kids; pregnant people; and anyone else who has a weaker immune system. </a:t>
            </a:r>
            <a:endParaRPr lang="en-US" dirty="0"/>
          </a:p>
        </p:txBody>
      </p:sp>
      <p:sp>
        <p:nvSpPr>
          <p:cNvPr id="4" name="Slide Number Placeholder 3">
            <a:extLst>
              <a:ext uri="{FF2B5EF4-FFF2-40B4-BE49-F238E27FC236}">
                <a16:creationId xmlns:a16="http://schemas.microsoft.com/office/drawing/2014/main" id="{2F20557E-1C45-430B-B6B4-C5DC89BA50C8}"/>
              </a:ext>
            </a:extLst>
          </p:cNvPr>
          <p:cNvSpPr>
            <a:spLocks noGrp="1"/>
          </p:cNvSpPr>
          <p:nvPr>
            <p:ph type="sldNum" sz="quarter" idx="5"/>
          </p:nvPr>
        </p:nvSpPr>
        <p:spPr/>
        <p:txBody>
          <a:bodyPr/>
          <a:lstStyle/>
          <a:p>
            <a:fld id="{C477E968-F745-4644-8638-32A1316B4077}" type="slidenum">
              <a:rPr lang="en-US" smtClean="0"/>
              <a:t>5</a:t>
            </a:fld>
            <a:endParaRPr lang="en-US"/>
          </a:p>
        </p:txBody>
      </p:sp>
    </p:spTree>
    <p:extLst>
      <p:ext uri="{BB962C8B-B14F-4D97-AF65-F5344CB8AC3E}">
        <p14:creationId xmlns:p14="http://schemas.microsoft.com/office/powerpoint/2010/main" val="197595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Measles can make life hard if you get exposed to the virus, especially if you are not vaccinated or if you get sick. If you have been close to someone with the virus and you are unvaccinated, you should stay away from other people to avoid spreading the virus to them. Most unvaccinated people who are exposed do get sick, and they can spread the virus before they notice symptoms. If you are exposed, you should stay home for 21 days. You also should stay apart from other people, including people you live with. This is difficult and inconvenient, but it’s important to help prevent more and more people from getting sick. It’s important to know you can still get vaccinated within 72 hours of the exposure, which can help prevent you from getting sick. If you get sick with measles, you can expect your illness to last a week or longer. You will miss work, and you should stay home and separate from family. </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6</a:t>
            </a:fld>
            <a:endParaRPr lang="en-US"/>
          </a:p>
        </p:txBody>
      </p:sp>
    </p:spTree>
    <p:extLst>
      <p:ext uri="{BB962C8B-B14F-4D97-AF65-F5344CB8AC3E}">
        <p14:creationId xmlns:p14="http://schemas.microsoft.com/office/powerpoint/2010/main" val="410945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good news is that we can avoid measles and protect ourselves and our families and other people in our community. The most important thing is to get your kids and the adults in your family vaccinated. If you don’t know whether you have been vaccinated, there is a website you can use to find out. We will share that at the end of this presentation.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Measles shots are the strongest protection. They are very effective. Just one dose prevents 93% of people from getting measles, and two doses protect 97% of people.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 measles vaccine is also called the MMR vaccine. Besides measles, it also protects against mumps and rubella. </a:t>
            </a:r>
          </a:p>
          <a:p>
            <a:endParaRPr lang="en-US" dirty="0"/>
          </a:p>
          <a:p>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7</a:t>
            </a:fld>
            <a:endParaRPr lang="en-US"/>
          </a:p>
        </p:txBody>
      </p:sp>
    </p:spTree>
    <p:extLst>
      <p:ext uri="{BB962C8B-B14F-4D97-AF65-F5344CB8AC3E}">
        <p14:creationId xmlns:p14="http://schemas.microsoft.com/office/powerpoint/2010/main" val="4060636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measles vaccine is given as two shots at separate times. The shots contain a weakened virus that teaches your body to fight off the illness. It is safe. It has been proven to be safe over many decades of research, and it is still always being monitored for safety. Some people have mild side effects, such as a sore arm or a fever. They last a day or two, and they are much less serious than measles. You also can ask your own doctor or pharmacist if you have any questions or concerns.</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8</a:t>
            </a:fld>
            <a:endParaRPr lang="en-US"/>
          </a:p>
        </p:txBody>
      </p:sp>
    </p:spTree>
    <p:extLst>
      <p:ext uri="{BB962C8B-B14F-4D97-AF65-F5344CB8AC3E}">
        <p14:creationId xmlns:p14="http://schemas.microsoft.com/office/powerpoint/2010/main" val="52134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measles vaccine is not difficult or expensive to get. If you have a clinic or pharmacist or doctor, call them. It often is available for free or at a low cost. The state makes the measles vaccine, and other vaccines, available free for all children younger than 19. There also are free vaccines available for adults who do not have insurance. The Washington State Department of Health has a map showing many locations where these free vaccines are available. We will share a link to that at the end of this presentation as well. </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9</a:t>
            </a:fld>
            <a:endParaRPr lang="en-US"/>
          </a:p>
        </p:txBody>
      </p:sp>
    </p:spTree>
    <p:extLst>
      <p:ext uri="{BB962C8B-B14F-4D97-AF65-F5344CB8AC3E}">
        <p14:creationId xmlns:p14="http://schemas.microsoft.com/office/powerpoint/2010/main" val="1987686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Besides vaccination, there are other ways we can prevent the spread of measles. Each of us has a role in this. We can stay apart when sick or exposed to prevent the spread, know the symptoms of measles to watch for, and get medical care if we need it. </a:t>
            </a:r>
            <a:endParaRPr lang="en-US" dirty="0"/>
          </a:p>
        </p:txBody>
      </p:sp>
      <p:sp>
        <p:nvSpPr>
          <p:cNvPr id="4" name="Slide Number Placeholder 3"/>
          <p:cNvSpPr>
            <a:spLocks noGrp="1"/>
          </p:cNvSpPr>
          <p:nvPr>
            <p:ph type="sldNum" sz="quarter" idx="5"/>
          </p:nvPr>
        </p:nvSpPr>
        <p:spPr/>
        <p:txBody>
          <a:bodyPr/>
          <a:lstStyle/>
          <a:p>
            <a:fld id="{C477E968-F745-4644-8638-32A1316B4077}" type="slidenum">
              <a:rPr lang="en-US" smtClean="0"/>
              <a:t>10</a:t>
            </a:fld>
            <a:endParaRPr lang="en-US"/>
          </a:p>
        </p:txBody>
      </p:sp>
    </p:spTree>
    <p:extLst>
      <p:ext uri="{BB962C8B-B14F-4D97-AF65-F5344CB8AC3E}">
        <p14:creationId xmlns:p14="http://schemas.microsoft.com/office/powerpoint/2010/main" val="2124337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1699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97BBBB-1233-325C-9CC4-B9973F2759A7}"/>
              </a:ext>
            </a:extLst>
          </p:cNvPr>
          <p:cNvPicPr>
            <a:picLocks noChangeAspect="1"/>
          </p:cNvPicPr>
          <p:nvPr userDrawn="1"/>
        </p:nvPicPr>
        <p:blipFill>
          <a:blip r:embed="rId2"/>
          <a:srcRect l="-1" t="2659" r="640" b="39905"/>
          <a:stretch>
            <a:fillRect/>
          </a:stretch>
        </p:blipFill>
        <p:spPr>
          <a:xfrm>
            <a:off x="9524" y="-2"/>
            <a:ext cx="380894" cy="6858001"/>
          </a:xfrm>
          <a:prstGeom prst="rect">
            <a:avLst/>
          </a:prstGeom>
        </p:spPr>
      </p:pic>
      <p:sp>
        <p:nvSpPr>
          <p:cNvPr id="2" name="Title 1">
            <a:extLst>
              <a:ext uri="{FF2B5EF4-FFF2-40B4-BE49-F238E27FC236}">
                <a16:creationId xmlns:a16="http://schemas.microsoft.com/office/drawing/2014/main" id="{FA29001F-A685-86C6-0D57-E3D1A0B694A0}"/>
              </a:ext>
            </a:extLst>
          </p:cNvPr>
          <p:cNvSpPr>
            <a:spLocks noGrp="1"/>
          </p:cNvSpPr>
          <p:nvPr>
            <p:ph type="ctrTitle"/>
          </p:nvPr>
        </p:nvSpPr>
        <p:spPr>
          <a:xfrm>
            <a:off x="1478071" y="1823821"/>
            <a:ext cx="9189929"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F61A5F73-D012-427D-4227-9ABAB9B394BE}"/>
              </a:ext>
            </a:extLst>
          </p:cNvPr>
          <p:cNvSpPr>
            <a:spLocks noGrp="1"/>
          </p:cNvSpPr>
          <p:nvPr>
            <p:ph type="subTitle" idx="1"/>
          </p:nvPr>
        </p:nvSpPr>
        <p:spPr>
          <a:xfrm>
            <a:off x="1478071" y="4303496"/>
            <a:ext cx="91899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ight Triangle 9">
            <a:extLst>
              <a:ext uri="{FF2B5EF4-FFF2-40B4-BE49-F238E27FC236}">
                <a16:creationId xmlns:a16="http://schemas.microsoft.com/office/drawing/2014/main" id="{13C6A5C7-B644-A51C-503A-1D9107107F2A}"/>
              </a:ext>
            </a:extLst>
          </p:cNvPr>
          <p:cNvSpPr/>
          <p:nvPr userDrawn="1"/>
        </p:nvSpPr>
        <p:spPr>
          <a:xfrm rot="5400000">
            <a:off x="-1" y="0"/>
            <a:ext cx="2094271" cy="2094271"/>
          </a:xfrm>
          <a:prstGeom prst="rtTriangle">
            <a:avLst/>
          </a:prstGeom>
          <a:solidFill>
            <a:srgbClr val="0B3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FB80360-495D-98A4-D073-3C636388458E}"/>
              </a:ext>
            </a:extLst>
          </p:cNvPr>
          <p:cNvPicPr>
            <a:picLocks noChangeAspect="1"/>
          </p:cNvPicPr>
          <p:nvPr userDrawn="1"/>
        </p:nvPicPr>
        <p:blipFill>
          <a:blip r:embed="rId2"/>
          <a:srcRect l="-2" t="-1" r="-66273" b="-4481"/>
          <a:stretch>
            <a:fillRect/>
          </a:stretch>
        </p:blipFill>
        <p:spPr>
          <a:xfrm rot="5400000">
            <a:off x="5626128" y="-5918946"/>
            <a:ext cx="637403" cy="12475294"/>
          </a:xfrm>
          <a:prstGeom prst="rect">
            <a:avLst/>
          </a:prstGeom>
        </p:spPr>
      </p:pic>
      <p:pic>
        <p:nvPicPr>
          <p:cNvPr id="5" name="Picture 4">
            <a:extLst>
              <a:ext uri="{FF2B5EF4-FFF2-40B4-BE49-F238E27FC236}">
                <a16:creationId xmlns:a16="http://schemas.microsoft.com/office/drawing/2014/main" id="{C6BE7BB9-1DD4-D16A-A215-06421F94D4D6}"/>
              </a:ext>
            </a:extLst>
          </p:cNvPr>
          <p:cNvPicPr>
            <a:picLocks noChangeAspect="1"/>
          </p:cNvPicPr>
          <p:nvPr userDrawn="1"/>
        </p:nvPicPr>
        <p:blipFill>
          <a:blip r:embed="rId3">
            <a:alphaModFix amt="50000"/>
          </a:blip>
          <a:srcRect l="6390" b="6612"/>
          <a:stretch>
            <a:fillRect/>
          </a:stretch>
        </p:blipFill>
        <p:spPr>
          <a:xfrm flipH="1">
            <a:off x="6123538" y="2794572"/>
            <a:ext cx="6068462" cy="4063428"/>
          </a:xfrm>
          <a:prstGeom prst="rect">
            <a:avLst/>
          </a:prstGeom>
        </p:spPr>
      </p:pic>
    </p:spTree>
    <p:extLst>
      <p:ext uri="{BB962C8B-B14F-4D97-AF65-F5344CB8AC3E}">
        <p14:creationId xmlns:p14="http://schemas.microsoft.com/office/powerpoint/2010/main" val="439622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8E2AB82-9F66-72BF-BE45-6CCB6CC4C787}"/>
              </a:ext>
            </a:extLst>
          </p:cNvPr>
          <p:cNvSpPr>
            <a:spLocks noGrp="1"/>
          </p:cNvSpPr>
          <p:nvPr>
            <p:ph type="pic" idx="1"/>
          </p:nvPr>
        </p:nvSpPr>
        <p:spPr>
          <a:xfrm>
            <a:off x="54879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a:extLst>
              <a:ext uri="{FF2B5EF4-FFF2-40B4-BE49-F238E27FC236}">
                <a16:creationId xmlns:a16="http://schemas.microsoft.com/office/drawing/2014/main" id="{E261AD97-F8D7-89A4-64DF-E59A480BC2AF}"/>
              </a:ext>
            </a:extLst>
          </p:cNvPr>
          <p:cNvSpPr>
            <a:spLocks noGrp="1"/>
          </p:cNvSpPr>
          <p:nvPr>
            <p:ph type="title"/>
          </p:nvPr>
        </p:nvSpPr>
        <p:spPr>
          <a:xfrm>
            <a:off x="1238251" y="457200"/>
            <a:ext cx="3932237" cy="1600200"/>
          </a:xfrm>
        </p:spPr>
        <p:txBody>
          <a:bodyPr anchor="b"/>
          <a:lstStyle>
            <a:lvl1pPr>
              <a:defRPr sz="3200"/>
            </a:lvl1pPr>
          </a:lstStyle>
          <a:p>
            <a:r>
              <a:rPr lang="en-US"/>
              <a:t>Click to edit Master title style</a:t>
            </a:r>
          </a:p>
        </p:txBody>
      </p:sp>
      <p:sp>
        <p:nvSpPr>
          <p:cNvPr id="6" name="Text Placeholder 3">
            <a:extLst>
              <a:ext uri="{FF2B5EF4-FFF2-40B4-BE49-F238E27FC236}">
                <a16:creationId xmlns:a16="http://schemas.microsoft.com/office/drawing/2014/main" id="{ED991EF0-EDBA-0935-A1B8-31D4C9AA5917}"/>
              </a:ext>
            </a:extLst>
          </p:cNvPr>
          <p:cNvSpPr>
            <a:spLocks noGrp="1"/>
          </p:cNvSpPr>
          <p:nvPr>
            <p:ph type="body" sz="half" idx="2"/>
          </p:nvPr>
        </p:nvSpPr>
        <p:spPr>
          <a:xfrm>
            <a:off x="123825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F6BF35FD-8EA2-1104-9582-6F80BB03EDA3}"/>
              </a:ext>
            </a:extLst>
          </p:cNvPr>
          <p:cNvPicPr>
            <a:picLocks noChangeAspect="1"/>
          </p:cNvPicPr>
          <p:nvPr userDrawn="1"/>
        </p:nvPicPr>
        <p:blipFill>
          <a:blip r:embed="rId2"/>
          <a:srcRect l="1" t="-1" r="-37780" b="63362"/>
          <a:stretch>
            <a:fillRect/>
          </a:stretch>
        </p:blipFill>
        <p:spPr>
          <a:xfrm>
            <a:off x="-1" y="0"/>
            <a:ext cx="838201" cy="6858000"/>
          </a:xfrm>
          <a:prstGeom prst="rect">
            <a:avLst/>
          </a:prstGeom>
        </p:spPr>
      </p:pic>
      <p:pic>
        <p:nvPicPr>
          <p:cNvPr id="8" name="Picture 7">
            <a:extLst>
              <a:ext uri="{FF2B5EF4-FFF2-40B4-BE49-F238E27FC236}">
                <a16:creationId xmlns:a16="http://schemas.microsoft.com/office/drawing/2014/main" id="{40670841-79F3-8375-A179-897FD2206AE7}"/>
              </a:ext>
            </a:extLst>
          </p:cNvPr>
          <p:cNvPicPr>
            <a:picLocks noChangeAspect="1"/>
          </p:cNvPicPr>
          <p:nvPr userDrawn="1"/>
        </p:nvPicPr>
        <p:blipFill>
          <a:blip r:embed="rId3">
            <a:alphaModFix amt="50000"/>
          </a:blip>
          <a:stretch>
            <a:fillRect/>
          </a:stretch>
        </p:blipFill>
        <p:spPr>
          <a:xfrm flipH="1">
            <a:off x="6123539" y="2794571"/>
            <a:ext cx="6482707" cy="4351105"/>
          </a:xfrm>
          <a:prstGeom prst="rect">
            <a:avLst/>
          </a:prstGeom>
        </p:spPr>
      </p:pic>
    </p:spTree>
    <p:extLst>
      <p:ext uri="{BB962C8B-B14F-4D97-AF65-F5344CB8AC3E}">
        <p14:creationId xmlns:p14="http://schemas.microsoft.com/office/powerpoint/2010/main" val="652350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A917-5BAA-70F5-FE7A-3FFD8B204A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E8D97D-9BC9-2389-8BC7-E7C7784229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645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FEB8E-7318-8D9F-368E-53F3B75ABA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5478B-6D35-AE0E-915D-6ED2B2F46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6135-57C4-E85C-19FA-6B6A4A4CEEF4}"/>
              </a:ext>
            </a:extLst>
          </p:cNvPr>
          <p:cNvSpPr>
            <a:spLocks noGrp="1"/>
          </p:cNvSpPr>
          <p:nvPr>
            <p:ph type="title"/>
          </p:nvPr>
        </p:nvSpPr>
        <p:spPr>
          <a:xfrm>
            <a:off x="1490596" y="879620"/>
            <a:ext cx="986320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E2FAD02-E13E-63E2-8514-2D7795CAE1FE}"/>
              </a:ext>
            </a:extLst>
          </p:cNvPr>
          <p:cNvSpPr>
            <a:spLocks noGrp="1"/>
          </p:cNvSpPr>
          <p:nvPr>
            <p:ph idx="1"/>
          </p:nvPr>
        </p:nvSpPr>
        <p:spPr>
          <a:xfrm>
            <a:off x="1490596" y="2340120"/>
            <a:ext cx="9863203" cy="36357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961804C9-50D6-E355-3A1E-D40939AA77C0}"/>
              </a:ext>
            </a:extLst>
          </p:cNvPr>
          <p:cNvPicPr>
            <a:picLocks noChangeAspect="1"/>
          </p:cNvPicPr>
          <p:nvPr userDrawn="1"/>
        </p:nvPicPr>
        <p:blipFill>
          <a:blip r:embed="rId2"/>
          <a:srcRect l="1" t="-1" r="-37780" b="63362"/>
          <a:stretch>
            <a:fillRect/>
          </a:stretch>
        </p:blipFill>
        <p:spPr>
          <a:xfrm>
            <a:off x="-1" y="0"/>
            <a:ext cx="838201" cy="6858000"/>
          </a:xfrm>
          <a:prstGeom prst="rect">
            <a:avLst/>
          </a:prstGeom>
        </p:spPr>
      </p:pic>
      <p:pic>
        <p:nvPicPr>
          <p:cNvPr id="5" name="Picture 4">
            <a:extLst>
              <a:ext uri="{FF2B5EF4-FFF2-40B4-BE49-F238E27FC236}">
                <a16:creationId xmlns:a16="http://schemas.microsoft.com/office/drawing/2014/main" id="{6C65C6E0-9295-21D0-87CD-7906AE0DF791}"/>
              </a:ext>
            </a:extLst>
          </p:cNvPr>
          <p:cNvPicPr>
            <a:picLocks noChangeAspect="1"/>
          </p:cNvPicPr>
          <p:nvPr userDrawn="1"/>
        </p:nvPicPr>
        <p:blipFill>
          <a:blip r:embed="rId3">
            <a:alphaModFix amt="50000"/>
          </a:blip>
          <a:stretch>
            <a:fillRect/>
          </a:stretch>
        </p:blipFill>
        <p:spPr>
          <a:xfrm flipH="1">
            <a:off x="6123539" y="2794571"/>
            <a:ext cx="6482707" cy="4351105"/>
          </a:xfrm>
          <a:prstGeom prst="rect">
            <a:avLst/>
          </a:prstGeom>
        </p:spPr>
      </p:pic>
    </p:spTree>
    <p:extLst>
      <p:ext uri="{BB962C8B-B14F-4D97-AF65-F5344CB8AC3E}">
        <p14:creationId xmlns:p14="http://schemas.microsoft.com/office/powerpoint/2010/main" val="75484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A997-B6F7-9431-E793-724B48ABF1EF}"/>
              </a:ext>
            </a:extLst>
          </p:cNvPr>
          <p:cNvSpPr>
            <a:spLocks noGrp="1"/>
          </p:cNvSpPr>
          <p:nvPr>
            <p:ph type="title"/>
          </p:nvPr>
        </p:nvSpPr>
        <p:spPr>
          <a:xfrm>
            <a:off x="1490597" y="1709738"/>
            <a:ext cx="985685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C2B0A-F1A7-494A-8D13-B69E1034BCD6}"/>
              </a:ext>
            </a:extLst>
          </p:cNvPr>
          <p:cNvSpPr>
            <a:spLocks noGrp="1"/>
          </p:cNvSpPr>
          <p:nvPr>
            <p:ph type="body" idx="1"/>
          </p:nvPr>
        </p:nvSpPr>
        <p:spPr>
          <a:xfrm>
            <a:off x="1490597" y="4589463"/>
            <a:ext cx="985685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9D953971-0FB1-5324-392E-CA6E972CA75D}"/>
              </a:ext>
            </a:extLst>
          </p:cNvPr>
          <p:cNvPicPr>
            <a:picLocks noChangeAspect="1"/>
          </p:cNvPicPr>
          <p:nvPr userDrawn="1"/>
        </p:nvPicPr>
        <p:blipFill>
          <a:blip r:embed="rId2"/>
          <a:srcRect l="1" r="-37780" b="61522"/>
          <a:stretch>
            <a:fillRect/>
          </a:stretch>
        </p:blipFill>
        <p:spPr>
          <a:xfrm>
            <a:off x="0" y="1469875"/>
            <a:ext cx="619432" cy="5388125"/>
          </a:xfrm>
          <a:prstGeom prst="rect">
            <a:avLst/>
          </a:prstGeom>
        </p:spPr>
      </p:pic>
      <p:sp>
        <p:nvSpPr>
          <p:cNvPr id="8" name="Right Triangle 7">
            <a:extLst>
              <a:ext uri="{FF2B5EF4-FFF2-40B4-BE49-F238E27FC236}">
                <a16:creationId xmlns:a16="http://schemas.microsoft.com/office/drawing/2014/main" id="{36D24899-5E86-2037-4BBC-2F562F01559D}"/>
              </a:ext>
            </a:extLst>
          </p:cNvPr>
          <p:cNvSpPr/>
          <p:nvPr userDrawn="1"/>
        </p:nvSpPr>
        <p:spPr>
          <a:xfrm rot="5400000">
            <a:off x="-1" y="0"/>
            <a:ext cx="2094271" cy="2094271"/>
          </a:xfrm>
          <a:prstGeom prst="rtTriangle">
            <a:avLst/>
          </a:prstGeom>
          <a:solidFill>
            <a:srgbClr val="0169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AB77725-6B51-DF4D-16C1-8B1D23D29CF3}"/>
              </a:ext>
            </a:extLst>
          </p:cNvPr>
          <p:cNvPicPr>
            <a:picLocks noChangeAspect="1"/>
          </p:cNvPicPr>
          <p:nvPr userDrawn="1"/>
        </p:nvPicPr>
        <p:blipFill>
          <a:blip r:embed="rId2"/>
          <a:srcRect l="1" r="-15182" b="21433"/>
          <a:stretch>
            <a:fillRect/>
          </a:stretch>
        </p:blipFill>
        <p:spPr>
          <a:xfrm rot="5400000">
            <a:off x="6432164" y="-5242005"/>
            <a:ext cx="517832" cy="11001840"/>
          </a:xfrm>
          <a:prstGeom prst="rect">
            <a:avLst/>
          </a:prstGeom>
        </p:spPr>
      </p:pic>
      <p:pic>
        <p:nvPicPr>
          <p:cNvPr id="4" name="Picture 3">
            <a:extLst>
              <a:ext uri="{FF2B5EF4-FFF2-40B4-BE49-F238E27FC236}">
                <a16:creationId xmlns:a16="http://schemas.microsoft.com/office/drawing/2014/main" id="{10061052-2246-3F47-148B-09A1DC1C1580}"/>
              </a:ext>
            </a:extLst>
          </p:cNvPr>
          <p:cNvPicPr>
            <a:picLocks noChangeAspect="1"/>
          </p:cNvPicPr>
          <p:nvPr userDrawn="1"/>
        </p:nvPicPr>
        <p:blipFill>
          <a:blip r:embed="rId3">
            <a:alphaModFix amt="50000"/>
          </a:blip>
          <a:stretch>
            <a:fillRect/>
          </a:stretch>
        </p:blipFill>
        <p:spPr>
          <a:xfrm flipH="1">
            <a:off x="6123539" y="2794571"/>
            <a:ext cx="6482707" cy="4351105"/>
          </a:xfrm>
          <a:prstGeom prst="rect">
            <a:avLst/>
          </a:prstGeom>
        </p:spPr>
      </p:pic>
    </p:spTree>
    <p:extLst>
      <p:ext uri="{BB962C8B-B14F-4D97-AF65-F5344CB8AC3E}">
        <p14:creationId xmlns:p14="http://schemas.microsoft.com/office/powerpoint/2010/main" val="335888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5709-E4D8-1AF0-6F51-F1441CDD28F7}"/>
              </a:ext>
            </a:extLst>
          </p:cNvPr>
          <p:cNvSpPr>
            <a:spLocks noGrp="1"/>
          </p:cNvSpPr>
          <p:nvPr>
            <p:ph type="title"/>
          </p:nvPr>
        </p:nvSpPr>
        <p:spPr>
          <a:xfrm>
            <a:off x="1490596" y="678276"/>
            <a:ext cx="986320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8A15656-0AC8-B827-EE35-BE0DE204CB99}"/>
              </a:ext>
            </a:extLst>
          </p:cNvPr>
          <p:cNvSpPr>
            <a:spLocks noGrp="1"/>
          </p:cNvSpPr>
          <p:nvPr>
            <p:ph sz="half" idx="1"/>
          </p:nvPr>
        </p:nvSpPr>
        <p:spPr>
          <a:xfrm>
            <a:off x="1490596" y="2279736"/>
            <a:ext cx="4779723" cy="4210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00B27-75F9-D45F-B236-A7055F7E8CB9}"/>
              </a:ext>
            </a:extLst>
          </p:cNvPr>
          <p:cNvSpPr>
            <a:spLocks noGrp="1"/>
          </p:cNvSpPr>
          <p:nvPr>
            <p:ph sz="half" idx="2"/>
          </p:nvPr>
        </p:nvSpPr>
        <p:spPr>
          <a:xfrm>
            <a:off x="6574076" y="2279736"/>
            <a:ext cx="4779723" cy="4210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AE4DC23-2AAA-C90F-7ABE-6192FC4DBA49}"/>
              </a:ext>
            </a:extLst>
          </p:cNvPr>
          <p:cNvPicPr>
            <a:picLocks noChangeAspect="1"/>
          </p:cNvPicPr>
          <p:nvPr userDrawn="1"/>
        </p:nvPicPr>
        <p:blipFill>
          <a:blip r:embed="rId2"/>
          <a:srcRect l="1" t="-1" r="-37780" b="63362"/>
          <a:stretch>
            <a:fillRect/>
          </a:stretch>
        </p:blipFill>
        <p:spPr>
          <a:xfrm>
            <a:off x="-1" y="0"/>
            <a:ext cx="838201" cy="6858000"/>
          </a:xfrm>
          <a:prstGeom prst="rect">
            <a:avLst/>
          </a:prstGeom>
        </p:spPr>
      </p:pic>
      <p:pic>
        <p:nvPicPr>
          <p:cNvPr id="6" name="Picture 5">
            <a:extLst>
              <a:ext uri="{FF2B5EF4-FFF2-40B4-BE49-F238E27FC236}">
                <a16:creationId xmlns:a16="http://schemas.microsoft.com/office/drawing/2014/main" id="{C49AF04B-A5CE-0B41-EC27-F6176A488167}"/>
              </a:ext>
            </a:extLst>
          </p:cNvPr>
          <p:cNvPicPr>
            <a:picLocks noChangeAspect="1"/>
          </p:cNvPicPr>
          <p:nvPr userDrawn="1"/>
        </p:nvPicPr>
        <p:blipFill>
          <a:blip r:embed="rId3">
            <a:alphaModFix amt="50000"/>
          </a:blip>
          <a:stretch>
            <a:fillRect/>
          </a:stretch>
        </p:blipFill>
        <p:spPr>
          <a:xfrm flipH="1">
            <a:off x="6123539" y="2794571"/>
            <a:ext cx="6482707" cy="4351105"/>
          </a:xfrm>
          <a:prstGeom prst="rect">
            <a:avLst/>
          </a:prstGeom>
        </p:spPr>
      </p:pic>
    </p:spTree>
    <p:extLst>
      <p:ext uri="{BB962C8B-B14F-4D97-AF65-F5344CB8AC3E}">
        <p14:creationId xmlns:p14="http://schemas.microsoft.com/office/powerpoint/2010/main" val="326662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D5E82-5E1E-DB44-E9A9-3E04F99A5BD2}"/>
              </a:ext>
            </a:extLst>
          </p:cNvPr>
          <p:cNvSpPr>
            <a:spLocks noGrp="1"/>
          </p:cNvSpPr>
          <p:nvPr>
            <p:ph type="body" idx="1"/>
          </p:nvPr>
        </p:nvSpPr>
        <p:spPr>
          <a:xfrm>
            <a:off x="1490595" y="2141690"/>
            <a:ext cx="4727071" cy="5012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C368B6FC-FA26-6989-D2E2-578B245A266B}"/>
              </a:ext>
            </a:extLst>
          </p:cNvPr>
          <p:cNvSpPr>
            <a:spLocks noGrp="1"/>
          </p:cNvSpPr>
          <p:nvPr>
            <p:ph type="body" sz="quarter" idx="3"/>
          </p:nvPr>
        </p:nvSpPr>
        <p:spPr>
          <a:xfrm>
            <a:off x="6571086" y="2141690"/>
            <a:ext cx="4750351" cy="5012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0EDA7E8F-241E-B693-BB3D-EFA3D020B68B}"/>
              </a:ext>
            </a:extLst>
          </p:cNvPr>
          <p:cNvSpPr>
            <a:spLocks noGrp="1"/>
          </p:cNvSpPr>
          <p:nvPr>
            <p:ph type="title"/>
          </p:nvPr>
        </p:nvSpPr>
        <p:spPr>
          <a:xfrm>
            <a:off x="1490596" y="678276"/>
            <a:ext cx="9863203" cy="1325563"/>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F145EE62-9E66-BDDB-708F-48333A0F98B8}"/>
              </a:ext>
            </a:extLst>
          </p:cNvPr>
          <p:cNvSpPr>
            <a:spLocks noGrp="1"/>
          </p:cNvSpPr>
          <p:nvPr>
            <p:ph sz="half" idx="10"/>
          </p:nvPr>
        </p:nvSpPr>
        <p:spPr>
          <a:xfrm>
            <a:off x="1490596" y="2780778"/>
            <a:ext cx="4779723" cy="3709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25304263-F5A5-2D99-E71B-54DD6A2B40B1}"/>
              </a:ext>
            </a:extLst>
          </p:cNvPr>
          <p:cNvSpPr>
            <a:spLocks noGrp="1"/>
          </p:cNvSpPr>
          <p:nvPr>
            <p:ph sz="half" idx="2"/>
          </p:nvPr>
        </p:nvSpPr>
        <p:spPr>
          <a:xfrm>
            <a:off x="6574076" y="2780778"/>
            <a:ext cx="4779723" cy="3709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1C429207-EA71-B871-29B9-71CF21DE4EBB}"/>
              </a:ext>
            </a:extLst>
          </p:cNvPr>
          <p:cNvPicPr>
            <a:picLocks noChangeAspect="1"/>
          </p:cNvPicPr>
          <p:nvPr userDrawn="1"/>
        </p:nvPicPr>
        <p:blipFill>
          <a:blip r:embed="rId2"/>
          <a:srcRect l="1" t="-1" r="-37780" b="63362"/>
          <a:stretch>
            <a:fillRect/>
          </a:stretch>
        </p:blipFill>
        <p:spPr>
          <a:xfrm>
            <a:off x="-1" y="0"/>
            <a:ext cx="838201" cy="6858000"/>
          </a:xfrm>
          <a:prstGeom prst="rect">
            <a:avLst/>
          </a:prstGeom>
        </p:spPr>
      </p:pic>
      <p:pic>
        <p:nvPicPr>
          <p:cNvPr id="4" name="Picture 3">
            <a:extLst>
              <a:ext uri="{FF2B5EF4-FFF2-40B4-BE49-F238E27FC236}">
                <a16:creationId xmlns:a16="http://schemas.microsoft.com/office/drawing/2014/main" id="{D2E11505-BBEA-DE79-1C66-CE84B3AC01DF}"/>
              </a:ext>
            </a:extLst>
          </p:cNvPr>
          <p:cNvPicPr>
            <a:picLocks noChangeAspect="1"/>
          </p:cNvPicPr>
          <p:nvPr userDrawn="1"/>
        </p:nvPicPr>
        <p:blipFill>
          <a:blip r:embed="rId3">
            <a:alphaModFix amt="50000"/>
          </a:blip>
          <a:stretch>
            <a:fillRect/>
          </a:stretch>
        </p:blipFill>
        <p:spPr>
          <a:xfrm flipH="1">
            <a:off x="6123539" y="2794571"/>
            <a:ext cx="6482707" cy="4351105"/>
          </a:xfrm>
          <a:prstGeom prst="rect">
            <a:avLst/>
          </a:prstGeom>
        </p:spPr>
      </p:pic>
    </p:spTree>
    <p:extLst>
      <p:ext uri="{BB962C8B-B14F-4D97-AF65-F5344CB8AC3E}">
        <p14:creationId xmlns:p14="http://schemas.microsoft.com/office/powerpoint/2010/main" val="194220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8512-2976-8ED2-47AF-2ECDEFA5692A}"/>
              </a:ext>
            </a:extLst>
          </p:cNvPr>
          <p:cNvSpPr>
            <a:spLocks noGrp="1"/>
          </p:cNvSpPr>
          <p:nvPr>
            <p:ph type="title"/>
          </p:nvPr>
        </p:nvSpPr>
        <p:spPr>
          <a:xfrm>
            <a:off x="1490596" y="941322"/>
            <a:ext cx="9863203" cy="1325563"/>
          </a:xfrm>
        </p:spPr>
        <p:txBody>
          <a:bodyPr/>
          <a:lstStyle/>
          <a:p>
            <a:r>
              <a:rPr lang="en-US"/>
              <a:t>Click to edit Master title style</a:t>
            </a:r>
          </a:p>
        </p:txBody>
      </p:sp>
      <p:pic>
        <p:nvPicPr>
          <p:cNvPr id="3" name="Picture 2">
            <a:extLst>
              <a:ext uri="{FF2B5EF4-FFF2-40B4-BE49-F238E27FC236}">
                <a16:creationId xmlns:a16="http://schemas.microsoft.com/office/drawing/2014/main" id="{46F19602-48A0-DACD-2822-79D90DF19BF8}"/>
              </a:ext>
            </a:extLst>
          </p:cNvPr>
          <p:cNvPicPr>
            <a:picLocks noChangeAspect="1"/>
          </p:cNvPicPr>
          <p:nvPr userDrawn="1"/>
        </p:nvPicPr>
        <p:blipFill>
          <a:blip r:embed="rId2"/>
          <a:srcRect l="1" t="-1" r="-37780" b="63362"/>
          <a:stretch>
            <a:fillRect/>
          </a:stretch>
        </p:blipFill>
        <p:spPr>
          <a:xfrm>
            <a:off x="-1" y="0"/>
            <a:ext cx="838201" cy="6858000"/>
          </a:xfrm>
          <a:prstGeom prst="rect">
            <a:avLst/>
          </a:prstGeom>
        </p:spPr>
      </p:pic>
      <p:pic>
        <p:nvPicPr>
          <p:cNvPr id="4" name="Picture 3">
            <a:extLst>
              <a:ext uri="{FF2B5EF4-FFF2-40B4-BE49-F238E27FC236}">
                <a16:creationId xmlns:a16="http://schemas.microsoft.com/office/drawing/2014/main" id="{3DF19559-8F9C-A120-88B9-CD1C21B0C91A}"/>
              </a:ext>
            </a:extLst>
          </p:cNvPr>
          <p:cNvPicPr>
            <a:picLocks noChangeAspect="1"/>
          </p:cNvPicPr>
          <p:nvPr userDrawn="1"/>
        </p:nvPicPr>
        <p:blipFill>
          <a:blip r:embed="rId3">
            <a:alphaModFix amt="50000"/>
          </a:blip>
          <a:stretch>
            <a:fillRect/>
          </a:stretch>
        </p:blipFill>
        <p:spPr>
          <a:xfrm flipH="1">
            <a:off x="6123539" y="2794571"/>
            <a:ext cx="6482707" cy="4351105"/>
          </a:xfrm>
          <a:prstGeom prst="rect">
            <a:avLst/>
          </a:prstGeom>
        </p:spPr>
      </p:pic>
    </p:spTree>
    <p:extLst>
      <p:ext uri="{BB962C8B-B14F-4D97-AF65-F5344CB8AC3E}">
        <p14:creationId xmlns:p14="http://schemas.microsoft.com/office/powerpoint/2010/main" val="75178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E3671-DD9A-EAE9-68DD-11900F7643B5}"/>
              </a:ext>
            </a:extLst>
          </p:cNvPr>
          <p:cNvPicPr>
            <a:picLocks noChangeAspect="1"/>
          </p:cNvPicPr>
          <p:nvPr userDrawn="1"/>
        </p:nvPicPr>
        <p:blipFill>
          <a:blip r:embed="rId2"/>
          <a:srcRect l="1" t="-1" r="-37780" b="63362"/>
          <a:stretch>
            <a:fillRect/>
          </a:stretch>
        </p:blipFill>
        <p:spPr>
          <a:xfrm>
            <a:off x="-1" y="0"/>
            <a:ext cx="838201" cy="6858000"/>
          </a:xfrm>
          <a:prstGeom prst="rect">
            <a:avLst/>
          </a:prstGeom>
        </p:spPr>
      </p:pic>
      <p:pic>
        <p:nvPicPr>
          <p:cNvPr id="3" name="Picture 2">
            <a:extLst>
              <a:ext uri="{FF2B5EF4-FFF2-40B4-BE49-F238E27FC236}">
                <a16:creationId xmlns:a16="http://schemas.microsoft.com/office/drawing/2014/main" id="{90D79E86-3F0E-7ABD-33CC-BFE4EE810DFD}"/>
              </a:ext>
            </a:extLst>
          </p:cNvPr>
          <p:cNvPicPr>
            <a:picLocks noChangeAspect="1"/>
          </p:cNvPicPr>
          <p:nvPr userDrawn="1"/>
        </p:nvPicPr>
        <p:blipFill>
          <a:blip r:embed="rId3">
            <a:alphaModFix amt="50000"/>
          </a:blip>
          <a:stretch>
            <a:fillRect/>
          </a:stretch>
        </p:blipFill>
        <p:spPr>
          <a:xfrm flipH="1">
            <a:off x="6123539" y="2794571"/>
            <a:ext cx="6482707" cy="4351105"/>
          </a:xfrm>
          <a:prstGeom prst="rect">
            <a:avLst/>
          </a:prstGeom>
        </p:spPr>
      </p:pic>
    </p:spTree>
    <p:extLst>
      <p:ext uri="{BB962C8B-B14F-4D97-AF65-F5344CB8AC3E}">
        <p14:creationId xmlns:p14="http://schemas.microsoft.com/office/powerpoint/2010/main" val="277211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E3671-DD9A-EAE9-68DD-11900F7643B5}"/>
              </a:ext>
            </a:extLst>
          </p:cNvPr>
          <p:cNvPicPr>
            <a:picLocks noChangeAspect="1"/>
          </p:cNvPicPr>
          <p:nvPr userDrawn="1"/>
        </p:nvPicPr>
        <p:blipFill>
          <a:blip r:embed="rId2"/>
          <a:srcRect l="1" t="-1" r="-37780" b="63362"/>
          <a:stretch>
            <a:fillRect/>
          </a:stretch>
        </p:blipFill>
        <p:spPr>
          <a:xfrm>
            <a:off x="-1" y="0"/>
            <a:ext cx="838201" cy="6858000"/>
          </a:xfrm>
          <a:prstGeom prst="rect">
            <a:avLst/>
          </a:prstGeom>
        </p:spPr>
      </p:pic>
    </p:spTree>
    <p:extLst>
      <p:ext uri="{BB962C8B-B14F-4D97-AF65-F5344CB8AC3E}">
        <p14:creationId xmlns:p14="http://schemas.microsoft.com/office/powerpoint/2010/main" val="61330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6C93-1A94-ACE4-0838-31C1F3283FA4}"/>
              </a:ext>
            </a:extLst>
          </p:cNvPr>
          <p:cNvSpPr>
            <a:spLocks noGrp="1"/>
          </p:cNvSpPr>
          <p:nvPr>
            <p:ph type="title"/>
          </p:nvPr>
        </p:nvSpPr>
        <p:spPr>
          <a:xfrm>
            <a:off x="123825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A05B24-4CCF-4886-85CD-3AAC9D3ED5BA}"/>
              </a:ext>
            </a:extLst>
          </p:cNvPr>
          <p:cNvSpPr>
            <a:spLocks noGrp="1"/>
          </p:cNvSpPr>
          <p:nvPr>
            <p:ph idx="1"/>
          </p:nvPr>
        </p:nvSpPr>
        <p:spPr>
          <a:xfrm>
            <a:off x="5483005"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FB3202-17CF-C93B-FD86-E7DD28A05AF0}"/>
              </a:ext>
            </a:extLst>
          </p:cNvPr>
          <p:cNvSpPr>
            <a:spLocks noGrp="1"/>
          </p:cNvSpPr>
          <p:nvPr>
            <p:ph type="body" sz="half" idx="2"/>
          </p:nvPr>
        </p:nvSpPr>
        <p:spPr>
          <a:xfrm>
            <a:off x="123825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76323057-26EA-E9ED-F9A8-62D909975C5C}"/>
              </a:ext>
            </a:extLst>
          </p:cNvPr>
          <p:cNvPicPr>
            <a:picLocks noChangeAspect="1"/>
          </p:cNvPicPr>
          <p:nvPr userDrawn="1"/>
        </p:nvPicPr>
        <p:blipFill>
          <a:blip r:embed="rId2"/>
          <a:srcRect l="1" t="-1" r="-37780" b="63362"/>
          <a:stretch>
            <a:fillRect/>
          </a:stretch>
        </p:blipFill>
        <p:spPr>
          <a:xfrm>
            <a:off x="-1" y="0"/>
            <a:ext cx="838201" cy="6858000"/>
          </a:xfrm>
          <a:prstGeom prst="rect">
            <a:avLst/>
          </a:prstGeom>
        </p:spPr>
      </p:pic>
      <p:pic>
        <p:nvPicPr>
          <p:cNvPr id="6" name="Picture 5">
            <a:extLst>
              <a:ext uri="{FF2B5EF4-FFF2-40B4-BE49-F238E27FC236}">
                <a16:creationId xmlns:a16="http://schemas.microsoft.com/office/drawing/2014/main" id="{64AB6ED5-A0C4-DDE2-A0A3-0B3D846D9538}"/>
              </a:ext>
            </a:extLst>
          </p:cNvPr>
          <p:cNvPicPr>
            <a:picLocks noChangeAspect="1"/>
          </p:cNvPicPr>
          <p:nvPr userDrawn="1"/>
        </p:nvPicPr>
        <p:blipFill>
          <a:blip r:embed="rId3">
            <a:alphaModFix amt="50000"/>
          </a:blip>
          <a:stretch>
            <a:fillRect/>
          </a:stretch>
        </p:blipFill>
        <p:spPr>
          <a:xfrm flipH="1">
            <a:off x="6123539" y="2794571"/>
            <a:ext cx="6482707" cy="4351105"/>
          </a:xfrm>
          <a:prstGeom prst="rect">
            <a:avLst/>
          </a:prstGeom>
        </p:spPr>
      </p:pic>
    </p:spTree>
    <p:extLst>
      <p:ext uri="{BB962C8B-B14F-4D97-AF65-F5344CB8AC3E}">
        <p14:creationId xmlns:p14="http://schemas.microsoft.com/office/powerpoint/2010/main" val="235171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324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87732-F68C-65C5-B9CD-814789F36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EBB17F-5E8D-1A85-B9A0-45EB0F463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281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4570-07C1-D09A-5D84-04B5C0B33EA3}"/>
              </a:ext>
            </a:extLst>
          </p:cNvPr>
          <p:cNvSpPr>
            <a:spLocks noGrp="1"/>
          </p:cNvSpPr>
          <p:nvPr>
            <p:ph type="ctrTitle"/>
          </p:nvPr>
        </p:nvSpPr>
        <p:spPr>
          <a:xfrm>
            <a:off x="1478071" y="2235200"/>
            <a:ext cx="10409129" cy="2387600"/>
          </a:xfrm>
        </p:spPr>
        <p:txBody>
          <a:bodyPr>
            <a:noAutofit/>
          </a:bodyPr>
          <a:lstStyle/>
          <a:p>
            <a:r>
              <a:rPr lang="en-US" sz="7200" dirty="0"/>
              <a:t>Protecting our families against measles</a:t>
            </a:r>
          </a:p>
        </p:txBody>
      </p:sp>
    </p:spTree>
    <p:extLst>
      <p:ext uri="{BB962C8B-B14F-4D97-AF65-F5344CB8AC3E}">
        <p14:creationId xmlns:p14="http://schemas.microsoft.com/office/powerpoint/2010/main" val="222263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E3A6-085A-3323-A618-D4030E7FEFCA}"/>
              </a:ext>
            </a:extLst>
          </p:cNvPr>
          <p:cNvSpPr>
            <a:spLocks noGrp="1"/>
          </p:cNvSpPr>
          <p:nvPr>
            <p:ph type="title"/>
          </p:nvPr>
        </p:nvSpPr>
        <p:spPr/>
        <p:txBody>
          <a:bodyPr/>
          <a:lstStyle/>
          <a:p>
            <a:r>
              <a:rPr lang="en-US" dirty="0"/>
              <a:t>What else can we do?</a:t>
            </a:r>
          </a:p>
        </p:txBody>
      </p:sp>
      <p:sp>
        <p:nvSpPr>
          <p:cNvPr id="3" name="Content Placeholder 2">
            <a:extLst>
              <a:ext uri="{FF2B5EF4-FFF2-40B4-BE49-F238E27FC236}">
                <a16:creationId xmlns:a16="http://schemas.microsoft.com/office/drawing/2014/main" id="{379CABB6-1242-20F7-E0BE-6883CD17AD2A}"/>
              </a:ext>
            </a:extLst>
          </p:cNvPr>
          <p:cNvSpPr>
            <a:spLocks noGrp="1"/>
          </p:cNvSpPr>
          <p:nvPr>
            <p:ph idx="1"/>
          </p:nvPr>
        </p:nvSpPr>
        <p:spPr/>
        <p:txBody>
          <a:bodyPr/>
          <a:lstStyle/>
          <a:p>
            <a:pPr fontAlgn="base"/>
            <a:r>
              <a:rPr lang="en-US" dirty="0"/>
              <a:t>We all have a part  </a:t>
            </a:r>
          </a:p>
          <a:p>
            <a:pPr fontAlgn="base"/>
            <a:r>
              <a:rPr lang="en-US" dirty="0"/>
              <a:t>Stay apart to prevent the spread </a:t>
            </a:r>
          </a:p>
          <a:p>
            <a:pPr fontAlgn="base"/>
            <a:r>
              <a:rPr lang="en-US" dirty="0"/>
              <a:t>Know the symptoms </a:t>
            </a:r>
          </a:p>
          <a:p>
            <a:pPr fontAlgn="base"/>
            <a:r>
              <a:rPr lang="en-US" dirty="0"/>
              <a:t>Get medical care </a:t>
            </a:r>
          </a:p>
          <a:p>
            <a:endParaRPr lang="en-US" dirty="0"/>
          </a:p>
        </p:txBody>
      </p:sp>
    </p:spTree>
    <p:extLst>
      <p:ext uri="{BB962C8B-B14F-4D97-AF65-F5344CB8AC3E}">
        <p14:creationId xmlns:p14="http://schemas.microsoft.com/office/powerpoint/2010/main" val="373913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9F0D-47C9-AEF0-80DB-B2754F8F5F4A}"/>
              </a:ext>
            </a:extLst>
          </p:cNvPr>
          <p:cNvSpPr>
            <a:spLocks noGrp="1"/>
          </p:cNvSpPr>
          <p:nvPr>
            <p:ph type="title"/>
          </p:nvPr>
        </p:nvSpPr>
        <p:spPr>
          <a:xfrm>
            <a:off x="1490597" y="879620"/>
            <a:ext cx="9284496" cy="1325563"/>
          </a:xfrm>
        </p:spPr>
        <p:txBody>
          <a:bodyPr/>
          <a:lstStyle/>
          <a:p>
            <a:r>
              <a:rPr lang="en-US" dirty="0"/>
              <a:t>Staying apart to prevent measles from spreading </a:t>
            </a:r>
          </a:p>
        </p:txBody>
      </p:sp>
      <p:sp>
        <p:nvSpPr>
          <p:cNvPr id="3" name="Content Placeholder 2">
            <a:extLst>
              <a:ext uri="{FF2B5EF4-FFF2-40B4-BE49-F238E27FC236}">
                <a16:creationId xmlns:a16="http://schemas.microsoft.com/office/drawing/2014/main" id="{0035AD4E-3828-E132-C67A-86EB1DBA74FC}"/>
              </a:ext>
            </a:extLst>
          </p:cNvPr>
          <p:cNvSpPr>
            <a:spLocks noGrp="1"/>
          </p:cNvSpPr>
          <p:nvPr>
            <p:ph idx="1"/>
          </p:nvPr>
        </p:nvSpPr>
        <p:spPr/>
        <p:txBody>
          <a:bodyPr/>
          <a:lstStyle/>
          <a:p>
            <a:pPr marL="0" indent="0" fontAlgn="base">
              <a:buNone/>
            </a:pPr>
            <a:r>
              <a:rPr lang="en-US" b="1" dirty="0"/>
              <a:t>If you’re exposed to measles and unvaccinated: </a:t>
            </a:r>
          </a:p>
          <a:p>
            <a:pPr fontAlgn="base"/>
            <a:r>
              <a:rPr lang="en-US" dirty="0"/>
              <a:t>Stay home for 21 days  </a:t>
            </a:r>
          </a:p>
          <a:p>
            <a:pPr fontAlgn="base"/>
            <a:r>
              <a:rPr lang="en-US" dirty="0"/>
              <a:t>Stay apart from other people </a:t>
            </a:r>
          </a:p>
          <a:p>
            <a:pPr fontAlgn="base"/>
            <a:r>
              <a:rPr lang="en-US" dirty="0"/>
              <a:t>You still can get vaccinated within 72 hours </a:t>
            </a:r>
          </a:p>
          <a:p>
            <a:pPr fontAlgn="base"/>
            <a:r>
              <a:rPr lang="en-US" dirty="0"/>
              <a:t>This can protect you from getting sick or reduce </a:t>
            </a:r>
            <a:br>
              <a:rPr lang="en-US" dirty="0"/>
            </a:br>
            <a:r>
              <a:rPr lang="en-US" dirty="0"/>
              <a:t>your symptoms </a:t>
            </a:r>
          </a:p>
          <a:p>
            <a:endParaRPr lang="en-US" dirty="0"/>
          </a:p>
        </p:txBody>
      </p:sp>
    </p:spTree>
    <p:extLst>
      <p:ext uri="{BB962C8B-B14F-4D97-AF65-F5344CB8AC3E}">
        <p14:creationId xmlns:p14="http://schemas.microsoft.com/office/powerpoint/2010/main" val="2436441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2095-0D86-C222-23AB-FFD7C8214591}"/>
              </a:ext>
            </a:extLst>
          </p:cNvPr>
          <p:cNvSpPr>
            <a:spLocks noGrp="1"/>
          </p:cNvSpPr>
          <p:nvPr>
            <p:ph type="title"/>
          </p:nvPr>
        </p:nvSpPr>
        <p:spPr/>
        <p:txBody>
          <a:bodyPr/>
          <a:lstStyle/>
          <a:p>
            <a:r>
              <a:rPr lang="en-US" dirty="0"/>
              <a:t>Measles symptoms </a:t>
            </a:r>
          </a:p>
        </p:txBody>
      </p:sp>
      <p:sp>
        <p:nvSpPr>
          <p:cNvPr id="3" name="Content Placeholder 2">
            <a:extLst>
              <a:ext uri="{FF2B5EF4-FFF2-40B4-BE49-F238E27FC236}">
                <a16:creationId xmlns:a16="http://schemas.microsoft.com/office/drawing/2014/main" id="{1A40B61C-4859-5A6E-E56B-53D863D5DA8B}"/>
              </a:ext>
            </a:extLst>
          </p:cNvPr>
          <p:cNvSpPr>
            <a:spLocks noGrp="1"/>
          </p:cNvSpPr>
          <p:nvPr>
            <p:ph idx="1"/>
          </p:nvPr>
        </p:nvSpPr>
        <p:spPr/>
        <p:txBody>
          <a:bodyPr/>
          <a:lstStyle/>
          <a:p>
            <a:pPr fontAlgn="base"/>
            <a:r>
              <a:rPr lang="en-US" dirty="0"/>
              <a:t>They don’t start all at the same time </a:t>
            </a:r>
          </a:p>
          <a:p>
            <a:pPr fontAlgn="base"/>
            <a:r>
              <a:rPr lang="en-US" dirty="0"/>
              <a:t>If you have a fever, cough and red eyes, stay </a:t>
            </a:r>
            <a:br>
              <a:rPr lang="en-US" dirty="0"/>
            </a:br>
            <a:r>
              <a:rPr lang="en-US" dirty="0"/>
              <a:t>home and apart from other people </a:t>
            </a:r>
          </a:p>
          <a:p>
            <a:pPr fontAlgn="base"/>
            <a:r>
              <a:rPr lang="en-US" dirty="0"/>
              <a:t>Watch for a rash  </a:t>
            </a:r>
          </a:p>
          <a:p>
            <a:pPr fontAlgn="base"/>
            <a:r>
              <a:rPr lang="en-US" dirty="0"/>
              <a:t>Call a clinic or doctor </a:t>
            </a:r>
          </a:p>
          <a:p>
            <a:endParaRPr lang="en-US" dirty="0"/>
          </a:p>
        </p:txBody>
      </p:sp>
    </p:spTree>
    <p:extLst>
      <p:ext uri="{BB962C8B-B14F-4D97-AF65-F5344CB8AC3E}">
        <p14:creationId xmlns:p14="http://schemas.microsoft.com/office/powerpoint/2010/main" val="2679022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76889F55-15FF-2923-9ED3-7D51B810F791}"/>
              </a:ext>
            </a:extLst>
          </p:cNvPr>
          <p:cNvSpPr txBox="1">
            <a:spLocks/>
          </p:cNvSpPr>
          <p:nvPr/>
        </p:nvSpPr>
        <p:spPr>
          <a:xfrm>
            <a:off x="1490596" y="5044966"/>
            <a:ext cx="4127329" cy="14451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Scan to find your vaccine records. You also can go to </a:t>
            </a:r>
            <a:r>
              <a:rPr lang="en-US" sz="2000" b="1"/>
              <a:t>myirmobile.com</a:t>
            </a:r>
            <a:r>
              <a:rPr lang="en-US" sz="2000"/>
              <a:t>.</a:t>
            </a:r>
            <a:endParaRPr lang="en-US" sz="2000" dirty="0"/>
          </a:p>
        </p:txBody>
      </p:sp>
      <p:sp>
        <p:nvSpPr>
          <p:cNvPr id="3" name="Content Placeholder 5">
            <a:extLst>
              <a:ext uri="{FF2B5EF4-FFF2-40B4-BE49-F238E27FC236}">
                <a16:creationId xmlns:a16="http://schemas.microsoft.com/office/drawing/2014/main" id="{16D1B0AD-3020-B715-005E-99E3B73B80CB}"/>
              </a:ext>
            </a:extLst>
          </p:cNvPr>
          <p:cNvSpPr txBox="1">
            <a:spLocks/>
          </p:cNvSpPr>
          <p:nvPr/>
        </p:nvSpPr>
        <p:spPr>
          <a:xfrm>
            <a:off x="6574076" y="5044966"/>
            <a:ext cx="5043271" cy="14451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Scan for a map showing free measles vaccine locations for adults without insurance and for children 18 and younger.</a:t>
            </a:r>
          </a:p>
        </p:txBody>
      </p:sp>
      <p:pic>
        <p:nvPicPr>
          <p:cNvPr id="4" name="Graphic 3">
            <a:extLst>
              <a:ext uri="{FF2B5EF4-FFF2-40B4-BE49-F238E27FC236}">
                <a16:creationId xmlns:a16="http://schemas.microsoft.com/office/drawing/2014/main" id="{094F2085-D41A-0EFE-2839-E293D16A69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74077" y="2274687"/>
            <a:ext cx="2240140" cy="2240140"/>
          </a:xfrm>
          <a:prstGeom prst="rect">
            <a:avLst/>
          </a:prstGeom>
        </p:spPr>
      </p:pic>
      <p:pic>
        <p:nvPicPr>
          <p:cNvPr id="5" name="Graphic 4">
            <a:extLst>
              <a:ext uri="{FF2B5EF4-FFF2-40B4-BE49-F238E27FC236}">
                <a16:creationId xmlns:a16="http://schemas.microsoft.com/office/drawing/2014/main" id="{A24424DF-7803-DBF4-E19B-D5951B50A3D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45560" y="2274687"/>
            <a:ext cx="2240140" cy="2240140"/>
          </a:xfrm>
          <a:prstGeom prst="rect">
            <a:avLst/>
          </a:prstGeom>
        </p:spPr>
      </p:pic>
      <p:sp>
        <p:nvSpPr>
          <p:cNvPr id="6" name="Title 1">
            <a:extLst>
              <a:ext uri="{FF2B5EF4-FFF2-40B4-BE49-F238E27FC236}">
                <a16:creationId xmlns:a16="http://schemas.microsoft.com/office/drawing/2014/main" id="{6FB06DF3-A91E-75AB-E349-35A4D0A91C58}"/>
              </a:ext>
            </a:extLst>
          </p:cNvPr>
          <p:cNvSpPr txBox="1">
            <a:spLocks/>
          </p:cNvSpPr>
          <p:nvPr/>
        </p:nvSpPr>
        <p:spPr>
          <a:xfrm>
            <a:off x="1490596" y="879620"/>
            <a:ext cx="9863203" cy="1325563"/>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a:lstStyle>
          <a:p>
            <a:r>
              <a:rPr lang="en-US"/>
              <a:t>Resources</a:t>
            </a:r>
            <a:endParaRPr lang="en-US" dirty="0"/>
          </a:p>
        </p:txBody>
      </p:sp>
    </p:spTree>
    <p:extLst>
      <p:ext uri="{BB962C8B-B14F-4D97-AF65-F5344CB8AC3E}">
        <p14:creationId xmlns:p14="http://schemas.microsoft.com/office/powerpoint/2010/main" val="366958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5DDC-571A-2CA9-C6F7-E71766948E85}"/>
              </a:ext>
            </a:extLst>
          </p:cNvPr>
          <p:cNvSpPr>
            <a:spLocks noGrp="1"/>
          </p:cNvSpPr>
          <p:nvPr>
            <p:ph type="title"/>
          </p:nvPr>
        </p:nvSpPr>
        <p:spPr>
          <a:xfrm>
            <a:off x="1490597" y="1461624"/>
            <a:ext cx="8953394" cy="3934751"/>
          </a:xfrm>
        </p:spPr>
        <p:txBody>
          <a:bodyPr>
            <a:normAutofit/>
          </a:bodyPr>
          <a:lstStyle/>
          <a:p>
            <a:r>
              <a:rPr lang="en-US" sz="7200" dirty="0"/>
              <a:t>Measles is serious and spreading.</a:t>
            </a:r>
          </a:p>
        </p:txBody>
      </p:sp>
    </p:spTree>
    <p:extLst>
      <p:ext uri="{BB962C8B-B14F-4D97-AF65-F5344CB8AC3E}">
        <p14:creationId xmlns:p14="http://schemas.microsoft.com/office/powerpoint/2010/main" val="115063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A53F19D-50EB-619F-4765-5AE2F3B82205}"/>
              </a:ext>
            </a:extLst>
          </p:cNvPr>
          <p:cNvPicPr>
            <a:picLocks noGrp="1" noChangeAspect="1"/>
          </p:cNvPicPr>
          <p:nvPr>
            <p:ph type="pic" idx="1"/>
          </p:nvPr>
        </p:nvPicPr>
        <p:blipFill>
          <a:blip r:embed="rId3"/>
          <a:srcRect l="7785" r="7785"/>
          <a:stretch>
            <a:fillRect/>
          </a:stretch>
        </p:blipFill>
        <p:spPr>
          <a:xfrm>
            <a:off x="5824602" y="1125084"/>
            <a:ext cx="5835585" cy="4607831"/>
          </a:xfrm>
          <a:prstGeom prst="rect">
            <a:avLst/>
          </a:prstGeom>
        </p:spPr>
      </p:pic>
      <p:sp>
        <p:nvSpPr>
          <p:cNvPr id="3" name="Title 2">
            <a:extLst>
              <a:ext uri="{FF2B5EF4-FFF2-40B4-BE49-F238E27FC236}">
                <a16:creationId xmlns:a16="http://schemas.microsoft.com/office/drawing/2014/main" id="{7FB4F465-8007-7205-C475-0F219705AAE2}"/>
              </a:ext>
            </a:extLst>
          </p:cNvPr>
          <p:cNvSpPr>
            <a:spLocks noGrp="1"/>
          </p:cNvSpPr>
          <p:nvPr>
            <p:ph type="title"/>
          </p:nvPr>
        </p:nvSpPr>
        <p:spPr>
          <a:xfrm>
            <a:off x="1238251" y="2157966"/>
            <a:ext cx="4484830" cy="1612557"/>
          </a:xfrm>
        </p:spPr>
        <p:txBody>
          <a:bodyPr>
            <a:noAutofit/>
          </a:bodyPr>
          <a:lstStyle/>
          <a:p>
            <a:r>
              <a:rPr lang="en-US" sz="3600" dirty="0"/>
              <a:t>We can protect our kids, families and community.</a:t>
            </a:r>
          </a:p>
        </p:txBody>
      </p:sp>
      <p:sp>
        <p:nvSpPr>
          <p:cNvPr id="4" name="Text Placeholder 3">
            <a:extLst>
              <a:ext uri="{FF2B5EF4-FFF2-40B4-BE49-F238E27FC236}">
                <a16:creationId xmlns:a16="http://schemas.microsoft.com/office/drawing/2014/main" id="{A06C4255-D970-C325-AE38-506A2CA23807}"/>
              </a:ext>
            </a:extLst>
          </p:cNvPr>
          <p:cNvSpPr>
            <a:spLocks noGrp="1"/>
          </p:cNvSpPr>
          <p:nvPr>
            <p:ph type="body" sz="half" idx="2"/>
          </p:nvPr>
        </p:nvSpPr>
        <p:spPr>
          <a:xfrm>
            <a:off x="1238251" y="3935776"/>
            <a:ext cx="3932237" cy="889612"/>
          </a:xfrm>
        </p:spPr>
        <p:txBody>
          <a:bodyPr>
            <a:normAutofit/>
          </a:bodyPr>
          <a:lstStyle/>
          <a:p>
            <a:r>
              <a:rPr lang="en-US" sz="2400" dirty="0"/>
              <a:t>Here is the situation and what we can do about it. </a:t>
            </a:r>
          </a:p>
        </p:txBody>
      </p:sp>
    </p:spTree>
    <p:extLst>
      <p:ext uri="{BB962C8B-B14F-4D97-AF65-F5344CB8AC3E}">
        <p14:creationId xmlns:p14="http://schemas.microsoft.com/office/powerpoint/2010/main" val="1079954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4FB0-324B-C5D9-D408-471915D7004D}"/>
              </a:ext>
            </a:extLst>
          </p:cNvPr>
          <p:cNvSpPr>
            <a:spLocks noGrp="1"/>
          </p:cNvSpPr>
          <p:nvPr>
            <p:ph type="title"/>
          </p:nvPr>
        </p:nvSpPr>
        <p:spPr/>
        <p:txBody>
          <a:bodyPr/>
          <a:lstStyle/>
          <a:p>
            <a:r>
              <a:rPr lang="en-US" dirty="0"/>
              <a:t>What is measles? </a:t>
            </a:r>
          </a:p>
        </p:txBody>
      </p:sp>
      <p:sp>
        <p:nvSpPr>
          <p:cNvPr id="3" name="Content Placeholder 2">
            <a:extLst>
              <a:ext uri="{FF2B5EF4-FFF2-40B4-BE49-F238E27FC236}">
                <a16:creationId xmlns:a16="http://schemas.microsoft.com/office/drawing/2014/main" id="{0CF89E45-7345-D4C5-8586-1A8462305445}"/>
              </a:ext>
            </a:extLst>
          </p:cNvPr>
          <p:cNvSpPr>
            <a:spLocks noGrp="1"/>
          </p:cNvSpPr>
          <p:nvPr>
            <p:ph idx="1"/>
          </p:nvPr>
        </p:nvSpPr>
        <p:spPr/>
        <p:txBody>
          <a:bodyPr/>
          <a:lstStyle/>
          <a:p>
            <a:pPr fontAlgn="base"/>
            <a:r>
              <a:rPr lang="en-US" dirty="0"/>
              <a:t>Measles is a serious illness caused by a virus </a:t>
            </a:r>
          </a:p>
          <a:p>
            <a:pPr fontAlgn="base"/>
            <a:r>
              <a:rPr lang="en-US" dirty="0"/>
              <a:t>It is highly contagious </a:t>
            </a:r>
          </a:p>
          <a:p>
            <a:pPr fontAlgn="base"/>
            <a:r>
              <a:rPr lang="en-US" dirty="0"/>
              <a:t>It spreads when people talk, cough or sneeze </a:t>
            </a:r>
          </a:p>
          <a:p>
            <a:pPr fontAlgn="base"/>
            <a:r>
              <a:rPr lang="en-US" dirty="0"/>
              <a:t>The virus stays after people leave </a:t>
            </a:r>
          </a:p>
          <a:p>
            <a:endParaRPr lang="en-US" dirty="0"/>
          </a:p>
        </p:txBody>
      </p:sp>
    </p:spTree>
    <p:extLst>
      <p:ext uri="{BB962C8B-B14F-4D97-AF65-F5344CB8AC3E}">
        <p14:creationId xmlns:p14="http://schemas.microsoft.com/office/powerpoint/2010/main" val="3050926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547CB-A783-6DC2-842C-F6BAA4F6B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EF12F-D557-6344-E061-ADEFF54606FD}"/>
              </a:ext>
            </a:extLst>
          </p:cNvPr>
          <p:cNvSpPr>
            <a:spLocks noGrp="1"/>
          </p:cNvSpPr>
          <p:nvPr>
            <p:ph type="title"/>
          </p:nvPr>
        </p:nvSpPr>
        <p:spPr/>
        <p:txBody>
          <a:bodyPr/>
          <a:lstStyle/>
          <a:p>
            <a:r>
              <a:rPr lang="en-US" dirty="0"/>
              <a:t>What is measles? </a:t>
            </a:r>
          </a:p>
        </p:txBody>
      </p:sp>
      <p:sp>
        <p:nvSpPr>
          <p:cNvPr id="3" name="Content Placeholder 2">
            <a:extLst>
              <a:ext uri="{FF2B5EF4-FFF2-40B4-BE49-F238E27FC236}">
                <a16:creationId xmlns:a16="http://schemas.microsoft.com/office/drawing/2014/main" id="{C5544192-34DA-45C5-CE1F-27DA2FF348E5}"/>
              </a:ext>
            </a:extLst>
          </p:cNvPr>
          <p:cNvSpPr>
            <a:spLocks noGrp="1"/>
          </p:cNvSpPr>
          <p:nvPr>
            <p:ph idx="1"/>
          </p:nvPr>
        </p:nvSpPr>
        <p:spPr>
          <a:xfrm>
            <a:off x="1490596" y="2340120"/>
            <a:ext cx="10408961" cy="3635723"/>
          </a:xfrm>
        </p:spPr>
        <p:txBody>
          <a:bodyPr>
            <a:normAutofit/>
          </a:bodyPr>
          <a:lstStyle/>
          <a:p>
            <a:pPr marL="0" indent="0" fontAlgn="base">
              <a:buNone/>
            </a:pPr>
            <a:r>
              <a:rPr lang="en-US" b="1" dirty="0"/>
              <a:t>Some people get ear infections, pneumonia or brain swelling. </a:t>
            </a:r>
            <a:br>
              <a:rPr lang="en-US" b="1" dirty="0"/>
            </a:br>
            <a:endParaRPr lang="en-US" b="1" dirty="0"/>
          </a:p>
          <a:p>
            <a:pPr marL="0" indent="0" fontAlgn="base">
              <a:buNone/>
            </a:pPr>
            <a:r>
              <a:rPr lang="en-US" b="1" dirty="0"/>
              <a:t>Measles is most dangerous for: </a:t>
            </a:r>
          </a:p>
          <a:p>
            <a:pPr fontAlgn="base"/>
            <a:r>
              <a:rPr lang="en-US" dirty="0"/>
              <a:t>Babies </a:t>
            </a:r>
          </a:p>
          <a:p>
            <a:pPr fontAlgn="base"/>
            <a:r>
              <a:rPr lang="en-US" dirty="0"/>
              <a:t>Kids 5 and younger </a:t>
            </a:r>
          </a:p>
          <a:p>
            <a:pPr fontAlgn="base"/>
            <a:r>
              <a:rPr lang="en-US" dirty="0"/>
              <a:t>Pregnant people </a:t>
            </a:r>
          </a:p>
          <a:p>
            <a:pPr fontAlgn="base"/>
            <a:r>
              <a:rPr lang="en-US" dirty="0"/>
              <a:t>People with weaker immune systems </a:t>
            </a:r>
          </a:p>
        </p:txBody>
      </p:sp>
    </p:spTree>
    <p:extLst>
      <p:ext uri="{BB962C8B-B14F-4D97-AF65-F5344CB8AC3E}">
        <p14:creationId xmlns:p14="http://schemas.microsoft.com/office/powerpoint/2010/main" val="610779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E060E-4F00-38A6-6F95-AB7BBC391F34}"/>
              </a:ext>
            </a:extLst>
          </p:cNvPr>
          <p:cNvSpPr>
            <a:spLocks noGrp="1"/>
          </p:cNvSpPr>
          <p:nvPr>
            <p:ph type="body" idx="1"/>
          </p:nvPr>
        </p:nvSpPr>
        <p:spPr>
          <a:xfrm>
            <a:off x="1490595" y="2141690"/>
            <a:ext cx="4727071" cy="1190912"/>
          </a:xfrm>
        </p:spPr>
        <p:txBody>
          <a:bodyPr>
            <a:normAutofit/>
          </a:bodyPr>
          <a:lstStyle/>
          <a:p>
            <a:r>
              <a:rPr lang="en-US" dirty="0"/>
              <a:t>If you have been close to someone with the virus and you are unvaccinated, you should: </a:t>
            </a:r>
          </a:p>
        </p:txBody>
      </p:sp>
      <p:sp>
        <p:nvSpPr>
          <p:cNvPr id="3" name="Text Placeholder 2">
            <a:extLst>
              <a:ext uri="{FF2B5EF4-FFF2-40B4-BE49-F238E27FC236}">
                <a16:creationId xmlns:a16="http://schemas.microsoft.com/office/drawing/2014/main" id="{6BA9EF10-477F-1766-3AFF-D9D76942DCD6}"/>
              </a:ext>
            </a:extLst>
          </p:cNvPr>
          <p:cNvSpPr>
            <a:spLocks noGrp="1"/>
          </p:cNvSpPr>
          <p:nvPr>
            <p:ph type="body" sz="quarter" idx="3"/>
          </p:nvPr>
        </p:nvSpPr>
        <p:spPr>
          <a:xfrm>
            <a:off x="6571086" y="2141690"/>
            <a:ext cx="4750351" cy="1190912"/>
          </a:xfrm>
        </p:spPr>
        <p:txBody>
          <a:bodyPr/>
          <a:lstStyle/>
          <a:p>
            <a:r>
              <a:rPr lang="en-US" dirty="0"/>
              <a:t>If you get sick with measles: </a:t>
            </a:r>
          </a:p>
        </p:txBody>
      </p:sp>
      <p:sp>
        <p:nvSpPr>
          <p:cNvPr id="4" name="Title 3">
            <a:extLst>
              <a:ext uri="{FF2B5EF4-FFF2-40B4-BE49-F238E27FC236}">
                <a16:creationId xmlns:a16="http://schemas.microsoft.com/office/drawing/2014/main" id="{8474DC6E-7987-8544-FCF5-EC2E71B6DB36}"/>
              </a:ext>
            </a:extLst>
          </p:cNvPr>
          <p:cNvSpPr>
            <a:spLocks noGrp="1"/>
          </p:cNvSpPr>
          <p:nvPr>
            <p:ph type="title"/>
          </p:nvPr>
        </p:nvSpPr>
        <p:spPr/>
        <p:txBody>
          <a:bodyPr/>
          <a:lstStyle/>
          <a:p>
            <a:r>
              <a:rPr lang="en-US" dirty="0"/>
              <a:t>Measles disrupts life. </a:t>
            </a:r>
          </a:p>
        </p:txBody>
      </p:sp>
      <p:sp>
        <p:nvSpPr>
          <p:cNvPr id="5" name="Content Placeholder 4">
            <a:extLst>
              <a:ext uri="{FF2B5EF4-FFF2-40B4-BE49-F238E27FC236}">
                <a16:creationId xmlns:a16="http://schemas.microsoft.com/office/drawing/2014/main" id="{31ABB8BE-6341-A084-E39D-4B5B837A6910}"/>
              </a:ext>
            </a:extLst>
          </p:cNvPr>
          <p:cNvSpPr>
            <a:spLocks noGrp="1"/>
          </p:cNvSpPr>
          <p:nvPr>
            <p:ph sz="half" idx="10"/>
          </p:nvPr>
        </p:nvSpPr>
        <p:spPr>
          <a:xfrm>
            <a:off x="1490596" y="3525398"/>
            <a:ext cx="4779723" cy="2964715"/>
          </a:xfrm>
        </p:spPr>
        <p:txBody>
          <a:bodyPr/>
          <a:lstStyle/>
          <a:p>
            <a:pPr fontAlgn="base"/>
            <a:r>
              <a:rPr lang="en-US" dirty="0"/>
              <a:t>Stay home for 21 days </a:t>
            </a:r>
          </a:p>
          <a:p>
            <a:pPr fontAlgn="base"/>
            <a:r>
              <a:rPr lang="en-US" dirty="0"/>
              <a:t>Stay apart from other people, including family </a:t>
            </a:r>
          </a:p>
          <a:p>
            <a:pPr fontAlgn="base"/>
            <a:r>
              <a:rPr lang="en-US" dirty="0"/>
              <a:t>You still can get vaccinated within 72 hours </a:t>
            </a:r>
          </a:p>
          <a:p>
            <a:endParaRPr lang="en-US" dirty="0"/>
          </a:p>
        </p:txBody>
      </p:sp>
      <p:sp>
        <p:nvSpPr>
          <p:cNvPr id="6" name="Content Placeholder 5">
            <a:extLst>
              <a:ext uri="{FF2B5EF4-FFF2-40B4-BE49-F238E27FC236}">
                <a16:creationId xmlns:a16="http://schemas.microsoft.com/office/drawing/2014/main" id="{C8DDCA59-B890-39ED-F316-897099941D99}"/>
              </a:ext>
            </a:extLst>
          </p:cNvPr>
          <p:cNvSpPr>
            <a:spLocks noGrp="1"/>
          </p:cNvSpPr>
          <p:nvPr>
            <p:ph sz="half" idx="2"/>
          </p:nvPr>
        </p:nvSpPr>
        <p:spPr>
          <a:xfrm>
            <a:off x="6574076" y="3525398"/>
            <a:ext cx="4255505" cy="2964715"/>
          </a:xfrm>
        </p:spPr>
        <p:txBody>
          <a:bodyPr/>
          <a:lstStyle/>
          <a:p>
            <a:pPr fontAlgn="base"/>
            <a:r>
              <a:rPr lang="en-US" dirty="0"/>
              <a:t>The illness will last a week or longer </a:t>
            </a:r>
          </a:p>
          <a:p>
            <a:pPr fontAlgn="base"/>
            <a:r>
              <a:rPr lang="en-US" dirty="0"/>
              <a:t>Stay home and separate from family </a:t>
            </a:r>
          </a:p>
          <a:p>
            <a:endParaRPr lang="en-US" dirty="0"/>
          </a:p>
        </p:txBody>
      </p:sp>
    </p:spTree>
    <p:extLst>
      <p:ext uri="{BB962C8B-B14F-4D97-AF65-F5344CB8AC3E}">
        <p14:creationId xmlns:p14="http://schemas.microsoft.com/office/powerpoint/2010/main" val="3018124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7EF7-E946-0E6A-EE45-46700048F111}"/>
              </a:ext>
            </a:extLst>
          </p:cNvPr>
          <p:cNvSpPr>
            <a:spLocks noGrp="1"/>
          </p:cNvSpPr>
          <p:nvPr>
            <p:ph type="title"/>
          </p:nvPr>
        </p:nvSpPr>
        <p:spPr/>
        <p:txBody>
          <a:bodyPr/>
          <a:lstStyle/>
          <a:p>
            <a:r>
              <a:rPr lang="en-US" dirty="0"/>
              <a:t>What can we do? </a:t>
            </a:r>
          </a:p>
        </p:txBody>
      </p:sp>
      <p:pic>
        <p:nvPicPr>
          <p:cNvPr id="6" name="Content Placeholder 5">
            <a:extLst>
              <a:ext uri="{FF2B5EF4-FFF2-40B4-BE49-F238E27FC236}">
                <a16:creationId xmlns:a16="http://schemas.microsoft.com/office/drawing/2014/main" id="{5D1B949F-3665-B236-1CD1-9179A2278AD3}"/>
              </a:ext>
            </a:extLst>
          </p:cNvPr>
          <p:cNvPicPr>
            <a:picLocks noGrp="1" noChangeAspect="1"/>
          </p:cNvPicPr>
          <p:nvPr>
            <p:ph idx="1"/>
          </p:nvPr>
        </p:nvPicPr>
        <p:blipFill>
          <a:blip r:embed="rId3"/>
          <a:stretch>
            <a:fillRect/>
          </a:stretch>
        </p:blipFill>
        <p:spPr>
          <a:xfrm>
            <a:off x="5483225" y="1356256"/>
            <a:ext cx="6172200" cy="4135963"/>
          </a:xfrm>
          <a:prstGeom prst="rect">
            <a:avLst/>
          </a:prstGeom>
        </p:spPr>
      </p:pic>
      <p:sp>
        <p:nvSpPr>
          <p:cNvPr id="4" name="Text Placeholder 3">
            <a:extLst>
              <a:ext uri="{FF2B5EF4-FFF2-40B4-BE49-F238E27FC236}">
                <a16:creationId xmlns:a16="http://schemas.microsoft.com/office/drawing/2014/main" id="{565AB877-CAFA-B878-503D-19BB82600F89}"/>
              </a:ext>
            </a:extLst>
          </p:cNvPr>
          <p:cNvSpPr>
            <a:spLocks noGrp="1"/>
          </p:cNvSpPr>
          <p:nvPr>
            <p:ph type="body" sz="half" idx="2"/>
          </p:nvPr>
        </p:nvSpPr>
        <p:spPr>
          <a:xfrm>
            <a:off x="1238252" y="2310714"/>
            <a:ext cx="3778592" cy="3558274"/>
          </a:xfrm>
        </p:spPr>
        <p:txBody>
          <a:bodyPr>
            <a:normAutofit/>
          </a:bodyPr>
          <a:lstStyle/>
          <a:p>
            <a:pPr marL="342900" indent="-342900" fontAlgn="base">
              <a:buFont typeface="Arial" panose="020B0604020202020204" pitchFamily="34" charset="0"/>
              <a:buChar char="•"/>
            </a:pPr>
            <a:r>
              <a:rPr lang="en-US" sz="2400" b="1" dirty="0"/>
              <a:t>Get vaccinated!</a:t>
            </a:r>
            <a:r>
              <a:rPr lang="en-US" sz="2400" dirty="0"/>
              <a:t> </a:t>
            </a:r>
          </a:p>
          <a:p>
            <a:pPr marL="342900" indent="-342900" fontAlgn="base">
              <a:buFont typeface="Arial" panose="020B0604020202020204" pitchFamily="34" charset="0"/>
              <a:buChar char="•"/>
            </a:pPr>
            <a:r>
              <a:rPr lang="en-US" sz="2400" dirty="0"/>
              <a:t>Measles shots are the strongest protection. </a:t>
            </a:r>
          </a:p>
          <a:p>
            <a:pPr marL="342900" indent="-342900" fontAlgn="base">
              <a:buFont typeface="Arial" panose="020B0604020202020204" pitchFamily="34" charset="0"/>
              <a:buChar char="•"/>
            </a:pPr>
            <a:r>
              <a:rPr lang="en-US" sz="2400" dirty="0"/>
              <a:t>Babies, kids and adults can get the vaccine. </a:t>
            </a:r>
          </a:p>
          <a:p>
            <a:pPr marL="342900" indent="-342900" fontAlgn="base">
              <a:buFont typeface="Arial" panose="020B0604020202020204" pitchFamily="34" charset="0"/>
              <a:buChar char="•"/>
            </a:pPr>
            <a:r>
              <a:rPr lang="en-US" sz="2400" dirty="0"/>
              <a:t>The measles vaccine is also called the MMR vaccine.  </a:t>
            </a:r>
          </a:p>
          <a:p>
            <a:endParaRPr lang="en-US" sz="2400" dirty="0"/>
          </a:p>
          <a:p>
            <a:endParaRPr lang="en-US" sz="2400" dirty="0"/>
          </a:p>
        </p:txBody>
      </p:sp>
    </p:spTree>
    <p:extLst>
      <p:ext uri="{BB962C8B-B14F-4D97-AF65-F5344CB8AC3E}">
        <p14:creationId xmlns:p14="http://schemas.microsoft.com/office/powerpoint/2010/main" val="269629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4EF9-B572-5BFA-781E-E1CD4423D5BE}"/>
              </a:ext>
            </a:extLst>
          </p:cNvPr>
          <p:cNvSpPr>
            <a:spLocks noGrp="1"/>
          </p:cNvSpPr>
          <p:nvPr>
            <p:ph type="title"/>
          </p:nvPr>
        </p:nvSpPr>
        <p:spPr/>
        <p:txBody>
          <a:bodyPr/>
          <a:lstStyle/>
          <a:p>
            <a:r>
              <a:rPr lang="en-US" dirty="0"/>
              <a:t>How does the vaccine work? Is it safe? </a:t>
            </a:r>
          </a:p>
        </p:txBody>
      </p:sp>
      <p:sp>
        <p:nvSpPr>
          <p:cNvPr id="3" name="Content Placeholder 2">
            <a:extLst>
              <a:ext uri="{FF2B5EF4-FFF2-40B4-BE49-F238E27FC236}">
                <a16:creationId xmlns:a16="http://schemas.microsoft.com/office/drawing/2014/main" id="{88F94D45-0D26-FEDC-C6F9-E284DEA8F3D8}"/>
              </a:ext>
            </a:extLst>
          </p:cNvPr>
          <p:cNvSpPr>
            <a:spLocks noGrp="1"/>
          </p:cNvSpPr>
          <p:nvPr>
            <p:ph idx="1"/>
          </p:nvPr>
        </p:nvSpPr>
        <p:spPr/>
        <p:txBody>
          <a:bodyPr/>
          <a:lstStyle/>
          <a:p>
            <a:pPr fontAlgn="base"/>
            <a:r>
              <a:rPr lang="en-US" dirty="0"/>
              <a:t>It is given as two shots </a:t>
            </a:r>
          </a:p>
          <a:p>
            <a:pPr fontAlgn="base"/>
            <a:r>
              <a:rPr lang="en-US" dirty="0"/>
              <a:t>The vaccine teaches your body to fight off measles  </a:t>
            </a:r>
          </a:p>
          <a:p>
            <a:pPr fontAlgn="base"/>
            <a:r>
              <a:rPr lang="en-US" dirty="0"/>
              <a:t>It has been proven to be safe over many decades </a:t>
            </a:r>
          </a:p>
          <a:p>
            <a:pPr fontAlgn="base"/>
            <a:r>
              <a:rPr lang="en-US" dirty="0"/>
              <a:t>Some people have mild side effects for a day or two </a:t>
            </a:r>
          </a:p>
          <a:p>
            <a:pPr fontAlgn="base"/>
            <a:r>
              <a:rPr lang="en-US" dirty="0"/>
              <a:t>If you have questions, ask your doctor, pharmacists </a:t>
            </a:r>
            <a:br>
              <a:rPr lang="en-US" dirty="0"/>
            </a:br>
            <a:r>
              <a:rPr lang="en-US" dirty="0"/>
              <a:t>or health care provider  </a:t>
            </a:r>
          </a:p>
          <a:p>
            <a:endParaRPr lang="en-US" dirty="0"/>
          </a:p>
        </p:txBody>
      </p:sp>
    </p:spTree>
    <p:extLst>
      <p:ext uri="{BB962C8B-B14F-4D97-AF65-F5344CB8AC3E}">
        <p14:creationId xmlns:p14="http://schemas.microsoft.com/office/powerpoint/2010/main" val="51266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A1DDB-87B6-BE48-976F-96941BBE2357}"/>
              </a:ext>
            </a:extLst>
          </p:cNvPr>
          <p:cNvSpPr>
            <a:spLocks noGrp="1"/>
          </p:cNvSpPr>
          <p:nvPr>
            <p:ph type="title"/>
          </p:nvPr>
        </p:nvSpPr>
        <p:spPr/>
        <p:txBody>
          <a:bodyPr/>
          <a:lstStyle/>
          <a:p>
            <a:r>
              <a:rPr lang="en-US" dirty="0"/>
              <a:t>How to get the vaccine. </a:t>
            </a:r>
          </a:p>
        </p:txBody>
      </p:sp>
      <p:sp>
        <p:nvSpPr>
          <p:cNvPr id="3" name="Content Placeholder 2">
            <a:extLst>
              <a:ext uri="{FF2B5EF4-FFF2-40B4-BE49-F238E27FC236}">
                <a16:creationId xmlns:a16="http://schemas.microsoft.com/office/drawing/2014/main" id="{746B0E61-E671-ED85-2788-601877DAB72A}"/>
              </a:ext>
            </a:extLst>
          </p:cNvPr>
          <p:cNvSpPr>
            <a:spLocks noGrp="1"/>
          </p:cNvSpPr>
          <p:nvPr>
            <p:ph idx="1"/>
          </p:nvPr>
        </p:nvSpPr>
        <p:spPr/>
        <p:txBody>
          <a:bodyPr/>
          <a:lstStyle/>
          <a:p>
            <a:pPr fontAlgn="base"/>
            <a:r>
              <a:rPr lang="en-US" dirty="0"/>
              <a:t>Call your clinic, pharmacist, doctor’s office </a:t>
            </a:r>
            <a:br>
              <a:rPr lang="en-US" dirty="0"/>
            </a:br>
            <a:r>
              <a:rPr lang="en-US" dirty="0"/>
              <a:t>or health care provider </a:t>
            </a:r>
          </a:p>
          <a:p>
            <a:pPr fontAlgn="base"/>
            <a:r>
              <a:rPr lang="en-US" dirty="0"/>
              <a:t>Vaccines are available free for kids  </a:t>
            </a:r>
          </a:p>
          <a:p>
            <a:pPr fontAlgn="base"/>
            <a:r>
              <a:rPr lang="en-US" dirty="0"/>
              <a:t>Vaccines are available free for adults without insurance </a:t>
            </a:r>
          </a:p>
          <a:p>
            <a:pPr fontAlgn="base"/>
            <a:r>
              <a:rPr lang="en-US" dirty="0"/>
              <a:t>Washington State Department of Health vaccine finder  </a:t>
            </a:r>
          </a:p>
          <a:p>
            <a:pPr marL="0" indent="0">
              <a:buNone/>
            </a:pPr>
            <a:endParaRPr lang="en-US" dirty="0"/>
          </a:p>
        </p:txBody>
      </p:sp>
    </p:spTree>
    <p:extLst>
      <p:ext uri="{BB962C8B-B14F-4D97-AF65-F5344CB8AC3E}">
        <p14:creationId xmlns:p14="http://schemas.microsoft.com/office/powerpoint/2010/main" val="3906900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E6509F3BEFC429FA1D0E06132EAC9" ma:contentTypeVersion="23" ma:contentTypeDescription="Create a new document." ma:contentTypeScope="" ma:versionID="0d61e2a51d87eeaa3fe4a09e0d54f962">
  <xsd:schema xmlns:xsd="http://www.w3.org/2001/XMLSchema" xmlns:xs="http://www.w3.org/2001/XMLSchema" xmlns:p="http://schemas.microsoft.com/office/2006/metadata/properties" xmlns:ns2="188f708c-7be3-4d7b-927f-99b7185615a9" xmlns:ns3="2fe63b0b-a827-4717-a0fa-a79525474dc0" targetNamespace="http://schemas.microsoft.com/office/2006/metadata/properties" ma:root="true" ma:fieldsID="2c9f0f77fe9eb577a7f588a39d56bcec" ns2:_="" ns3:_="">
    <xsd:import namespace="188f708c-7be3-4d7b-927f-99b7185615a9"/>
    <xsd:import namespace="2fe63b0b-a827-4717-a0fa-a79525474d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FORREVIEW" minOccurs="0"/>
                <xsd:element ref="ns2:MediaServiceObjectDetectorVersions" minOccurs="0"/>
                <xsd:element ref="ns2:MediaServiceSearchProperties" minOccurs="0"/>
                <xsd:element ref="ns2:Ready" minOccurs="0"/>
                <xsd:element ref="ns2:MediaServiceBillingMetadata" minOccurs="0"/>
                <xsd:element ref="ns2:Note" minOccurs="0"/>
                <xsd:element ref="ns2:PathLeng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f708c-7be3-4d7b-927f-99b7185615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b7642d-b201-4d87-b1fe-4797a41b508d" ma:termSetId="09814cd3-568e-fe90-9814-8d621ff8fb84" ma:anchorId="fba54fb3-c3e1-fe81-a776-ca4b69148c4d" ma:open="true" ma:isKeyword="false">
      <xsd:complexType>
        <xsd:sequence>
          <xsd:element ref="pc:Terms" minOccurs="0" maxOccurs="1"/>
        </xsd:sequence>
      </xsd:complexType>
    </xsd:element>
    <xsd:element name="FORREVIEW" ma:index="23" nillable="true" ma:displayName="FOR REVIEW" ma:format="Dropdown" ma:internalName="FORREVIEW">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Ready" ma:index="26" nillable="true" ma:displayName="Ready" ma:default="0" ma:description="Materials are ready for tribe meeting&#10;or &#10;Materials are not ready for tribe meeting" ma:format="Dropdown" ma:internalName="Ready">
      <xsd:simpleType>
        <xsd:restriction base="dms:Boolean"/>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Note" ma:index="28" nillable="true" ma:displayName="Note" ma:format="Dropdown" ma:internalName="Note">
      <xsd:simpleType>
        <xsd:restriction base="dms:Text">
          <xsd:maxLength value="255"/>
        </xsd:restriction>
      </xsd:simpleType>
    </xsd:element>
    <xsd:element name="PathLength" ma:index="29" nillable="true" ma:displayName="PathLength" ma:decimals="0" ma:format="Dropdown" ma:internalName="PathLength"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fe63b0b-a827-4717-a0fa-a79525474dc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079542-0a4c-44d2-9661-923980ddd152}" ma:internalName="TaxCatchAll" ma:showField="CatchAllData" ma:web="2fe63b0b-a827-4717-a0fa-a79525474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8f708c-7be3-4d7b-927f-99b7185615a9">
      <Terms xmlns="http://schemas.microsoft.com/office/infopath/2007/PartnerControls"/>
    </lcf76f155ced4ddcb4097134ff3c332f>
    <TaxCatchAll xmlns="2fe63b0b-a827-4717-a0fa-a79525474dc0" xsi:nil="true"/>
    <FORREVIEW xmlns="188f708c-7be3-4d7b-927f-99b7185615a9" xsi:nil="true"/>
    <Note xmlns="188f708c-7be3-4d7b-927f-99b7185615a9" xsi:nil="true"/>
    <Ready xmlns="188f708c-7be3-4d7b-927f-99b7185615a9">false</Ready>
    <PathLength xmlns="188f708c-7be3-4d7b-927f-99b7185615a9" xsi:nil="true"/>
  </documentManagement>
</p:properties>
</file>

<file path=customXml/itemProps1.xml><?xml version="1.0" encoding="utf-8"?>
<ds:datastoreItem xmlns:ds="http://schemas.openxmlformats.org/officeDocument/2006/customXml" ds:itemID="{299B06C3-C812-4810-9B45-EB432C7F8889}">
  <ds:schemaRefs>
    <ds:schemaRef ds:uri="http://schemas.microsoft.com/sharepoint/v3/contenttype/forms"/>
  </ds:schemaRefs>
</ds:datastoreItem>
</file>

<file path=customXml/itemProps2.xml><?xml version="1.0" encoding="utf-8"?>
<ds:datastoreItem xmlns:ds="http://schemas.openxmlformats.org/officeDocument/2006/customXml" ds:itemID="{09A03F96-A596-4808-84B6-26A5A70AD9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8f708c-7be3-4d7b-927f-99b7185615a9"/>
    <ds:schemaRef ds:uri="2fe63b0b-a827-4717-a0fa-a79525474d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0AC054-6C1A-44C5-96A4-78DB57AF7EBD}">
  <ds:schemaRefs>
    <ds:schemaRef ds:uri="http://schemas.microsoft.com/office/2006/metadata/properties"/>
    <ds:schemaRef ds:uri="http://schemas.microsoft.com/office/infopath/2007/PartnerControls"/>
    <ds:schemaRef ds:uri="188f708c-7be3-4d7b-927f-99b7185615a9"/>
    <ds:schemaRef ds:uri="2fe63b0b-a827-4717-a0fa-a79525474dc0"/>
  </ds:schemaRefs>
</ds:datastoreItem>
</file>

<file path=docProps/app.xml><?xml version="1.0" encoding="utf-8"?>
<Properties xmlns="http://schemas.openxmlformats.org/officeDocument/2006/extended-properties" xmlns:vt="http://schemas.openxmlformats.org/officeDocument/2006/docPropsVTypes">
  <TotalTime>2240</TotalTime>
  <Words>1584</Words>
  <Application>Microsoft Office PowerPoint</Application>
  <PresentationFormat>Widescreen</PresentationFormat>
  <Paragraphs>87</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Protecting our families against measles</vt:lpstr>
      <vt:lpstr>Measles is serious and spreading.</vt:lpstr>
      <vt:lpstr>We can protect our kids, families and community.</vt:lpstr>
      <vt:lpstr>What is measles? </vt:lpstr>
      <vt:lpstr>What is measles? </vt:lpstr>
      <vt:lpstr>Measles disrupts life. </vt:lpstr>
      <vt:lpstr>What can we do? </vt:lpstr>
      <vt:lpstr>How does the vaccine work? Is it safe? </vt:lpstr>
      <vt:lpstr>How to get the vaccine. </vt:lpstr>
      <vt:lpstr>What else can we do?</vt:lpstr>
      <vt:lpstr>Staying apart to prevent measles from spreading </vt:lpstr>
      <vt:lpstr>Measles symptoms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Jared Martin</dc:creator>
  <cp:lastModifiedBy>Jared Martin</cp:lastModifiedBy>
  <cp:revision>13</cp:revision>
  <dcterms:created xsi:type="dcterms:W3CDTF">2026-05-29T17:40:25Z</dcterms:created>
  <dcterms:modified xsi:type="dcterms:W3CDTF">2026-06-05T18:47:25Z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0x010100809E6509F3BEFC429FA1D0E06132EAC9</vt:lpwstr>
  </property>
  <property fmtid="{D5CDD505-2E9C-101B-9397-08002B2CF9AE}" pid="3" name="MediaServiceImageTags">
    <vt:lpwstr/>
  </property>
</Properties>
</file>