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58" r:id="rId5"/>
    <p:sldId id="260" r:id="rId6"/>
    <p:sldId id="262" r:id="rId7"/>
    <p:sldId id="264" r:id="rId8"/>
    <p:sldId id="261" r:id="rId9"/>
    <p:sldId id="263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626"/>
    <a:srgbClr val="699A40"/>
    <a:srgbClr val="135F8A"/>
    <a:srgbClr val="34C6F4"/>
    <a:srgbClr val="13AFB9"/>
    <a:srgbClr val="0A5256"/>
    <a:srgbClr val="016993"/>
    <a:srgbClr val="156082"/>
    <a:srgbClr val="0B3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575"/>
  </p:normalViewPr>
  <p:slideViewPr>
    <p:cSldViewPr snapToGrid="0">
      <p:cViewPr varScale="1">
        <p:scale>
          <a:sx n="91" d="100"/>
          <a:sy n="91" d="100"/>
        </p:scale>
        <p:origin x="18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52C0D-FB6B-0047-9AC8-9EBD98A919F2}" type="datetimeFigureOut">
              <a:rPr lang="en-US" smtClean="0"/>
              <a:t>6/5/26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4F0B7-66BB-7E44-A16F-80EE84805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7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 из вас, возможно, уже слышали, что в штате Вашингтон растет число случаев заболевания корью и вспышек этой инфекции. Это проблема, о которой нам всем следует знать, поскольку корь может иметь серьезные последствия, особенно для самых уязвимых членов наших семей и сообществ. Кроме того, корь представляет особую опасность, поскольку вирус очень легко передается от человека к человеку.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46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раз подчеркнем: крайне важно избегать контактов с окружающими, если вы находились поблизости человека, инфицированного вирусом кори. В таком случае вы должны оставаться дома в течение 21 дня и не контактировать с людьми, проживающими вместе с вами, на протяжении этого периода.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 не менее в некоторых случаях прививка в течение 72 часов после контакта может помочь предотвратить развитие болезни или осложнений, связанных с ней. Если вы подверглись воздействию вируса и еще не привиты, обратитесь в свою клинику или к лечащему врачу.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10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признаки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обращать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внимание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появляются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одновременно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Первыми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симптомами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являются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температуры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кашель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покраснение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глаз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заметили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себя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оставайтесь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дома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контактируйте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окружающими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наблюдайте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своим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состоянием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течение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нескольких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дней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появиться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сыпь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обнаружили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сыпь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позвоните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клинику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своему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подтверждения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диагноза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получения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дальнейших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рекомендаций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потребуется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консультация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медика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Медицинские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работники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организуют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визит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подвергать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заражения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11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внимание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Вот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полезных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инструмента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помогут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защитить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себя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семью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воспользоваться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камерой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телефона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отсканировать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перейти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указанные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веб-сайты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Служба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 IR Mobile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позволит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узнать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проходили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вакцинацию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Карта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пунктов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вакцинации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поможет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найти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места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взрослые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могут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привиться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Существуют меры, которые могут помочь нам защитить себя. Прежде всего, Washington State Department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(Департамент здравоохранения штата Вашингтон), а также врачи и лидеры сообщества призывают всех позаботиться о своевременной вакцинации от кори всех членов своей семьи. Сегодня мы поговорим о кори и о том, что можно сделать, чтобы предотвратить ее распространение в наших семьях и сообществе.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3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корь? Корь — это серьезное заболевание, вызываемое вирусом. Этот вирус крайне заразен и легко передается от одного человека к другому, а затем к следующему и так далее. Он распространяется по воздуху, например когда люди разговаривают, кашляют или чихают. Вирус также может сохраняться на поверхностях в течение двух часов после того, как инфицированный человек покинул помещение. Вы можете и не подозревать, что в помещении присутствует вирус.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94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людей, заболевших корью, выздоравливают, однако некоторые сталкиваются с серьезными последствиями (например, ушными инфекциями, пневмонией или отеком мозга). Иногда больным корью требуется госпитализация. Заразиться корью может любой человек, однако болезнь особо опасна для младенцев, маленьких детей, беременных и людей с ослабленным иммунитетом.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Корь может ощутимо осложнить повседневную жизнь, особенно если вы подверглись воздействию вируса и не привиты либо уже заболели. Если вы находились рядом с человеком, зараженным корью, не имея прививки, следует избегать контактов с окружающими, чтобы не распространять инфекцию дальше. Большинство непривитых людей действительно заболевают после контакта и могут передавать вирус еще до проявления симптомов.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 подверглись воздействию вируса, оставайтесь дома в течение 21 дня. Кроме того, необходимо избегать контактов с окружающими, включая людей, проживающих вместе с вами. Как бы сложно и неудобно ни было соблюдать карантин, это важно, чтобы предотвратить дальнейшее распространение заболевания.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Важно: вакцинация в течение 72 часов после контакта может предотвратить развитие болезни.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 заболеете корью, болезнь может продлиться неделю или более. Вам придется пропустить работу: важно оставаться дома и изолироваться от членов семьи.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4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Хорошая новость заключается в том, что вакцина защищает от кори вас, ваших близких и все сообщество. Самое важное — чтобы ваши дети и взрослые члены семьи были привиты. Если вы не знаете, вакцинированы ли вы, это можно проверить на специальном сайте. Мы дадим ссылку на него в конце презентации.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Прививка — самый надежный и эффективный способ защиты. Одна доза вакцины обеспечивает защиту от кори у 93 % людей, а две дозы — у 97 %.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 fontAlgn="base"/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Вакцину от кори также называют MMR. Эта вакцина защищает не только от кори, но и от эпидемического паротита и краснухи.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83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Прививку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делают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этапа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перерывом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времени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Вакцина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содержит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ослабленный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вирус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который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иммунной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выработать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защиту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безопасна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подтверждено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десятилетиями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контролируется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специалистами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наблюдаются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незначительные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побочные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руке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прививки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температуры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Обычно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один-два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протекают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значительно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легче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опасения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обратиться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своему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либо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фармацевту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92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Получить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прививку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составляет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труда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затрат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посещаете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определенную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клинику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фармацевта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врача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свяжитесь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случаях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вакцинация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предлагается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небольшую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Штат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бесплатными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вакцинами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заболеваний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детей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младше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 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Кроме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существуют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бесплатной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вакцинации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взрослых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медицинской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страховки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сайте Washington State Department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есть карта пунктов бесплатной вакцинации. Ссылку на этот ресурс мы также предоставим в конце презентации. 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6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Предотвратить распространение кори можно не только посредством вакцинации, и каждый из нас играет важную роль в этом процессе. Соблюдайте самоизоляцию в случае заболевания или контакта с вирусом, знайте симптомы кори и обращайтесь за медицинской помощью в случае необходимости.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74F0B7-66BB-7E44-A16F-80EE848052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699A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9001F-A685-86C6-0D57-E3D1A0B69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071" y="1823821"/>
            <a:ext cx="9189929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A5F73-D012-427D-4227-9ABAB9B39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071" y="4303496"/>
            <a:ext cx="918992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13C6A5C7-B644-A51C-503A-1D9107107F2A}"/>
              </a:ext>
            </a:extLst>
          </p:cNvPr>
          <p:cNvSpPr/>
          <p:nvPr userDrawn="1"/>
        </p:nvSpPr>
        <p:spPr>
          <a:xfrm rot="5400000">
            <a:off x="-1" y="0"/>
            <a:ext cx="2094271" cy="2094271"/>
          </a:xfrm>
          <a:prstGeom prst="rtTriangle">
            <a:avLst/>
          </a:prstGeom>
          <a:solidFill>
            <a:srgbClr val="244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2163242-0571-B0EE-0971-9A65D4B6A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4BCE2-537B-C6D3-3EEF-FA0F02F20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-1" t="9393" r="-17675" b="9393"/>
          <a:stretch>
            <a:fillRect/>
          </a:stretch>
        </p:blipFill>
        <p:spPr>
          <a:xfrm>
            <a:off x="94874" y="-1"/>
            <a:ext cx="537137" cy="6858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C5D63-86CA-6BC7-8186-135E3BA32A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-17582" r="28497" b="-1"/>
          <a:stretch>
            <a:fillRect/>
          </a:stretch>
        </p:blipFill>
        <p:spPr>
          <a:xfrm>
            <a:off x="94875" y="0"/>
            <a:ext cx="12097125" cy="56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26D6-0399-B7F0-AEFF-6CD37362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2AB82-9F66-72BF-BE45-6CCB6CC4C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AD8D1-03A2-3C74-F7D1-CC0A6BC44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7248FB-1B25-4E48-836A-6C2F76293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617FB-4432-AFE0-6854-6AE9B13FB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A917-5BAA-70F5-FE7A-3FFD8B20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8D97D-9BC9-2389-8BC7-E7C778422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C55D4-97F6-9C5F-F6D4-417D88772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FE681-2288-B80B-8548-0B5A62F370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45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FEB8E-7318-8D9F-368E-53F3B75ABA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5478B-6D35-AE0E-915D-6ED2B2F46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07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6135-57C4-E85C-19FA-6B6A4A4CE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1116686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FAD02-E13E-63E2-8514-2D7795CAE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577186"/>
            <a:ext cx="9863203" cy="3635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D0B957-A530-995D-2555-985D8AC79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1D3D40-6F24-6FC4-0662-0437189C80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1662869-1AB7-855F-2EAD-B9B3F4E62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1" r="62199" b="-3407"/>
          <a:stretch>
            <a:fillRect/>
          </a:stretch>
        </p:blipFill>
        <p:spPr>
          <a:xfrm rot="16200000">
            <a:off x="-3193925" y="3193925"/>
            <a:ext cx="6925735" cy="537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BA997-B6F7-9431-E793-724B48ABF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1133911"/>
            <a:ext cx="98568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2B0A-F1A7-494A-8D13-B69E1034B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597" y="4013636"/>
            <a:ext cx="98568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45ED87F4-1FEB-EC69-2BFF-9689A9060CF6}"/>
              </a:ext>
            </a:extLst>
          </p:cNvPr>
          <p:cNvSpPr/>
          <p:nvPr userDrawn="1"/>
        </p:nvSpPr>
        <p:spPr>
          <a:xfrm rot="5400000">
            <a:off x="-1" y="0"/>
            <a:ext cx="2094271" cy="2094271"/>
          </a:xfrm>
          <a:prstGeom prst="rtTriangle">
            <a:avLst/>
          </a:prstGeom>
          <a:solidFill>
            <a:srgbClr val="699A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87BBA3-3F97-9708-A73A-4DE0AB330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" t="-35221" r="41591" b="-19885"/>
          <a:stretch>
            <a:fillRect/>
          </a:stretch>
        </p:blipFill>
        <p:spPr>
          <a:xfrm>
            <a:off x="1490596" y="-135465"/>
            <a:ext cx="10701403" cy="8067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120D8B-FBE7-6557-306B-0655A47F80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5709-E4D8-1AF0-6F51-F1441CDD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678276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15656-0AC8-B827-EE35-BE0DE204C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0596" y="2279736"/>
            <a:ext cx="4779723" cy="4210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00B27-75F9-D45F-B236-A7055F7E8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076" y="2279736"/>
            <a:ext cx="4779723" cy="42103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F16474-0E4D-C44C-72E8-2A7998D7F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4C835-7EC8-6028-4491-6FD30D3B6F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2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D5E82-5E1E-DB44-E9A9-3E04F99A5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595" y="2141690"/>
            <a:ext cx="4727071" cy="5012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8B6FC-FA26-6989-D2E2-578B245A2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1086" y="2141690"/>
            <a:ext cx="4750351" cy="5012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DA7E8F-241E-B693-BB3D-EFA3D020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678276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45EE62-9E66-BDDB-708F-48333A0F98B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0596" y="2780778"/>
            <a:ext cx="4779723" cy="3709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5304263-F5A5-2D99-E71B-54DD6A2B4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076" y="2780778"/>
            <a:ext cx="4779723" cy="3709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893586-6C4C-5333-E2B9-D2C935A85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AB0231-389A-48DE-E776-B0AEE10D6F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0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8512-2976-8ED2-47AF-2ECDEFA5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941322"/>
            <a:ext cx="986320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B55E4D-610C-7D46-E511-9111A2271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CA31B-8593-8CC9-F946-6822842E72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8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A6E6A2-3257-8B00-811E-3B6034A05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0D9C6D-120C-4F6A-0205-A8C218CBE9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1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D9C6D-120C-4F6A-0205-A8C218CBE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E6C93-1A94-ACE4-0838-31C1F3283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05B24-4CCF-4886-85CD-3AAC9D3ED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B3202-17CF-C93B-FD86-E7DD28A05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B4D975-5121-7A12-DDDA-0F185FD9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872288" y="1956066"/>
            <a:ext cx="5319712" cy="4901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6BBEE-53A6-1D5A-F183-EAED4E88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" r="62568" b="-12826"/>
          <a:stretch>
            <a:fillRect/>
          </a:stretch>
        </p:blipFill>
        <p:spPr>
          <a:xfrm rot="16200000">
            <a:off x="-3070040" y="3135564"/>
            <a:ext cx="6858002" cy="58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87732-F68C-65C5-B9CD-814789F3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BB17F-5E8D-1A85-B9A0-45EB0F463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28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58D839-D35B-CEA8-01D5-72E63D1C1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071" y="2235200"/>
            <a:ext cx="8808929" cy="2387600"/>
          </a:xfrm>
        </p:spPr>
        <p:txBody>
          <a:bodyPr>
            <a:noAutofit/>
          </a:bodyPr>
          <a:lstStyle/>
          <a:p>
            <a:r>
              <a:rPr lang="ru-RU" sz="7200" dirty="0"/>
              <a:t>Защита наших семей от кори</a:t>
            </a:r>
            <a:r>
              <a:rPr lang="en-US" sz="7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22631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4C86B-8609-F63B-0141-AFDF6376B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948D08B-B535-EAD6-4A54-E81A02161402}"/>
              </a:ext>
            </a:extLst>
          </p:cNvPr>
          <p:cNvSpPr txBox="1">
            <a:spLocks/>
          </p:cNvSpPr>
          <p:nvPr/>
        </p:nvSpPr>
        <p:spPr>
          <a:xfrm>
            <a:off x="1490596" y="879620"/>
            <a:ext cx="98632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Что еще можно сделать?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14472D-E978-380A-5B78-97693B749436}"/>
              </a:ext>
            </a:extLst>
          </p:cNvPr>
          <p:cNvSpPr txBox="1">
            <a:spLocks/>
          </p:cNvSpPr>
          <p:nvPr/>
        </p:nvSpPr>
        <p:spPr>
          <a:xfrm>
            <a:off x="1490596" y="2340120"/>
            <a:ext cx="8061367" cy="36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dirty="0"/>
              <a:t>Каждый из нас может внести свой вклад. 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Соблюдайте самоизоляцию, чтобы предотвратить распространение вируса.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Будьте осведомлены о симптомах.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При необходимости обращайтесь за медицинской помощью.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644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F54B05-0184-B799-D42C-D5400EDB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10248685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Соблюдение самоизоляции для предотвращения распространения кори 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1F292E-3D8F-4849-4D56-61B9A76F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9863203" cy="3635723"/>
          </a:xfrm>
        </p:spPr>
        <p:txBody>
          <a:bodyPr/>
          <a:lstStyle/>
          <a:p>
            <a:pPr marL="0" indent="0" fontAlgn="base">
              <a:buNone/>
            </a:pPr>
            <a:r>
              <a:rPr lang="ru-RU" b="1" dirty="0"/>
              <a:t>Если вы контактировали с больным корью и не привиты</a:t>
            </a:r>
            <a:r>
              <a:rPr lang="en-US" b="1" dirty="0"/>
              <a:t>: </a:t>
            </a:r>
          </a:p>
          <a:p>
            <a:pPr fontAlgn="base"/>
            <a:r>
              <a:rPr lang="ru-RU" dirty="0"/>
              <a:t>оставайтесь дома в течение 21 дня; 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избегайте контактов с другими;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рассмотрите возможность вакцинации в течение 72 часов после контакта;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это может предотвратить развитие кори или облегчить течение болезни.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0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58DD-310C-1BDD-242E-7451DDA2C52C}"/>
              </a:ext>
            </a:extLst>
          </p:cNvPr>
          <p:cNvSpPr txBox="1">
            <a:spLocks/>
          </p:cNvSpPr>
          <p:nvPr/>
        </p:nvSpPr>
        <p:spPr>
          <a:xfrm>
            <a:off x="1490596" y="879620"/>
            <a:ext cx="986320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Симптомы кори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C4C5-7E76-F88E-4B03-EEF4A5CAA7D9}"/>
              </a:ext>
            </a:extLst>
          </p:cNvPr>
          <p:cNvSpPr txBox="1">
            <a:spLocks/>
          </p:cNvSpPr>
          <p:nvPr/>
        </p:nvSpPr>
        <p:spPr>
          <a:xfrm>
            <a:off x="1490596" y="2340120"/>
            <a:ext cx="8708481" cy="36357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ru-RU" dirty="0"/>
              <a:t>Симптомы кори не проявляются все одновременно.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Если у вас поднялась температура, появился кашель и покраснели глаза, оставайтесь дома и избегайте контактов с другими людьми.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Следите за появлением сыпи. 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Позвоните в клинику или своему врачу.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38303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5D9F-EF89-AF9A-5D37-1C4458F60099}"/>
              </a:ext>
            </a:extLst>
          </p:cNvPr>
          <p:cNvSpPr txBox="1">
            <a:spLocks/>
          </p:cNvSpPr>
          <p:nvPr/>
        </p:nvSpPr>
        <p:spPr>
          <a:xfrm>
            <a:off x="1490596" y="678276"/>
            <a:ext cx="986320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ru-RU"/>
              <a:t>Полезные ресурсы</a:t>
            </a:r>
            <a:r>
              <a:rPr lang="en-US"/>
              <a:t>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82094-7F0B-5FB3-724C-B16B98B13355}"/>
              </a:ext>
            </a:extLst>
          </p:cNvPr>
          <p:cNvSpPr txBox="1">
            <a:spLocks/>
          </p:cNvSpPr>
          <p:nvPr/>
        </p:nvSpPr>
        <p:spPr>
          <a:xfrm>
            <a:off x="1490596" y="4656406"/>
            <a:ext cx="4779723" cy="18337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/>
              <a:t>Отсканируйте код, чтобы получить доступ к своим данным о вакцинации. Для этого также можно посетить сайт </a:t>
            </a:r>
            <a:r>
              <a:rPr lang="ru-RU" sz="2000" b="1"/>
              <a:t>myirmobile.com</a:t>
            </a:r>
            <a:r>
              <a:rPr lang="ru-RU" sz="2000"/>
              <a:t>.</a:t>
            </a:r>
            <a:r>
              <a:rPr lang="en-US" sz="2000"/>
              <a:t> 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53F67-B0DC-226A-6054-1442B42653F4}"/>
              </a:ext>
            </a:extLst>
          </p:cNvPr>
          <p:cNvSpPr txBox="1">
            <a:spLocks/>
          </p:cNvSpPr>
          <p:nvPr/>
        </p:nvSpPr>
        <p:spPr>
          <a:xfrm>
            <a:off x="6574076" y="4656406"/>
            <a:ext cx="4779723" cy="18337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/>
              <a:t>Отсканируйте этот код, чтобы открыть карту пунктов бесплатной вакцинации от кори для взрослых без страховки и детей в возрасте не более 18 лет. </a:t>
            </a:r>
            <a:endParaRPr lang="en-US" sz="20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8CAEC7D-B4E6-B6C5-485A-31D68C0B0D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4077" y="1949610"/>
            <a:ext cx="2240140" cy="224014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0E276A2-F8B9-E709-3B1B-5C6DF6D705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560" y="1949610"/>
            <a:ext cx="2240140" cy="22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7CCF79-5B7B-6595-6ADB-AF5F550B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1461624"/>
            <a:ext cx="5985968" cy="3934751"/>
          </a:xfrm>
        </p:spPr>
        <p:txBody>
          <a:bodyPr>
            <a:normAutofit/>
          </a:bodyPr>
          <a:lstStyle/>
          <a:p>
            <a:r>
              <a:rPr lang="ru-RU" sz="7200" dirty="0"/>
              <a:t>Корь опасна и заразна </a:t>
            </a:r>
            <a:r>
              <a:rPr lang="en-US" sz="7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418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7FBF2B9D-4D12-CA7E-BA54-6C3EFD69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56" r="7556"/>
          <a:stretch/>
        </p:blipFill>
        <p:spPr>
          <a:xfrm>
            <a:off x="5824602" y="1125084"/>
            <a:ext cx="5835585" cy="4607831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9FE132C-05A7-BED6-202A-E4978B9F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1" y="1842248"/>
            <a:ext cx="4060861" cy="1928276"/>
          </a:xfrm>
        </p:spPr>
        <p:txBody>
          <a:bodyPr>
            <a:noAutofit/>
          </a:bodyPr>
          <a:lstStyle/>
          <a:p>
            <a:r>
              <a:rPr lang="ru-RU" dirty="0"/>
              <a:t>Мы можем защитить наших детей, семьи и все сообщество </a:t>
            </a:r>
            <a:endParaRPr lang="en-US" sz="36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66A2A0B-D4C1-0F06-8944-D4CAB43D2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51" y="3935774"/>
            <a:ext cx="3932237" cy="1928277"/>
          </a:xfrm>
        </p:spPr>
        <p:txBody>
          <a:bodyPr>
            <a:normAutofit/>
          </a:bodyPr>
          <a:lstStyle/>
          <a:p>
            <a:r>
              <a:rPr lang="az-Cyrl-AZ" sz="2400" dirty="0"/>
              <a:t>Сегодня мы поговорим о кори и о том, что можно сделать для предотвращения ее распространения.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4977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2D30B9-61B8-CA6C-E773-3BA08468D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r>
              <a:rPr lang="ru-RU" dirty="0"/>
              <a:t>Что такое корь?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7F330D-7358-9767-EBD3-840D6EE79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9863203" cy="3635723"/>
          </a:xfrm>
        </p:spPr>
        <p:txBody>
          <a:bodyPr/>
          <a:lstStyle/>
          <a:p>
            <a:pPr fontAlgn="base"/>
            <a:r>
              <a:rPr lang="ru-RU" dirty="0" err="1"/>
              <a:t>орь</a:t>
            </a:r>
            <a:r>
              <a:rPr lang="ru-RU" dirty="0"/>
              <a:t> — это серьезное заболевание, вызываемое вирусом.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Корь чрезвычайно заразна.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Она распространяется когда люди разговаривают, кашляют или чихают.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Вирус остается в воздухе даже после того, как инфицированный человек покинет помещение.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2454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A48736-C6FA-A952-864C-566ADCE9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r>
              <a:rPr lang="az-Cyrl-AZ" dirty="0"/>
              <a:t>Корь может вызвать серьезные осложнения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5491C-6507-339E-54B9-EE88134D4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10408961" cy="3635723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az-Cyrl-AZ" b="1" dirty="0"/>
              <a:t>У некоторых людей развиваются ушные инфекции, пневмония или отек головного мозга.  </a:t>
            </a:r>
            <a:br>
              <a:rPr lang="en-US" b="1" dirty="0"/>
            </a:br>
            <a:endParaRPr lang="en-US" b="1" dirty="0"/>
          </a:p>
          <a:p>
            <a:pPr marL="0" indent="0" fontAlgn="base">
              <a:buNone/>
            </a:pPr>
            <a:r>
              <a:rPr lang="az-Cyrl-AZ" b="1" dirty="0"/>
              <a:t>Корь наиболее опасна для</a:t>
            </a:r>
            <a:r>
              <a:rPr lang="en-US" b="1" dirty="0"/>
              <a:t>: </a:t>
            </a:r>
          </a:p>
          <a:p>
            <a:pPr fontAlgn="base"/>
            <a:r>
              <a:rPr lang="ru-RU" dirty="0"/>
              <a:t>младенцев;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детей в возрасте до 5 лет;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беременных;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людей с ослабленным иммунитетом.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4067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DA57D5D-51B1-9890-787A-E84208E92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0595" y="2141690"/>
            <a:ext cx="4727071" cy="1190912"/>
          </a:xfrm>
        </p:spPr>
        <p:txBody>
          <a:bodyPr>
            <a:normAutofit/>
          </a:bodyPr>
          <a:lstStyle/>
          <a:p>
            <a:r>
              <a:rPr lang="ru-RU" dirty="0"/>
              <a:t>Если вы находились рядом с инфицированным человеком, не имея прививки:</a:t>
            </a:r>
            <a:r>
              <a:rPr lang="en-US" dirty="0"/>
              <a:t> 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D5E3B10-6B42-2108-EB75-95F2FA6F12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1086" y="2141690"/>
            <a:ext cx="4750351" cy="1190912"/>
          </a:xfrm>
        </p:spPr>
        <p:txBody>
          <a:bodyPr>
            <a:normAutofit/>
          </a:bodyPr>
          <a:lstStyle/>
          <a:p>
            <a:pPr fontAlgn="base"/>
            <a:r>
              <a:rPr lang="en-US" b="0" dirty="0"/>
              <a:t> </a:t>
            </a:r>
          </a:p>
          <a:p>
            <a:pPr fontAlgn="base"/>
            <a:r>
              <a:rPr lang="ru-RU" dirty="0"/>
              <a:t>Если вы заболели корью</a:t>
            </a:r>
            <a:r>
              <a:rPr lang="en-US" dirty="0"/>
              <a:t>: 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7CF1642D-7E62-A7B1-B44B-A1BD455F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678276"/>
            <a:ext cx="8567804" cy="1325563"/>
          </a:xfrm>
        </p:spPr>
        <p:txBody>
          <a:bodyPr/>
          <a:lstStyle/>
          <a:p>
            <a:r>
              <a:rPr lang="az-Cyrl-AZ" dirty="0"/>
              <a:t>Корь нарушает привычный образ жизни</a:t>
            </a:r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C418BB5-9AA7-C21E-CF08-E7F124F68A4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90596" y="3525398"/>
            <a:ext cx="4779723" cy="2964715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dirty="0"/>
              <a:t>оставайтесь дома в течение 21 дня;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избегайте контактов с другими людьми, включая членов семьи;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рассмотрите возможность вакцинации в течение 72 часов после контакта.</a:t>
            </a:r>
            <a:r>
              <a:rPr lang="en-US" dirty="0"/>
              <a:t> 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3D6C441-30E3-4D3C-B7F2-DA7E37660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4077" y="3525398"/>
            <a:ext cx="4127328" cy="2964715"/>
          </a:xfrm>
        </p:spPr>
        <p:txBody>
          <a:bodyPr>
            <a:normAutofit/>
          </a:bodyPr>
          <a:lstStyle/>
          <a:p>
            <a:pPr fontAlgn="base"/>
            <a:r>
              <a:rPr lang="ru-RU" sz="2600" dirty="0"/>
              <a:t>болезнь будет продолжаться неделю или дольше;</a:t>
            </a:r>
            <a:r>
              <a:rPr lang="en-US" sz="2600" dirty="0"/>
              <a:t> </a:t>
            </a:r>
          </a:p>
          <a:p>
            <a:pPr fontAlgn="base"/>
            <a:r>
              <a:rPr lang="ru-RU" sz="2600" dirty="0"/>
              <a:t>необходимо оставаться дома и изолироваться от членов семьи.</a:t>
            </a:r>
            <a:r>
              <a:rPr lang="en-US" sz="2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18801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06E6E40-8812-221F-99CD-6666DD85B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1" y="457200"/>
            <a:ext cx="4485175" cy="1048043"/>
          </a:xfrm>
        </p:spPr>
        <p:txBody>
          <a:bodyPr/>
          <a:lstStyle/>
          <a:p>
            <a:r>
              <a:rPr lang="az-Cyrl-AZ" dirty="0"/>
              <a:t>Что можно сделать?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F83AAC-A887-11E0-0C0C-68266FA42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8251" y="1730326"/>
            <a:ext cx="4059889" cy="4670474"/>
          </a:xfrm>
        </p:spPr>
        <p:txBody>
          <a:bodyPr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az-Cyrl-AZ" sz="2400" b="1" dirty="0"/>
              <a:t>Вакцинироваться!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az-Cyrl-AZ" sz="2400" dirty="0"/>
              <a:t>Прививка от кори — самая надежная защита.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az-Cyrl-AZ" sz="2400" dirty="0"/>
              <a:t>Вакцину могут получить младенцы, дети и взрослые. 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az-Cyrl-AZ" sz="2400" dirty="0"/>
              <a:t>Вакцину от кори также называют вакциной </a:t>
            </a:r>
            <a:r>
              <a:rPr lang="en-US" sz="2400" dirty="0"/>
              <a:t>Measles, Mumps, and Rubella (MMR, </a:t>
            </a:r>
            <a:r>
              <a:rPr lang="az-Cyrl-AZ" sz="2400" dirty="0"/>
              <a:t>вакцина от кори, эпидемического паротита и краснухи).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761D8E-0888-7F16-1F0A-010446BAC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145"/>
          <a:stretch>
            <a:fillRect/>
          </a:stretch>
        </p:blipFill>
        <p:spPr>
          <a:xfrm>
            <a:off x="6562702" y="802014"/>
            <a:ext cx="4485175" cy="52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45FB61-0CF7-6ECB-FE51-60A01183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7" y="879620"/>
            <a:ext cx="6308698" cy="1325563"/>
          </a:xfrm>
        </p:spPr>
        <p:txBody>
          <a:bodyPr/>
          <a:lstStyle/>
          <a:p>
            <a:r>
              <a:rPr lang="ru-RU" dirty="0"/>
              <a:t>Как работает вакцина? Безопасна ли она?</a:t>
            </a:r>
            <a:r>
              <a:rPr lang="en-US" dirty="0"/>
              <a:t> 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544EEB-3B8A-EC08-847E-D3B91ACC4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9863203" cy="4517880"/>
          </a:xfrm>
        </p:spPr>
        <p:txBody>
          <a:bodyPr>
            <a:normAutofit/>
          </a:bodyPr>
          <a:lstStyle/>
          <a:p>
            <a:pPr fontAlgn="base"/>
            <a:r>
              <a:rPr lang="ru-RU" dirty="0"/>
              <a:t>Для полной вакцинации от кори делают две прививки.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Вакцина учит организм бороться с вирусом кори. 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Ее безопасность подтверждена множеством исследований на протяжении десятилетий.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У некоторых людей могут наблюдаться незначительные побочные эффекты в течение одного-двух дней.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Если у вас есть вопросы, обратитесь к своему врачу, фармацевтам или сотрудникам клиники.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363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E51681-8277-075E-6B6D-DEA96AF57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96" y="879620"/>
            <a:ext cx="9863203" cy="1325563"/>
          </a:xfrm>
        </p:spPr>
        <p:txBody>
          <a:bodyPr/>
          <a:lstStyle/>
          <a:p>
            <a:r>
              <a:rPr lang="ru-RU" dirty="0"/>
              <a:t>Как получить вакцину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DF3404-29CA-E0C7-FB5C-1294BE506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596" y="2340120"/>
            <a:ext cx="9863203" cy="3635723"/>
          </a:xfrm>
        </p:spPr>
        <p:txBody>
          <a:bodyPr/>
          <a:lstStyle/>
          <a:p>
            <a:pPr fontAlgn="base"/>
            <a:r>
              <a:rPr lang="ru-RU" dirty="0"/>
              <a:t>Позвоните в свою клинику, аптеку, врачу или другому поставщику медицинских услуг.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Вакцина доступна бесплатно для детей. 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Бесплатная вакцинация доступна для взрослых </a:t>
            </a:r>
            <a:br>
              <a:rPr lang="en-US"/>
            </a:br>
            <a:r>
              <a:rPr lang="ru-RU"/>
              <a:t>без </a:t>
            </a:r>
            <a:r>
              <a:rPr lang="ru-RU" dirty="0"/>
              <a:t>страховки.</a:t>
            </a:r>
            <a:r>
              <a:rPr lang="en-US" dirty="0"/>
              <a:t> </a:t>
            </a:r>
          </a:p>
          <a:p>
            <a:pPr fontAlgn="base"/>
            <a:r>
              <a:rPr lang="ru-RU" dirty="0"/>
              <a:t>Воспользуйтесь службой поиска пункта вакцинации Washington State Department </a:t>
            </a:r>
            <a:r>
              <a:rPr lang="ru-RU" dirty="0" err="1"/>
              <a:t>of</a:t>
            </a:r>
            <a:r>
              <a:rPr lang="ru-RU" dirty="0"/>
              <a:t> Health.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18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E6509F3BEFC429FA1D0E06132EAC9" ma:contentTypeVersion="23" ma:contentTypeDescription="Create a new document." ma:contentTypeScope="" ma:versionID="0d61e2a51d87eeaa3fe4a09e0d54f962">
  <xsd:schema xmlns:xsd="http://www.w3.org/2001/XMLSchema" xmlns:xs="http://www.w3.org/2001/XMLSchema" xmlns:p="http://schemas.microsoft.com/office/2006/metadata/properties" xmlns:ns2="188f708c-7be3-4d7b-927f-99b7185615a9" xmlns:ns3="2fe63b0b-a827-4717-a0fa-a79525474dc0" targetNamespace="http://schemas.microsoft.com/office/2006/metadata/properties" ma:root="true" ma:fieldsID="2c9f0f77fe9eb577a7f588a39d56bcec" ns2:_="" ns3:_="">
    <xsd:import namespace="188f708c-7be3-4d7b-927f-99b7185615a9"/>
    <xsd:import namespace="2fe63b0b-a827-4717-a0fa-a79525474d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FORREVIEW" minOccurs="0"/>
                <xsd:element ref="ns2:MediaServiceObjectDetectorVersions" minOccurs="0"/>
                <xsd:element ref="ns2:MediaServiceSearchProperties" minOccurs="0"/>
                <xsd:element ref="ns2:Ready" minOccurs="0"/>
                <xsd:element ref="ns2:MediaServiceBillingMetadata" minOccurs="0"/>
                <xsd:element ref="ns2:Note" minOccurs="0"/>
                <xsd:element ref="ns2:PathLeng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f708c-7be3-4d7b-927f-99b7185615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4b7642d-b201-4d87-b1fe-4797a41b50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ORREVIEW" ma:index="23" nillable="true" ma:displayName="FOR REVIEW" ma:format="Dropdown" ma:internalName="FORREVIEW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ady" ma:index="26" nillable="true" ma:displayName="Ready" ma:default="0" ma:description="Materials are ready for tribe meeting&#10;or &#10;Materials are not ready for tribe meeting" ma:format="Dropdown" ma:internalName="Ready">
      <xsd:simpleType>
        <xsd:restriction base="dms:Boolea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  <xsd:element name="Note" ma:index="28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PathLength" ma:index="29" nillable="true" ma:displayName="PathLength" ma:decimals="0" ma:format="Dropdown" ma:internalName="PathLength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63b0b-a827-4717-a0fa-a79525474dc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079542-0a4c-44d2-9661-923980ddd152}" ma:internalName="TaxCatchAll" ma:showField="CatchAllData" ma:web="2fe63b0b-a827-4717-a0fa-a79525474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ady xmlns="188f708c-7be3-4d7b-927f-99b7185615a9">false</Ready>
    <lcf76f155ced4ddcb4097134ff3c332f xmlns="188f708c-7be3-4d7b-927f-99b7185615a9">
      <Terms xmlns="http://schemas.microsoft.com/office/infopath/2007/PartnerControls"/>
    </lcf76f155ced4ddcb4097134ff3c332f>
    <TaxCatchAll xmlns="2fe63b0b-a827-4717-a0fa-a79525474dc0" xsi:nil="true"/>
    <FORREVIEW xmlns="188f708c-7be3-4d7b-927f-99b7185615a9" xsi:nil="true"/>
    <Note xmlns="188f708c-7be3-4d7b-927f-99b7185615a9" xsi:nil="true"/>
    <PathLength xmlns="188f708c-7be3-4d7b-927f-99b7185615a9" xsi:nil="true"/>
  </documentManagement>
</p:properties>
</file>

<file path=customXml/itemProps1.xml><?xml version="1.0" encoding="utf-8"?>
<ds:datastoreItem xmlns:ds="http://schemas.openxmlformats.org/officeDocument/2006/customXml" ds:itemID="{CF077877-2BBD-4B39-8E44-5976484ECE2E}"/>
</file>

<file path=customXml/itemProps2.xml><?xml version="1.0" encoding="utf-8"?>
<ds:datastoreItem xmlns:ds="http://schemas.openxmlformats.org/officeDocument/2006/customXml" ds:itemID="{864ECD9C-CB67-450C-92D7-8DCDE7952C3C}"/>
</file>

<file path=customXml/itemProps3.xml><?xml version="1.0" encoding="utf-8"?>
<ds:datastoreItem xmlns:ds="http://schemas.openxmlformats.org/officeDocument/2006/customXml" ds:itemID="{C0416CCA-38C1-435A-A6A6-C594D1EAA0C3}"/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1523</Words>
  <Application>Microsoft Macintosh PowerPoint</Application>
  <PresentationFormat>Widescreen</PresentationFormat>
  <Paragraphs>96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Myriad Pro</vt:lpstr>
      <vt:lpstr>Office Theme</vt:lpstr>
      <vt:lpstr>Защита наших семей от кори </vt:lpstr>
      <vt:lpstr>Корь опасна и заразна  </vt:lpstr>
      <vt:lpstr>Мы можем защитить наших детей, семьи и все сообщество </vt:lpstr>
      <vt:lpstr>Что такое корь?</vt:lpstr>
      <vt:lpstr>Корь может вызвать серьезные осложнения</vt:lpstr>
      <vt:lpstr>Корь нарушает привычный образ жизни</vt:lpstr>
      <vt:lpstr>Что можно сделать?</vt:lpstr>
      <vt:lpstr>Как работает вакцина? Безопасна ли она? </vt:lpstr>
      <vt:lpstr>Как получить вакцину</vt:lpstr>
      <vt:lpstr>PowerPoint Presentation</vt:lpstr>
      <vt:lpstr>Соблюдение самоизоляции для предотвращения распространения кори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Jared Martin</dc:creator>
  <cp:lastModifiedBy>Jared Martin</cp:lastModifiedBy>
  <cp:revision>15</cp:revision>
  <dcterms:created xsi:type="dcterms:W3CDTF">2026-05-29T17:40:25Z</dcterms:created>
  <dcterms:modified xsi:type="dcterms:W3CDTF">2026-06-05T19:20:39Z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0x010100809E6509F3BEFC429FA1D0E06132EAC9</vt:lpwstr>
  </property>
  <property fmtid="{D5CDD505-2E9C-101B-9397-08002B2CF9AE}" pid="3" name="MediaServiceImageTags">
    <vt:lpwstr/>
  </property>
</Properties>
</file>