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8" r:id="rId3"/>
    <p:sldId id="257" r:id="rId4"/>
    <p:sldId id="259" r:id="rId5"/>
    <p:sldId id="260" r:id="rId6"/>
    <p:sldId id="262" r:id="rId7"/>
    <p:sldId id="263" r:id="rId8"/>
    <p:sldId id="261" r:id="rId9"/>
    <p:sldId id="264" r:id="rId10"/>
    <p:sldId id="265" r:id="rId11"/>
    <p:sldId id="266" r:id="rId12"/>
    <p:sldId id="26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2169"/>
    <a:srgbClr val="580A37"/>
    <a:srgbClr val="244626"/>
    <a:srgbClr val="699A40"/>
    <a:srgbClr val="135F8A"/>
    <a:srgbClr val="34C6F4"/>
    <a:srgbClr val="13AFB9"/>
    <a:srgbClr val="0A5256"/>
    <a:srgbClr val="016993"/>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p:restoredTop sz="77397"/>
  </p:normalViewPr>
  <p:slideViewPr>
    <p:cSldViewPr snapToGrid="0">
      <p:cViewPr varScale="1">
        <p:scale>
          <a:sx n="92" d="100"/>
          <a:sy n="92" d="100"/>
        </p:scale>
        <p:origin x="17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83E94-5425-CA43-858E-FB51310E9415}" type="datetimeFigureOut">
              <a:rPr lang="en-US" smtClean="0"/>
              <a:t>6/5/26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33F95-3240-E14A-8651-881B46DFDC10}" type="slidenum">
              <a:rPr lang="en-US" smtClean="0"/>
              <a:t>‹#›</a:t>
            </a:fld>
            <a:endParaRPr lang="en-US"/>
          </a:p>
        </p:txBody>
      </p:sp>
    </p:spTree>
    <p:extLst>
      <p:ext uri="{BB962C8B-B14F-4D97-AF65-F5344CB8AC3E}">
        <p14:creationId xmlns:p14="http://schemas.microsoft.com/office/powerpoint/2010/main" val="3090716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Algunos de ustedes habrán oído que los casos y los brotes de sarampión están aumentando en el estado de Washington. Todos deberíamos estar informados sobre este problema, porque el sarampión puede ser muy grave, en especial para algunas de las personas más vulnerables de nuestra familia y nuestra comunidad. También es un problema porque se contagia muy fácilmente de una persona a otra.</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2</a:t>
            </a:fld>
            <a:endParaRPr lang="en-US"/>
          </a:p>
        </p:txBody>
      </p:sp>
    </p:spTree>
    <p:extLst>
      <p:ext uri="{BB962C8B-B14F-4D97-AF65-F5344CB8AC3E}">
        <p14:creationId xmlns:p14="http://schemas.microsoft.com/office/powerpoint/2010/main" val="3894520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Como ya mencioné, es muy importante que te mantengas alejado de otras personas si has estado cerca de alguien infectado con el virus del sarampión. Debes quedarte en casa durante 21 días y mantenerte alejado de otras personas durante ese tiempo.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Sin embargo, algunas personas que han estado expuestas al virus igual pueden vacunarse si lo hacen dentro de las 72 horas de haber estado expuestas. Esto puede evitar que se enfermen o que se enfermen de gravedad. Puedes consultar en tu clínica o a tu médico si has estado expuesto al virus del sarampión y aún no estás vacunado.</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14C33F95-3240-E14A-8651-881B46DFDC10}" type="slidenum">
              <a:rPr lang="en-US" smtClean="0"/>
              <a:t>11</a:t>
            </a:fld>
            <a:endParaRPr lang="en-US"/>
          </a:p>
        </p:txBody>
      </p:sp>
    </p:spTree>
    <p:extLst>
      <p:ext uri="{BB962C8B-B14F-4D97-AF65-F5344CB8AC3E}">
        <p14:creationId xmlns:p14="http://schemas.microsoft.com/office/powerpoint/2010/main" val="138993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Todos debemos prestar atención a los síntomas del sarampión. No comienzan todos al mismo tiempo. A menudo comienzan con fiebre, tos y ojos enrojecidos. Si tienes esos síntomas, quédate en tu casa y alejado de otras personas y observa si aparece un sarpullido dentro de los próximos días. Si observas un sarpullido, llama primero al médico o a la clínica. Debes acudir para confirmar el diagnóstico y saber qué hacer a continuación. El personal te guiará para que puedas acudir sin exponer a otras personas al virus. </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12</a:t>
            </a:fld>
            <a:endParaRPr lang="en-US"/>
          </a:p>
        </p:txBody>
      </p:sp>
    </p:spTree>
    <p:extLst>
      <p:ext uri="{BB962C8B-B14F-4D97-AF65-F5344CB8AC3E}">
        <p14:creationId xmlns:p14="http://schemas.microsoft.com/office/powerpoint/2010/main" val="394030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¡Gracias! Aquí tienes dos herramientas para ayudarte a proteger a tu familia del sarampión. Puedes escanear los códigos con tu teléfono o visitar estos sitios web. Puedes usar </a:t>
            </a:r>
            <a:r>
              <a:rPr lang="es-ES" sz="1200" b="0" i="0" kern="1200" dirty="0" err="1">
                <a:solidFill>
                  <a:schemeClr val="tx1"/>
                </a:solidFill>
                <a:effectLst/>
                <a:latin typeface="+mn-lt"/>
                <a:ea typeface="+mn-ea"/>
                <a:cs typeface="+mn-cs"/>
              </a:rPr>
              <a:t>My</a:t>
            </a:r>
            <a:r>
              <a:rPr lang="es-ES" sz="1200" b="0" i="0" kern="1200" dirty="0">
                <a:solidFill>
                  <a:schemeClr val="tx1"/>
                </a:solidFill>
                <a:effectLst/>
                <a:latin typeface="+mn-lt"/>
                <a:ea typeface="+mn-ea"/>
                <a:cs typeface="+mn-cs"/>
              </a:rPr>
              <a:t> IR Mobile para saber si tus hijos o tú están vacunados contra el sarampión. Puedes usar el mapa para encontrar ubicaciones de vacunación gratis para niños y adultos. </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13</a:t>
            </a:fld>
            <a:endParaRPr lang="en-US"/>
          </a:p>
        </p:txBody>
      </p:sp>
    </p:spTree>
    <p:extLst>
      <p:ext uri="{BB962C8B-B14F-4D97-AF65-F5344CB8AC3E}">
        <p14:creationId xmlns:p14="http://schemas.microsoft.com/office/powerpoint/2010/main" val="357692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Sin embargo, hay medidas que podemos tomar para protegernos. Para comenzar, el Washington State </a:t>
            </a:r>
            <a:r>
              <a:rPr lang="es-ES" sz="1200" b="0" i="0" kern="1200" dirty="0" err="1">
                <a:solidFill>
                  <a:schemeClr val="tx1"/>
                </a:solidFill>
                <a:effectLst/>
                <a:latin typeface="+mn-lt"/>
                <a:ea typeface="+mn-ea"/>
                <a:cs typeface="+mn-cs"/>
              </a:rPr>
              <a:t>Department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Health (Departamento de Salud del Estado de Washington) y nuestros propios médicos y líderes están alentando a todas las personas a asegurarse de que su familia está al día con la vacunación contra el sarampión. Hoy hablaremos del sarampión y lo que podemos hacer para evitarlo en nuestra familia y nuestra comunidad.</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3</a:t>
            </a:fld>
            <a:endParaRPr lang="en-US"/>
          </a:p>
        </p:txBody>
      </p:sp>
    </p:spTree>
    <p:extLst>
      <p:ext uri="{BB962C8B-B14F-4D97-AF65-F5344CB8AC3E}">
        <p14:creationId xmlns:p14="http://schemas.microsoft.com/office/powerpoint/2010/main" val="143665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 ¿Qué es el sarampión? El sarampión es una enfermedad grave causada por un virus. El virus es muy contagioso, por lo que es muy fácil que el sarampión se contagie de una persona a otra y a otra más. Se propaga en el aire, por ejemplo, cuando las personas hablan, tosen o estornudan. El virus puede permanecer en las superficies de una habitación durante dos horas después de que una persona infectada se haya ido del lugar. Por lo tanto, es posible que no sepas que estás en una habitación donde está el virus presente.</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4</a:t>
            </a:fld>
            <a:endParaRPr lang="en-US"/>
          </a:p>
        </p:txBody>
      </p:sp>
    </p:spTree>
    <p:extLst>
      <p:ext uri="{BB962C8B-B14F-4D97-AF65-F5344CB8AC3E}">
        <p14:creationId xmlns:p14="http://schemas.microsoft.com/office/powerpoint/2010/main" val="4644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La mayoría de las personas que tienen sarampión se recuperan. Pero algunas personas se enferman de gravedad. Pueden tener infecciones de oído, neumonía o inflamación del cerebro. A veces, las personas con sarampión tienen que quedar internadas en un hospital. Cualquiera puede contraer sarampión, pero esta enfermedad suele ser más peligrosa para los bebés, los niños pequeños, las embarazadas y las personas con un sistema inmunológico más débil.</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5</a:t>
            </a:fld>
            <a:endParaRPr lang="en-US"/>
          </a:p>
        </p:txBody>
      </p:sp>
    </p:spTree>
    <p:extLst>
      <p:ext uri="{BB962C8B-B14F-4D97-AF65-F5344CB8AC3E}">
        <p14:creationId xmlns:p14="http://schemas.microsoft.com/office/powerpoint/2010/main" val="323349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El sarampión puede complicarte la vida si estás expuesto al virus, en especial si no estás vacunado o si te enfermas. Si has estado en contacto con alguien que tiene el virus y no estás vacunado, debes mantenerte alejado de otras personas para evitar contagiarlos. La mayoría de las personas que no están vacunadas y están expuestas se enferman y pueden contagiar el virus antes de notar síntomas.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Si estuviste expuesto al virus, debes quedarte en casa durante 21 días. También debes mantenerte alejado de otras personas, incluidas las personas con quienes vives. Esto es difícil y poco práctico, pero es importante para ayudar a evitar que más y más personas se enfermen.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Es importante que sepas que puedes vacunarte incluso 72 horas después de haber estado expuesto al virus; esto puede ayudar a evitar que te enfermes.</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Si te contagias sarampión, es probable que la enfermedad dure una semana o más. Faltarás al trabajo y debes quedarte en casa y separado de tu familia.</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6</a:t>
            </a:fld>
            <a:endParaRPr lang="en-US"/>
          </a:p>
        </p:txBody>
      </p:sp>
    </p:spTree>
    <p:extLst>
      <p:ext uri="{BB962C8B-B14F-4D97-AF65-F5344CB8AC3E}">
        <p14:creationId xmlns:p14="http://schemas.microsoft.com/office/powerpoint/2010/main" val="65202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La buena noticia es que podemos evitar el sarampión y protegernos y proteger a nuestra familia y a otras personas de la comunidad. Lo principal es que los niños y los adultos de tu familia se vacunen. Si no sabes si te has vacunado, hay un sitio web donde puedes averiguarlo. Lo compartiremos al final de esta presentación.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La vacuna contra el sarampión es la protección más eficaz. Es muy efectiva. Una sola dosis previene que un 93 % de las personas lo contraigan y dos dosis protegen a un 97 % de las personas.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La vacuna contra el sarampión también se llama Vacuna Triple Viral (MMR). Además del sarampión, la vacuna MMR también protege contra las paperas y la rubéola.</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7</a:t>
            </a:fld>
            <a:endParaRPr lang="en-US"/>
          </a:p>
        </p:txBody>
      </p:sp>
    </p:spTree>
    <p:extLst>
      <p:ext uri="{BB962C8B-B14F-4D97-AF65-F5344CB8AC3E}">
        <p14:creationId xmlns:p14="http://schemas.microsoft.com/office/powerpoint/2010/main" val="30945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La vacuna contra el sarampión se administra en dos inyecciones en dos ocasiones diferentes. La vacuna contiene una forma atenuada del virus que le enseña al organismo a combatir la enfermedad. Es segura. Se ha demostrado que la vacuna es segura a lo largo de muchas décadas de investigación y se la sigue monitoreando por seguridad. Algunas personas presentan efectos secundarios leves, como dolor en el brazo o fiebre. Duran uno o dos días y son mucho menos graves que el sarampión. Si tienes preguntas o inquietudes, puedes consultar a tu médico o farmacéutico.</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8</a:t>
            </a:fld>
            <a:endParaRPr lang="en-US"/>
          </a:p>
        </p:txBody>
      </p:sp>
    </p:spTree>
    <p:extLst>
      <p:ext uri="{BB962C8B-B14F-4D97-AF65-F5344CB8AC3E}">
        <p14:creationId xmlns:p14="http://schemas.microsoft.com/office/powerpoint/2010/main" val="330812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La vacuna contra el sarampión no es difícil de conseguir ni costosa. Si tienes una clínica, un farmacéutico o un médico, llámalos. A menudo está disponible de forma gratuita o a bajo costo. El estado proporciona la vacuna contra el sarampión, y otras vacunas, gratis para todos los niños de menos de 19 años. También hay vacunas gratis disponibles para los adultos que no tienen seguro.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s-ES" sz="1200" b="0" i="0" kern="1200" dirty="0">
                <a:solidFill>
                  <a:schemeClr val="tx1"/>
                </a:solidFill>
                <a:effectLst/>
                <a:latin typeface="+mn-lt"/>
                <a:ea typeface="+mn-ea"/>
                <a:cs typeface="+mn-cs"/>
              </a:rPr>
              <a:t>Washington State </a:t>
            </a:r>
            <a:r>
              <a:rPr lang="es-ES" sz="1200" b="0" i="0" kern="1200" dirty="0" err="1">
                <a:solidFill>
                  <a:schemeClr val="tx1"/>
                </a:solidFill>
                <a:effectLst/>
                <a:latin typeface="+mn-lt"/>
                <a:ea typeface="+mn-ea"/>
                <a:cs typeface="+mn-cs"/>
              </a:rPr>
              <a:t>Department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Health cuenta con un mapa que muestra muchas ubicaciones en las cuales estas vacunas están disponibles. </a:t>
            </a:r>
            <a:r>
              <a:rPr lang="en-US" sz="1200" b="0" i="0" kern="1200" dirty="0">
                <a:solidFill>
                  <a:schemeClr val="tx1"/>
                </a:solidFill>
                <a:effectLst/>
                <a:latin typeface="+mn-lt"/>
                <a:ea typeface="+mn-ea"/>
                <a:cs typeface="+mn-cs"/>
              </a:rPr>
              <a:t>También </a:t>
            </a:r>
            <a:r>
              <a:rPr lang="en-US" sz="1200" b="0" i="0" kern="1200" dirty="0" err="1">
                <a:solidFill>
                  <a:schemeClr val="tx1"/>
                </a:solidFill>
                <a:effectLst/>
                <a:latin typeface="+mn-lt"/>
                <a:ea typeface="+mn-ea"/>
                <a:cs typeface="+mn-cs"/>
              </a:rPr>
              <a:t>compartiremos</a:t>
            </a:r>
            <a:r>
              <a:rPr lang="en-US" sz="1200" b="0" i="0" kern="1200" dirty="0">
                <a:solidFill>
                  <a:schemeClr val="tx1"/>
                </a:solidFill>
                <a:effectLst/>
                <a:latin typeface="+mn-lt"/>
                <a:ea typeface="+mn-ea"/>
                <a:cs typeface="+mn-cs"/>
              </a:rPr>
              <a:t> un enlace al final de </a:t>
            </a:r>
            <a:r>
              <a:rPr lang="en-US" sz="1200" b="0" i="0" kern="1200" dirty="0" err="1">
                <a:solidFill>
                  <a:schemeClr val="tx1"/>
                </a:solidFill>
                <a:effectLst/>
                <a:latin typeface="+mn-lt"/>
                <a:ea typeface="+mn-ea"/>
                <a:cs typeface="+mn-cs"/>
              </a:rPr>
              <a:t>esta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presentación</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9</a:t>
            </a:fld>
            <a:endParaRPr lang="en-US"/>
          </a:p>
        </p:txBody>
      </p:sp>
    </p:spTree>
    <p:extLst>
      <p:ext uri="{BB962C8B-B14F-4D97-AF65-F5344CB8AC3E}">
        <p14:creationId xmlns:p14="http://schemas.microsoft.com/office/powerpoint/2010/main" val="283258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Además de la vacunación, hay otras formas de evitar la propagación del sarampión. Todos debemos participar. Podemos mantenernos alejados cuando estamos enfermos o hemos estado expuestos al virus para evitar que se propague, conocer los síntomas del sarampión para estar atentos a ellos y obtener atención médica si la necesitamos.</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4C33F95-3240-E14A-8651-881B46DFDC10}" type="slidenum">
              <a:rPr lang="en-US" smtClean="0"/>
              <a:t>10</a:t>
            </a:fld>
            <a:endParaRPr lang="en-US"/>
          </a:p>
        </p:txBody>
      </p:sp>
    </p:spTree>
    <p:extLst>
      <p:ext uri="{BB962C8B-B14F-4D97-AF65-F5344CB8AC3E}">
        <p14:creationId xmlns:p14="http://schemas.microsoft.com/office/powerpoint/2010/main" val="982899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9F21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001F-A685-86C6-0D57-E3D1A0B694A0}"/>
              </a:ext>
            </a:extLst>
          </p:cNvPr>
          <p:cNvSpPr>
            <a:spLocks noGrp="1"/>
          </p:cNvSpPr>
          <p:nvPr>
            <p:ph type="ctrTitle"/>
          </p:nvPr>
        </p:nvSpPr>
        <p:spPr>
          <a:xfrm>
            <a:off x="1478071" y="1823821"/>
            <a:ext cx="9189929"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F61A5F73-D012-427D-4227-9ABAB9B394BE}"/>
              </a:ext>
            </a:extLst>
          </p:cNvPr>
          <p:cNvSpPr>
            <a:spLocks noGrp="1"/>
          </p:cNvSpPr>
          <p:nvPr>
            <p:ph type="subTitle" idx="1"/>
          </p:nvPr>
        </p:nvSpPr>
        <p:spPr>
          <a:xfrm>
            <a:off x="1478071" y="4303496"/>
            <a:ext cx="91899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ight Triangle 9">
            <a:extLst>
              <a:ext uri="{FF2B5EF4-FFF2-40B4-BE49-F238E27FC236}">
                <a16:creationId xmlns:a16="http://schemas.microsoft.com/office/drawing/2014/main" id="{13C6A5C7-B644-A51C-503A-1D9107107F2A}"/>
              </a:ext>
            </a:extLst>
          </p:cNvPr>
          <p:cNvSpPr/>
          <p:nvPr userDrawn="1"/>
        </p:nvSpPr>
        <p:spPr>
          <a:xfrm rot="5400000">
            <a:off x="-1" y="0"/>
            <a:ext cx="2094271" cy="2094271"/>
          </a:xfrm>
          <a:prstGeom prst="rtTriangle">
            <a:avLst/>
          </a:prstGeom>
          <a:solidFill>
            <a:srgbClr val="580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A70E9DD-ADD1-E0D8-E7BE-74105137BF19}"/>
              </a:ext>
            </a:extLst>
          </p:cNvPr>
          <p:cNvPicPr>
            <a:picLocks noChangeAspect="1"/>
          </p:cNvPicPr>
          <p:nvPr userDrawn="1"/>
        </p:nvPicPr>
        <p:blipFill>
          <a:blip r:embed="rId2"/>
          <a:stretch>
            <a:fillRect/>
          </a:stretch>
        </p:blipFill>
        <p:spPr>
          <a:xfrm>
            <a:off x="1405384" y="0"/>
            <a:ext cx="10786616" cy="580292"/>
          </a:xfrm>
          <a:prstGeom prst="rect">
            <a:avLst/>
          </a:prstGeom>
        </p:spPr>
      </p:pic>
      <p:pic>
        <p:nvPicPr>
          <p:cNvPr id="38" name="Picture 37">
            <a:extLst>
              <a:ext uri="{FF2B5EF4-FFF2-40B4-BE49-F238E27FC236}">
                <a16:creationId xmlns:a16="http://schemas.microsoft.com/office/drawing/2014/main" id="{3F326FA5-B0CD-DE1F-AAD9-A84316A8E3A2}"/>
              </a:ext>
            </a:extLst>
          </p:cNvPr>
          <p:cNvPicPr>
            <a:picLocks noChangeAspect="1"/>
          </p:cNvPicPr>
          <p:nvPr userDrawn="1"/>
        </p:nvPicPr>
        <p:blipFill>
          <a:blip r:embed="rId2"/>
          <a:srcRect l="36421" t="-12554"/>
          <a:stretch>
            <a:fillRect/>
          </a:stretch>
        </p:blipFill>
        <p:spPr>
          <a:xfrm rot="5400000">
            <a:off x="-3102429" y="3102428"/>
            <a:ext cx="6858000" cy="653143"/>
          </a:xfrm>
          <a:prstGeom prst="rect">
            <a:avLst/>
          </a:prstGeom>
        </p:spPr>
      </p:pic>
      <p:pic>
        <p:nvPicPr>
          <p:cNvPr id="40" name="Picture 39">
            <a:extLst>
              <a:ext uri="{FF2B5EF4-FFF2-40B4-BE49-F238E27FC236}">
                <a16:creationId xmlns:a16="http://schemas.microsoft.com/office/drawing/2014/main" id="{6738947B-3663-FDD9-6D1B-64DC7A455446}"/>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43962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26D6-0399-B7F0-AEFF-6CD37362F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E2AB82-9F66-72BF-BE45-6CCB6CC4C7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EAD8D1-03A2-3C74-F7D1-CC0A6BC44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4" name="Picture 13">
            <a:extLst>
              <a:ext uri="{FF2B5EF4-FFF2-40B4-BE49-F238E27FC236}">
                <a16:creationId xmlns:a16="http://schemas.microsoft.com/office/drawing/2014/main" id="{7CF56E6E-57EE-1E51-4837-308A00050D6A}"/>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15" name="Picture 14">
            <a:extLst>
              <a:ext uri="{FF2B5EF4-FFF2-40B4-BE49-F238E27FC236}">
                <a16:creationId xmlns:a16="http://schemas.microsoft.com/office/drawing/2014/main" id="{CFBEC1AF-2DE5-15D0-5A59-5DB3777A2297}"/>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65235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A917-5BAA-70F5-FE7A-3FFD8B204A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E8D97D-9BC9-2389-8BC7-E7C7784229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7D8A2949-B8B9-3382-27DE-78AAA35C3007}"/>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14" name="Picture 13">
            <a:extLst>
              <a:ext uri="{FF2B5EF4-FFF2-40B4-BE49-F238E27FC236}">
                <a16:creationId xmlns:a16="http://schemas.microsoft.com/office/drawing/2014/main" id="{DBEB73A7-6590-101E-F2F6-77191012A64D}"/>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359964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FEB8E-7318-8D9F-368E-53F3B75AB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5478B-6D35-AE0E-915D-6ED2B2F46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6135-57C4-E85C-19FA-6B6A4A4CEEF4}"/>
              </a:ext>
            </a:extLst>
          </p:cNvPr>
          <p:cNvSpPr>
            <a:spLocks noGrp="1"/>
          </p:cNvSpPr>
          <p:nvPr>
            <p:ph type="title"/>
          </p:nvPr>
        </p:nvSpPr>
        <p:spPr>
          <a:xfrm>
            <a:off x="1490596" y="1116686"/>
            <a:ext cx="986320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E2FAD02-E13E-63E2-8514-2D7795CAE1FE}"/>
              </a:ext>
            </a:extLst>
          </p:cNvPr>
          <p:cNvSpPr>
            <a:spLocks noGrp="1"/>
          </p:cNvSpPr>
          <p:nvPr>
            <p:ph idx="1"/>
          </p:nvPr>
        </p:nvSpPr>
        <p:spPr>
          <a:xfrm>
            <a:off x="1490596" y="2577186"/>
            <a:ext cx="9863203" cy="3635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6AC8A34A-3921-8952-A5BE-E4D516F6F7F8}"/>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23" name="Picture 22">
            <a:extLst>
              <a:ext uri="{FF2B5EF4-FFF2-40B4-BE49-F238E27FC236}">
                <a16:creationId xmlns:a16="http://schemas.microsoft.com/office/drawing/2014/main" id="{D8EDB23F-1211-05EB-F339-67FD181C0F44}"/>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75484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A997-B6F7-9431-E793-724B48ABF1EF}"/>
              </a:ext>
            </a:extLst>
          </p:cNvPr>
          <p:cNvSpPr>
            <a:spLocks noGrp="1"/>
          </p:cNvSpPr>
          <p:nvPr>
            <p:ph type="title"/>
          </p:nvPr>
        </p:nvSpPr>
        <p:spPr>
          <a:xfrm>
            <a:off x="1490597" y="1133911"/>
            <a:ext cx="98568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5AC2B0A-F1A7-494A-8D13-B69E1034BCD6}"/>
              </a:ext>
            </a:extLst>
          </p:cNvPr>
          <p:cNvSpPr>
            <a:spLocks noGrp="1"/>
          </p:cNvSpPr>
          <p:nvPr>
            <p:ph type="body" idx="1"/>
          </p:nvPr>
        </p:nvSpPr>
        <p:spPr>
          <a:xfrm>
            <a:off x="1490597" y="4013636"/>
            <a:ext cx="985685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45ED87F4-1FEB-EC69-2BFF-9689A9060CF6}"/>
              </a:ext>
            </a:extLst>
          </p:cNvPr>
          <p:cNvSpPr/>
          <p:nvPr userDrawn="1"/>
        </p:nvSpPr>
        <p:spPr>
          <a:xfrm rot="5400000">
            <a:off x="-1" y="0"/>
            <a:ext cx="2094271" cy="2094271"/>
          </a:xfrm>
          <a:prstGeom prst="rtTriangle">
            <a:avLst/>
          </a:prstGeom>
          <a:solidFill>
            <a:srgbClr val="9F2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7E4A9-BD67-C9DE-0EE3-2C8074B451A9}"/>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28" name="Picture 27">
            <a:extLst>
              <a:ext uri="{FF2B5EF4-FFF2-40B4-BE49-F238E27FC236}">
                <a16:creationId xmlns:a16="http://schemas.microsoft.com/office/drawing/2014/main" id="{FAC4C44E-B271-11FA-B5A8-CE68D5877A7A}"/>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335888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5709-E4D8-1AF0-6F51-F1441CDD28F7}"/>
              </a:ext>
            </a:extLst>
          </p:cNvPr>
          <p:cNvSpPr>
            <a:spLocks noGrp="1"/>
          </p:cNvSpPr>
          <p:nvPr>
            <p:ph type="title"/>
          </p:nvPr>
        </p:nvSpPr>
        <p:spPr>
          <a:xfrm>
            <a:off x="1490596" y="678276"/>
            <a:ext cx="986320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8A15656-0AC8-B827-EE35-BE0DE204CB99}"/>
              </a:ext>
            </a:extLst>
          </p:cNvPr>
          <p:cNvSpPr>
            <a:spLocks noGrp="1"/>
          </p:cNvSpPr>
          <p:nvPr>
            <p:ph sz="half" idx="1"/>
          </p:nvPr>
        </p:nvSpPr>
        <p:spPr>
          <a:xfrm>
            <a:off x="1490596" y="2279736"/>
            <a:ext cx="4779723" cy="4210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00B27-75F9-D45F-B236-A7055F7E8CB9}"/>
              </a:ext>
            </a:extLst>
          </p:cNvPr>
          <p:cNvSpPr>
            <a:spLocks noGrp="1"/>
          </p:cNvSpPr>
          <p:nvPr>
            <p:ph sz="half" idx="2"/>
          </p:nvPr>
        </p:nvSpPr>
        <p:spPr>
          <a:xfrm>
            <a:off x="6574076" y="2279736"/>
            <a:ext cx="4779723" cy="4210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932ECC96-15EC-B59B-1863-D78DEB40078E}"/>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17" name="Picture 16">
            <a:extLst>
              <a:ext uri="{FF2B5EF4-FFF2-40B4-BE49-F238E27FC236}">
                <a16:creationId xmlns:a16="http://schemas.microsoft.com/office/drawing/2014/main" id="{07CF875F-DD61-05EC-1639-E12EE1EE88FB}"/>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326662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D5E82-5E1E-DB44-E9A9-3E04F99A5BD2}"/>
              </a:ext>
            </a:extLst>
          </p:cNvPr>
          <p:cNvSpPr>
            <a:spLocks noGrp="1"/>
          </p:cNvSpPr>
          <p:nvPr>
            <p:ph type="body" idx="1"/>
          </p:nvPr>
        </p:nvSpPr>
        <p:spPr>
          <a:xfrm>
            <a:off x="1490595" y="2141690"/>
            <a:ext cx="4727071" cy="5012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C368B6FC-FA26-6989-D2E2-578B245A266B}"/>
              </a:ext>
            </a:extLst>
          </p:cNvPr>
          <p:cNvSpPr>
            <a:spLocks noGrp="1"/>
          </p:cNvSpPr>
          <p:nvPr>
            <p:ph type="body" sz="quarter" idx="3"/>
          </p:nvPr>
        </p:nvSpPr>
        <p:spPr>
          <a:xfrm>
            <a:off x="6571086" y="2141690"/>
            <a:ext cx="4750351" cy="5012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0EDA7E8F-241E-B693-BB3D-EFA3D020B68B}"/>
              </a:ext>
            </a:extLst>
          </p:cNvPr>
          <p:cNvSpPr>
            <a:spLocks noGrp="1"/>
          </p:cNvSpPr>
          <p:nvPr>
            <p:ph type="title"/>
          </p:nvPr>
        </p:nvSpPr>
        <p:spPr>
          <a:xfrm>
            <a:off x="1490596" y="678276"/>
            <a:ext cx="9863203"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F145EE62-9E66-BDDB-708F-48333A0F98B8}"/>
              </a:ext>
            </a:extLst>
          </p:cNvPr>
          <p:cNvSpPr>
            <a:spLocks noGrp="1"/>
          </p:cNvSpPr>
          <p:nvPr>
            <p:ph sz="half" idx="10"/>
          </p:nvPr>
        </p:nvSpPr>
        <p:spPr>
          <a:xfrm>
            <a:off x="1490596" y="2780778"/>
            <a:ext cx="4779723" cy="3709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25304263-F5A5-2D99-E71B-54DD6A2B40B1}"/>
              </a:ext>
            </a:extLst>
          </p:cNvPr>
          <p:cNvSpPr>
            <a:spLocks noGrp="1"/>
          </p:cNvSpPr>
          <p:nvPr>
            <p:ph sz="half" idx="2"/>
          </p:nvPr>
        </p:nvSpPr>
        <p:spPr>
          <a:xfrm>
            <a:off x="6574076" y="2780778"/>
            <a:ext cx="4779723" cy="3709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CF4E1E30-7617-8A1F-AB2B-0279D4C1D7FB}"/>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22" name="Picture 21">
            <a:extLst>
              <a:ext uri="{FF2B5EF4-FFF2-40B4-BE49-F238E27FC236}">
                <a16:creationId xmlns:a16="http://schemas.microsoft.com/office/drawing/2014/main" id="{EB063989-EE6C-B180-6A81-CB1FC975AE16}"/>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194220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8512-2976-8ED2-47AF-2ECDEFA5692A}"/>
              </a:ext>
            </a:extLst>
          </p:cNvPr>
          <p:cNvSpPr>
            <a:spLocks noGrp="1"/>
          </p:cNvSpPr>
          <p:nvPr>
            <p:ph type="title"/>
          </p:nvPr>
        </p:nvSpPr>
        <p:spPr>
          <a:xfrm>
            <a:off x="1490596" y="941322"/>
            <a:ext cx="9863203" cy="1325563"/>
          </a:xfrm>
        </p:spPr>
        <p:txBody>
          <a:bodyPr/>
          <a:lstStyle/>
          <a:p>
            <a:r>
              <a:rPr lang="en-US"/>
              <a:t>Click to edit Master title style</a:t>
            </a:r>
          </a:p>
        </p:txBody>
      </p:sp>
      <p:pic>
        <p:nvPicPr>
          <p:cNvPr id="14" name="Picture 13">
            <a:extLst>
              <a:ext uri="{FF2B5EF4-FFF2-40B4-BE49-F238E27FC236}">
                <a16:creationId xmlns:a16="http://schemas.microsoft.com/office/drawing/2014/main" id="{6A35D851-B544-591D-FF3B-C0BB5E77DE0D}"/>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15" name="Picture 14">
            <a:extLst>
              <a:ext uri="{FF2B5EF4-FFF2-40B4-BE49-F238E27FC236}">
                <a16:creationId xmlns:a16="http://schemas.microsoft.com/office/drawing/2014/main" id="{43AFDDFE-419F-E4D6-200A-EB4C96225C68}"/>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75178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672B1F-A776-F522-2E68-9B5C74EF0FE6}"/>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15" name="Picture 14">
            <a:extLst>
              <a:ext uri="{FF2B5EF4-FFF2-40B4-BE49-F238E27FC236}">
                <a16:creationId xmlns:a16="http://schemas.microsoft.com/office/drawing/2014/main" id="{939446B6-3C86-E714-12C3-360FA906EB81}"/>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277211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672B1F-A776-F522-2E68-9B5C74EF0FE6}"/>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spTree>
    <p:extLst>
      <p:ext uri="{BB962C8B-B14F-4D97-AF65-F5344CB8AC3E}">
        <p14:creationId xmlns:p14="http://schemas.microsoft.com/office/powerpoint/2010/main" val="2189384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6C93-1A94-ACE4-0838-31C1F3283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05B24-4CCF-4886-85CD-3AAC9D3ED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FB3202-17CF-C93B-FD86-E7DD28A05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4" name="Picture 13">
            <a:extLst>
              <a:ext uri="{FF2B5EF4-FFF2-40B4-BE49-F238E27FC236}">
                <a16:creationId xmlns:a16="http://schemas.microsoft.com/office/drawing/2014/main" id="{22CC1837-0650-4274-9F48-1CB0861401AA}"/>
              </a:ext>
            </a:extLst>
          </p:cNvPr>
          <p:cNvPicPr>
            <a:picLocks noChangeAspect="1"/>
          </p:cNvPicPr>
          <p:nvPr userDrawn="1"/>
        </p:nvPicPr>
        <p:blipFill>
          <a:blip r:embed="rId2"/>
          <a:srcRect l="33178" t="-54388"/>
          <a:stretch>
            <a:fillRect/>
          </a:stretch>
        </p:blipFill>
        <p:spPr>
          <a:xfrm rot="5400000">
            <a:off x="-3002797" y="3002796"/>
            <a:ext cx="6858001" cy="852409"/>
          </a:xfrm>
          <a:prstGeom prst="rect">
            <a:avLst/>
          </a:prstGeom>
        </p:spPr>
      </p:pic>
      <p:pic>
        <p:nvPicPr>
          <p:cNvPr id="15" name="Picture 14">
            <a:extLst>
              <a:ext uri="{FF2B5EF4-FFF2-40B4-BE49-F238E27FC236}">
                <a16:creationId xmlns:a16="http://schemas.microsoft.com/office/drawing/2014/main" id="{578FD712-B7F8-F7D1-5EEB-2BA19EFA3272}"/>
              </a:ext>
            </a:extLst>
          </p:cNvPr>
          <p:cNvPicPr>
            <a:picLocks noChangeAspect="1"/>
          </p:cNvPicPr>
          <p:nvPr userDrawn="1"/>
        </p:nvPicPr>
        <p:blipFill>
          <a:blip r:embed="rId3">
            <a:alphaModFix amt="35000"/>
          </a:blip>
          <a:stretch>
            <a:fillRect/>
          </a:stretch>
        </p:blipFill>
        <p:spPr>
          <a:xfrm>
            <a:off x="8680450" y="3295061"/>
            <a:ext cx="3511550" cy="3562939"/>
          </a:xfrm>
          <a:prstGeom prst="rect">
            <a:avLst/>
          </a:prstGeom>
        </p:spPr>
      </p:pic>
    </p:spTree>
    <p:extLst>
      <p:ext uri="{BB962C8B-B14F-4D97-AF65-F5344CB8AC3E}">
        <p14:creationId xmlns:p14="http://schemas.microsoft.com/office/powerpoint/2010/main" val="235171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80A3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87732-F68C-65C5-B9CD-814789F36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EBB17F-5E8D-1A85-B9A0-45EB0F463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28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9A328D-D621-A0BE-2E22-52F5C66BB2C7}"/>
              </a:ext>
            </a:extLst>
          </p:cNvPr>
          <p:cNvSpPr>
            <a:spLocks noGrp="1"/>
          </p:cNvSpPr>
          <p:nvPr>
            <p:ph type="ctrTitle"/>
          </p:nvPr>
        </p:nvSpPr>
        <p:spPr>
          <a:xfrm>
            <a:off x="1478071" y="2235200"/>
            <a:ext cx="10109326" cy="2387600"/>
          </a:xfrm>
        </p:spPr>
        <p:txBody>
          <a:bodyPr>
            <a:noAutofit/>
          </a:bodyPr>
          <a:lstStyle/>
          <a:p>
            <a:pPr fontAlgn="base"/>
            <a:r>
              <a:rPr lang="es-ES" sz="7200" dirty="0"/>
              <a:t>Cómo proteger a tu familia del sarampión</a:t>
            </a:r>
            <a:endParaRPr lang="en-US" sz="7200" dirty="0"/>
          </a:p>
        </p:txBody>
      </p:sp>
    </p:spTree>
    <p:extLst>
      <p:ext uri="{BB962C8B-B14F-4D97-AF65-F5344CB8AC3E}">
        <p14:creationId xmlns:p14="http://schemas.microsoft.com/office/powerpoint/2010/main" val="222263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C2B11A-FB3B-A990-9EF9-A95D7A90E8EF}"/>
              </a:ext>
            </a:extLst>
          </p:cNvPr>
          <p:cNvSpPr>
            <a:spLocks noGrp="1"/>
          </p:cNvSpPr>
          <p:nvPr>
            <p:ph type="title"/>
          </p:nvPr>
        </p:nvSpPr>
        <p:spPr>
          <a:xfrm>
            <a:off x="1490596" y="879620"/>
            <a:ext cx="9863203" cy="1325563"/>
          </a:xfrm>
        </p:spPr>
        <p:txBody>
          <a:bodyPr/>
          <a:lstStyle/>
          <a:p>
            <a:pPr fontAlgn="base"/>
            <a:r>
              <a:rPr lang="en-US" dirty="0"/>
              <a:t>¿</a:t>
            </a:r>
            <a:r>
              <a:rPr lang="en-US" dirty="0" err="1"/>
              <a:t>Qué</a:t>
            </a:r>
            <a:r>
              <a:rPr lang="en-US" dirty="0"/>
              <a:t> </a:t>
            </a:r>
            <a:r>
              <a:rPr lang="en-US" dirty="0" err="1"/>
              <a:t>más</a:t>
            </a:r>
            <a:r>
              <a:rPr lang="en-US" dirty="0"/>
              <a:t> </a:t>
            </a:r>
            <a:r>
              <a:rPr lang="en-US" dirty="0" err="1"/>
              <a:t>podemos</a:t>
            </a:r>
            <a:r>
              <a:rPr lang="en-US" dirty="0"/>
              <a:t> </a:t>
            </a:r>
            <a:r>
              <a:rPr lang="en-US" dirty="0" err="1"/>
              <a:t>hacer</a:t>
            </a:r>
            <a:r>
              <a:rPr lang="en-US" dirty="0"/>
              <a:t>?</a:t>
            </a:r>
          </a:p>
        </p:txBody>
      </p:sp>
      <p:sp>
        <p:nvSpPr>
          <p:cNvPr id="5" name="Content Placeholder 2">
            <a:extLst>
              <a:ext uri="{FF2B5EF4-FFF2-40B4-BE49-F238E27FC236}">
                <a16:creationId xmlns:a16="http://schemas.microsoft.com/office/drawing/2014/main" id="{562A2FC7-142C-2E7E-2DBA-59D0EEBFD08E}"/>
              </a:ext>
            </a:extLst>
          </p:cNvPr>
          <p:cNvSpPr>
            <a:spLocks noGrp="1"/>
          </p:cNvSpPr>
          <p:nvPr>
            <p:ph idx="1"/>
          </p:nvPr>
        </p:nvSpPr>
        <p:spPr>
          <a:xfrm>
            <a:off x="1490596" y="2340120"/>
            <a:ext cx="9863203" cy="3635723"/>
          </a:xfrm>
        </p:spPr>
        <p:txBody>
          <a:bodyPr/>
          <a:lstStyle/>
          <a:p>
            <a:pPr fontAlgn="base"/>
            <a:r>
              <a:rPr lang="en-US" dirty="0"/>
              <a:t>Todos </a:t>
            </a:r>
            <a:r>
              <a:rPr lang="en-US" dirty="0" err="1"/>
              <a:t>debemos</a:t>
            </a:r>
            <a:r>
              <a:rPr lang="en-US" dirty="0"/>
              <a:t> </a:t>
            </a:r>
            <a:r>
              <a:rPr lang="en-US" dirty="0" err="1"/>
              <a:t>participar</a:t>
            </a:r>
            <a:r>
              <a:rPr lang="en-US" dirty="0"/>
              <a:t>  </a:t>
            </a:r>
          </a:p>
          <a:p>
            <a:pPr fontAlgn="base"/>
            <a:r>
              <a:rPr lang="es-ES" dirty="0"/>
              <a:t>Mantente alejado para evitar la propagación</a:t>
            </a:r>
            <a:r>
              <a:rPr lang="en-US" dirty="0"/>
              <a:t> </a:t>
            </a:r>
          </a:p>
          <a:p>
            <a:pPr fontAlgn="base"/>
            <a:r>
              <a:rPr lang="en-US" dirty="0" err="1"/>
              <a:t>Conoce</a:t>
            </a:r>
            <a:r>
              <a:rPr lang="en-US" dirty="0"/>
              <a:t> </a:t>
            </a:r>
            <a:r>
              <a:rPr lang="en-US" dirty="0" err="1"/>
              <a:t>los</a:t>
            </a:r>
            <a:r>
              <a:rPr lang="en-US" dirty="0"/>
              <a:t> </a:t>
            </a:r>
            <a:r>
              <a:rPr lang="en-US" dirty="0" err="1"/>
              <a:t>síntomas</a:t>
            </a:r>
            <a:r>
              <a:rPr lang="en-US" dirty="0"/>
              <a:t> </a:t>
            </a:r>
          </a:p>
          <a:p>
            <a:pPr fontAlgn="base"/>
            <a:r>
              <a:rPr lang="en-US" dirty="0" err="1"/>
              <a:t>Busca</a:t>
            </a:r>
            <a:r>
              <a:rPr lang="en-US" dirty="0"/>
              <a:t> </a:t>
            </a:r>
            <a:r>
              <a:rPr lang="en-US" dirty="0" err="1"/>
              <a:t>atención</a:t>
            </a:r>
            <a:r>
              <a:rPr lang="en-US" dirty="0"/>
              <a:t> </a:t>
            </a:r>
            <a:r>
              <a:rPr lang="en-US" dirty="0" err="1"/>
              <a:t>médica</a:t>
            </a:r>
            <a:endParaRPr lang="en-US" dirty="0"/>
          </a:p>
        </p:txBody>
      </p:sp>
    </p:spTree>
    <p:extLst>
      <p:ext uri="{BB962C8B-B14F-4D97-AF65-F5344CB8AC3E}">
        <p14:creationId xmlns:p14="http://schemas.microsoft.com/office/powerpoint/2010/main" val="395449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FD7813-8D92-0320-6CB1-235108BCB90A}"/>
              </a:ext>
            </a:extLst>
          </p:cNvPr>
          <p:cNvSpPr>
            <a:spLocks noGrp="1"/>
          </p:cNvSpPr>
          <p:nvPr>
            <p:ph type="title"/>
          </p:nvPr>
        </p:nvSpPr>
        <p:spPr>
          <a:xfrm>
            <a:off x="1490597" y="879620"/>
            <a:ext cx="9284496" cy="1325563"/>
          </a:xfrm>
        </p:spPr>
        <p:txBody>
          <a:bodyPr>
            <a:normAutofit/>
          </a:bodyPr>
          <a:lstStyle/>
          <a:p>
            <a:pPr fontAlgn="base"/>
            <a:r>
              <a:rPr lang="es-ES" dirty="0"/>
              <a:t>Mantenerte alejado para evitar que el sarampión se propague</a:t>
            </a:r>
            <a:endParaRPr lang="en-US" dirty="0"/>
          </a:p>
        </p:txBody>
      </p:sp>
      <p:sp>
        <p:nvSpPr>
          <p:cNvPr id="5" name="Content Placeholder 2">
            <a:extLst>
              <a:ext uri="{FF2B5EF4-FFF2-40B4-BE49-F238E27FC236}">
                <a16:creationId xmlns:a16="http://schemas.microsoft.com/office/drawing/2014/main" id="{F3B77EA6-DA8C-25B2-8096-32A88B489A6E}"/>
              </a:ext>
            </a:extLst>
          </p:cNvPr>
          <p:cNvSpPr>
            <a:spLocks noGrp="1"/>
          </p:cNvSpPr>
          <p:nvPr>
            <p:ph idx="1"/>
          </p:nvPr>
        </p:nvSpPr>
        <p:spPr>
          <a:xfrm>
            <a:off x="1490596" y="2340120"/>
            <a:ext cx="9863203" cy="3635723"/>
          </a:xfrm>
        </p:spPr>
        <p:txBody>
          <a:bodyPr/>
          <a:lstStyle/>
          <a:p>
            <a:pPr marL="0" indent="0" fontAlgn="base">
              <a:buNone/>
            </a:pPr>
            <a:r>
              <a:rPr lang="es-ES" b="1" dirty="0"/>
              <a:t>Si has estado expuesto al sarampión y no estás vacunado</a:t>
            </a:r>
            <a:r>
              <a:rPr lang="en-US" b="1" dirty="0"/>
              <a:t>: </a:t>
            </a:r>
          </a:p>
          <a:p>
            <a:pPr fontAlgn="base"/>
            <a:r>
              <a:rPr lang="en-US" dirty="0" err="1"/>
              <a:t>Quédate</a:t>
            </a:r>
            <a:r>
              <a:rPr lang="en-US" dirty="0"/>
              <a:t> </a:t>
            </a:r>
            <a:r>
              <a:rPr lang="en-US" dirty="0" err="1"/>
              <a:t>en</a:t>
            </a:r>
            <a:r>
              <a:rPr lang="en-US" dirty="0"/>
              <a:t> casa </a:t>
            </a:r>
            <a:r>
              <a:rPr lang="en-US" dirty="0" err="1"/>
              <a:t>durante</a:t>
            </a:r>
            <a:r>
              <a:rPr lang="en-US" dirty="0"/>
              <a:t> 21 días  </a:t>
            </a:r>
          </a:p>
          <a:p>
            <a:pPr fontAlgn="base"/>
            <a:r>
              <a:rPr lang="es-ES" dirty="0"/>
              <a:t>No te acerques a otras personas</a:t>
            </a:r>
            <a:r>
              <a:rPr lang="en-US" dirty="0"/>
              <a:t> </a:t>
            </a:r>
          </a:p>
          <a:p>
            <a:pPr fontAlgn="base"/>
            <a:r>
              <a:rPr lang="es-ES" dirty="0"/>
              <a:t>Puedes vacunarte incluso 72 horas después </a:t>
            </a:r>
            <a:br>
              <a:rPr lang="es-ES" dirty="0"/>
            </a:br>
            <a:r>
              <a:rPr lang="es-ES" dirty="0"/>
              <a:t>de haber estado expuesto al virus del sarampión</a:t>
            </a:r>
            <a:r>
              <a:rPr lang="en-US" dirty="0"/>
              <a:t> </a:t>
            </a:r>
          </a:p>
          <a:p>
            <a:pPr fontAlgn="base"/>
            <a:r>
              <a:rPr lang="es-ES" dirty="0"/>
              <a:t>Esto puede protegerte contra la enfermedad </a:t>
            </a:r>
            <a:br>
              <a:rPr lang="es-ES" dirty="0"/>
            </a:br>
            <a:r>
              <a:rPr lang="es-ES" dirty="0"/>
              <a:t>o reducir los síntomas.</a:t>
            </a:r>
            <a:r>
              <a:rPr lang="en-US" dirty="0"/>
              <a:t> </a:t>
            </a:r>
          </a:p>
          <a:p>
            <a:endParaRPr lang="en-US" dirty="0"/>
          </a:p>
        </p:txBody>
      </p:sp>
    </p:spTree>
    <p:extLst>
      <p:ext uri="{BB962C8B-B14F-4D97-AF65-F5344CB8AC3E}">
        <p14:creationId xmlns:p14="http://schemas.microsoft.com/office/powerpoint/2010/main" val="251638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9FB091-AB10-2A3D-AA8A-E06DC502FFE7}"/>
              </a:ext>
            </a:extLst>
          </p:cNvPr>
          <p:cNvSpPr>
            <a:spLocks noGrp="1"/>
          </p:cNvSpPr>
          <p:nvPr>
            <p:ph type="title"/>
          </p:nvPr>
        </p:nvSpPr>
        <p:spPr>
          <a:xfrm>
            <a:off x="1490596" y="879620"/>
            <a:ext cx="9863203" cy="1325563"/>
          </a:xfrm>
        </p:spPr>
        <p:txBody>
          <a:bodyPr/>
          <a:lstStyle/>
          <a:p>
            <a:r>
              <a:rPr lang="en-US" dirty="0" err="1"/>
              <a:t>Síntomas</a:t>
            </a:r>
            <a:r>
              <a:rPr lang="en-US" dirty="0"/>
              <a:t> del </a:t>
            </a:r>
            <a:r>
              <a:rPr lang="en-US" dirty="0" err="1"/>
              <a:t>sarampión</a:t>
            </a:r>
            <a:endParaRPr lang="en-US" dirty="0"/>
          </a:p>
        </p:txBody>
      </p:sp>
      <p:sp>
        <p:nvSpPr>
          <p:cNvPr id="5" name="Content Placeholder 2">
            <a:extLst>
              <a:ext uri="{FF2B5EF4-FFF2-40B4-BE49-F238E27FC236}">
                <a16:creationId xmlns:a16="http://schemas.microsoft.com/office/drawing/2014/main" id="{2AC54BD7-5F0D-2E82-EB61-BA5B83E38B72}"/>
              </a:ext>
            </a:extLst>
          </p:cNvPr>
          <p:cNvSpPr>
            <a:spLocks noGrp="1"/>
          </p:cNvSpPr>
          <p:nvPr>
            <p:ph idx="1"/>
          </p:nvPr>
        </p:nvSpPr>
        <p:spPr>
          <a:xfrm>
            <a:off x="1490596" y="2340120"/>
            <a:ext cx="9863203" cy="3635723"/>
          </a:xfrm>
        </p:spPr>
        <p:txBody>
          <a:bodyPr/>
          <a:lstStyle/>
          <a:p>
            <a:pPr fontAlgn="base"/>
            <a:r>
              <a:rPr lang="es-ES" dirty="0"/>
              <a:t>No comienzan todos al mismo tiempo</a:t>
            </a:r>
            <a:r>
              <a:rPr lang="en-US" dirty="0"/>
              <a:t> </a:t>
            </a:r>
          </a:p>
          <a:p>
            <a:pPr fontAlgn="base"/>
            <a:r>
              <a:rPr lang="es-ES" dirty="0"/>
              <a:t>Si tienes fiebre, tos y ojos enrojecidos; quédate </a:t>
            </a:r>
            <a:br>
              <a:rPr lang="es-ES" dirty="0"/>
            </a:br>
            <a:r>
              <a:rPr lang="es-ES" dirty="0"/>
              <a:t>en tu casa y aíslate de las demás personas</a:t>
            </a:r>
            <a:r>
              <a:rPr lang="en-US" dirty="0"/>
              <a:t> </a:t>
            </a:r>
          </a:p>
          <a:p>
            <a:pPr fontAlgn="base"/>
            <a:r>
              <a:rPr lang="en-US" dirty="0" err="1"/>
              <a:t>Observa</a:t>
            </a:r>
            <a:r>
              <a:rPr lang="en-US" dirty="0"/>
              <a:t> </a:t>
            </a:r>
            <a:r>
              <a:rPr lang="en-US" dirty="0" err="1"/>
              <a:t>si</a:t>
            </a:r>
            <a:r>
              <a:rPr lang="en-US" dirty="0"/>
              <a:t> </a:t>
            </a:r>
            <a:r>
              <a:rPr lang="en-US" dirty="0" err="1"/>
              <a:t>aparece</a:t>
            </a:r>
            <a:r>
              <a:rPr lang="en-US" dirty="0"/>
              <a:t> un </a:t>
            </a:r>
            <a:r>
              <a:rPr lang="en-US" dirty="0" err="1"/>
              <a:t>sarpullido</a:t>
            </a:r>
            <a:r>
              <a:rPr lang="en-US" dirty="0"/>
              <a:t>  </a:t>
            </a:r>
          </a:p>
          <a:p>
            <a:pPr fontAlgn="base"/>
            <a:r>
              <a:rPr lang="es-ES" dirty="0"/>
              <a:t>Llama a tu médico o a tu clínica</a:t>
            </a:r>
            <a:endParaRPr lang="en-US" dirty="0"/>
          </a:p>
        </p:txBody>
      </p:sp>
    </p:spTree>
    <p:extLst>
      <p:ext uri="{BB962C8B-B14F-4D97-AF65-F5344CB8AC3E}">
        <p14:creationId xmlns:p14="http://schemas.microsoft.com/office/powerpoint/2010/main" val="180129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DC9679C-1908-E66C-8D75-27678E5780E9}"/>
              </a:ext>
            </a:extLst>
          </p:cNvPr>
          <p:cNvSpPr txBox="1">
            <a:spLocks/>
          </p:cNvSpPr>
          <p:nvPr/>
        </p:nvSpPr>
        <p:spPr>
          <a:xfrm>
            <a:off x="1490596" y="4652818"/>
            <a:ext cx="4779723" cy="1837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dirty="0"/>
              <a:t>Escanea para ver tus registros de vacunación. También puedes visitar </a:t>
            </a:r>
            <a:r>
              <a:rPr lang="es-ES" sz="2000" b="1" dirty="0" err="1"/>
              <a:t>myirmobile.com</a:t>
            </a:r>
            <a:r>
              <a:rPr lang="es-ES" sz="2000" dirty="0"/>
              <a:t>.</a:t>
            </a:r>
            <a:r>
              <a:rPr lang="en-US" sz="2000" dirty="0"/>
              <a:t> </a:t>
            </a:r>
          </a:p>
        </p:txBody>
      </p:sp>
      <p:sp>
        <p:nvSpPr>
          <p:cNvPr id="3" name="Content Placeholder 5">
            <a:extLst>
              <a:ext uri="{FF2B5EF4-FFF2-40B4-BE49-F238E27FC236}">
                <a16:creationId xmlns:a16="http://schemas.microsoft.com/office/drawing/2014/main" id="{8A6FAEFB-A27C-77C0-CED1-5F607ABCAA54}"/>
              </a:ext>
            </a:extLst>
          </p:cNvPr>
          <p:cNvSpPr txBox="1">
            <a:spLocks/>
          </p:cNvSpPr>
          <p:nvPr/>
        </p:nvSpPr>
        <p:spPr>
          <a:xfrm>
            <a:off x="6574077" y="4512039"/>
            <a:ext cx="3941524" cy="19780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dirty="0"/>
              <a:t>Escanea para acceder a un mapa con los lugares donde se puede obtener la vacuna contra el sarampión de forma gratuita para adultos sin seguro médico y para niños de 18 años o menos. </a:t>
            </a:r>
            <a:endParaRPr lang="en-US" sz="2000" dirty="0"/>
          </a:p>
        </p:txBody>
      </p:sp>
      <p:sp>
        <p:nvSpPr>
          <p:cNvPr id="4" name="Title 1">
            <a:extLst>
              <a:ext uri="{FF2B5EF4-FFF2-40B4-BE49-F238E27FC236}">
                <a16:creationId xmlns:a16="http://schemas.microsoft.com/office/drawing/2014/main" id="{60D20AFF-DD69-BB3D-9544-9850A7210C73}"/>
              </a:ext>
            </a:extLst>
          </p:cNvPr>
          <p:cNvSpPr txBox="1">
            <a:spLocks/>
          </p:cNvSpPr>
          <p:nvPr/>
        </p:nvSpPr>
        <p:spPr>
          <a:xfrm>
            <a:off x="1490596" y="879620"/>
            <a:ext cx="9863203" cy="747701"/>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en-US" dirty="0" err="1"/>
              <a:t>Recursos</a:t>
            </a:r>
            <a:r>
              <a:rPr lang="en-US" dirty="0"/>
              <a:t> </a:t>
            </a:r>
          </a:p>
        </p:txBody>
      </p:sp>
      <p:pic>
        <p:nvPicPr>
          <p:cNvPr id="5" name="Graphic 4">
            <a:extLst>
              <a:ext uri="{FF2B5EF4-FFF2-40B4-BE49-F238E27FC236}">
                <a16:creationId xmlns:a16="http://schemas.microsoft.com/office/drawing/2014/main" id="{12A2A20D-94A6-FE3A-3F7F-E1C789CD44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74077" y="1949610"/>
            <a:ext cx="2240140" cy="2240140"/>
          </a:xfrm>
          <a:prstGeom prst="rect">
            <a:avLst/>
          </a:prstGeom>
        </p:spPr>
      </p:pic>
      <p:pic>
        <p:nvPicPr>
          <p:cNvPr id="6" name="Graphic 5">
            <a:extLst>
              <a:ext uri="{FF2B5EF4-FFF2-40B4-BE49-F238E27FC236}">
                <a16:creationId xmlns:a16="http://schemas.microsoft.com/office/drawing/2014/main" id="{D89BDBA6-A6C9-7A43-835D-C3B5B26B26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45560" y="1949610"/>
            <a:ext cx="2240140" cy="2240140"/>
          </a:xfrm>
          <a:prstGeom prst="rect">
            <a:avLst/>
          </a:prstGeom>
        </p:spPr>
      </p:pic>
    </p:spTree>
    <p:extLst>
      <p:ext uri="{BB962C8B-B14F-4D97-AF65-F5344CB8AC3E}">
        <p14:creationId xmlns:p14="http://schemas.microsoft.com/office/powerpoint/2010/main" val="329534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0AE4-ED93-97A4-7886-0D8EAAB0BD67}"/>
              </a:ext>
            </a:extLst>
          </p:cNvPr>
          <p:cNvSpPr txBox="1">
            <a:spLocks/>
          </p:cNvSpPr>
          <p:nvPr/>
        </p:nvSpPr>
        <p:spPr>
          <a:xfrm>
            <a:off x="1490597" y="2030803"/>
            <a:ext cx="8953394" cy="2796394"/>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en-US" sz="7200" dirty="0"/>
              <a:t>El </a:t>
            </a:r>
            <a:r>
              <a:rPr lang="en-US" sz="7200" dirty="0" err="1"/>
              <a:t>sarampión</a:t>
            </a:r>
            <a:r>
              <a:rPr lang="en-US" sz="7200" dirty="0"/>
              <a:t> es grave y se </a:t>
            </a:r>
            <a:r>
              <a:rPr lang="en-US" sz="7200" dirty="0" err="1"/>
              <a:t>está</a:t>
            </a:r>
            <a:r>
              <a:rPr lang="en-US" sz="7200" dirty="0"/>
              <a:t> </a:t>
            </a:r>
            <a:r>
              <a:rPr lang="en-US" sz="7200" dirty="0" err="1"/>
              <a:t>propagando</a:t>
            </a:r>
            <a:r>
              <a:rPr lang="en-US" sz="7200" dirty="0"/>
              <a:t>.</a:t>
            </a:r>
          </a:p>
        </p:txBody>
      </p:sp>
    </p:spTree>
    <p:extLst>
      <p:ext uri="{BB962C8B-B14F-4D97-AF65-F5344CB8AC3E}">
        <p14:creationId xmlns:p14="http://schemas.microsoft.com/office/powerpoint/2010/main" val="419283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9A3596FC-2F98-A4D1-56C4-A0D669062E07}"/>
              </a:ext>
            </a:extLst>
          </p:cNvPr>
          <p:cNvPicPr>
            <a:picLocks noGrp="1" noChangeAspect="1"/>
          </p:cNvPicPr>
          <p:nvPr>
            <p:ph type="pic" idx="1"/>
          </p:nvPr>
        </p:nvPicPr>
        <p:blipFill>
          <a:blip r:embed="rId3"/>
          <a:srcRect l="7785" r="7785"/>
          <a:stretch/>
        </p:blipFill>
        <p:spPr>
          <a:xfrm>
            <a:off x="5824602" y="1125084"/>
            <a:ext cx="5835585" cy="4607831"/>
          </a:xfrm>
          <a:prstGeom prst="rect">
            <a:avLst/>
          </a:prstGeom>
        </p:spPr>
      </p:pic>
      <p:sp>
        <p:nvSpPr>
          <p:cNvPr id="6" name="Title 2">
            <a:extLst>
              <a:ext uri="{FF2B5EF4-FFF2-40B4-BE49-F238E27FC236}">
                <a16:creationId xmlns:a16="http://schemas.microsoft.com/office/drawing/2014/main" id="{38191960-AB73-CB80-5FCE-37E2D61B0BA9}"/>
              </a:ext>
            </a:extLst>
          </p:cNvPr>
          <p:cNvSpPr>
            <a:spLocks noGrp="1"/>
          </p:cNvSpPr>
          <p:nvPr>
            <p:ph type="title"/>
          </p:nvPr>
        </p:nvSpPr>
        <p:spPr>
          <a:xfrm>
            <a:off x="1238251" y="1884218"/>
            <a:ext cx="4060861" cy="1886305"/>
          </a:xfrm>
        </p:spPr>
        <p:txBody>
          <a:bodyPr>
            <a:noAutofit/>
          </a:bodyPr>
          <a:lstStyle/>
          <a:p>
            <a:pPr fontAlgn="base"/>
            <a:r>
              <a:rPr lang="es-ES" dirty="0"/>
              <a:t>Podemos proteger a nuestros hijos, a nuestra familia y a nuestra comunidad</a:t>
            </a:r>
            <a:endParaRPr lang="en-US" dirty="0"/>
          </a:p>
        </p:txBody>
      </p:sp>
      <p:sp>
        <p:nvSpPr>
          <p:cNvPr id="7" name="Text Placeholder 3">
            <a:extLst>
              <a:ext uri="{FF2B5EF4-FFF2-40B4-BE49-F238E27FC236}">
                <a16:creationId xmlns:a16="http://schemas.microsoft.com/office/drawing/2014/main" id="{545EC017-A9DB-3F61-CB76-9C5C8E1E14F1}"/>
              </a:ext>
            </a:extLst>
          </p:cNvPr>
          <p:cNvSpPr>
            <a:spLocks noGrp="1"/>
          </p:cNvSpPr>
          <p:nvPr>
            <p:ph type="body" sz="half" idx="2"/>
          </p:nvPr>
        </p:nvSpPr>
        <p:spPr>
          <a:xfrm>
            <a:off x="1238251" y="3935776"/>
            <a:ext cx="3932237" cy="889612"/>
          </a:xfrm>
        </p:spPr>
        <p:txBody>
          <a:bodyPr>
            <a:normAutofit/>
          </a:bodyPr>
          <a:lstStyle/>
          <a:p>
            <a:r>
              <a:rPr lang="en-US" sz="2400" dirty="0"/>
              <a:t>Esta es la </a:t>
            </a:r>
            <a:r>
              <a:rPr lang="en-US" sz="2400" dirty="0" err="1"/>
              <a:t>situación</a:t>
            </a:r>
            <a:r>
              <a:rPr lang="en-US" sz="2400" dirty="0"/>
              <a:t> y lo </a:t>
            </a:r>
            <a:r>
              <a:rPr lang="en-US" sz="2400" dirty="0" err="1"/>
              <a:t>que</a:t>
            </a:r>
            <a:r>
              <a:rPr lang="en-US" sz="2400" dirty="0"/>
              <a:t> </a:t>
            </a:r>
            <a:r>
              <a:rPr lang="en-US" sz="2400" dirty="0" err="1"/>
              <a:t>podemos</a:t>
            </a:r>
            <a:r>
              <a:rPr lang="en-US" sz="2400" dirty="0"/>
              <a:t> </a:t>
            </a:r>
            <a:r>
              <a:rPr lang="en-US" sz="2400" dirty="0" err="1"/>
              <a:t>hacer</a:t>
            </a:r>
            <a:r>
              <a:rPr lang="en-US" sz="2400" dirty="0"/>
              <a:t> al </a:t>
            </a:r>
            <a:r>
              <a:rPr lang="en-US" sz="2400" dirty="0" err="1"/>
              <a:t>respecto</a:t>
            </a:r>
            <a:r>
              <a:rPr lang="en-US" sz="2400" dirty="0"/>
              <a:t> </a:t>
            </a:r>
          </a:p>
        </p:txBody>
      </p:sp>
    </p:spTree>
    <p:extLst>
      <p:ext uri="{BB962C8B-B14F-4D97-AF65-F5344CB8AC3E}">
        <p14:creationId xmlns:p14="http://schemas.microsoft.com/office/powerpoint/2010/main" val="97347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9FF675-E433-D7AA-455F-DEA6894D7F57}"/>
              </a:ext>
            </a:extLst>
          </p:cNvPr>
          <p:cNvSpPr>
            <a:spLocks noGrp="1"/>
          </p:cNvSpPr>
          <p:nvPr>
            <p:ph type="title"/>
          </p:nvPr>
        </p:nvSpPr>
        <p:spPr>
          <a:xfrm>
            <a:off x="1490596" y="879620"/>
            <a:ext cx="9863203" cy="1325563"/>
          </a:xfrm>
        </p:spPr>
        <p:txBody>
          <a:bodyPr/>
          <a:lstStyle/>
          <a:p>
            <a:r>
              <a:rPr lang="en-US" dirty="0"/>
              <a:t>¿</a:t>
            </a:r>
            <a:r>
              <a:rPr lang="en-US" dirty="0" err="1"/>
              <a:t>Qué</a:t>
            </a:r>
            <a:r>
              <a:rPr lang="en-US" dirty="0"/>
              <a:t> es </a:t>
            </a:r>
            <a:r>
              <a:rPr lang="en-US" dirty="0" err="1"/>
              <a:t>el</a:t>
            </a:r>
            <a:r>
              <a:rPr lang="en-US" dirty="0"/>
              <a:t> </a:t>
            </a:r>
            <a:r>
              <a:rPr lang="en-US" dirty="0" err="1"/>
              <a:t>sarampión</a:t>
            </a:r>
            <a:r>
              <a:rPr lang="en-US" dirty="0"/>
              <a:t>?</a:t>
            </a:r>
          </a:p>
        </p:txBody>
      </p:sp>
      <p:sp>
        <p:nvSpPr>
          <p:cNvPr id="5" name="Content Placeholder 2">
            <a:extLst>
              <a:ext uri="{FF2B5EF4-FFF2-40B4-BE49-F238E27FC236}">
                <a16:creationId xmlns:a16="http://schemas.microsoft.com/office/drawing/2014/main" id="{E5494188-D3A0-4814-B423-A65FF149C26C}"/>
              </a:ext>
            </a:extLst>
          </p:cNvPr>
          <p:cNvSpPr>
            <a:spLocks noGrp="1"/>
          </p:cNvSpPr>
          <p:nvPr>
            <p:ph idx="1"/>
          </p:nvPr>
        </p:nvSpPr>
        <p:spPr>
          <a:xfrm>
            <a:off x="1490597" y="2340120"/>
            <a:ext cx="7473522" cy="3635723"/>
          </a:xfrm>
        </p:spPr>
        <p:txBody>
          <a:bodyPr>
            <a:normAutofit/>
          </a:bodyPr>
          <a:lstStyle/>
          <a:p>
            <a:pPr fontAlgn="base"/>
            <a:r>
              <a:rPr lang="es-ES" dirty="0"/>
              <a:t>El sarampión es una enfermedad grave </a:t>
            </a:r>
            <a:br>
              <a:rPr lang="es-ES" dirty="0"/>
            </a:br>
            <a:r>
              <a:rPr lang="es-ES" dirty="0"/>
              <a:t>causada por un virus</a:t>
            </a:r>
            <a:r>
              <a:rPr lang="en-US" dirty="0"/>
              <a:t> </a:t>
            </a:r>
          </a:p>
          <a:p>
            <a:pPr fontAlgn="base"/>
            <a:r>
              <a:rPr lang="en-US" dirty="0"/>
              <a:t>Es </a:t>
            </a:r>
            <a:r>
              <a:rPr lang="en-US" dirty="0" err="1"/>
              <a:t>muy</a:t>
            </a:r>
            <a:r>
              <a:rPr lang="en-US" dirty="0"/>
              <a:t> </a:t>
            </a:r>
            <a:r>
              <a:rPr lang="en-US" dirty="0" err="1"/>
              <a:t>contagioso</a:t>
            </a:r>
            <a:r>
              <a:rPr lang="en-US" dirty="0"/>
              <a:t> </a:t>
            </a:r>
          </a:p>
          <a:p>
            <a:pPr fontAlgn="base"/>
            <a:r>
              <a:rPr lang="es-ES" dirty="0"/>
              <a:t>Se propaga cuando las personas hablan, </a:t>
            </a:r>
            <a:br>
              <a:rPr lang="es-ES" dirty="0"/>
            </a:br>
            <a:r>
              <a:rPr lang="es-ES" dirty="0"/>
              <a:t>tosen o estornudan</a:t>
            </a:r>
            <a:r>
              <a:rPr lang="en-US" dirty="0"/>
              <a:t> </a:t>
            </a:r>
          </a:p>
          <a:p>
            <a:pPr fontAlgn="base"/>
            <a:r>
              <a:rPr lang="es-ES" dirty="0"/>
              <a:t>El virus permanece en el lugar después </a:t>
            </a:r>
            <a:br>
              <a:rPr lang="es-ES" dirty="0"/>
            </a:br>
            <a:r>
              <a:rPr lang="es-ES" dirty="0"/>
              <a:t>de que las personas se han ido</a:t>
            </a:r>
            <a:r>
              <a:rPr lang="en-US" dirty="0"/>
              <a:t> </a:t>
            </a:r>
          </a:p>
        </p:txBody>
      </p:sp>
    </p:spTree>
    <p:extLst>
      <p:ext uri="{BB962C8B-B14F-4D97-AF65-F5344CB8AC3E}">
        <p14:creationId xmlns:p14="http://schemas.microsoft.com/office/powerpoint/2010/main" val="3820868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A45479-F60B-E931-DEFF-E42CBECBA719}"/>
              </a:ext>
            </a:extLst>
          </p:cNvPr>
          <p:cNvSpPr>
            <a:spLocks noGrp="1"/>
          </p:cNvSpPr>
          <p:nvPr>
            <p:ph type="title"/>
          </p:nvPr>
        </p:nvSpPr>
        <p:spPr>
          <a:xfrm>
            <a:off x="1490596" y="879620"/>
            <a:ext cx="9863203" cy="1325563"/>
          </a:xfrm>
        </p:spPr>
        <p:txBody>
          <a:bodyPr/>
          <a:lstStyle/>
          <a:p>
            <a:r>
              <a:rPr lang="en-US" dirty="0"/>
              <a:t>El </a:t>
            </a:r>
            <a:r>
              <a:rPr lang="en-US" dirty="0" err="1"/>
              <a:t>sarampión</a:t>
            </a:r>
            <a:r>
              <a:rPr lang="en-US" dirty="0"/>
              <a:t> </a:t>
            </a:r>
            <a:r>
              <a:rPr lang="en-US" dirty="0" err="1"/>
              <a:t>puede</a:t>
            </a:r>
            <a:r>
              <a:rPr lang="en-US" dirty="0"/>
              <a:t> </a:t>
            </a:r>
            <a:r>
              <a:rPr lang="en-US" dirty="0" err="1"/>
              <a:t>enfermar</a:t>
            </a:r>
            <a:r>
              <a:rPr lang="en-US" dirty="0"/>
              <a:t> </a:t>
            </a:r>
            <a:r>
              <a:rPr lang="en-US" dirty="0" err="1"/>
              <a:t>gravemente</a:t>
            </a:r>
            <a:r>
              <a:rPr lang="en-US" dirty="0"/>
              <a:t> a las personas </a:t>
            </a:r>
          </a:p>
        </p:txBody>
      </p:sp>
      <p:sp>
        <p:nvSpPr>
          <p:cNvPr id="5" name="Content Placeholder 2">
            <a:extLst>
              <a:ext uri="{FF2B5EF4-FFF2-40B4-BE49-F238E27FC236}">
                <a16:creationId xmlns:a16="http://schemas.microsoft.com/office/drawing/2014/main" id="{0C1AAF4F-97E9-DD0F-81BC-69438F8A1E78}"/>
              </a:ext>
            </a:extLst>
          </p:cNvPr>
          <p:cNvSpPr>
            <a:spLocks noGrp="1"/>
          </p:cNvSpPr>
          <p:nvPr>
            <p:ph idx="1"/>
          </p:nvPr>
        </p:nvSpPr>
        <p:spPr>
          <a:xfrm>
            <a:off x="1490596" y="2340120"/>
            <a:ext cx="10408961" cy="3635723"/>
          </a:xfrm>
        </p:spPr>
        <p:txBody>
          <a:bodyPr>
            <a:normAutofit lnSpcReduction="10000"/>
          </a:bodyPr>
          <a:lstStyle/>
          <a:p>
            <a:pPr marL="0" indent="0" fontAlgn="base">
              <a:buNone/>
            </a:pPr>
            <a:r>
              <a:rPr lang="en-US" b="1" dirty="0" err="1"/>
              <a:t>Algunas</a:t>
            </a:r>
            <a:r>
              <a:rPr lang="en-US" b="1" dirty="0"/>
              <a:t> personas </a:t>
            </a:r>
            <a:r>
              <a:rPr lang="en-US" b="1" dirty="0" err="1"/>
              <a:t>tienen</a:t>
            </a:r>
            <a:r>
              <a:rPr lang="en-US" b="1" dirty="0"/>
              <a:t> </a:t>
            </a:r>
            <a:r>
              <a:rPr lang="en-US" b="1" dirty="0" err="1"/>
              <a:t>infecciones</a:t>
            </a:r>
            <a:r>
              <a:rPr lang="en-US" b="1" dirty="0"/>
              <a:t> de </a:t>
            </a:r>
            <a:r>
              <a:rPr lang="en-US" b="1" dirty="0" err="1"/>
              <a:t>oído</a:t>
            </a:r>
            <a:r>
              <a:rPr lang="en-US" b="1" dirty="0"/>
              <a:t>, </a:t>
            </a:r>
            <a:r>
              <a:rPr lang="en-US" b="1" dirty="0" err="1"/>
              <a:t>neumonía</a:t>
            </a:r>
            <a:r>
              <a:rPr lang="en-US" b="1" dirty="0"/>
              <a:t> o </a:t>
            </a:r>
            <a:r>
              <a:rPr lang="en-US" b="1" dirty="0" err="1"/>
              <a:t>inflamación</a:t>
            </a:r>
            <a:r>
              <a:rPr lang="en-US" b="1" dirty="0"/>
              <a:t> del </a:t>
            </a:r>
            <a:r>
              <a:rPr lang="en-US" b="1" dirty="0" err="1"/>
              <a:t>cerebro</a:t>
            </a:r>
            <a:r>
              <a:rPr lang="en-US" b="1" dirty="0"/>
              <a:t>. </a:t>
            </a:r>
            <a:br>
              <a:rPr lang="en-US" b="1" dirty="0"/>
            </a:br>
            <a:endParaRPr lang="en-US" b="1" dirty="0"/>
          </a:p>
          <a:p>
            <a:pPr marL="0" indent="0" fontAlgn="base">
              <a:buNone/>
            </a:pPr>
            <a:r>
              <a:rPr lang="es-ES" b="1" dirty="0"/>
              <a:t>El sarampión es más peligroso para</a:t>
            </a:r>
            <a:r>
              <a:rPr lang="en-US" b="1" dirty="0"/>
              <a:t>: </a:t>
            </a:r>
          </a:p>
          <a:p>
            <a:pPr fontAlgn="base"/>
            <a:r>
              <a:rPr lang="en-US" dirty="0"/>
              <a:t>Los </a:t>
            </a:r>
            <a:r>
              <a:rPr lang="en-US" dirty="0" err="1"/>
              <a:t>bebés</a:t>
            </a:r>
            <a:r>
              <a:rPr lang="en-US" dirty="0"/>
              <a:t> </a:t>
            </a:r>
          </a:p>
          <a:p>
            <a:pPr fontAlgn="base"/>
            <a:r>
              <a:rPr lang="es-ES" dirty="0"/>
              <a:t>Los niños de 5 años o menos</a:t>
            </a:r>
            <a:r>
              <a:rPr lang="en-US" dirty="0"/>
              <a:t> </a:t>
            </a:r>
          </a:p>
          <a:p>
            <a:pPr fontAlgn="base"/>
            <a:r>
              <a:rPr lang="en-US" dirty="0"/>
              <a:t>Las </a:t>
            </a:r>
            <a:r>
              <a:rPr lang="en-US" dirty="0" err="1"/>
              <a:t>embarazadas</a:t>
            </a:r>
            <a:r>
              <a:rPr lang="en-US" dirty="0"/>
              <a:t> </a:t>
            </a:r>
          </a:p>
          <a:p>
            <a:pPr fontAlgn="base"/>
            <a:r>
              <a:rPr lang="es-ES" dirty="0"/>
              <a:t>Las personas con el sistema inmunológico debilitado</a:t>
            </a:r>
            <a:r>
              <a:rPr lang="en-US" dirty="0"/>
              <a:t> </a:t>
            </a:r>
          </a:p>
        </p:txBody>
      </p:sp>
    </p:spTree>
    <p:extLst>
      <p:ext uri="{BB962C8B-B14F-4D97-AF65-F5344CB8AC3E}">
        <p14:creationId xmlns:p14="http://schemas.microsoft.com/office/powerpoint/2010/main" val="3913386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27667A5C-01F7-A6D6-1EC1-705115CB7ED5}"/>
              </a:ext>
            </a:extLst>
          </p:cNvPr>
          <p:cNvSpPr>
            <a:spLocks noGrp="1"/>
          </p:cNvSpPr>
          <p:nvPr>
            <p:ph type="body" idx="1"/>
          </p:nvPr>
        </p:nvSpPr>
        <p:spPr>
          <a:xfrm>
            <a:off x="1490595" y="2141690"/>
            <a:ext cx="4727071" cy="1190912"/>
          </a:xfrm>
        </p:spPr>
        <p:txBody>
          <a:bodyPr>
            <a:normAutofit/>
          </a:bodyPr>
          <a:lstStyle/>
          <a:p>
            <a:r>
              <a:rPr lang="es-ES" dirty="0"/>
              <a:t>Si has estado en contacto con alguien que tiene el virus y no estás vacunado:</a:t>
            </a:r>
            <a:r>
              <a:rPr lang="en-US" dirty="0"/>
              <a:t> </a:t>
            </a:r>
          </a:p>
        </p:txBody>
      </p:sp>
      <p:sp>
        <p:nvSpPr>
          <p:cNvPr id="8" name="Text Placeholder 2">
            <a:extLst>
              <a:ext uri="{FF2B5EF4-FFF2-40B4-BE49-F238E27FC236}">
                <a16:creationId xmlns:a16="http://schemas.microsoft.com/office/drawing/2014/main" id="{9571838F-8C80-FE81-52B5-57A0235A960A}"/>
              </a:ext>
            </a:extLst>
          </p:cNvPr>
          <p:cNvSpPr>
            <a:spLocks noGrp="1"/>
          </p:cNvSpPr>
          <p:nvPr>
            <p:ph type="body" sz="quarter" idx="3"/>
          </p:nvPr>
        </p:nvSpPr>
        <p:spPr>
          <a:xfrm>
            <a:off x="6812726" y="2141690"/>
            <a:ext cx="4508711" cy="1190912"/>
          </a:xfrm>
        </p:spPr>
        <p:txBody>
          <a:bodyPr/>
          <a:lstStyle/>
          <a:p>
            <a:r>
              <a:rPr lang="en-US" dirty="0"/>
              <a:t>Si </a:t>
            </a:r>
            <a:r>
              <a:rPr lang="en-US" dirty="0" err="1"/>
              <a:t>contraes</a:t>
            </a:r>
            <a:r>
              <a:rPr lang="en-US" dirty="0"/>
              <a:t> </a:t>
            </a:r>
            <a:r>
              <a:rPr lang="en-US" dirty="0" err="1"/>
              <a:t>sarampión</a:t>
            </a:r>
            <a:r>
              <a:rPr lang="en-US" dirty="0"/>
              <a:t>:</a:t>
            </a:r>
          </a:p>
        </p:txBody>
      </p:sp>
      <p:sp>
        <p:nvSpPr>
          <p:cNvPr id="9" name="Title 3">
            <a:extLst>
              <a:ext uri="{FF2B5EF4-FFF2-40B4-BE49-F238E27FC236}">
                <a16:creationId xmlns:a16="http://schemas.microsoft.com/office/drawing/2014/main" id="{F5534FCD-8183-ECE2-28D4-C8E6E3AD67F7}"/>
              </a:ext>
            </a:extLst>
          </p:cNvPr>
          <p:cNvSpPr>
            <a:spLocks noGrp="1"/>
          </p:cNvSpPr>
          <p:nvPr>
            <p:ph type="title"/>
          </p:nvPr>
        </p:nvSpPr>
        <p:spPr>
          <a:xfrm>
            <a:off x="1490596" y="678276"/>
            <a:ext cx="10174931" cy="1325563"/>
          </a:xfrm>
        </p:spPr>
        <p:txBody>
          <a:bodyPr/>
          <a:lstStyle/>
          <a:p>
            <a:r>
              <a:rPr lang="en-US" dirty="0"/>
              <a:t>El </a:t>
            </a:r>
            <a:r>
              <a:rPr lang="en-US" dirty="0" err="1"/>
              <a:t>sarampión</a:t>
            </a:r>
            <a:r>
              <a:rPr lang="en-US" dirty="0"/>
              <a:t> </a:t>
            </a:r>
            <a:r>
              <a:rPr lang="en-US" dirty="0" err="1"/>
              <a:t>trastorna</a:t>
            </a:r>
            <a:r>
              <a:rPr lang="en-US" dirty="0"/>
              <a:t> la </a:t>
            </a:r>
            <a:r>
              <a:rPr lang="en-US" dirty="0" err="1"/>
              <a:t>vida</a:t>
            </a:r>
            <a:r>
              <a:rPr lang="en-US" dirty="0"/>
              <a:t> </a:t>
            </a:r>
            <a:r>
              <a:rPr lang="en-US" dirty="0" err="1"/>
              <a:t>cotidiana</a:t>
            </a:r>
            <a:r>
              <a:rPr lang="en-US" dirty="0"/>
              <a:t> </a:t>
            </a:r>
          </a:p>
        </p:txBody>
      </p:sp>
      <p:sp>
        <p:nvSpPr>
          <p:cNvPr id="10" name="Content Placeholder 4">
            <a:extLst>
              <a:ext uri="{FF2B5EF4-FFF2-40B4-BE49-F238E27FC236}">
                <a16:creationId xmlns:a16="http://schemas.microsoft.com/office/drawing/2014/main" id="{87376F1D-4EBF-49B8-D4F8-C05284D262E3}"/>
              </a:ext>
            </a:extLst>
          </p:cNvPr>
          <p:cNvSpPr>
            <a:spLocks noGrp="1"/>
          </p:cNvSpPr>
          <p:nvPr>
            <p:ph sz="half" idx="10"/>
          </p:nvPr>
        </p:nvSpPr>
        <p:spPr>
          <a:xfrm>
            <a:off x="1490596" y="3525398"/>
            <a:ext cx="5080490" cy="3332602"/>
          </a:xfrm>
        </p:spPr>
        <p:txBody>
          <a:bodyPr>
            <a:normAutofit fontScale="92500"/>
          </a:bodyPr>
          <a:lstStyle/>
          <a:p>
            <a:pPr fontAlgn="base"/>
            <a:r>
              <a:rPr lang="en-US" dirty="0"/>
              <a:t>Debes </a:t>
            </a:r>
            <a:r>
              <a:rPr lang="en-US" dirty="0" err="1"/>
              <a:t>quedarte</a:t>
            </a:r>
            <a:r>
              <a:rPr lang="en-US" dirty="0"/>
              <a:t> </a:t>
            </a:r>
            <a:r>
              <a:rPr lang="en-US" dirty="0" err="1"/>
              <a:t>en</a:t>
            </a:r>
            <a:r>
              <a:rPr lang="en-US" dirty="0"/>
              <a:t> casa </a:t>
            </a:r>
            <a:br>
              <a:rPr lang="en-US" dirty="0"/>
            </a:br>
            <a:r>
              <a:rPr lang="en-US" dirty="0" err="1"/>
              <a:t>durante</a:t>
            </a:r>
            <a:r>
              <a:rPr lang="en-US" dirty="0"/>
              <a:t> 21 días </a:t>
            </a:r>
          </a:p>
          <a:p>
            <a:pPr fontAlgn="base"/>
            <a:r>
              <a:rPr lang="en-US" dirty="0"/>
              <a:t>Debes </a:t>
            </a:r>
            <a:r>
              <a:rPr lang="en-US" dirty="0" err="1"/>
              <a:t>mantenerte</a:t>
            </a:r>
            <a:r>
              <a:rPr lang="en-US" dirty="0"/>
              <a:t> </a:t>
            </a:r>
            <a:r>
              <a:rPr lang="en-US" dirty="0" err="1"/>
              <a:t>alejado</a:t>
            </a:r>
            <a:r>
              <a:rPr lang="en-US" dirty="0"/>
              <a:t> de </a:t>
            </a:r>
            <a:r>
              <a:rPr lang="en-US" dirty="0" err="1"/>
              <a:t>otras</a:t>
            </a:r>
            <a:r>
              <a:rPr lang="en-US" dirty="0"/>
              <a:t> personas, </a:t>
            </a:r>
            <a:r>
              <a:rPr lang="en-US" dirty="0" err="1"/>
              <a:t>incluida</a:t>
            </a:r>
            <a:r>
              <a:rPr lang="en-US" dirty="0"/>
              <a:t> </a:t>
            </a:r>
            <a:r>
              <a:rPr lang="en-US" dirty="0" err="1"/>
              <a:t>tu</a:t>
            </a:r>
            <a:r>
              <a:rPr lang="en-US" dirty="0"/>
              <a:t> familia </a:t>
            </a:r>
          </a:p>
          <a:p>
            <a:pPr fontAlgn="base"/>
            <a:r>
              <a:rPr lang="en-US" dirty="0" err="1"/>
              <a:t>Puedes</a:t>
            </a:r>
            <a:r>
              <a:rPr lang="en-US" dirty="0"/>
              <a:t> </a:t>
            </a:r>
            <a:r>
              <a:rPr lang="en-US" dirty="0" err="1"/>
              <a:t>vacunarte</a:t>
            </a:r>
            <a:r>
              <a:rPr lang="en-US" dirty="0"/>
              <a:t> </a:t>
            </a:r>
            <a:r>
              <a:rPr lang="en-US" dirty="0" err="1"/>
              <a:t>incluso</a:t>
            </a:r>
            <a:r>
              <a:rPr lang="en-US" dirty="0"/>
              <a:t> 72 horas </a:t>
            </a:r>
            <a:r>
              <a:rPr lang="en-US" dirty="0" err="1"/>
              <a:t>después</a:t>
            </a:r>
            <a:r>
              <a:rPr lang="en-US" dirty="0"/>
              <a:t> de </a:t>
            </a:r>
            <a:r>
              <a:rPr lang="en-US" dirty="0" err="1"/>
              <a:t>haber</a:t>
            </a:r>
            <a:r>
              <a:rPr lang="en-US" dirty="0"/>
              <a:t> </a:t>
            </a:r>
            <a:r>
              <a:rPr lang="en-US" dirty="0" err="1"/>
              <a:t>estado</a:t>
            </a:r>
            <a:r>
              <a:rPr lang="en-US" dirty="0"/>
              <a:t> </a:t>
            </a:r>
            <a:r>
              <a:rPr lang="en-US" dirty="0" err="1"/>
              <a:t>expuesto</a:t>
            </a:r>
            <a:r>
              <a:rPr lang="en-US" dirty="0"/>
              <a:t> al virus del </a:t>
            </a:r>
            <a:r>
              <a:rPr lang="en-US" dirty="0" err="1"/>
              <a:t>sarampión</a:t>
            </a:r>
            <a:r>
              <a:rPr lang="en-US" dirty="0"/>
              <a:t> </a:t>
            </a:r>
          </a:p>
        </p:txBody>
      </p:sp>
      <p:sp>
        <p:nvSpPr>
          <p:cNvPr id="11" name="Content Placeholder 5">
            <a:extLst>
              <a:ext uri="{FF2B5EF4-FFF2-40B4-BE49-F238E27FC236}">
                <a16:creationId xmlns:a16="http://schemas.microsoft.com/office/drawing/2014/main" id="{4F7C0A5F-E6BC-49C5-4E68-39FE76C34108}"/>
              </a:ext>
            </a:extLst>
          </p:cNvPr>
          <p:cNvSpPr>
            <a:spLocks noGrp="1"/>
          </p:cNvSpPr>
          <p:nvPr>
            <p:ph sz="half" idx="2"/>
          </p:nvPr>
        </p:nvSpPr>
        <p:spPr>
          <a:xfrm>
            <a:off x="6790544" y="3525398"/>
            <a:ext cx="3717561" cy="2964715"/>
          </a:xfrm>
        </p:spPr>
        <p:txBody>
          <a:bodyPr>
            <a:normAutofit/>
          </a:bodyPr>
          <a:lstStyle/>
          <a:p>
            <a:pPr fontAlgn="base"/>
            <a:r>
              <a:rPr lang="es-ES" sz="2400" dirty="0"/>
              <a:t>La enfermedad durará una semana o más</a:t>
            </a:r>
            <a:r>
              <a:rPr lang="en-US" sz="2400" dirty="0"/>
              <a:t> </a:t>
            </a:r>
          </a:p>
          <a:p>
            <a:pPr fontAlgn="base"/>
            <a:r>
              <a:rPr lang="es-ES" sz="2400" dirty="0"/>
              <a:t>Quédate en casa y separado de tu familia</a:t>
            </a:r>
            <a:endParaRPr lang="en-US" sz="2400" dirty="0"/>
          </a:p>
        </p:txBody>
      </p:sp>
    </p:spTree>
    <p:extLst>
      <p:ext uri="{BB962C8B-B14F-4D97-AF65-F5344CB8AC3E}">
        <p14:creationId xmlns:p14="http://schemas.microsoft.com/office/powerpoint/2010/main" val="208911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692E-E3F5-E5AC-B15A-38CC328C8674}"/>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DCEEE2FF-2057-219B-5A37-1DF84685A92E}"/>
              </a:ext>
            </a:extLst>
          </p:cNvPr>
          <p:cNvSpPr>
            <a:spLocks noGrp="1"/>
          </p:cNvSpPr>
          <p:nvPr>
            <p:ph type="title"/>
          </p:nvPr>
        </p:nvSpPr>
        <p:spPr>
          <a:xfrm>
            <a:off x="1238250" y="725776"/>
            <a:ext cx="4857749" cy="812079"/>
          </a:xfrm>
        </p:spPr>
        <p:txBody>
          <a:bodyPr>
            <a:normAutofit/>
          </a:bodyPr>
          <a:lstStyle/>
          <a:p>
            <a:pPr fontAlgn="base"/>
            <a:r>
              <a:rPr lang="en-US" dirty="0"/>
              <a:t> ¿</a:t>
            </a:r>
            <a:r>
              <a:rPr lang="en-US" dirty="0" err="1"/>
              <a:t>Qué</a:t>
            </a:r>
            <a:r>
              <a:rPr lang="en-US" dirty="0"/>
              <a:t> </a:t>
            </a:r>
            <a:r>
              <a:rPr lang="en-US" dirty="0" err="1"/>
              <a:t>podemos</a:t>
            </a:r>
            <a:r>
              <a:rPr lang="en-US" dirty="0"/>
              <a:t> </a:t>
            </a:r>
            <a:r>
              <a:rPr lang="en-US" dirty="0" err="1"/>
              <a:t>hacer</a:t>
            </a:r>
            <a:r>
              <a:rPr lang="en-US" dirty="0"/>
              <a:t>? </a:t>
            </a:r>
          </a:p>
        </p:txBody>
      </p:sp>
      <p:pic>
        <p:nvPicPr>
          <p:cNvPr id="15" name="Content Placeholder 5">
            <a:extLst>
              <a:ext uri="{FF2B5EF4-FFF2-40B4-BE49-F238E27FC236}">
                <a16:creationId xmlns:a16="http://schemas.microsoft.com/office/drawing/2014/main" id="{8A47D6D5-49B5-BD55-683B-87EBE63BB91D}"/>
              </a:ext>
            </a:extLst>
          </p:cNvPr>
          <p:cNvPicPr>
            <a:picLocks noChangeAspect="1"/>
          </p:cNvPicPr>
          <p:nvPr/>
        </p:nvPicPr>
        <p:blipFill>
          <a:blip r:embed="rId3"/>
          <a:srcRect/>
          <a:stretch/>
        </p:blipFill>
        <p:spPr>
          <a:xfrm>
            <a:off x="5957454" y="1665384"/>
            <a:ext cx="5706485" cy="3804323"/>
          </a:xfrm>
          <a:prstGeom prst="rect">
            <a:avLst/>
          </a:prstGeom>
        </p:spPr>
      </p:pic>
      <p:sp>
        <p:nvSpPr>
          <p:cNvPr id="16" name="Text Placeholder 3">
            <a:extLst>
              <a:ext uri="{FF2B5EF4-FFF2-40B4-BE49-F238E27FC236}">
                <a16:creationId xmlns:a16="http://schemas.microsoft.com/office/drawing/2014/main" id="{719613B1-444F-F220-4ABC-9BF6AD60E94E}"/>
              </a:ext>
            </a:extLst>
          </p:cNvPr>
          <p:cNvSpPr>
            <a:spLocks noGrp="1"/>
          </p:cNvSpPr>
          <p:nvPr>
            <p:ph type="body" sz="half" idx="2"/>
          </p:nvPr>
        </p:nvSpPr>
        <p:spPr>
          <a:xfrm>
            <a:off x="1238252" y="1856509"/>
            <a:ext cx="3778592" cy="4738255"/>
          </a:xfrm>
        </p:spPr>
        <p:txBody>
          <a:bodyPr>
            <a:normAutofit/>
          </a:bodyPr>
          <a:lstStyle/>
          <a:p>
            <a:pPr marL="342900" indent="-342900" fontAlgn="base">
              <a:buFont typeface="Arial" panose="020B0604020202020204" pitchFamily="34" charset="0"/>
              <a:buChar char="•"/>
            </a:pPr>
            <a:r>
              <a:rPr lang="en-US" sz="2400" b="1" dirty="0" err="1"/>
              <a:t>Vacúnate</a:t>
            </a:r>
            <a:r>
              <a:rPr lang="en-US" sz="2400" b="1" dirty="0"/>
              <a:t>. </a:t>
            </a:r>
          </a:p>
          <a:p>
            <a:pPr marL="342900" indent="-342900" fontAlgn="base">
              <a:buFont typeface="Arial" panose="020B0604020202020204" pitchFamily="34" charset="0"/>
              <a:buChar char="•"/>
            </a:pPr>
            <a:r>
              <a:rPr lang="en-US" sz="2400" dirty="0"/>
              <a:t>La </a:t>
            </a:r>
            <a:r>
              <a:rPr lang="en-US" sz="2400" dirty="0" err="1"/>
              <a:t>vacuna</a:t>
            </a:r>
            <a:r>
              <a:rPr lang="en-US" sz="2400" dirty="0"/>
              <a:t> contra </a:t>
            </a:r>
            <a:r>
              <a:rPr lang="en-US" sz="2400" dirty="0" err="1"/>
              <a:t>el</a:t>
            </a:r>
            <a:r>
              <a:rPr lang="en-US" sz="2400" dirty="0"/>
              <a:t> </a:t>
            </a:r>
            <a:r>
              <a:rPr lang="en-US" sz="2400" dirty="0" err="1"/>
              <a:t>sarampión</a:t>
            </a:r>
            <a:r>
              <a:rPr lang="en-US" sz="2400" dirty="0"/>
              <a:t> es la </a:t>
            </a:r>
            <a:r>
              <a:rPr lang="en-US" sz="2400" dirty="0" err="1"/>
              <a:t>protección</a:t>
            </a:r>
            <a:r>
              <a:rPr lang="en-US" sz="2400" dirty="0"/>
              <a:t> </a:t>
            </a:r>
            <a:r>
              <a:rPr lang="en-US" sz="2400" dirty="0" err="1"/>
              <a:t>más</a:t>
            </a:r>
            <a:r>
              <a:rPr lang="en-US" sz="2400" dirty="0"/>
              <a:t> </a:t>
            </a:r>
            <a:r>
              <a:rPr lang="en-US" sz="2400" dirty="0" err="1"/>
              <a:t>eficaz</a:t>
            </a:r>
            <a:r>
              <a:rPr lang="en-US" sz="2400" dirty="0"/>
              <a:t>. </a:t>
            </a:r>
          </a:p>
          <a:p>
            <a:pPr marL="342900" indent="-342900" fontAlgn="base">
              <a:buFont typeface="Arial" panose="020B0604020202020204" pitchFamily="34" charset="0"/>
              <a:buChar char="•"/>
            </a:pPr>
            <a:r>
              <a:rPr lang="en-US" sz="2400" dirty="0"/>
              <a:t>Los </a:t>
            </a:r>
            <a:r>
              <a:rPr lang="en-US" sz="2400" dirty="0" err="1"/>
              <a:t>bebés</a:t>
            </a:r>
            <a:r>
              <a:rPr lang="en-US" sz="2400" dirty="0"/>
              <a:t>, </a:t>
            </a:r>
            <a:r>
              <a:rPr lang="en-US" sz="2400" dirty="0" err="1"/>
              <a:t>los</a:t>
            </a:r>
            <a:r>
              <a:rPr lang="en-US" sz="2400" dirty="0"/>
              <a:t> </a:t>
            </a:r>
            <a:r>
              <a:rPr lang="en-US" sz="2400" dirty="0" err="1"/>
              <a:t>niños</a:t>
            </a:r>
            <a:r>
              <a:rPr lang="en-US" sz="2400" dirty="0"/>
              <a:t> y </a:t>
            </a:r>
            <a:r>
              <a:rPr lang="en-US" sz="2400" dirty="0" err="1"/>
              <a:t>los</a:t>
            </a:r>
            <a:r>
              <a:rPr lang="en-US" sz="2400" dirty="0"/>
              <a:t> </a:t>
            </a:r>
            <a:r>
              <a:rPr lang="en-US" sz="2400" dirty="0" err="1"/>
              <a:t>adultos</a:t>
            </a:r>
            <a:r>
              <a:rPr lang="en-US" sz="2400" dirty="0"/>
              <a:t> </a:t>
            </a:r>
            <a:r>
              <a:rPr lang="en-US" sz="2400" dirty="0" err="1"/>
              <a:t>pueden</a:t>
            </a:r>
            <a:r>
              <a:rPr lang="en-US" sz="2400" dirty="0"/>
              <a:t> </a:t>
            </a:r>
            <a:r>
              <a:rPr lang="en-US" sz="2400" dirty="0" err="1"/>
              <a:t>vacunarse</a:t>
            </a:r>
            <a:r>
              <a:rPr lang="en-US" sz="2400" dirty="0"/>
              <a:t>. </a:t>
            </a:r>
          </a:p>
          <a:p>
            <a:pPr marL="342900" indent="-342900" fontAlgn="base">
              <a:buFont typeface="Arial" panose="020B0604020202020204" pitchFamily="34" charset="0"/>
              <a:buChar char="•"/>
            </a:pPr>
            <a:r>
              <a:rPr lang="en-US" sz="2400" dirty="0"/>
              <a:t>La </a:t>
            </a:r>
            <a:r>
              <a:rPr lang="en-US" sz="2400" dirty="0" err="1"/>
              <a:t>vacuna</a:t>
            </a:r>
            <a:r>
              <a:rPr lang="en-US" sz="2400" dirty="0"/>
              <a:t> contra </a:t>
            </a:r>
            <a:r>
              <a:rPr lang="en-US" sz="2400" dirty="0" err="1"/>
              <a:t>el</a:t>
            </a:r>
            <a:r>
              <a:rPr lang="en-US" sz="2400" dirty="0"/>
              <a:t> </a:t>
            </a:r>
            <a:r>
              <a:rPr lang="en-US" sz="2400" dirty="0" err="1"/>
              <a:t>sarampión</a:t>
            </a:r>
            <a:r>
              <a:rPr lang="en-US" sz="2400" dirty="0"/>
              <a:t> también se llama Vacuna Triple Viral (MMR).  </a:t>
            </a:r>
          </a:p>
        </p:txBody>
      </p:sp>
    </p:spTree>
    <p:extLst>
      <p:ext uri="{BB962C8B-B14F-4D97-AF65-F5344CB8AC3E}">
        <p14:creationId xmlns:p14="http://schemas.microsoft.com/office/powerpoint/2010/main" val="3418212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61623C-A4F0-937A-4050-5897F7B08396}"/>
              </a:ext>
            </a:extLst>
          </p:cNvPr>
          <p:cNvSpPr>
            <a:spLocks noGrp="1"/>
          </p:cNvSpPr>
          <p:nvPr>
            <p:ph type="title"/>
          </p:nvPr>
        </p:nvSpPr>
        <p:spPr>
          <a:xfrm>
            <a:off x="1490596" y="879620"/>
            <a:ext cx="10341186" cy="1325563"/>
          </a:xfrm>
        </p:spPr>
        <p:txBody>
          <a:bodyPr/>
          <a:lstStyle/>
          <a:p>
            <a:r>
              <a:rPr lang="es-ES" dirty="0"/>
              <a:t>¿Cómo funciona la vacuna? ¿Es segura?</a:t>
            </a:r>
            <a:endParaRPr lang="en-US" dirty="0"/>
          </a:p>
        </p:txBody>
      </p:sp>
      <p:sp>
        <p:nvSpPr>
          <p:cNvPr id="5" name="Content Placeholder 2">
            <a:extLst>
              <a:ext uri="{FF2B5EF4-FFF2-40B4-BE49-F238E27FC236}">
                <a16:creationId xmlns:a16="http://schemas.microsoft.com/office/drawing/2014/main" id="{41622D9E-38E7-A090-8323-0AFB09754306}"/>
              </a:ext>
            </a:extLst>
          </p:cNvPr>
          <p:cNvSpPr>
            <a:spLocks noGrp="1"/>
          </p:cNvSpPr>
          <p:nvPr>
            <p:ph idx="1"/>
          </p:nvPr>
        </p:nvSpPr>
        <p:spPr>
          <a:xfrm>
            <a:off x="1490596" y="2340120"/>
            <a:ext cx="9863203" cy="3635723"/>
          </a:xfrm>
        </p:spPr>
        <p:txBody>
          <a:bodyPr>
            <a:normAutofit fontScale="92500"/>
          </a:bodyPr>
          <a:lstStyle/>
          <a:p>
            <a:pPr fontAlgn="base"/>
            <a:r>
              <a:rPr lang="en-US" dirty="0"/>
              <a:t>Se </a:t>
            </a:r>
            <a:r>
              <a:rPr lang="en-US" dirty="0" err="1"/>
              <a:t>administra</a:t>
            </a:r>
            <a:r>
              <a:rPr lang="en-US" dirty="0"/>
              <a:t> </a:t>
            </a:r>
            <a:r>
              <a:rPr lang="en-US" dirty="0" err="1"/>
              <a:t>en</a:t>
            </a:r>
            <a:r>
              <a:rPr lang="en-US" dirty="0"/>
              <a:t> dos </a:t>
            </a:r>
            <a:r>
              <a:rPr lang="en-US" dirty="0" err="1"/>
              <a:t>inyecciones</a:t>
            </a:r>
            <a:r>
              <a:rPr lang="en-US" dirty="0"/>
              <a:t> </a:t>
            </a:r>
          </a:p>
          <a:p>
            <a:pPr fontAlgn="base"/>
            <a:r>
              <a:rPr lang="es-ES" dirty="0"/>
              <a:t>La vacuna le enseña al organismo a combatir el sarampión </a:t>
            </a:r>
            <a:r>
              <a:rPr lang="en-US" dirty="0"/>
              <a:t> </a:t>
            </a:r>
          </a:p>
          <a:p>
            <a:pPr fontAlgn="base"/>
            <a:r>
              <a:rPr lang="es-ES" dirty="0"/>
              <a:t>Se ha demostrado que la vacuna es segura a lo largo </a:t>
            </a:r>
            <a:br>
              <a:rPr lang="es-ES" dirty="0"/>
            </a:br>
            <a:r>
              <a:rPr lang="es-ES" dirty="0"/>
              <a:t>de muchas décadas</a:t>
            </a:r>
            <a:r>
              <a:rPr lang="en-US" dirty="0"/>
              <a:t> </a:t>
            </a:r>
          </a:p>
          <a:p>
            <a:pPr fontAlgn="base"/>
            <a:r>
              <a:rPr lang="es-ES" dirty="0"/>
              <a:t>Algunas personas presentan efectos secundarios leves </a:t>
            </a:r>
            <a:br>
              <a:rPr lang="es-ES" dirty="0"/>
            </a:br>
            <a:r>
              <a:rPr lang="es-ES" dirty="0"/>
              <a:t>durante uno o dos días</a:t>
            </a:r>
            <a:r>
              <a:rPr lang="en-US" dirty="0"/>
              <a:t> </a:t>
            </a:r>
          </a:p>
          <a:p>
            <a:pPr fontAlgn="base"/>
            <a:r>
              <a:rPr lang="es-ES" dirty="0"/>
              <a:t>Si tienes preguntas sobre la vacunación contra el sarampión, habla con tu médico, farmacéutico o proveedor de atención médica</a:t>
            </a:r>
            <a:endParaRPr lang="en-US" dirty="0"/>
          </a:p>
        </p:txBody>
      </p:sp>
    </p:spTree>
    <p:extLst>
      <p:ext uri="{BB962C8B-B14F-4D97-AF65-F5344CB8AC3E}">
        <p14:creationId xmlns:p14="http://schemas.microsoft.com/office/powerpoint/2010/main" val="2503494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98FF21-6610-20FB-1FA8-FED8461AA9E8}"/>
              </a:ext>
            </a:extLst>
          </p:cNvPr>
          <p:cNvSpPr>
            <a:spLocks noGrp="1"/>
          </p:cNvSpPr>
          <p:nvPr>
            <p:ph type="title"/>
          </p:nvPr>
        </p:nvSpPr>
        <p:spPr>
          <a:xfrm>
            <a:off x="1490596" y="879620"/>
            <a:ext cx="9863203" cy="1325563"/>
          </a:xfrm>
        </p:spPr>
        <p:txBody>
          <a:bodyPr/>
          <a:lstStyle/>
          <a:p>
            <a:pPr fontAlgn="base"/>
            <a:r>
              <a:rPr lang="en-US" dirty="0"/>
              <a:t> ¿</a:t>
            </a:r>
            <a:r>
              <a:rPr lang="en-US" dirty="0" err="1"/>
              <a:t>Cómo</a:t>
            </a:r>
            <a:r>
              <a:rPr lang="en-US" dirty="0"/>
              <a:t> </a:t>
            </a:r>
            <a:r>
              <a:rPr lang="en-US" dirty="0" err="1"/>
              <a:t>conseguir</a:t>
            </a:r>
            <a:r>
              <a:rPr lang="en-US" dirty="0"/>
              <a:t> la </a:t>
            </a:r>
            <a:r>
              <a:rPr lang="en-US" dirty="0" err="1"/>
              <a:t>vacuna</a:t>
            </a:r>
            <a:r>
              <a:rPr lang="en-US" dirty="0"/>
              <a:t>?</a:t>
            </a:r>
          </a:p>
        </p:txBody>
      </p:sp>
      <p:sp>
        <p:nvSpPr>
          <p:cNvPr id="5" name="Content Placeholder 2">
            <a:extLst>
              <a:ext uri="{FF2B5EF4-FFF2-40B4-BE49-F238E27FC236}">
                <a16:creationId xmlns:a16="http://schemas.microsoft.com/office/drawing/2014/main" id="{C72F2B8B-E381-822B-895C-4966341730A5}"/>
              </a:ext>
            </a:extLst>
          </p:cNvPr>
          <p:cNvSpPr>
            <a:spLocks noGrp="1"/>
          </p:cNvSpPr>
          <p:nvPr>
            <p:ph idx="1"/>
          </p:nvPr>
        </p:nvSpPr>
        <p:spPr>
          <a:xfrm>
            <a:off x="1490596" y="2340120"/>
            <a:ext cx="10493586" cy="3635723"/>
          </a:xfrm>
        </p:spPr>
        <p:txBody>
          <a:bodyPr/>
          <a:lstStyle/>
          <a:p>
            <a:pPr fontAlgn="base"/>
            <a:r>
              <a:rPr lang="es-ES" dirty="0"/>
              <a:t>Llama a tu clínica, a tu farmacéutico, al consultorio </a:t>
            </a:r>
            <a:br>
              <a:rPr lang="es-ES" dirty="0"/>
            </a:br>
            <a:r>
              <a:rPr lang="es-ES" dirty="0"/>
              <a:t>de tu médico o proveedor de atención médica</a:t>
            </a:r>
            <a:r>
              <a:rPr lang="en-US" dirty="0"/>
              <a:t> </a:t>
            </a:r>
          </a:p>
          <a:p>
            <a:pPr fontAlgn="base"/>
            <a:r>
              <a:rPr lang="es-ES" dirty="0"/>
              <a:t>La vacuna está disponible gratis para los niños </a:t>
            </a:r>
            <a:r>
              <a:rPr lang="en-US" dirty="0"/>
              <a:t> </a:t>
            </a:r>
          </a:p>
          <a:p>
            <a:pPr fontAlgn="base"/>
            <a:r>
              <a:rPr lang="es-ES" dirty="0"/>
              <a:t>La vacuna está disponible gratis para los adultos sin seguro</a:t>
            </a:r>
            <a:r>
              <a:rPr lang="en-US" dirty="0"/>
              <a:t> </a:t>
            </a:r>
          </a:p>
          <a:p>
            <a:pPr fontAlgn="base"/>
            <a:r>
              <a:rPr lang="en-US" dirty="0" err="1"/>
              <a:t>Buscador</a:t>
            </a:r>
            <a:r>
              <a:rPr lang="en-US" dirty="0"/>
              <a:t> de </a:t>
            </a:r>
            <a:r>
              <a:rPr lang="en-US" dirty="0" err="1"/>
              <a:t>vacunas</a:t>
            </a:r>
            <a:r>
              <a:rPr lang="en-US" dirty="0"/>
              <a:t> de Washington State Department of Health </a:t>
            </a:r>
          </a:p>
        </p:txBody>
      </p:sp>
    </p:spTree>
    <p:extLst>
      <p:ext uri="{BB962C8B-B14F-4D97-AF65-F5344CB8AC3E}">
        <p14:creationId xmlns:p14="http://schemas.microsoft.com/office/powerpoint/2010/main" val="4226057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6509F3BEFC429FA1D0E06132EAC9" ma:contentTypeVersion="23" ma:contentTypeDescription="Create a new document." ma:contentTypeScope="" ma:versionID="0d61e2a51d87eeaa3fe4a09e0d54f962">
  <xsd:schema xmlns:xsd="http://www.w3.org/2001/XMLSchema" xmlns:xs="http://www.w3.org/2001/XMLSchema" xmlns:p="http://schemas.microsoft.com/office/2006/metadata/properties" xmlns:ns2="188f708c-7be3-4d7b-927f-99b7185615a9" xmlns:ns3="2fe63b0b-a827-4717-a0fa-a79525474dc0" targetNamespace="http://schemas.microsoft.com/office/2006/metadata/properties" ma:root="true" ma:fieldsID="2c9f0f77fe9eb577a7f588a39d56bcec" ns2:_="" ns3:_="">
    <xsd:import namespace="188f708c-7be3-4d7b-927f-99b7185615a9"/>
    <xsd:import namespace="2fe63b0b-a827-4717-a0fa-a79525474d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FORREVIEW" minOccurs="0"/>
                <xsd:element ref="ns2:MediaServiceObjectDetectorVersions" minOccurs="0"/>
                <xsd:element ref="ns2:MediaServiceSearchProperties" minOccurs="0"/>
                <xsd:element ref="ns2:Ready" minOccurs="0"/>
                <xsd:element ref="ns2:MediaServiceBillingMetadata" minOccurs="0"/>
                <xsd:element ref="ns2:Note" minOccurs="0"/>
                <xsd:element ref="ns2:PathLeng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f708c-7be3-4d7b-927f-99b718561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b7642d-b201-4d87-b1fe-4797a41b508d" ma:termSetId="09814cd3-568e-fe90-9814-8d621ff8fb84" ma:anchorId="fba54fb3-c3e1-fe81-a776-ca4b69148c4d" ma:open="true" ma:isKeyword="false">
      <xsd:complexType>
        <xsd:sequence>
          <xsd:element ref="pc:Terms" minOccurs="0" maxOccurs="1"/>
        </xsd:sequence>
      </xsd:complexType>
    </xsd:element>
    <xsd:element name="FORREVIEW" ma:index="23" nillable="true" ma:displayName="FOR REVIEW" ma:format="Dropdown" ma:internalName="FORREVIEW">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ady" ma:index="26" nillable="true" ma:displayName="Ready" ma:default="0" ma:description="Materials are ready for tribe meeting&#10;or &#10;Materials are not ready for tribe meeting" ma:format="Dropdown" ma:internalName="Ready">
      <xsd:simpleType>
        <xsd:restriction base="dms:Boolea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Note" ma:index="28" nillable="true" ma:displayName="Note" ma:format="Dropdown" ma:internalName="Note">
      <xsd:simpleType>
        <xsd:restriction base="dms:Text">
          <xsd:maxLength value="255"/>
        </xsd:restriction>
      </xsd:simpleType>
    </xsd:element>
    <xsd:element name="PathLength" ma:index="29" nillable="true" ma:displayName="PathLength" ma:decimals="0" ma:format="Dropdown" ma:internalName="PathLength"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fe63b0b-a827-4717-a0fa-a79525474d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079542-0a4c-44d2-9661-923980ddd152}" ma:internalName="TaxCatchAll" ma:showField="CatchAllData" ma:web="2fe63b0b-a827-4717-a0fa-a79525474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 xmlns="188f708c-7be3-4d7b-927f-99b7185615a9">false</Ready>
    <lcf76f155ced4ddcb4097134ff3c332f xmlns="188f708c-7be3-4d7b-927f-99b7185615a9">
      <Terms xmlns="http://schemas.microsoft.com/office/infopath/2007/PartnerControls"/>
    </lcf76f155ced4ddcb4097134ff3c332f>
    <TaxCatchAll xmlns="2fe63b0b-a827-4717-a0fa-a79525474dc0" xsi:nil="true"/>
    <FORREVIEW xmlns="188f708c-7be3-4d7b-927f-99b7185615a9" xsi:nil="true"/>
    <Note xmlns="188f708c-7be3-4d7b-927f-99b7185615a9" xsi:nil="true"/>
    <PathLength xmlns="188f708c-7be3-4d7b-927f-99b7185615a9" xsi:nil="true"/>
  </documentManagement>
</p:properties>
</file>

<file path=customXml/itemProps1.xml><?xml version="1.0" encoding="utf-8"?>
<ds:datastoreItem xmlns:ds="http://schemas.openxmlformats.org/officeDocument/2006/customXml" ds:itemID="{87BB3677-FCA6-4787-9D6C-54C71CB4747F}"/>
</file>

<file path=customXml/itemProps2.xml><?xml version="1.0" encoding="utf-8"?>
<ds:datastoreItem xmlns:ds="http://schemas.openxmlformats.org/officeDocument/2006/customXml" ds:itemID="{A33B2EF1-7C53-49EB-9B90-200983921754}"/>
</file>

<file path=customXml/itemProps3.xml><?xml version="1.0" encoding="utf-8"?>
<ds:datastoreItem xmlns:ds="http://schemas.openxmlformats.org/officeDocument/2006/customXml" ds:itemID="{C0530EFE-C001-408F-9413-E15BB117B0BD}"/>
</file>

<file path=docProps/app.xml><?xml version="1.0" encoding="utf-8"?>
<Properties xmlns="http://schemas.openxmlformats.org/officeDocument/2006/extended-properties" xmlns:vt="http://schemas.openxmlformats.org/officeDocument/2006/docPropsVTypes">
  <TotalTime>2170</TotalTime>
  <Words>1743</Words>
  <Application>Microsoft Macintosh PowerPoint</Application>
  <PresentationFormat>Widescreen</PresentationFormat>
  <Paragraphs>97</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Arial</vt:lpstr>
      <vt:lpstr>Myriad Pro</vt:lpstr>
      <vt:lpstr>Office Theme</vt:lpstr>
      <vt:lpstr>Cómo proteger a tu familia del sarampión</vt:lpstr>
      <vt:lpstr>PowerPoint Presentation</vt:lpstr>
      <vt:lpstr>Podemos proteger a nuestros hijos, a nuestra familia y a nuestra comunidad</vt:lpstr>
      <vt:lpstr>¿Qué es el sarampión?</vt:lpstr>
      <vt:lpstr>El sarampión puede enfermar gravemente a las personas </vt:lpstr>
      <vt:lpstr>El sarampión trastorna la vida cotidiana </vt:lpstr>
      <vt:lpstr> ¿Qué podemos hacer? </vt:lpstr>
      <vt:lpstr>¿Cómo funciona la vacuna? ¿Es segura?</vt:lpstr>
      <vt:lpstr> ¿Cómo conseguir la vacuna?</vt:lpstr>
      <vt:lpstr>¿Qué más podemos hacer?</vt:lpstr>
      <vt:lpstr>Mantenerte alejado para evitar que el sarampión se propague</vt:lpstr>
      <vt:lpstr>Síntomas del sarampión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Martin</dc:creator>
  <cp:lastModifiedBy>Jared Martin</cp:lastModifiedBy>
  <cp:revision>18</cp:revision>
  <dcterms:created xsi:type="dcterms:W3CDTF">2026-05-29T17:40:25Z</dcterms:created>
  <dcterms:modified xsi:type="dcterms:W3CDTF">2026-06-05T19:30:06Z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0x010100809E6509F3BEFC429FA1D0E06132EAC9</vt:lpwstr>
  </property>
  <property fmtid="{D5CDD505-2E9C-101B-9397-08002B2CF9AE}" pid="3" name="MediaServiceImageTags">
    <vt:lpwstr/>
  </property>
</Properties>
</file>