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24D"/>
    <a:srgbClr val="135F8A"/>
    <a:srgbClr val="34C6F4"/>
    <a:srgbClr val="13AFB9"/>
    <a:srgbClr val="0A5256"/>
    <a:srgbClr val="016993"/>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458"/>
    <p:restoredTop sz="77260"/>
  </p:normalViewPr>
  <p:slideViewPr>
    <p:cSldViewPr snapToGrid="0">
      <p:cViewPr varScale="1">
        <p:scale>
          <a:sx n="124" d="100"/>
          <a:sy n="124" d="100"/>
        </p:scale>
        <p:origin x="488"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63474-66BD-594A-9EE3-AC360AD8F855}" type="datetimeFigureOut">
              <a:rPr lang="en-US" smtClean="0"/>
              <a:t>6/5/26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B5C67-A10F-9A44-B57C-AD8D9A289704}" type="slidenum">
              <a:rPr lang="en-US" smtClean="0"/>
              <a:t>‹#›</a:t>
            </a:fld>
            <a:endParaRPr lang="en-US"/>
          </a:p>
        </p:txBody>
      </p:sp>
    </p:spTree>
    <p:extLst>
      <p:ext uri="{BB962C8B-B14F-4D97-AF65-F5344CB8AC3E}">
        <p14:creationId xmlns:p14="http://schemas.microsoft.com/office/powerpoint/2010/main" val="422774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effectLst/>
                <a:latin typeface="+mn-lt"/>
                <a:ea typeface="+mn-ea"/>
                <a:cs typeface="+mn-cs"/>
              </a:rPr>
              <a:t>Дехто з вас, можливо, чув, що в штаті Вашингтон зростає кількість випадків і спалахів кору. Необхідно інформувати населення про цю проблему, адже кір може призвести до дуже серйозних наслідків, особливо для </a:t>
            </a:r>
            <a:r>
              <a:rPr lang="uk-UA" sz="1200" b="0" i="0" kern="1200" dirty="0" err="1">
                <a:solidFill>
                  <a:schemeClr val="tx1"/>
                </a:solidFill>
                <a:effectLst/>
                <a:latin typeface="+mn-lt"/>
                <a:ea typeface="+mn-ea"/>
                <a:cs typeface="+mn-cs"/>
              </a:rPr>
              <a:t>найвразливіших</a:t>
            </a:r>
            <a:r>
              <a:rPr lang="uk-UA" sz="1200" b="0" i="0" kern="1200" dirty="0">
                <a:solidFill>
                  <a:schemeClr val="tx1"/>
                </a:solidFill>
                <a:effectLst/>
                <a:latin typeface="+mn-lt"/>
                <a:ea typeface="+mn-ea"/>
                <a:cs typeface="+mn-cs"/>
              </a:rPr>
              <a:t> членів наших родин і громади. Небезпека полягає ще й у тому, що кір дуже заразний.</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2</a:t>
            </a:fld>
            <a:endParaRPr lang="en-US"/>
          </a:p>
        </p:txBody>
      </p:sp>
    </p:spTree>
    <p:extLst>
      <p:ext uri="{BB962C8B-B14F-4D97-AF65-F5344CB8AC3E}">
        <p14:creationId xmlns:p14="http://schemas.microsoft.com/office/powerpoint/2010/main" val="187362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uk-UA" sz="1200" b="0" i="0" kern="1200" dirty="0">
                <a:solidFill>
                  <a:schemeClr val="tx1"/>
                </a:solidFill>
                <a:effectLst/>
                <a:latin typeface="+mn-lt"/>
                <a:ea typeface="+mn-ea"/>
                <a:cs typeface="+mn-cs"/>
              </a:rPr>
              <a:t>Ще раз наголошуємо: дуже важливо не контактувати з іншими людьми, якщо ви перебували поруч із кимось, хто заразився вірусом кору. Слід залишатися вдома протягом 21 дня та самоізолюватися в цей період. </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uk-UA" sz="1200" b="0" i="0" kern="1200" dirty="0">
                <a:solidFill>
                  <a:schemeClr val="tx1"/>
                </a:solidFill>
                <a:effectLst/>
                <a:latin typeface="+mn-lt"/>
                <a:ea typeface="+mn-ea"/>
                <a:cs typeface="+mn-cs"/>
              </a:rPr>
              <a:t>Однак деякі люди, що контактували з вірусом, однаково можуть вакцинуватися протягом 72 годин після контакту. Це може запобігти захворюванню або важкому перебігу хвороби. Якщо ви зазнали контакту й ще не вакциновані, ви можете запитати про це у своїй клініці або лікаря.</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11</a:t>
            </a:fld>
            <a:endParaRPr lang="en-US"/>
          </a:p>
        </p:txBody>
      </p:sp>
    </p:spTree>
    <p:extLst>
      <p:ext uri="{BB962C8B-B14F-4D97-AF65-F5344CB8AC3E}">
        <p14:creationId xmlns:p14="http://schemas.microsoft.com/office/powerpoint/2010/main" val="325946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effectLst/>
                <a:latin typeface="+mn-lt"/>
                <a:ea typeface="+mn-ea"/>
                <a:cs typeface="+mn-cs"/>
              </a:rPr>
              <a:t>Усім нам слід знати ознаки кору й звертати на них увагу. Усі вони не проявляються одночасно. Часто хвороба починається з підвищення температури, кашлю та почервоніння очей. Якщо у вас з’явилися ці симптоми, залишайтеся вдома, не контактуйте з іншими й стежте, чи не з’явиться висип протягом кількох днів. Якщо помітили висип, одразу зателефонуйте в клініку або лікарю. Лікар поставить діагноз і порадить, що робити далі. Ваш візит організують так, щоб ви не заразили вірусом інших людей. </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12</a:t>
            </a:fld>
            <a:endParaRPr lang="en-US"/>
          </a:p>
        </p:txBody>
      </p:sp>
    </p:spTree>
    <p:extLst>
      <p:ext uri="{BB962C8B-B14F-4D97-AF65-F5344CB8AC3E}">
        <p14:creationId xmlns:p14="http://schemas.microsoft.com/office/powerpoint/2010/main" val="103069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Спасибо</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за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внимание</a:t>
            </a:r>
            <a:r>
              <a:rPr lang="en-US" sz="1200" b="0" i="0" kern="1200" dirty="0">
                <a:solidFill>
                  <a:schemeClr val="tx1"/>
                </a:solidFill>
                <a:effectLst/>
                <a:latin typeface="+mn-lt"/>
                <a:ea typeface="+mn-ea"/>
                <a:cs typeface="+mn-cs"/>
              </a:rPr>
              <a:t>! Вот </a:t>
            </a:r>
            <a:r>
              <a:rPr lang="en-US" sz="1200" b="0" i="0" kern="1200" dirty="0" err="1">
                <a:solidFill>
                  <a:schemeClr val="tx1"/>
                </a:solidFill>
                <a:effectLst/>
                <a:latin typeface="+mn-lt"/>
                <a:ea typeface="+mn-ea"/>
                <a:cs typeface="+mn-cs"/>
              </a:rPr>
              <a:t>два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полезных</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инструмента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которые</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помогут</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вам</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защитить</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себя</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свою</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семью</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от</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кори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Вы</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можете</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воспользоваться</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камерой</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телефона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чтобы</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отсканировать</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коды</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или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перейти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на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указанные</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веб-сайты</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Служба</a:t>
            </a:r>
            <a:r>
              <a:rPr lang="en-US" sz="1200" b="0" i="0" kern="1200" dirty="0">
                <a:solidFill>
                  <a:schemeClr val="tx1"/>
                </a:solidFill>
                <a:effectLst/>
                <a:latin typeface="+mn-lt"/>
                <a:ea typeface="+mn-ea"/>
                <a:cs typeface="+mn-cs"/>
              </a:rPr>
              <a:t> My IR Mobile </a:t>
            </a:r>
            <a:r>
              <a:rPr lang="en-US" sz="1200" b="0" i="0" kern="1200" dirty="0" err="1">
                <a:solidFill>
                  <a:schemeClr val="tx1"/>
                </a:solidFill>
                <a:effectLst/>
                <a:latin typeface="+mn-lt"/>
                <a:ea typeface="+mn-ea"/>
                <a:cs typeface="+mn-cs"/>
              </a:rPr>
              <a:t>позволит</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узнать</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проходили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ли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вы</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или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ваши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дети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вакцинацию</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от</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кори</a:t>
            </a:r>
            <a:r>
              <a:rPr lang="en-US" sz="1200" b="0" i="0" kern="1200" dirty="0">
                <a:solidFill>
                  <a:schemeClr val="tx1"/>
                </a:solidFill>
                <a:effectLst/>
                <a:latin typeface="+mn-lt"/>
                <a:ea typeface="+mn-ea"/>
                <a:cs typeface="+mn-cs"/>
              </a:rPr>
              <a:t>. Карта </a:t>
            </a:r>
            <a:r>
              <a:rPr lang="en-US" sz="1200" b="0" i="0" kern="1200" dirty="0" err="1">
                <a:solidFill>
                  <a:schemeClr val="tx1"/>
                </a:solidFill>
                <a:effectLst/>
                <a:latin typeface="+mn-lt"/>
                <a:ea typeface="+mn-ea"/>
                <a:cs typeface="+mn-cs"/>
              </a:rPr>
              <a:t>пунктов</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вакцинации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поможет</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найти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места</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где</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дети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и</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взрослые</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могут</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привиться</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бесплатно</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13</a:t>
            </a:fld>
            <a:endParaRPr lang="en-US"/>
          </a:p>
        </p:txBody>
      </p:sp>
    </p:spTree>
    <p:extLst>
      <p:ext uri="{BB962C8B-B14F-4D97-AF65-F5344CB8AC3E}">
        <p14:creationId xmlns:p14="http://schemas.microsoft.com/office/powerpoint/2010/main" val="30118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effectLst/>
                <a:latin typeface="+mn-lt"/>
                <a:ea typeface="+mn-ea"/>
                <a:cs typeface="+mn-cs"/>
              </a:rPr>
              <a:t>Однак ми можемо вжити певних заходів, щоб захиститися. Насамперед, </a:t>
            </a:r>
            <a:r>
              <a:rPr lang="uk-UA" sz="1200" b="0" i="0" kern="1200" dirty="0" err="1">
                <a:solidFill>
                  <a:schemeClr val="tx1"/>
                </a:solidFill>
                <a:effectLst/>
                <a:latin typeface="+mn-lt"/>
                <a:ea typeface="+mn-ea"/>
                <a:cs typeface="+mn-cs"/>
              </a:rPr>
              <a:t>Washington</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State</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Department</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of</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Health</a:t>
            </a:r>
            <a:r>
              <a:rPr lang="uk-UA" sz="1200" b="0" i="0" kern="1200" dirty="0">
                <a:solidFill>
                  <a:schemeClr val="tx1"/>
                </a:solidFill>
                <a:effectLst/>
                <a:latin typeface="+mn-lt"/>
                <a:ea typeface="+mn-ea"/>
                <a:cs typeface="+mn-cs"/>
              </a:rPr>
              <a:t> (Департамент охорони здоров’я штату Вашингтон) і місцеві лікарі та представники влади закликають мешканців переконатися, що рідні вакциновані проти кору. Сьогодні ми поговоримо про кір і заходи, які допоможуть уберегти від нього наші родини та громаду.</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3</a:t>
            </a:fld>
            <a:endParaRPr lang="en-US"/>
          </a:p>
        </p:txBody>
      </p:sp>
    </p:spTree>
    <p:extLst>
      <p:ext uri="{BB962C8B-B14F-4D97-AF65-F5344CB8AC3E}">
        <p14:creationId xmlns:p14="http://schemas.microsoft.com/office/powerpoint/2010/main" val="405936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effectLst/>
                <a:latin typeface="+mn-lt"/>
                <a:ea typeface="+mn-ea"/>
                <a:cs typeface="+mn-cs"/>
              </a:rPr>
              <a:t>Що таке кір? Кір – небезпечне вірусне захворювання. Вірус кору є надзвичайно заразним, тому дуже легко передається від людини до людини. Він поширюється повітряно-крапельним шляхом, наприклад під час розмов, кашлю та чхання. Крім того, вірус може зберігатися на поверхнях у приміщенні протягом двох годин після того, як інфікована людина його покинула. І ви навіть не підозрюватимете, що перебуваєте в приміщенні з вірусом.</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4</a:t>
            </a:fld>
            <a:endParaRPr lang="en-US"/>
          </a:p>
        </p:txBody>
      </p:sp>
    </p:spTree>
    <p:extLst>
      <p:ext uri="{BB962C8B-B14F-4D97-AF65-F5344CB8AC3E}">
        <p14:creationId xmlns:p14="http://schemas.microsoft.com/office/powerpoint/2010/main" val="312755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effectLst/>
                <a:latin typeface="+mn-lt"/>
                <a:ea typeface="+mn-ea"/>
                <a:cs typeface="+mn-cs"/>
              </a:rPr>
              <a:t>Більшість хворих на кір одужують. Однак у деяких людей хвороба перебігає дуже важко. У них можуть розвинутися вушні інфекції, пневмонія та набряк головного мозку. Іноді хворих на кір необхідно госпіталізувати. Захворіти на кір може будь-хто, але ця хвороба зазвичай становить найбільшу небезпеку для немовлят, маленьких дітей, вагітних і людей з ослабленим імунітетом.</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5</a:t>
            </a:fld>
            <a:endParaRPr lang="en-US"/>
          </a:p>
        </p:txBody>
      </p:sp>
    </p:spTree>
    <p:extLst>
      <p:ext uri="{BB962C8B-B14F-4D97-AF65-F5344CB8AC3E}">
        <p14:creationId xmlns:p14="http://schemas.microsoft.com/office/powerpoint/2010/main" val="21670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uk-UA" sz="1200" b="0" i="0" kern="1200" dirty="0">
                <a:solidFill>
                  <a:schemeClr val="tx1"/>
                </a:solidFill>
                <a:effectLst/>
                <a:latin typeface="+mn-lt"/>
                <a:ea typeface="+mn-ea"/>
                <a:cs typeface="+mn-cs"/>
              </a:rPr>
              <a:t>Якщо ви контактували з вірусом кору, це може суттєво знизити якість вашого життя, особливо якщо ви не вакциновані або захворіли. Якщо ви контактували з хворим на кір і не вакциновані, слід уникати контакту з іншими, щоб не заразити їх. Більшість невакцинованих людей, які контактували з вірусом, зазвичай хворіють і можуть поширювати його ще до появи симптомів. </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uk-UA" sz="1200" b="0" i="0" kern="1200" dirty="0">
                <a:solidFill>
                  <a:schemeClr val="tx1"/>
                </a:solidFill>
                <a:effectLst/>
                <a:latin typeface="+mn-lt"/>
                <a:ea typeface="+mn-ea"/>
                <a:cs typeface="+mn-cs"/>
              </a:rPr>
              <a:t>Якщо ви контактували з кором, слід залишатися вдома протягом 21 дня. Крім того, не контактуйте з іншими, зокрема зі співмешканцями. Це складно й незручно, але важливо, щоб запобігти подальшому поширенню хвороби. </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uk-UA" sz="1200" b="0" i="0" kern="1200" dirty="0">
                <a:solidFill>
                  <a:schemeClr val="tx1"/>
                </a:solidFill>
                <a:effectLst/>
                <a:latin typeface="+mn-lt"/>
                <a:ea typeface="+mn-ea"/>
                <a:cs typeface="+mn-cs"/>
              </a:rPr>
              <a:t>Пам’ятайте, що ви все ще можете вакцинуватися протягом 72 годин після контакту з вірусом – це допоможе уникнути розвитку хвороби.</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uk-UA" sz="1200" b="0" i="0" kern="1200" dirty="0">
                <a:solidFill>
                  <a:schemeClr val="tx1"/>
                </a:solidFill>
                <a:effectLst/>
                <a:latin typeface="+mn-lt"/>
                <a:ea typeface="+mn-ea"/>
                <a:cs typeface="+mn-cs"/>
              </a:rPr>
              <a:t>Якщо ви захворієте на кір, тривалість хвороби може становити тиждень або більше. Вам доведеться пропустити роботу, залишатися вдома й не контактувати із членами родини.</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6</a:t>
            </a:fld>
            <a:endParaRPr lang="en-US"/>
          </a:p>
        </p:txBody>
      </p:sp>
    </p:spTree>
    <p:extLst>
      <p:ext uri="{BB962C8B-B14F-4D97-AF65-F5344CB8AC3E}">
        <p14:creationId xmlns:p14="http://schemas.microsoft.com/office/powerpoint/2010/main" val="204714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uk-UA" sz="1200" b="0" i="0" kern="1200" dirty="0">
                <a:solidFill>
                  <a:schemeClr val="tx1"/>
                </a:solidFill>
                <a:effectLst/>
                <a:latin typeface="+mn-lt"/>
                <a:ea typeface="+mn-ea"/>
                <a:cs typeface="+mn-cs"/>
              </a:rPr>
              <a:t>На щастя, можна уникнути захворювання на кір і захистити себе, родину та інших мешканців громади. Найголовніше – це вакцинувати дітей і дорослих родичів. Дізнатися, чи ви вакциновані, можна на спеціальному сайті. Ми </a:t>
            </a:r>
            <a:r>
              <a:rPr lang="uk-UA" sz="1200" b="0" i="0" kern="1200" dirty="0" err="1">
                <a:solidFill>
                  <a:schemeClr val="tx1"/>
                </a:solidFill>
                <a:effectLst/>
                <a:latin typeface="+mn-lt"/>
                <a:ea typeface="+mn-ea"/>
                <a:cs typeface="+mn-cs"/>
              </a:rPr>
              <a:t>надамо</a:t>
            </a:r>
            <a:r>
              <a:rPr lang="uk-UA" sz="1200" b="0" i="0" kern="1200" dirty="0">
                <a:solidFill>
                  <a:schemeClr val="tx1"/>
                </a:solidFill>
                <a:effectLst/>
                <a:latin typeface="+mn-lt"/>
                <a:ea typeface="+mn-ea"/>
                <a:cs typeface="+mn-cs"/>
              </a:rPr>
              <a:t> посилання на нього наприкінці презентації. </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uk-UA" sz="1200" b="0" i="0" kern="1200" dirty="0">
                <a:solidFill>
                  <a:schemeClr val="tx1"/>
                </a:solidFill>
                <a:effectLst/>
                <a:latin typeface="+mn-lt"/>
                <a:ea typeface="+mn-ea"/>
                <a:cs typeface="+mn-cs"/>
              </a:rPr>
              <a:t>Вакцинація проти кору – найнадійніший засіб захисту. Вона дуже ефективна. Лише одна доза вакцини запобігає захворюванню на кір у 93 % людей, а дві дози захищають 97 % людей. </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uk-UA" sz="1200" b="0" i="0" kern="1200" dirty="0">
                <a:solidFill>
                  <a:schemeClr val="tx1"/>
                </a:solidFill>
                <a:effectLst/>
                <a:latin typeface="+mn-lt"/>
                <a:ea typeface="+mn-ea"/>
                <a:cs typeface="+mn-cs"/>
              </a:rPr>
              <a:t>Вакцину проти кору ще називають вакциною проти MMR. Вона також захищає від епідемічного паротиту й краснухи.</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7</a:t>
            </a:fld>
            <a:endParaRPr lang="en-US"/>
          </a:p>
        </p:txBody>
      </p:sp>
    </p:spTree>
    <p:extLst>
      <p:ext uri="{BB962C8B-B14F-4D97-AF65-F5344CB8AC3E}">
        <p14:creationId xmlns:p14="http://schemas.microsoft.com/office/powerpoint/2010/main" val="424839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effectLst/>
                <a:latin typeface="+mn-lt"/>
                <a:ea typeface="+mn-ea"/>
                <a:cs typeface="+mn-cs"/>
              </a:rPr>
              <a:t>Вакцину проти кору вводять у вигляді двох окремих щеплень із певним інтервалом. Вона містить ослаблений вірус, який допомагає імунній системі виробити захист від хвороби. Вакцина безпечна. Це підтверджено десятиліттями дослідження й досі контролюється спеціалістами. У деяких людей спостерігаються легкі побічні ефекти, як-от біль у руці або підвищення температури. Вони тривають протягом одного-двох днів і перебігають набагато легше, ніж кір. Якщо у вас є запитання чи сумніви, зверніться до лікаря або </a:t>
            </a:r>
            <a:r>
              <a:rPr lang="uk-UA" sz="1200" b="0" i="0" kern="1200" dirty="0" err="1">
                <a:solidFill>
                  <a:schemeClr val="tx1"/>
                </a:solidFill>
                <a:effectLst/>
                <a:latin typeface="+mn-lt"/>
                <a:ea typeface="+mn-ea"/>
                <a:cs typeface="+mn-cs"/>
              </a:rPr>
              <a:t>фармацевта</a:t>
            </a:r>
            <a:r>
              <a:rPr lang="uk-UA"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8</a:t>
            </a:fld>
            <a:endParaRPr lang="en-US"/>
          </a:p>
        </p:txBody>
      </p:sp>
    </p:spTree>
    <p:extLst>
      <p:ext uri="{BB962C8B-B14F-4D97-AF65-F5344CB8AC3E}">
        <p14:creationId xmlns:p14="http://schemas.microsoft.com/office/powerpoint/2010/main" val="96786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uk-UA" sz="1200" b="0" i="0" kern="1200" dirty="0">
                <a:solidFill>
                  <a:schemeClr val="tx1"/>
                </a:solidFill>
                <a:effectLst/>
                <a:latin typeface="+mn-lt"/>
                <a:ea typeface="+mn-ea"/>
                <a:cs typeface="+mn-cs"/>
              </a:rPr>
              <a:t>Вакцинуватися проти кору не складно й не вимагає великих витрат. Якщо ви відвідуєте певну клініку, </a:t>
            </a:r>
            <a:r>
              <a:rPr lang="uk-UA" sz="1200" b="0" i="0" kern="1200" dirty="0" err="1">
                <a:solidFill>
                  <a:schemeClr val="tx1"/>
                </a:solidFill>
                <a:effectLst/>
                <a:latin typeface="+mn-lt"/>
                <a:ea typeface="+mn-ea"/>
                <a:cs typeface="+mn-cs"/>
              </a:rPr>
              <a:t>фармацевта</a:t>
            </a:r>
            <a:r>
              <a:rPr lang="uk-UA" sz="1200" b="0" i="0" kern="1200" dirty="0">
                <a:solidFill>
                  <a:schemeClr val="tx1"/>
                </a:solidFill>
                <a:effectLst/>
                <a:latin typeface="+mn-lt"/>
                <a:ea typeface="+mn-ea"/>
                <a:cs typeface="+mn-cs"/>
              </a:rPr>
              <a:t> або лікаря, зателефонуйте ним. Зазвичай вакцинуватися можна безкоштовно або за невелику плату. Штат забезпечує безкоштовну вакцинацію проти кору та інших захворювань для всіх дітей віком до 19 років. Дорослих без медичного страхування також вакцинують безкоштовно. </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uk-UA" sz="1200" b="0" i="0" kern="1200" dirty="0">
                <a:solidFill>
                  <a:schemeClr val="tx1"/>
                </a:solidFill>
                <a:effectLst/>
                <a:latin typeface="+mn-lt"/>
                <a:ea typeface="+mn-ea"/>
                <a:cs typeface="+mn-cs"/>
              </a:rPr>
              <a:t>На сайті </a:t>
            </a:r>
            <a:r>
              <a:rPr lang="uk-UA" sz="1200" b="0" i="0" kern="1200" dirty="0" err="1">
                <a:solidFill>
                  <a:schemeClr val="tx1"/>
                </a:solidFill>
                <a:effectLst/>
                <a:latin typeface="+mn-lt"/>
                <a:ea typeface="+mn-ea"/>
                <a:cs typeface="+mn-cs"/>
              </a:rPr>
              <a:t>Washington</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State</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Department</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of</a:t>
            </a:r>
            <a:r>
              <a:rPr lang="uk-UA" sz="1200" b="0" i="0" kern="1200" dirty="0">
                <a:solidFill>
                  <a:schemeClr val="tx1"/>
                </a:solidFill>
                <a:effectLst/>
                <a:latin typeface="+mn-lt"/>
                <a:ea typeface="+mn-ea"/>
                <a:cs typeface="+mn-cs"/>
              </a:rPr>
              <a:t> </a:t>
            </a:r>
            <a:r>
              <a:rPr lang="uk-UA" sz="1200" b="0" i="0" kern="1200" dirty="0" err="1">
                <a:solidFill>
                  <a:schemeClr val="tx1"/>
                </a:solidFill>
                <a:effectLst/>
                <a:latin typeface="+mn-lt"/>
                <a:ea typeface="+mn-ea"/>
                <a:cs typeface="+mn-cs"/>
              </a:rPr>
              <a:t>Health</a:t>
            </a:r>
            <a:r>
              <a:rPr lang="uk-UA" sz="1200" b="0" i="0" kern="1200" dirty="0">
                <a:solidFill>
                  <a:schemeClr val="tx1"/>
                </a:solidFill>
                <a:effectLst/>
                <a:latin typeface="+mn-lt"/>
                <a:ea typeface="+mn-ea"/>
                <a:cs typeface="+mn-cs"/>
              </a:rPr>
              <a:t> є мапа пунктів безкоштовної вакцинації. Ми </a:t>
            </a:r>
            <a:r>
              <a:rPr lang="uk-UA" sz="1200" b="0" i="0" kern="1200" dirty="0" err="1">
                <a:solidFill>
                  <a:schemeClr val="tx1"/>
                </a:solidFill>
                <a:effectLst/>
                <a:latin typeface="+mn-lt"/>
                <a:ea typeface="+mn-ea"/>
                <a:cs typeface="+mn-cs"/>
              </a:rPr>
              <a:t>надамо</a:t>
            </a:r>
            <a:r>
              <a:rPr lang="uk-UA" sz="1200" b="0" i="0" kern="1200" dirty="0">
                <a:solidFill>
                  <a:schemeClr val="tx1"/>
                </a:solidFill>
                <a:effectLst/>
                <a:latin typeface="+mn-lt"/>
                <a:ea typeface="+mn-ea"/>
                <a:cs typeface="+mn-cs"/>
              </a:rPr>
              <a:t> посилання на неї наприкінці презентації. </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9</a:t>
            </a:fld>
            <a:endParaRPr lang="en-US"/>
          </a:p>
        </p:txBody>
      </p:sp>
    </p:spTree>
    <p:extLst>
      <p:ext uri="{BB962C8B-B14F-4D97-AF65-F5344CB8AC3E}">
        <p14:creationId xmlns:p14="http://schemas.microsoft.com/office/powerpoint/2010/main" val="114503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b="0" i="0" kern="1200" dirty="0">
                <a:solidFill>
                  <a:schemeClr val="tx1"/>
                </a:solidFill>
                <a:effectLst/>
                <a:latin typeface="+mn-lt"/>
                <a:ea typeface="+mn-ea"/>
                <a:cs typeface="+mn-cs"/>
              </a:rPr>
              <a:t>Запобігти поширенню кору можна не тільки за допомогою вакцинації. Кожен із нас повинен докласти до цього зусиль. Самоізолюйтеся, якщо захворіли або контактували з вірусом, щоб запобігти поширенню хвороби, знайте симптоми кору й за потреби звертайтеся по медичну допомогу.</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85B5C67-A10F-9A44-B57C-AD8D9A289704}" type="slidenum">
              <a:rPr lang="en-US" smtClean="0"/>
              <a:t>10</a:t>
            </a:fld>
            <a:endParaRPr lang="en-US"/>
          </a:p>
        </p:txBody>
      </p:sp>
    </p:spTree>
    <p:extLst>
      <p:ext uri="{BB962C8B-B14F-4D97-AF65-F5344CB8AC3E}">
        <p14:creationId xmlns:p14="http://schemas.microsoft.com/office/powerpoint/2010/main" val="4213653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C6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001F-A685-86C6-0D57-E3D1A0B694A0}"/>
              </a:ext>
            </a:extLst>
          </p:cNvPr>
          <p:cNvSpPr>
            <a:spLocks noGrp="1"/>
          </p:cNvSpPr>
          <p:nvPr>
            <p:ph type="ctrTitle"/>
          </p:nvPr>
        </p:nvSpPr>
        <p:spPr>
          <a:xfrm>
            <a:off x="1478071" y="1823821"/>
            <a:ext cx="9189929"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F61A5F73-D012-427D-4227-9ABAB9B394BE}"/>
              </a:ext>
            </a:extLst>
          </p:cNvPr>
          <p:cNvSpPr>
            <a:spLocks noGrp="1"/>
          </p:cNvSpPr>
          <p:nvPr>
            <p:ph type="subTitle" idx="1"/>
          </p:nvPr>
        </p:nvSpPr>
        <p:spPr>
          <a:xfrm>
            <a:off x="1478071" y="4303496"/>
            <a:ext cx="91899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ight Triangle 9">
            <a:extLst>
              <a:ext uri="{FF2B5EF4-FFF2-40B4-BE49-F238E27FC236}">
                <a16:creationId xmlns:a16="http://schemas.microsoft.com/office/drawing/2014/main" id="{13C6A5C7-B644-A51C-503A-1D9107107F2A}"/>
              </a:ext>
            </a:extLst>
          </p:cNvPr>
          <p:cNvSpPr/>
          <p:nvPr userDrawn="1"/>
        </p:nvSpPr>
        <p:spPr>
          <a:xfrm rot="5400000">
            <a:off x="-1" y="0"/>
            <a:ext cx="2094271" cy="2094271"/>
          </a:xfrm>
          <a:prstGeom prst="rtTriangle">
            <a:avLst/>
          </a:prstGeom>
          <a:solidFill>
            <a:srgbClr val="135F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B043167-C4A6-3ACC-0357-42B3C33C2980}"/>
              </a:ext>
            </a:extLst>
          </p:cNvPr>
          <p:cNvPicPr>
            <a:picLocks noChangeAspect="1"/>
          </p:cNvPicPr>
          <p:nvPr userDrawn="1"/>
        </p:nvPicPr>
        <p:blipFill>
          <a:blip r:embed="rId2"/>
          <a:stretch>
            <a:fillRect/>
          </a:stretch>
        </p:blipFill>
        <p:spPr>
          <a:xfrm>
            <a:off x="1484201" y="0"/>
            <a:ext cx="10707799" cy="386862"/>
          </a:xfrm>
          <a:prstGeom prst="rect">
            <a:avLst/>
          </a:prstGeom>
        </p:spPr>
      </p:pic>
      <p:pic>
        <p:nvPicPr>
          <p:cNvPr id="33" name="Picture 32">
            <a:extLst>
              <a:ext uri="{FF2B5EF4-FFF2-40B4-BE49-F238E27FC236}">
                <a16:creationId xmlns:a16="http://schemas.microsoft.com/office/drawing/2014/main" id="{F50C2439-A250-41A6-F24B-D71B06FCBF0D}"/>
              </a:ext>
            </a:extLst>
          </p:cNvPr>
          <p:cNvPicPr>
            <a:picLocks noChangeAspect="1"/>
          </p:cNvPicPr>
          <p:nvPr userDrawn="1"/>
        </p:nvPicPr>
        <p:blipFill>
          <a:blip r:embed="rId2"/>
          <a:srcRect l="34311" t="-59090" b="-1"/>
          <a:stretch>
            <a:fillRect/>
          </a:stretch>
        </p:blipFill>
        <p:spPr>
          <a:xfrm rot="5400000">
            <a:off x="-3209195" y="3033346"/>
            <a:ext cx="7033848" cy="615460"/>
          </a:xfrm>
          <a:prstGeom prst="rect">
            <a:avLst/>
          </a:prstGeom>
        </p:spPr>
      </p:pic>
      <p:pic>
        <p:nvPicPr>
          <p:cNvPr id="4" name="Picture 3">
            <a:extLst>
              <a:ext uri="{FF2B5EF4-FFF2-40B4-BE49-F238E27FC236}">
                <a16:creationId xmlns:a16="http://schemas.microsoft.com/office/drawing/2014/main" id="{EE4777FE-AC73-4E51-738A-1A1E447B4740}"/>
              </a:ext>
            </a:extLst>
          </p:cNvPr>
          <p:cNvPicPr>
            <a:picLocks noChangeAspect="1"/>
          </p:cNvPicPr>
          <p:nvPr userDrawn="1"/>
        </p:nvPicPr>
        <p:blipFill>
          <a:blip r:embed="rId3">
            <a:alphaModFix amt="5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43962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26D6-0399-B7F0-AEFF-6CD37362F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E2AB82-9F66-72BF-BE45-6CCB6CC4C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EAD8D1-03A2-3C74-F7D1-CC0A6BC44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AF8E5144-81EA-A000-D770-55FB4761D2B2}"/>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pic>
        <p:nvPicPr>
          <p:cNvPr id="6" name="Picture 5">
            <a:extLst>
              <a:ext uri="{FF2B5EF4-FFF2-40B4-BE49-F238E27FC236}">
                <a16:creationId xmlns:a16="http://schemas.microsoft.com/office/drawing/2014/main" id="{67BC4F48-F960-957F-7F44-D61A5A8A584D}"/>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65235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A917-5BAA-70F5-FE7A-3FFD8B204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E8D97D-9BC9-2389-8BC7-E7C7784229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E071CC2-EC94-2F40-E7D1-C41F4DBCE1E6}"/>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pic>
        <p:nvPicPr>
          <p:cNvPr id="5" name="Picture 4">
            <a:extLst>
              <a:ext uri="{FF2B5EF4-FFF2-40B4-BE49-F238E27FC236}">
                <a16:creationId xmlns:a16="http://schemas.microsoft.com/office/drawing/2014/main" id="{42BA8D37-CCFF-12C1-D87A-1DE7B0BB3F03}"/>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359964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FEB8E-7318-8D9F-368E-53F3B75ABA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5478B-6D35-AE0E-915D-6ED2B2F469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30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6135-57C4-E85C-19FA-6B6A4A4CEEF4}"/>
              </a:ext>
            </a:extLst>
          </p:cNvPr>
          <p:cNvSpPr>
            <a:spLocks noGrp="1"/>
          </p:cNvSpPr>
          <p:nvPr>
            <p:ph type="title"/>
          </p:nvPr>
        </p:nvSpPr>
        <p:spPr>
          <a:xfrm>
            <a:off x="1490596" y="1116686"/>
            <a:ext cx="98632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E2FAD02-E13E-63E2-8514-2D7795CAE1FE}"/>
              </a:ext>
            </a:extLst>
          </p:cNvPr>
          <p:cNvSpPr>
            <a:spLocks noGrp="1"/>
          </p:cNvSpPr>
          <p:nvPr>
            <p:ph idx="1"/>
          </p:nvPr>
        </p:nvSpPr>
        <p:spPr>
          <a:xfrm>
            <a:off x="1490596" y="2577186"/>
            <a:ext cx="9863203" cy="3635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59EB5284-8D29-AA57-7C99-D9FCEA9F0DA3}"/>
              </a:ext>
            </a:extLst>
          </p:cNvPr>
          <p:cNvPicPr>
            <a:picLocks noChangeAspect="1"/>
          </p:cNvPicPr>
          <p:nvPr userDrawn="1"/>
        </p:nvPicPr>
        <p:blipFill>
          <a:blip r:embed="rId2">
            <a:alphaModFix amt="20000"/>
          </a:blip>
          <a:stretch>
            <a:fillRect/>
          </a:stretch>
        </p:blipFill>
        <p:spPr>
          <a:xfrm>
            <a:off x="6309303" y="2688068"/>
            <a:ext cx="6162167" cy="4724879"/>
          </a:xfrm>
          <a:prstGeom prst="rect">
            <a:avLst/>
          </a:prstGeom>
        </p:spPr>
      </p:pic>
      <p:pic>
        <p:nvPicPr>
          <p:cNvPr id="5" name="Picture 4">
            <a:extLst>
              <a:ext uri="{FF2B5EF4-FFF2-40B4-BE49-F238E27FC236}">
                <a16:creationId xmlns:a16="http://schemas.microsoft.com/office/drawing/2014/main" id="{FCAD146C-E031-1A0A-FAB6-22C2628258F2}"/>
              </a:ext>
            </a:extLst>
          </p:cNvPr>
          <p:cNvPicPr>
            <a:picLocks noChangeAspect="1"/>
          </p:cNvPicPr>
          <p:nvPr userDrawn="1"/>
        </p:nvPicPr>
        <p:blipFill>
          <a:blip r:embed="rId3"/>
          <a:srcRect l="41290" t="-70831" b="-1"/>
          <a:stretch>
            <a:fillRect/>
          </a:stretch>
        </p:blipFill>
        <p:spPr>
          <a:xfrm rot="5400000">
            <a:off x="-3068517" y="3068515"/>
            <a:ext cx="6858001" cy="720969"/>
          </a:xfrm>
          <a:prstGeom prst="rect">
            <a:avLst/>
          </a:prstGeom>
        </p:spPr>
      </p:pic>
    </p:spTree>
    <p:extLst>
      <p:ext uri="{BB962C8B-B14F-4D97-AF65-F5344CB8AC3E}">
        <p14:creationId xmlns:p14="http://schemas.microsoft.com/office/powerpoint/2010/main" val="75484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4AB8D9-B22E-3F1E-CB0F-24DB50FE913E}"/>
              </a:ext>
            </a:extLst>
          </p:cNvPr>
          <p:cNvPicPr>
            <a:picLocks noChangeAspect="1"/>
          </p:cNvPicPr>
          <p:nvPr userDrawn="1"/>
        </p:nvPicPr>
        <p:blipFill>
          <a:blip r:embed="rId2"/>
          <a:stretch>
            <a:fillRect/>
          </a:stretch>
        </p:blipFill>
        <p:spPr>
          <a:xfrm>
            <a:off x="510773" y="0"/>
            <a:ext cx="11681227" cy="422031"/>
          </a:xfrm>
          <a:prstGeom prst="rect">
            <a:avLst/>
          </a:prstGeom>
        </p:spPr>
      </p:pic>
      <p:pic>
        <p:nvPicPr>
          <p:cNvPr id="23" name="Picture 22">
            <a:extLst>
              <a:ext uri="{FF2B5EF4-FFF2-40B4-BE49-F238E27FC236}">
                <a16:creationId xmlns:a16="http://schemas.microsoft.com/office/drawing/2014/main" id="{73C740E8-5B1F-FDF9-5992-02B56452A01D}"/>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sp>
        <p:nvSpPr>
          <p:cNvPr id="2" name="Title 1">
            <a:extLst>
              <a:ext uri="{FF2B5EF4-FFF2-40B4-BE49-F238E27FC236}">
                <a16:creationId xmlns:a16="http://schemas.microsoft.com/office/drawing/2014/main" id="{54CBA997-B6F7-9431-E793-724B48ABF1EF}"/>
              </a:ext>
            </a:extLst>
          </p:cNvPr>
          <p:cNvSpPr>
            <a:spLocks noGrp="1"/>
          </p:cNvSpPr>
          <p:nvPr>
            <p:ph type="title"/>
          </p:nvPr>
        </p:nvSpPr>
        <p:spPr>
          <a:xfrm>
            <a:off x="1490597" y="1133911"/>
            <a:ext cx="985685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5AC2B0A-F1A7-494A-8D13-B69E1034BCD6}"/>
              </a:ext>
            </a:extLst>
          </p:cNvPr>
          <p:cNvSpPr>
            <a:spLocks noGrp="1"/>
          </p:cNvSpPr>
          <p:nvPr>
            <p:ph type="body" idx="1"/>
          </p:nvPr>
        </p:nvSpPr>
        <p:spPr>
          <a:xfrm>
            <a:off x="1490597" y="4013636"/>
            <a:ext cx="985685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0" name="Right Triangle 9">
            <a:extLst>
              <a:ext uri="{FF2B5EF4-FFF2-40B4-BE49-F238E27FC236}">
                <a16:creationId xmlns:a16="http://schemas.microsoft.com/office/drawing/2014/main" id="{45ED87F4-1FEB-EC69-2BFF-9689A9060CF6}"/>
              </a:ext>
            </a:extLst>
          </p:cNvPr>
          <p:cNvSpPr/>
          <p:nvPr userDrawn="1"/>
        </p:nvSpPr>
        <p:spPr>
          <a:xfrm rot="5400000">
            <a:off x="-1" y="0"/>
            <a:ext cx="2094271" cy="2094271"/>
          </a:xfrm>
          <a:prstGeom prst="rtTriangle">
            <a:avLst/>
          </a:prstGeom>
          <a:solidFill>
            <a:srgbClr val="34C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D5BB15-958C-20B2-6356-08D91940AF39}"/>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335888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5709-E4D8-1AF0-6F51-F1441CDD28F7}"/>
              </a:ext>
            </a:extLst>
          </p:cNvPr>
          <p:cNvSpPr>
            <a:spLocks noGrp="1"/>
          </p:cNvSpPr>
          <p:nvPr>
            <p:ph type="title"/>
          </p:nvPr>
        </p:nvSpPr>
        <p:spPr>
          <a:xfrm>
            <a:off x="1490596" y="678276"/>
            <a:ext cx="98632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8A15656-0AC8-B827-EE35-BE0DE204CB99}"/>
              </a:ext>
            </a:extLst>
          </p:cNvPr>
          <p:cNvSpPr>
            <a:spLocks noGrp="1"/>
          </p:cNvSpPr>
          <p:nvPr>
            <p:ph sz="half" idx="1"/>
          </p:nvPr>
        </p:nvSpPr>
        <p:spPr>
          <a:xfrm>
            <a:off x="1490596" y="2279736"/>
            <a:ext cx="4779723" cy="4210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700B27-75F9-D45F-B236-A7055F7E8CB9}"/>
              </a:ext>
            </a:extLst>
          </p:cNvPr>
          <p:cNvSpPr>
            <a:spLocks noGrp="1"/>
          </p:cNvSpPr>
          <p:nvPr>
            <p:ph sz="half" idx="2"/>
          </p:nvPr>
        </p:nvSpPr>
        <p:spPr>
          <a:xfrm>
            <a:off x="6574076" y="2279736"/>
            <a:ext cx="4779723" cy="4210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3A9B760-CD34-8443-A5F2-D2AFC6E22964}"/>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pic>
        <p:nvPicPr>
          <p:cNvPr id="6" name="Picture 5">
            <a:extLst>
              <a:ext uri="{FF2B5EF4-FFF2-40B4-BE49-F238E27FC236}">
                <a16:creationId xmlns:a16="http://schemas.microsoft.com/office/drawing/2014/main" id="{C6484CCC-2216-3269-A272-5B3C35E884E1}"/>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326662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FD5E82-5E1E-DB44-E9A9-3E04F99A5BD2}"/>
              </a:ext>
            </a:extLst>
          </p:cNvPr>
          <p:cNvSpPr>
            <a:spLocks noGrp="1"/>
          </p:cNvSpPr>
          <p:nvPr>
            <p:ph type="body" idx="1"/>
          </p:nvPr>
        </p:nvSpPr>
        <p:spPr>
          <a:xfrm>
            <a:off x="1490595" y="2141690"/>
            <a:ext cx="4727071" cy="5012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C368B6FC-FA26-6989-D2E2-578B245A266B}"/>
              </a:ext>
            </a:extLst>
          </p:cNvPr>
          <p:cNvSpPr>
            <a:spLocks noGrp="1"/>
          </p:cNvSpPr>
          <p:nvPr>
            <p:ph type="body" sz="quarter" idx="3"/>
          </p:nvPr>
        </p:nvSpPr>
        <p:spPr>
          <a:xfrm>
            <a:off x="6571086" y="2141690"/>
            <a:ext cx="4750351" cy="5012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0EDA7E8F-241E-B693-BB3D-EFA3D020B68B}"/>
              </a:ext>
            </a:extLst>
          </p:cNvPr>
          <p:cNvSpPr>
            <a:spLocks noGrp="1"/>
          </p:cNvSpPr>
          <p:nvPr>
            <p:ph type="title"/>
          </p:nvPr>
        </p:nvSpPr>
        <p:spPr>
          <a:xfrm>
            <a:off x="1490596" y="678276"/>
            <a:ext cx="9863203"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F145EE62-9E66-BDDB-708F-48333A0F98B8}"/>
              </a:ext>
            </a:extLst>
          </p:cNvPr>
          <p:cNvSpPr>
            <a:spLocks noGrp="1"/>
          </p:cNvSpPr>
          <p:nvPr>
            <p:ph sz="half" idx="10"/>
          </p:nvPr>
        </p:nvSpPr>
        <p:spPr>
          <a:xfrm>
            <a:off x="1490596" y="2780778"/>
            <a:ext cx="4779723" cy="3709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25304263-F5A5-2D99-E71B-54DD6A2B40B1}"/>
              </a:ext>
            </a:extLst>
          </p:cNvPr>
          <p:cNvSpPr>
            <a:spLocks noGrp="1"/>
          </p:cNvSpPr>
          <p:nvPr>
            <p:ph sz="half" idx="2"/>
          </p:nvPr>
        </p:nvSpPr>
        <p:spPr>
          <a:xfrm>
            <a:off x="6574076" y="2780778"/>
            <a:ext cx="4779723" cy="3709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6D69E2B2-D416-E3C7-E837-106BD93C4448}"/>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pic>
        <p:nvPicPr>
          <p:cNvPr id="4" name="Picture 3">
            <a:extLst>
              <a:ext uri="{FF2B5EF4-FFF2-40B4-BE49-F238E27FC236}">
                <a16:creationId xmlns:a16="http://schemas.microsoft.com/office/drawing/2014/main" id="{579234E4-FA5C-16B4-8E1B-0DC196166535}"/>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194220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8512-2976-8ED2-47AF-2ECDEFA5692A}"/>
              </a:ext>
            </a:extLst>
          </p:cNvPr>
          <p:cNvSpPr>
            <a:spLocks noGrp="1"/>
          </p:cNvSpPr>
          <p:nvPr>
            <p:ph type="title"/>
          </p:nvPr>
        </p:nvSpPr>
        <p:spPr>
          <a:xfrm>
            <a:off x="1490596" y="941322"/>
            <a:ext cx="9863203"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E8F2B5F5-499B-1486-AF86-1A0890FD6598}"/>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pic>
        <p:nvPicPr>
          <p:cNvPr id="4" name="Picture 3">
            <a:extLst>
              <a:ext uri="{FF2B5EF4-FFF2-40B4-BE49-F238E27FC236}">
                <a16:creationId xmlns:a16="http://schemas.microsoft.com/office/drawing/2014/main" id="{8E4518B4-A979-9D39-C1D6-BB9CDF67DB56}"/>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75178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8638D2-093F-030D-7034-0173355D2E83}"/>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pic>
        <p:nvPicPr>
          <p:cNvPr id="3" name="Picture 2">
            <a:extLst>
              <a:ext uri="{FF2B5EF4-FFF2-40B4-BE49-F238E27FC236}">
                <a16:creationId xmlns:a16="http://schemas.microsoft.com/office/drawing/2014/main" id="{F66D3D5C-897A-98DC-FBB4-F713AA53EB99}"/>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277211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8638D2-093F-030D-7034-0173355D2E83}"/>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spTree>
    <p:extLst>
      <p:ext uri="{BB962C8B-B14F-4D97-AF65-F5344CB8AC3E}">
        <p14:creationId xmlns:p14="http://schemas.microsoft.com/office/powerpoint/2010/main" val="405804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6C93-1A94-ACE4-0838-31C1F3283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A05B24-4CCF-4886-85CD-3AAC9D3ED5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B3202-17CF-C93B-FD86-E7DD28A05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A9F4385D-94B2-1798-4903-9071CAC7212F}"/>
              </a:ext>
            </a:extLst>
          </p:cNvPr>
          <p:cNvPicPr>
            <a:picLocks noChangeAspect="1"/>
          </p:cNvPicPr>
          <p:nvPr userDrawn="1"/>
        </p:nvPicPr>
        <p:blipFill>
          <a:blip r:embed="rId2"/>
          <a:srcRect l="41290" t="-70831" b="-1"/>
          <a:stretch>
            <a:fillRect/>
          </a:stretch>
        </p:blipFill>
        <p:spPr>
          <a:xfrm rot="5400000">
            <a:off x="-3068517" y="3068515"/>
            <a:ext cx="6858001" cy="720969"/>
          </a:xfrm>
          <a:prstGeom prst="rect">
            <a:avLst/>
          </a:prstGeom>
        </p:spPr>
      </p:pic>
      <p:pic>
        <p:nvPicPr>
          <p:cNvPr id="6" name="Picture 5">
            <a:extLst>
              <a:ext uri="{FF2B5EF4-FFF2-40B4-BE49-F238E27FC236}">
                <a16:creationId xmlns:a16="http://schemas.microsoft.com/office/drawing/2014/main" id="{84CB67BA-A641-AF1B-9324-8E4745112A99}"/>
              </a:ext>
            </a:extLst>
          </p:cNvPr>
          <p:cNvPicPr>
            <a:picLocks noChangeAspect="1"/>
          </p:cNvPicPr>
          <p:nvPr userDrawn="1"/>
        </p:nvPicPr>
        <p:blipFill>
          <a:blip r:embed="rId3">
            <a:alphaModFix amt="20000"/>
          </a:blip>
          <a:stretch>
            <a:fillRect/>
          </a:stretch>
        </p:blipFill>
        <p:spPr>
          <a:xfrm>
            <a:off x="6309303" y="2688068"/>
            <a:ext cx="6162167" cy="4724879"/>
          </a:xfrm>
          <a:prstGeom prst="rect">
            <a:avLst/>
          </a:prstGeom>
        </p:spPr>
      </p:pic>
    </p:spTree>
    <p:extLst>
      <p:ext uri="{BB962C8B-B14F-4D97-AF65-F5344CB8AC3E}">
        <p14:creationId xmlns:p14="http://schemas.microsoft.com/office/powerpoint/2010/main" val="235171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5F8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87732-F68C-65C5-B9CD-814789F36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EBB17F-5E8D-1A85-B9A0-45EB0F463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428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bg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841A3D-3D5E-F2E4-C385-3BA9C45CB664}"/>
              </a:ext>
            </a:extLst>
          </p:cNvPr>
          <p:cNvSpPr>
            <a:spLocks noGrp="1"/>
          </p:cNvSpPr>
          <p:nvPr>
            <p:ph type="ctrTitle"/>
          </p:nvPr>
        </p:nvSpPr>
        <p:spPr>
          <a:xfrm>
            <a:off x="1478071" y="2235200"/>
            <a:ext cx="10409129" cy="2061378"/>
          </a:xfrm>
        </p:spPr>
        <p:txBody>
          <a:bodyPr>
            <a:noAutofit/>
          </a:bodyPr>
          <a:lstStyle/>
          <a:p>
            <a:r>
              <a:rPr lang="uk-UA" sz="7200" dirty="0">
                <a:solidFill>
                  <a:srgbClr val="0B324D"/>
                </a:solidFill>
              </a:rPr>
              <a:t>Захист родин від кору</a:t>
            </a:r>
            <a:r>
              <a:rPr lang="en-US" sz="7200" dirty="0">
                <a:solidFill>
                  <a:srgbClr val="0B324D"/>
                </a:solidFill>
              </a:rPr>
              <a:t> </a:t>
            </a:r>
          </a:p>
        </p:txBody>
      </p:sp>
    </p:spTree>
    <p:extLst>
      <p:ext uri="{BB962C8B-B14F-4D97-AF65-F5344CB8AC3E}">
        <p14:creationId xmlns:p14="http://schemas.microsoft.com/office/powerpoint/2010/main" val="222263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232F2F-0F79-458E-58C6-DC04B43C3DAF}"/>
              </a:ext>
            </a:extLst>
          </p:cNvPr>
          <p:cNvSpPr>
            <a:spLocks noGrp="1"/>
          </p:cNvSpPr>
          <p:nvPr>
            <p:ph type="title"/>
          </p:nvPr>
        </p:nvSpPr>
        <p:spPr>
          <a:xfrm>
            <a:off x="1490596" y="879620"/>
            <a:ext cx="9863203" cy="1325563"/>
          </a:xfrm>
        </p:spPr>
        <p:txBody>
          <a:bodyPr/>
          <a:lstStyle/>
          <a:p>
            <a:pPr fontAlgn="base"/>
            <a:r>
              <a:rPr lang="uk-UA" dirty="0"/>
              <a:t>Що ще можна зробити?</a:t>
            </a:r>
            <a:endParaRPr lang="en-US" dirty="0"/>
          </a:p>
        </p:txBody>
      </p:sp>
      <p:sp>
        <p:nvSpPr>
          <p:cNvPr id="5" name="Content Placeholder 2">
            <a:extLst>
              <a:ext uri="{FF2B5EF4-FFF2-40B4-BE49-F238E27FC236}">
                <a16:creationId xmlns:a16="http://schemas.microsoft.com/office/drawing/2014/main" id="{0DF14E94-EB69-3786-E850-C2FC9634C9DB}"/>
              </a:ext>
            </a:extLst>
          </p:cNvPr>
          <p:cNvSpPr>
            <a:spLocks noGrp="1"/>
          </p:cNvSpPr>
          <p:nvPr>
            <p:ph idx="1"/>
          </p:nvPr>
        </p:nvSpPr>
        <p:spPr>
          <a:xfrm>
            <a:off x="1490596" y="2340120"/>
            <a:ext cx="9863203" cy="3635723"/>
          </a:xfrm>
        </p:spPr>
        <p:txBody>
          <a:bodyPr/>
          <a:lstStyle/>
          <a:p>
            <a:pPr fontAlgn="base"/>
            <a:r>
              <a:rPr lang="uk-UA" dirty="0"/>
              <a:t>Усі ми маємо </a:t>
            </a:r>
            <a:r>
              <a:rPr lang="uk-UA" dirty="0" err="1"/>
              <a:t>відповідально</a:t>
            </a:r>
            <a:r>
              <a:rPr lang="uk-UA" dirty="0"/>
              <a:t> ставитися до проблеми. </a:t>
            </a:r>
            <a:r>
              <a:rPr lang="en-US" dirty="0"/>
              <a:t> </a:t>
            </a:r>
          </a:p>
          <a:p>
            <a:pPr fontAlgn="base"/>
            <a:r>
              <a:rPr lang="uk-UA" dirty="0"/>
              <a:t>Не контактуйте з іншими, щоб запобігти поширенню вірусу.</a:t>
            </a:r>
            <a:r>
              <a:rPr lang="en-US" dirty="0"/>
              <a:t> </a:t>
            </a:r>
          </a:p>
          <a:p>
            <a:pPr fontAlgn="base"/>
            <a:r>
              <a:rPr lang="uk-UA" dirty="0"/>
              <a:t>Знайте симптоми кору.</a:t>
            </a:r>
            <a:r>
              <a:rPr lang="en-US" dirty="0"/>
              <a:t> </a:t>
            </a:r>
          </a:p>
          <a:p>
            <a:pPr fontAlgn="base"/>
            <a:r>
              <a:rPr lang="uk-UA" dirty="0"/>
              <a:t>За потреби звертайтеся по медичну допомогу.</a:t>
            </a:r>
            <a:endParaRPr lang="en-US" dirty="0"/>
          </a:p>
        </p:txBody>
      </p:sp>
    </p:spTree>
    <p:extLst>
      <p:ext uri="{BB962C8B-B14F-4D97-AF65-F5344CB8AC3E}">
        <p14:creationId xmlns:p14="http://schemas.microsoft.com/office/powerpoint/2010/main" val="65138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0664BA-2E4C-3B3D-8B56-053C8DDC80BE}"/>
              </a:ext>
            </a:extLst>
          </p:cNvPr>
          <p:cNvSpPr>
            <a:spLocks noGrp="1"/>
          </p:cNvSpPr>
          <p:nvPr>
            <p:ph type="title"/>
          </p:nvPr>
        </p:nvSpPr>
        <p:spPr>
          <a:xfrm>
            <a:off x="1490597" y="879620"/>
            <a:ext cx="9284496" cy="1325563"/>
          </a:xfrm>
        </p:spPr>
        <p:txBody>
          <a:bodyPr>
            <a:normAutofit/>
          </a:bodyPr>
          <a:lstStyle/>
          <a:p>
            <a:pPr fontAlgn="base"/>
            <a:r>
              <a:rPr lang="uk-UA" dirty="0"/>
              <a:t>Самоізоляція для запобігання поширенню кору</a:t>
            </a:r>
            <a:r>
              <a:rPr lang="en-US" dirty="0"/>
              <a:t> </a:t>
            </a:r>
          </a:p>
        </p:txBody>
      </p:sp>
      <p:sp>
        <p:nvSpPr>
          <p:cNvPr id="5" name="Content Placeholder 2">
            <a:extLst>
              <a:ext uri="{FF2B5EF4-FFF2-40B4-BE49-F238E27FC236}">
                <a16:creationId xmlns:a16="http://schemas.microsoft.com/office/drawing/2014/main" id="{672B939B-CB98-C496-F8C1-648C5240830B}"/>
              </a:ext>
            </a:extLst>
          </p:cNvPr>
          <p:cNvSpPr>
            <a:spLocks noGrp="1"/>
          </p:cNvSpPr>
          <p:nvPr>
            <p:ph idx="1"/>
          </p:nvPr>
        </p:nvSpPr>
        <p:spPr>
          <a:xfrm>
            <a:off x="1490596" y="2340120"/>
            <a:ext cx="9863203" cy="3635723"/>
          </a:xfrm>
        </p:spPr>
        <p:txBody>
          <a:bodyPr/>
          <a:lstStyle/>
          <a:p>
            <a:pPr marL="0" indent="0" fontAlgn="base">
              <a:buNone/>
            </a:pPr>
            <a:r>
              <a:rPr lang="uk-UA" b="1" dirty="0"/>
              <a:t>Якщо ви контактували з вірусом кору й не вакциновані</a:t>
            </a:r>
            <a:r>
              <a:rPr lang="en-US" b="1" dirty="0"/>
              <a:t>: </a:t>
            </a:r>
          </a:p>
          <a:p>
            <a:pPr fontAlgn="base"/>
            <a:r>
              <a:rPr lang="uk-UA" dirty="0"/>
              <a:t>залишайтеся вдома протягом 21 дня; </a:t>
            </a:r>
            <a:r>
              <a:rPr lang="en-US" dirty="0"/>
              <a:t> </a:t>
            </a:r>
          </a:p>
          <a:p>
            <a:pPr fontAlgn="base"/>
            <a:r>
              <a:rPr lang="uk-UA" dirty="0"/>
              <a:t>не контактуйте з іншими;</a:t>
            </a:r>
            <a:r>
              <a:rPr lang="en-US" dirty="0"/>
              <a:t> </a:t>
            </a:r>
          </a:p>
          <a:p>
            <a:pPr fontAlgn="base"/>
            <a:r>
              <a:rPr lang="uk-UA" dirty="0"/>
              <a:t>вакцинуйтеся протягом 72 годин;</a:t>
            </a:r>
            <a:r>
              <a:rPr lang="en-US" dirty="0"/>
              <a:t> </a:t>
            </a:r>
          </a:p>
          <a:p>
            <a:pPr fontAlgn="base"/>
            <a:r>
              <a:rPr lang="uk-UA" dirty="0"/>
              <a:t>це може попередити розвиток хвороби або </a:t>
            </a:r>
            <a:br>
              <a:rPr lang="en-US" dirty="0"/>
            </a:br>
            <a:r>
              <a:rPr lang="uk-UA" dirty="0"/>
              <a:t>полегшити її перебіг.</a:t>
            </a:r>
            <a:r>
              <a:rPr lang="en-US" dirty="0"/>
              <a:t> </a:t>
            </a:r>
          </a:p>
        </p:txBody>
      </p:sp>
    </p:spTree>
    <p:extLst>
      <p:ext uri="{BB962C8B-B14F-4D97-AF65-F5344CB8AC3E}">
        <p14:creationId xmlns:p14="http://schemas.microsoft.com/office/powerpoint/2010/main" val="285183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6DA4D-59BB-4592-647D-9C6DBD23806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AA5701D-7F11-AB32-193F-8D8A0C7E74C6}"/>
              </a:ext>
            </a:extLst>
          </p:cNvPr>
          <p:cNvSpPr>
            <a:spLocks noGrp="1"/>
          </p:cNvSpPr>
          <p:nvPr>
            <p:ph type="title"/>
          </p:nvPr>
        </p:nvSpPr>
        <p:spPr>
          <a:xfrm>
            <a:off x="1490596" y="879620"/>
            <a:ext cx="9863203" cy="1325563"/>
          </a:xfrm>
        </p:spPr>
        <p:txBody>
          <a:bodyPr/>
          <a:lstStyle/>
          <a:p>
            <a:r>
              <a:rPr lang="uk-UA" dirty="0"/>
              <a:t>Симптоми кору</a:t>
            </a:r>
            <a:r>
              <a:rPr lang="en-US" dirty="0"/>
              <a:t> </a:t>
            </a:r>
          </a:p>
        </p:txBody>
      </p:sp>
      <p:sp>
        <p:nvSpPr>
          <p:cNvPr id="11" name="Content Placeholder 2">
            <a:extLst>
              <a:ext uri="{FF2B5EF4-FFF2-40B4-BE49-F238E27FC236}">
                <a16:creationId xmlns:a16="http://schemas.microsoft.com/office/drawing/2014/main" id="{90334908-3BAF-AEA1-53AF-A664CF77E936}"/>
              </a:ext>
            </a:extLst>
          </p:cNvPr>
          <p:cNvSpPr>
            <a:spLocks noGrp="1"/>
          </p:cNvSpPr>
          <p:nvPr>
            <p:ph idx="1"/>
          </p:nvPr>
        </p:nvSpPr>
        <p:spPr>
          <a:xfrm>
            <a:off x="1490596" y="2340120"/>
            <a:ext cx="9863203" cy="3635723"/>
          </a:xfrm>
        </p:spPr>
        <p:txBody>
          <a:bodyPr/>
          <a:lstStyle/>
          <a:p>
            <a:pPr fontAlgn="base"/>
            <a:r>
              <a:rPr lang="uk-UA" dirty="0"/>
              <a:t>Усі симптоми кору не проявляються одночасно.</a:t>
            </a:r>
            <a:r>
              <a:rPr lang="en-US" dirty="0"/>
              <a:t> </a:t>
            </a:r>
          </a:p>
          <a:p>
            <a:pPr fontAlgn="base"/>
            <a:r>
              <a:rPr lang="uk-UA" dirty="0"/>
              <a:t>Якщо у вас підвищена температура, кашель і почервоніння очей, залишайтеся вдома та не контактуйте з іншими.</a:t>
            </a:r>
            <a:r>
              <a:rPr lang="en-US" dirty="0"/>
              <a:t> </a:t>
            </a:r>
          </a:p>
          <a:p>
            <a:pPr fontAlgn="base"/>
            <a:r>
              <a:rPr lang="uk-UA" dirty="0"/>
              <a:t>Слідкуйте, чи не з’явиться висип. </a:t>
            </a:r>
            <a:r>
              <a:rPr lang="en-US" dirty="0"/>
              <a:t> </a:t>
            </a:r>
          </a:p>
          <a:p>
            <a:pPr fontAlgn="base"/>
            <a:r>
              <a:rPr lang="uk-UA" dirty="0"/>
              <a:t>Зателефонуйте в клініку або лікарю.</a:t>
            </a:r>
            <a:r>
              <a:rPr lang="en-US" dirty="0"/>
              <a:t> </a:t>
            </a:r>
          </a:p>
          <a:p>
            <a:endParaRPr lang="en-US" dirty="0"/>
          </a:p>
        </p:txBody>
      </p:sp>
    </p:spTree>
    <p:extLst>
      <p:ext uri="{BB962C8B-B14F-4D97-AF65-F5344CB8AC3E}">
        <p14:creationId xmlns:p14="http://schemas.microsoft.com/office/powerpoint/2010/main" val="254949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57085C0-0E36-656E-6F5A-216F417A6A5B}"/>
              </a:ext>
            </a:extLst>
          </p:cNvPr>
          <p:cNvSpPr txBox="1">
            <a:spLocks/>
          </p:cNvSpPr>
          <p:nvPr/>
        </p:nvSpPr>
        <p:spPr>
          <a:xfrm>
            <a:off x="1490596" y="4527030"/>
            <a:ext cx="3321247" cy="1963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2000" dirty="0" err="1"/>
              <a:t>Відскануйте</a:t>
            </a:r>
            <a:r>
              <a:rPr lang="uk-UA" sz="2000" dirty="0"/>
              <a:t> код, щоб отримати доступ до своїх даних про вакцинацію. Дані також можна переглянути на сайті </a:t>
            </a:r>
            <a:r>
              <a:rPr lang="uk-UA" sz="2000" b="1" dirty="0" err="1"/>
              <a:t>myirmobile.com</a:t>
            </a:r>
            <a:r>
              <a:rPr lang="uk-UA" sz="2000" dirty="0"/>
              <a:t>.</a:t>
            </a:r>
            <a:r>
              <a:rPr lang="en-US" sz="2000" dirty="0"/>
              <a:t> </a:t>
            </a:r>
          </a:p>
        </p:txBody>
      </p:sp>
      <p:sp>
        <p:nvSpPr>
          <p:cNvPr id="3" name="Content Placeholder 5">
            <a:extLst>
              <a:ext uri="{FF2B5EF4-FFF2-40B4-BE49-F238E27FC236}">
                <a16:creationId xmlns:a16="http://schemas.microsoft.com/office/drawing/2014/main" id="{F7B8B88C-B4A2-B848-4C0E-BDA4DFBD9479}"/>
              </a:ext>
            </a:extLst>
          </p:cNvPr>
          <p:cNvSpPr txBox="1">
            <a:spLocks/>
          </p:cNvSpPr>
          <p:nvPr/>
        </p:nvSpPr>
        <p:spPr>
          <a:xfrm>
            <a:off x="6574077" y="4527030"/>
            <a:ext cx="3996941" cy="1963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2000" dirty="0" err="1"/>
              <a:t>Відскануйте</a:t>
            </a:r>
            <a:r>
              <a:rPr lang="uk-UA" sz="2000" dirty="0"/>
              <a:t> код, щоб переглянути мапу пунктів безкоштовної вакцинації від кору для дорослих без медичного страхування та дітей віком до 18 років.</a:t>
            </a:r>
            <a:endParaRPr lang="en-US" sz="2000" dirty="0"/>
          </a:p>
        </p:txBody>
      </p:sp>
      <p:sp>
        <p:nvSpPr>
          <p:cNvPr id="4" name="Title 1">
            <a:extLst>
              <a:ext uri="{FF2B5EF4-FFF2-40B4-BE49-F238E27FC236}">
                <a16:creationId xmlns:a16="http://schemas.microsoft.com/office/drawing/2014/main" id="{6AE9FAA8-B404-7DF3-4513-2C06E2CB2028}"/>
              </a:ext>
            </a:extLst>
          </p:cNvPr>
          <p:cNvSpPr txBox="1">
            <a:spLocks/>
          </p:cNvSpPr>
          <p:nvPr/>
        </p:nvSpPr>
        <p:spPr>
          <a:xfrm>
            <a:off x="1490596" y="879620"/>
            <a:ext cx="9863203" cy="132556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yriad Pro" panose="020B0503030403020204" pitchFamily="34" charset="0"/>
                <a:ea typeface="+mj-ea"/>
                <a:cs typeface="+mj-cs"/>
              </a:defRPr>
            </a:lvl1pPr>
          </a:lstStyle>
          <a:p>
            <a:r>
              <a:rPr lang="uk-UA" dirty="0"/>
              <a:t>Корисні ресурси</a:t>
            </a:r>
            <a:endParaRPr lang="en-US" dirty="0"/>
          </a:p>
        </p:txBody>
      </p:sp>
      <p:pic>
        <p:nvPicPr>
          <p:cNvPr id="6" name="Graphic 5">
            <a:extLst>
              <a:ext uri="{FF2B5EF4-FFF2-40B4-BE49-F238E27FC236}">
                <a16:creationId xmlns:a16="http://schemas.microsoft.com/office/drawing/2014/main" id="{316A7F08-68C8-2C49-23D1-9C02AA3DE37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74077" y="1949610"/>
            <a:ext cx="2240140" cy="2240140"/>
          </a:xfrm>
          <a:prstGeom prst="rect">
            <a:avLst/>
          </a:prstGeom>
        </p:spPr>
      </p:pic>
      <p:pic>
        <p:nvPicPr>
          <p:cNvPr id="10" name="Graphic 9">
            <a:extLst>
              <a:ext uri="{FF2B5EF4-FFF2-40B4-BE49-F238E27FC236}">
                <a16:creationId xmlns:a16="http://schemas.microsoft.com/office/drawing/2014/main" id="{85BE9FF4-F8FC-2E24-7FD6-097651DC22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45560" y="1949610"/>
            <a:ext cx="2240140" cy="2240140"/>
          </a:xfrm>
          <a:prstGeom prst="rect">
            <a:avLst/>
          </a:prstGeom>
        </p:spPr>
      </p:pic>
    </p:spTree>
    <p:extLst>
      <p:ext uri="{BB962C8B-B14F-4D97-AF65-F5344CB8AC3E}">
        <p14:creationId xmlns:p14="http://schemas.microsoft.com/office/powerpoint/2010/main" val="50304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30BCBB-40B7-0E1C-D896-A11655C1E6CE}"/>
              </a:ext>
            </a:extLst>
          </p:cNvPr>
          <p:cNvSpPr>
            <a:spLocks noGrp="1"/>
          </p:cNvSpPr>
          <p:nvPr>
            <p:ph type="title"/>
          </p:nvPr>
        </p:nvSpPr>
        <p:spPr>
          <a:xfrm>
            <a:off x="1490597" y="1461624"/>
            <a:ext cx="8953394" cy="3934751"/>
          </a:xfrm>
        </p:spPr>
        <p:txBody>
          <a:bodyPr>
            <a:normAutofit/>
          </a:bodyPr>
          <a:lstStyle/>
          <a:p>
            <a:r>
              <a:rPr lang="az-Cyrl-AZ" sz="7200" dirty="0"/>
              <a:t>Кір – небезпечна й заразна хвороба</a:t>
            </a:r>
            <a:endParaRPr lang="en-US" sz="7200" dirty="0"/>
          </a:p>
        </p:txBody>
      </p:sp>
    </p:spTree>
    <p:extLst>
      <p:ext uri="{BB962C8B-B14F-4D97-AF65-F5344CB8AC3E}">
        <p14:creationId xmlns:p14="http://schemas.microsoft.com/office/powerpoint/2010/main" val="212889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1C9CDAE-B4D5-EDF6-9E2A-710F82244673}"/>
              </a:ext>
            </a:extLst>
          </p:cNvPr>
          <p:cNvSpPr>
            <a:spLocks noGrp="1"/>
          </p:cNvSpPr>
          <p:nvPr>
            <p:ph type="title"/>
          </p:nvPr>
        </p:nvSpPr>
        <p:spPr>
          <a:xfrm>
            <a:off x="1238251" y="1593274"/>
            <a:ext cx="4060861" cy="2177250"/>
          </a:xfrm>
        </p:spPr>
        <p:txBody>
          <a:bodyPr>
            <a:noAutofit/>
          </a:bodyPr>
          <a:lstStyle/>
          <a:p>
            <a:r>
              <a:rPr lang="az-Cyrl-AZ" sz="3600" dirty="0"/>
              <a:t>Ми можемо захистити наших дітей, родини та громаду </a:t>
            </a:r>
            <a:endParaRPr lang="en-US" sz="3600" dirty="0"/>
          </a:p>
        </p:txBody>
      </p:sp>
      <p:sp>
        <p:nvSpPr>
          <p:cNvPr id="7" name="Text Placeholder 3">
            <a:extLst>
              <a:ext uri="{FF2B5EF4-FFF2-40B4-BE49-F238E27FC236}">
                <a16:creationId xmlns:a16="http://schemas.microsoft.com/office/drawing/2014/main" id="{7A93949F-21C2-67BC-F8BC-B6B27BE41CA2}"/>
              </a:ext>
            </a:extLst>
          </p:cNvPr>
          <p:cNvSpPr>
            <a:spLocks noGrp="1"/>
          </p:cNvSpPr>
          <p:nvPr>
            <p:ph type="body" sz="half" idx="2"/>
          </p:nvPr>
        </p:nvSpPr>
        <p:spPr>
          <a:xfrm>
            <a:off x="1238251" y="3935776"/>
            <a:ext cx="3932237" cy="1925274"/>
          </a:xfrm>
        </p:spPr>
        <p:txBody>
          <a:bodyPr>
            <a:normAutofit/>
          </a:bodyPr>
          <a:lstStyle/>
          <a:p>
            <a:r>
              <a:rPr lang="uk-UA" sz="2800" dirty="0"/>
              <a:t>Розглянемо ситуацію та шляхи її виправлення</a:t>
            </a:r>
            <a:r>
              <a:rPr lang="en-US" sz="2800" dirty="0"/>
              <a:t> </a:t>
            </a:r>
          </a:p>
        </p:txBody>
      </p:sp>
      <p:pic>
        <p:nvPicPr>
          <p:cNvPr id="11" name="Picture Placeholder 10">
            <a:extLst>
              <a:ext uri="{FF2B5EF4-FFF2-40B4-BE49-F238E27FC236}">
                <a16:creationId xmlns:a16="http://schemas.microsoft.com/office/drawing/2014/main" id="{43BBD092-D70A-18E3-C9EB-A1EBC9FB38DB}"/>
              </a:ext>
            </a:extLst>
          </p:cNvPr>
          <p:cNvPicPr>
            <a:picLocks noGrp="1" noChangeAspect="1"/>
          </p:cNvPicPr>
          <p:nvPr>
            <p:ph type="pic" idx="1"/>
          </p:nvPr>
        </p:nvPicPr>
        <p:blipFill>
          <a:blip r:embed="rId3"/>
          <a:srcRect l="3566" t="23544" r="3729" b="23544"/>
          <a:stretch>
            <a:fillRect/>
          </a:stretch>
        </p:blipFill>
        <p:spPr>
          <a:xfrm>
            <a:off x="5777344" y="987425"/>
            <a:ext cx="5721927" cy="4873625"/>
          </a:xfrm>
          <a:prstGeom prst="rect">
            <a:avLst/>
          </a:prstGeom>
        </p:spPr>
      </p:pic>
    </p:spTree>
    <p:extLst>
      <p:ext uri="{BB962C8B-B14F-4D97-AF65-F5344CB8AC3E}">
        <p14:creationId xmlns:p14="http://schemas.microsoft.com/office/powerpoint/2010/main" val="369506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A4DD8B-F511-8496-F025-3B3B1235CF67}"/>
              </a:ext>
            </a:extLst>
          </p:cNvPr>
          <p:cNvSpPr>
            <a:spLocks noGrp="1"/>
          </p:cNvSpPr>
          <p:nvPr>
            <p:ph type="title"/>
          </p:nvPr>
        </p:nvSpPr>
        <p:spPr>
          <a:xfrm>
            <a:off x="1490596" y="879620"/>
            <a:ext cx="9863203" cy="1325563"/>
          </a:xfrm>
        </p:spPr>
        <p:txBody>
          <a:bodyPr/>
          <a:lstStyle/>
          <a:p>
            <a:r>
              <a:rPr lang="uk-UA" dirty="0"/>
              <a:t>Що таке кір?</a:t>
            </a:r>
            <a:endParaRPr lang="en-US" dirty="0"/>
          </a:p>
        </p:txBody>
      </p:sp>
      <p:sp>
        <p:nvSpPr>
          <p:cNvPr id="5" name="Content Placeholder 2">
            <a:extLst>
              <a:ext uri="{FF2B5EF4-FFF2-40B4-BE49-F238E27FC236}">
                <a16:creationId xmlns:a16="http://schemas.microsoft.com/office/drawing/2014/main" id="{6FB84466-AACC-EA1C-EFA4-B25C204C4B22}"/>
              </a:ext>
            </a:extLst>
          </p:cNvPr>
          <p:cNvSpPr>
            <a:spLocks noGrp="1"/>
          </p:cNvSpPr>
          <p:nvPr>
            <p:ph idx="1"/>
          </p:nvPr>
        </p:nvSpPr>
        <p:spPr>
          <a:xfrm>
            <a:off x="1490596" y="2340120"/>
            <a:ext cx="9863203" cy="3635723"/>
          </a:xfrm>
        </p:spPr>
        <p:txBody>
          <a:bodyPr/>
          <a:lstStyle/>
          <a:p>
            <a:pPr fontAlgn="base"/>
            <a:r>
              <a:rPr lang="uk-UA" dirty="0"/>
              <a:t>Кір – небезпечне вірусне захворювання.</a:t>
            </a:r>
            <a:r>
              <a:rPr lang="en-US" dirty="0"/>
              <a:t> </a:t>
            </a:r>
          </a:p>
          <a:p>
            <a:pPr fontAlgn="base"/>
            <a:r>
              <a:rPr lang="uk-UA" dirty="0"/>
              <a:t>Він надзвичайно заразний.</a:t>
            </a:r>
            <a:r>
              <a:rPr lang="en-US" dirty="0"/>
              <a:t> </a:t>
            </a:r>
          </a:p>
          <a:p>
            <a:pPr fontAlgn="base"/>
            <a:r>
              <a:rPr lang="uk-UA" dirty="0"/>
              <a:t>Кір передається під час розмов, кашлю та чхання.</a:t>
            </a:r>
            <a:r>
              <a:rPr lang="en-US" dirty="0"/>
              <a:t> </a:t>
            </a:r>
          </a:p>
          <a:p>
            <a:pPr fontAlgn="base"/>
            <a:r>
              <a:rPr lang="uk-UA" dirty="0"/>
              <a:t>Вірус залишається в приміщенні після того, </a:t>
            </a:r>
            <a:br>
              <a:rPr lang="en-US" dirty="0"/>
            </a:br>
            <a:r>
              <a:rPr lang="uk-UA" dirty="0"/>
              <a:t>як хворий його покинув.</a:t>
            </a:r>
            <a:r>
              <a:rPr lang="en-US" dirty="0"/>
              <a:t> </a:t>
            </a:r>
          </a:p>
        </p:txBody>
      </p:sp>
    </p:spTree>
    <p:extLst>
      <p:ext uri="{BB962C8B-B14F-4D97-AF65-F5344CB8AC3E}">
        <p14:creationId xmlns:p14="http://schemas.microsoft.com/office/powerpoint/2010/main" val="355006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CC5D0-3907-B8E4-B898-9C59839E8557}"/>
              </a:ext>
            </a:extLst>
          </p:cNvPr>
          <p:cNvSpPr>
            <a:spLocks noGrp="1"/>
          </p:cNvSpPr>
          <p:nvPr>
            <p:ph type="title"/>
          </p:nvPr>
        </p:nvSpPr>
        <p:spPr>
          <a:xfrm>
            <a:off x="1490596" y="879620"/>
            <a:ext cx="9863203" cy="1325563"/>
          </a:xfrm>
        </p:spPr>
        <p:txBody>
          <a:bodyPr/>
          <a:lstStyle/>
          <a:p>
            <a:r>
              <a:rPr lang="az-Cyrl-AZ" dirty="0"/>
              <a:t>Кір може викликати серйозні ускладнення </a:t>
            </a:r>
            <a:endParaRPr lang="en-US" dirty="0"/>
          </a:p>
        </p:txBody>
      </p:sp>
      <p:sp>
        <p:nvSpPr>
          <p:cNvPr id="5" name="Content Placeholder 2">
            <a:extLst>
              <a:ext uri="{FF2B5EF4-FFF2-40B4-BE49-F238E27FC236}">
                <a16:creationId xmlns:a16="http://schemas.microsoft.com/office/drawing/2014/main" id="{30FBEE27-D5D6-B618-9E17-1BBBE0AD5016}"/>
              </a:ext>
            </a:extLst>
          </p:cNvPr>
          <p:cNvSpPr>
            <a:spLocks noGrp="1"/>
          </p:cNvSpPr>
          <p:nvPr>
            <p:ph idx="1"/>
          </p:nvPr>
        </p:nvSpPr>
        <p:spPr>
          <a:xfrm>
            <a:off x="1490596" y="2340120"/>
            <a:ext cx="10408961" cy="3635723"/>
          </a:xfrm>
        </p:spPr>
        <p:txBody>
          <a:bodyPr>
            <a:normAutofit lnSpcReduction="10000"/>
          </a:bodyPr>
          <a:lstStyle/>
          <a:p>
            <a:pPr marL="0" indent="0" fontAlgn="base">
              <a:buNone/>
            </a:pPr>
            <a:r>
              <a:rPr lang="az-Cyrl-AZ" b="1" dirty="0"/>
              <a:t>У деяких людей розвиваються вушні інфекції, </a:t>
            </a:r>
            <a:br>
              <a:rPr lang="en-US" b="1" dirty="0"/>
            </a:br>
            <a:r>
              <a:rPr lang="az-Cyrl-AZ" b="1" dirty="0"/>
              <a:t>пневмонія або набряк головного мозку.  </a:t>
            </a:r>
            <a:br>
              <a:rPr lang="en-US" b="1" dirty="0"/>
            </a:br>
            <a:endParaRPr lang="en-US" b="1" dirty="0"/>
          </a:p>
          <a:p>
            <a:pPr marL="0" indent="0" fontAlgn="base">
              <a:buNone/>
            </a:pPr>
            <a:r>
              <a:rPr lang="uk-UA" b="1" dirty="0"/>
              <a:t>Кір найнебезпечніший для таких категорій населення</a:t>
            </a:r>
            <a:r>
              <a:rPr lang="en-US" b="1" dirty="0"/>
              <a:t>: </a:t>
            </a:r>
          </a:p>
          <a:p>
            <a:pPr fontAlgn="base"/>
            <a:r>
              <a:rPr lang="uk-UA" dirty="0"/>
              <a:t>немовлята;</a:t>
            </a:r>
            <a:r>
              <a:rPr lang="en-US" dirty="0"/>
              <a:t> </a:t>
            </a:r>
          </a:p>
          <a:p>
            <a:pPr fontAlgn="base"/>
            <a:r>
              <a:rPr lang="uk-UA" dirty="0"/>
              <a:t>діти віком до 5 років;</a:t>
            </a:r>
            <a:r>
              <a:rPr lang="en-US" dirty="0"/>
              <a:t> </a:t>
            </a:r>
          </a:p>
          <a:p>
            <a:pPr fontAlgn="base"/>
            <a:r>
              <a:rPr lang="uk-UA" dirty="0"/>
              <a:t>вагітні;</a:t>
            </a:r>
            <a:r>
              <a:rPr lang="en-US" dirty="0"/>
              <a:t> </a:t>
            </a:r>
          </a:p>
          <a:p>
            <a:pPr fontAlgn="base"/>
            <a:r>
              <a:rPr lang="uk-UA" dirty="0"/>
              <a:t>люди з ослабленим імунітетом.</a:t>
            </a:r>
            <a:r>
              <a:rPr lang="en-US" dirty="0"/>
              <a:t> </a:t>
            </a:r>
          </a:p>
        </p:txBody>
      </p:sp>
    </p:spTree>
    <p:extLst>
      <p:ext uri="{BB962C8B-B14F-4D97-AF65-F5344CB8AC3E}">
        <p14:creationId xmlns:p14="http://schemas.microsoft.com/office/powerpoint/2010/main" val="264737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362F2FFE-6C29-5DDE-8AD8-0DE3E4A5BB61}"/>
              </a:ext>
            </a:extLst>
          </p:cNvPr>
          <p:cNvSpPr>
            <a:spLocks noGrp="1"/>
          </p:cNvSpPr>
          <p:nvPr>
            <p:ph type="body" idx="1"/>
          </p:nvPr>
        </p:nvSpPr>
        <p:spPr>
          <a:xfrm>
            <a:off x="1490595" y="2141690"/>
            <a:ext cx="4727071" cy="1190912"/>
          </a:xfrm>
        </p:spPr>
        <p:txBody>
          <a:bodyPr>
            <a:normAutofit/>
          </a:bodyPr>
          <a:lstStyle/>
          <a:p>
            <a:r>
              <a:rPr lang="uk-UA" dirty="0"/>
              <a:t>Якщо ви контактували з хворим на кір і не вакциновані:</a:t>
            </a:r>
            <a:r>
              <a:rPr lang="en-US" dirty="0"/>
              <a:t> </a:t>
            </a:r>
          </a:p>
        </p:txBody>
      </p:sp>
      <p:sp>
        <p:nvSpPr>
          <p:cNvPr id="8" name="Text Placeholder 2">
            <a:extLst>
              <a:ext uri="{FF2B5EF4-FFF2-40B4-BE49-F238E27FC236}">
                <a16:creationId xmlns:a16="http://schemas.microsoft.com/office/drawing/2014/main" id="{16CE9EC7-D95E-F649-9B1C-88DEE5748E15}"/>
              </a:ext>
            </a:extLst>
          </p:cNvPr>
          <p:cNvSpPr>
            <a:spLocks noGrp="1"/>
          </p:cNvSpPr>
          <p:nvPr>
            <p:ph type="body" sz="quarter" idx="3"/>
          </p:nvPr>
        </p:nvSpPr>
        <p:spPr>
          <a:xfrm>
            <a:off x="6571086" y="2141690"/>
            <a:ext cx="4750351" cy="1190912"/>
          </a:xfrm>
        </p:spPr>
        <p:txBody>
          <a:bodyPr/>
          <a:lstStyle/>
          <a:p>
            <a:r>
              <a:rPr lang="uk-UA" dirty="0"/>
              <a:t>Якщо ви захворіли на кір:</a:t>
            </a:r>
            <a:endParaRPr lang="en-US" dirty="0"/>
          </a:p>
        </p:txBody>
      </p:sp>
      <p:sp>
        <p:nvSpPr>
          <p:cNvPr id="9" name="Title 3">
            <a:extLst>
              <a:ext uri="{FF2B5EF4-FFF2-40B4-BE49-F238E27FC236}">
                <a16:creationId xmlns:a16="http://schemas.microsoft.com/office/drawing/2014/main" id="{19861EED-5265-5D16-3D2D-5C34AF6D122B}"/>
              </a:ext>
            </a:extLst>
          </p:cNvPr>
          <p:cNvSpPr>
            <a:spLocks noGrp="1"/>
          </p:cNvSpPr>
          <p:nvPr>
            <p:ph type="title"/>
          </p:nvPr>
        </p:nvSpPr>
        <p:spPr>
          <a:xfrm>
            <a:off x="1490596" y="678276"/>
            <a:ext cx="9863203" cy="1325563"/>
          </a:xfrm>
        </p:spPr>
        <p:txBody>
          <a:bodyPr/>
          <a:lstStyle/>
          <a:p>
            <a:pPr fontAlgn="base"/>
            <a:r>
              <a:rPr lang="uk-UA" dirty="0"/>
              <a:t>Кір порушує звичний ритм життя</a:t>
            </a:r>
            <a:endParaRPr lang="en-US" dirty="0"/>
          </a:p>
        </p:txBody>
      </p:sp>
      <p:sp>
        <p:nvSpPr>
          <p:cNvPr id="10" name="Content Placeholder 4">
            <a:extLst>
              <a:ext uri="{FF2B5EF4-FFF2-40B4-BE49-F238E27FC236}">
                <a16:creationId xmlns:a16="http://schemas.microsoft.com/office/drawing/2014/main" id="{337C50A5-80EA-2649-1FAF-03C0BC79CBED}"/>
              </a:ext>
            </a:extLst>
          </p:cNvPr>
          <p:cNvSpPr>
            <a:spLocks noGrp="1"/>
          </p:cNvSpPr>
          <p:nvPr>
            <p:ph sz="half" idx="10"/>
          </p:nvPr>
        </p:nvSpPr>
        <p:spPr>
          <a:xfrm>
            <a:off x="1490596" y="3525398"/>
            <a:ext cx="4779723" cy="2964715"/>
          </a:xfrm>
        </p:spPr>
        <p:txBody>
          <a:bodyPr/>
          <a:lstStyle/>
          <a:p>
            <a:pPr fontAlgn="base"/>
            <a:r>
              <a:rPr lang="uk-UA" dirty="0"/>
              <a:t>залишайтеся вдома протягом 21 дня;</a:t>
            </a:r>
            <a:r>
              <a:rPr lang="en-US" dirty="0"/>
              <a:t> </a:t>
            </a:r>
          </a:p>
          <a:p>
            <a:pPr fontAlgn="base"/>
            <a:r>
              <a:rPr lang="uk-UA" dirty="0"/>
              <a:t>не контактуйте з іншими, зокрема членами родини;</a:t>
            </a:r>
            <a:r>
              <a:rPr lang="en-US" dirty="0"/>
              <a:t> </a:t>
            </a:r>
          </a:p>
          <a:p>
            <a:pPr fontAlgn="base"/>
            <a:r>
              <a:rPr lang="uk-UA" dirty="0"/>
              <a:t>вакцинуйтеся протягом 72 годин.</a:t>
            </a:r>
            <a:r>
              <a:rPr lang="en-US" dirty="0"/>
              <a:t> </a:t>
            </a:r>
          </a:p>
        </p:txBody>
      </p:sp>
      <p:sp>
        <p:nvSpPr>
          <p:cNvPr id="11" name="Content Placeholder 5">
            <a:extLst>
              <a:ext uri="{FF2B5EF4-FFF2-40B4-BE49-F238E27FC236}">
                <a16:creationId xmlns:a16="http://schemas.microsoft.com/office/drawing/2014/main" id="{26849F34-F93A-9C18-1B4A-B6F339A537A6}"/>
              </a:ext>
            </a:extLst>
          </p:cNvPr>
          <p:cNvSpPr>
            <a:spLocks noGrp="1"/>
          </p:cNvSpPr>
          <p:nvPr>
            <p:ph sz="half" idx="2"/>
          </p:nvPr>
        </p:nvSpPr>
        <p:spPr>
          <a:xfrm>
            <a:off x="6574076" y="3525398"/>
            <a:ext cx="4255505" cy="2964715"/>
          </a:xfrm>
        </p:spPr>
        <p:txBody>
          <a:bodyPr/>
          <a:lstStyle/>
          <a:p>
            <a:pPr fontAlgn="base"/>
            <a:r>
              <a:rPr lang="uk-UA" dirty="0"/>
              <a:t>хвороба триватиме тиждень або довше;</a:t>
            </a:r>
            <a:r>
              <a:rPr lang="en-US" dirty="0"/>
              <a:t> </a:t>
            </a:r>
          </a:p>
          <a:p>
            <a:pPr fontAlgn="base"/>
            <a:r>
              <a:rPr lang="uk-UA" dirty="0"/>
              <a:t>залишайтеся вдома й не контактуйте із членами родини.</a:t>
            </a:r>
            <a:r>
              <a:rPr lang="en-US" dirty="0"/>
              <a:t> </a:t>
            </a:r>
          </a:p>
        </p:txBody>
      </p:sp>
    </p:spTree>
    <p:extLst>
      <p:ext uri="{BB962C8B-B14F-4D97-AF65-F5344CB8AC3E}">
        <p14:creationId xmlns:p14="http://schemas.microsoft.com/office/powerpoint/2010/main" val="62236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D4BD6-2930-5656-1670-2F328E614574}"/>
              </a:ext>
            </a:extLst>
          </p:cNvPr>
          <p:cNvSpPr>
            <a:spLocks noGrp="1"/>
          </p:cNvSpPr>
          <p:nvPr>
            <p:ph type="title"/>
          </p:nvPr>
        </p:nvSpPr>
        <p:spPr>
          <a:xfrm>
            <a:off x="1238250" y="202367"/>
            <a:ext cx="4798279" cy="1657846"/>
          </a:xfrm>
        </p:spPr>
        <p:txBody>
          <a:bodyPr/>
          <a:lstStyle/>
          <a:p>
            <a:pPr fontAlgn="base"/>
            <a:r>
              <a:rPr lang="uk-UA" dirty="0"/>
              <a:t>Що можна зробити?</a:t>
            </a:r>
            <a:endParaRPr lang="en-US" dirty="0"/>
          </a:p>
        </p:txBody>
      </p:sp>
      <p:pic>
        <p:nvPicPr>
          <p:cNvPr id="6" name="Content Placeholder 5">
            <a:extLst>
              <a:ext uri="{FF2B5EF4-FFF2-40B4-BE49-F238E27FC236}">
                <a16:creationId xmlns:a16="http://schemas.microsoft.com/office/drawing/2014/main" id="{4DA3E4F2-79DF-81FD-9FF4-C67DA381F8FA}"/>
              </a:ext>
            </a:extLst>
          </p:cNvPr>
          <p:cNvPicPr>
            <a:picLocks noChangeAspect="1"/>
          </p:cNvPicPr>
          <p:nvPr/>
        </p:nvPicPr>
        <p:blipFill>
          <a:blip r:embed="rId3"/>
          <a:stretch>
            <a:fillRect/>
          </a:stretch>
        </p:blipFill>
        <p:spPr>
          <a:xfrm>
            <a:off x="6096000" y="1514844"/>
            <a:ext cx="5713083" cy="3828311"/>
          </a:xfrm>
          <a:prstGeom prst="rect">
            <a:avLst/>
          </a:prstGeom>
        </p:spPr>
      </p:pic>
      <p:sp>
        <p:nvSpPr>
          <p:cNvPr id="7" name="Text Placeholder 3">
            <a:extLst>
              <a:ext uri="{FF2B5EF4-FFF2-40B4-BE49-F238E27FC236}">
                <a16:creationId xmlns:a16="http://schemas.microsoft.com/office/drawing/2014/main" id="{C6DD761B-AAB6-FD8A-7E99-283CEC8625E4}"/>
              </a:ext>
            </a:extLst>
          </p:cNvPr>
          <p:cNvSpPr>
            <a:spLocks noGrp="1"/>
          </p:cNvSpPr>
          <p:nvPr>
            <p:ph type="body" sz="half" idx="2"/>
          </p:nvPr>
        </p:nvSpPr>
        <p:spPr>
          <a:xfrm>
            <a:off x="1238252" y="2055881"/>
            <a:ext cx="4473000" cy="4284958"/>
          </a:xfrm>
        </p:spPr>
        <p:txBody>
          <a:bodyPr>
            <a:noAutofit/>
          </a:bodyPr>
          <a:lstStyle/>
          <a:p>
            <a:pPr marL="285750" indent="-285750" fontAlgn="base">
              <a:buFont typeface="Arial" panose="020B0604020202020204" pitchFamily="34" charset="0"/>
              <a:buChar char="•"/>
            </a:pPr>
            <a:r>
              <a:rPr lang="uk-UA" sz="2400" b="1" dirty="0"/>
              <a:t>Вакцинуйтеся!</a:t>
            </a:r>
            <a:r>
              <a:rPr lang="en-US" sz="2400" dirty="0"/>
              <a:t> </a:t>
            </a:r>
          </a:p>
          <a:p>
            <a:pPr marL="285750" indent="-285750" fontAlgn="base">
              <a:buFont typeface="Arial" panose="020B0604020202020204" pitchFamily="34" charset="0"/>
              <a:buChar char="•"/>
            </a:pPr>
            <a:r>
              <a:rPr lang="uk-UA" sz="2400" dirty="0"/>
              <a:t>Вакцинація проти кору – найнадійніший засіб захисту.</a:t>
            </a:r>
            <a:r>
              <a:rPr lang="en-US" sz="2400" dirty="0"/>
              <a:t> </a:t>
            </a:r>
          </a:p>
          <a:p>
            <a:pPr marL="285750" indent="-285750" fontAlgn="base">
              <a:buFont typeface="Arial" panose="020B0604020202020204" pitchFamily="34" charset="0"/>
              <a:buChar char="•"/>
            </a:pPr>
            <a:r>
              <a:rPr lang="uk-UA" sz="2400" dirty="0"/>
              <a:t>Щеплення можна робити немовлятам, дітям і дорослим.</a:t>
            </a:r>
            <a:r>
              <a:rPr lang="en-US" sz="2400" dirty="0"/>
              <a:t> </a:t>
            </a:r>
          </a:p>
          <a:p>
            <a:pPr marL="285750" indent="-285750" fontAlgn="base">
              <a:buFont typeface="Arial" panose="020B0604020202020204" pitchFamily="34" charset="0"/>
              <a:buChar char="•"/>
            </a:pPr>
            <a:r>
              <a:rPr lang="uk-UA" sz="2400" dirty="0"/>
              <a:t>Вакцину проти кору ще називають вакциною проти </a:t>
            </a:r>
            <a:r>
              <a:rPr lang="uk-UA" sz="2400" dirty="0" err="1"/>
              <a:t>measles</a:t>
            </a:r>
            <a:r>
              <a:rPr lang="uk-UA" sz="2400" dirty="0"/>
              <a:t>, </a:t>
            </a:r>
            <a:r>
              <a:rPr lang="uk-UA" sz="2400" dirty="0" err="1"/>
              <a:t>mumps</a:t>
            </a:r>
            <a:r>
              <a:rPr lang="uk-UA" sz="2400" dirty="0"/>
              <a:t>, </a:t>
            </a:r>
            <a:r>
              <a:rPr lang="uk-UA" sz="2400" dirty="0" err="1"/>
              <a:t>and</a:t>
            </a:r>
            <a:r>
              <a:rPr lang="uk-UA" sz="2400" dirty="0"/>
              <a:t> </a:t>
            </a:r>
            <a:r>
              <a:rPr lang="uk-UA" sz="2400" dirty="0" err="1"/>
              <a:t>rubella</a:t>
            </a:r>
            <a:r>
              <a:rPr lang="uk-UA" sz="2400" dirty="0"/>
              <a:t> (MMR, кір, епідемічний паротит і краснуха).</a:t>
            </a:r>
            <a:endParaRPr lang="en-US" sz="2400" dirty="0"/>
          </a:p>
        </p:txBody>
      </p:sp>
    </p:spTree>
    <p:extLst>
      <p:ext uri="{BB962C8B-B14F-4D97-AF65-F5344CB8AC3E}">
        <p14:creationId xmlns:p14="http://schemas.microsoft.com/office/powerpoint/2010/main" val="205020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2B9B7D-4DEE-E55B-C096-629F2C12EF58}"/>
              </a:ext>
            </a:extLst>
          </p:cNvPr>
          <p:cNvSpPr>
            <a:spLocks noGrp="1"/>
          </p:cNvSpPr>
          <p:nvPr>
            <p:ph type="title"/>
          </p:nvPr>
        </p:nvSpPr>
        <p:spPr>
          <a:xfrm>
            <a:off x="1490596" y="879620"/>
            <a:ext cx="9863203" cy="1325563"/>
          </a:xfrm>
        </p:spPr>
        <p:txBody>
          <a:bodyPr/>
          <a:lstStyle/>
          <a:p>
            <a:r>
              <a:rPr lang="uk-UA" dirty="0"/>
              <a:t>Як діє вакцина? Чи вона безпечна?</a:t>
            </a:r>
            <a:endParaRPr lang="en-US" dirty="0"/>
          </a:p>
        </p:txBody>
      </p:sp>
      <p:sp>
        <p:nvSpPr>
          <p:cNvPr id="5" name="Content Placeholder 2">
            <a:extLst>
              <a:ext uri="{FF2B5EF4-FFF2-40B4-BE49-F238E27FC236}">
                <a16:creationId xmlns:a16="http://schemas.microsoft.com/office/drawing/2014/main" id="{EC9740B8-04FE-2830-E426-21D76AE35EAE}"/>
              </a:ext>
            </a:extLst>
          </p:cNvPr>
          <p:cNvSpPr>
            <a:spLocks noGrp="1"/>
          </p:cNvSpPr>
          <p:nvPr>
            <p:ph idx="1"/>
          </p:nvPr>
        </p:nvSpPr>
        <p:spPr>
          <a:xfrm>
            <a:off x="1490596" y="2340120"/>
            <a:ext cx="9863203" cy="3635723"/>
          </a:xfrm>
        </p:spPr>
        <p:txBody>
          <a:bodyPr/>
          <a:lstStyle/>
          <a:p>
            <a:pPr fontAlgn="base"/>
            <a:r>
              <a:rPr lang="uk-UA" dirty="0"/>
              <a:t>Вакцину проти кору вводять у вигляді двох щеплень.</a:t>
            </a:r>
            <a:r>
              <a:rPr lang="en-US" dirty="0"/>
              <a:t> </a:t>
            </a:r>
          </a:p>
          <a:p>
            <a:pPr fontAlgn="base"/>
            <a:r>
              <a:rPr lang="uk-UA" dirty="0"/>
              <a:t>Вона навчає організм боротися з вірусом кору. </a:t>
            </a:r>
            <a:r>
              <a:rPr lang="en-US" dirty="0"/>
              <a:t> </a:t>
            </a:r>
          </a:p>
          <a:p>
            <a:pPr fontAlgn="base"/>
            <a:r>
              <a:rPr lang="uk-UA" dirty="0"/>
              <a:t>Її безпечність підтверджена десятиліттями застосування.</a:t>
            </a:r>
            <a:r>
              <a:rPr lang="en-US" dirty="0"/>
              <a:t> </a:t>
            </a:r>
          </a:p>
          <a:p>
            <a:pPr fontAlgn="base"/>
            <a:r>
              <a:rPr lang="uk-UA" dirty="0"/>
              <a:t>У деяких людей спостерігаються легкі побічні ефекти протягом одного-двох днів.</a:t>
            </a:r>
            <a:r>
              <a:rPr lang="en-US" dirty="0"/>
              <a:t> </a:t>
            </a:r>
          </a:p>
          <a:p>
            <a:pPr fontAlgn="base"/>
            <a:r>
              <a:rPr lang="uk-UA" dirty="0"/>
              <a:t>Якщо у вас виникли запитання, зверніться до лікаря, </a:t>
            </a:r>
            <a:r>
              <a:rPr lang="uk-UA" dirty="0" err="1"/>
              <a:t>фармацевта</a:t>
            </a:r>
            <a:r>
              <a:rPr lang="uk-UA" dirty="0"/>
              <a:t> або постачальника медичних послуг. </a:t>
            </a:r>
            <a:endParaRPr lang="en-US" dirty="0"/>
          </a:p>
        </p:txBody>
      </p:sp>
    </p:spTree>
    <p:extLst>
      <p:ext uri="{BB962C8B-B14F-4D97-AF65-F5344CB8AC3E}">
        <p14:creationId xmlns:p14="http://schemas.microsoft.com/office/powerpoint/2010/main" val="304110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7CD65F-5AA9-E110-CED6-BE1CF90C18DA}"/>
              </a:ext>
            </a:extLst>
          </p:cNvPr>
          <p:cNvSpPr>
            <a:spLocks noGrp="1"/>
          </p:cNvSpPr>
          <p:nvPr>
            <p:ph type="title"/>
          </p:nvPr>
        </p:nvSpPr>
        <p:spPr>
          <a:xfrm>
            <a:off x="1490596" y="879620"/>
            <a:ext cx="9863203" cy="1325563"/>
          </a:xfrm>
        </p:spPr>
        <p:txBody>
          <a:bodyPr/>
          <a:lstStyle/>
          <a:p>
            <a:pPr fontAlgn="base"/>
            <a:r>
              <a:rPr lang="uk-UA" dirty="0"/>
              <a:t> Як вакцинуватися</a:t>
            </a:r>
            <a:endParaRPr lang="en-US" dirty="0"/>
          </a:p>
        </p:txBody>
      </p:sp>
      <p:sp>
        <p:nvSpPr>
          <p:cNvPr id="5" name="Content Placeholder 2">
            <a:extLst>
              <a:ext uri="{FF2B5EF4-FFF2-40B4-BE49-F238E27FC236}">
                <a16:creationId xmlns:a16="http://schemas.microsoft.com/office/drawing/2014/main" id="{D98F19FE-2CD7-A25F-EA72-BAFF3384AC04}"/>
              </a:ext>
            </a:extLst>
          </p:cNvPr>
          <p:cNvSpPr>
            <a:spLocks noGrp="1"/>
          </p:cNvSpPr>
          <p:nvPr>
            <p:ph idx="1"/>
          </p:nvPr>
        </p:nvSpPr>
        <p:spPr>
          <a:xfrm>
            <a:off x="1490596" y="2340120"/>
            <a:ext cx="9863203" cy="3635723"/>
          </a:xfrm>
        </p:spPr>
        <p:txBody>
          <a:bodyPr/>
          <a:lstStyle/>
          <a:p>
            <a:pPr fontAlgn="base"/>
            <a:r>
              <a:rPr lang="uk-UA" dirty="0"/>
              <a:t>Зателефонуйте у свою клініку або фармацевту, лікарю чи постачальнику медичних послуг.</a:t>
            </a:r>
            <a:r>
              <a:rPr lang="en-US" dirty="0"/>
              <a:t> </a:t>
            </a:r>
          </a:p>
          <a:p>
            <a:pPr fontAlgn="base"/>
            <a:r>
              <a:rPr lang="uk-UA" dirty="0"/>
              <a:t>Вакцинація безкоштовна для дітей. </a:t>
            </a:r>
            <a:r>
              <a:rPr lang="en-US" dirty="0"/>
              <a:t> </a:t>
            </a:r>
          </a:p>
          <a:p>
            <a:pPr fontAlgn="base"/>
            <a:r>
              <a:rPr lang="uk-UA" dirty="0"/>
              <a:t>Дорослих без медичного страхування також щеплюють безкоштовно.</a:t>
            </a:r>
            <a:r>
              <a:rPr lang="en-US" dirty="0"/>
              <a:t> </a:t>
            </a:r>
          </a:p>
          <a:p>
            <a:pPr fontAlgn="base"/>
            <a:r>
              <a:rPr lang="uk-UA" dirty="0"/>
              <a:t>Скористайтеся службою пошуку пунктів вакцинації </a:t>
            </a:r>
            <a:r>
              <a:rPr lang="uk-UA" dirty="0" err="1"/>
              <a:t>Washington</a:t>
            </a:r>
            <a:r>
              <a:rPr lang="uk-UA" dirty="0"/>
              <a:t> </a:t>
            </a:r>
            <a:r>
              <a:rPr lang="uk-UA" dirty="0" err="1"/>
              <a:t>State</a:t>
            </a:r>
            <a:r>
              <a:rPr lang="uk-UA" dirty="0"/>
              <a:t> </a:t>
            </a:r>
            <a:r>
              <a:rPr lang="uk-UA" dirty="0" err="1"/>
              <a:t>Department</a:t>
            </a:r>
            <a:r>
              <a:rPr lang="uk-UA" dirty="0"/>
              <a:t> </a:t>
            </a:r>
            <a:r>
              <a:rPr lang="uk-UA" dirty="0" err="1"/>
              <a:t>of</a:t>
            </a:r>
            <a:r>
              <a:rPr lang="uk-UA" dirty="0"/>
              <a:t> </a:t>
            </a:r>
            <a:r>
              <a:rPr lang="uk-UA" dirty="0" err="1"/>
              <a:t>Health</a:t>
            </a:r>
            <a:r>
              <a:rPr lang="uk-UA" dirty="0"/>
              <a:t>. </a:t>
            </a:r>
            <a:endParaRPr lang="en-US" dirty="0"/>
          </a:p>
        </p:txBody>
      </p:sp>
    </p:spTree>
    <p:extLst>
      <p:ext uri="{BB962C8B-B14F-4D97-AF65-F5344CB8AC3E}">
        <p14:creationId xmlns:p14="http://schemas.microsoft.com/office/powerpoint/2010/main" val="1950414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6509F3BEFC429FA1D0E06132EAC9" ma:contentTypeVersion="23" ma:contentTypeDescription="Create a new document." ma:contentTypeScope="" ma:versionID="0d61e2a51d87eeaa3fe4a09e0d54f962">
  <xsd:schema xmlns:xsd="http://www.w3.org/2001/XMLSchema" xmlns:xs="http://www.w3.org/2001/XMLSchema" xmlns:p="http://schemas.microsoft.com/office/2006/metadata/properties" xmlns:ns2="188f708c-7be3-4d7b-927f-99b7185615a9" xmlns:ns3="2fe63b0b-a827-4717-a0fa-a79525474dc0" targetNamespace="http://schemas.microsoft.com/office/2006/metadata/properties" ma:root="true" ma:fieldsID="2c9f0f77fe9eb577a7f588a39d56bcec" ns2:_="" ns3:_="">
    <xsd:import namespace="188f708c-7be3-4d7b-927f-99b7185615a9"/>
    <xsd:import namespace="2fe63b0b-a827-4717-a0fa-a79525474d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FORREVIEW" minOccurs="0"/>
                <xsd:element ref="ns2:MediaServiceObjectDetectorVersions" minOccurs="0"/>
                <xsd:element ref="ns2:MediaServiceSearchProperties" minOccurs="0"/>
                <xsd:element ref="ns2:Ready" minOccurs="0"/>
                <xsd:element ref="ns2:MediaServiceBillingMetadata" minOccurs="0"/>
                <xsd:element ref="ns2:Note" minOccurs="0"/>
                <xsd:element ref="ns2:PathLeng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708c-7be3-4d7b-927f-99b718561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b7642d-b201-4d87-b1fe-4797a41b508d" ma:termSetId="09814cd3-568e-fe90-9814-8d621ff8fb84" ma:anchorId="fba54fb3-c3e1-fe81-a776-ca4b69148c4d" ma:open="true" ma:isKeyword="false">
      <xsd:complexType>
        <xsd:sequence>
          <xsd:element ref="pc:Terms" minOccurs="0" maxOccurs="1"/>
        </xsd:sequence>
      </xsd:complexType>
    </xsd:element>
    <xsd:element name="FORREVIEW" ma:index="23" nillable="true" ma:displayName="FOR REVIEW" ma:format="Dropdown" ma:internalName="FORREVIEW">
      <xsd:simpleType>
        <xsd:restriction base="dms:Text">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Ready" ma:index="26" nillable="true" ma:displayName="Ready" ma:default="0" ma:description="Materials are ready for tribe meeting&#10;or &#10;Materials are not ready for tribe meeting" ma:format="Dropdown" ma:internalName="Ready">
      <xsd:simpleType>
        <xsd:restriction base="dms:Boolean"/>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Note" ma:index="28" nillable="true" ma:displayName="Note" ma:format="Dropdown" ma:internalName="Note">
      <xsd:simpleType>
        <xsd:restriction base="dms:Text">
          <xsd:maxLength value="255"/>
        </xsd:restriction>
      </xsd:simpleType>
    </xsd:element>
    <xsd:element name="PathLength" ma:index="29" nillable="true" ma:displayName="PathLength" ma:decimals="0" ma:format="Dropdown" ma:internalName="PathLength"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fe63b0b-a827-4717-a0fa-a79525474d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079542-0a4c-44d2-9661-923980ddd152}" ma:internalName="TaxCatchAll" ma:showField="CatchAllData" ma:web="2fe63b0b-a827-4717-a0fa-a79525474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8f708c-7be3-4d7b-927f-99b7185615a9">
      <Terms xmlns="http://schemas.microsoft.com/office/infopath/2007/PartnerControls"/>
    </lcf76f155ced4ddcb4097134ff3c332f>
    <TaxCatchAll xmlns="2fe63b0b-a827-4717-a0fa-a79525474dc0" xsi:nil="true"/>
    <FORREVIEW xmlns="188f708c-7be3-4d7b-927f-99b7185615a9" xsi:nil="true"/>
    <Note xmlns="188f708c-7be3-4d7b-927f-99b7185615a9" xsi:nil="true"/>
    <Ready xmlns="188f708c-7be3-4d7b-927f-99b7185615a9">false</Ready>
    <PathLength xmlns="188f708c-7be3-4d7b-927f-99b7185615a9" xsi:nil="true"/>
  </documentManagement>
</p:properties>
</file>

<file path=customXml/itemProps1.xml><?xml version="1.0" encoding="utf-8"?>
<ds:datastoreItem xmlns:ds="http://schemas.openxmlformats.org/officeDocument/2006/customXml" ds:itemID="{E95F3775-7633-4524-A4FC-1D09DA21156F}"/>
</file>

<file path=customXml/itemProps2.xml><?xml version="1.0" encoding="utf-8"?>
<ds:datastoreItem xmlns:ds="http://schemas.openxmlformats.org/officeDocument/2006/customXml" ds:itemID="{28F9545B-CAE9-48EF-9D2C-0E02497DAEF5}"/>
</file>

<file path=customXml/itemProps3.xml><?xml version="1.0" encoding="utf-8"?>
<ds:datastoreItem xmlns:ds="http://schemas.openxmlformats.org/officeDocument/2006/customXml" ds:itemID="{380925DF-05C1-43ED-B691-E87D7F6049D8}"/>
</file>

<file path=docProps/app.xml><?xml version="1.0" encoding="utf-8"?>
<Properties xmlns="http://schemas.openxmlformats.org/officeDocument/2006/extended-properties" xmlns:vt="http://schemas.openxmlformats.org/officeDocument/2006/docPropsVTypes">
  <TotalTime>1337</TotalTime>
  <Words>1420</Words>
  <Application>Microsoft Macintosh PowerPoint</Application>
  <PresentationFormat>Widescreen</PresentationFormat>
  <Paragraphs>97</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Myriad Pro</vt:lpstr>
      <vt:lpstr>Office Theme</vt:lpstr>
      <vt:lpstr>Захист родин від кору </vt:lpstr>
      <vt:lpstr>Кір – небезпечна й заразна хвороба</vt:lpstr>
      <vt:lpstr>Ми можемо захистити наших дітей, родини та громаду </vt:lpstr>
      <vt:lpstr>Що таке кір?</vt:lpstr>
      <vt:lpstr>Кір може викликати серйозні ускладнення </vt:lpstr>
      <vt:lpstr>Кір порушує звичний ритм життя</vt:lpstr>
      <vt:lpstr>Що можна зробити?</vt:lpstr>
      <vt:lpstr>Як діє вакцина? Чи вона безпечна?</vt:lpstr>
      <vt:lpstr> Як вакцинуватися</vt:lpstr>
      <vt:lpstr>Що ще можна зробити?</vt:lpstr>
      <vt:lpstr>Самоізоляція для запобігання поширенню кору </vt:lpstr>
      <vt:lpstr>Симптоми кору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Martin</dc:creator>
  <cp:lastModifiedBy>Jared Martin</cp:lastModifiedBy>
  <cp:revision>17</cp:revision>
  <dcterms:created xsi:type="dcterms:W3CDTF">2026-05-29T17:40:25Z</dcterms:created>
  <dcterms:modified xsi:type="dcterms:W3CDTF">2026-06-05T19:24:20Z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0x010100809E6509F3BEFC429FA1D0E06132EAC9</vt:lpwstr>
  </property>
</Properties>
</file>