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tags/tag1.xml" ContentType="application/vnd.openxmlformats-officedocument.presentationml.tags+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1" r:id="rId4"/>
  </p:sldMasterIdLst>
  <p:notesMasterIdLst>
    <p:notesMasterId r:id="rId75"/>
  </p:notesMasterIdLst>
  <p:handoutMasterIdLst>
    <p:handoutMasterId r:id="rId76"/>
  </p:handoutMasterIdLst>
  <p:sldIdLst>
    <p:sldId id="467" r:id="rId5"/>
    <p:sldId id="500" r:id="rId6"/>
    <p:sldId id="468" r:id="rId7"/>
    <p:sldId id="256" r:id="rId8"/>
    <p:sldId id="266" r:id="rId9"/>
    <p:sldId id="257" r:id="rId10"/>
    <p:sldId id="272" r:id="rId11"/>
    <p:sldId id="267" r:id="rId12"/>
    <p:sldId id="268" r:id="rId13"/>
    <p:sldId id="273" r:id="rId14"/>
    <p:sldId id="330" r:id="rId15"/>
    <p:sldId id="373" r:id="rId16"/>
    <p:sldId id="274" r:id="rId17"/>
    <p:sldId id="371" r:id="rId18"/>
    <p:sldId id="275" r:id="rId19"/>
    <p:sldId id="474" r:id="rId20"/>
    <p:sldId id="269" r:id="rId21"/>
    <p:sldId id="276" r:id="rId22"/>
    <p:sldId id="475" r:id="rId23"/>
    <p:sldId id="476" r:id="rId24"/>
    <p:sldId id="477" r:id="rId25"/>
    <p:sldId id="478" r:id="rId26"/>
    <p:sldId id="479" r:id="rId27"/>
    <p:sldId id="480" r:id="rId28"/>
    <p:sldId id="481" r:id="rId29"/>
    <p:sldId id="482" r:id="rId30"/>
    <p:sldId id="483" r:id="rId31"/>
    <p:sldId id="484" r:id="rId32"/>
    <p:sldId id="363" r:id="rId33"/>
    <p:sldId id="362" r:id="rId34"/>
    <p:sldId id="366" r:id="rId35"/>
    <p:sldId id="367" r:id="rId36"/>
    <p:sldId id="350" r:id="rId37"/>
    <p:sldId id="319" r:id="rId38"/>
    <p:sldId id="469" r:id="rId39"/>
    <p:sldId id="270" r:id="rId40"/>
    <p:sldId id="326" r:id="rId41"/>
    <p:sldId id="260" r:id="rId42"/>
    <p:sldId id="328" r:id="rId43"/>
    <p:sldId id="329" r:id="rId44"/>
    <p:sldId id="485" r:id="rId45"/>
    <p:sldId id="332" r:id="rId46"/>
    <p:sldId id="486" r:id="rId47"/>
    <p:sldId id="327" r:id="rId48"/>
    <p:sldId id="487" r:id="rId49"/>
    <p:sldId id="333" r:id="rId50"/>
    <p:sldId id="488" r:id="rId51"/>
    <p:sldId id="331" r:id="rId52"/>
    <p:sldId id="489" r:id="rId53"/>
    <p:sldId id="334" r:id="rId54"/>
    <p:sldId id="490" r:id="rId55"/>
    <p:sldId id="335" r:id="rId56"/>
    <p:sldId id="491" r:id="rId57"/>
    <p:sldId id="336" r:id="rId58"/>
    <p:sldId id="492" r:id="rId59"/>
    <p:sldId id="337" r:id="rId60"/>
    <p:sldId id="493" r:id="rId61"/>
    <p:sldId id="338" r:id="rId62"/>
    <p:sldId id="494" r:id="rId63"/>
    <p:sldId id="300" r:id="rId64"/>
    <p:sldId id="320" r:id="rId65"/>
    <p:sldId id="499" r:id="rId66"/>
    <p:sldId id="471" r:id="rId67"/>
    <p:sldId id="271" r:id="rId68"/>
    <p:sldId id="265" r:id="rId69"/>
    <p:sldId id="342" r:id="rId70"/>
    <p:sldId id="495" r:id="rId71"/>
    <p:sldId id="343" r:id="rId72"/>
    <p:sldId id="496" r:id="rId73"/>
    <p:sldId id="321" r:id="rId74"/>
  </p:sldIdLst>
  <p:sldSz cx="12192000" cy="6858000"/>
  <p:notesSz cx="7010400" cy="9296400"/>
  <p:embeddedFontLst>
    <p:embeddedFont>
      <p:font typeface="Myriad Pro" panose="020B0503030403020204" charset="0"/>
      <p:regular r:id="rId77"/>
      <p:bold r:id="rId78"/>
      <p:italic r:id="rId7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40" userDrawn="1">
          <p15:clr>
            <a:srgbClr val="A4A3A4"/>
          </p15:clr>
        </p15:guide>
        <p15:guide id="2" pos="3984" userDrawn="1">
          <p15:clr>
            <a:srgbClr val="A4A3A4"/>
          </p15:clr>
        </p15:guide>
        <p15:guide id="3" orient="horz" pos="2260" userDrawn="1">
          <p15:clr>
            <a:srgbClr val="A4A3A4"/>
          </p15:clr>
        </p15:guide>
        <p15:guide id="4" pos="1152"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4168CE-D44C-2D45-008D-9357250F74CE}" name="Anna Helland" initials="AH" userId="S::annah@communication-resources.com::abd5a003-ad72-4132-aac3-a59fd8492a0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3521"/>
    <a:srgbClr val="FCD4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49A9EB-1559-4466-9C18-EF60C184B187}" v="81" dt="2026-03-09T22:25:28.138"/>
    <p1510:client id="{4C749015-AD69-41E9-9FAB-604344861AFE}" v="2" dt="2026-03-09T22:24:39.7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2"/>
      </p:cViewPr>
      <p:guideLst>
        <p:guide orient="horz" pos="840"/>
        <p:guide pos="3984"/>
        <p:guide orient="horz" pos="2260"/>
        <p:guide pos="115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microsoft.com/office/2015/10/relationships/revisionInfo" Target="revisionInfo.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font" Target="fonts/font3.fntdata"/><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font" Target="fonts/font1.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presProps" Target="presProps.xml"/><Relationship Id="rId85"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notesMaster" Target="notesMasters/notesMaster1.xml"/><Relationship Id="rId83"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font" Target="fonts/font2.fntdata"/><Relationship Id="rId8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handoutMaster" Target="handoutMasters/handoutMaster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61" Type="http://schemas.openxmlformats.org/officeDocument/2006/relationships/slide" Target="slides/slide57.xml"/><Relationship Id="rId8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Column1</c:v>
                </c:pt>
              </c:strCache>
            </c:strRef>
          </c:tx>
          <c:spPr>
            <a:solidFill>
              <a:schemeClr val="accent2"/>
            </a:solidFill>
            <a:ln>
              <a:noFill/>
            </a:ln>
            <a:effectLst/>
          </c:spPr>
          <c:invertIfNegative val="0"/>
          <c:dLbls>
            <c:dLbl>
              <c:idx val="0"/>
              <c:tx>
                <c:rich>
                  <a:bodyPr/>
                  <a:lstStyle/>
                  <a:p>
                    <a:fld id="{0D03954E-FC82-482F-A77A-FD893EF46F2C}" type="VALUE">
                      <a:rPr lang="en-US" smtClean="0"/>
                      <a:pPr/>
                      <a:t>[VALUE]</a:t>
                    </a:fld>
                    <a:r>
                      <a:rPr lang="en-US"/>
                      <a:t>%</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ED1D-4CE0-8739-A8006772A09A}"/>
                </c:ext>
              </c:extLst>
            </c:dLbl>
            <c:dLbl>
              <c:idx val="1"/>
              <c:tx>
                <c:rich>
                  <a:bodyPr/>
                  <a:lstStyle/>
                  <a:p>
                    <a:fld id="{4E0DDA38-6845-4652-A01F-DFDF168554A5}" type="VALUE">
                      <a:rPr lang="en-US" smtClean="0"/>
                      <a:pPr/>
                      <a:t>[VALUE]</a:t>
                    </a:fld>
                    <a:r>
                      <a:rPr lang="en-US"/>
                      <a:t>%</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ED1D-4CE0-8739-A8006772A09A}"/>
                </c:ext>
              </c:extLst>
            </c:dLbl>
            <c:dLbl>
              <c:idx val="2"/>
              <c:tx>
                <c:rich>
                  <a:bodyPr/>
                  <a:lstStyle/>
                  <a:p>
                    <a:fld id="{9479F679-AF0E-4692-BAC8-13A4E6027D00}" type="VALUE">
                      <a:rPr lang="en-US" smtClean="0"/>
                      <a:pPr/>
                      <a:t>[VALUE]</a:t>
                    </a:fld>
                    <a:r>
                      <a:rPr lang="en-US"/>
                      <a:t>%</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ED1D-4CE0-8739-A8006772A09A}"/>
                </c:ext>
              </c:extLst>
            </c:dLbl>
            <c:dLbl>
              <c:idx val="3"/>
              <c:tx>
                <c:rich>
                  <a:bodyPr/>
                  <a:lstStyle/>
                  <a:p>
                    <a:fld id="{86592BA5-70BE-413A-92F6-5B73E63B7707}" type="VALUE">
                      <a:rPr lang="en-US" smtClean="0"/>
                      <a:pPr/>
                      <a:t>[VALUE]</a:t>
                    </a:fld>
                    <a:r>
                      <a:rPr lang="en-US"/>
                      <a:t>%</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ED1D-4CE0-8739-A8006772A09A}"/>
                </c:ext>
              </c:extLst>
            </c:dLbl>
            <c:dLbl>
              <c:idx val="4"/>
              <c:tx>
                <c:rich>
                  <a:bodyPr/>
                  <a:lstStyle/>
                  <a:p>
                    <a:fld id="{437D6D55-477B-4245-A35B-9DC31089C485}" type="VALUE">
                      <a:rPr lang="en-US" smtClean="0"/>
                      <a:pPr/>
                      <a:t>[VALUE]</a:t>
                    </a:fld>
                    <a:r>
                      <a:rPr lang="en-US"/>
                      <a:t>%</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ED1D-4CE0-8739-A8006772A09A}"/>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65-69 Years</c:v>
                </c:pt>
                <c:pt idx="1">
                  <c:v>70-74 Years</c:v>
                </c:pt>
                <c:pt idx="2">
                  <c:v>75-79 Years</c:v>
                </c:pt>
                <c:pt idx="3">
                  <c:v>80-84 Years</c:v>
                </c:pt>
                <c:pt idx="4">
                  <c:v>85+ Years</c:v>
                </c:pt>
              </c:strCache>
            </c:strRef>
          </c:cat>
          <c:val>
            <c:numRef>
              <c:f>Sheet1!$B$2:$B$6</c:f>
              <c:numCache>
                <c:formatCode>General</c:formatCode>
                <c:ptCount val="5"/>
                <c:pt idx="0">
                  <c:v>3</c:v>
                </c:pt>
                <c:pt idx="1">
                  <c:v>5</c:v>
                </c:pt>
                <c:pt idx="2">
                  <c:v>11</c:v>
                </c:pt>
                <c:pt idx="3">
                  <c:v>18</c:v>
                </c:pt>
                <c:pt idx="4">
                  <c:v>33</c:v>
                </c:pt>
              </c:numCache>
            </c:numRef>
          </c:val>
          <c:extLst>
            <c:ext xmlns:c16="http://schemas.microsoft.com/office/drawing/2014/chart" uri="{C3380CC4-5D6E-409C-BE32-E72D297353CC}">
              <c16:uniqueId val="{00000000-ED1D-4CE0-8739-A8006772A09A}"/>
            </c:ext>
          </c:extLst>
        </c:ser>
        <c:dLbls>
          <c:dLblPos val="inEnd"/>
          <c:showLegendKey val="0"/>
          <c:showVal val="1"/>
          <c:showCatName val="0"/>
          <c:showSerName val="0"/>
          <c:showPercent val="0"/>
          <c:showBubbleSize val="0"/>
        </c:dLbls>
        <c:gapWidth val="104"/>
        <c:overlap val="-36"/>
        <c:axId val="1169453679"/>
        <c:axId val="1169456559"/>
      </c:barChart>
      <c:catAx>
        <c:axId val="1169453679"/>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69456559"/>
        <c:crosses val="autoZero"/>
        <c:auto val="1"/>
        <c:lblAlgn val="ctr"/>
        <c:lblOffset val="100"/>
        <c:noMultiLvlLbl val="0"/>
      </c:catAx>
      <c:valAx>
        <c:axId val="1169456559"/>
        <c:scaling>
          <c:orientation val="minMax"/>
        </c:scaling>
        <c:delete val="1"/>
        <c:axPos val="l"/>
        <c:numFmt formatCode="General" sourceLinked="1"/>
        <c:majorTickMark val="out"/>
        <c:minorTickMark val="none"/>
        <c:tickLblPos val="nextTo"/>
        <c:crossAx val="116945367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56BC46C-88B3-846F-9891-3CE99FAD7E03}"/>
              </a:ext>
            </a:extLst>
          </p:cNvPr>
          <p:cNvSpPr>
            <a:spLocks noGrp="1"/>
          </p:cNvSpPr>
          <p:nvPr>
            <p:ph type="hdr" sz="quarter"/>
          </p:nvPr>
        </p:nvSpPr>
        <p:spPr>
          <a:xfrm>
            <a:off x="0" y="0"/>
            <a:ext cx="3251200" cy="466434"/>
          </a:xfrm>
          <a:prstGeom prst="rect">
            <a:avLst/>
          </a:prstGeom>
        </p:spPr>
        <p:txBody>
          <a:bodyPr vert="horz" lIns="93177" tIns="46589" rIns="93177" bIns="46589" rtlCol="0"/>
          <a:lstStyle>
            <a:lvl1pPr algn="l">
              <a:defRPr sz="1200"/>
            </a:lvl1pPr>
          </a:lstStyle>
          <a:p>
            <a:r>
              <a:rPr lang="en-US" b="1"/>
              <a:t>BDAC | Dinner and Training Resource Review</a:t>
            </a:r>
          </a:p>
        </p:txBody>
      </p:sp>
      <p:sp>
        <p:nvSpPr>
          <p:cNvPr id="3" name="Date Placeholder 2">
            <a:extLst>
              <a:ext uri="{FF2B5EF4-FFF2-40B4-BE49-F238E27FC236}">
                <a16:creationId xmlns:a16="http://schemas.microsoft.com/office/drawing/2014/main" id="{6046659B-3778-5DB3-B7D6-3A4C0132F67B}"/>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r>
              <a:rPr lang="en-US" sz="1000" b="1"/>
              <a:t>June 18, 2024</a:t>
            </a:r>
          </a:p>
        </p:txBody>
      </p:sp>
      <p:cxnSp>
        <p:nvCxnSpPr>
          <p:cNvPr id="7" name="Straight Connector 6">
            <a:extLst>
              <a:ext uri="{FF2B5EF4-FFF2-40B4-BE49-F238E27FC236}">
                <a16:creationId xmlns:a16="http://schemas.microsoft.com/office/drawing/2014/main" id="{61826437-1BFF-324C-7677-BEB362109ECB}"/>
              </a:ext>
            </a:extLst>
          </p:cNvPr>
          <p:cNvCxnSpPr/>
          <p:nvPr/>
        </p:nvCxnSpPr>
        <p:spPr>
          <a:xfrm>
            <a:off x="544576" y="3750895"/>
            <a:ext cx="2820416"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A2D371B3-708C-7D70-A934-379FC3AC2384}"/>
              </a:ext>
            </a:extLst>
          </p:cNvPr>
          <p:cNvCxnSpPr/>
          <p:nvPr/>
        </p:nvCxnSpPr>
        <p:spPr>
          <a:xfrm>
            <a:off x="544576" y="4023949"/>
            <a:ext cx="2820416"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3C8D2302-DCB2-3CD4-9DA9-DB6EEF2FDBE9}"/>
              </a:ext>
            </a:extLst>
          </p:cNvPr>
          <p:cNvCxnSpPr/>
          <p:nvPr/>
        </p:nvCxnSpPr>
        <p:spPr>
          <a:xfrm>
            <a:off x="544576" y="4297004"/>
            <a:ext cx="2820416"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A223E09B-9DD2-ED88-6784-94B7BF8C4D29}"/>
              </a:ext>
            </a:extLst>
          </p:cNvPr>
          <p:cNvCxnSpPr/>
          <p:nvPr/>
        </p:nvCxnSpPr>
        <p:spPr>
          <a:xfrm>
            <a:off x="544576" y="4570058"/>
            <a:ext cx="2820416"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5D90429F-CEF7-6735-A4B2-88B065D1C2AD}"/>
              </a:ext>
            </a:extLst>
          </p:cNvPr>
          <p:cNvCxnSpPr/>
          <p:nvPr/>
        </p:nvCxnSpPr>
        <p:spPr>
          <a:xfrm>
            <a:off x="544576" y="4843112"/>
            <a:ext cx="2820416"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15891B9D-7AD3-2825-CB4F-BBE8D47B812E}"/>
              </a:ext>
            </a:extLst>
          </p:cNvPr>
          <p:cNvCxnSpPr>
            <a:cxnSpLocks/>
          </p:cNvCxnSpPr>
          <p:nvPr/>
        </p:nvCxnSpPr>
        <p:spPr>
          <a:xfrm>
            <a:off x="3673856" y="3750895"/>
            <a:ext cx="2820416"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7FDB813D-4FFD-CBA8-73E9-C10A3161DA1E}"/>
              </a:ext>
            </a:extLst>
          </p:cNvPr>
          <p:cNvCxnSpPr>
            <a:cxnSpLocks/>
          </p:cNvCxnSpPr>
          <p:nvPr/>
        </p:nvCxnSpPr>
        <p:spPr>
          <a:xfrm>
            <a:off x="3673856" y="4023949"/>
            <a:ext cx="2820416"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BBFC7066-AF26-19A9-CA01-7DA9C77D12CD}"/>
              </a:ext>
            </a:extLst>
          </p:cNvPr>
          <p:cNvCxnSpPr>
            <a:cxnSpLocks/>
          </p:cNvCxnSpPr>
          <p:nvPr/>
        </p:nvCxnSpPr>
        <p:spPr>
          <a:xfrm>
            <a:off x="3673856" y="4297004"/>
            <a:ext cx="2820416"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7EF353D3-A918-7985-F76A-1B412E917E95}"/>
              </a:ext>
            </a:extLst>
          </p:cNvPr>
          <p:cNvCxnSpPr>
            <a:cxnSpLocks/>
          </p:cNvCxnSpPr>
          <p:nvPr/>
        </p:nvCxnSpPr>
        <p:spPr>
          <a:xfrm>
            <a:off x="3673856" y="4570058"/>
            <a:ext cx="2820416"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E7568A04-FBDC-F2C5-0813-9F6A9107D0DC}"/>
              </a:ext>
            </a:extLst>
          </p:cNvPr>
          <p:cNvCxnSpPr>
            <a:cxnSpLocks/>
          </p:cNvCxnSpPr>
          <p:nvPr/>
        </p:nvCxnSpPr>
        <p:spPr>
          <a:xfrm>
            <a:off x="3673856" y="4843109"/>
            <a:ext cx="2820416"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EC14DADD-0C5C-5FCF-F56B-76DEA80A53F8}"/>
              </a:ext>
            </a:extLst>
          </p:cNvPr>
          <p:cNvCxnSpPr/>
          <p:nvPr/>
        </p:nvCxnSpPr>
        <p:spPr>
          <a:xfrm>
            <a:off x="544576" y="7760474"/>
            <a:ext cx="2820416"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C9B9B10A-958E-E1C3-F736-D0A6039FA900}"/>
              </a:ext>
            </a:extLst>
          </p:cNvPr>
          <p:cNvCxnSpPr/>
          <p:nvPr/>
        </p:nvCxnSpPr>
        <p:spPr>
          <a:xfrm>
            <a:off x="544576" y="8033528"/>
            <a:ext cx="2820416"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30A65F22-F45D-D610-1C69-AD0A890A123E}"/>
              </a:ext>
            </a:extLst>
          </p:cNvPr>
          <p:cNvCxnSpPr/>
          <p:nvPr/>
        </p:nvCxnSpPr>
        <p:spPr>
          <a:xfrm>
            <a:off x="544576" y="8306582"/>
            <a:ext cx="2820416"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EE0ED2D5-4930-769E-1DEB-9634DF970023}"/>
              </a:ext>
            </a:extLst>
          </p:cNvPr>
          <p:cNvCxnSpPr/>
          <p:nvPr/>
        </p:nvCxnSpPr>
        <p:spPr>
          <a:xfrm>
            <a:off x="544576" y="8579637"/>
            <a:ext cx="2820416"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0AD570F3-6274-BF99-6088-0D6AE8470023}"/>
              </a:ext>
            </a:extLst>
          </p:cNvPr>
          <p:cNvCxnSpPr/>
          <p:nvPr/>
        </p:nvCxnSpPr>
        <p:spPr>
          <a:xfrm>
            <a:off x="544576" y="8852691"/>
            <a:ext cx="2820416"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EA1591D7-9D12-92F3-E264-55014902ED10}"/>
              </a:ext>
            </a:extLst>
          </p:cNvPr>
          <p:cNvCxnSpPr>
            <a:cxnSpLocks/>
          </p:cNvCxnSpPr>
          <p:nvPr/>
        </p:nvCxnSpPr>
        <p:spPr>
          <a:xfrm>
            <a:off x="3673856" y="7760474"/>
            <a:ext cx="2820416"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3837B6EF-8CFC-7907-2B60-77C60E7DD3D6}"/>
              </a:ext>
            </a:extLst>
          </p:cNvPr>
          <p:cNvCxnSpPr>
            <a:cxnSpLocks/>
          </p:cNvCxnSpPr>
          <p:nvPr/>
        </p:nvCxnSpPr>
        <p:spPr>
          <a:xfrm>
            <a:off x="3673856" y="8033528"/>
            <a:ext cx="2820416"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96153BC9-D3C7-9033-02A0-1CAEC45B4E3C}"/>
              </a:ext>
            </a:extLst>
          </p:cNvPr>
          <p:cNvCxnSpPr>
            <a:cxnSpLocks/>
          </p:cNvCxnSpPr>
          <p:nvPr/>
        </p:nvCxnSpPr>
        <p:spPr>
          <a:xfrm>
            <a:off x="3673856" y="8306582"/>
            <a:ext cx="2820416"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596AA7AA-0C1B-F189-6918-65EF83515114}"/>
              </a:ext>
            </a:extLst>
          </p:cNvPr>
          <p:cNvCxnSpPr>
            <a:cxnSpLocks/>
          </p:cNvCxnSpPr>
          <p:nvPr/>
        </p:nvCxnSpPr>
        <p:spPr>
          <a:xfrm>
            <a:off x="3673856" y="8579637"/>
            <a:ext cx="2820416"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FC9BA8AE-ED42-A64D-2D3C-375A90BA4890}"/>
              </a:ext>
            </a:extLst>
          </p:cNvPr>
          <p:cNvCxnSpPr>
            <a:cxnSpLocks/>
          </p:cNvCxnSpPr>
          <p:nvPr/>
        </p:nvCxnSpPr>
        <p:spPr>
          <a:xfrm>
            <a:off x="3673856" y="8852688"/>
            <a:ext cx="2820416"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sp>
        <p:nvSpPr>
          <p:cNvPr id="32" name="Slide Number Placeholder 31">
            <a:extLst>
              <a:ext uri="{FF2B5EF4-FFF2-40B4-BE49-F238E27FC236}">
                <a16:creationId xmlns:a16="http://schemas.microsoft.com/office/drawing/2014/main" id="{AA94065C-E42F-A27C-C8EE-961E857547D9}"/>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C919ECBF-4F2B-4642-A938-34EB7F764AB4}" type="slidenum">
              <a:rPr lang="en-US" sz="1100">
                <a:solidFill>
                  <a:schemeClr val="bg1">
                    <a:lumMod val="50000"/>
                  </a:schemeClr>
                </a:solidFill>
              </a:rPr>
              <a:t>‹#›</a:t>
            </a:fld>
            <a:endParaRPr lang="en-US" sz="1100">
              <a:solidFill>
                <a:schemeClr val="bg1">
                  <a:lumMod val="50000"/>
                </a:schemeClr>
              </a:solidFill>
            </a:endParaRPr>
          </a:p>
        </p:txBody>
      </p:sp>
    </p:spTree>
    <p:extLst>
      <p:ext uri="{BB962C8B-B14F-4D97-AF65-F5344CB8AC3E}">
        <p14:creationId xmlns:p14="http://schemas.microsoft.com/office/powerpoint/2010/main" val="199690974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DE435291-8D00-499A-B263-B13CA3738504}" type="datetimeFigureOut">
              <a:rPr lang="en-US" smtClean="0"/>
              <a:t>8/27/2026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CBDA92B-407F-4940-92B6-C1B5D38B3136}" type="slidenum">
              <a:rPr lang="en-US" smtClean="0"/>
              <a:t>‹#›</a:t>
            </a:fld>
            <a:endParaRPr lang="en-US"/>
          </a:p>
        </p:txBody>
      </p:sp>
    </p:spTree>
    <p:extLst>
      <p:ext uri="{BB962C8B-B14F-4D97-AF65-F5344CB8AC3E}">
        <p14:creationId xmlns:p14="http://schemas.microsoft.com/office/powerpoint/2010/main" val="401266239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Customize this slide to introduce your trainer(s) and/or your organization. See examples on slides 2 and 3 for formatting ideas. You can also choose to hide slides 1-3 and start with slide 4 which introduces the workshop.</a:t>
            </a:r>
          </a:p>
          <a:p>
            <a:endParaRPr lang="en-US"/>
          </a:p>
          <a:p>
            <a:r>
              <a:rPr lang="en-US" b="1"/>
              <a:t>Need some help? </a:t>
            </a:r>
            <a:r>
              <a:rPr lang="en-US" b="0"/>
              <a:t>Find some tips and tutorials for how to edit Microsoft PowerPoint slides here: https://support.microsoft.com/en-us/office/slides-and-text-6c206169-2b17-48c5-8bd9-df38fa6049d1</a:t>
            </a:r>
            <a:endParaRPr lang="en-US" b="1"/>
          </a:p>
          <a:p>
            <a:endParaRPr lang="en-US"/>
          </a:p>
          <a:p>
            <a:r>
              <a:rPr lang="en-US" b="1"/>
              <a:t>Note: No other slides in this deck are modifiable. </a:t>
            </a:r>
          </a:p>
        </p:txBody>
      </p:sp>
      <p:sp>
        <p:nvSpPr>
          <p:cNvPr id="4" name="Slide Number Placeholder 3"/>
          <p:cNvSpPr>
            <a:spLocks noGrp="1"/>
          </p:cNvSpPr>
          <p:nvPr>
            <p:ph type="sldNum" sz="quarter" idx="5"/>
          </p:nvPr>
        </p:nvSpPr>
        <p:spPr/>
        <p:txBody>
          <a:bodyPr/>
          <a:lstStyle/>
          <a:p>
            <a:fld id="{2CBDA92B-407F-4940-92B6-C1B5D38B3136}" type="slidenum">
              <a:rPr lang="en-US" smtClean="0"/>
              <a:t>1</a:t>
            </a:fld>
            <a:endParaRPr lang="en-US"/>
          </a:p>
        </p:txBody>
      </p:sp>
    </p:spTree>
    <p:extLst>
      <p:ext uri="{BB962C8B-B14F-4D97-AF65-F5344CB8AC3E}">
        <p14:creationId xmlns:p14="http://schemas.microsoft.com/office/powerpoint/2010/main" val="34720106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10</a:t>
            </a:fld>
            <a:endParaRPr lang="en-US"/>
          </a:p>
        </p:txBody>
      </p:sp>
    </p:spTree>
    <p:extLst>
      <p:ext uri="{BB962C8B-B14F-4D97-AF65-F5344CB8AC3E}">
        <p14:creationId xmlns:p14="http://schemas.microsoft.com/office/powerpoint/2010/main" val="31630420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11</a:t>
            </a:fld>
            <a:endParaRPr lang="en-US"/>
          </a:p>
        </p:txBody>
      </p:sp>
    </p:spTree>
    <p:extLst>
      <p:ext uri="{BB962C8B-B14F-4D97-AF65-F5344CB8AC3E}">
        <p14:creationId xmlns:p14="http://schemas.microsoft.com/office/powerpoint/2010/main" val="30096898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12</a:t>
            </a:fld>
            <a:endParaRPr lang="en-US"/>
          </a:p>
        </p:txBody>
      </p:sp>
    </p:spTree>
    <p:extLst>
      <p:ext uri="{BB962C8B-B14F-4D97-AF65-F5344CB8AC3E}">
        <p14:creationId xmlns:p14="http://schemas.microsoft.com/office/powerpoint/2010/main" val="5675536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13</a:t>
            </a:fld>
            <a:endParaRPr lang="en-US"/>
          </a:p>
        </p:txBody>
      </p:sp>
    </p:spTree>
    <p:extLst>
      <p:ext uri="{BB962C8B-B14F-4D97-AF65-F5344CB8AC3E}">
        <p14:creationId xmlns:p14="http://schemas.microsoft.com/office/powerpoint/2010/main" val="26352521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14</a:t>
            </a:fld>
            <a:endParaRPr lang="en-US"/>
          </a:p>
        </p:txBody>
      </p:sp>
    </p:spTree>
    <p:extLst>
      <p:ext uri="{BB962C8B-B14F-4D97-AF65-F5344CB8AC3E}">
        <p14:creationId xmlns:p14="http://schemas.microsoft.com/office/powerpoint/2010/main" val="19639823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15</a:t>
            </a:fld>
            <a:endParaRPr lang="en-US"/>
          </a:p>
        </p:txBody>
      </p:sp>
    </p:spTree>
    <p:extLst>
      <p:ext uri="{BB962C8B-B14F-4D97-AF65-F5344CB8AC3E}">
        <p14:creationId xmlns:p14="http://schemas.microsoft.com/office/powerpoint/2010/main" val="28407225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16</a:t>
            </a:fld>
            <a:endParaRPr lang="en-US"/>
          </a:p>
        </p:txBody>
      </p:sp>
    </p:spTree>
    <p:extLst>
      <p:ext uri="{BB962C8B-B14F-4D97-AF65-F5344CB8AC3E}">
        <p14:creationId xmlns:p14="http://schemas.microsoft.com/office/powerpoint/2010/main" val="5573641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17</a:t>
            </a:fld>
            <a:endParaRPr lang="en-US"/>
          </a:p>
        </p:txBody>
      </p:sp>
    </p:spTree>
    <p:extLst>
      <p:ext uri="{BB962C8B-B14F-4D97-AF65-F5344CB8AC3E}">
        <p14:creationId xmlns:p14="http://schemas.microsoft.com/office/powerpoint/2010/main" val="5815220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18</a:t>
            </a:fld>
            <a:endParaRPr lang="en-US"/>
          </a:p>
        </p:txBody>
      </p:sp>
    </p:spTree>
    <p:extLst>
      <p:ext uri="{BB962C8B-B14F-4D97-AF65-F5344CB8AC3E}">
        <p14:creationId xmlns:p14="http://schemas.microsoft.com/office/powerpoint/2010/main" val="3023679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19</a:t>
            </a:fld>
            <a:endParaRPr lang="en-US"/>
          </a:p>
        </p:txBody>
      </p:sp>
    </p:spTree>
    <p:extLst>
      <p:ext uri="{BB962C8B-B14F-4D97-AF65-F5344CB8AC3E}">
        <p14:creationId xmlns:p14="http://schemas.microsoft.com/office/powerpoint/2010/main" val="40102151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57A13-1923-8BFC-0098-BFB3517AD7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826E3C-F637-7331-B42D-E20AF15D00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58BF4B-8EE8-A8E7-FB89-D21C935B4130}"/>
              </a:ext>
            </a:extLst>
          </p:cNvPr>
          <p:cNvSpPr>
            <a:spLocks noGrp="1"/>
          </p:cNvSpPr>
          <p:nvPr>
            <p:ph type="body" idx="1"/>
          </p:nvPr>
        </p:nvSpPr>
        <p:spPr/>
        <p:txBody>
          <a:bodyPr/>
          <a:lstStyle/>
          <a:p>
            <a:r>
              <a:rPr lang="en-US"/>
              <a:t>BDAC Trainer introduction slide</a:t>
            </a:r>
          </a:p>
        </p:txBody>
      </p:sp>
      <p:sp>
        <p:nvSpPr>
          <p:cNvPr id="4" name="Slide Number Placeholder 3">
            <a:extLst>
              <a:ext uri="{FF2B5EF4-FFF2-40B4-BE49-F238E27FC236}">
                <a16:creationId xmlns:a16="http://schemas.microsoft.com/office/drawing/2014/main" id="{F085952A-68F2-05CA-1C09-2C827B7DAC24}"/>
              </a:ext>
            </a:extLst>
          </p:cNvPr>
          <p:cNvSpPr>
            <a:spLocks noGrp="1"/>
          </p:cNvSpPr>
          <p:nvPr>
            <p:ph type="sldNum" sz="quarter" idx="5"/>
          </p:nvPr>
        </p:nvSpPr>
        <p:spPr/>
        <p:txBody>
          <a:bodyPr/>
          <a:lstStyle/>
          <a:p>
            <a:fld id="{2CBDA92B-407F-4940-92B6-C1B5D38B3136}" type="slidenum">
              <a:rPr lang="en-US" smtClean="0"/>
              <a:t>2</a:t>
            </a:fld>
            <a:endParaRPr lang="en-US"/>
          </a:p>
        </p:txBody>
      </p:sp>
    </p:spTree>
    <p:extLst>
      <p:ext uri="{BB962C8B-B14F-4D97-AF65-F5344CB8AC3E}">
        <p14:creationId xmlns:p14="http://schemas.microsoft.com/office/powerpoint/2010/main" val="19944277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20</a:t>
            </a:fld>
            <a:endParaRPr lang="en-US"/>
          </a:p>
        </p:txBody>
      </p:sp>
    </p:spTree>
    <p:extLst>
      <p:ext uri="{BB962C8B-B14F-4D97-AF65-F5344CB8AC3E}">
        <p14:creationId xmlns:p14="http://schemas.microsoft.com/office/powerpoint/2010/main" val="32089310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21</a:t>
            </a:fld>
            <a:endParaRPr lang="en-US"/>
          </a:p>
        </p:txBody>
      </p:sp>
    </p:spTree>
    <p:extLst>
      <p:ext uri="{BB962C8B-B14F-4D97-AF65-F5344CB8AC3E}">
        <p14:creationId xmlns:p14="http://schemas.microsoft.com/office/powerpoint/2010/main" val="10119216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22</a:t>
            </a:fld>
            <a:endParaRPr lang="en-US"/>
          </a:p>
        </p:txBody>
      </p:sp>
    </p:spTree>
    <p:extLst>
      <p:ext uri="{BB962C8B-B14F-4D97-AF65-F5344CB8AC3E}">
        <p14:creationId xmlns:p14="http://schemas.microsoft.com/office/powerpoint/2010/main" val="6609372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23</a:t>
            </a:fld>
            <a:endParaRPr lang="en-US"/>
          </a:p>
        </p:txBody>
      </p:sp>
    </p:spTree>
    <p:extLst>
      <p:ext uri="{BB962C8B-B14F-4D97-AF65-F5344CB8AC3E}">
        <p14:creationId xmlns:p14="http://schemas.microsoft.com/office/powerpoint/2010/main" val="39078446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24</a:t>
            </a:fld>
            <a:endParaRPr lang="en-US"/>
          </a:p>
        </p:txBody>
      </p:sp>
    </p:spTree>
    <p:extLst>
      <p:ext uri="{BB962C8B-B14F-4D97-AF65-F5344CB8AC3E}">
        <p14:creationId xmlns:p14="http://schemas.microsoft.com/office/powerpoint/2010/main" val="35884906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25</a:t>
            </a:fld>
            <a:endParaRPr lang="en-US"/>
          </a:p>
        </p:txBody>
      </p:sp>
    </p:spTree>
    <p:extLst>
      <p:ext uri="{BB962C8B-B14F-4D97-AF65-F5344CB8AC3E}">
        <p14:creationId xmlns:p14="http://schemas.microsoft.com/office/powerpoint/2010/main" val="40336733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26</a:t>
            </a:fld>
            <a:endParaRPr lang="en-US"/>
          </a:p>
        </p:txBody>
      </p:sp>
    </p:spTree>
    <p:extLst>
      <p:ext uri="{BB962C8B-B14F-4D97-AF65-F5344CB8AC3E}">
        <p14:creationId xmlns:p14="http://schemas.microsoft.com/office/powerpoint/2010/main" val="9207369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27</a:t>
            </a:fld>
            <a:endParaRPr lang="en-US"/>
          </a:p>
        </p:txBody>
      </p:sp>
    </p:spTree>
    <p:extLst>
      <p:ext uri="{BB962C8B-B14F-4D97-AF65-F5344CB8AC3E}">
        <p14:creationId xmlns:p14="http://schemas.microsoft.com/office/powerpoint/2010/main" val="38815021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28</a:t>
            </a:fld>
            <a:endParaRPr lang="en-US"/>
          </a:p>
        </p:txBody>
      </p:sp>
    </p:spTree>
    <p:extLst>
      <p:ext uri="{BB962C8B-B14F-4D97-AF65-F5344CB8AC3E}">
        <p14:creationId xmlns:p14="http://schemas.microsoft.com/office/powerpoint/2010/main" val="42553341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29</a:t>
            </a:fld>
            <a:endParaRPr lang="en-US"/>
          </a:p>
        </p:txBody>
      </p:sp>
    </p:spTree>
    <p:extLst>
      <p:ext uri="{BB962C8B-B14F-4D97-AF65-F5344CB8AC3E}">
        <p14:creationId xmlns:p14="http://schemas.microsoft.com/office/powerpoint/2010/main" val="29490386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Event promotion example slide</a:t>
            </a:r>
          </a:p>
        </p:txBody>
      </p:sp>
      <p:sp>
        <p:nvSpPr>
          <p:cNvPr id="4" name="Slide Number Placeholder 3"/>
          <p:cNvSpPr>
            <a:spLocks noGrp="1"/>
          </p:cNvSpPr>
          <p:nvPr>
            <p:ph type="sldNum" sz="quarter" idx="5"/>
          </p:nvPr>
        </p:nvSpPr>
        <p:spPr/>
        <p:txBody>
          <a:bodyPr/>
          <a:lstStyle/>
          <a:p>
            <a:fld id="{2CBDA92B-407F-4940-92B6-C1B5D38B3136}" type="slidenum">
              <a:rPr lang="en-US" smtClean="0"/>
              <a:t>3</a:t>
            </a:fld>
            <a:endParaRPr lang="en-US"/>
          </a:p>
        </p:txBody>
      </p:sp>
    </p:spTree>
    <p:extLst>
      <p:ext uri="{BB962C8B-B14F-4D97-AF65-F5344CB8AC3E}">
        <p14:creationId xmlns:p14="http://schemas.microsoft.com/office/powerpoint/2010/main" val="32586931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30</a:t>
            </a:fld>
            <a:endParaRPr lang="en-US"/>
          </a:p>
        </p:txBody>
      </p:sp>
    </p:spTree>
    <p:extLst>
      <p:ext uri="{BB962C8B-B14F-4D97-AF65-F5344CB8AC3E}">
        <p14:creationId xmlns:p14="http://schemas.microsoft.com/office/powerpoint/2010/main" val="10655550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31</a:t>
            </a:fld>
            <a:endParaRPr lang="en-US"/>
          </a:p>
        </p:txBody>
      </p:sp>
    </p:spTree>
    <p:extLst>
      <p:ext uri="{BB962C8B-B14F-4D97-AF65-F5344CB8AC3E}">
        <p14:creationId xmlns:p14="http://schemas.microsoft.com/office/powerpoint/2010/main" val="30548278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32</a:t>
            </a:fld>
            <a:endParaRPr lang="en-US"/>
          </a:p>
        </p:txBody>
      </p:sp>
    </p:spTree>
    <p:extLst>
      <p:ext uri="{BB962C8B-B14F-4D97-AF65-F5344CB8AC3E}">
        <p14:creationId xmlns:p14="http://schemas.microsoft.com/office/powerpoint/2010/main" val="34988394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33</a:t>
            </a:fld>
            <a:endParaRPr lang="en-US"/>
          </a:p>
        </p:txBody>
      </p:sp>
    </p:spTree>
    <p:extLst>
      <p:ext uri="{BB962C8B-B14F-4D97-AF65-F5344CB8AC3E}">
        <p14:creationId xmlns:p14="http://schemas.microsoft.com/office/powerpoint/2010/main" val="10522209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34</a:t>
            </a:fld>
            <a:endParaRPr lang="en-US"/>
          </a:p>
        </p:txBody>
      </p:sp>
    </p:spTree>
    <p:extLst>
      <p:ext uri="{BB962C8B-B14F-4D97-AF65-F5344CB8AC3E}">
        <p14:creationId xmlns:p14="http://schemas.microsoft.com/office/powerpoint/2010/main" val="39965460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35</a:t>
            </a:fld>
            <a:endParaRPr lang="en-US"/>
          </a:p>
        </p:txBody>
      </p:sp>
    </p:spTree>
    <p:extLst>
      <p:ext uri="{BB962C8B-B14F-4D97-AF65-F5344CB8AC3E}">
        <p14:creationId xmlns:p14="http://schemas.microsoft.com/office/powerpoint/2010/main" val="31134886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36</a:t>
            </a:fld>
            <a:endParaRPr lang="en-US"/>
          </a:p>
        </p:txBody>
      </p:sp>
    </p:spTree>
    <p:extLst>
      <p:ext uri="{BB962C8B-B14F-4D97-AF65-F5344CB8AC3E}">
        <p14:creationId xmlns:p14="http://schemas.microsoft.com/office/powerpoint/2010/main" val="25858071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37</a:t>
            </a:fld>
            <a:endParaRPr lang="en-US"/>
          </a:p>
        </p:txBody>
      </p:sp>
    </p:spTree>
    <p:extLst>
      <p:ext uri="{BB962C8B-B14F-4D97-AF65-F5344CB8AC3E}">
        <p14:creationId xmlns:p14="http://schemas.microsoft.com/office/powerpoint/2010/main" val="12632503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38</a:t>
            </a:fld>
            <a:endParaRPr lang="en-US"/>
          </a:p>
        </p:txBody>
      </p:sp>
    </p:spTree>
    <p:extLst>
      <p:ext uri="{BB962C8B-B14F-4D97-AF65-F5344CB8AC3E}">
        <p14:creationId xmlns:p14="http://schemas.microsoft.com/office/powerpoint/2010/main" val="101962903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39</a:t>
            </a:fld>
            <a:endParaRPr lang="en-US"/>
          </a:p>
        </p:txBody>
      </p:sp>
    </p:spTree>
    <p:extLst>
      <p:ext uri="{BB962C8B-B14F-4D97-AF65-F5344CB8AC3E}">
        <p14:creationId xmlns:p14="http://schemas.microsoft.com/office/powerpoint/2010/main" val="32312348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1" kern="1200" cap="all">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CBDA92B-407F-4940-92B6-C1B5D38B3136}" type="slidenum">
              <a:rPr lang="en-US" smtClean="0"/>
              <a:t>4</a:t>
            </a:fld>
            <a:endParaRPr lang="en-US"/>
          </a:p>
        </p:txBody>
      </p:sp>
    </p:spTree>
    <p:extLst>
      <p:ext uri="{BB962C8B-B14F-4D97-AF65-F5344CB8AC3E}">
        <p14:creationId xmlns:p14="http://schemas.microsoft.com/office/powerpoint/2010/main" val="26117789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40</a:t>
            </a:fld>
            <a:endParaRPr lang="en-US"/>
          </a:p>
        </p:txBody>
      </p:sp>
    </p:spTree>
    <p:extLst>
      <p:ext uri="{BB962C8B-B14F-4D97-AF65-F5344CB8AC3E}">
        <p14:creationId xmlns:p14="http://schemas.microsoft.com/office/powerpoint/2010/main" val="163200848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41</a:t>
            </a:fld>
            <a:endParaRPr lang="en-US"/>
          </a:p>
        </p:txBody>
      </p:sp>
    </p:spTree>
    <p:extLst>
      <p:ext uri="{BB962C8B-B14F-4D97-AF65-F5344CB8AC3E}">
        <p14:creationId xmlns:p14="http://schemas.microsoft.com/office/powerpoint/2010/main" val="21617898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42</a:t>
            </a:fld>
            <a:endParaRPr lang="en-US"/>
          </a:p>
        </p:txBody>
      </p:sp>
    </p:spTree>
    <p:extLst>
      <p:ext uri="{BB962C8B-B14F-4D97-AF65-F5344CB8AC3E}">
        <p14:creationId xmlns:p14="http://schemas.microsoft.com/office/powerpoint/2010/main" val="386923071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43</a:t>
            </a:fld>
            <a:endParaRPr lang="en-US"/>
          </a:p>
        </p:txBody>
      </p:sp>
    </p:spTree>
    <p:extLst>
      <p:ext uri="{BB962C8B-B14F-4D97-AF65-F5344CB8AC3E}">
        <p14:creationId xmlns:p14="http://schemas.microsoft.com/office/powerpoint/2010/main" val="145200842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CBDA92B-407F-4940-92B6-C1B5D38B3136}" type="slidenum">
              <a:rPr lang="en-US" smtClean="0"/>
              <a:t>44</a:t>
            </a:fld>
            <a:endParaRPr lang="en-US"/>
          </a:p>
        </p:txBody>
      </p:sp>
    </p:spTree>
    <p:extLst>
      <p:ext uri="{BB962C8B-B14F-4D97-AF65-F5344CB8AC3E}">
        <p14:creationId xmlns:p14="http://schemas.microsoft.com/office/powerpoint/2010/main" val="275873028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CBDA92B-407F-4940-92B6-C1B5D38B3136}" type="slidenum">
              <a:rPr lang="en-US" smtClean="0"/>
              <a:t>45</a:t>
            </a:fld>
            <a:endParaRPr lang="en-US"/>
          </a:p>
        </p:txBody>
      </p:sp>
    </p:spTree>
    <p:extLst>
      <p:ext uri="{BB962C8B-B14F-4D97-AF65-F5344CB8AC3E}">
        <p14:creationId xmlns:p14="http://schemas.microsoft.com/office/powerpoint/2010/main" val="112712137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46</a:t>
            </a:fld>
            <a:endParaRPr lang="en-US"/>
          </a:p>
        </p:txBody>
      </p:sp>
    </p:spTree>
    <p:extLst>
      <p:ext uri="{BB962C8B-B14F-4D97-AF65-F5344CB8AC3E}">
        <p14:creationId xmlns:p14="http://schemas.microsoft.com/office/powerpoint/2010/main" val="72660233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47</a:t>
            </a:fld>
            <a:endParaRPr lang="en-US"/>
          </a:p>
        </p:txBody>
      </p:sp>
    </p:spTree>
    <p:extLst>
      <p:ext uri="{BB962C8B-B14F-4D97-AF65-F5344CB8AC3E}">
        <p14:creationId xmlns:p14="http://schemas.microsoft.com/office/powerpoint/2010/main" val="365638652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48</a:t>
            </a:fld>
            <a:endParaRPr lang="en-US"/>
          </a:p>
        </p:txBody>
      </p:sp>
    </p:spTree>
    <p:extLst>
      <p:ext uri="{BB962C8B-B14F-4D97-AF65-F5344CB8AC3E}">
        <p14:creationId xmlns:p14="http://schemas.microsoft.com/office/powerpoint/2010/main" val="274355551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49</a:t>
            </a:fld>
            <a:endParaRPr lang="en-US"/>
          </a:p>
        </p:txBody>
      </p:sp>
    </p:spTree>
    <p:extLst>
      <p:ext uri="{BB962C8B-B14F-4D97-AF65-F5344CB8AC3E}">
        <p14:creationId xmlns:p14="http://schemas.microsoft.com/office/powerpoint/2010/main" val="42382114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5</a:t>
            </a:fld>
            <a:endParaRPr lang="en-US"/>
          </a:p>
        </p:txBody>
      </p:sp>
    </p:spTree>
    <p:extLst>
      <p:ext uri="{BB962C8B-B14F-4D97-AF65-F5344CB8AC3E}">
        <p14:creationId xmlns:p14="http://schemas.microsoft.com/office/powerpoint/2010/main" val="108135023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50</a:t>
            </a:fld>
            <a:endParaRPr lang="en-US"/>
          </a:p>
        </p:txBody>
      </p:sp>
    </p:spTree>
    <p:extLst>
      <p:ext uri="{BB962C8B-B14F-4D97-AF65-F5344CB8AC3E}">
        <p14:creationId xmlns:p14="http://schemas.microsoft.com/office/powerpoint/2010/main" val="408574522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51</a:t>
            </a:fld>
            <a:endParaRPr lang="en-US"/>
          </a:p>
        </p:txBody>
      </p:sp>
    </p:spTree>
    <p:extLst>
      <p:ext uri="{BB962C8B-B14F-4D97-AF65-F5344CB8AC3E}">
        <p14:creationId xmlns:p14="http://schemas.microsoft.com/office/powerpoint/2010/main" val="234433656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52</a:t>
            </a:fld>
            <a:endParaRPr lang="en-US"/>
          </a:p>
        </p:txBody>
      </p:sp>
    </p:spTree>
    <p:extLst>
      <p:ext uri="{BB962C8B-B14F-4D97-AF65-F5344CB8AC3E}">
        <p14:creationId xmlns:p14="http://schemas.microsoft.com/office/powerpoint/2010/main" val="324486283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53</a:t>
            </a:fld>
            <a:endParaRPr lang="en-US"/>
          </a:p>
        </p:txBody>
      </p:sp>
    </p:spTree>
    <p:extLst>
      <p:ext uri="{BB962C8B-B14F-4D97-AF65-F5344CB8AC3E}">
        <p14:creationId xmlns:p14="http://schemas.microsoft.com/office/powerpoint/2010/main" val="296452353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54</a:t>
            </a:fld>
            <a:endParaRPr lang="en-US"/>
          </a:p>
        </p:txBody>
      </p:sp>
    </p:spTree>
    <p:extLst>
      <p:ext uri="{BB962C8B-B14F-4D97-AF65-F5344CB8AC3E}">
        <p14:creationId xmlns:p14="http://schemas.microsoft.com/office/powerpoint/2010/main" val="23695664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55</a:t>
            </a:fld>
            <a:endParaRPr lang="en-US"/>
          </a:p>
        </p:txBody>
      </p:sp>
    </p:spTree>
    <p:extLst>
      <p:ext uri="{BB962C8B-B14F-4D97-AF65-F5344CB8AC3E}">
        <p14:creationId xmlns:p14="http://schemas.microsoft.com/office/powerpoint/2010/main" val="143435437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56</a:t>
            </a:fld>
            <a:endParaRPr lang="en-US"/>
          </a:p>
        </p:txBody>
      </p:sp>
    </p:spTree>
    <p:extLst>
      <p:ext uri="{BB962C8B-B14F-4D97-AF65-F5344CB8AC3E}">
        <p14:creationId xmlns:p14="http://schemas.microsoft.com/office/powerpoint/2010/main" val="131896582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57</a:t>
            </a:fld>
            <a:endParaRPr lang="en-US"/>
          </a:p>
        </p:txBody>
      </p:sp>
    </p:spTree>
    <p:extLst>
      <p:ext uri="{BB962C8B-B14F-4D97-AF65-F5344CB8AC3E}">
        <p14:creationId xmlns:p14="http://schemas.microsoft.com/office/powerpoint/2010/main" val="422626485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58</a:t>
            </a:fld>
            <a:endParaRPr lang="en-US"/>
          </a:p>
        </p:txBody>
      </p:sp>
    </p:spTree>
    <p:extLst>
      <p:ext uri="{BB962C8B-B14F-4D97-AF65-F5344CB8AC3E}">
        <p14:creationId xmlns:p14="http://schemas.microsoft.com/office/powerpoint/2010/main" val="238396026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59</a:t>
            </a:fld>
            <a:endParaRPr lang="en-US"/>
          </a:p>
        </p:txBody>
      </p:sp>
    </p:spTree>
    <p:extLst>
      <p:ext uri="{BB962C8B-B14F-4D97-AF65-F5344CB8AC3E}">
        <p14:creationId xmlns:p14="http://schemas.microsoft.com/office/powerpoint/2010/main" val="4037806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6</a:t>
            </a:fld>
            <a:endParaRPr lang="en-US"/>
          </a:p>
        </p:txBody>
      </p:sp>
    </p:spTree>
    <p:extLst>
      <p:ext uri="{BB962C8B-B14F-4D97-AF65-F5344CB8AC3E}">
        <p14:creationId xmlns:p14="http://schemas.microsoft.com/office/powerpoint/2010/main" val="17015759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60</a:t>
            </a:fld>
            <a:endParaRPr lang="en-US"/>
          </a:p>
        </p:txBody>
      </p:sp>
    </p:spTree>
    <p:extLst>
      <p:ext uri="{BB962C8B-B14F-4D97-AF65-F5344CB8AC3E}">
        <p14:creationId xmlns:p14="http://schemas.microsoft.com/office/powerpoint/2010/main" val="120671496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61</a:t>
            </a:fld>
            <a:endParaRPr lang="en-US"/>
          </a:p>
        </p:txBody>
      </p:sp>
    </p:spTree>
    <p:extLst>
      <p:ext uri="{BB962C8B-B14F-4D97-AF65-F5344CB8AC3E}">
        <p14:creationId xmlns:p14="http://schemas.microsoft.com/office/powerpoint/2010/main" val="183139837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D6818-6194-A2BA-ED7A-A8BEC7EE90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1381A9-0700-912A-02F5-869B72AE86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E0BE0F-658B-4DD8-5B6A-A84729B3C2F7}"/>
              </a:ext>
            </a:extLst>
          </p:cNvPr>
          <p:cNvSpPr>
            <a:spLocks noGrp="1"/>
          </p:cNvSpPr>
          <p:nvPr>
            <p:ph type="body" idx="1"/>
          </p:nvPr>
        </p:nvSpPr>
        <p:spPr/>
        <p:txBody>
          <a:bodyPr/>
          <a:lstStyle/>
          <a:p>
            <a:endParaRPr lang="en-US" sz="120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D080198A-A2EB-FA5E-13B3-6E1A443CC38B}"/>
              </a:ext>
            </a:extLst>
          </p:cNvPr>
          <p:cNvSpPr>
            <a:spLocks noGrp="1"/>
          </p:cNvSpPr>
          <p:nvPr>
            <p:ph type="sldNum" sz="quarter" idx="5"/>
          </p:nvPr>
        </p:nvSpPr>
        <p:spPr/>
        <p:txBody>
          <a:bodyPr/>
          <a:lstStyle/>
          <a:p>
            <a:fld id="{2CBDA92B-407F-4940-92B6-C1B5D38B3136}" type="slidenum">
              <a:rPr lang="en-US" smtClean="0"/>
              <a:t>62</a:t>
            </a:fld>
            <a:endParaRPr lang="en-US"/>
          </a:p>
        </p:txBody>
      </p:sp>
    </p:spTree>
    <p:extLst>
      <p:ext uri="{BB962C8B-B14F-4D97-AF65-F5344CB8AC3E}">
        <p14:creationId xmlns:p14="http://schemas.microsoft.com/office/powerpoint/2010/main" val="31266435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63</a:t>
            </a:fld>
            <a:endParaRPr lang="en-US"/>
          </a:p>
        </p:txBody>
      </p:sp>
    </p:spTree>
    <p:extLst>
      <p:ext uri="{BB962C8B-B14F-4D97-AF65-F5344CB8AC3E}">
        <p14:creationId xmlns:p14="http://schemas.microsoft.com/office/powerpoint/2010/main" val="244099601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64</a:t>
            </a:fld>
            <a:endParaRPr lang="en-US"/>
          </a:p>
        </p:txBody>
      </p:sp>
    </p:spTree>
    <p:extLst>
      <p:ext uri="{BB962C8B-B14F-4D97-AF65-F5344CB8AC3E}">
        <p14:creationId xmlns:p14="http://schemas.microsoft.com/office/powerpoint/2010/main" val="187342954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65</a:t>
            </a:fld>
            <a:endParaRPr lang="en-US"/>
          </a:p>
        </p:txBody>
      </p:sp>
    </p:spTree>
    <p:extLst>
      <p:ext uri="{BB962C8B-B14F-4D97-AF65-F5344CB8AC3E}">
        <p14:creationId xmlns:p14="http://schemas.microsoft.com/office/powerpoint/2010/main" val="109904416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66</a:t>
            </a:fld>
            <a:endParaRPr lang="en-US"/>
          </a:p>
        </p:txBody>
      </p:sp>
    </p:spTree>
    <p:extLst>
      <p:ext uri="{BB962C8B-B14F-4D97-AF65-F5344CB8AC3E}">
        <p14:creationId xmlns:p14="http://schemas.microsoft.com/office/powerpoint/2010/main" val="69263276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67</a:t>
            </a:fld>
            <a:endParaRPr lang="en-US"/>
          </a:p>
        </p:txBody>
      </p:sp>
    </p:spTree>
    <p:extLst>
      <p:ext uri="{BB962C8B-B14F-4D97-AF65-F5344CB8AC3E}">
        <p14:creationId xmlns:p14="http://schemas.microsoft.com/office/powerpoint/2010/main" val="89555650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68</a:t>
            </a:fld>
            <a:endParaRPr lang="en-US"/>
          </a:p>
        </p:txBody>
      </p:sp>
    </p:spTree>
    <p:extLst>
      <p:ext uri="{BB962C8B-B14F-4D97-AF65-F5344CB8AC3E}">
        <p14:creationId xmlns:p14="http://schemas.microsoft.com/office/powerpoint/2010/main" val="35612829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FD85F-0CE2-69C8-FAAF-B48B0A04AE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910606-79C0-B85F-E929-7FB7F5B183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99BB8F-1B4D-ED33-7BD7-AD8495E7A71E}"/>
              </a:ext>
            </a:extLst>
          </p:cNvPr>
          <p:cNvSpPr>
            <a:spLocks noGrp="1"/>
          </p:cNvSpPr>
          <p:nvPr>
            <p:ph type="body" idx="1"/>
          </p:nvPr>
        </p:nvSpPr>
        <p:spPr/>
        <p:txBody>
          <a:bodyPr/>
          <a:lstStyle/>
          <a:p>
            <a:endParaRPr lang="en-US" sz="120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FECAFD2D-69E2-E361-CE07-58CA5F726AA4}"/>
              </a:ext>
            </a:extLst>
          </p:cNvPr>
          <p:cNvSpPr>
            <a:spLocks noGrp="1"/>
          </p:cNvSpPr>
          <p:nvPr>
            <p:ph type="sldNum" sz="quarter" idx="5"/>
          </p:nvPr>
        </p:nvSpPr>
        <p:spPr/>
        <p:txBody>
          <a:bodyPr/>
          <a:lstStyle/>
          <a:p>
            <a:fld id="{5360E60C-F8D8-477A-9750-452EA7610BD6}" type="slidenum">
              <a:rPr lang="en-US" smtClean="0"/>
              <a:t>69</a:t>
            </a:fld>
            <a:endParaRPr lang="en-US"/>
          </a:p>
        </p:txBody>
      </p:sp>
    </p:spTree>
    <p:extLst>
      <p:ext uri="{BB962C8B-B14F-4D97-AF65-F5344CB8AC3E}">
        <p14:creationId xmlns:p14="http://schemas.microsoft.com/office/powerpoint/2010/main" val="28956838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7</a:t>
            </a:fld>
            <a:endParaRPr lang="en-US"/>
          </a:p>
        </p:txBody>
      </p:sp>
    </p:spTree>
    <p:extLst>
      <p:ext uri="{BB962C8B-B14F-4D97-AF65-F5344CB8AC3E}">
        <p14:creationId xmlns:p14="http://schemas.microsoft.com/office/powerpoint/2010/main" val="97769680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70</a:t>
            </a:fld>
            <a:endParaRPr lang="en-US"/>
          </a:p>
        </p:txBody>
      </p:sp>
    </p:spTree>
    <p:extLst>
      <p:ext uri="{BB962C8B-B14F-4D97-AF65-F5344CB8AC3E}">
        <p14:creationId xmlns:p14="http://schemas.microsoft.com/office/powerpoint/2010/main" val="9474185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8</a:t>
            </a:fld>
            <a:endParaRPr lang="en-US"/>
          </a:p>
        </p:txBody>
      </p:sp>
    </p:spTree>
    <p:extLst>
      <p:ext uri="{BB962C8B-B14F-4D97-AF65-F5344CB8AC3E}">
        <p14:creationId xmlns:p14="http://schemas.microsoft.com/office/powerpoint/2010/main" val="13072537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BDA92B-407F-4940-92B6-C1B5D38B3136}" type="slidenum">
              <a:rPr lang="en-US" smtClean="0"/>
              <a:t>9</a:t>
            </a:fld>
            <a:endParaRPr lang="en-US"/>
          </a:p>
        </p:txBody>
      </p:sp>
    </p:spTree>
    <p:extLst>
      <p:ext uri="{BB962C8B-B14F-4D97-AF65-F5344CB8AC3E}">
        <p14:creationId xmlns:p14="http://schemas.microsoft.com/office/powerpoint/2010/main" val="32101305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5947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72754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6661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_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55120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2_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34303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3_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96088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4_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63654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5_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57248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13_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05558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6_Blank">
    <p:bg>
      <p:bgPr>
        <a:blipFill dpi="0" rotWithShape="1">
          <a:blip r:embed="rId2"/>
          <a:srcRect/>
          <a:stretch>
            <a:fillRect l="-51882" t="-8632" r="-11548" b="-432"/>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40315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7_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7599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40217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14_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659670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8_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90787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10_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77804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15_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948160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9_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92281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11_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796619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18_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58937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12_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268434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16_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13850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17_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63239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2944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B74E6F6-3D20-F6BF-24DF-839635FBDFC3}"/>
              </a:ext>
            </a:extLst>
          </p:cNvPr>
          <p:cNvSpPr>
            <a:spLocks noGrp="1" noChangeAspect="1"/>
          </p:cNvSpPr>
          <p:nvPr>
            <p:ph type="pic" sz="quarter" idx="10"/>
          </p:nvPr>
        </p:nvSpPr>
        <p:spPr>
          <a:xfrm>
            <a:off x="679298" y="1191037"/>
            <a:ext cx="3208662" cy="480131"/>
          </a:xfrm>
          <a:prstGeom prst="rect">
            <a:avLst/>
          </a:prstGeom>
        </p:spPr>
        <p:txBody>
          <a:bodyPr>
            <a:spAutoFit/>
          </a:bodyPr>
          <a:lstStyle/>
          <a:p>
            <a:endParaRPr lang="en-US"/>
          </a:p>
        </p:txBody>
      </p:sp>
      <p:sp>
        <p:nvSpPr>
          <p:cNvPr id="7" name="Text Placeholder 6">
            <a:extLst>
              <a:ext uri="{FF2B5EF4-FFF2-40B4-BE49-F238E27FC236}">
                <a16:creationId xmlns:a16="http://schemas.microsoft.com/office/drawing/2014/main" id="{62BA19A6-F14D-A05A-EC3B-BBBED10F1509}"/>
              </a:ext>
            </a:extLst>
          </p:cNvPr>
          <p:cNvSpPr>
            <a:spLocks noGrp="1"/>
          </p:cNvSpPr>
          <p:nvPr>
            <p:ph type="body" sz="quarter" idx="11" hasCustomPrompt="1"/>
          </p:nvPr>
        </p:nvSpPr>
        <p:spPr>
          <a:xfrm>
            <a:off x="523355" y="2425263"/>
            <a:ext cx="6184572" cy="1604758"/>
          </a:xfrm>
          <a:prstGeom prst="rect">
            <a:avLst/>
          </a:prstGeom>
        </p:spPr>
        <p:txBody>
          <a:bodyPr wrap="square" lIns="91440"/>
          <a:lstStyle>
            <a:lvl1pPr algn="l">
              <a:lnSpc>
                <a:spcPct val="100000"/>
              </a:lnSpc>
              <a:buFont typeface="Arial" panose="020B0604020202020204" pitchFamily="34" charset="0"/>
              <a:buNone/>
              <a:defRPr lang="en-US" sz="4800" b="1" baseline="0" dirty="0" smtClean="0"/>
            </a:lvl1pPr>
            <a:lvl2pPr>
              <a:buNone/>
              <a:defRPr b="1"/>
            </a:lvl2pPr>
            <a:lvl3pPr>
              <a:buNone/>
              <a:defRPr b="1"/>
            </a:lvl3pPr>
            <a:lvl4pPr>
              <a:buNone/>
              <a:defRPr b="1"/>
            </a:lvl4pPr>
            <a:lvl5pPr>
              <a:buNone/>
              <a:defRPr b="1"/>
            </a:lvl5pPr>
          </a:lstStyle>
          <a:p>
            <a:pPr lvl="0"/>
            <a:r>
              <a:rPr lang="en-US"/>
              <a:t>	Type a Header or Title Here About You</a:t>
            </a:r>
          </a:p>
        </p:txBody>
      </p:sp>
      <p:sp>
        <p:nvSpPr>
          <p:cNvPr id="9" name="Text Placeholder 8">
            <a:extLst>
              <a:ext uri="{FF2B5EF4-FFF2-40B4-BE49-F238E27FC236}">
                <a16:creationId xmlns:a16="http://schemas.microsoft.com/office/drawing/2014/main" id="{CE02FC03-4415-9EE0-2973-63B0CE2EC4D8}"/>
              </a:ext>
            </a:extLst>
          </p:cNvPr>
          <p:cNvSpPr>
            <a:spLocks noGrp="1"/>
          </p:cNvSpPr>
          <p:nvPr>
            <p:ph type="body" sz="quarter" idx="12" hasCustomPrompt="1"/>
          </p:nvPr>
        </p:nvSpPr>
        <p:spPr>
          <a:xfrm>
            <a:off x="523355" y="4233122"/>
            <a:ext cx="6121363" cy="1842857"/>
          </a:xfrm>
          <a:prstGeom prst="rect">
            <a:avLst/>
          </a:prstGeom>
        </p:spPr>
        <p:txBody>
          <a:bodyPr/>
          <a:lstStyle>
            <a:lvl1pPr>
              <a:lnSpc>
                <a:spcPct val="100000"/>
              </a:lnSpc>
              <a:buNone/>
              <a:defRPr sz="2400"/>
            </a:lvl1pPr>
            <a:lvl2pPr>
              <a:buNone/>
              <a:defRPr/>
            </a:lvl2pPr>
            <a:lvl3pPr>
              <a:buNone/>
              <a:defRPr/>
            </a:lvl3pPr>
            <a:lvl4pPr>
              <a:buNone/>
              <a:defRPr/>
            </a:lvl4pPr>
            <a:lvl5pPr>
              <a:buNone/>
              <a:defRPr/>
            </a:lvl5pPr>
          </a:lstStyle>
          <a:p>
            <a:pPr lvl="0"/>
            <a:r>
              <a:rPr lang="en-US"/>
              <a:t>	Add some details about your organization, program, or information you want training attendees to know.</a:t>
            </a:r>
          </a:p>
        </p:txBody>
      </p:sp>
      <p:sp>
        <p:nvSpPr>
          <p:cNvPr id="11" name="Picture Placeholder 10">
            <a:extLst>
              <a:ext uri="{FF2B5EF4-FFF2-40B4-BE49-F238E27FC236}">
                <a16:creationId xmlns:a16="http://schemas.microsoft.com/office/drawing/2014/main" id="{473E5EFA-9E5D-0075-3CD8-72ED0BC28BCD}"/>
              </a:ext>
            </a:extLst>
          </p:cNvPr>
          <p:cNvSpPr>
            <a:spLocks noGrp="1"/>
          </p:cNvSpPr>
          <p:nvPr>
            <p:ph type="pic" sz="quarter" idx="13"/>
          </p:nvPr>
        </p:nvSpPr>
        <p:spPr>
          <a:xfrm>
            <a:off x="7459404" y="955243"/>
            <a:ext cx="4053298" cy="5007313"/>
          </a:xfrm>
          <a:prstGeom prst="rect">
            <a:avLst/>
          </a:prstGeom>
        </p:spPr>
        <p:txBody>
          <a:bodyPr/>
          <a:lstStyle/>
          <a:p>
            <a:endParaRPr lang="en-US"/>
          </a:p>
        </p:txBody>
      </p:sp>
    </p:spTree>
    <p:extLst>
      <p:ext uri="{BB962C8B-B14F-4D97-AF65-F5344CB8AC3E}">
        <p14:creationId xmlns:p14="http://schemas.microsoft.com/office/powerpoint/2010/main" val="36516382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49540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21401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4031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0612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683228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51458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601283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94" r:id="rId4"/>
    <p:sldLayoutId id="2147483662" r:id="rId5"/>
    <p:sldLayoutId id="2147483663" r:id="rId6"/>
    <p:sldLayoutId id="2147483664" r:id="rId7"/>
    <p:sldLayoutId id="2147483665" r:id="rId8"/>
    <p:sldLayoutId id="2147483666" r:id="rId9"/>
    <p:sldLayoutId id="2147483667" r:id="rId10"/>
    <p:sldLayoutId id="2147483668" r:id="rId11"/>
    <p:sldLayoutId id="2147483674" r:id="rId12"/>
    <p:sldLayoutId id="2147483675" r:id="rId13"/>
    <p:sldLayoutId id="2147483676" r:id="rId14"/>
    <p:sldLayoutId id="2147483677" r:id="rId15"/>
    <p:sldLayoutId id="2147483678" r:id="rId16"/>
    <p:sldLayoutId id="2147483689" r:id="rId17"/>
    <p:sldLayoutId id="2147483679" r:id="rId18"/>
    <p:sldLayoutId id="2147483680" r:id="rId19"/>
    <p:sldLayoutId id="2147483690" r:id="rId20"/>
    <p:sldLayoutId id="2147483681" r:id="rId21"/>
    <p:sldLayoutId id="2147483683" r:id="rId22"/>
    <p:sldLayoutId id="2147483691" r:id="rId23"/>
    <p:sldLayoutId id="2147483682" r:id="rId24"/>
    <p:sldLayoutId id="2147483684" r:id="rId25"/>
    <p:sldLayoutId id="2147483695" r:id="rId26"/>
    <p:sldLayoutId id="2147483685" r:id="rId27"/>
    <p:sldLayoutId id="2147483692" r:id="rId28"/>
    <p:sldLayoutId id="2147483693" r:id="rId29"/>
    <p:sldLayoutId id="2147483696" r:id="rId3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notesSlide" Target="../notesSlides/notesSlide12.xml"/><Relationship Id="rId1" Type="http://schemas.openxmlformats.org/officeDocument/2006/relationships/slideLayout" Target="../slideLayouts/slideLayout26.xml"/><Relationship Id="rId4" Type="http://schemas.openxmlformats.org/officeDocument/2006/relationships/image" Target="../media/image42.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5.xml"/><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3" Type="http://schemas.openxmlformats.org/officeDocument/2006/relationships/hyperlink" Target="mailto:Brain-Health@DOH.WA.Gov"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44.png"/></Relationships>
</file>

<file path=ppt/slides/_rels/slide1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7.xml"/><Relationship Id="rId1" Type="http://schemas.openxmlformats.org/officeDocument/2006/relationships/slideLayout" Target="../slideLayouts/slideLayout22.xml"/><Relationship Id="rId4" Type="http://schemas.openxmlformats.org/officeDocument/2006/relationships/image" Target="../media/image46.jpeg"/></Relationships>
</file>

<file path=ppt/slides/_rels/slide1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30.xml"/><Relationship Id="rId5" Type="http://schemas.openxmlformats.org/officeDocument/2006/relationships/image" Target="../media/image30.jpeg"/><Relationship Id="rId4" Type="http://schemas.openxmlformats.org/officeDocument/2006/relationships/image" Target="../media/image29.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30.xml"/><Relationship Id="rId5" Type="http://schemas.openxmlformats.org/officeDocument/2006/relationships/image" Target="../media/image32.png"/><Relationship Id="rId4" Type="http://schemas.openxmlformats.org/officeDocument/2006/relationships/image" Target="../media/image31.png"/></Relationships>
</file>

<file path=ppt/slides/_rels/slide3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3.xml"/><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4.xml"/><Relationship Id="rId1" Type="http://schemas.openxmlformats.org/officeDocument/2006/relationships/slideLayout" Target="../slideLayouts/slideLayout21.xml"/></Relationships>
</file>

<file path=ppt/slides/_rels/slide35.xml.rels><?xml version="1.0" encoding="UTF-8" standalone="yes"?>
<Relationships xmlns="http://schemas.openxmlformats.org/package/2006/relationships"><Relationship Id="rId3" Type="http://schemas.openxmlformats.org/officeDocument/2006/relationships/hyperlink" Target="mailto:Brain-Health@DOH.WA.Gov" TargetMode="External"/><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44.png"/></Relationships>
</file>

<file path=ppt/slides/_rels/slide3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6.xml"/><Relationship Id="rId1" Type="http://schemas.openxmlformats.org/officeDocument/2006/relationships/slideLayout" Target="../slideLayouts/slideLayout25.xml"/><Relationship Id="rId4" Type="http://schemas.openxmlformats.org/officeDocument/2006/relationships/image" Target="../media/image54.jpeg"/></Relationships>
</file>

<file path=ppt/slides/_rels/slide3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7.xml"/><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6.xml"/></Relationships>
</file>

<file path=ppt/slides/_rels/slide3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9.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40.xml.rels><?xml version="1.0" encoding="UTF-8" standalone="yes"?>
<Relationships xmlns="http://schemas.openxmlformats.org/package/2006/relationships"><Relationship Id="rId3" Type="http://schemas.openxmlformats.org/officeDocument/2006/relationships/image" Target="../media/image57.svg"/><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notesSlide" Target="../notesSlides/notesSlide42.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notesSlide" Target="../notesSlides/notesSlide48.xm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xml"/><Relationship Id="rId1" Type="http://schemas.openxmlformats.org/officeDocument/2006/relationships/slideLayout" Target="../slideLayouts/slideLayout15.xml"/><Relationship Id="rId5" Type="http://schemas.openxmlformats.org/officeDocument/2006/relationships/image" Target="../media/image37.jpeg"/><Relationship Id="rId4" Type="http://schemas.openxmlformats.org/officeDocument/2006/relationships/image" Target="../media/image36.jpeg"/></Relationships>
</file>

<file path=ppt/slides/_rels/slide50.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notesSlide" Target="../notesSlides/notesSlide50.xml"/><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notesSlide" Target="../notesSlides/notesSlide52.xml"/><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notesSlide" Target="../notesSlides/notesSlide54.xml"/><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6.xml"/></Relationships>
</file>

<file path=ppt/slides/_rels/slide56.xml.rels><?xml version="1.0" encoding="UTF-8" standalone="yes"?>
<Relationships xmlns="http://schemas.openxmlformats.org/package/2006/relationships"><Relationship Id="rId3" Type="http://schemas.openxmlformats.org/officeDocument/2006/relationships/image" Target="../media/image65.svg"/><Relationship Id="rId2" Type="http://schemas.openxmlformats.org/officeDocument/2006/relationships/notesSlide" Target="../notesSlides/notesSlide56.xml"/><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6.xml"/></Relationships>
</file>

<file path=ppt/slides/_rels/slide58.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notesSlide" Target="../notesSlides/notesSlide58.xml"/><Relationship Id="rId1" Type="http://schemas.openxmlformats.org/officeDocument/2006/relationships/slideLayout" Target="../slideLayouts/slideLayout8.xml"/><Relationship Id="rId4" Type="http://schemas.openxmlformats.org/officeDocument/2006/relationships/image" Target="../media/image67.sv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60.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60.xml"/><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61.xml"/><Relationship Id="rId1" Type="http://schemas.openxmlformats.org/officeDocument/2006/relationships/slideLayout" Target="../slideLayouts/slideLayout24.xml"/></Relationships>
</file>

<file path=ppt/slides/_rels/slide6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62.xml"/><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3" Type="http://schemas.openxmlformats.org/officeDocument/2006/relationships/hyperlink" Target="mailto:Brain-Health@DOH.WA.Gov" TargetMode="External"/><Relationship Id="rId2" Type="http://schemas.openxmlformats.org/officeDocument/2006/relationships/notesSlide" Target="../notesSlides/notesSlide63.xml"/><Relationship Id="rId1" Type="http://schemas.openxmlformats.org/officeDocument/2006/relationships/slideLayout" Target="../slideLayouts/slideLayout3.xml"/><Relationship Id="rId4" Type="http://schemas.openxmlformats.org/officeDocument/2006/relationships/image" Target="../media/image44.png"/></Relationships>
</file>

<file path=ppt/slides/_rels/slide64.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64.xml"/><Relationship Id="rId1" Type="http://schemas.openxmlformats.org/officeDocument/2006/relationships/slideLayout" Target="../slideLayouts/slideLayout19.xml"/><Relationship Id="rId4" Type="http://schemas.openxmlformats.org/officeDocument/2006/relationships/image" Target="../media/image72.jpeg"/></Relationships>
</file>

<file path=ppt/slides/_rels/slide65.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65.xml"/><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67.xml"/><Relationship Id="rId1" Type="http://schemas.openxmlformats.org/officeDocument/2006/relationships/slideLayout" Target="../slideLayouts/slideLayout14.xml"/><Relationship Id="rId5" Type="http://schemas.openxmlformats.org/officeDocument/2006/relationships/image" Target="../media/image76.jpeg"/><Relationship Id="rId4" Type="http://schemas.openxmlformats.org/officeDocument/2006/relationships/image" Target="../media/image75.jpeg"/></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6.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15.xml"/><Relationship Id="rId1" Type="http://schemas.openxmlformats.org/officeDocument/2006/relationships/tags" Target="../tags/tag1.xml"/><Relationship Id="rId4" Type="http://schemas.openxmlformats.org/officeDocument/2006/relationships/image" Target="../media/image77.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29.xml"/><Relationship Id="rId4" Type="http://schemas.openxmlformats.org/officeDocument/2006/relationships/image" Target="../media/image39.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B05E7665-EC46-E786-6D71-7FD154260F82}"/>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05885683-2A94-D360-6D12-A8D05EC27762}"/>
              </a:ext>
            </a:extLst>
          </p:cNvPr>
          <p:cNvSpPr txBox="1"/>
          <p:nvPr/>
        </p:nvSpPr>
        <p:spPr>
          <a:xfrm>
            <a:off x="775092" y="640744"/>
            <a:ext cx="3208662" cy="1400383"/>
          </a:xfrm>
          <a:prstGeom prst="rect">
            <a:avLst/>
          </a:prstGeom>
          <a:noFill/>
        </p:spPr>
        <p:txBody>
          <a:bodyPr wrap="square" rtlCol="0">
            <a:spAutoFit/>
          </a:bodyPr>
          <a:lstStyle/>
          <a:p>
            <a:pPr algn="ctr">
              <a:spcAft>
                <a:spcPts val="600"/>
              </a:spcAft>
            </a:pPr>
            <a:r>
              <a:rPr lang="en-US" sz="1400" i="1">
                <a:solidFill>
                  <a:schemeClr val="tx1">
                    <a:lumMod val="50000"/>
                    <a:lumOff val="50000"/>
                  </a:schemeClr>
                </a:solidFill>
              </a:rPr>
              <a:t>Add a logo here. Use the Crop tool to adjust the size, as needed.</a:t>
            </a:r>
          </a:p>
          <a:p>
            <a:pPr algn="ctr">
              <a:spcAft>
                <a:spcPts val="600"/>
              </a:spcAft>
            </a:pPr>
            <a:endParaRPr lang="en-US" sz="1400" i="1">
              <a:solidFill>
                <a:schemeClr val="tx1">
                  <a:lumMod val="50000"/>
                  <a:lumOff val="50000"/>
                </a:schemeClr>
              </a:solidFill>
            </a:endParaRPr>
          </a:p>
          <a:p>
            <a:pPr algn="ctr">
              <a:spcAft>
                <a:spcPts val="600"/>
              </a:spcAft>
            </a:pPr>
            <a:endParaRPr lang="en-US" sz="1400" i="1">
              <a:solidFill>
                <a:schemeClr val="tx1">
                  <a:lumMod val="50000"/>
                  <a:lumOff val="50000"/>
                </a:schemeClr>
              </a:solidFill>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i="1">
                <a:solidFill>
                  <a:schemeClr val="tx1">
                    <a:lumMod val="50000"/>
                    <a:lumOff val="50000"/>
                  </a:schemeClr>
                </a:solidFill>
              </a:rPr>
              <a:t>Remember to delete this text box! </a:t>
            </a:r>
          </a:p>
        </p:txBody>
      </p:sp>
      <p:sp>
        <p:nvSpPr>
          <p:cNvPr id="14" name="TextBox 13">
            <a:extLst>
              <a:ext uri="{FF2B5EF4-FFF2-40B4-BE49-F238E27FC236}">
                <a16:creationId xmlns:a16="http://schemas.microsoft.com/office/drawing/2014/main" id="{F4161A13-3F9D-ACB3-2985-D743373340D5}"/>
              </a:ext>
            </a:extLst>
          </p:cNvPr>
          <p:cNvSpPr txBox="1"/>
          <p:nvPr/>
        </p:nvSpPr>
        <p:spPr>
          <a:xfrm>
            <a:off x="8216761" y="2429583"/>
            <a:ext cx="2538583" cy="160043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i="1">
                <a:solidFill>
                  <a:schemeClr val="tx1">
                    <a:lumMod val="50000"/>
                    <a:lumOff val="50000"/>
                  </a:schemeClr>
                </a:solidFill>
              </a:rPr>
              <a:t>Add a photo or image of an event flyer here. Use the Crop tool to adjust the size, as needed.</a:t>
            </a:r>
          </a:p>
          <a:p>
            <a:pPr algn="ctr"/>
            <a:endParaRPr lang="en-US" sz="1400" i="1">
              <a:solidFill>
                <a:schemeClr val="tx1">
                  <a:lumMod val="50000"/>
                  <a:lumOff val="50000"/>
                </a:schemeClr>
              </a:solidFill>
            </a:endParaRPr>
          </a:p>
          <a:p>
            <a:pPr algn="ctr"/>
            <a:endParaRPr lang="en-US" sz="1400" i="1">
              <a:solidFill>
                <a:schemeClr val="tx1">
                  <a:lumMod val="50000"/>
                  <a:lumOff val="50000"/>
                </a:schemeClr>
              </a:solidFill>
            </a:endParaRPr>
          </a:p>
          <a:p>
            <a:pPr algn="ctr"/>
            <a:endParaRPr lang="en-US" sz="1400" i="1">
              <a:solidFill>
                <a:schemeClr val="tx1">
                  <a:lumMod val="50000"/>
                  <a:lumOff val="50000"/>
                </a:schemeClr>
              </a:solidFill>
            </a:endParaRPr>
          </a:p>
          <a:p>
            <a:pPr algn="ctr"/>
            <a:r>
              <a:rPr lang="en-US" sz="1400" i="1">
                <a:solidFill>
                  <a:schemeClr val="tx1">
                    <a:lumMod val="50000"/>
                    <a:lumOff val="50000"/>
                  </a:schemeClr>
                </a:solidFill>
              </a:rPr>
              <a:t>Remember to delete this text box! </a:t>
            </a:r>
          </a:p>
        </p:txBody>
      </p:sp>
      <p:sp>
        <p:nvSpPr>
          <p:cNvPr id="2" name="Picture Placeholder 1">
            <a:extLst>
              <a:ext uri="{FF2B5EF4-FFF2-40B4-BE49-F238E27FC236}">
                <a16:creationId xmlns:a16="http://schemas.microsoft.com/office/drawing/2014/main" id="{AE45CD17-AF31-F80F-ACAE-60F8961F4734}"/>
              </a:ext>
            </a:extLst>
          </p:cNvPr>
          <p:cNvSpPr>
            <a:spLocks noGrp="1"/>
          </p:cNvSpPr>
          <p:nvPr>
            <p:ph type="pic" sz="quarter" idx="10"/>
          </p:nvPr>
        </p:nvSpPr>
        <p:spPr>
          <a:xfrm>
            <a:off x="775092" y="1191037"/>
            <a:ext cx="3208662" cy="480131"/>
          </a:xfrm>
        </p:spPr>
        <p:txBody>
          <a:bodyPr/>
          <a:lstStyle/>
          <a:p>
            <a:endParaRPr lang="en-US"/>
          </a:p>
        </p:txBody>
      </p:sp>
      <p:sp>
        <p:nvSpPr>
          <p:cNvPr id="3" name="Text Placeholder 2">
            <a:extLst>
              <a:ext uri="{FF2B5EF4-FFF2-40B4-BE49-F238E27FC236}">
                <a16:creationId xmlns:a16="http://schemas.microsoft.com/office/drawing/2014/main" id="{13450C4E-17A8-47BE-300E-D1D053FF4B4E}"/>
              </a:ext>
            </a:extLst>
          </p:cNvPr>
          <p:cNvSpPr>
            <a:spLocks noGrp="1"/>
          </p:cNvSpPr>
          <p:nvPr>
            <p:ph type="body" sz="quarter" idx="11"/>
          </p:nvPr>
        </p:nvSpPr>
        <p:spPr/>
        <p:txBody>
          <a:bodyPr/>
          <a:lstStyle/>
          <a:p>
            <a:endParaRPr lang="en-US"/>
          </a:p>
        </p:txBody>
      </p:sp>
      <p:sp>
        <p:nvSpPr>
          <p:cNvPr id="4" name="Text Placeholder 3">
            <a:extLst>
              <a:ext uri="{FF2B5EF4-FFF2-40B4-BE49-F238E27FC236}">
                <a16:creationId xmlns:a16="http://schemas.microsoft.com/office/drawing/2014/main" id="{1D8FEDF7-603F-6661-404D-6C21CEEB34D5}"/>
              </a:ext>
            </a:extLst>
          </p:cNvPr>
          <p:cNvSpPr>
            <a:spLocks noGrp="1"/>
          </p:cNvSpPr>
          <p:nvPr>
            <p:ph type="body" sz="quarter" idx="12"/>
          </p:nvPr>
        </p:nvSpPr>
        <p:spPr/>
        <p:txBody>
          <a:bodyPr/>
          <a:lstStyle/>
          <a:p>
            <a:endParaRPr lang="en-US"/>
          </a:p>
        </p:txBody>
      </p:sp>
      <p:sp>
        <p:nvSpPr>
          <p:cNvPr id="5" name="Picture Placeholder 4">
            <a:extLst>
              <a:ext uri="{FF2B5EF4-FFF2-40B4-BE49-F238E27FC236}">
                <a16:creationId xmlns:a16="http://schemas.microsoft.com/office/drawing/2014/main" id="{A3D7327A-9C04-7EF2-AEEE-E9D0AAFC6820}"/>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40584970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2D074B85-5CA4-44D4-9B2D-D095ABEAE1A7}"/>
              </a:ext>
            </a:extLst>
          </p:cNvPr>
          <p:cNvGrpSpPr>
            <a:grpSpLocks noGrp="1" noUngrp="1" noRot="1" noMove="1" noResize="1"/>
          </p:cNvGrpSpPr>
          <p:nvPr/>
        </p:nvGrpSpPr>
        <p:grpSpPr>
          <a:xfrm>
            <a:off x="6096000" y="193287"/>
            <a:ext cx="6225280" cy="338554"/>
            <a:chOff x="6096000" y="193287"/>
            <a:chExt cx="6225280" cy="338554"/>
          </a:xfrm>
        </p:grpSpPr>
        <p:sp>
          <p:nvSpPr>
            <p:cNvPr id="2" name="Rectangle: Rounded Corners 1">
              <a:extLst>
                <a:ext uri="{FF2B5EF4-FFF2-40B4-BE49-F238E27FC236}">
                  <a16:creationId xmlns:a16="http://schemas.microsoft.com/office/drawing/2014/main" id="{2516A4DF-7986-D2F5-283B-9A50A3066BAE}"/>
                </a:ext>
              </a:extLst>
            </p:cNvPr>
            <p:cNvSpPr>
              <a:spLocks noGrp="1" noRot="1" noMove="1" noResize="1" noEditPoints="1" noAdjustHandles="1" noChangeArrowheads="1" noChangeShapeType="1"/>
            </p:cNvSpPr>
            <p:nvPr/>
          </p:nvSpPr>
          <p:spPr>
            <a:xfrm>
              <a:off x="11689040"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3" name="Rectangle: Rounded Corners 2">
              <a:extLst>
                <a:ext uri="{FF2B5EF4-FFF2-40B4-BE49-F238E27FC236}">
                  <a16:creationId xmlns:a16="http://schemas.microsoft.com/office/drawing/2014/main" id="{B43594B3-3499-02F9-7B97-2898894DEBE0}"/>
                </a:ext>
              </a:extLst>
            </p:cNvPr>
            <p:cNvSpPr>
              <a:spLocks noGrp="1" noRot="1" noMove="1" noResize="1" noEditPoints="1" noAdjustHandles="1" noChangeArrowheads="1" noChangeShapeType="1"/>
            </p:cNvSpPr>
            <p:nvPr/>
          </p:nvSpPr>
          <p:spPr>
            <a:xfrm>
              <a:off x="12044281"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4" name="TextBox 3">
              <a:extLst>
                <a:ext uri="{FF2B5EF4-FFF2-40B4-BE49-F238E27FC236}">
                  <a16:creationId xmlns:a16="http://schemas.microsoft.com/office/drawing/2014/main" id="{2BB93602-5656-FA7E-5800-58E1894FA402}"/>
                </a:ext>
              </a:extLst>
            </p:cNvPr>
            <p:cNvSpPr txBox="1">
              <a:spLocks noGrp="1" noRot="1" noMove="1" noResize="1" noEditPoints="1" noAdjustHandles="1" noChangeArrowheads="1" noChangeShapeType="1"/>
            </p:cNvSpPr>
            <p:nvPr/>
          </p:nvSpPr>
          <p:spPr>
            <a:xfrm>
              <a:off x="6096000" y="193287"/>
              <a:ext cx="5501268" cy="338554"/>
            </a:xfrm>
            <a:prstGeom prst="rect">
              <a:avLst/>
            </a:prstGeom>
            <a:noFill/>
          </p:spPr>
          <p:txBody>
            <a:bodyPr wrap="square" rtlCol="0">
              <a:spAutoFit/>
            </a:bodyPr>
            <a:lstStyle/>
            <a:p>
              <a:pPr algn="r"/>
              <a:r>
                <a:rPr lang="en-US" sz="1600" b="1" i="1">
                  <a:solidFill>
                    <a:schemeClr val="bg1">
                      <a:lumMod val="65000"/>
                    </a:schemeClr>
                  </a:solidFill>
                  <a:latin typeface="Myriad Pro" panose="020B0503030403020204" pitchFamily="34" charset="0"/>
                </a:rPr>
                <a:t>Dementia in Our Communities</a:t>
              </a:r>
            </a:p>
          </p:txBody>
        </p:sp>
      </p:grpSp>
      <p:sp>
        <p:nvSpPr>
          <p:cNvPr id="5" name="TextBox 4">
            <a:extLst>
              <a:ext uri="{FF2B5EF4-FFF2-40B4-BE49-F238E27FC236}">
                <a16:creationId xmlns:a16="http://schemas.microsoft.com/office/drawing/2014/main" id="{A56DD536-F53A-0E63-C75C-0BCB00FA8784}"/>
              </a:ext>
            </a:extLst>
          </p:cNvPr>
          <p:cNvSpPr txBox="1">
            <a:spLocks noGrp="1" noRot="1" noMove="1" noResize="1" noEditPoints="1" noAdjustHandles="1" noChangeArrowheads="1" noChangeShapeType="1"/>
          </p:cNvSpPr>
          <p:nvPr/>
        </p:nvSpPr>
        <p:spPr>
          <a:xfrm>
            <a:off x="1116420" y="1683759"/>
            <a:ext cx="5029199" cy="1559105"/>
          </a:xfrm>
          <a:prstGeom prst="rect">
            <a:avLst/>
          </a:prstGeom>
          <a:noFill/>
        </p:spPr>
        <p:txBody>
          <a:bodyPr wrap="square" rtlCol="0">
            <a:spAutoFit/>
          </a:bodyPr>
          <a:lstStyle/>
          <a:p>
            <a:pPr>
              <a:lnSpc>
                <a:spcPct val="80000"/>
              </a:lnSpc>
            </a:pPr>
            <a:r>
              <a:rPr lang="en-US" sz="6000" b="1">
                <a:latin typeface="+mj-lt"/>
              </a:rPr>
              <a:t>What is Dementia?</a:t>
            </a:r>
          </a:p>
        </p:txBody>
      </p:sp>
      <p:sp>
        <p:nvSpPr>
          <p:cNvPr id="7" name="TextBox 6">
            <a:extLst>
              <a:ext uri="{FF2B5EF4-FFF2-40B4-BE49-F238E27FC236}">
                <a16:creationId xmlns:a16="http://schemas.microsoft.com/office/drawing/2014/main" id="{3B14CBAE-60C8-FA70-E821-423CF38485B5}"/>
              </a:ext>
            </a:extLst>
          </p:cNvPr>
          <p:cNvSpPr txBox="1">
            <a:spLocks noGrp="1" noRot="1" noMove="1" noResize="1" noEditPoints="1" noAdjustHandles="1" noChangeArrowheads="1" noChangeShapeType="1"/>
          </p:cNvSpPr>
          <p:nvPr/>
        </p:nvSpPr>
        <p:spPr>
          <a:xfrm>
            <a:off x="1116423" y="3429000"/>
            <a:ext cx="4979578" cy="2308324"/>
          </a:xfrm>
          <a:prstGeom prst="rect">
            <a:avLst/>
          </a:prstGeom>
          <a:noFill/>
        </p:spPr>
        <p:txBody>
          <a:bodyPr wrap="square" rtlCol="0">
            <a:spAutoFit/>
          </a:bodyPr>
          <a:lstStyle/>
          <a:p>
            <a:r>
              <a:rPr lang="en-US" sz="2400">
                <a:effectLst/>
                <a:latin typeface="Myriad Pro" panose="020B0503030403020204" pitchFamily="34" charset="0"/>
                <a:ea typeface="Myriad Pro Semicondensed"/>
                <a:cs typeface="Times New Roman" panose="02020603050405020304" pitchFamily="18" charset="0"/>
              </a:rPr>
              <a:t>Dementia is not a disease itself – </a:t>
            </a:r>
            <a:br>
              <a:rPr lang="en-US" sz="2400">
                <a:effectLst/>
                <a:latin typeface="Myriad Pro" panose="020B0503030403020204" pitchFamily="34" charset="0"/>
                <a:ea typeface="Myriad Pro Semicondensed"/>
                <a:cs typeface="Times New Roman" panose="02020603050405020304" pitchFamily="18" charset="0"/>
              </a:rPr>
            </a:br>
            <a:r>
              <a:rPr lang="en-US" sz="2400">
                <a:effectLst/>
                <a:latin typeface="Myriad Pro" panose="020B0503030403020204" pitchFamily="34" charset="0"/>
                <a:ea typeface="Myriad Pro Semicondensed"/>
                <a:cs typeface="Times New Roman" panose="02020603050405020304" pitchFamily="18" charset="0"/>
              </a:rPr>
              <a:t>it is a set of symptoms caused by a variety of conditions that damage the brain. These changes result in decline in memory and thinking abilities that interfere with daily life.</a:t>
            </a:r>
            <a:endParaRPr lang="en-US" sz="2400">
              <a:latin typeface="Myriad Pro" panose="020B0503030403020204" pitchFamily="34" charset="0"/>
            </a:endParaRPr>
          </a:p>
        </p:txBody>
      </p:sp>
      <p:sp>
        <p:nvSpPr>
          <p:cNvPr id="8" name="TextBox 7">
            <a:extLst>
              <a:ext uri="{FF2B5EF4-FFF2-40B4-BE49-F238E27FC236}">
                <a16:creationId xmlns:a16="http://schemas.microsoft.com/office/drawing/2014/main" id="{A749E2FF-D946-A5FA-68B4-9C9F941F8D29}"/>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solidFill>
                  <a:schemeClr val="bg1"/>
                </a:solidFill>
              </a:rPr>
              <a:t>Brain Health &amp; Dementia Awareness in Our Communities  |  </a:t>
            </a:r>
            <a:fld id="{F9C608B9-E2CB-4E5D-B995-23A42A7D67FE}" type="slidenum">
              <a:rPr lang="en-US" sz="1200" i="1" smtClean="0">
                <a:solidFill>
                  <a:schemeClr val="bg1"/>
                </a:solidFill>
              </a:rPr>
              <a:pPr algn="r"/>
              <a:t>10</a:t>
            </a:fld>
            <a:r>
              <a:rPr lang="en-US" sz="1200" i="1">
                <a:solidFill>
                  <a:schemeClr val="bg1"/>
                </a:solidFill>
              </a:rPr>
              <a:t> </a:t>
            </a:r>
          </a:p>
        </p:txBody>
      </p:sp>
      <p:sp>
        <p:nvSpPr>
          <p:cNvPr id="10" name="TextBox 9">
            <a:extLst>
              <a:ext uri="{FF2B5EF4-FFF2-40B4-BE49-F238E27FC236}">
                <a16:creationId xmlns:a16="http://schemas.microsoft.com/office/drawing/2014/main" id="{039883E9-D062-ECA4-925A-B3C2EB5FB7F9}"/>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lumMod val="65000"/>
                  </a:schemeClr>
                </a:solidFill>
              </a:rPr>
              <a:t>Please Do Not Change Presentation Language</a:t>
            </a:r>
          </a:p>
        </p:txBody>
      </p:sp>
      <p:sp>
        <p:nvSpPr>
          <p:cNvPr id="12" name="Oval 11">
            <a:extLst>
              <a:ext uri="{FF2B5EF4-FFF2-40B4-BE49-F238E27FC236}">
                <a16:creationId xmlns:a16="http://schemas.microsoft.com/office/drawing/2014/main" id="{80410535-082D-B162-BE87-7FB1D657DCF9}"/>
              </a:ext>
            </a:extLst>
          </p:cNvPr>
          <p:cNvSpPr/>
          <p:nvPr/>
        </p:nvSpPr>
        <p:spPr>
          <a:xfrm flipH="1">
            <a:off x="6908854" y="1060172"/>
            <a:ext cx="4737656" cy="4737656"/>
          </a:xfrm>
          <a:prstGeom prst="ellipse">
            <a:avLst/>
          </a:prstGeom>
          <a:blipFill>
            <a:blip r:embed="rId3">
              <a:extLst>
                <a:ext uri="{28A0092B-C50C-407E-A947-70E740481C1C}">
                  <a14:useLocalDpi xmlns:a14="http://schemas.microsoft.com/office/drawing/2010/main" val="0"/>
                </a:ext>
              </a:extLst>
            </a:blip>
            <a:srcRect/>
            <a:stretch>
              <a:fillRect l="-22882" t="-6883" r="-41078" b="-2423"/>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732410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C7F1023-4249-AE3C-D345-2AE8875C8E1F}"/>
              </a:ext>
            </a:extLst>
          </p:cNvPr>
          <p:cNvGrpSpPr>
            <a:grpSpLocks noGrp="1" noUngrp="1" noRot="1" noMove="1" noResize="1"/>
          </p:cNvGrpSpPr>
          <p:nvPr/>
        </p:nvGrpSpPr>
        <p:grpSpPr>
          <a:xfrm>
            <a:off x="6096000" y="193287"/>
            <a:ext cx="6225280" cy="338554"/>
            <a:chOff x="6096000" y="193287"/>
            <a:chExt cx="6225280" cy="338554"/>
          </a:xfrm>
        </p:grpSpPr>
        <p:sp>
          <p:nvSpPr>
            <p:cNvPr id="2" name="Rectangle: Rounded Corners 1">
              <a:extLst>
                <a:ext uri="{FF2B5EF4-FFF2-40B4-BE49-F238E27FC236}">
                  <a16:creationId xmlns:a16="http://schemas.microsoft.com/office/drawing/2014/main" id="{2516A4DF-7986-D2F5-283B-9A50A3066BAE}"/>
                </a:ext>
              </a:extLst>
            </p:cNvPr>
            <p:cNvSpPr>
              <a:spLocks noGrp="1" noRot="1" noMove="1" noResize="1" noEditPoints="1" noAdjustHandles="1" noChangeArrowheads="1" noChangeShapeType="1"/>
            </p:cNvSpPr>
            <p:nvPr/>
          </p:nvSpPr>
          <p:spPr>
            <a:xfrm>
              <a:off x="11689040"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3" name="Rectangle: Rounded Corners 2">
              <a:extLst>
                <a:ext uri="{FF2B5EF4-FFF2-40B4-BE49-F238E27FC236}">
                  <a16:creationId xmlns:a16="http://schemas.microsoft.com/office/drawing/2014/main" id="{B43594B3-3499-02F9-7B97-2898894DEBE0}"/>
                </a:ext>
              </a:extLst>
            </p:cNvPr>
            <p:cNvSpPr>
              <a:spLocks noGrp="1" noRot="1" noMove="1" noResize="1" noEditPoints="1" noAdjustHandles="1" noChangeArrowheads="1" noChangeShapeType="1"/>
            </p:cNvSpPr>
            <p:nvPr/>
          </p:nvSpPr>
          <p:spPr>
            <a:xfrm>
              <a:off x="12044281"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4" name="TextBox 3">
              <a:extLst>
                <a:ext uri="{FF2B5EF4-FFF2-40B4-BE49-F238E27FC236}">
                  <a16:creationId xmlns:a16="http://schemas.microsoft.com/office/drawing/2014/main" id="{2BB93602-5656-FA7E-5800-58E1894FA402}"/>
                </a:ext>
              </a:extLst>
            </p:cNvPr>
            <p:cNvSpPr txBox="1">
              <a:spLocks noGrp="1" noRot="1" noMove="1" noResize="1" noEditPoints="1" noAdjustHandles="1" noChangeArrowheads="1" noChangeShapeType="1"/>
            </p:cNvSpPr>
            <p:nvPr/>
          </p:nvSpPr>
          <p:spPr>
            <a:xfrm>
              <a:off x="6096000" y="193287"/>
              <a:ext cx="5501268" cy="338554"/>
            </a:xfrm>
            <a:prstGeom prst="rect">
              <a:avLst/>
            </a:prstGeom>
            <a:noFill/>
          </p:spPr>
          <p:txBody>
            <a:bodyPr wrap="square" rtlCol="0">
              <a:spAutoFit/>
            </a:bodyPr>
            <a:lstStyle/>
            <a:p>
              <a:pPr algn="r"/>
              <a:r>
                <a:rPr lang="en-US" sz="1600" b="1" i="1">
                  <a:solidFill>
                    <a:schemeClr val="bg1"/>
                  </a:solidFill>
                  <a:latin typeface="Myriad Pro" panose="020B0503030403020204" pitchFamily="34" charset="0"/>
                </a:rPr>
                <a:t>Dementia in Our Communities</a:t>
              </a:r>
            </a:p>
          </p:txBody>
        </p:sp>
      </p:grpSp>
      <p:sp>
        <p:nvSpPr>
          <p:cNvPr id="5" name="TextBox 4">
            <a:extLst>
              <a:ext uri="{FF2B5EF4-FFF2-40B4-BE49-F238E27FC236}">
                <a16:creationId xmlns:a16="http://schemas.microsoft.com/office/drawing/2014/main" id="{A56DD536-F53A-0E63-C75C-0BCB00FA8784}"/>
              </a:ext>
            </a:extLst>
          </p:cNvPr>
          <p:cNvSpPr txBox="1">
            <a:spLocks noGrp="1" noRot="1" noMove="1" noResize="1" noEditPoints="1" noAdjustHandles="1" noChangeArrowheads="1" noChangeShapeType="1"/>
          </p:cNvSpPr>
          <p:nvPr/>
        </p:nvSpPr>
        <p:spPr>
          <a:xfrm>
            <a:off x="877188" y="1982450"/>
            <a:ext cx="6407933" cy="1446550"/>
          </a:xfrm>
          <a:prstGeom prst="rect">
            <a:avLst/>
          </a:prstGeom>
          <a:noFill/>
        </p:spPr>
        <p:txBody>
          <a:bodyPr wrap="square" rtlCol="0">
            <a:spAutoFit/>
          </a:bodyPr>
          <a:lstStyle/>
          <a:p>
            <a:r>
              <a:rPr lang="en-US" sz="4400" b="1">
                <a:latin typeface="+mj-lt"/>
              </a:rPr>
              <a:t>Risk of Dementia Increases With Age</a:t>
            </a:r>
          </a:p>
        </p:txBody>
      </p:sp>
      <p:sp>
        <p:nvSpPr>
          <p:cNvPr id="6" name="TextBox 5">
            <a:extLst>
              <a:ext uri="{FF2B5EF4-FFF2-40B4-BE49-F238E27FC236}">
                <a16:creationId xmlns:a16="http://schemas.microsoft.com/office/drawing/2014/main" id="{6D2B96A4-3337-7484-94E0-5C65D6182A60}"/>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t>Brain Health &amp; Dementia Awareness in Our Communities  |  </a:t>
            </a:r>
            <a:fld id="{F9C608B9-E2CB-4E5D-B995-23A42A7D67FE}" type="slidenum">
              <a:rPr lang="en-US" sz="1200" i="1" smtClean="0"/>
              <a:pPr algn="r"/>
              <a:t>11</a:t>
            </a:fld>
            <a:r>
              <a:rPr lang="en-US" sz="1200" i="1"/>
              <a:t> </a:t>
            </a:r>
          </a:p>
        </p:txBody>
      </p:sp>
      <p:graphicFrame>
        <p:nvGraphicFramePr>
          <p:cNvPr id="18" name="Chart 17">
            <a:extLst>
              <a:ext uri="{FF2B5EF4-FFF2-40B4-BE49-F238E27FC236}">
                <a16:creationId xmlns:a16="http://schemas.microsoft.com/office/drawing/2014/main" id="{769F0837-4D3F-F876-B54D-5A1878915F16}"/>
              </a:ext>
            </a:extLst>
          </p:cNvPr>
          <p:cNvGraphicFramePr>
            <a:graphicFrameLocks noGrp="1" noDrilldown="1" noMove="1" noResize="1"/>
          </p:cNvGraphicFramePr>
          <p:nvPr>
            <p:extLst>
              <p:ext uri="{D42A27DB-BD31-4B8C-83A1-F6EECF244321}">
                <p14:modId xmlns:p14="http://schemas.microsoft.com/office/powerpoint/2010/main" val="1141708747"/>
              </p:ext>
            </p:extLst>
          </p:nvPr>
        </p:nvGraphicFramePr>
        <p:xfrm>
          <a:off x="2032000" y="1459120"/>
          <a:ext cx="8128000" cy="4462645"/>
        </p:xfrm>
        <a:graphic>
          <a:graphicData uri="http://schemas.openxmlformats.org/drawingml/2006/chart">
            <c:chart xmlns:c="http://schemas.openxmlformats.org/drawingml/2006/chart" xmlns:r="http://schemas.openxmlformats.org/officeDocument/2006/relationships" r:id="rId3"/>
          </a:graphicData>
        </a:graphic>
      </p:graphicFrame>
      <p:sp>
        <p:nvSpPr>
          <p:cNvPr id="19" name="TextBox 18">
            <a:extLst>
              <a:ext uri="{FF2B5EF4-FFF2-40B4-BE49-F238E27FC236}">
                <a16:creationId xmlns:a16="http://schemas.microsoft.com/office/drawing/2014/main" id="{9C771F9B-77B7-63F5-F5BA-6DB8F879CAFF}"/>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lumMod val="65000"/>
                  </a:schemeClr>
                </a:solidFill>
              </a:rPr>
              <a:t>Please Do Not Change Presentation Language</a:t>
            </a:r>
          </a:p>
        </p:txBody>
      </p:sp>
    </p:spTree>
    <p:extLst>
      <p:ext uri="{BB962C8B-B14F-4D97-AF65-F5344CB8AC3E}">
        <p14:creationId xmlns:p14="http://schemas.microsoft.com/office/powerpoint/2010/main" val="272841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ECF636-EEBC-69E8-C08A-C448275813A0}"/>
            </a:ext>
          </a:extLst>
        </p:cNvPr>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4AA011F8-6E5E-E2EB-8211-396B82F18B20}"/>
              </a:ext>
            </a:extLst>
          </p:cNvPr>
          <p:cNvCxnSpPr>
            <a:cxnSpLocks noGrp="1" noRot="1" noMove="1" noResize="1" noEditPoints="1" noAdjustHandles="1" noChangeArrowheads="1" noChangeShapeType="1"/>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2">
            <a:schemeClr val="accent1"/>
          </a:lnRef>
          <a:fillRef idx="0">
            <a:schemeClr val="accent1"/>
          </a:fillRef>
          <a:effectRef idx="1">
            <a:schemeClr val="accent1"/>
          </a:effectRef>
          <a:fontRef idx="minor">
            <a:schemeClr val="tx1"/>
          </a:fontRef>
        </p:style>
      </p:cxnSp>
      <p:grpSp>
        <p:nvGrpSpPr>
          <p:cNvPr id="21" name="Group 20">
            <a:extLst>
              <a:ext uri="{FF2B5EF4-FFF2-40B4-BE49-F238E27FC236}">
                <a16:creationId xmlns:a16="http://schemas.microsoft.com/office/drawing/2014/main" id="{95C86C26-F871-A9FC-8408-28B178960EB2}"/>
              </a:ext>
            </a:extLst>
          </p:cNvPr>
          <p:cNvGrpSpPr>
            <a:grpSpLocks noGrp="1" noUngrp="1" noRot="1" noMove="1" noResize="1"/>
          </p:cNvGrpSpPr>
          <p:nvPr/>
        </p:nvGrpSpPr>
        <p:grpSpPr>
          <a:xfrm>
            <a:off x="6096000" y="193287"/>
            <a:ext cx="6225280" cy="338554"/>
            <a:chOff x="6096000" y="193287"/>
            <a:chExt cx="6225280" cy="338554"/>
          </a:xfrm>
        </p:grpSpPr>
        <p:sp>
          <p:nvSpPr>
            <p:cNvPr id="2" name="Rectangle: Rounded Corners 1">
              <a:extLst>
                <a:ext uri="{FF2B5EF4-FFF2-40B4-BE49-F238E27FC236}">
                  <a16:creationId xmlns:a16="http://schemas.microsoft.com/office/drawing/2014/main" id="{063B824E-0907-5FE3-B238-B6B2606BE069}"/>
                </a:ext>
              </a:extLst>
            </p:cNvPr>
            <p:cNvSpPr>
              <a:spLocks noGrp="1" noRot="1" noMove="1" noResize="1" noEditPoints="1" noAdjustHandles="1" noChangeArrowheads="1" noChangeShapeType="1"/>
            </p:cNvSpPr>
            <p:nvPr/>
          </p:nvSpPr>
          <p:spPr>
            <a:xfrm>
              <a:off x="11689040"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3" name="Rectangle: Rounded Corners 2">
              <a:extLst>
                <a:ext uri="{FF2B5EF4-FFF2-40B4-BE49-F238E27FC236}">
                  <a16:creationId xmlns:a16="http://schemas.microsoft.com/office/drawing/2014/main" id="{D8FBBCF1-8C29-8646-9583-43FC1E384FAC}"/>
                </a:ext>
              </a:extLst>
            </p:cNvPr>
            <p:cNvSpPr>
              <a:spLocks noGrp="1" noRot="1" noMove="1" noResize="1" noEditPoints="1" noAdjustHandles="1" noChangeArrowheads="1" noChangeShapeType="1"/>
            </p:cNvSpPr>
            <p:nvPr/>
          </p:nvSpPr>
          <p:spPr>
            <a:xfrm>
              <a:off x="12044281"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4" name="TextBox 3">
              <a:extLst>
                <a:ext uri="{FF2B5EF4-FFF2-40B4-BE49-F238E27FC236}">
                  <a16:creationId xmlns:a16="http://schemas.microsoft.com/office/drawing/2014/main" id="{AEC4A9DE-3AE7-6C54-9BC0-B98990769FE9}"/>
                </a:ext>
              </a:extLst>
            </p:cNvPr>
            <p:cNvSpPr txBox="1">
              <a:spLocks noGrp="1" noRot="1" noMove="1" noResize="1" noEditPoints="1" noAdjustHandles="1" noChangeArrowheads="1" noChangeShapeType="1"/>
            </p:cNvSpPr>
            <p:nvPr/>
          </p:nvSpPr>
          <p:spPr>
            <a:xfrm>
              <a:off x="6096000" y="193287"/>
              <a:ext cx="5501268" cy="338554"/>
            </a:xfrm>
            <a:prstGeom prst="rect">
              <a:avLst/>
            </a:prstGeom>
            <a:noFill/>
          </p:spPr>
          <p:txBody>
            <a:bodyPr wrap="square" rtlCol="0">
              <a:spAutoFit/>
            </a:bodyPr>
            <a:lstStyle/>
            <a:p>
              <a:pPr algn="r"/>
              <a:r>
                <a:rPr lang="en-US" sz="1600" b="1" i="1">
                  <a:solidFill>
                    <a:schemeClr val="bg1"/>
                  </a:solidFill>
                  <a:latin typeface="Myriad Pro" panose="020B0503030403020204" pitchFamily="34" charset="0"/>
                </a:rPr>
                <a:t>Dementia in Our Communities</a:t>
              </a:r>
            </a:p>
          </p:txBody>
        </p:sp>
      </p:grpSp>
      <p:sp>
        <p:nvSpPr>
          <p:cNvPr id="5" name="TextBox 4">
            <a:extLst>
              <a:ext uri="{FF2B5EF4-FFF2-40B4-BE49-F238E27FC236}">
                <a16:creationId xmlns:a16="http://schemas.microsoft.com/office/drawing/2014/main" id="{1530E543-65E2-9AEC-13AC-EFAB92552A82}"/>
              </a:ext>
            </a:extLst>
          </p:cNvPr>
          <p:cNvSpPr txBox="1">
            <a:spLocks noGrp="1" noRot="1" noMove="1" noResize="1" noEditPoints="1" noAdjustHandles="1" noChangeArrowheads="1" noChangeShapeType="1"/>
          </p:cNvSpPr>
          <p:nvPr/>
        </p:nvSpPr>
        <p:spPr>
          <a:xfrm>
            <a:off x="848377" y="1706840"/>
            <a:ext cx="9763179" cy="769441"/>
          </a:xfrm>
          <a:prstGeom prst="rect">
            <a:avLst/>
          </a:prstGeom>
          <a:noFill/>
        </p:spPr>
        <p:txBody>
          <a:bodyPr wrap="square" rtlCol="0">
            <a:spAutoFit/>
          </a:bodyPr>
          <a:lstStyle/>
          <a:p>
            <a:r>
              <a:rPr lang="en-US" sz="4400" b="1">
                <a:latin typeface="+mj-lt"/>
              </a:rPr>
              <a:t>Alzheimer’s is a Type of Dementia</a:t>
            </a:r>
          </a:p>
        </p:txBody>
      </p:sp>
      <p:sp>
        <p:nvSpPr>
          <p:cNvPr id="6" name="TextBox 5">
            <a:extLst>
              <a:ext uri="{FF2B5EF4-FFF2-40B4-BE49-F238E27FC236}">
                <a16:creationId xmlns:a16="http://schemas.microsoft.com/office/drawing/2014/main" id="{EBF957B1-7F1F-8E12-CA5C-BF9D20B9DD46}"/>
              </a:ext>
            </a:extLst>
          </p:cNvPr>
          <p:cNvSpPr txBox="1">
            <a:spLocks noGrp="1" noRot="1" noMove="1" noResize="1" noEditPoints="1" noAdjustHandles="1" noChangeArrowheads="1" noChangeShapeType="1"/>
          </p:cNvSpPr>
          <p:nvPr/>
        </p:nvSpPr>
        <p:spPr>
          <a:xfrm>
            <a:off x="6324601" y="6454138"/>
            <a:ext cx="5584902" cy="276999"/>
          </a:xfrm>
          <a:prstGeom prst="rect">
            <a:avLst/>
          </a:prstGeom>
          <a:noFill/>
        </p:spPr>
        <p:txBody>
          <a:bodyPr wrap="square" rtlCol="0">
            <a:spAutoFit/>
          </a:bodyPr>
          <a:lstStyle/>
          <a:p>
            <a:pPr algn="r"/>
            <a:r>
              <a:rPr lang="en-US" sz="1200" i="1"/>
              <a:t>Brain Health &amp; Dementia Awareness in Our Communities  |  </a:t>
            </a:r>
            <a:fld id="{F9C608B9-E2CB-4E5D-B995-23A42A7D67FE}" type="slidenum">
              <a:rPr lang="en-US" sz="1200" i="1" smtClean="0"/>
              <a:pPr algn="r"/>
              <a:t>12</a:t>
            </a:fld>
            <a:r>
              <a:rPr lang="en-US" sz="1200" i="1"/>
              <a:t> </a:t>
            </a:r>
          </a:p>
        </p:txBody>
      </p:sp>
      <p:sp>
        <p:nvSpPr>
          <p:cNvPr id="19" name="TextBox 18">
            <a:extLst>
              <a:ext uri="{FF2B5EF4-FFF2-40B4-BE49-F238E27FC236}">
                <a16:creationId xmlns:a16="http://schemas.microsoft.com/office/drawing/2014/main" id="{34B0C280-2EF8-42FF-5BEA-31DA870BEB05}"/>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lumMod val="65000"/>
                  </a:schemeClr>
                </a:solidFill>
              </a:rPr>
              <a:t>Please Do Not Change Presentation Language</a:t>
            </a:r>
          </a:p>
        </p:txBody>
      </p:sp>
      <p:grpSp>
        <p:nvGrpSpPr>
          <p:cNvPr id="15" name="Group 14">
            <a:extLst>
              <a:ext uri="{FF2B5EF4-FFF2-40B4-BE49-F238E27FC236}">
                <a16:creationId xmlns:a16="http://schemas.microsoft.com/office/drawing/2014/main" id="{E6201EE7-009E-8EEF-EA33-57EE4EE9C8E1}"/>
              </a:ext>
            </a:extLst>
          </p:cNvPr>
          <p:cNvGrpSpPr>
            <a:grpSpLocks noGrp="1" noUngrp="1" noRot="1" noMove="1" noResize="1"/>
          </p:cNvGrpSpPr>
          <p:nvPr/>
        </p:nvGrpSpPr>
        <p:grpSpPr>
          <a:xfrm>
            <a:off x="5210729" y="3133048"/>
            <a:ext cx="2199220" cy="2249526"/>
            <a:chOff x="7758100" y="2726795"/>
            <a:chExt cx="2199220" cy="2249526"/>
          </a:xfrm>
        </p:grpSpPr>
        <p:grpSp>
          <p:nvGrpSpPr>
            <p:cNvPr id="14" name="Group 13">
              <a:extLst>
                <a:ext uri="{FF2B5EF4-FFF2-40B4-BE49-F238E27FC236}">
                  <a16:creationId xmlns:a16="http://schemas.microsoft.com/office/drawing/2014/main" id="{B076B862-A918-8E91-030B-ED50CD66EA0B}"/>
                </a:ext>
              </a:extLst>
            </p:cNvPr>
            <p:cNvGrpSpPr>
              <a:grpSpLocks noGrp="1" noUngrp="1" noRot="1" noMove="1" noResize="1"/>
            </p:cNvGrpSpPr>
            <p:nvPr/>
          </p:nvGrpSpPr>
          <p:grpSpPr>
            <a:xfrm>
              <a:off x="8846634" y="2726795"/>
              <a:ext cx="1110686" cy="2249526"/>
              <a:chOff x="9148787" y="2726795"/>
              <a:chExt cx="1110686" cy="2249526"/>
            </a:xfrm>
          </p:grpSpPr>
          <p:sp>
            <p:nvSpPr>
              <p:cNvPr id="10" name="Flowchart: Delay 9">
                <a:extLst>
                  <a:ext uri="{FF2B5EF4-FFF2-40B4-BE49-F238E27FC236}">
                    <a16:creationId xmlns:a16="http://schemas.microsoft.com/office/drawing/2014/main" id="{C2BEB7CA-8F65-BD11-27C8-0C609B231170}"/>
                  </a:ext>
                </a:extLst>
              </p:cNvPr>
              <p:cNvSpPr>
                <a:spLocks noGrp="1" noRot="1" noMove="1" noResize="1" noEditPoints="1" noAdjustHandles="1" noChangeArrowheads="1" noChangeShapeType="1"/>
              </p:cNvSpPr>
              <p:nvPr/>
            </p:nvSpPr>
            <p:spPr>
              <a:xfrm>
                <a:off x="9191625" y="2938463"/>
                <a:ext cx="838200" cy="1852612"/>
              </a:xfrm>
              <a:prstGeom prst="flowChartDelay">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DA6ABA44-A496-223B-20BB-8ED983603C2D}"/>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rcRect l="49083"/>
              <a:stretch/>
            </p:blipFill>
            <p:spPr>
              <a:xfrm>
                <a:off x="9148787" y="2726795"/>
                <a:ext cx="1110686" cy="2249526"/>
              </a:xfrm>
              <a:prstGeom prst="rect">
                <a:avLst/>
              </a:prstGeom>
            </p:spPr>
          </p:pic>
        </p:grpSp>
        <p:grpSp>
          <p:nvGrpSpPr>
            <p:cNvPr id="13" name="Group 12">
              <a:extLst>
                <a:ext uri="{FF2B5EF4-FFF2-40B4-BE49-F238E27FC236}">
                  <a16:creationId xmlns:a16="http://schemas.microsoft.com/office/drawing/2014/main" id="{D3C2BBE1-0F27-B18B-3B75-C17BEE145F2C}"/>
                </a:ext>
              </a:extLst>
            </p:cNvPr>
            <p:cNvGrpSpPr>
              <a:grpSpLocks noGrp="1" noUngrp="1" noRot="1" noMove="1" noResize="1"/>
            </p:cNvGrpSpPr>
            <p:nvPr/>
          </p:nvGrpSpPr>
          <p:grpSpPr>
            <a:xfrm>
              <a:off x="7758100" y="2726795"/>
              <a:ext cx="1131372" cy="2249526"/>
              <a:chOff x="6324600" y="2726795"/>
              <a:chExt cx="1131372" cy="2249526"/>
            </a:xfrm>
          </p:grpSpPr>
          <p:sp>
            <p:nvSpPr>
              <p:cNvPr id="11" name="Flowchart: Delay 10">
                <a:extLst>
                  <a:ext uri="{FF2B5EF4-FFF2-40B4-BE49-F238E27FC236}">
                    <a16:creationId xmlns:a16="http://schemas.microsoft.com/office/drawing/2014/main" id="{0310C648-1885-3FDD-2A23-36B09CF95A3E}"/>
                  </a:ext>
                </a:extLst>
              </p:cNvPr>
              <p:cNvSpPr>
                <a:spLocks noGrp="1" noRot="1" noMove="1" noResize="1" noEditPoints="1" noAdjustHandles="1" noChangeArrowheads="1" noChangeShapeType="1"/>
              </p:cNvSpPr>
              <p:nvPr/>
            </p:nvSpPr>
            <p:spPr>
              <a:xfrm flipH="1">
                <a:off x="6578326" y="2938463"/>
                <a:ext cx="838200" cy="1852612"/>
              </a:xfrm>
              <a:prstGeom prst="flowChartDelay">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06A3357B-3789-94C3-5595-D6443DC0AC03}"/>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4"/>
                  </a:ext>
                </a:extLst>
              </a:blip>
              <a:srcRect l="-819" r="48953"/>
              <a:stretch/>
            </p:blipFill>
            <p:spPr>
              <a:xfrm>
                <a:off x="6324600" y="2726795"/>
                <a:ext cx="1131372" cy="2249526"/>
              </a:xfrm>
              <a:prstGeom prst="rect">
                <a:avLst/>
              </a:prstGeom>
            </p:spPr>
          </p:pic>
        </p:grpSp>
      </p:grpSp>
      <p:grpSp>
        <p:nvGrpSpPr>
          <p:cNvPr id="20" name="Group 19">
            <a:extLst>
              <a:ext uri="{FF2B5EF4-FFF2-40B4-BE49-F238E27FC236}">
                <a16:creationId xmlns:a16="http://schemas.microsoft.com/office/drawing/2014/main" id="{850E7A9F-A97E-AFB0-6B5C-A273955FFC63}"/>
              </a:ext>
            </a:extLst>
          </p:cNvPr>
          <p:cNvGrpSpPr>
            <a:grpSpLocks noGrp="1" noUngrp="1" noRot="1" noMove="1" noResize="1"/>
          </p:cNvGrpSpPr>
          <p:nvPr/>
        </p:nvGrpSpPr>
        <p:grpSpPr>
          <a:xfrm>
            <a:off x="1379782" y="3166002"/>
            <a:ext cx="3460314" cy="2031326"/>
            <a:chOff x="1379782" y="3166002"/>
            <a:chExt cx="3460314" cy="2031326"/>
          </a:xfrm>
        </p:grpSpPr>
        <p:sp>
          <p:nvSpPr>
            <p:cNvPr id="7" name="TextBox 6">
              <a:extLst>
                <a:ext uri="{FF2B5EF4-FFF2-40B4-BE49-F238E27FC236}">
                  <a16:creationId xmlns:a16="http://schemas.microsoft.com/office/drawing/2014/main" id="{D0129048-4146-0A15-1D3D-04FBC5A8A80C}"/>
                </a:ext>
              </a:extLst>
            </p:cNvPr>
            <p:cNvSpPr txBox="1">
              <a:spLocks noGrp="1" noRot="1" noMove="1" noResize="1" noEditPoints="1" noAdjustHandles="1" noChangeArrowheads="1" noChangeShapeType="1"/>
            </p:cNvSpPr>
            <p:nvPr/>
          </p:nvSpPr>
          <p:spPr>
            <a:xfrm>
              <a:off x="1379782" y="3566112"/>
              <a:ext cx="3460314" cy="1631216"/>
            </a:xfrm>
            <a:prstGeom prst="rect">
              <a:avLst/>
            </a:prstGeom>
            <a:noFill/>
          </p:spPr>
          <p:txBody>
            <a:bodyPr wrap="square" rtlCol="0">
              <a:spAutoFit/>
            </a:bodyPr>
            <a:lstStyle/>
            <a:p>
              <a:pPr algn="ctr"/>
              <a:r>
                <a:rPr lang="en-US" sz="2000">
                  <a:effectLst/>
                  <a:latin typeface="Myriad Pro" panose="020B0503030403020204" pitchFamily="34" charset="0"/>
                  <a:ea typeface="Myriad Pro Semicondensed"/>
                  <a:cs typeface="Times New Roman" panose="02020603050405020304" pitchFamily="18" charset="0"/>
                </a:rPr>
                <a:t>Alzheimer’s is a specific </a:t>
              </a:r>
              <a:br>
                <a:rPr lang="en-US" sz="2000">
                  <a:effectLst/>
                  <a:latin typeface="Myriad Pro" panose="020B0503030403020204" pitchFamily="34" charset="0"/>
                  <a:ea typeface="Myriad Pro Semicondensed"/>
                  <a:cs typeface="Times New Roman" panose="02020603050405020304" pitchFamily="18" charset="0"/>
                </a:rPr>
              </a:br>
              <a:r>
                <a:rPr lang="en-US" sz="2000">
                  <a:effectLst/>
                  <a:latin typeface="Myriad Pro" panose="020B0503030403020204" pitchFamily="34" charset="0"/>
                  <a:ea typeface="Myriad Pro Semicondensed"/>
                  <a:cs typeface="Times New Roman" panose="02020603050405020304" pitchFamily="18" charset="0"/>
                </a:rPr>
                <a:t>brain disease and is the most common type of dementia. </a:t>
              </a:r>
            </a:p>
            <a:p>
              <a:pPr algn="ctr"/>
              <a:r>
                <a:rPr lang="en-US" sz="2000">
                  <a:effectLst/>
                  <a:latin typeface="Myriad Pro" panose="020B0503030403020204" pitchFamily="34" charset="0"/>
                  <a:ea typeface="Myriad Pro Semicondensed"/>
                  <a:cs typeface="Times New Roman" panose="02020603050405020304" pitchFamily="18" charset="0"/>
                </a:rPr>
                <a:t>In fact, Alzheimer's accounts for </a:t>
              </a:r>
              <a:r>
                <a:rPr lang="en-US" sz="2000" b="1">
                  <a:effectLst/>
                  <a:latin typeface="Myriad Pro" panose="020B0503030403020204" pitchFamily="34" charset="0"/>
                  <a:ea typeface="Myriad Pro Semicondensed"/>
                  <a:cs typeface="Times New Roman" panose="02020603050405020304" pitchFamily="18" charset="0"/>
                </a:rPr>
                <a:t>60-80% </a:t>
              </a:r>
              <a:r>
                <a:rPr lang="en-US" sz="2000">
                  <a:effectLst/>
                  <a:latin typeface="Myriad Pro" panose="020B0503030403020204" pitchFamily="34" charset="0"/>
                  <a:ea typeface="Myriad Pro Semicondensed"/>
                  <a:cs typeface="Times New Roman" panose="02020603050405020304" pitchFamily="18" charset="0"/>
                </a:rPr>
                <a:t>of dementia cases.</a:t>
              </a:r>
              <a:endParaRPr lang="en-US" sz="2000">
                <a:latin typeface="Myriad Pro" panose="020B0503030403020204" pitchFamily="34" charset="0"/>
              </a:endParaRPr>
            </a:p>
          </p:txBody>
        </p:sp>
        <p:sp>
          <p:nvSpPr>
            <p:cNvPr id="17" name="TextBox 16">
              <a:extLst>
                <a:ext uri="{FF2B5EF4-FFF2-40B4-BE49-F238E27FC236}">
                  <a16:creationId xmlns:a16="http://schemas.microsoft.com/office/drawing/2014/main" id="{5E996BF2-343D-79FC-51DC-CBC9EDBF0147}"/>
                </a:ext>
              </a:extLst>
            </p:cNvPr>
            <p:cNvSpPr txBox="1">
              <a:spLocks noGrp="1" noRot="1" noMove="1" noResize="1" noEditPoints="1" noAdjustHandles="1" noChangeArrowheads="1" noChangeShapeType="1"/>
            </p:cNvSpPr>
            <p:nvPr/>
          </p:nvSpPr>
          <p:spPr>
            <a:xfrm>
              <a:off x="1834380" y="3166002"/>
              <a:ext cx="2551119" cy="400110"/>
            </a:xfrm>
            <a:prstGeom prst="rect">
              <a:avLst/>
            </a:prstGeom>
            <a:noFill/>
          </p:spPr>
          <p:txBody>
            <a:bodyPr wrap="square" rtlCol="0">
              <a:spAutoFit/>
            </a:bodyPr>
            <a:lstStyle/>
            <a:p>
              <a:pPr algn="ctr"/>
              <a:r>
                <a:rPr lang="en-US" sz="2000" b="1">
                  <a:solidFill>
                    <a:schemeClr val="accent6"/>
                  </a:solidFill>
                  <a:latin typeface="Myriad Pro" panose="020B0503030403020204" pitchFamily="34" charset="0"/>
                  <a:ea typeface="Myriad Pro Semicondensed"/>
                  <a:cs typeface="Times New Roman" panose="02020603050405020304" pitchFamily="18" charset="0"/>
                </a:rPr>
                <a:t>ALZHEIMER’S</a:t>
              </a:r>
              <a:endParaRPr lang="en-US" sz="2000" b="1">
                <a:solidFill>
                  <a:schemeClr val="accent6"/>
                </a:solidFill>
                <a:effectLst/>
                <a:latin typeface="Myriad Pro" panose="020B0503030403020204" pitchFamily="34" charset="0"/>
                <a:ea typeface="Myriad Pro Semicondensed"/>
                <a:cs typeface="Times New Roman" panose="02020603050405020304" pitchFamily="18" charset="0"/>
              </a:endParaRPr>
            </a:p>
          </p:txBody>
        </p:sp>
      </p:grpSp>
      <p:grpSp>
        <p:nvGrpSpPr>
          <p:cNvPr id="18" name="Group 17">
            <a:extLst>
              <a:ext uri="{FF2B5EF4-FFF2-40B4-BE49-F238E27FC236}">
                <a16:creationId xmlns:a16="http://schemas.microsoft.com/office/drawing/2014/main" id="{D7514CF2-6EF1-772A-5319-9C4D7791C8E6}"/>
              </a:ext>
            </a:extLst>
          </p:cNvPr>
          <p:cNvGrpSpPr>
            <a:grpSpLocks noGrp="1" noUngrp="1" noRot="1" noMove="1" noResize="1"/>
          </p:cNvGrpSpPr>
          <p:nvPr/>
        </p:nvGrpSpPr>
        <p:grpSpPr>
          <a:xfrm>
            <a:off x="7771086" y="3166002"/>
            <a:ext cx="3120406" cy="1723549"/>
            <a:chOff x="7771086" y="3166002"/>
            <a:chExt cx="3120406" cy="1723549"/>
          </a:xfrm>
        </p:grpSpPr>
        <p:sp>
          <p:nvSpPr>
            <p:cNvPr id="16" name="TextBox 15">
              <a:extLst>
                <a:ext uri="{FF2B5EF4-FFF2-40B4-BE49-F238E27FC236}">
                  <a16:creationId xmlns:a16="http://schemas.microsoft.com/office/drawing/2014/main" id="{6A282EE2-759F-DA53-0EE8-BA056B19798D}"/>
                </a:ext>
              </a:extLst>
            </p:cNvPr>
            <p:cNvSpPr txBox="1">
              <a:spLocks noGrp="1" noRot="1" noMove="1" noResize="1" noEditPoints="1" noAdjustHandles="1" noChangeArrowheads="1" noChangeShapeType="1"/>
            </p:cNvSpPr>
            <p:nvPr/>
          </p:nvSpPr>
          <p:spPr>
            <a:xfrm>
              <a:off x="7771086" y="3566112"/>
              <a:ext cx="3120406" cy="1323439"/>
            </a:xfrm>
            <a:prstGeom prst="rect">
              <a:avLst/>
            </a:prstGeom>
            <a:noFill/>
          </p:spPr>
          <p:txBody>
            <a:bodyPr wrap="square" rtlCol="0">
              <a:spAutoFit/>
            </a:bodyPr>
            <a:lstStyle/>
            <a:p>
              <a:pPr algn="ctr"/>
              <a:r>
                <a:rPr lang="en-US" sz="2000">
                  <a:effectLst/>
                  <a:latin typeface="Myriad Pro" panose="020B0503030403020204" pitchFamily="34" charset="0"/>
                  <a:ea typeface="Myriad Pro Semicondensed"/>
                  <a:cs typeface="Times New Roman" panose="02020603050405020304" pitchFamily="18" charset="0"/>
                </a:rPr>
                <a:t>Dementia is a general term for symptoms like decline in memory, reasoning, or other thinking skills.</a:t>
              </a:r>
              <a:endParaRPr lang="en-US" sz="2000">
                <a:latin typeface="Myriad Pro" panose="020B0503030403020204" pitchFamily="34" charset="0"/>
              </a:endParaRPr>
            </a:p>
          </p:txBody>
        </p:sp>
        <p:sp>
          <p:nvSpPr>
            <p:cNvPr id="22" name="TextBox 21">
              <a:extLst>
                <a:ext uri="{FF2B5EF4-FFF2-40B4-BE49-F238E27FC236}">
                  <a16:creationId xmlns:a16="http://schemas.microsoft.com/office/drawing/2014/main" id="{023AB06E-88BF-EDF3-1DA5-8D35E293B057}"/>
                </a:ext>
              </a:extLst>
            </p:cNvPr>
            <p:cNvSpPr txBox="1">
              <a:spLocks noGrp="1" noRot="1" noMove="1" noResize="1" noEditPoints="1" noAdjustHandles="1" noChangeArrowheads="1" noChangeShapeType="1"/>
            </p:cNvSpPr>
            <p:nvPr/>
          </p:nvSpPr>
          <p:spPr>
            <a:xfrm>
              <a:off x="8055730" y="3166002"/>
              <a:ext cx="2551119" cy="400110"/>
            </a:xfrm>
            <a:prstGeom prst="rect">
              <a:avLst/>
            </a:prstGeom>
            <a:noFill/>
          </p:spPr>
          <p:txBody>
            <a:bodyPr wrap="square" rtlCol="0">
              <a:spAutoFit/>
            </a:bodyPr>
            <a:lstStyle/>
            <a:p>
              <a:pPr algn="ctr"/>
              <a:r>
                <a:rPr lang="en-US" sz="2000" b="1">
                  <a:solidFill>
                    <a:schemeClr val="accent2"/>
                  </a:solidFill>
                  <a:latin typeface="Myriad Pro" panose="020B0503030403020204" pitchFamily="34" charset="0"/>
                  <a:ea typeface="Myriad Pro Semicondensed"/>
                  <a:cs typeface="Times New Roman" panose="02020603050405020304" pitchFamily="18" charset="0"/>
                </a:rPr>
                <a:t>DEMENTIA</a:t>
              </a:r>
              <a:endParaRPr lang="en-US" sz="2000" b="1">
                <a:solidFill>
                  <a:schemeClr val="accent2"/>
                </a:solidFill>
                <a:effectLst/>
                <a:latin typeface="Myriad Pro" panose="020B0503030403020204" pitchFamily="34" charset="0"/>
                <a:ea typeface="Myriad Pro Semicondensed"/>
                <a:cs typeface="Times New Roman" panose="02020603050405020304" pitchFamily="18" charset="0"/>
              </a:endParaRPr>
            </a:p>
          </p:txBody>
        </p:sp>
      </p:grpSp>
      <p:sp>
        <p:nvSpPr>
          <p:cNvPr id="23" name="Oval 22">
            <a:extLst>
              <a:ext uri="{FF2B5EF4-FFF2-40B4-BE49-F238E27FC236}">
                <a16:creationId xmlns:a16="http://schemas.microsoft.com/office/drawing/2014/main" id="{75DC6B68-1F30-EFDB-EE44-A3A9196EB391}"/>
              </a:ext>
            </a:extLst>
          </p:cNvPr>
          <p:cNvSpPr>
            <a:spLocks noGrp="1" noRot="1" noMove="1" noResize="1" noEditPoints="1" noAdjustHandles="1" noChangeArrowheads="1" noChangeShapeType="1"/>
          </p:cNvSpPr>
          <p:nvPr/>
        </p:nvSpPr>
        <p:spPr>
          <a:xfrm>
            <a:off x="6011039" y="3922054"/>
            <a:ext cx="671513" cy="671513"/>
          </a:xfrm>
          <a:prstGeom prst="ellips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VS</a:t>
            </a:r>
          </a:p>
        </p:txBody>
      </p:sp>
    </p:spTree>
    <p:extLst>
      <p:ext uri="{BB962C8B-B14F-4D97-AF65-F5344CB8AC3E}">
        <p14:creationId xmlns:p14="http://schemas.microsoft.com/office/powerpoint/2010/main" val="19343119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4AA70DE1-3329-BD4B-8022-00C6877ACFAF}"/>
              </a:ext>
            </a:extLst>
          </p:cNvPr>
          <p:cNvGrpSpPr>
            <a:grpSpLocks noGrp="1" noUngrp="1" noRot="1" noMove="1" noResize="1"/>
          </p:cNvGrpSpPr>
          <p:nvPr/>
        </p:nvGrpSpPr>
        <p:grpSpPr>
          <a:xfrm>
            <a:off x="6096000" y="193287"/>
            <a:ext cx="6225280" cy="338554"/>
            <a:chOff x="6096000" y="193287"/>
            <a:chExt cx="6225280" cy="338554"/>
          </a:xfrm>
        </p:grpSpPr>
        <p:sp>
          <p:nvSpPr>
            <p:cNvPr id="2" name="Rectangle: Rounded Corners 1">
              <a:extLst>
                <a:ext uri="{FF2B5EF4-FFF2-40B4-BE49-F238E27FC236}">
                  <a16:creationId xmlns:a16="http://schemas.microsoft.com/office/drawing/2014/main" id="{2516A4DF-7986-D2F5-283B-9A50A3066BAE}"/>
                </a:ext>
              </a:extLst>
            </p:cNvPr>
            <p:cNvSpPr>
              <a:spLocks noGrp="1" noRot="1" noMove="1" noResize="1" noEditPoints="1" noAdjustHandles="1" noChangeArrowheads="1" noChangeShapeType="1"/>
            </p:cNvSpPr>
            <p:nvPr/>
          </p:nvSpPr>
          <p:spPr>
            <a:xfrm>
              <a:off x="11689040"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3" name="Rectangle: Rounded Corners 2">
              <a:extLst>
                <a:ext uri="{FF2B5EF4-FFF2-40B4-BE49-F238E27FC236}">
                  <a16:creationId xmlns:a16="http://schemas.microsoft.com/office/drawing/2014/main" id="{B43594B3-3499-02F9-7B97-2898894DEBE0}"/>
                </a:ext>
              </a:extLst>
            </p:cNvPr>
            <p:cNvSpPr>
              <a:spLocks noGrp="1" noRot="1" noMove="1" noResize="1" noEditPoints="1" noAdjustHandles="1" noChangeArrowheads="1" noChangeShapeType="1"/>
            </p:cNvSpPr>
            <p:nvPr/>
          </p:nvSpPr>
          <p:spPr>
            <a:xfrm>
              <a:off x="12044281"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4" name="TextBox 3">
              <a:extLst>
                <a:ext uri="{FF2B5EF4-FFF2-40B4-BE49-F238E27FC236}">
                  <a16:creationId xmlns:a16="http://schemas.microsoft.com/office/drawing/2014/main" id="{2BB93602-5656-FA7E-5800-58E1894FA402}"/>
                </a:ext>
              </a:extLst>
            </p:cNvPr>
            <p:cNvSpPr txBox="1">
              <a:spLocks noGrp="1" noRot="1" noMove="1" noResize="1" noEditPoints="1" noAdjustHandles="1" noChangeArrowheads="1" noChangeShapeType="1"/>
            </p:cNvSpPr>
            <p:nvPr/>
          </p:nvSpPr>
          <p:spPr>
            <a:xfrm>
              <a:off x="6096000" y="193287"/>
              <a:ext cx="5501268" cy="338554"/>
            </a:xfrm>
            <a:prstGeom prst="rect">
              <a:avLst/>
            </a:prstGeom>
            <a:noFill/>
          </p:spPr>
          <p:txBody>
            <a:bodyPr wrap="square" rtlCol="0">
              <a:spAutoFit/>
            </a:bodyPr>
            <a:lstStyle/>
            <a:p>
              <a:pPr algn="r"/>
              <a:r>
                <a:rPr lang="en-US" sz="1600" b="1" i="1">
                  <a:solidFill>
                    <a:schemeClr val="bg1"/>
                  </a:solidFill>
                  <a:latin typeface="Myriad Pro" panose="020B0503030403020204" pitchFamily="34" charset="0"/>
                </a:rPr>
                <a:t>Dementia in Our Communities</a:t>
              </a:r>
            </a:p>
          </p:txBody>
        </p:sp>
      </p:grpSp>
      <p:sp>
        <p:nvSpPr>
          <p:cNvPr id="5" name="TextBox 4">
            <a:extLst>
              <a:ext uri="{FF2B5EF4-FFF2-40B4-BE49-F238E27FC236}">
                <a16:creationId xmlns:a16="http://schemas.microsoft.com/office/drawing/2014/main" id="{A56DD536-F53A-0E63-C75C-0BCB00FA8784}"/>
              </a:ext>
            </a:extLst>
          </p:cNvPr>
          <p:cNvSpPr txBox="1">
            <a:spLocks noGrp="1" noRot="1" noMove="1" noResize="1" noEditPoints="1" noAdjustHandles="1" noChangeArrowheads="1" noChangeShapeType="1"/>
          </p:cNvSpPr>
          <p:nvPr/>
        </p:nvSpPr>
        <p:spPr>
          <a:xfrm>
            <a:off x="877188" y="1675688"/>
            <a:ext cx="7165923" cy="1446550"/>
          </a:xfrm>
          <a:prstGeom prst="rect">
            <a:avLst/>
          </a:prstGeom>
          <a:noFill/>
        </p:spPr>
        <p:txBody>
          <a:bodyPr wrap="square" rtlCol="0">
            <a:spAutoFit/>
          </a:bodyPr>
          <a:lstStyle/>
          <a:p>
            <a:r>
              <a:rPr lang="en-US" sz="4400" b="1">
                <a:latin typeface="+mj-lt"/>
              </a:rPr>
              <a:t>How Dementia is Experienced in the US</a:t>
            </a:r>
          </a:p>
        </p:txBody>
      </p:sp>
      <p:sp>
        <p:nvSpPr>
          <p:cNvPr id="7" name="TextBox 6">
            <a:extLst>
              <a:ext uri="{FF2B5EF4-FFF2-40B4-BE49-F238E27FC236}">
                <a16:creationId xmlns:a16="http://schemas.microsoft.com/office/drawing/2014/main" id="{3B14CBAE-60C8-FA70-E821-423CF38485B5}"/>
              </a:ext>
            </a:extLst>
          </p:cNvPr>
          <p:cNvSpPr txBox="1">
            <a:spLocks noGrp="1" noRot="1" noMove="1" noResize="1" noEditPoints="1" noAdjustHandles="1" noChangeArrowheads="1" noChangeShapeType="1"/>
          </p:cNvSpPr>
          <p:nvPr/>
        </p:nvSpPr>
        <p:spPr>
          <a:xfrm>
            <a:off x="803320" y="4742312"/>
            <a:ext cx="3085375" cy="1153567"/>
          </a:xfrm>
          <a:prstGeom prst="rect">
            <a:avLst/>
          </a:prstGeom>
          <a:noFill/>
        </p:spPr>
        <p:txBody>
          <a:bodyPr wrap="square" numCol="1" spcCol="457200" rtlCol="0">
            <a:noAutofit/>
          </a:bodyPr>
          <a:lstStyle/>
          <a:p>
            <a:pPr algn="ctr">
              <a:lnSpc>
                <a:spcPct val="99000"/>
              </a:lnSpc>
              <a:spcAft>
                <a:spcPts val="1200"/>
              </a:spcAft>
            </a:pPr>
            <a:r>
              <a:rPr lang="en-US">
                <a:effectLst/>
                <a:latin typeface="Myriad Pro" panose="020B0503030403020204" pitchFamily="34" charset="0"/>
                <a:ea typeface="Myriad Pro Semicondensed"/>
                <a:cs typeface="Times New Roman" panose="02020603050405020304" pitchFamily="18" charset="0"/>
              </a:rPr>
              <a:t>Around 10% – or 1 in every 10 adults over 65 – in the United States have Alzheimer’s disease</a:t>
            </a:r>
            <a:r>
              <a:rPr lang="en-US">
                <a:latin typeface="Myriad Pro" panose="020B0503030403020204" pitchFamily="34" charset="0"/>
                <a:ea typeface="Myriad Pro Semicondensed"/>
                <a:cs typeface="Times New Roman" panose="02020603050405020304" pitchFamily="18" charset="0"/>
              </a:rPr>
              <a:t> (a type of dementia).</a:t>
            </a:r>
            <a:endParaRPr lang="en-US">
              <a:effectLst/>
              <a:latin typeface="Myriad Pro" panose="020B0503030403020204" pitchFamily="34" charset="0"/>
              <a:ea typeface="Myriad Pro Semicondensed"/>
              <a:cs typeface="Times New Roman" panose="02020603050405020304" pitchFamily="18" charset="0"/>
            </a:endParaRPr>
          </a:p>
        </p:txBody>
      </p:sp>
      <p:grpSp>
        <p:nvGrpSpPr>
          <p:cNvPr id="20" name="Group 19">
            <a:extLst>
              <a:ext uri="{FF2B5EF4-FFF2-40B4-BE49-F238E27FC236}">
                <a16:creationId xmlns:a16="http://schemas.microsoft.com/office/drawing/2014/main" id="{1E5E27BB-64BA-DA3C-64E3-80355A58BDCC}"/>
              </a:ext>
            </a:extLst>
          </p:cNvPr>
          <p:cNvGrpSpPr>
            <a:grpSpLocks noGrp="1" noUngrp="1" noRot="1" noMove="1" noResize="1"/>
          </p:cNvGrpSpPr>
          <p:nvPr/>
        </p:nvGrpSpPr>
        <p:grpSpPr>
          <a:xfrm>
            <a:off x="1695316" y="3386551"/>
            <a:ext cx="1734261" cy="1180214"/>
            <a:chOff x="1695316" y="3386551"/>
            <a:chExt cx="1734261" cy="1180214"/>
          </a:xfrm>
        </p:grpSpPr>
        <p:sp>
          <p:nvSpPr>
            <p:cNvPr id="8" name="Oval 7">
              <a:extLst>
                <a:ext uri="{FF2B5EF4-FFF2-40B4-BE49-F238E27FC236}">
                  <a16:creationId xmlns:a16="http://schemas.microsoft.com/office/drawing/2014/main" id="{A2B0CF01-69C2-5BAC-DA0F-D1BDCC101B36}"/>
                </a:ext>
              </a:extLst>
            </p:cNvPr>
            <p:cNvSpPr>
              <a:spLocks noGrp="1" noRot="1" noMove="1" noResize="1" noEditPoints="1" noAdjustHandles="1" noChangeArrowheads="1" noChangeShapeType="1"/>
            </p:cNvSpPr>
            <p:nvPr/>
          </p:nvSpPr>
          <p:spPr>
            <a:xfrm>
              <a:off x="1972340" y="3386551"/>
              <a:ext cx="1180214" cy="1180214"/>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F3133B9-FE8D-8011-3B43-066A7712E218}"/>
                </a:ext>
              </a:extLst>
            </p:cNvPr>
            <p:cNvSpPr txBox="1">
              <a:spLocks noGrp="1" noRot="1" noMove="1" noResize="1" noEditPoints="1" noAdjustHandles="1" noChangeArrowheads="1" noChangeShapeType="1"/>
            </p:cNvSpPr>
            <p:nvPr/>
          </p:nvSpPr>
          <p:spPr>
            <a:xfrm>
              <a:off x="1695316" y="3732519"/>
              <a:ext cx="1734261" cy="584775"/>
            </a:xfrm>
            <a:prstGeom prst="rect">
              <a:avLst/>
            </a:prstGeom>
            <a:noFill/>
          </p:spPr>
          <p:txBody>
            <a:bodyPr wrap="square" rtlCol="0" anchor="ctr">
              <a:spAutoFit/>
            </a:bodyPr>
            <a:lstStyle/>
            <a:p>
              <a:pPr algn="ctr">
                <a:lnSpc>
                  <a:spcPct val="80000"/>
                </a:lnSpc>
              </a:pPr>
              <a:r>
                <a:rPr lang="en-US" sz="4000" b="1" i="0" u="none" strike="noStrike" spc="-150" baseline="0">
                  <a:solidFill>
                    <a:schemeClr val="bg1"/>
                  </a:solidFill>
                  <a:latin typeface="Myriad Pro" panose="020B0503030403020204" pitchFamily="34" charset="0"/>
                </a:rPr>
                <a:t>10%</a:t>
              </a:r>
              <a:endParaRPr lang="en-US" sz="4000" b="1" spc="-150">
                <a:solidFill>
                  <a:schemeClr val="bg1"/>
                </a:solidFill>
              </a:endParaRPr>
            </a:p>
          </p:txBody>
        </p:sp>
      </p:grpSp>
      <p:sp>
        <p:nvSpPr>
          <p:cNvPr id="13" name="TextBox 12">
            <a:extLst>
              <a:ext uri="{FF2B5EF4-FFF2-40B4-BE49-F238E27FC236}">
                <a16:creationId xmlns:a16="http://schemas.microsoft.com/office/drawing/2014/main" id="{4DE93E62-CFCF-ED04-2430-A6E16BCEB6BC}"/>
              </a:ext>
            </a:extLst>
          </p:cNvPr>
          <p:cNvSpPr txBox="1">
            <a:spLocks noGrp="1" noRot="1" noMove="1" noResize="1" noEditPoints="1" noAdjustHandles="1" noChangeArrowheads="1" noChangeShapeType="1"/>
          </p:cNvSpPr>
          <p:nvPr/>
        </p:nvSpPr>
        <p:spPr>
          <a:xfrm>
            <a:off x="4495076" y="4742312"/>
            <a:ext cx="3201847" cy="1153567"/>
          </a:xfrm>
          <a:prstGeom prst="rect">
            <a:avLst/>
          </a:prstGeom>
          <a:noFill/>
        </p:spPr>
        <p:txBody>
          <a:bodyPr wrap="square" numCol="1" spcCol="457200" rtlCol="0">
            <a:noAutofit/>
          </a:bodyPr>
          <a:lstStyle/>
          <a:p>
            <a:pPr algn="ctr">
              <a:lnSpc>
                <a:spcPct val="99000"/>
              </a:lnSpc>
              <a:spcAft>
                <a:spcPts val="1200"/>
              </a:spcAft>
            </a:pPr>
            <a:r>
              <a:rPr lang="en-US">
                <a:effectLst/>
                <a:latin typeface="Myriad Pro" panose="020B0503030403020204" pitchFamily="34" charset="0"/>
                <a:ea typeface="Myriad Pro Semicondensed"/>
                <a:cs typeface="Times New Roman" panose="02020603050405020304" pitchFamily="18" charset="0"/>
              </a:rPr>
              <a:t>Blacks/African Americans are 2 times more likely to have Alzheimer’s disease than the non-Hispanic white population. </a:t>
            </a:r>
          </a:p>
        </p:txBody>
      </p:sp>
      <p:sp>
        <p:nvSpPr>
          <p:cNvPr id="14" name="TextBox 13">
            <a:extLst>
              <a:ext uri="{FF2B5EF4-FFF2-40B4-BE49-F238E27FC236}">
                <a16:creationId xmlns:a16="http://schemas.microsoft.com/office/drawing/2014/main" id="{A44401AC-4B50-807F-C716-9335A2152EDA}"/>
              </a:ext>
            </a:extLst>
          </p:cNvPr>
          <p:cNvSpPr txBox="1">
            <a:spLocks noGrp="1" noRot="1" noMove="1" noResize="1" noEditPoints="1" noAdjustHandles="1" noChangeArrowheads="1" noChangeShapeType="1"/>
          </p:cNvSpPr>
          <p:nvPr/>
        </p:nvSpPr>
        <p:spPr>
          <a:xfrm>
            <a:off x="8303304" y="4742312"/>
            <a:ext cx="3201847" cy="1153567"/>
          </a:xfrm>
          <a:prstGeom prst="rect">
            <a:avLst/>
          </a:prstGeom>
          <a:noFill/>
        </p:spPr>
        <p:txBody>
          <a:bodyPr wrap="square" numCol="1" spcCol="457200" rtlCol="0">
            <a:noAutofit/>
          </a:bodyPr>
          <a:lstStyle/>
          <a:p>
            <a:pPr algn="ctr">
              <a:lnSpc>
                <a:spcPct val="99000"/>
              </a:lnSpc>
              <a:spcAft>
                <a:spcPts val="1200"/>
              </a:spcAft>
            </a:pPr>
            <a:r>
              <a:rPr lang="en-US">
                <a:effectLst/>
                <a:latin typeface="Myriad Pro" panose="020B0503030403020204" pitchFamily="34" charset="0"/>
                <a:ea typeface="Myriad Pro Semicondensed"/>
                <a:cs typeface="Times New Roman" panose="02020603050405020304" pitchFamily="18" charset="0"/>
              </a:rPr>
              <a:t>Hispanic/Latino adults are 1.5 times more likely to develop Alzheimer’s disease than the non-Hispanic white population.</a:t>
            </a:r>
          </a:p>
        </p:txBody>
      </p:sp>
      <p:grpSp>
        <p:nvGrpSpPr>
          <p:cNvPr id="19" name="Group 18">
            <a:extLst>
              <a:ext uri="{FF2B5EF4-FFF2-40B4-BE49-F238E27FC236}">
                <a16:creationId xmlns:a16="http://schemas.microsoft.com/office/drawing/2014/main" id="{2899A514-52B5-C5EE-5EFC-DD7CCE4FF7AA}"/>
              </a:ext>
            </a:extLst>
          </p:cNvPr>
          <p:cNvGrpSpPr>
            <a:grpSpLocks noGrp="1" noUngrp="1" noRot="1" noMove="1" noResize="1"/>
          </p:cNvGrpSpPr>
          <p:nvPr/>
        </p:nvGrpSpPr>
        <p:grpSpPr>
          <a:xfrm>
            <a:off x="5228868" y="3386551"/>
            <a:ext cx="1734261" cy="1180214"/>
            <a:chOff x="5228868" y="3386551"/>
            <a:chExt cx="1734261" cy="1180214"/>
          </a:xfrm>
        </p:grpSpPr>
        <p:sp>
          <p:nvSpPr>
            <p:cNvPr id="10" name="Oval 9">
              <a:extLst>
                <a:ext uri="{FF2B5EF4-FFF2-40B4-BE49-F238E27FC236}">
                  <a16:creationId xmlns:a16="http://schemas.microsoft.com/office/drawing/2014/main" id="{B7EAB7ED-6801-4579-D911-F1D8EDEF085E}"/>
                </a:ext>
              </a:extLst>
            </p:cNvPr>
            <p:cNvSpPr>
              <a:spLocks noGrp="1" noRot="1" noMove="1" noResize="1" noEditPoints="1" noAdjustHandles="1" noChangeArrowheads="1" noChangeShapeType="1"/>
            </p:cNvSpPr>
            <p:nvPr/>
          </p:nvSpPr>
          <p:spPr>
            <a:xfrm>
              <a:off x="5505893" y="3386551"/>
              <a:ext cx="1180214" cy="1180214"/>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9C59D422-12C9-C2B0-905D-E5D964C4D9BA}"/>
                </a:ext>
              </a:extLst>
            </p:cNvPr>
            <p:cNvSpPr txBox="1">
              <a:spLocks noGrp="1" noRot="1" noMove="1" noResize="1" noEditPoints="1" noAdjustHandles="1" noChangeArrowheads="1" noChangeShapeType="1"/>
            </p:cNvSpPr>
            <p:nvPr/>
          </p:nvSpPr>
          <p:spPr>
            <a:xfrm>
              <a:off x="5228868" y="3732519"/>
              <a:ext cx="1734261" cy="584775"/>
            </a:xfrm>
            <a:prstGeom prst="rect">
              <a:avLst/>
            </a:prstGeom>
            <a:noFill/>
          </p:spPr>
          <p:txBody>
            <a:bodyPr wrap="square" rtlCol="0" anchor="ctr">
              <a:spAutoFit/>
            </a:bodyPr>
            <a:lstStyle/>
            <a:p>
              <a:pPr algn="ctr">
                <a:lnSpc>
                  <a:spcPct val="80000"/>
                </a:lnSpc>
              </a:pPr>
              <a:r>
                <a:rPr lang="en-US" sz="4000" b="1" i="0" u="none" strike="noStrike" spc="-150" baseline="0">
                  <a:solidFill>
                    <a:schemeClr val="bg1"/>
                  </a:solidFill>
                  <a:latin typeface="Myriad Pro" panose="020B0503030403020204" pitchFamily="34" charset="0"/>
                </a:rPr>
                <a:t>2x</a:t>
              </a:r>
              <a:endParaRPr lang="en-US" sz="4000" b="1" spc="-150">
                <a:solidFill>
                  <a:schemeClr val="bg1"/>
                </a:solidFill>
              </a:endParaRPr>
            </a:p>
          </p:txBody>
        </p:sp>
      </p:grpSp>
      <p:grpSp>
        <p:nvGrpSpPr>
          <p:cNvPr id="18" name="Group 17">
            <a:extLst>
              <a:ext uri="{FF2B5EF4-FFF2-40B4-BE49-F238E27FC236}">
                <a16:creationId xmlns:a16="http://schemas.microsoft.com/office/drawing/2014/main" id="{46A90E3D-D17A-FD97-FEA0-6890EFDF9E4D}"/>
              </a:ext>
            </a:extLst>
          </p:cNvPr>
          <p:cNvGrpSpPr>
            <a:grpSpLocks noGrp="1" noUngrp="1" noRot="1" noMove="1" noResize="1"/>
          </p:cNvGrpSpPr>
          <p:nvPr/>
        </p:nvGrpSpPr>
        <p:grpSpPr>
          <a:xfrm>
            <a:off x="9012235" y="3386551"/>
            <a:ext cx="1734261" cy="1180214"/>
            <a:chOff x="9012235" y="3386551"/>
            <a:chExt cx="1734261" cy="1180214"/>
          </a:xfrm>
        </p:grpSpPr>
        <p:sp>
          <p:nvSpPr>
            <p:cNvPr id="11" name="Oval 10">
              <a:extLst>
                <a:ext uri="{FF2B5EF4-FFF2-40B4-BE49-F238E27FC236}">
                  <a16:creationId xmlns:a16="http://schemas.microsoft.com/office/drawing/2014/main" id="{614092C1-0AC9-6A20-6E6E-C1DCE47D9259}"/>
                </a:ext>
              </a:extLst>
            </p:cNvPr>
            <p:cNvSpPr>
              <a:spLocks noGrp="1" noRot="1" noMove="1" noResize="1" noEditPoints="1" noAdjustHandles="1" noChangeArrowheads="1" noChangeShapeType="1"/>
            </p:cNvSpPr>
            <p:nvPr/>
          </p:nvSpPr>
          <p:spPr>
            <a:xfrm>
              <a:off x="9314121" y="3386551"/>
              <a:ext cx="1180214" cy="1180214"/>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045EFAF9-56AE-EF4C-61E8-1BEA05DB634F}"/>
                </a:ext>
              </a:extLst>
            </p:cNvPr>
            <p:cNvSpPr txBox="1">
              <a:spLocks noGrp="1" noRot="1" noMove="1" noResize="1" noEditPoints="1" noAdjustHandles="1" noChangeArrowheads="1" noChangeShapeType="1"/>
            </p:cNvSpPr>
            <p:nvPr/>
          </p:nvSpPr>
          <p:spPr>
            <a:xfrm>
              <a:off x="9012235" y="3732519"/>
              <a:ext cx="1734261" cy="584775"/>
            </a:xfrm>
            <a:prstGeom prst="rect">
              <a:avLst/>
            </a:prstGeom>
            <a:noFill/>
          </p:spPr>
          <p:txBody>
            <a:bodyPr wrap="square" rtlCol="0" anchor="ctr">
              <a:spAutoFit/>
            </a:bodyPr>
            <a:lstStyle/>
            <a:p>
              <a:pPr algn="ctr">
                <a:lnSpc>
                  <a:spcPct val="80000"/>
                </a:lnSpc>
              </a:pPr>
              <a:r>
                <a:rPr lang="en-US" sz="4000" b="1" i="0" u="none" strike="noStrike" spc="-150" baseline="0">
                  <a:solidFill>
                    <a:schemeClr val="bg1"/>
                  </a:solidFill>
                  <a:latin typeface="Myriad Pro" panose="020B0503030403020204" pitchFamily="34" charset="0"/>
                </a:rPr>
                <a:t>1.5x</a:t>
              </a:r>
              <a:endParaRPr lang="en-US" sz="4000" b="1" spc="-150">
                <a:solidFill>
                  <a:schemeClr val="bg1"/>
                </a:solidFill>
              </a:endParaRPr>
            </a:p>
          </p:txBody>
        </p:sp>
      </p:grpSp>
      <p:sp>
        <p:nvSpPr>
          <p:cNvPr id="9" name="TextBox 8">
            <a:extLst>
              <a:ext uri="{FF2B5EF4-FFF2-40B4-BE49-F238E27FC236}">
                <a16:creationId xmlns:a16="http://schemas.microsoft.com/office/drawing/2014/main" id="{AA024CF4-9C78-B52E-35F8-653D3F0FBBC2}"/>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t>Brain Health &amp; Dementia Awareness in Our Communities  |  </a:t>
            </a:r>
            <a:fld id="{F9C608B9-E2CB-4E5D-B995-23A42A7D67FE}" type="slidenum">
              <a:rPr lang="en-US" sz="1200" i="1" smtClean="0"/>
              <a:pPr algn="r"/>
              <a:t>13</a:t>
            </a:fld>
            <a:r>
              <a:rPr lang="en-US" sz="1200" i="1"/>
              <a:t> </a:t>
            </a:r>
          </a:p>
        </p:txBody>
      </p:sp>
      <p:sp>
        <p:nvSpPr>
          <p:cNvPr id="17" name="TextBox 16">
            <a:extLst>
              <a:ext uri="{FF2B5EF4-FFF2-40B4-BE49-F238E27FC236}">
                <a16:creationId xmlns:a16="http://schemas.microsoft.com/office/drawing/2014/main" id="{093873A3-18C1-2C3F-AE66-C28534B079A1}"/>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lumMod val="65000"/>
                  </a:schemeClr>
                </a:solidFill>
              </a:rPr>
              <a:t>Please Do Not Change Presentation Language</a:t>
            </a:r>
          </a:p>
        </p:txBody>
      </p:sp>
    </p:spTree>
    <p:extLst>
      <p:ext uri="{BB962C8B-B14F-4D97-AF65-F5344CB8AC3E}">
        <p14:creationId xmlns:p14="http://schemas.microsoft.com/office/powerpoint/2010/main" val="2579257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8EF78FB7-45D4-3392-1D4B-7FB43F7B643B}"/>
              </a:ext>
            </a:extLst>
          </p:cNvPr>
          <p:cNvGrpSpPr>
            <a:grpSpLocks noGrp="1" noUngrp="1" noRot="1" noMove="1" noResize="1"/>
          </p:cNvGrpSpPr>
          <p:nvPr/>
        </p:nvGrpSpPr>
        <p:grpSpPr>
          <a:xfrm>
            <a:off x="6096000" y="193287"/>
            <a:ext cx="6225280" cy="338554"/>
            <a:chOff x="6096000" y="193287"/>
            <a:chExt cx="6225280" cy="338554"/>
          </a:xfrm>
        </p:grpSpPr>
        <p:sp>
          <p:nvSpPr>
            <p:cNvPr id="2" name="Rectangle: Rounded Corners 1">
              <a:extLst>
                <a:ext uri="{FF2B5EF4-FFF2-40B4-BE49-F238E27FC236}">
                  <a16:creationId xmlns:a16="http://schemas.microsoft.com/office/drawing/2014/main" id="{2516A4DF-7986-D2F5-283B-9A50A3066BAE}"/>
                </a:ext>
              </a:extLst>
            </p:cNvPr>
            <p:cNvSpPr>
              <a:spLocks noGrp="1" noRot="1" noMove="1" noResize="1" noEditPoints="1" noAdjustHandles="1" noChangeArrowheads="1" noChangeShapeType="1"/>
            </p:cNvSpPr>
            <p:nvPr/>
          </p:nvSpPr>
          <p:spPr>
            <a:xfrm>
              <a:off x="11689040"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3" name="Rectangle: Rounded Corners 2">
              <a:extLst>
                <a:ext uri="{FF2B5EF4-FFF2-40B4-BE49-F238E27FC236}">
                  <a16:creationId xmlns:a16="http://schemas.microsoft.com/office/drawing/2014/main" id="{B43594B3-3499-02F9-7B97-2898894DEBE0}"/>
                </a:ext>
              </a:extLst>
            </p:cNvPr>
            <p:cNvSpPr>
              <a:spLocks noGrp="1" noRot="1" noMove="1" noResize="1" noEditPoints="1" noAdjustHandles="1" noChangeArrowheads="1" noChangeShapeType="1"/>
            </p:cNvSpPr>
            <p:nvPr/>
          </p:nvSpPr>
          <p:spPr>
            <a:xfrm>
              <a:off x="12044281"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4" name="TextBox 3">
              <a:extLst>
                <a:ext uri="{FF2B5EF4-FFF2-40B4-BE49-F238E27FC236}">
                  <a16:creationId xmlns:a16="http://schemas.microsoft.com/office/drawing/2014/main" id="{2BB93602-5656-FA7E-5800-58E1894FA402}"/>
                </a:ext>
              </a:extLst>
            </p:cNvPr>
            <p:cNvSpPr txBox="1">
              <a:spLocks noGrp="1" noRot="1" noMove="1" noResize="1" noEditPoints="1" noAdjustHandles="1" noChangeArrowheads="1" noChangeShapeType="1"/>
            </p:cNvSpPr>
            <p:nvPr/>
          </p:nvSpPr>
          <p:spPr>
            <a:xfrm>
              <a:off x="6096000" y="193287"/>
              <a:ext cx="5501268" cy="338554"/>
            </a:xfrm>
            <a:prstGeom prst="rect">
              <a:avLst/>
            </a:prstGeom>
            <a:noFill/>
          </p:spPr>
          <p:txBody>
            <a:bodyPr wrap="square" rtlCol="0">
              <a:spAutoFit/>
            </a:bodyPr>
            <a:lstStyle/>
            <a:p>
              <a:pPr algn="r"/>
              <a:r>
                <a:rPr lang="en-US" sz="1600" b="1" i="1">
                  <a:solidFill>
                    <a:schemeClr val="bg1"/>
                  </a:solidFill>
                  <a:latin typeface="Myriad Pro" panose="020B0503030403020204" pitchFamily="34" charset="0"/>
                </a:rPr>
                <a:t>Dementia in Our Communities</a:t>
              </a:r>
            </a:p>
          </p:txBody>
        </p:sp>
      </p:grpSp>
      <p:sp>
        <p:nvSpPr>
          <p:cNvPr id="5" name="TextBox 4">
            <a:extLst>
              <a:ext uri="{FF2B5EF4-FFF2-40B4-BE49-F238E27FC236}">
                <a16:creationId xmlns:a16="http://schemas.microsoft.com/office/drawing/2014/main" id="{A56DD536-F53A-0E63-C75C-0BCB00FA8784}"/>
              </a:ext>
            </a:extLst>
          </p:cNvPr>
          <p:cNvSpPr txBox="1">
            <a:spLocks noGrp="1" noRot="1" noMove="1" noResize="1" noEditPoints="1" noAdjustHandles="1" noChangeArrowheads="1" noChangeShapeType="1"/>
          </p:cNvSpPr>
          <p:nvPr/>
        </p:nvSpPr>
        <p:spPr>
          <a:xfrm>
            <a:off x="877188" y="1675688"/>
            <a:ext cx="7165923" cy="1446550"/>
          </a:xfrm>
          <a:prstGeom prst="rect">
            <a:avLst/>
          </a:prstGeom>
          <a:noFill/>
        </p:spPr>
        <p:txBody>
          <a:bodyPr wrap="square" rtlCol="0">
            <a:spAutoFit/>
          </a:bodyPr>
          <a:lstStyle/>
          <a:p>
            <a:r>
              <a:rPr lang="en-US" sz="4400" b="1">
                <a:latin typeface="+mj-lt"/>
              </a:rPr>
              <a:t>How Dementia is Experienced in Washington</a:t>
            </a:r>
          </a:p>
        </p:txBody>
      </p:sp>
      <p:sp>
        <p:nvSpPr>
          <p:cNvPr id="7" name="TextBox 6">
            <a:extLst>
              <a:ext uri="{FF2B5EF4-FFF2-40B4-BE49-F238E27FC236}">
                <a16:creationId xmlns:a16="http://schemas.microsoft.com/office/drawing/2014/main" id="{3B14CBAE-60C8-FA70-E821-423CF38485B5}"/>
              </a:ext>
            </a:extLst>
          </p:cNvPr>
          <p:cNvSpPr txBox="1">
            <a:spLocks noGrp="1" noRot="1" noMove="1" noResize="1" noEditPoints="1" noAdjustHandles="1" noChangeArrowheads="1" noChangeShapeType="1"/>
          </p:cNvSpPr>
          <p:nvPr/>
        </p:nvSpPr>
        <p:spPr>
          <a:xfrm>
            <a:off x="640205" y="4742312"/>
            <a:ext cx="2681532" cy="1153567"/>
          </a:xfrm>
          <a:prstGeom prst="rect">
            <a:avLst/>
          </a:prstGeom>
          <a:noFill/>
        </p:spPr>
        <p:txBody>
          <a:bodyPr wrap="square" numCol="1" spcCol="457200" rtlCol="0">
            <a:noAutofit/>
          </a:bodyPr>
          <a:lstStyle/>
          <a:p>
            <a:pPr marR="0" algn="ctr" rtl="0"/>
            <a:r>
              <a:rPr lang="en-US"/>
              <a:t>Around 125,000 people in Washington are currently living with dementia</a:t>
            </a:r>
          </a:p>
        </p:txBody>
      </p:sp>
      <p:grpSp>
        <p:nvGrpSpPr>
          <p:cNvPr id="19" name="Group 18">
            <a:extLst>
              <a:ext uri="{FF2B5EF4-FFF2-40B4-BE49-F238E27FC236}">
                <a16:creationId xmlns:a16="http://schemas.microsoft.com/office/drawing/2014/main" id="{3F223589-7DF2-F019-CF53-E891D2CBD448}"/>
              </a:ext>
            </a:extLst>
          </p:cNvPr>
          <p:cNvGrpSpPr>
            <a:grpSpLocks noGrp="1" noUngrp="1" noRot="1" noMove="1" noResize="1"/>
          </p:cNvGrpSpPr>
          <p:nvPr/>
        </p:nvGrpSpPr>
        <p:grpSpPr>
          <a:xfrm>
            <a:off x="1156425" y="3386551"/>
            <a:ext cx="1734261" cy="1180214"/>
            <a:chOff x="1156425" y="3386551"/>
            <a:chExt cx="1734261" cy="1180214"/>
          </a:xfrm>
        </p:grpSpPr>
        <p:sp>
          <p:nvSpPr>
            <p:cNvPr id="8" name="Oval 7">
              <a:extLst>
                <a:ext uri="{FF2B5EF4-FFF2-40B4-BE49-F238E27FC236}">
                  <a16:creationId xmlns:a16="http://schemas.microsoft.com/office/drawing/2014/main" id="{A2B0CF01-69C2-5BAC-DA0F-D1BDCC101B36}"/>
                </a:ext>
              </a:extLst>
            </p:cNvPr>
            <p:cNvSpPr>
              <a:spLocks noGrp="1" noRot="1" noMove="1" noResize="1" noEditPoints="1" noAdjustHandles="1" noChangeArrowheads="1" noChangeShapeType="1"/>
            </p:cNvSpPr>
            <p:nvPr/>
          </p:nvSpPr>
          <p:spPr>
            <a:xfrm>
              <a:off x="1433449" y="3386551"/>
              <a:ext cx="1180214" cy="1180214"/>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F3133B9-FE8D-8011-3B43-066A7712E218}"/>
                </a:ext>
              </a:extLst>
            </p:cNvPr>
            <p:cNvSpPr txBox="1">
              <a:spLocks noGrp="1" noRot="1" noMove="1" noResize="1" noEditPoints="1" noAdjustHandles="1" noChangeArrowheads="1" noChangeShapeType="1"/>
            </p:cNvSpPr>
            <p:nvPr/>
          </p:nvSpPr>
          <p:spPr>
            <a:xfrm>
              <a:off x="1156425" y="3732519"/>
              <a:ext cx="1734261" cy="584775"/>
            </a:xfrm>
            <a:prstGeom prst="rect">
              <a:avLst/>
            </a:prstGeom>
            <a:noFill/>
          </p:spPr>
          <p:txBody>
            <a:bodyPr wrap="square" rtlCol="0" anchor="ctr">
              <a:spAutoFit/>
            </a:bodyPr>
            <a:lstStyle/>
            <a:p>
              <a:pPr algn="ctr">
                <a:lnSpc>
                  <a:spcPct val="80000"/>
                </a:lnSpc>
              </a:pPr>
              <a:r>
                <a:rPr lang="en-US" sz="4000" b="1" i="0" u="none" strike="noStrike" spc="-150" baseline="0">
                  <a:solidFill>
                    <a:schemeClr val="bg1"/>
                  </a:solidFill>
                  <a:latin typeface="Myriad Pro" panose="020B0503030403020204" pitchFamily="34" charset="0"/>
                </a:rPr>
                <a:t>125k</a:t>
              </a:r>
              <a:endParaRPr lang="en-US" sz="4000" b="1" spc="-150">
                <a:solidFill>
                  <a:schemeClr val="bg1"/>
                </a:solidFill>
              </a:endParaRPr>
            </a:p>
          </p:txBody>
        </p:sp>
      </p:grpSp>
      <p:sp>
        <p:nvSpPr>
          <p:cNvPr id="13" name="TextBox 12">
            <a:extLst>
              <a:ext uri="{FF2B5EF4-FFF2-40B4-BE49-F238E27FC236}">
                <a16:creationId xmlns:a16="http://schemas.microsoft.com/office/drawing/2014/main" id="{4DE93E62-CFCF-ED04-2430-A6E16BCEB6BC}"/>
              </a:ext>
            </a:extLst>
          </p:cNvPr>
          <p:cNvSpPr txBox="1">
            <a:spLocks noGrp="1" noRot="1" noMove="1" noResize="1" noEditPoints="1" noAdjustHandles="1" noChangeArrowheads="1" noChangeShapeType="1"/>
          </p:cNvSpPr>
          <p:nvPr/>
        </p:nvSpPr>
        <p:spPr>
          <a:xfrm>
            <a:off x="3952014" y="4742312"/>
            <a:ext cx="4035313" cy="1153567"/>
          </a:xfrm>
          <a:prstGeom prst="rect">
            <a:avLst/>
          </a:prstGeom>
          <a:noFill/>
        </p:spPr>
        <p:txBody>
          <a:bodyPr wrap="square" numCol="1" spcCol="457200" rtlCol="0">
            <a:noAutofit/>
          </a:bodyPr>
          <a:lstStyle/>
          <a:p>
            <a:pPr marR="0" algn="ctr" rtl="0"/>
            <a:r>
              <a:rPr lang="en-US"/>
              <a:t>In Washington, Blacks/African American, Hispanic/Latino, and American Indian/Alaska Native communities experience dementia at higher rates than the White/Caucasian population</a:t>
            </a:r>
          </a:p>
        </p:txBody>
      </p:sp>
      <p:sp>
        <p:nvSpPr>
          <p:cNvPr id="14" name="TextBox 13">
            <a:extLst>
              <a:ext uri="{FF2B5EF4-FFF2-40B4-BE49-F238E27FC236}">
                <a16:creationId xmlns:a16="http://schemas.microsoft.com/office/drawing/2014/main" id="{A44401AC-4B50-807F-C716-9335A2152EDA}"/>
              </a:ext>
            </a:extLst>
          </p:cNvPr>
          <p:cNvSpPr txBox="1">
            <a:spLocks noGrp="1" noRot="1" noMove="1" noResize="1" noEditPoints="1" noAdjustHandles="1" noChangeArrowheads="1" noChangeShapeType="1"/>
          </p:cNvSpPr>
          <p:nvPr/>
        </p:nvSpPr>
        <p:spPr>
          <a:xfrm>
            <a:off x="8617604" y="4742312"/>
            <a:ext cx="2934191" cy="1153567"/>
          </a:xfrm>
          <a:prstGeom prst="rect">
            <a:avLst/>
          </a:prstGeom>
          <a:noFill/>
        </p:spPr>
        <p:txBody>
          <a:bodyPr wrap="square" numCol="1" spcCol="457200" rtlCol="0">
            <a:noAutofit/>
          </a:bodyPr>
          <a:lstStyle/>
          <a:p>
            <a:pPr marR="0" algn="ctr" rtl="0"/>
            <a:r>
              <a:rPr lang="en-US"/>
              <a:t>The number of people experiencing dementia in Washington is expected to double in the next 20 years</a:t>
            </a:r>
          </a:p>
        </p:txBody>
      </p:sp>
      <p:grpSp>
        <p:nvGrpSpPr>
          <p:cNvPr id="15" name="Group 14">
            <a:extLst>
              <a:ext uri="{FF2B5EF4-FFF2-40B4-BE49-F238E27FC236}">
                <a16:creationId xmlns:a16="http://schemas.microsoft.com/office/drawing/2014/main" id="{876BCACA-7CE8-2A36-3B5C-3808197D592E}"/>
              </a:ext>
            </a:extLst>
          </p:cNvPr>
          <p:cNvGrpSpPr>
            <a:grpSpLocks noGrp="1" noUngrp="1" noRot="1" noMove="1" noResize="1"/>
          </p:cNvGrpSpPr>
          <p:nvPr/>
        </p:nvGrpSpPr>
        <p:grpSpPr>
          <a:xfrm>
            <a:off x="9217570" y="3386551"/>
            <a:ext cx="1734261" cy="1180214"/>
            <a:chOff x="9217570" y="3386551"/>
            <a:chExt cx="1734261" cy="1180214"/>
          </a:xfrm>
        </p:grpSpPr>
        <p:sp>
          <p:nvSpPr>
            <p:cNvPr id="11" name="Oval 10">
              <a:extLst>
                <a:ext uri="{FF2B5EF4-FFF2-40B4-BE49-F238E27FC236}">
                  <a16:creationId xmlns:a16="http://schemas.microsoft.com/office/drawing/2014/main" id="{614092C1-0AC9-6A20-6E6E-C1DCE47D9259}"/>
                </a:ext>
              </a:extLst>
            </p:cNvPr>
            <p:cNvSpPr>
              <a:spLocks noGrp="1" noRot="1" noMove="1" noResize="1" noEditPoints="1" noAdjustHandles="1" noChangeArrowheads="1" noChangeShapeType="1"/>
            </p:cNvSpPr>
            <p:nvPr/>
          </p:nvSpPr>
          <p:spPr>
            <a:xfrm>
              <a:off x="9494595" y="3386551"/>
              <a:ext cx="1180214" cy="1180214"/>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045EFAF9-56AE-EF4C-61E8-1BEA05DB634F}"/>
                </a:ext>
              </a:extLst>
            </p:cNvPr>
            <p:cNvSpPr txBox="1">
              <a:spLocks noGrp="1" noRot="1" noMove="1" noResize="1" noEditPoints="1" noAdjustHandles="1" noChangeArrowheads="1" noChangeShapeType="1"/>
            </p:cNvSpPr>
            <p:nvPr/>
          </p:nvSpPr>
          <p:spPr>
            <a:xfrm>
              <a:off x="9217570" y="3682601"/>
              <a:ext cx="1734261" cy="684611"/>
            </a:xfrm>
            <a:prstGeom prst="rect">
              <a:avLst/>
            </a:prstGeom>
            <a:noFill/>
          </p:spPr>
          <p:txBody>
            <a:bodyPr wrap="square" rtlCol="0" anchor="ctr">
              <a:spAutoFit/>
            </a:bodyPr>
            <a:lstStyle/>
            <a:p>
              <a:pPr algn="ctr">
                <a:lnSpc>
                  <a:spcPct val="80000"/>
                </a:lnSpc>
              </a:pPr>
              <a:r>
                <a:rPr lang="en-US" sz="4800" b="1" i="0" u="none" strike="noStrike" spc="-150" baseline="0">
                  <a:solidFill>
                    <a:schemeClr val="bg1"/>
                  </a:solidFill>
                  <a:latin typeface="Myriad Pro" panose="020B0503030403020204" pitchFamily="34" charset="0"/>
                </a:rPr>
                <a:t>20</a:t>
              </a:r>
              <a:endParaRPr lang="en-US" sz="4800" b="1" spc="-150">
                <a:solidFill>
                  <a:schemeClr val="bg1"/>
                </a:solidFill>
              </a:endParaRPr>
            </a:p>
          </p:txBody>
        </p:sp>
      </p:grpSp>
      <p:sp>
        <p:nvSpPr>
          <p:cNvPr id="9" name="TextBox 8">
            <a:extLst>
              <a:ext uri="{FF2B5EF4-FFF2-40B4-BE49-F238E27FC236}">
                <a16:creationId xmlns:a16="http://schemas.microsoft.com/office/drawing/2014/main" id="{AA024CF4-9C78-B52E-35F8-653D3F0FBBC2}"/>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t>Brain Health &amp; Dementia Awareness in Our Communities  |  </a:t>
            </a:r>
            <a:fld id="{F9C608B9-E2CB-4E5D-B995-23A42A7D67FE}" type="slidenum">
              <a:rPr lang="en-US" sz="1200" i="1" smtClean="0"/>
              <a:pPr algn="r"/>
              <a:t>14</a:t>
            </a:fld>
            <a:r>
              <a:rPr lang="en-US" sz="1200" i="1"/>
              <a:t> </a:t>
            </a:r>
          </a:p>
        </p:txBody>
      </p:sp>
      <p:sp>
        <p:nvSpPr>
          <p:cNvPr id="17" name="TextBox 16">
            <a:extLst>
              <a:ext uri="{FF2B5EF4-FFF2-40B4-BE49-F238E27FC236}">
                <a16:creationId xmlns:a16="http://schemas.microsoft.com/office/drawing/2014/main" id="{093873A3-18C1-2C3F-AE66-C28534B079A1}"/>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lumMod val="65000"/>
                  </a:schemeClr>
                </a:solidFill>
              </a:rPr>
              <a:t>Please Do Not Change Presentation Language</a:t>
            </a:r>
          </a:p>
        </p:txBody>
      </p:sp>
      <p:grpSp>
        <p:nvGrpSpPr>
          <p:cNvPr id="18" name="Group 17">
            <a:extLst>
              <a:ext uri="{FF2B5EF4-FFF2-40B4-BE49-F238E27FC236}">
                <a16:creationId xmlns:a16="http://schemas.microsoft.com/office/drawing/2014/main" id="{4CDC3B84-383B-B252-626B-822D7AB5E985}"/>
              </a:ext>
            </a:extLst>
          </p:cNvPr>
          <p:cNvGrpSpPr>
            <a:grpSpLocks noGrp="1" noUngrp="1" noRot="1" noMove="1" noResize="1"/>
          </p:cNvGrpSpPr>
          <p:nvPr/>
        </p:nvGrpSpPr>
        <p:grpSpPr>
          <a:xfrm>
            <a:off x="5379566" y="3386551"/>
            <a:ext cx="1180214" cy="1180214"/>
            <a:chOff x="5379566" y="3386551"/>
            <a:chExt cx="1180214" cy="1180214"/>
          </a:xfrm>
        </p:grpSpPr>
        <p:sp>
          <p:nvSpPr>
            <p:cNvPr id="10" name="Oval 9">
              <a:extLst>
                <a:ext uri="{FF2B5EF4-FFF2-40B4-BE49-F238E27FC236}">
                  <a16:creationId xmlns:a16="http://schemas.microsoft.com/office/drawing/2014/main" id="{B7EAB7ED-6801-4579-D911-F1D8EDEF085E}"/>
                </a:ext>
              </a:extLst>
            </p:cNvPr>
            <p:cNvSpPr>
              <a:spLocks noGrp="1" noRot="1" noMove="1" noResize="1" noEditPoints="1" noAdjustHandles="1" noChangeArrowheads="1" noChangeShapeType="1"/>
            </p:cNvSpPr>
            <p:nvPr/>
          </p:nvSpPr>
          <p:spPr>
            <a:xfrm>
              <a:off x="5379566" y="3386551"/>
              <a:ext cx="1180214" cy="1180214"/>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Right 5">
              <a:extLst>
                <a:ext uri="{FF2B5EF4-FFF2-40B4-BE49-F238E27FC236}">
                  <a16:creationId xmlns:a16="http://schemas.microsoft.com/office/drawing/2014/main" id="{786243A4-4E75-E874-E11C-EFB690963A86}"/>
                </a:ext>
              </a:extLst>
            </p:cNvPr>
            <p:cNvSpPr>
              <a:spLocks noGrp="1" noRot="1" noMove="1" noResize="1" noEditPoints="1" noAdjustHandles="1" noChangeArrowheads="1" noChangeShapeType="1"/>
            </p:cNvSpPr>
            <p:nvPr/>
          </p:nvSpPr>
          <p:spPr>
            <a:xfrm rot="16200000">
              <a:off x="5505348" y="3662613"/>
              <a:ext cx="947280" cy="861023"/>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4962095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5172179-B757-1532-BD95-007F9952902F}"/>
              </a:ext>
            </a:extLst>
          </p:cNvPr>
          <p:cNvSpPr txBox="1">
            <a:spLocks noGrp="1" noRot="1" noMove="1" noResize="1" noEditPoints="1" noAdjustHandles="1" noChangeArrowheads="1" noChangeShapeType="1"/>
          </p:cNvSpPr>
          <p:nvPr/>
        </p:nvSpPr>
        <p:spPr>
          <a:xfrm>
            <a:off x="745165" y="520466"/>
            <a:ext cx="4464789" cy="1327608"/>
          </a:xfrm>
          <a:prstGeom prst="rect">
            <a:avLst/>
          </a:prstGeom>
          <a:noFill/>
        </p:spPr>
        <p:txBody>
          <a:bodyPr wrap="square" rtlCol="0">
            <a:spAutoFit/>
          </a:bodyPr>
          <a:lstStyle/>
          <a:p>
            <a:pPr>
              <a:lnSpc>
                <a:spcPct val="80000"/>
              </a:lnSpc>
            </a:pPr>
            <a:r>
              <a:rPr lang="en-US" sz="6000" b="1">
                <a:solidFill>
                  <a:schemeClr val="bg1"/>
                </a:solidFill>
                <a:latin typeface="+mj-lt"/>
              </a:rPr>
              <a:t>Activity: </a:t>
            </a:r>
            <a:r>
              <a:rPr lang="en-US" sz="4000">
                <a:solidFill>
                  <a:schemeClr val="bg1"/>
                </a:solidFill>
                <a:latin typeface="+mj-lt"/>
              </a:rPr>
              <a:t>Virtual Discussion</a:t>
            </a:r>
            <a:endParaRPr lang="en-US" sz="6000" b="1">
              <a:solidFill>
                <a:schemeClr val="bg1"/>
              </a:solidFill>
              <a:latin typeface="+mj-lt"/>
            </a:endParaRPr>
          </a:p>
        </p:txBody>
      </p:sp>
      <p:sp>
        <p:nvSpPr>
          <p:cNvPr id="5" name="TextBox 4">
            <a:extLst>
              <a:ext uri="{FF2B5EF4-FFF2-40B4-BE49-F238E27FC236}">
                <a16:creationId xmlns:a16="http://schemas.microsoft.com/office/drawing/2014/main" id="{D4B3AFA5-4F96-433A-9816-FDF1BC48A91A}"/>
              </a:ext>
            </a:extLst>
          </p:cNvPr>
          <p:cNvSpPr txBox="1">
            <a:spLocks noGrp="1" noRot="1" noMove="1" noResize="1" noEditPoints="1" noAdjustHandles="1" noChangeArrowheads="1" noChangeShapeType="1"/>
          </p:cNvSpPr>
          <p:nvPr/>
        </p:nvSpPr>
        <p:spPr>
          <a:xfrm>
            <a:off x="6004546" y="3628532"/>
            <a:ext cx="5501267" cy="1754326"/>
          </a:xfrm>
          <a:prstGeom prst="rect">
            <a:avLst/>
          </a:prstGeom>
          <a:noFill/>
        </p:spPr>
        <p:txBody>
          <a:bodyPr wrap="square" rtlCol="0">
            <a:spAutoFit/>
          </a:bodyPr>
          <a:lstStyle/>
          <a:p>
            <a:r>
              <a:rPr lang="en-US" sz="3600" b="1">
                <a:solidFill>
                  <a:schemeClr val="accent6"/>
                </a:solidFill>
                <a:effectLst/>
                <a:latin typeface="Myriad Pro" panose="020B0503030403020204" pitchFamily="34" charset="0"/>
                <a:ea typeface="Myriad Pro Semicondensed"/>
                <a:cs typeface="Times New Roman" panose="02020603050405020304" pitchFamily="18" charset="0"/>
              </a:rPr>
              <a:t>How has dementia touched my life and/or the lives of those I know?</a:t>
            </a:r>
            <a:endParaRPr lang="en-US" sz="3600" b="1">
              <a:solidFill>
                <a:schemeClr val="accent6"/>
              </a:solidFill>
              <a:latin typeface="Myriad Pro" panose="020B0503030403020204" pitchFamily="34" charset="0"/>
            </a:endParaRPr>
          </a:p>
        </p:txBody>
      </p:sp>
      <p:grpSp>
        <p:nvGrpSpPr>
          <p:cNvPr id="16" name="Group 15">
            <a:extLst>
              <a:ext uri="{FF2B5EF4-FFF2-40B4-BE49-F238E27FC236}">
                <a16:creationId xmlns:a16="http://schemas.microsoft.com/office/drawing/2014/main" id="{10C0549C-F399-44DA-ACD3-B2E612D69105}"/>
              </a:ext>
            </a:extLst>
          </p:cNvPr>
          <p:cNvGrpSpPr>
            <a:grpSpLocks noGrp="1" noUngrp="1" noRot="1" noMove="1" noResize="1"/>
          </p:cNvGrpSpPr>
          <p:nvPr/>
        </p:nvGrpSpPr>
        <p:grpSpPr>
          <a:xfrm>
            <a:off x="1154328" y="3708875"/>
            <a:ext cx="4212802" cy="1919588"/>
            <a:chOff x="6359664" y="2285960"/>
            <a:chExt cx="4212802" cy="1919588"/>
          </a:xfrm>
        </p:grpSpPr>
        <p:sp>
          <p:nvSpPr>
            <p:cNvPr id="4" name="TextBox 3">
              <a:extLst>
                <a:ext uri="{FF2B5EF4-FFF2-40B4-BE49-F238E27FC236}">
                  <a16:creationId xmlns:a16="http://schemas.microsoft.com/office/drawing/2014/main" id="{1C78AC49-9BE9-9A74-7845-DC2ADD697408}"/>
                </a:ext>
              </a:extLst>
            </p:cNvPr>
            <p:cNvSpPr txBox="1">
              <a:spLocks noGrp="1" noRot="1" noMove="1" noResize="1" noEditPoints="1" noAdjustHandles="1" noChangeArrowheads="1" noChangeShapeType="1"/>
            </p:cNvSpPr>
            <p:nvPr/>
          </p:nvSpPr>
          <p:spPr>
            <a:xfrm>
              <a:off x="6831420" y="2321955"/>
              <a:ext cx="3741046" cy="1883593"/>
            </a:xfrm>
            <a:prstGeom prst="rect">
              <a:avLst/>
            </a:prstGeom>
            <a:noFill/>
          </p:spPr>
          <p:txBody>
            <a:bodyPr wrap="square" rtlCol="0">
              <a:spAutoFit/>
            </a:bodyPr>
            <a:lstStyle/>
            <a:p>
              <a:pPr>
                <a:lnSpc>
                  <a:spcPct val="90000"/>
                </a:lnSpc>
                <a:spcAft>
                  <a:spcPts val="1800"/>
                </a:spcAft>
              </a:pPr>
              <a:r>
                <a:rPr lang="en-US" sz="2400">
                  <a:effectLst/>
                  <a:latin typeface="Myriad Pro" panose="020B0503030403020204" pitchFamily="34" charset="0"/>
                  <a:ea typeface="Myriad Pro Semicondensed"/>
                  <a:cs typeface="Times New Roman" panose="02020603050405020304" pitchFamily="18" charset="0"/>
                </a:rPr>
                <a:t>Think for one minute</a:t>
              </a:r>
            </a:p>
            <a:p>
              <a:pPr>
                <a:lnSpc>
                  <a:spcPct val="90000"/>
                </a:lnSpc>
                <a:spcAft>
                  <a:spcPts val="1800"/>
                </a:spcAft>
              </a:pPr>
              <a:r>
                <a:rPr lang="en-US" sz="2400">
                  <a:effectLst/>
                  <a:latin typeface="Myriad Pro" panose="020B0503030403020204" pitchFamily="34" charset="0"/>
                  <a:ea typeface="Myriad Pro Semicondensed"/>
                  <a:cs typeface="Times New Roman" panose="02020603050405020304" pitchFamily="18" charset="0"/>
                </a:rPr>
                <a:t>Share your answer </a:t>
              </a:r>
              <a:br>
                <a:rPr lang="en-US" sz="2400">
                  <a:effectLst/>
                  <a:latin typeface="Myriad Pro" panose="020B0503030403020204" pitchFamily="34" charset="0"/>
                  <a:ea typeface="Myriad Pro Semicondensed"/>
                  <a:cs typeface="Times New Roman" panose="02020603050405020304" pitchFamily="18" charset="0"/>
                </a:rPr>
              </a:br>
              <a:r>
                <a:rPr lang="en-US" sz="2400">
                  <a:effectLst/>
                  <a:latin typeface="Myriad Pro" panose="020B0503030403020204" pitchFamily="34" charset="0"/>
                  <a:ea typeface="Myriad Pro Semicondensed"/>
                  <a:cs typeface="Times New Roman" panose="02020603050405020304" pitchFamily="18" charset="0"/>
                </a:rPr>
                <a:t>in the chat</a:t>
              </a:r>
            </a:p>
            <a:p>
              <a:pPr>
                <a:lnSpc>
                  <a:spcPct val="90000"/>
                </a:lnSpc>
                <a:spcAft>
                  <a:spcPts val="1800"/>
                </a:spcAft>
              </a:pPr>
              <a:r>
                <a:rPr lang="en-US" sz="2400">
                  <a:latin typeface="Myriad Pro" panose="020B0503030403020204" pitchFamily="34" charset="0"/>
                  <a:cs typeface="Times New Roman" panose="02020603050405020304" pitchFamily="18" charset="0"/>
                </a:rPr>
                <a:t>Debrief together</a:t>
              </a:r>
              <a:endParaRPr lang="en-US" sz="2400">
                <a:latin typeface="Myriad Pro" panose="020B0503030403020204" pitchFamily="34" charset="0"/>
              </a:endParaRPr>
            </a:p>
          </p:txBody>
        </p:sp>
        <p:sp>
          <p:nvSpPr>
            <p:cNvPr id="7" name="Oval 6">
              <a:extLst>
                <a:ext uri="{FF2B5EF4-FFF2-40B4-BE49-F238E27FC236}">
                  <a16:creationId xmlns:a16="http://schemas.microsoft.com/office/drawing/2014/main" id="{26B8AFAC-7F33-4999-C00F-3D112BCEB11C}"/>
                </a:ext>
              </a:extLst>
            </p:cNvPr>
            <p:cNvSpPr>
              <a:spLocks noGrp="1" noRot="1" noMove="1" noResize="1" noEditPoints="1" noAdjustHandles="1" noChangeArrowheads="1" noChangeShapeType="1"/>
            </p:cNvSpPr>
            <p:nvPr/>
          </p:nvSpPr>
          <p:spPr>
            <a:xfrm>
              <a:off x="6359664" y="3742676"/>
              <a:ext cx="410940" cy="410940"/>
            </a:xfrm>
            <a:prstGeom prst="ellips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TextBox 10">
              <a:extLst>
                <a:ext uri="{FF2B5EF4-FFF2-40B4-BE49-F238E27FC236}">
                  <a16:creationId xmlns:a16="http://schemas.microsoft.com/office/drawing/2014/main" id="{C38E33BB-B581-B8D5-B189-8DC39890C923}"/>
                </a:ext>
              </a:extLst>
            </p:cNvPr>
            <p:cNvSpPr txBox="1">
              <a:spLocks noGrp="1" noRot="1" noMove="1" noResize="1" noEditPoints="1" noAdjustHandles="1" noChangeArrowheads="1" noChangeShapeType="1"/>
            </p:cNvSpPr>
            <p:nvPr/>
          </p:nvSpPr>
          <p:spPr>
            <a:xfrm>
              <a:off x="6460195" y="3701365"/>
              <a:ext cx="241775" cy="461665"/>
            </a:xfrm>
            <a:prstGeom prst="rect">
              <a:avLst/>
            </a:prstGeom>
            <a:noFill/>
          </p:spPr>
          <p:txBody>
            <a:bodyPr wrap="square" rtlCol="0" anchor="ctr">
              <a:spAutoFit/>
            </a:bodyPr>
            <a:lstStyle/>
            <a:p>
              <a:pPr algn="ctr"/>
              <a:r>
                <a:rPr lang="en-US" sz="2400" b="1"/>
                <a:t>3</a:t>
              </a:r>
            </a:p>
          </p:txBody>
        </p:sp>
        <p:sp>
          <p:nvSpPr>
            <p:cNvPr id="12" name="Oval 11">
              <a:extLst>
                <a:ext uri="{FF2B5EF4-FFF2-40B4-BE49-F238E27FC236}">
                  <a16:creationId xmlns:a16="http://schemas.microsoft.com/office/drawing/2014/main" id="{B63395E8-4DF5-A6C1-C4BB-3D9D52C04304}"/>
                </a:ext>
              </a:extLst>
            </p:cNvPr>
            <p:cNvSpPr>
              <a:spLocks noGrp="1" noRot="1" noMove="1" noResize="1" noEditPoints="1" noAdjustHandles="1" noChangeArrowheads="1" noChangeShapeType="1"/>
            </p:cNvSpPr>
            <p:nvPr/>
          </p:nvSpPr>
          <p:spPr>
            <a:xfrm>
              <a:off x="6359664" y="2892688"/>
              <a:ext cx="410940" cy="410940"/>
            </a:xfrm>
            <a:prstGeom prst="ellips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7A6D6E33-74F8-07F1-707F-123E3E018872}"/>
                </a:ext>
              </a:extLst>
            </p:cNvPr>
            <p:cNvSpPr txBox="1">
              <a:spLocks noGrp="1" noRot="1" noMove="1" noResize="1" noEditPoints="1" noAdjustHandles="1" noChangeArrowheads="1" noChangeShapeType="1"/>
            </p:cNvSpPr>
            <p:nvPr/>
          </p:nvSpPr>
          <p:spPr>
            <a:xfrm>
              <a:off x="6449563" y="2867325"/>
              <a:ext cx="241775" cy="461665"/>
            </a:xfrm>
            <a:prstGeom prst="rect">
              <a:avLst/>
            </a:prstGeom>
            <a:noFill/>
          </p:spPr>
          <p:txBody>
            <a:bodyPr wrap="square" rtlCol="0" anchor="ctr">
              <a:spAutoFit/>
            </a:bodyPr>
            <a:lstStyle/>
            <a:p>
              <a:pPr algn="ctr"/>
              <a:r>
                <a:rPr lang="en-US" sz="2400" b="1"/>
                <a:t>2</a:t>
              </a:r>
            </a:p>
          </p:txBody>
        </p:sp>
        <p:sp>
          <p:nvSpPr>
            <p:cNvPr id="14" name="Oval 13">
              <a:extLst>
                <a:ext uri="{FF2B5EF4-FFF2-40B4-BE49-F238E27FC236}">
                  <a16:creationId xmlns:a16="http://schemas.microsoft.com/office/drawing/2014/main" id="{0F82B59A-266A-0936-8A34-E8B0E19EEBA1}"/>
                </a:ext>
              </a:extLst>
            </p:cNvPr>
            <p:cNvSpPr>
              <a:spLocks noGrp="1" noRot="1" noMove="1" noResize="1" noEditPoints="1" noAdjustHandles="1" noChangeArrowheads="1" noChangeShapeType="1"/>
            </p:cNvSpPr>
            <p:nvPr/>
          </p:nvSpPr>
          <p:spPr>
            <a:xfrm>
              <a:off x="6359664" y="2321955"/>
              <a:ext cx="410940" cy="410940"/>
            </a:xfrm>
            <a:prstGeom prst="ellips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TextBox 14">
              <a:extLst>
                <a:ext uri="{FF2B5EF4-FFF2-40B4-BE49-F238E27FC236}">
                  <a16:creationId xmlns:a16="http://schemas.microsoft.com/office/drawing/2014/main" id="{71964B9C-7464-8FB6-C372-BB1E8386455A}"/>
                </a:ext>
              </a:extLst>
            </p:cNvPr>
            <p:cNvSpPr txBox="1">
              <a:spLocks noGrp="1" noRot="1" noMove="1" noResize="1" noEditPoints="1" noAdjustHandles="1" noChangeArrowheads="1" noChangeShapeType="1"/>
            </p:cNvSpPr>
            <p:nvPr/>
          </p:nvSpPr>
          <p:spPr>
            <a:xfrm>
              <a:off x="6438931" y="2285960"/>
              <a:ext cx="241775" cy="461665"/>
            </a:xfrm>
            <a:prstGeom prst="rect">
              <a:avLst/>
            </a:prstGeom>
            <a:noFill/>
          </p:spPr>
          <p:txBody>
            <a:bodyPr wrap="square" rtlCol="0" anchor="ctr">
              <a:spAutoFit/>
            </a:bodyPr>
            <a:lstStyle/>
            <a:p>
              <a:pPr algn="ctr"/>
              <a:r>
                <a:rPr lang="en-US" sz="2400" b="1"/>
                <a:t>1</a:t>
              </a:r>
            </a:p>
          </p:txBody>
        </p:sp>
      </p:grpSp>
      <p:sp>
        <p:nvSpPr>
          <p:cNvPr id="17" name="TextBox 16">
            <a:extLst>
              <a:ext uri="{FF2B5EF4-FFF2-40B4-BE49-F238E27FC236}">
                <a16:creationId xmlns:a16="http://schemas.microsoft.com/office/drawing/2014/main" id="{4F3EC66D-E837-D267-399E-B21354B277D4}"/>
              </a:ext>
            </a:extLst>
          </p:cNvPr>
          <p:cNvSpPr txBox="1">
            <a:spLocks noGrp="1" noRot="1" noMove="1" noResize="1" noEditPoints="1" noAdjustHandles="1" noChangeArrowheads="1" noChangeShapeType="1"/>
          </p:cNvSpPr>
          <p:nvPr/>
        </p:nvSpPr>
        <p:spPr>
          <a:xfrm>
            <a:off x="1085217" y="3137311"/>
            <a:ext cx="2551119" cy="400110"/>
          </a:xfrm>
          <a:prstGeom prst="rect">
            <a:avLst/>
          </a:prstGeom>
          <a:noFill/>
        </p:spPr>
        <p:txBody>
          <a:bodyPr wrap="square" rtlCol="0">
            <a:spAutoFit/>
          </a:bodyPr>
          <a:lstStyle/>
          <a:p>
            <a:r>
              <a:rPr lang="en-US" sz="2000" b="1">
                <a:effectLst/>
                <a:latin typeface="Myriad Pro" panose="020B0503030403020204" pitchFamily="34" charset="0"/>
                <a:ea typeface="Myriad Pro Semicondensed"/>
                <a:cs typeface="Times New Roman" panose="02020603050405020304" pitchFamily="18" charset="0"/>
              </a:rPr>
              <a:t>INSTRUCTIONS:</a:t>
            </a:r>
          </a:p>
        </p:txBody>
      </p:sp>
      <p:sp>
        <p:nvSpPr>
          <p:cNvPr id="18" name="TextBox 17">
            <a:extLst>
              <a:ext uri="{FF2B5EF4-FFF2-40B4-BE49-F238E27FC236}">
                <a16:creationId xmlns:a16="http://schemas.microsoft.com/office/drawing/2014/main" id="{45F95524-0794-BA69-28C7-90FE201EBBDC}"/>
              </a:ext>
            </a:extLst>
          </p:cNvPr>
          <p:cNvSpPr txBox="1">
            <a:spLocks noGrp="1" noRot="1" noMove="1" noResize="1" noEditPoints="1" noAdjustHandles="1" noChangeArrowheads="1" noChangeShapeType="1"/>
          </p:cNvSpPr>
          <p:nvPr/>
        </p:nvSpPr>
        <p:spPr>
          <a:xfrm>
            <a:off x="6004547" y="3137311"/>
            <a:ext cx="2551119" cy="400110"/>
          </a:xfrm>
          <a:prstGeom prst="rect">
            <a:avLst/>
          </a:prstGeom>
          <a:noFill/>
        </p:spPr>
        <p:txBody>
          <a:bodyPr wrap="square" rtlCol="0">
            <a:spAutoFit/>
          </a:bodyPr>
          <a:lstStyle/>
          <a:p>
            <a:r>
              <a:rPr lang="en-US" sz="2000" b="1">
                <a:effectLst/>
                <a:latin typeface="Myriad Pro" panose="020B0503030403020204" pitchFamily="34" charset="0"/>
                <a:ea typeface="Myriad Pro Semicondensed"/>
                <a:cs typeface="Times New Roman" panose="02020603050405020304" pitchFamily="18" charset="0"/>
              </a:rPr>
              <a:t>QUESTION:</a:t>
            </a:r>
          </a:p>
        </p:txBody>
      </p:sp>
      <p:sp>
        <p:nvSpPr>
          <p:cNvPr id="19" name="Rectangle: Rounded Corners 18">
            <a:extLst>
              <a:ext uri="{FF2B5EF4-FFF2-40B4-BE49-F238E27FC236}">
                <a16:creationId xmlns:a16="http://schemas.microsoft.com/office/drawing/2014/main" id="{2B564047-4DEA-DBF5-C987-B4E84D9B19F0}"/>
              </a:ext>
            </a:extLst>
          </p:cNvPr>
          <p:cNvSpPr>
            <a:spLocks noGrp="1" noRot="1" noMove="1" noResize="1" noEditPoints="1" noAdjustHandles="1" noChangeArrowheads="1" noChangeShapeType="1"/>
          </p:cNvSpPr>
          <p:nvPr/>
        </p:nvSpPr>
        <p:spPr>
          <a:xfrm>
            <a:off x="11689040"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20" name="Rectangle: Rounded Corners 19">
            <a:extLst>
              <a:ext uri="{FF2B5EF4-FFF2-40B4-BE49-F238E27FC236}">
                <a16:creationId xmlns:a16="http://schemas.microsoft.com/office/drawing/2014/main" id="{41D922FC-49C6-D3CC-9155-EC6F78D083DB}"/>
              </a:ext>
            </a:extLst>
          </p:cNvPr>
          <p:cNvSpPr>
            <a:spLocks noGrp="1" noRot="1" noMove="1" noResize="1" noEditPoints="1" noAdjustHandles="1" noChangeArrowheads="1" noChangeShapeType="1"/>
          </p:cNvSpPr>
          <p:nvPr/>
        </p:nvSpPr>
        <p:spPr>
          <a:xfrm>
            <a:off x="12044281"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21" name="TextBox 20">
            <a:extLst>
              <a:ext uri="{FF2B5EF4-FFF2-40B4-BE49-F238E27FC236}">
                <a16:creationId xmlns:a16="http://schemas.microsoft.com/office/drawing/2014/main" id="{D6730642-C09E-8F91-3491-55641AED95D2}"/>
              </a:ext>
            </a:extLst>
          </p:cNvPr>
          <p:cNvSpPr txBox="1">
            <a:spLocks noGrp="1" noRot="1" noMove="1" noResize="1" noEditPoints="1" noAdjustHandles="1" noChangeArrowheads="1" noChangeShapeType="1"/>
          </p:cNvSpPr>
          <p:nvPr/>
        </p:nvSpPr>
        <p:spPr>
          <a:xfrm>
            <a:off x="6096000" y="193287"/>
            <a:ext cx="5501268" cy="338554"/>
          </a:xfrm>
          <a:prstGeom prst="rect">
            <a:avLst/>
          </a:prstGeom>
          <a:noFill/>
        </p:spPr>
        <p:txBody>
          <a:bodyPr wrap="square" rtlCol="0">
            <a:spAutoFit/>
          </a:bodyPr>
          <a:lstStyle/>
          <a:p>
            <a:pPr algn="r"/>
            <a:r>
              <a:rPr lang="en-US" sz="1600" b="1" i="1">
                <a:solidFill>
                  <a:schemeClr val="bg1"/>
                </a:solidFill>
                <a:latin typeface="Myriad Pro" panose="020B0503030403020204" pitchFamily="34" charset="0"/>
              </a:rPr>
              <a:t>Dementia in Our Communities</a:t>
            </a:r>
          </a:p>
        </p:txBody>
      </p:sp>
      <p:sp>
        <p:nvSpPr>
          <p:cNvPr id="6" name="TextBox 5">
            <a:extLst>
              <a:ext uri="{FF2B5EF4-FFF2-40B4-BE49-F238E27FC236}">
                <a16:creationId xmlns:a16="http://schemas.microsoft.com/office/drawing/2014/main" id="{364262E3-578B-223F-AADF-3EECAF767348}"/>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t>Brain Health &amp; Dementia Awareness in Our Communities  |  </a:t>
            </a:r>
            <a:fld id="{F9C608B9-E2CB-4E5D-B995-23A42A7D67FE}" type="slidenum">
              <a:rPr lang="en-US" sz="1200" i="1" smtClean="0"/>
              <a:pPr algn="r"/>
              <a:t>15</a:t>
            </a:fld>
            <a:r>
              <a:rPr lang="en-US" sz="1200" i="1"/>
              <a:t> </a:t>
            </a:r>
          </a:p>
        </p:txBody>
      </p:sp>
      <p:sp>
        <p:nvSpPr>
          <p:cNvPr id="8" name="TextBox 7">
            <a:extLst>
              <a:ext uri="{FF2B5EF4-FFF2-40B4-BE49-F238E27FC236}">
                <a16:creationId xmlns:a16="http://schemas.microsoft.com/office/drawing/2014/main" id="{5E61166A-6709-3FA1-15AF-E640DCDEA8C9}"/>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lumMod val="65000"/>
                  </a:schemeClr>
                </a:solidFill>
              </a:rPr>
              <a:t>Please Do Not Change Presentation Language</a:t>
            </a:r>
          </a:p>
        </p:txBody>
      </p:sp>
      <p:sp>
        <p:nvSpPr>
          <p:cNvPr id="9" name="Oval 8">
            <a:extLst>
              <a:ext uri="{FF2B5EF4-FFF2-40B4-BE49-F238E27FC236}">
                <a16:creationId xmlns:a16="http://schemas.microsoft.com/office/drawing/2014/main" id="{C7A60828-BF4B-7ADF-A066-4EBA09F31C04}"/>
              </a:ext>
            </a:extLst>
          </p:cNvPr>
          <p:cNvSpPr/>
          <p:nvPr/>
        </p:nvSpPr>
        <p:spPr>
          <a:xfrm flipH="1">
            <a:off x="9739130" y="823571"/>
            <a:ext cx="2804961" cy="2804961"/>
          </a:xfrm>
          <a:prstGeom prst="ellipse">
            <a:avLst/>
          </a:prstGeom>
          <a:blipFill>
            <a:blip r:embed="rId3">
              <a:extLst>
                <a:ext uri="{28A0092B-C50C-407E-A947-70E740481C1C}">
                  <a14:useLocalDpi xmlns:a14="http://schemas.microsoft.com/office/drawing/2010/main" val="0"/>
                </a:ext>
              </a:extLst>
            </a:blip>
            <a:srcRect/>
            <a:stretch>
              <a:fillRect l="-73318" t="-25530" r="-12771"/>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349949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95F281-6AE2-22E5-5581-3741CF6C4FE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9B5D643-4B7D-1BFF-6257-B696D4A767AE}"/>
              </a:ext>
            </a:extLst>
          </p:cNvPr>
          <p:cNvSpPr txBox="1">
            <a:spLocks noGrp="1" noRot="1" noMove="1" noResize="1" noEditPoints="1" noAdjustHandles="1" noChangeArrowheads="1" noChangeShapeType="1"/>
          </p:cNvSpPr>
          <p:nvPr/>
        </p:nvSpPr>
        <p:spPr>
          <a:xfrm>
            <a:off x="981858" y="759822"/>
            <a:ext cx="6536542" cy="1200329"/>
          </a:xfrm>
          <a:prstGeom prst="rect">
            <a:avLst/>
          </a:prstGeom>
          <a:noFill/>
        </p:spPr>
        <p:txBody>
          <a:bodyPr wrap="square" rtlCol="0">
            <a:spAutoFit/>
          </a:bodyPr>
          <a:lstStyle/>
          <a:p>
            <a:pPr>
              <a:lnSpc>
                <a:spcPct val="90000"/>
              </a:lnSpc>
            </a:pPr>
            <a:r>
              <a:rPr lang="en-US" sz="8000" b="1" i="0" u="none" strike="noStrike" baseline="0">
                <a:latin typeface="Myriad Pro" panose="020B0503030403020204" pitchFamily="34" charset="0"/>
              </a:rPr>
              <a:t>Resources</a:t>
            </a:r>
            <a:endParaRPr lang="en-US" sz="13800"/>
          </a:p>
        </p:txBody>
      </p:sp>
      <p:sp>
        <p:nvSpPr>
          <p:cNvPr id="4" name="TextBox 3">
            <a:extLst>
              <a:ext uri="{FF2B5EF4-FFF2-40B4-BE49-F238E27FC236}">
                <a16:creationId xmlns:a16="http://schemas.microsoft.com/office/drawing/2014/main" id="{EBCCCFDA-70E8-8500-7BD5-8941A35D4883}"/>
              </a:ext>
            </a:extLst>
          </p:cNvPr>
          <p:cNvSpPr txBox="1">
            <a:spLocks noGrp="1" noRot="1" noMove="1" noResize="1" noEditPoints="1" noAdjustHandles="1" noChangeArrowheads="1" noChangeShapeType="1"/>
          </p:cNvSpPr>
          <p:nvPr/>
        </p:nvSpPr>
        <p:spPr>
          <a:xfrm>
            <a:off x="1032659" y="2112551"/>
            <a:ext cx="5615969" cy="2092881"/>
          </a:xfrm>
          <a:prstGeom prst="rect">
            <a:avLst/>
          </a:prstGeom>
          <a:noFill/>
        </p:spPr>
        <p:txBody>
          <a:bodyPr wrap="square" rtlCol="0">
            <a:spAutoFit/>
          </a:bodyPr>
          <a:lstStyle/>
          <a:p>
            <a:pPr>
              <a:spcAft>
                <a:spcPts val="1200"/>
              </a:spcAft>
            </a:pPr>
            <a:r>
              <a:rPr lang="en-US" sz="2400">
                <a:effectLst/>
                <a:ea typeface="Calibri" panose="020F0502020204030204" pitchFamily="34" charset="0"/>
                <a:cs typeface="Times New Roman" panose="02020603050405020304" pitchFamily="18" charset="0"/>
              </a:rPr>
              <a:t>Learn more through the link below or using the QR code by pointing your phone camera at the QR code, then touching the prompt on the screen to open the website.</a:t>
            </a:r>
          </a:p>
          <a:p>
            <a:pPr>
              <a:spcAft>
                <a:spcPts val="1200"/>
              </a:spcAft>
            </a:pPr>
            <a:r>
              <a:rPr lang="en-US" sz="2400" u="sng">
                <a:solidFill>
                  <a:schemeClr val="accent2"/>
                </a:solidFill>
                <a:effectLst/>
                <a:ea typeface="Calibri" panose="020F0502020204030204" pitchFamily="34" charset="0"/>
                <a:cs typeface="Times New Roman" panose="02020603050405020304" pitchFamily="18" charset="0"/>
              </a:rPr>
              <a:t>doh.wa.gov/brain-health-resources</a:t>
            </a:r>
          </a:p>
        </p:txBody>
      </p:sp>
      <p:sp>
        <p:nvSpPr>
          <p:cNvPr id="5" name="TextBox 4">
            <a:extLst>
              <a:ext uri="{FF2B5EF4-FFF2-40B4-BE49-F238E27FC236}">
                <a16:creationId xmlns:a16="http://schemas.microsoft.com/office/drawing/2014/main" id="{2AE0A2D0-8470-9456-68E3-1E8C3933D225}"/>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solidFill>
                  <a:schemeClr val="bg1"/>
                </a:solidFill>
              </a:rPr>
              <a:t>Brain Health &amp; Dementia Awareness in Our Communities  |  </a:t>
            </a:r>
            <a:fld id="{F9C608B9-E2CB-4E5D-B995-23A42A7D67FE}" type="slidenum">
              <a:rPr lang="en-US" sz="1200" i="1" smtClean="0">
                <a:solidFill>
                  <a:schemeClr val="bg1"/>
                </a:solidFill>
              </a:rPr>
              <a:pPr algn="r"/>
              <a:t>16</a:t>
            </a:fld>
            <a:r>
              <a:rPr lang="en-US" sz="1200" i="1">
                <a:solidFill>
                  <a:schemeClr val="bg1"/>
                </a:solidFill>
              </a:rPr>
              <a:t> </a:t>
            </a:r>
          </a:p>
        </p:txBody>
      </p:sp>
      <p:sp>
        <p:nvSpPr>
          <p:cNvPr id="6" name="TextBox 5">
            <a:extLst>
              <a:ext uri="{FF2B5EF4-FFF2-40B4-BE49-F238E27FC236}">
                <a16:creationId xmlns:a16="http://schemas.microsoft.com/office/drawing/2014/main" id="{45EEFA01-BB20-9D02-9A75-CC12103FE4E0}"/>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solidFill>
              </a:rPr>
              <a:t>Please Do Not Change Presentation Language</a:t>
            </a:r>
          </a:p>
        </p:txBody>
      </p:sp>
      <p:sp>
        <p:nvSpPr>
          <p:cNvPr id="8" name="TextBox 7">
            <a:extLst>
              <a:ext uri="{FF2B5EF4-FFF2-40B4-BE49-F238E27FC236}">
                <a16:creationId xmlns:a16="http://schemas.microsoft.com/office/drawing/2014/main" id="{5208BE8E-565D-E6F3-0A87-51CAF7E4515C}"/>
              </a:ext>
            </a:extLst>
          </p:cNvPr>
          <p:cNvSpPr txBox="1">
            <a:spLocks noGrp="1" noRot="1" noMove="1" noResize="1" noEditPoints="1" noAdjustHandles="1" noChangeArrowheads="1" noChangeShapeType="1"/>
          </p:cNvSpPr>
          <p:nvPr/>
        </p:nvSpPr>
        <p:spPr>
          <a:xfrm>
            <a:off x="7561544" y="4251598"/>
            <a:ext cx="3797301" cy="646331"/>
          </a:xfrm>
          <a:prstGeom prst="rect">
            <a:avLst/>
          </a:prstGeom>
          <a:noFill/>
        </p:spPr>
        <p:txBody>
          <a:bodyPr wrap="square" rtlCol="0">
            <a:spAutoFit/>
          </a:bodyPr>
          <a:lstStyle/>
          <a:p>
            <a:pPr algn="ctr"/>
            <a:r>
              <a:rPr lang="en-US" i="0" u="none" strike="noStrike" baseline="0">
                <a:latin typeface="Myriad Pro" panose="020B0503030403020204" pitchFamily="34" charset="0"/>
              </a:rPr>
              <a:t>Email</a:t>
            </a:r>
            <a:r>
              <a:rPr lang="en-US" b="1" i="0" u="none" strike="noStrike" baseline="0">
                <a:latin typeface="Myriad Pro" panose="020B0503030403020204" pitchFamily="34" charset="0"/>
              </a:rPr>
              <a:t> </a:t>
            </a:r>
            <a:r>
              <a:rPr lang="en-US" b="1" i="0" u="none" strike="noStrike" baseline="0" err="1">
                <a:latin typeface="Myriad Pro" panose="020B0503030403020204" pitchFamily="34" charset="0"/>
                <a:hlinkClick r:id="rId3">
                  <a:extLst>
                    <a:ext uri="{A12FA001-AC4F-418D-AE19-62706E023703}">
                      <ahyp:hlinkClr xmlns:ahyp="http://schemas.microsoft.com/office/drawing/2018/hyperlinkcolor" val="tx"/>
                    </a:ext>
                  </a:extLst>
                </a:hlinkClick>
              </a:rPr>
              <a:t>Brain-Health@DOH.WA.Gov</a:t>
            </a:r>
            <a:r>
              <a:rPr lang="en-US" b="1" i="0" u="none" strike="noStrike" baseline="0">
                <a:latin typeface="Myriad Pro" panose="020B0503030403020204" pitchFamily="34" charset="0"/>
              </a:rPr>
              <a:t> </a:t>
            </a:r>
            <a:r>
              <a:rPr lang="en-US" i="0" u="none" strike="noStrike" baseline="0">
                <a:latin typeface="Myriad Pro" panose="020B0503030403020204" pitchFamily="34" charset="0"/>
              </a:rPr>
              <a:t>for further assistance.</a:t>
            </a:r>
            <a:endParaRPr lang="en-US" sz="3200"/>
          </a:p>
        </p:txBody>
      </p:sp>
      <p:pic>
        <p:nvPicPr>
          <p:cNvPr id="7" name="Picture 6">
            <a:extLst>
              <a:ext uri="{FF2B5EF4-FFF2-40B4-BE49-F238E27FC236}">
                <a16:creationId xmlns:a16="http://schemas.microsoft.com/office/drawing/2014/main" id="{C7D4BF4E-62EB-D69E-5BCF-B8D763A252A0}"/>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t="453" b="453"/>
          <a:stretch/>
        </p:blipFill>
        <p:spPr>
          <a:xfrm>
            <a:off x="7761049" y="779921"/>
            <a:ext cx="3398292" cy="3381795"/>
          </a:xfrm>
          <a:prstGeom prst="roundRect">
            <a:avLst>
              <a:gd name="adj" fmla="val 6527"/>
            </a:avLst>
          </a:prstGeom>
        </p:spPr>
      </p:pic>
    </p:spTree>
    <p:extLst>
      <p:ext uri="{BB962C8B-B14F-4D97-AF65-F5344CB8AC3E}">
        <p14:creationId xmlns:p14="http://schemas.microsoft.com/office/powerpoint/2010/main" val="42891145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C530B3C-3E4A-62D9-602E-74871EBC8BE2}"/>
              </a:ext>
            </a:extLst>
          </p:cNvPr>
          <p:cNvSpPr txBox="1">
            <a:spLocks noGrp="1" noRot="1" noMove="1" noResize="1" noEditPoints="1" noAdjustHandles="1" noChangeArrowheads="1" noChangeShapeType="1"/>
          </p:cNvSpPr>
          <p:nvPr/>
        </p:nvSpPr>
        <p:spPr>
          <a:xfrm>
            <a:off x="893135" y="2922518"/>
            <a:ext cx="9197163" cy="2064283"/>
          </a:xfrm>
          <a:prstGeom prst="rect">
            <a:avLst/>
          </a:prstGeom>
          <a:noFill/>
        </p:spPr>
        <p:txBody>
          <a:bodyPr wrap="square" rtlCol="0">
            <a:spAutoFit/>
          </a:bodyPr>
          <a:lstStyle/>
          <a:p>
            <a:pPr>
              <a:lnSpc>
                <a:spcPct val="80000"/>
              </a:lnSpc>
            </a:pPr>
            <a:r>
              <a:rPr lang="en-US" sz="8000" b="1">
                <a:solidFill>
                  <a:schemeClr val="accent3">
                    <a:lumMod val="75000"/>
                  </a:schemeClr>
                </a:solidFill>
                <a:latin typeface="+mj-lt"/>
              </a:rPr>
              <a:t>Benefits of</a:t>
            </a:r>
          </a:p>
          <a:p>
            <a:pPr>
              <a:lnSpc>
                <a:spcPct val="80000"/>
              </a:lnSpc>
            </a:pPr>
            <a:r>
              <a:rPr lang="en-US" sz="8000" b="1">
                <a:solidFill>
                  <a:schemeClr val="accent3">
                    <a:lumMod val="75000"/>
                  </a:schemeClr>
                </a:solidFill>
                <a:latin typeface="+mj-lt"/>
              </a:rPr>
              <a:t>Early Detection</a:t>
            </a:r>
          </a:p>
        </p:txBody>
      </p:sp>
      <p:sp>
        <p:nvSpPr>
          <p:cNvPr id="5" name="TextBox 4">
            <a:extLst>
              <a:ext uri="{FF2B5EF4-FFF2-40B4-BE49-F238E27FC236}">
                <a16:creationId xmlns:a16="http://schemas.microsoft.com/office/drawing/2014/main" id="{6B76B969-AD4D-0798-54A7-8039797B4A68}"/>
              </a:ext>
            </a:extLst>
          </p:cNvPr>
          <p:cNvSpPr txBox="1">
            <a:spLocks noGrp="1" noRot="1" noMove="1" noResize="1" noEditPoints="1" noAdjustHandles="1" noChangeArrowheads="1" noChangeShapeType="1"/>
          </p:cNvSpPr>
          <p:nvPr/>
        </p:nvSpPr>
        <p:spPr>
          <a:xfrm>
            <a:off x="893135" y="4986801"/>
            <a:ext cx="8224283" cy="523220"/>
          </a:xfrm>
          <a:prstGeom prst="rect">
            <a:avLst/>
          </a:prstGeom>
          <a:noFill/>
        </p:spPr>
        <p:txBody>
          <a:bodyPr wrap="square" rtlCol="0">
            <a:spAutoFit/>
          </a:bodyPr>
          <a:lstStyle/>
          <a:p>
            <a:r>
              <a:rPr lang="en-US" sz="2800">
                <a:effectLst/>
                <a:latin typeface="Myriad Pro" panose="020B0503030403020204" pitchFamily="34" charset="0"/>
                <a:ea typeface="Myriad Pro Semicondensed"/>
                <a:cs typeface="Times New Roman" panose="02020603050405020304" pitchFamily="18" charset="0"/>
              </a:rPr>
              <a:t>Early dementia diagnosis can improve quality of life.</a:t>
            </a:r>
            <a:endParaRPr lang="en-US" sz="2800">
              <a:latin typeface="Myriad Pro" panose="020B0503030403020204" pitchFamily="34" charset="0"/>
            </a:endParaRPr>
          </a:p>
        </p:txBody>
      </p:sp>
      <p:sp>
        <p:nvSpPr>
          <p:cNvPr id="2" name="TextBox 1">
            <a:extLst>
              <a:ext uri="{FF2B5EF4-FFF2-40B4-BE49-F238E27FC236}">
                <a16:creationId xmlns:a16="http://schemas.microsoft.com/office/drawing/2014/main" id="{4AEBC9D0-79FB-8378-5850-879B9A9C5409}"/>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t>Brain Health &amp; Dementia Awareness in Our Communities  |  </a:t>
            </a:r>
            <a:fld id="{F9C608B9-E2CB-4E5D-B995-23A42A7D67FE}" type="slidenum">
              <a:rPr lang="en-US" sz="1200" i="1" smtClean="0"/>
              <a:pPr algn="r"/>
              <a:t>17</a:t>
            </a:fld>
            <a:r>
              <a:rPr lang="en-US" sz="1200" i="1"/>
              <a:t> </a:t>
            </a:r>
          </a:p>
        </p:txBody>
      </p:sp>
      <p:sp>
        <p:nvSpPr>
          <p:cNvPr id="8" name="TextBox 7">
            <a:extLst>
              <a:ext uri="{FF2B5EF4-FFF2-40B4-BE49-F238E27FC236}">
                <a16:creationId xmlns:a16="http://schemas.microsoft.com/office/drawing/2014/main" id="{E72337CB-1805-B513-0320-4A419185D5E9}"/>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lumMod val="65000"/>
                  </a:schemeClr>
                </a:solidFill>
              </a:rPr>
              <a:t>Please Do Not Change Presentation Language</a:t>
            </a:r>
          </a:p>
        </p:txBody>
      </p:sp>
      <p:sp>
        <p:nvSpPr>
          <p:cNvPr id="10" name="Oval 9">
            <a:extLst>
              <a:ext uri="{FF2B5EF4-FFF2-40B4-BE49-F238E27FC236}">
                <a16:creationId xmlns:a16="http://schemas.microsoft.com/office/drawing/2014/main" id="{DF56625C-FB2F-E235-B719-F6B1FE2AC28A}"/>
              </a:ext>
            </a:extLst>
          </p:cNvPr>
          <p:cNvSpPr/>
          <p:nvPr/>
        </p:nvSpPr>
        <p:spPr>
          <a:xfrm flipH="1">
            <a:off x="6565829" y="-132907"/>
            <a:ext cx="3242706" cy="3242706"/>
          </a:xfrm>
          <a:prstGeom prst="ellipse">
            <a:avLst/>
          </a:prstGeom>
          <a:blipFill>
            <a:blip r:embed="rId3">
              <a:extLst>
                <a:ext uri="{28A0092B-C50C-407E-A947-70E740481C1C}">
                  <a14:useLocalDpi xmlns:a14="http://schemas.microsoft.com/office/drawing/2010/main" val="0"/>
                </a:ext>
              </a:extLst>
            </a:blip>
            <a:srcRect/>
            <a:stretch>
              <a:fillRect l="-31575" t="-2016" r="-24947" b="-233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224F3192-9278-6E36-EA39-B84CA17B2A22}"/>
              </a:ext>
            </a:extLst>
          </p:cNvPr>
          <p:cNvSpPr/>
          <p:nvPr/>
        </p:nvSpPr>
        <p:spPr>
          <a:xfrm flipH="1">
            <a:off x="9500191" y="1751978"/>
            <a:ext cx="2804961" cy="2804961"/>
          </a:xfrm>
          <a:prstGeom prst="ellipse">
            <a:avLst/>
          </a:prstGeom>
          <a:blipFill>
            <a:blip r:embed="rId4">
              <a:extLst>
                <a:ext uri="{28A0092B-C50C-407E-A947-70E740481C1C}">
                  <a14:useLocalDpi xmlns:a14="http://schemas.microsoft.com/office/drawing/2010/main" val="0"/>
                </a:ext>
              </a:extLst>
            </a:blip>
            <a:srcRect/>
            <a:stretch>
              <a:fillRect l="-1377" t="-9393" r="-76061" b="-889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89522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094AB6CC-9AAE-73F2-09A2-DB54EF19B436}"/>
              </a:ext>
            </a:extLst>
          </p:cNvPr>
          <p:cNvGrpSpPr>
            <a:grpSpLocks noGrp="1" noUngrp="1" noRot="1" noMove="1" noResize="1"/>
          </p:cNvGrpSpPr>
          <p:nvPr/>
        </p:nvGrpSpPr>
        <p:grpSpPr>
          <a:xfrm>
            <a:off x="6096000" y="193287"/>
            <a:ext cx="6225280" cy="338554"/>
            <a:chOff x="6096000" y="193287"/>
            <a:chExt cx="6225280" cy="338554"/>
          </a:xfrm>
        </p:grpSpPr>
        <p:sp>
          <p:nvSpPr>
            <p:cNvPr id="2" name="Rectangle: Rounded Corners 1">
              <a:extLst>
                <a:ext uri="{FF2B5EF4-FFF2-40B4-BE49-F238E27FC236}">
                  <a16:creationId xmlns:a16="http://schemas.microsoft.com/office/drawing/2014/main" id="{2516A4DF-7986-D2F5-283B-9A50A3066BAE}"/>
                </a:ext>
              </a:extLst>
            </p:cNvPr>
            <p:cNvSpPr>
              <a:spLocks noGrp="1" noRot="1" noMove="1" noResize="1" noEditPoints="1" noAdjustHandles="1" noChangeArrowheads="1" noChangeShapeType="1"/>
            </p:cNvSpPr>
            <p:nvPr/>
          </p:nvSpPr>
          <p:spPr>
            <a:xfrm>
              <a:off x="11689040"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3" name="Rectangle: Rounded Corners 2">
              <a:extLst>
                <a:ext uri="{FF2B5EF4-FFF2-40B4-BE49-F238E27FC236}">
                  <a16:creationId xmlns:a16="http://schemas.microsoft.com/office/drawing/2014/main" id="{B43594B3-3499-02F9-7B97-2898894DEBE0}"/>
                </a:ext>
              </a:extLst>
            </p:cNvPr>
            <p:cNvSpPr>
              <a:spLocks noGrp="1" noRot="1" noMove="1" noResize="1" noEditPoints="1" noAdjustHandles="1" noChangeArrowheads="1" noChangeShapeType="1"/>
            </p:cNvSpPr>
            <p:nvPr/>
          </p:nvSpPr>
          <p:spPr>
            <a:xfrm>
              <a:off x="12044281"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4" name="TextBox 3">
              <a:extLst>
                <a:ext uri="{FF2B5EF4-FFF2-40B4-BE49-F238E27FC236}">
                  <a16:creationId xmlns:a16="http://schemas.microsoft.com/office/drawing/2014/main" id="{2BB93602-5656-FA7E-5800-58E1894FA402}"/>
                </a:ext>
              </a:extLst>
            </p:cNvPr>
            <p:cNvSpPr txBox="1">
              <a:spLocks noGrp="1" noRot="1" noMove="1" noResize="1" noEditPoints="1" noAdjustHandles="1" noChangeArrowheads="1" noChangeShapeType="1"/>
            </p:cNvSpPr>
            <p:nvPr/>
          </p:nvSpPr>
          <p:spPr>
            <a:xfrm>
              <a:off x="6096000" y="193287"/>
              <a:ext cx="5501268" cy="338554"/>
            </a:xfrm>
            <a:prstGeom prst="rect">
              <a:avLst/>
            </a:prstGeom>
            <a:noFill/>
          </p:spPr>
          <p:txBody>
            <a:bodyPr wrap="square" rtlCol="0">
              <a:spAutoFit/>
            </a:bodyPr>
            <a:lstStyle/>
            <a:p>
              <a:pPr algn="r"/>
              <a:r>
                <a:rPr lang="en-US" sz="1600" b="1" i="1">
                  <a:solidFill>
                    <a:schemeClr val="bg1">
                      <a:lumMod val="65000"/>
                    </a:schemeClr>
                  </a:solidFill>
                  <a:latin typeface="Myriad Pro" panose="020B0503030403020204" pitchFamily="34" charset="0"/>
                </a:rPr>
                <a:t>Benefits of Early Detection</a:t>
              </a:r>
            </a:p>
          </p:txBody>
        </p:sp>
      </p:grpSp>
      <p:sp>
        <p:nvSpPr>
          <p:cNvPr id="5" name="TextBox 4">
            <a:extLst>
              <a:ext uri="{FF2B5EF4-FFF2-40B4-BE49-F238E27FC236}">
                <a16:creationId xmlns:a16="http://schemas.microsoft.com/office/drawing/2014/main" id="{A56DD536-F53A-0E63-C75C-0BCB00FA8784}"/>
              </a:ext>
            </a:extLst>
          </p:cNvPr>
          <p:cNvSpPr txBox="1">
            <a:spLocks noGrp="1" noRot="1" noMove="1" noResize="1" noEditPoints="1" noAdjustHandles="1" noChangeArrowheads="1" noChangeShapeType="1"/>
          </p:cNvSpPr>
          <p:nvPr/>
        </p:nvSpPr>
        <p:spPr>
          <a:xfrm>
            <a:off x="5901698" y="1263732"/>
            <a:ext cx="6716699" cy="2834622"/>
          </a:xfrm>
          <a:prstGeom prst="rect">
            <a:avLst/>
          </a:prstGeom>
          <a:noFill/>
        </p:spPr>
        <p:txBody>
          <a:bodyPr wrap="square" rtlCol="0">
            <a:spAutoFit/>
          </a:bodyPr>
          <a:lstStyle/>
          <a:p>
            <a:pPr>
              <a:lnSpc>
                <a:spcPct val="90000"/>
              </a:lnSpc>
            </a:pPr>
            <a:r>
              <a:rPr lang="en-US" sz="6600" b="1">
                <a:latin typeface="Myriad Pro" panose="020B0503030403020204" pitchFamily="34" charset="0"/>
              </a:rPr>
              <a:t>How Can I Recognize Dementia?</a:t>
            </a:r>
          </a:p>
        </p:txBody>
      </p:sp>
      <p:grpSp>
        <p:nvGrpSpPr>
          <p:cNvPr id="14" name="Group 13">
            <a:extLst>
              <a:ext uri="{FF2B5EF4-FFF2-40B4-BE49-F238E27FC236}">
                <a16:creationId xmlns:a16="http://schemas.microsoft.com/office/drawing/2014/main" id="{CD8B00D2-5E10-6654-9414-9FE2EABA24ED}"/>
              </a:ext>
            </a:extLst>
          </p:cNvPr>
          <p:cNvGrpSpPr>
            <a:grpSpLocks noGrp="1" noUngrp="1" noRot="1" noMove="1" noResize="1"/>
          </p:cNvGrpSpPr>
          <p:nvPr/>
        </p:nvGrpSpPr>
        <p:grpSpPr>
          <a:xfrm>
            <a:off x="5174015" y="4503573"/>
            <a:ext cx="6628839" cy="646331"/>
            <a:chOff x="5174015" y="4503573"/>
            <a:chExt cx="6628839" cy="646331"/>
          </a:xfrm>
        </p:grpSpPr>
        <p:sp>
          <p:nvSpPr>
            <p:cNvPr id="10" name="TextBox 9">
              <a:extLst>
                <a:ext uri="{FF2B5EF4-FFF2-40B4-BE49-F238E27FC236}">
                  <a16:creationId xmlns:a16="http://schemas.microsoft.com/office/drawing/2014/main" id="{6AA9CB30-7E50-AEF3-05DD-A1456BC2AD67}"/>
                </a:ext>
              </a:extLst>
            </p:cNvPr>
            <p:cNvSpPr txBox="1">
              <a:spLocks noGrp="1" noRot="1" noMove="1" noResize="1" noEditPoints="1" noAdjustHandles="1" noChangeArrowheads="1" noChangeShapeType="1"/>
            </p:cNvSpPr>
            <p:nvPr/>
          </p:nvSpPr>
          <p:spPr>
            <a:xfrm>
              <a:off x="5959615" y="4503573"/>
              <a:ext cx="5843239" cy="646331"/>
            </a:xfrm>
            <a:prstGeom prst="rect">
              <a:avLst/>
            </a:prstGeom>
            <a:noFill/>
          </p:spPr>
          <p:txBody>
            <a:bodyPr wrap="square" rtlCol="0">
              <a:spAutoFit/>
            </a:bodyPr>
            <a:lstStyle/>
            <a:p>
              <a:r>
                <a:rPr lang="en-US" sz="3600" b="1" i="0" u="none" strike="noStrike" baseline="0">
                  <a:latin typeface="Myriad Pro" panose="020B0503030403020204" pitchFamily="34" charset="0"/>
                </a:rPr>
                <a:t>Ten Signs of Dementia</a:t>
              </a:r>
              <a:endParaRPr lang="en-US" sz="5400" b="1"/>
            </a:p>
          </p:txBody>
        </p:sp>
        <p:grpSp>
          <p:nvGrpSpPr>
            <p:cNvPr id="11" name="Group 10">
              <a:extLst>
                <a:ext uri="{FF2B5EF4-FFF2-40B4-BE49-F238E27FC236}">
                  <a16:creationId xmlns:a16="http://schemas.microsoft.com/office/drawing/2014/main" id="{54C5FB82-7500-015E-0E55-47D2020E7A1C}"/>
                </a:ext>
              </a:extLst>
            </p:cNvPr>
            <p:cNvGrpSpPr>
              <a:grpSpLocks noGrp="1" noUngrp="1" noRot="1" noMove="1" noResize="1"/>
            </p:cNvGrpSpPr>
            <p:nvPr/>
          </p:nvGrpSpPr>
          <p:grpSpPr>
            <a:xfrm>
              <a:off x="5174015" y="4555669"/>
              <a:ext cx="727683" cy="594233"/>
              <a:chOff x="5699051" y="1711842"/>
              <a:chExt cx="512135" cy="418214"/>
            </a:xfrm>
            <a:solidFill>
              <a:schemeClr val="accent3">
                <a:lumMod val="20000"/>
                <a:lumOff val="80000"/>
              </a:schemeClr>
            </a:solidFill>
          </p:grpSpPr>
          <p:sp>
            <p:nvSpPr>
              <p:cNvPr id="12" name="Oval 11">
                <a:extLst>
                  <a:ext uri="{FF2B5EF4-FFF2-40B4-BE49-F238E27FC236}">
                    <a16:creationId xmlns:a16="http://schemas.microsoft.com/office/drawing/2014/main" id="{8E7E44E4-5AEE-0FE5-7072-0933CB0662AF}"/>
                  </a:ext>
                </a:extLst>
              </p:cNvPr>
              <p:cNvSpPr>
                <a:spLocks noGrp="1" noRot="1" noMove="1" noResize="1" noEditPoints="1" noAdjustHandles="1" noChangeArrowheads="1" noChangeShapeType="1"/>
              </p:cNvSpPr>
              <p:nvPr/>
            </p:nvSpPr>
            <p:spPr>
              <a:xfrm>
                <a:off x="5792972" y="1711842"/>
                <a:ext cx="418214" cy="418214"/>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Right 12">
                <a:extLst>
                  <a:ext uri="{FF2B5EF4-FFF2-40B4-BE49-F238E27FC236}">
                    <a16:creationId xmlns:a16="http://schemas.microsoft.com/office/drawing/2014/main" id="{AB42F58E-3E35-CBBF-2081-B62801DF20AF}"/>
                  </a:ext>
                </a:extLst>
              </p:cNvPr>
              <p:cNvSpPr>
                <a:spLocks noGrp="1" noRot="1" noMove="1" noResize="1" noEditPoints="1" noAdjustHandles="1" noChangeArrowheads="1" noChangeShapeType="1"/>
              </p:cNvSpPr>
              <p:nvPr/>
            </p:nvSpPr>
            <p:spPr>
              <a:xfrm>
                <a:off x="5699051" y="1800087"/>
                <a:ext cx="418214" cy="241724"/>
              </a:xfrm>
              <a:prstGeom prst="rightArrow">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7" name="TextBox 6">
            <a:extLst>
              <a:ext uri="{FF2B5EF4-FFF2-40B4-BE49-F238E27FC236}">
                <a16:creationId xmlns:a16="http://schemas.microsoft.com/office/drawing/2014/main" id="{FA108032-DA50-BAC0-60F7-857A0DD5BE9C}"/>
              </a:ext>
            </a:extLst>
          </p:cNvPr>
          <p:cNvSpPr txBox="1">
            <a:spLocks noGrp="1" noRot="1" noMove="1" noResize="1" noEditPoints="1" noAdjustHandles="1" noChangeArrowheads="1" noChangeShapeType="1"/>
          </p:cNvSpPr>
          <p:nvPr/>
        </p:nvSpPr>
        <p:spPr>
          <a:xfrm>
            <a:off x="5711230" y="6448603"/>
            <a:ext cx="6198272" cy="276999"/>
          </a:xfrm>
          <a:prstGeom prst="rect">
            <a:avLst/>
          </a:prstGeom>
          <a:noFill/>
        </p:spPr>
        <p:txBody>
          <a:bodyPr wrap="square" rtlCol="0">
            <a:spAutoFit/>
          </a:bodyPr>
          <a:lstStyle/>
          <a:p>
            <a:pPr algn="r"/>
            <a:r>
              <a:rPr lang="en-US" sz="1200" i="1"/>
              <a:t>Brain Health &amp; Dementia Awareness in Our Communities	 		</a:t>
            </a:r>
            <a:r>
              <a:rPr lang="en-US" sz="1200" i="1">
                <a:solidFill>
                  <a:schemeClr val="bg1"/>
                </a:solidFill>
              </a:rPr>
              <a:t>  </a:t>
            </a:r>
            <a:fld id="{F9C608B9-E2CB-4E5D-B995-23A42A7D67FE}" type="slidenum">
              <a:rPr lang="en-US" sz="1200" i="1" smtClean="0">
                <a:solidFill>
                  <a:schemeClr val="bg1"/>
                </a:solidFill>
              </a:rPr>
              <a:pPr algn="r"/>
              <a:t>18</a:t>
            </a:fld>
            <a:r>
              <a:rPr lang="en-US" sz="1200" i="1">
                <a:solidFill>
                  <a:schemeClr val="bg1"/>
                </a:solidFill>
              </a:rPr>
              <a:t> </a:t>
            </a:r>
          </a:p>
        </p:txBody>
      </p:sp>
      <p:sp>
        <p:nvSpPr>
          <p:cNvPr id="8" name="TextBox 7">
            <a:extLst>
              <a:ext uri="{FF2B5EF4-FFF2-40B4-BE49-F238E27FC236}">
                <a16:creationId xmlns:a16="http://schemas.microsoft.com/office/drawing/2014/main" id="{8C902BD7-5973-2FC7-5C78-6A494A0B6845}"/>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solidFill>
              </a:rPr>
              <a:t>Please Do Not Change Presentation Language</a:t>
            </a:r>
          </a:p>
        </p:txBody>
      </p:sp>
      <p:sp>
        <p:nvSpPr>
          <p:cNvPr id="16" name="Oval 15">
            <a:extLst>
              <a:ext uri="{FF2B5EF4-FFF2-40B4-BE49-F238E27FC236}">
                <a16:creationId xmlns:a16="http://schemas.microsoft.com/office/drawing/2014/main" id="{13924D5F-BB91-2E62-DF73-160514761EA2}"/>
              </a:ext>
            </a:extLst>
          </p:cNvPr>
          <p:cNvSpPr/>
          <p:nvPr/>
        </p:nvSpPr>
        <p:spPr>
          <a:xfrm flipH="1">
            <a:off x="836159" y="486717"/>
            <a:ext cx="4203718" cy="4203718"/>
          </a:xfrm>
          <a:prstGeom prst="ellipse">
            <a:avLst/>
          </a:prstGeom>
          <a:blipFill>
            <a:blip r:embed="rId3">
              <a:extLst>
                <a:ext uri="{28A0092B-C50C-407E-A947-70E740481C1C}">
                  <a14:useLocalDpi xmlns:a14="http://schemas.microsoft.com/office/drawing/2010/main" val="0"/>
                </a:ext>
              </a:extLst>
            </a:blip>
            <a:srcRect/>
            <a:stretch>
              <a:fillRect l="-36432" t="-430" r="-14516" b="-20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582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B827EDFC-FE95-9B86-CDFC-8003D516670A}"/>
              </a:ext>
            </a:extLst>
          </p:cNvPr>
          <p:cNvGrpSpPr>
            <a:grpSpLocks noGrp="1" noUngrp="1" noRot="1" noMove="1" noResize="1"/>
          </p:cNvGrpSpPr>
          <p:nvPr/>
        </p:nvGrpSpPr>
        <p:grpSpPr>
          <a:xfrm>
            <a:off x="6004380" y="193287"/>
            <a:ext cx="6316900" cy="338554"/>
            <a:chOff x="127874" y="193287"/>
            <a:chExt cx="6316900" cy="338554"/>
          </a:xfrm>
        </p:grpSpPr>
        <p:sp>
          <p:nvSpPr>
            <p:cNvPr id="34" name="TextBox 33">
              <a:extLst>
                <a:ext uri="{FF2B5EF4-FFF2-40B4-BE49-F238E27FC236}">
                  <a16:creationId xmlns:a16="http://schemas.microsoft.com/office/drawing/2014/main" id="{1A9916AD-6412-E69B-73AD-EA1DCAD65523}"/>
                </a:ext>
              </a:extLst>
            </p:cNvPr>
            <p:cNvSpPr txBox="1">
              <a:spLocks noGrp="1" noRot="1" noMove="1" noResize="1" noEditPoints="1" noAdjustHandles="1" noChangeArrowheads="1" noChangeShapeType="1"/>
            </p:cNvSpPr>
            <p:nvPr/>
          </p:nvSpPr>
          <p:spPr>
            <a:xfrm>
              <a:off x="127874" y="193287"/>
              <a:ext cx="5501268" cy="338554"/>
            </a:xfrm>
            <a:prstGeom prst="rect">
              <a:avLst/>
            </a:prstGeom>
            <a:noFill/>
          </p:spPr>
          <p:txBody>
            <a:bodyPr wrap="square" rtlCol="0">
              <a:spAutoFit/>
            </a:bodyPr>
            <a:lstStyle/>
            <a:p>
              <a:pPr algn="r"/>
              <a:r>
                <a:rPr lang="en-US" sz="1600" b="1" i="1">
                  <a:solidFill>
                    <a:schemeClr val="bg1">
                      <a:lumMod val="65000"/>
                    </a:schemeClr>
                  </a:solidFill>
                  <a:latin typeface="Myriad Pro" panose="020B0503030403020204" pitchFamily="34" charset="0"/>
                </a:rPr>
                <a:t>Benefits of Early Detection</a:t>
              </a:r>
            </a:p>
          </p:txBody>
        </p:sp>
        <p:sp>
          <p:nvSpPr>
            <p:cNvPr id="35" name="Rectangle: Rounded Corners 34">
              <a:extLst>
                <a:ext uri="{FF2B5EF4-FFF2-40B4-BE49-F238E27FC236}">
                  <a16:creationId xmlns:a16="http://schemas.microsoft.com/office/drawing/2014/main" id="{24404E06-04D5-7702-0D63-6E4F3D519C5A}"/>
                </a:ext>
              </a:extLst>
            </p:cNvPr>
            <p:cNvSpPr>
              <a:spLocks noGrp="1" noRot="1" noMove="1" noResize="1" noEditPoints="1" noAdjustHandles="1" noChangeArrowheads="1" noChangeShapeType="1"/>
            </p:cNvSpPr>
            <p:nvPr/>
          </p:nvSpPr>
          <p:spPr>
            <a:xfrm>
              <a:off x="5812534"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36" name="Rectangle: Rounded Corners 35">
              <a:extLst>
                <a:ext uri="{FF2B5EF4-FFF2-40B4-BE49-F238E27FC236}">
                  <a16:creationId xmlns:a16="http://schemas.microsoft.com/office/drawing/2014/main" id="{F9A765EC-3A8C-D784-1790-51F47090FA58}"/>
                </a:ext>
              </a:extLst>
            </p:cNvPr>
            <p:cNvSpPr>
              <a:spLocks noGrp="1" noRot="1" noMove="1" noResize="1" noEditPoints="1" noAdjustHandles="1" noChangeArrowheads="1" noChangeShapeType="1"/>
            </p:cNvSpPr>
            <p:nvPr/>
          </p:nvSpPr>
          <p:spPr>
            <a:xfrm>
              <a:off x="6167775"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grpSp>
      <p:sp>
        <p:nvSpPr>
          <p:cNvPr id="5" name="TextBox 4">
            <a:extLst>
              <a:ext uri="{FF2B5EF4-FFF2-40B4-BE49-F238E27FC236}">
                <a16:creationId xmlns:a16="http://schemas.microsoft.com/office/drawing/2014/main" id="{20C4561C-F147-2FC7-4CB3-378E011727BA}"/>
              </a:ext>
            </a:extLst>
          </p:cNvPr>
          <p:cNvSpPr txBox="1">
            <a:spLocks noGrp="1" noRot="1" noMove="1" noResize="1" noEditPoints="1" noAdjustHandles="1" noChangeArrowheads="1" noChangeShapeType="1"/>
          </p:cNvSpPr>
          <p:nvPr/>
        </p:nvSpPr>
        <p:spPr>
          <a:xfrm>
            <a:off x="1349127" y="636384"/>
            <a:ext cx="3228189" cy="461665"/>
          </a:xfrm>
          <a:prstGeom prst="rect">
            <a:avLst/>
          </a:prstGeom>
          <a:noFill/>
        </p:spPr>
        <p:txBody>
          <a:bodyPr wrap="square" rtlCol="0">
            <a:spAutoFit/>
          </a:bodyPr>
          <a:lstStyle/>
          <a:p>
            <a:r>
              <a:rPr lang="en-US" sz="2400" b="1" i="0" u="none" strike="noStrike" baseline="0">
                <a:latin typeface="Myriad Pro" panose="020B0503030403020204" pitchFamily="34" charset="0"/>
              </a:rPr>
              <a:t>Ten Signs of Dementia</a:t>
            </a:r>
            <a:endParaRPr lang="en-US" sz="4000" b="1"/>
          </a:p>
        </p:txBody>
      </p:sp>
      <p:grpSp>
        <p:nvGrpSpPr>
          <p:cNvPr id="31" name="Group 30">
            <a:extLst>
              <a:ext uri="{FF2B5EF4-FFF2-40B4-BE49-F238E27FC236}">
                <a16:creationId xmlns:a16="http://schemas.microsoft.com/office/drawing/2014/main" id="{52D9B9B3-E0ED-B386-3677-DE873648A107}"/>
              </a:ext>
            </a:extLst>
          </p:cNvPr>
          <p:cNvGrpSpPr>
            <a:grpSpLocks noGrp="1" noUngrp="1" noRot="1" noMove="1" noResize="1"/>
          </p:cNvGrpSpPr>
          <p:nvPr/>
        </p:nvGrpSpPr>
        <p:grpSpPr>
          <a:xfrm>
            <a:off x="744279" y="634790"/>
            <a:ext cx="577931" cy="471944"/>
            <a:chOff x="5699051" y="1711842"/>
            <a:chExt cx="512135" cy="418214"/>
          </a:xfrm>
          <a:solidFill>
            <a:schemeClr val="accent3">
              <a:lumMod val="20000"/>
              <a:lumOff val="80000"/>
            </a:schemeClr>
          </a:solidFill>
        </p:grpSpPr>
        <p:sp>
          <p:nvSpPr>
            <p:cNvPr id="32" name="Oval 31">
              <a:extLst>
                <a:ext uri="{FF2B5EF4-FFF2-40B4-BE49-F238E27FC236}">
                  <a16:creationId xmlns:a16="http://schemas.microsoft.com/office/drawing/2014/main" id="{86561D87-C01B-E957-54AE-E1917C1DCD4E}"/>
                </a:ext>
              </a:extLst>
            </p:cNvPr>
            <p:cNvSpPr>
              <a:spLocks noGrp="1" noRot="1" noMove="1" noResize="1" noEditPoints="1" noAdjustHandles="1" noChangeArrowheads="1" noChangeShapeType="1"/>
            </p:cNvSpPr>
            <p:nvPr/>
          </p:nvSpPr>
          <p:spPr>
            <a:xfrm>
              <a:off x="5792972" y="1711842"/>
              <a:ext cx="418214" cy="418214"/>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Arrow: Right 37">
              <a:extLst>
                <a:ext uri="{FF2B5EF4-FFF2-40B4-BE49-F238E27FC236}">
                  <a16:creationId xmlns:a16="http://schemas.microsoft.com/office/drawing/2014/main" id="{86B57325-948F-ECA6-086C-04E1AAEA6C9C}"/>
                </a:ext>
              </a:extLst>
            </p:cNvPr>
            <p:cNvSpPr>
              <a:spLocks noGrp="1" noRot="1" noMove="1" noResize="1" noEditPoints="1" noAdjustHandles="1" noChangeArrowheads="1" noChangeShapeType="1"/>
            </p:cNvSpPr>
            <p:nvPr/>
          </p:nvSpPr>
          <p:spPr>
            <a:xfrm>
              <a:off x="5699051" y="1800087"/>
              <a:ext cx="418214" cy="241724"/>
            </a:xfrm>
            <a:prstGeom prst="rightArrow">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TextBox 38">
            <a:extLst>
              <a:ext uri="{FF2B5EF4-FFF2-40B4-BE49-F238E27FC236}">
                <a16:creationId xmlns:a16="http://schemas.microsoft.com/office/drawing/2014/main" id="{2460D2F1-3BEC-73AC-C140-CE1DAF289D5F}"/>
              </a:ext>
            </a:extLst>
          </p:cNvPr>
          <p:cNvSpPr txBox="1">
            <a:spLocks noGrp="1" noRot="1" noMove="1" noResize="1" noEditPoints="1" noAdjustHandles="1" noChangeArrowheads="1" noChangeShapeType="1"/>
          </p:cNvSpPr>
          <p:nvPr/>
        </p:nvSpPr>
        <p:spPr>
          <a:xfrm>
            <a:off x="1349127" y="1995191"/>
            <a:ext cx="5168631" cy="2336024"/>
          </a:xfrm>
          <a:prstGeom prst="rect">
            <a:avLst/>
          </a:prstGeom>
          <a:noFill/>
        </p:spPr>
        <p:txBody>
          <a:bodyPr wrap="square" rtlCol="0">
            <a:spAutoFit/>
          </a:bodyPr>
          <a:lstStyle/>
          <a:p>
            <a:pPr>
              <a:lnSpc>
                <a:spcPct val="90000"/>
              </a:lnSpc>
            </a:pPr>
            <a:r>
              <a:rPr lang="en-US" sz="5400" b="1">
                <a:solidFill>
                  <a:schemeClr val="accent3"/>
                </a:solidFill>
                <a:latin typeface="Myriad Pro" panose="020B0503030403020204" pitchFamily="34" charset="0"/>
              </a:rPr>
              <a:t>Memory Loss that Disrupts Daily Life</a:t>
            </a:r>
          </a:p>
        </p:txBody>
      </p:sp>
      <p:sp>
        <p:nvSpPr>
          <p:cNvPr id="40" name="TextBox 39">
            <a:extLst>
              <a:ext uri="{FF2B5EF4-FFF2-40B4-BE49-F238E27FC236}">
                <a16:creationId xmlns:a16="http://schemas.microsoft.com/office/drawing/2014/main" id="{D96B1C6C-99E7-9D46-691F-3C38D90D021C}"/>
              </a:ext>
            </a:extLst>
          </p:cNvPr>
          <p:cNvSpPr txBox="1">
            <a:spLocks noGrp="1" noRot="1" noMove="1" noResize="1" noEditPoints="1" noAdjustHandles="1" noChangeArrowheads="1" noChangeShapeType="1"/>
          </p:cNvSpPr>
          <p:nvPr/>
        </p:nvSpPr>
        <p:spPr>
          <a:xfrm>
            <a:off x="7111922" y="4067233"/>
            <a:ext cx="4173698" cy="1492716"/>
          </a:xfrm>
          <a:prstGeom prst="rect">
            <a:avLst/>
          </a:prstGeom>
          <a:noFill/>
        </p:spPr>
        <p:txBody>
          <a:bodyPr wrap="square" rtlCol="0">
            <a:spAutoFit/>
          </a:bodyPr>
          <a:lstStyle/>
          <a:p>
            <a:pPr>
              <a:spcAft>
                <a:spcPts val="1800"/>
              </a:spcAft>
            </a:pPr>
            <a:r>
              <a:rPr lang="en-US" sz="2800" b="1"/>
              <a:t>­Typical Aging</a:t>
            </a:r>
            <a:r>
              <a:rPr lang="en-US" sz="2800"/>
              <a:t>: </a:t>
            </a:r>
          </a:p>
          <a:p>
            <a:pPr>
              <a:spcAft>
                <a:spcPts val="1800"/>
              </a:spcAft>
            </a:pPr>
            <a:r>
              <a:rPr lang="en-US" sz="2400"/>
              <a:t>Temporarily forgetting names or appointments.</a:t>
            </a:r>
          </a:p>
        </p:txBody>
      </p:sp>
      <p:sp>
        <p:nvSpPr>
          <p:cNvPr id="41" name="TextBox 40">
            <a:extLst>
              <a:ext uri="{FF2B5EF4-FFF2-40B4-BE49-F238E27FC236}">
                <a16:creationId xmlns:a16="http://schemas.microsoft.com/office/drawing/2014/main" id="{CDF25E18-36C1-6436-D463-11DD63E612C4}"/>
              </a:ext>
            </a:extLst>
          </p:cNvPr>
          <p:cNvSpPr txBox="1">
            <a:spLocks noGrp="1" noRot="1" noMove="1" noResize="1" noEditPoints="1" noAdjustHandles="1" noChangeArrowheads="1" noChangeShapeType="1"/>
          </p:cNvSpPr>
          <p:nvPr/>
        </p:nvSpPr>
        <p:spPr>
          <a:xfrm>
            <a:off x="7111921" y="1445014"/>
            <a:ext cx="4441171" cy="2462213"/>
          </a:xfrm>
          <a:prstGeom prst="rect">
            <a:avLst/>
          </a:prstGeom>
          <a:noFill/>
        </p:spPr>
        <p:txBody>
          <a:bodyPr wrap="square" rtlCol="0">
            <a:spAutoFit/>
          </a:bodyPr>
          <a:lstStyle/>
          <a:p>
            <a:pPr>
              <a:spcAft>
                <a:spcPts val="1800"/>
              </a:spcAft>
            </a:pPr>
            <a:r>
              <a:rPr lang="en-US" sz="2800" b="1"/>
              <a:t>Possible Sign of Dementia: </a:t>
            </a:r>
          </a:p>
          <a:p>
            <a:pPr>
              <a:spcAft>
                <a:spcPts val="1800"/>
              </a:spcAft>
            </a:pPr>
            <a:r>
              <a:rPr lang="en-US" sz="2400"/>
              <a:t>Asking for the same information over and over.</a:t>
            </a:r>
          </a:p>
          <a:p>
            <a:pPr>
              <a:spcAft>
                <a:spcPts val="1800"/>
              </a:spcAft>
            </a:pPr>
            <a:r>
              <a:rPr lang="en-US" sz="2400"/>
              <a:t>Not able to recall recently learned information.</a:t>
            </a:r>
          </a:p>
        </p:txBody>
      </p:sp>
      <p:grpSp>
        <p:nvGrpSpPr>
          <p:cNvPr id="2" name="Group 1">
            <a:extLst>
              <a:ext uri="{FF2B5EF4-FFF2-40B4-BE49-F238E27FC236}">
                <a16:creationId xmlns:a16="http://schemas.microsoft.com/office/drawing/2014/main" id="{441384D7-5954-5656-72AF-FCABB60BBF00}"/>
              </a:ext>
            </a:extLst>
          </p:cNvPr>
          <p:cNvGrpSpPr>
            <a:grpSpLocks noGrp="1" noUngrp="1" noRot="1" noMove="1" noResize="1"/>
          </p:cNvGrpSpPr>
          <p:nvPr/>
        </p:nvGrpSpPr>
        <p:grpSpPr>
          <a:xfrm>
            <a:off x="1440796" y="1341154"/>
            <a:ext cx="573229" cy="573229"/>
            <a:chOff x="1869742" y="2261718"/>
            <a:chExt cx="834656" cy="834656"/>
          </a:xfrm>
          <a:solidFill>
            <a:schemeClr val="accent3"/>
          </a:solidFill>
        </p:grpSpPr>
        <p:sp>
          <p:nvSpPr>
            <p:cNvPr id="3" name="Oval 2">
              <a:extLst>
                <a:ext uri="{FF2B5EF4-FFF2-40B4-BE49-F238E27FC236}">
                  <a16:creationId xmlns:a16="http://schemas.microsoft.com/office/drawing/2014/main" id="{79A6C291-344C-01F3-7CF3-5C366225428A}"/>
                </a:ext>
              </a:extLst>
            </p:cNvPr>
            <p:cNvSpPr>
              <a:spLocks noGrp="1" noRot="1" noMove="1" noResize="1" noEditPoints="1" noAdjustHandles="1" noChangeArrowheads="1" noChangeShapeType="1"/>
            </p:cNvSpPr>
            <p:nvPr/>
          </p:nvSpPr>
          <p:spPr>
            <a:xfrm>
              <a:off x="1869742" y="2261718"/>
              <a:ext cx="834656" cy="83465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ED423041-310D-FCD2-DF55-640E1620D37B}"/>
                </a:ext>
              </a:extLst>
            </p:cNvPr>
            <p:cNvSpPr txBox="1">
              <a:spLocks noGrp="1" noRot="1" noMove="1" noResize="1" noEditPoints="1" noAdjustHandles="1" noChangeArrowheads="1" noChangeShapeType="1"/>
            </p:cNvSpPr>
            <p:nvPr/>
          </p:nvSpPr>
          <p:spPr>
            <a:xfrm>
              <a:off x="1869742" y="2285538"/>
              <a:ext cx="834656" cy="761840"/>
            </a:xfrm>
            <a:prstGeom prst="rect">
              <a:avLst/>
            </a:prstGeom>
            <a:noFill/>
          </p:spPr>
          <p:txBody>
            <a:bodyPr wrap="square" rtlCol="0" anchor="ctr">
              <a:spAutoFit/>
            </a:bodyPr>
            <a:lstStyle/>
            <a:p>
              <a:pPr algn="ctr"/>
              <a:r>
                <a:rPr lang="en-US" sz="2800" b="1">
                  <a:solidFill>
                    <a:schemeClr val="bg1"/>
                  </a:solidFill>
                </a:rPr>
                <a:t>1</a:t>
              </a:r>
            </a:p>
          </p:txBody>
        </p:sp>
      </p:grpSp>
      <p:sp>
        <p:nvSpPr>
          <p:cNvPr id="7" name="TextBox 6">
            <a:extLst>
              <a:ext uri="{FF2B5EF4-FFF2-40B4-BE49-F238E27FC236}">
                <a16:creationId xmlns:a16="http://schemas.microsoft.com/office/drawing/2014/main" id="{9D06A3EF-69D2-2007-CC7D-734797E448D6}"/>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t>Brain Health &amp; Dementia Awareness in Our Communities  |  </a:t>
            </a:r>
            <a:fld id="{F9C608B9-E2CB-4E5D-B995-23A42A7D67FE}" type="slidenum">
              <a:rPr lang="en-US" sz="1200" i="1" smtClean="0"/>
              <a:pPr algn="r"/>
              <a:t>19</a:t>
            </a:fld>
            <a:r>
              <a:rPr lang="en-US" sz="1200" i="1"/>
              <a:t> </a:t>
            </a:r>
          </a:p>
        </p:txBody>
      </p:sp>
      <p:sp>
        <p:nvSpPr>
          <p:cNvPr id="8" name="TextBox 7">
            <a:extLst>
              <a:ext uri="{FF2B5EF4-FFF2-40B4-BE49-F238E27FC236}">
                <a16:creationId xmlns:a16="http://schemas.microsoft.com/office/drawing/2014/main" id="{7F0457CF-6852-6F6D-C130-1F682EA3EA0B}"/>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solidFill>
              </a:rPr>
              <a:t>Please Do Not Change Presentation Language</a:t>
            </a:r>
          </a:p>
        </p:txBody>
      </p:sp>
    </p:spTree>
    <p:extLst>
      <p:ext uri="{BB962C8B-B14F-4D97-AF65-F5344CB8AC3E}">
        <p14:creationId xmlns:p14="http://schemas.microsoft.com/office/powerpoint/2010/main" val="769388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500"/>
                                        <p:tgtEl>
                                          <p:spTgt spid="4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fade">
                                      <p:cBhvr>
                                        <p:cTn id="12"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1"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F77DF1AF-1C78-0BB1-FE26-75182DDAEBA3}"/>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0AB612F8-7CA9-E393-F49C-34A3A9A4A0B4}"/>
              </a:ext>
            </a:extLst>
          </p:cNvPr>
          <p:cNvSpPr txBox="1">
            <a:spLocks noGrp="1" noRot="1" noMove="1" noResize="1" noEditPoints="1" noAdjustHandles="1" noChangeArrowheads="1" noChangeShapeType="1"/>
          </p:cNvSpPr>
          <p:nvPr/>
        </p:nvSpPr>
        <p:spPr>
          <a:xfrm rot="20268737">
            <a:off x="-383979" y="1653988"/>
            <a:ext cx="11997018" cy="2646878"/>
          </a:xfrm>
          <a:prstGeom prst="rect">
            <a:avLst/>
          </a:prstGeom>
          <a:noFill/>
        </p:spPr>
        <p:txBody>
          <a:bodyPr wrap="square" rtlCol="0">
            <a:spAutoFit/>
          </a:bodyPr>
          <a:lstStyle/>
          <a:p>
            <a:pPr algn="ctr"/>
            <a:r>
              <a:rPr lang="en-US" sz="16600" b="1" spc="2400">
                <a:solidFill>
                  <a:schemeClr val="bg2"/>
                </a:solidFill>
              </a:rPr>
              <a:t>EXAMPLE</a:t>
            </a:r>
          </a:p>
        </p:txBody>
      </p:sp>
      <p:pic>
        <p:nvPicPr>
          <p:cNvPr id="15" name="Picture Placeholder 14">
            <a:extLst>
              <a:ext uri="{FF2B5EF4-FFF2-40B4-BE49-F238E27FC236}">
                <a16:creationId xmlns:a16="http://schemas.microsoft.com/office/drawing/2014/main" id="{4F8942E9-B91F-73C3-6C66-5FCDACED0371}"/>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1744" b="-4530"/>
          <a:stretch>
            <a:fillRect/>
          </a:stretch>
        </p:blipFill>
        <p:spPr>
          <a:xfrm>
            <a:off x="905721" y="1140823"/>
            <a:ext cx="3208662" cy="618308"/>
          </a:xfrm>
        </p:spPr>
      </p:pic>
      <p:sp>
        <p:nvSpPr>
          <p:cNvPr id="3" name="Text Placeholder 2">
            <a:extLst>
              <a:ext uri="{FF2B5EF4-FFF2-40B4-BE49-F238E27FC236}">
                <a16:creationId xmlns:a16="http://schemas.microsoft.com/office/drawing/2014/main" id="{17E5972B-F737-5FCE-CD7E-260D29730DAE}"/>
              </a:ext>
            </a:extLst>
          </p:cNvPr>
          <p:cNvSpPr>
            <a:spLocks noGrp="1"/>
          </p:cNvSpPr>
          <p:nvPr>
            <p:ph type="body" sz="quarter" idx="11"/>
          </p:nvPr>
        </p:nvSpPr>
        <p:spPr/>
        <p:txBody>
          <a:bodyPr/>
          <a:lstStyle/>
          <a:p>
            <a:pPr>
              <a:lnSpc>
                <a:spcPct val="90000"/>
              </a:lnSpc>
            </a:pPr>
            <a:r>
              <a:rPr lang="en-US" sz="6000"/>
              <a:t>	Erika Behrends</a:t>
            </a:r>
          </a:p>
        </p:txBody>
      </p:sp>
      <p:sp>
        <p:nvSpPr>
          <p:cNvPr id="4" name="Text Placeholder 3">
            <a:extLst>
              <a:ext uri="{FF2B5EF4-FFF2-40B4-BE49-F238E27FC236}">
                <a16:creationId xmlns:a16="http://schemas.microsoft.com/office/drawing/2014/main" id="{B1743031-8EAD-E638-58FA-014A307DA2E4}"/>
              </a:ext>
            </a:extLst>
          </p:cNvPr>
          <p:cNvSpPr>
            <a:spLocks noGrp="1"/>
          </p:cNvSpPr>
          <p:nvPr>
            <p:ph type="body" sz="quarter" idx="12"/>
          </p:nvPr>
        </p:nvSpPr>
        <p:spPr>
          <a:xfrm>
            <a:off x="523355" y="3545145"/>
            <a:ext cx="5572645" cy="1842857"/>
          </a:xfrm>
        </p:spPr>
        <p:txBody>
          <a:bodyPr/>
          <a:lstStyle/>
          <a:p>
            <a:r>
              <a:rPr lang="en-US"/>
              <a:t>	Erika brings more than 15 years of experience in curriculum design, facilitation, content development, event management, and training delivery across countries and languages. </a:t>
            </a:r>
            <a:br>
              <a:rPr lang="en-US"/>
            </a:br>
            <a:r>
              <a:rPr lang="en-US"/>
              <a:t>Erika is fluent in English and Spanish.</a:t>
            </a:r>
          </a:p>
        </p:txBody>
      </p:sp>
      <p:pic>
        <p:nvPicPr>
          <p:cNvPr id="7" name="Picture Placeholder 6">
            <a:extLst>
              <a:ext uri="{FF2B5EF4-FFF2-40B4-BE49-F238E27FC236}">
                <a16:creationId xmlns:a16="http://schemas.microsoft.com/office/drawing/2014/main" id="{8D07B9E2-4C2C-4F32-23D7-9CF405861743}"/>
              </a:ext>
            </a:extLst>
          </p:cNvPr>
          <p:cNvPicPr>
            <a:picLocks noGrp="1" noChangeAspect="1"/>
          </p:cNvPicPr>
          <p:nvPr>
            <p:ph type="pic" sz="quarter" idx="13"/>
          </p:nvPr>
        </p:nvPicPr>
        <p:blipFill>
          <a:blip r:embed="rId5">
            <a:extLst>
              <a:ext uri="{28A0092B-C50C-407E-A947-70E740481C1C}">
                <a14:useLocalDpi xmlns:a14="http://schemas.microsoft.com/office/drawing/2010/main" val="0"/>
              </a:ext>
            </a:extLst>
          </a:blip>
          <a:srcRect l="9528" r="9528"/>
          <a:stretch/>
        </p:blipFill>
        <p:spPr/>
      </p:pic>
    </p:spTree>
    <p:extLst>
      <p:ext uri="{BB962C8B-B14F-4D97-AF65-F5344CB8AC3E}">
        <p14:creationId xmlns:p14="http://schemas.microsoft.com/office/powerpoint/2010/main" val="26846111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B827EDFC-FE95-9B86-CDFC-8003D516670A}"/>
              </a:ext>
            </a:extLst>
          </p:cNvPr>
          <p:cNvGrpSpPr>
            <a:grpSpLocks noGrp="1" noUngrp="1" noRot="1" noMove="1" noResize="1"/>
          </p:cNvGrpSpPr>
          <p:nvPr/>
        </p:nvGrpSpPr>
        <p:grpSpPr>
          <a:xfrm>
            <a:off x="6004380" y="193287"/>
            <a:ext cx="6316900" cy="338554"/>
            <a:chOff x="127874" y="193287"/>
            <a:chExt cx="6316900" cy="338554"/>
          </a:xfrm>
        </p:grpSpPr>
        <p:sp>
          <p:nvSpPr>
            <p:cNvPr id="34" name="TextBox 33">
              <a:extLst>
                <a:ext uri="{FF2B5EF4-FFF2-40B4-BE49-F238E27FC236}">
                  <a16:creationId xmlns:a16="http://schemas.microsoft.com/office/drawing/2014/main" id="{1A9916AD-6412-E69B-73AD-EA1DCAD65523}"/>
                </a:ext>
              </a:extLst>
            </p:cNvPr>
            <p:cNvSpPr txBox="1">
              <a:spLocks noGrp="1" noRot="1" noMove="1" noResize="1" noEditPoints="1" noAdjustHandles="1" noChangeArrowheads="1" noChangeShapeType="1"/>
            </p:cNvSpPr>
            <p:nvPr/>
          </p:nvSpPr>
          <p:spPr>
            <a:xfrm>
              <a:off x="127874" y="193287"/>
              <a:ext cx="5501268" cy="338554"/>
            </a:xfrm>
            <a:prstGeom prst="rect">
              <a:avLst/>
            </a:prstGeom>
            <a:noFill/>
          </p:spPr>
          <p:txBody>
            <a:bodyPr wrap="square" rtlCol="0">
              <a:spAutoFit/>
            </a:bodyPr>
            <a:lstStyle/>
            <a:p>
              <a:pPr algn="r"/>
              <a:r>
                <a:rPr lang="en-US" sz="1600" b="1" i="1">
                  <a:solidFill>
                    <a:schemeClr val="bg1">
                      <a:lumMod val="65000"/>
                    </a:schemeClr>
                  </a:solidFill>
                  <a:latin typeface="Myriad Pro" panose="020B0503030403020204" pitchFamily="34" charset="0"/>
                </a:rPr>
                <a:t>Benefits of Early Detection</a:t>
              </a:r>
            </a:p>
          </p:txBody>
        </p:sp>
        <p:sp>
          <p:nvSpPr>
            <p:cNvPr id="35" name="Rectangle: Rounded Corners 34">
              <a:extLst>
                <a:ext uri="{FF2B5EF4-FFF2-40B4-BE49-F238E27FC236}">
                  <a16:creationId xmlns:a16="http://schemas.microsoft.com/office/drawing/2014/main" id="{24404E06-04D5-7702-0D63-6E4F3D519C5A}"/>
                </a:ext>
              </a:extLst>
            </p:cNvPr>
            <p:cNvSpPr>
              <a:spLocks noGrp="1" noRot="1" noMove="1" noResize="1" noEditPoints="1" noAdjustHandles="1" noChangeArrowheads="1" noChangeShapeType="1"/>
            </p:cNvSpPr>
            <p:nvPr/>
          </p:nvSpPr>
          <p:spPr>
            <a:xfrm>
              <a:off x="5812534"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36" name="Rectangle: Rounded Corners 35">
              <a:extLst>
                <a:ext uri="{FF2B5EF4-FFF2-40B4-BE49-F238E27FC236}">
                  <a16:creationId xmlns:a16="http://schemas.microsoft.com/office/drawing/2014/main" id="{F9A765EC-3A8C-D784-1790-51F47090FA58}"/>
                </a:ext>
              </a:extLst>
            </p:cNvPr>
            <p:cNvSpPr>
              <a:spLocks noGrp="1" noRot="1" noMove="1" noResize="1" noEditPoints="1" noAdjustHandles="1" noChangeArrowheads="1" noChangeShapeType="1"/>
            </p:cNvSpPr>
            <p:nvPr/>
          </p:nvSpPr>
          <p:spPr>
            <a:xfrm>
              <a:off x="6167775"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grpSp>
      <p:sp>
        <p:nvSpPr>
          <p:cNvPr id="5" name="TextBox 4">
            <a:extLst>
              <a:ext uri="{FF2B5EF4-FFF2-40B4-BE49-F238E27FC236}">
                <a16:creationId xmlns:a16="http://schemas.microsoft.com/office/drawing/2014/main" id="{20C4561C-F147-2FC7-4CB3-378E011727BA}"/>
              </a:ext>
            </a:extLst>
          </p:cNvPr>
          <p:cNvSpPr txBox="1">
            <a:spLocks noGrp="1" noRot="1" noMove="1" noResize="1" noEditPoints="1" noAdjustHandles="1" noChangeArrowheads="1" noChangeShapeType="1"/>
          </p:cNvSpPr>
          <p:nvPr/>
        </p:nvSpPr>
        <p:spPr>
          <a:xfrm>
            <a:off x="1349127" y="636384"/>
            <a:ext cx="3228189" cy="461665"/>
          </a:xfrm>
          <a:prstGeom prst="rect">
            <a:avLst/>
          </a:prstGeom>
          <a:noFill/>
        </p:spPr>
        <p:txBody>
          <a:bodyPr wrap="square" rtlCol="0">
            <a:spAutoFit/>
          </a:bodyPr>
          <a:lstStyle/>
          <a:p>
            <a:r>
              <a:rPr lang="en-US" sz="2400" b="1" i="0" u="none" strike="noStrike" baseline="0">
                <a:latin typeface="Myriad Pro" panose="020B0503030403020204" pitchFamily="34" charset="0"/>
              </a:rPr>
              <a:t>Ten Signs of Dementia</a:t>
            </a:r>
            <a:endParaRPr lang="en-US" sz="4000" b="1"/>
          </a:p>
        </p:txBody>
      </p:sp>
      <p:grpSp>
        <p:nvGrpSpPr>
          <p:cNvPr id="31" name="Group 30">
            <a:extLst>
              <a:ext uri="{FF2B5EF4-FFF2-40B4-BE49-F238E27FC236}">
                <a16:creationId xmlns:a16="http://schemas.microsoft.com/office/drawing/2014/main" id="{52D9B9B3-E0ED-B386-3677-DE873648A107}"/>
              </a:ext>
            </a:extLst>
          </p:cNvPr>
          <p:cNvGrpSpPr>
            <a:grpSpLocks noGrp="1" noUngrp="1" noRot="1" noMove="1" noResize="1"/>
          </p:cNvGrpSpPr>
          <p:nvPr/>
        </p:nvGrpSpPr>
        <p:grpSpPr>
          <a:xfrm>
            <a:off x="744279" y="634790"/>
            <a:ext cx="577931" cy="471944"/>
            <a:chOff x="5699051" y="1711842"/>
            <a:chExt cx="512135" cy="418214"/>
          </a:xfrm>
          <a:solidFill>
            <a:schemeClr val="accent3">
              <a:lumMod val="20000"/>
              <a:lumOff val="80000"/>
            </a:schemeClr>
          </a:solidFill>
        </p:grpSpPr>
        <p:sp>
          <p:nvSpPr>
            <p:cNvPr id="32" name="Oval 31">
              <a:extLst>
                <a:ext uri="{FF2B5EF4-FFF2-40B4-BE49-F238E27FC236}">
                  <a16:creationId xmlns:a16="http://schemas.microsoft.com/office/drawing/2014/main" id="{86561D87-C01B-E957-54AE-E1917C1DCD4E}"/>
                </a:ext>
              </a:extLst>
            </p:cNvPr>
            <p:cNvSpPr>
              <a:spLocks noGrp="1" noRot="1" noMove="1" noResize="1" noEditPoints="1" noAdjustHandles="1" noChangeArrowheads="1" noChangeShapeType="1"/>
            </p:cNvSpPr>
            <p:nvPr/>
          </p:nvSpPr>
          <p:spPr>
            <a:xfrm>
              <a:off x="5792972" y="1711842"/>
              <a:ext cx="418214" cy="418214"/>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Arrow: Right 37">
              <a:extLst>
                <a:ext uri="{FF2B5EF4-FFF2-40B4-BE49-F238E27FC236}">
                  <a16:creationId xmlns:a16="http://schemas.microsoft.com/office/drawing/2014/main" id="{86B57325-948F-ECA6-086C-04E1AAEA6C9C}"/>
                </a:ext>
              </a:extLst>
            </p:cNvPr>
            <p:cNvSpPr>
              <a:spLocks noGrp="1" noRot="1" noMove="1" noResize="1" noEditPoints="1" noAdjustHandles="1" noChangeArrowheads="1" noChangeShapeType="1"/>
            </p:cNvSpPr>
            <p:nvPr/>
          </p:nvSpPr>
          <p:spPr>
            <a:xfrm>
              <a:off x="5699051" y="1800087"/>
              <a:ext cx="418214" cy="241724"/>
            </a:xfrm>
            <a:prstGeom prst="rightArrow">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TextBox 38">
            <a:extLst>
              <a:ext uri="{FF2B5EF4-FFF2-40B4-BE49-F238E27FC236}">
                <a16:creationId xmlns:a16="http://schemas.microsoft.com/office/drawing/2014/main" id="{2460D2F1-3BEC-73AC-C140-CE1DAF289D5F}"/>
              </a:ext>
            </a:extLst>
          </p:cNvPr>
          <p:cNvSpPr txBox="1">
            <a:spLocks noGrp="1" noRot="1" noMove="1" noResize="1" noEditPoints="1" noAdjustHandles="1" noChangeArrowheads="1" noChangeShapeType="1"/>
          </p:cNvSpPr>
          <p:nvPr/>
        </p:nvSpPr>
        <p:spPr>
          <a:xfrm>
            <a:off x="1349127" y="2053371"/>
            <a:ext cx="5454731" cy="2336024"/>
          </a:xfrm>
          <a:prstGeom prst="rect">
            <a:avLst/>
          </a:prstGeom>
          <a:noFill/>
        </p:spPr>
        <p:txBody>
          <a:bodyPr wrap="square" rtlCol="0">
            <a:spAutoFit/>
          </a:bodyPr>
          <a:lstStyle/>
          <a:p>
            <a:pPr>
              <a:lnSpc>
                <a:spcPct val="90000"/>
              </a:lnSpc>
            </a:pPr>
            <a:r>
              <a:rPr lang="en-US" sz="5400" b="1" spc="-150">
                <a:solidFill>
                  <a:schemeClr val="accent3"/>
                </a:solidFill>
                <a:latin typeface="Myriad Pro" panose="020B0503030403020204" pitchFamily="34" charset="0"/>
              </a:rPr>
              <a:t>Challenges in Planning or Solving Problems</a:t>
            </a:r>
          </a:p>
        </p:txBody>
      </p:sp>
      <p:sp>
        <p:nvSpPr>
          <p:cNvPr id="40" name="TextBox 39">
            <a:extLst>
              <a:ext uri="{FF2B5EF4-FFF2-40B4-BE49-F238E27FC236}">
                <a16:creationId xmlns:a16="http://schemas.microsoft.com/office/drawing/2014/main" id="{D96B1C6C-99E7-9D46-691F-3C38D90D021C}"/>
              </a:ext>
            </a:extLst>
          </p:cNvPr>
          <p:cNvSpPr txBox="1">
            <a:spLocks noGrp="1" noRot="1" noMove="1" noResize="1" noEditPoints="1" noAdjustHandles="1" noChangeArrowheads="1" noChangeShapeType="1"/>
          </p:cNvSpPr>
          <p:nvPr/>
        </p:nvSpPr>
        <p:spPr>
          <a:xfrm>
            <a:off x="7099890" y="3858301"/>
            <a:ext cx="4518370" cy="1492716"/>
          </a:xfrm>
          <a:prstGeom prst="rect">
            <a:avLst/>
          </a:prstGeom>
          <a:noFill/>
        </p:spPr>
        <p:txBody>
          <a:bodyPr wrap="square" rtlCol="0">
            <a:spAutoFit/>
          </a:bodyPr>
          <a:lstStyle/>
          <a:p>
            <a:pPr>
              <a:spcAft>
                <a:spcPts val="1800"/>
              </a:spcAft>
            </a:pPr>
            <a:r>
              <a:rPr lang="en-US" sz="2800" b="1"/>
              <a:t>­Typical Aging</a:t>
            </a:r>
            <a:r>
              <a:rPr lang="en-US" sz="2800"/>
              <a:t>: </a:t>
            </a:r>
          </a:p>
          <a:p>
            <a:pPr>
              <a:spcAft>
                <a:spcPts val="1800"/>
              </a:spcAft>
            </a:pPr>
            <a:r>
              <a:rPr lang="en-US" sz="2400"/>
              <a:t>Making mistakes managing bills once in a while.</a:t>
            </a:r>
          </a:p>
        </p:txBody>
      </p:sp>
      <p:sp>
        <p:nvSpPr>
          <p:cNvPr id="2" name="TextBox 1">
            <a:extLst>
              <a:ext uri="{FF2B5EF4-FFF2-40B4-BE49-F238E27FC236}">
                <a16:creationId xmlns:a16="http://schemas.microsoft.com/office/drawing/2014/main" id="{AEC9CE22-AE2C-517E-AFCF-210DE4FEEF6B}"/>
              </a:ext>
            </a:extLst>
          </p:cNvPr>
          <p:cNvSpPr txBox="1">
            <a:spLocks noGrp="1" noRot="1" noMove="1" noResize="1" noEditPoints="1" noAdjustHandles="1" noChangeArrowheads="1" noChangeShapeType="1"/>
          </p:cNvSpPr>
          <p:nvPr/>
        </p:nvSpPr>
        <p:spPr>
          <a:xfrm>
            <a:off x="7099890" y="1408029"/>
            <a:ext cx="4809611" cy="2092881"/>
          </a:xfrm>
          <a:prstGeom prst="rect">
            <a:avLst/>
          </a:prstGeom>
          <a:noFill/>
        </p:spPr>
        <p:txBody>
          <a:bodyPr wrap="square" rtlCol="0">
            <a:spAutoFit/>
          </a:bodyPr>
          <a:lstStyle/>
          <a:p>
            <a:pPr>
              <a:spcAft>
                <a:spcPts val="1800"/>
              </a:spcAft>
            </a:pPr>
            <a:r>
              <a:rPr lang="en-US" sz="2800" b="1"/>
              <a:t>Possible Sign of Dementia: </a:t>
            </a:r>
          </a:p>
          <a:p>
            <a:pPr>
              <a:spcAft>
                <a:spcPts val="1800"/>
              </a:spcAft>
            </a:pPr>
            <a:r>
              <a:rPr lang="en-US" sz="2400"/>
              <a:t>It’s harder to work with numbers, follow a recipe or keep track of bills. </a:t>
            </a:r>
          </a:p>
          <a:p>
            <a:pPr>
              <a:spcAft>
                <a:spcPts val="1800"/>
              </a:spcAft>
            </a:pPr>
            <a:r>
              <a:rPr lang="en-US" sz="2400"/>
              <a:t>Difficulty concentrating.</a:t>
            </a:r>
          </a:p>
        </p:txBody>
      </p:sp>
      <p:grpSp>
        <p:nvGrpSpPr>
          <p:cNvPr id="3" name="Group 2">
            <a:extLst>
              <a:ext uri="{FF2B5EF4-FFF2-40B4-BE49-F238E27FC236}">
                <a16:creationId xmlns:a16="http://schemas.microsoft.com/office/drawing/2014/main" id="{270A2D1B-88E4-799F-42F3-148F412A6BAC}"/>
              </a:ext>
            </a:extLst>
          </p:cNvPr>
          <p:cNvGrpSpPr>
            <a:grpSpLocks noGrp="1" noUngrp="1" noRot="1" noMove="1" noResize="1"/>
          </p:cNvGrpSpPr>
          <p:nvPr/>
        </p:nvGrpSpPr>
        <p:grpSpPr>
          <a:xfrm>
            <a:off x="1440796" y="1333500"/>
            <a:ext cx="573229" cy="573229"/>
            <a:chOff x="1869742" y="2261718"/>
            <a:chExt cx="834656" cy="834656"/>
          </a:xfrm>
          <a:solidFill>
            <a:schemeClr val="accent3"/>
          </a:solidFill>
        </p:grpSpPr>
        <p:sp>
          <p:nvSpPr>
            <p:cNvPr id="6" name="Oval 5">
              <a:extLst>
                <a:ext uri="{FF2B5EF4-FFF2-40B4-BE49-F238E27FC236}">
                  <a16:creationId xmlns:a16="http://schemas.microsoft.com/office/drawing/2014/main" id="{E1DF8BD9-75A2-EDBF-6EF1-D67BE6CA0070}"/>
                </a:ext>
              </a:extLst>
            </p:cNvPr>
            <p:cNvSpPr>
              <a:spLocks noGrp="1" noRot="1" noMove="1" noResize="1" noEditPoints="1" noAdjustHandles="1" noChangeArrowheads="1" noChangeShapeType="1"/>
            </p:cNvSpPr>
            <p:nvPr/>
          </p:nvSpPr>
          <p:spPr>
            <a:xfrm>
              <a:off x="1869742" y="2261718"/>
              <a:ext cx="834656" cy="83465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ABB5A656-387C-0D37-28AE-DF3D60BA9803}"/>
                </a:ext>
              </a:extLst>
            </p:cNvPr>
            <p:cNvSpPr txBox="1">
              <a:spLocks noGrp="1" noRot="1" noMove="1" noResize="1" noEditPoints="1" noAdjustHandles="1" noChangeArrowheads="1" noChangeShapeType="1"/>
            </p:cNvSpPr>
            <p:nvPr/>
          </p:nvSpPr>
          <p:spPr>
            <a:xfrm>
              <a:off x="1869742" y="2285538"/>
              <a:ext cx="834656" cy="761840"/>
            </a:xfrm>
            <a:prstGeom prst="rect">
              <a:avLst/>
            </a:prstGeom>
            <a:noFill/>
          </p:spPr>
          <p:txBody>
            <a:bodyPr wrap="square" rtlCol="0" anchor="ctr">
              <a:spAutoFit/>
            </a:bodyPr>
            <a:lstStyle/>
            <a:p>
              <a:pPr algn="ctr"/>
              <a:r>
                <a:rPr lang="en-US" sz="2800" b="1">
                  <a:solidFill>
                    <a:schemeClr val="bg1"/>
                  </a:solidFill>
                </a:rPr>
                <a:t>2</a:t>
              </a:r>
            </a:p>
          </p:txBody>
        </p:sp>
      </p:grpSp>
      <p:sp>
        <p:nvSpPr>
          <p:cNvPr id="8" name="TextBox 7">
            <a:extLst>
              <a:ext uri="{FF2B5EF4-FFF2-40B4-BE49-F238E27FC236}">
                <a16:creationId xmlns:a16="http://schemas.microsoft.com/office/drawing/2014/main" id="{6BC570BD-2EDF-F83B-DE16-2D6C4E435E06}"/>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t>Brain Health &amp; Dementia Awareness in Our Communities  |  </a:t>
            </a:r>
            <a:fld id="{F9C608B9-E2CB-4E5D-B995-23A42A7D67FE}" type="slidenum">
              <a:rPr lang="en-US" sz="1200" i="1" smtClean="0"/>
              <a:pPr algn="r"/>
              <a:t>20</a:t>
            </a:fld>
            <a:r>
              <a:rPr lang="en-US" sz="1200" i="1"/>
              <a:t> </a:t>
            </a:r>
          </a:p>
        </p:txBody>
      </p:sp>
      <p:sp>
        <p:nvSpPr>
          <p:cNvPr id="9" name="TextBox 8">
            <a:extLst>
              <a:ext uri="{FF2B5EF4-FFF2-40B4-BE49-F238E27FC236}">
                <a16:creationId xmlns:a16="http://schemas.microsoft.com/office/drawing/2014/main" id="{B9CD93DA-F0EB-51E8-3DA2-FE0223107824}"/>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solidFill>
              </a:rPr>
              <a:t>Please Do Not Change Presentation Language</a:t>
            </a:r>
          </a:p>
        </p:txBody>
      </p:sp>
    </p:spTree>
    <p:extLst>
      <p:ext uri="{BB962C8B-B14F-4D97-AF65-F5344CB8AC3E}">
        <p14:creationId xmlns:p14="http://schemas.microsoft.com/office/powerpoint/2010/main" val="819120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fade">
                                      <p:cBhvr>
                                        <p:cTn id="12"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B827EDFC-FE95-9B86-CDFC-8003D516670A}"/>
              </a:ext>
            </a:extLst>
          </p:cNvPr>
          <p:cNvGrpSpPr>
            <a:grpSpLocks noGrp="1" noUngrp="1" noRot="1" noMove="1" noResize="1"/>
          </p:cNvGrpSpPr>
          <p:nvPr/>
        </p:nvGrpSpPr>
        <p:grpSpPr>
          <a:xfrm>
            <a:off x="6004380" y="193287"/>
            <a:ext cx="6316900" cy="338554"/>
            <a:chOff x="127874" y="193287"/>
            <a:chExt cx="6316900" cy="338554"/>
          </a:xfrm>
        </p:grpSpPr>
        <p:sp>
          <p:nvSpPr>
            <p:cNvPr id="34" name="TextBox 33">
              <a:extLst>
                <a:ext uri="{FF2B5EF4-FFF2-40B4-BE49-F238E27FC236}">
                  <a16:creationId xmlns:a16="http://schemas.microsoft.com/office/drawing/2014/main" id="{1A9916AD-6412-E69B-73AD-EA1DCAD65523}"/>
                </a:ext>
              </a:extLst>
            </p:cNvPr>
            <p:cNvSpPr txBox="1">
              <a:spLocks noGrp="1" noRot="1" noMove="1" noResize="1" noEditPoints="1" noAdjustHandles="1" noChangeArrowheads="1" noChangeShapeType="1"/>
            </p:cNvSpPr>
            <p:nvPr/>
          </p:nvSpPr>
          <p:spPr>
            <a:xfrm>
              <a:off x="127874" y="193287"/>
              <a:ext cx="5501268" cy="338554"/>
            </a:xfrm>
            <a:prstGeom prst="rect">
              <a:avLst/>
            </a:prstGeom>
            <a:noFill/>
          </p:spPr>
          <p:txBody>
            <a:bodyPr wrap="square" rtlCol="0">
              <a:spAutoFit/>
            </a:bodyPr>
            <a:lstStyle/>
            <a:p>
              <a:pPr algn="r"/>
              <a:r>
                <a:rPr lang="en-US" sz="1600" b="1" i="1">
                  <a:solidFill>
                    <a:schemeClr val="bg1">
                      <a:lumMod val="65000"/>
                    </a:schemeClr>
                  </a:solidFill>
                  <a:latin typeface="Myriad Pro" panose="020B0503030403020204" pitchFamily="34" charset="0"/>
                </a:rPr>
                <a:t>Benefits of Early Detection</a:t>
              </a:r>
            </a:p>
          </p:txBody>
        </p:sp>
        <p:sp>
          <p:nvSpPr>
            <p:cNvPr id="35" name="Rectangle: Rounded Corners 34">
              <a:extLst>
                <a:ext uri="{FF2B5EF4-FFF2-40B4-BE49-F238E27FC236}">
                  <a16:creationId xmlns:a16="http://schemas.microsoft.com/office/drawing/2014/main" id="{24404E06-04D5-7702-0D63-6E4F3D519C5A}"/>
                </a:ext>
              </a:extLst>
            </p:cNvPr>
            <p:cNvSpPr>
              <a:spLocks noGrp="1" noRot="1" noMove="1" noResize="1" noEditPoints="1" noAdjustHandles="1" noChangeArrowheads="1" noChangeShapeType="1"/>
            </p:cNvSpPr>
            <p:nvPr/>
          </p:nvSpPr>
          <p:spPr>
            <a:xfrm>
              <a:off x="5812534"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36" name="Rectangle: Rounded Corners 35">
              <a:extLst>
                <a:ext uri="{FF2B5EF4-FFF2-40B4-BE49-F238E27FC236}">
                  <a16:creationId xmlns:a16="http://schemas.microsoft.com/office/drawing/2014/main" id="{F9A765EC-3A8C-D784-1790-51F47090FA58}"/>
                </a:ext>
              </a:extLst>
            </p:cNvPr>
            <p:cNvSpPr>
              <a:spLocks noGrp="1" noRot="1" noMove="1" noResize="1" noEditPoints="1" noAdjustHandles="1" noChangeArrowheads="1" noChangeShapeType="1"/>
            </p:cNvSpPr>
            <p:nvPr/>
          </p:nvSpPr>
          <p:spPr>
            <a:xfrm>
              <a:off x="6167775"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grpSp>
      <p:sp>
        <p:nvSpPr>
          <p:cNvPr id="5" name="TextBox 4">
            <a:extLst>
              <a:ext uri="{FF2B5EF4-FFF2-40B4-BE49-F238E27FC236}">
                <a16:creationId xmlns:a16="http://schemas.microsoft.com/office/drawing/2014/main" id="{20C4561C-F147-2FC7-4CB3-378E011727BA}"/>
              </a:ext>
            </a:extLst>
          </p:cNvPr>
          <p:cNvSpPr txBox="1">
            <a:spLocks noGrp="1" noRot="1" noMove="1" noResize="1" noEditPoints="1" noAdjustHandles="1" noChangeArrowheads="1" noChangeShapeType="1"/>
          </p:cNvSpPr>
          <p:nvPr/>
        </p:nvSpPr>
        <p:spPr>
          <a:xfrm>
            <a:off x="1349127" y="636384"/>
            <a:ext cx="3228189" cy="461665"/>
          </a:xfrm>
          <a:prstGeom prst="rect">
            <a:avLst/>
          </a:prstGeom>
          <a:noFill/>
        </p:spPr>
        <p:txBody>
          <a:bodyPr wrap="square" rtlCol="0">
            <a:spAutoFit/>
          </a:bodyPr>
          <a:lstStyle/>
          <a:p>
            <a:r>
              <a:rPr lang="en-US" sz="2400" b="1" i="0" u="none" strike="noStrike" baseline="0">
                <a:latin typeface="Myriad Pro" panose="020B0503030403020204" pitchFamily="34" charset="0"/>
              </a:rPr>
              <a:t>Ten Signs of Dementia</a:t>
            </a:r>
            <a:endParaRPr lang="en-US" sz="4000" b="1"/>
          </a:p>
        </p:txBody>
      </p:sp>
      <p:grpSp>
        <p:nvGrpSpPr>
          <p:cNvPr id="31" name="Group 30">
            <a:extLst>
              <a:ext uri="{FF2B5EF4-FFF2-40B4-BE49-F238E27FC236}">
                <a16:creationId xmlns:a16="http://schemas.microsoft.com/office/drawing/2014/main" id="{52D9B9B3-E0ED-B386-3677-DE873648A107}"/>
              </a:ext>
            </a:extLst>
          </p:cNvPr>
          <p:cNvGrpSpPr>
            <a:grpSpLocks noGrp="1" noUngrp="1" noRot="1" noMove="1" noResize="1"/>
          </p:cNvGrpSpPr>
          <p:nvPr/>
        </p:nvGrpSpPr>
        <p:grpSpPr>
          <a:xfrm>
            <a:off x="744279" y="634790"/>
            <a:ext cx="577931" cy="471944"/>
            <a:chOff x="5699051" y="1711842"/>
            <a:chExt cx="512135" cy="418214"/>
          </a:xfrm>
          <a:solidFill>
            <a:schemeClr val="accent3">
              <a:lumMod val="20000"/>
              <a:lumOff val="80000"/>
            </a:schemeClr>
          </a:solidFill>
        </p:grpSpPr>
        <p:sp>
          <p:nvSpPr>
            <p:cNvPr id="32" name="Oval 31">
              <a:extLst>
                <a:ext uri="{FF2B5EF4-FFF2-40B4-BE49-F238E27FC236}">
                  <a16:creationId xmlns:a16="http://schemas.microsoft.com/office/drawing/2014/main" id="{86561D87-C01B-E957-54AE-E1917C1DCD4E}"/>
                </a:ext>
              </a:extLst>
            </p:cNvPr>
            <p:cNvSpPr>
              <a:spLocks noGrp="1" noRot="1" noMove="1" noResize="1" noEditPoints="1" noAdjustHandles="1" noChangeArrowheads="1" noChangeShapeType="1"/>
            </p:cNvSpPr>
            <p:nvPr/>
          </p:nvSpPr>
          <p:spPr>
            <a:xfrm>
              <a:off x="5792972" y="1711842"/>
              <a:ext cx="418214" cy="418214"/>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Arrow: Right 37">
              <a:extLst>
                <a:ext uri="{FF2B5EF4-FFF2-40B4-BE49-F238E27FC236}">
                  <a16:creationId xmlns:a16="http://schemas.microsoft.com/office/drawing/2014/main" id="{86B57325-948F-ECA6-086C-04E1AAEA6C9C}"/>
                </a:ext>
              </a:extLst>
            </p:cNvPr>
            <p:cNvSpPr>
              <a:spLocks noGrp="1" noRot="1" noMove="1" noResize="1" noEditPoints="1" noAdjustHandles="1" noChangeArrowheads="1" noChangeShapeType="1"/>
            </p:cNvSpPr>
            <p:nvPr/>
          </p:nvSpPr>
          <p:spPr>
            <a:xfrm>
              <a:off x="5699051" y="1800087"/>
              <a:ext cx="418214" cy="241724"/>
            </a:xfrm>
            <a:prstGeom prst="rightArrow">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TextBox 38">
            <a:extLst>
              <a:ext uri="{FF2B5EF4-FFF2-40B4-BE49-F238E27FC236}">
                <a16:creationId xmlns:a16="http://schemas.microsoft.com/office/drawing/2014/main" id="{2460D2F1-3BEC-73AC-C140-CE1DAF289D5F}"/>
              </a:ext>
            </a:extLst>
          </p:cNvPr>
          <p:cNvSpPr txBox="1">
            <a:spLocks noGrp="1" noRot="1" noMove="1" noResize="1" noEditPoints="1" noAdjustHandles="1" noChangeArrowheads="1" noChangeShapeType="1"/>
          </p:cNvSpPr>
          <p:nvPr/>
        </p:nvSpPr>
        <p:spPr>
          <a:xfrm>
            <a:off x="1349127" y="2039106"/>
            <a:ext cx="5168631" cy="2336024"/>
          </a:xfrm>
          <a:prstGeom prst="rect">
            <a:avLst/>
          </a:prstGeom>
          <a:noFill/>
        </p:spPr>
        <p:txBody>
          <a:bodyPr wrap="square" rtlCol="0">
            <a:spAutoFit/>
          </a:bodyPr>
          <a:lstStyle/>
          <a:p>
            <a:pPr>
              <a:lnSpc>
                <a:spcPct val="90000"/>
              </a:lnSpc>
            </a:pPr>
            <a:r>
              <a:rPr lang="en-US" sz="5400" b="1">
                <a:solidFill>
                  <a:schemeClr val="accent3"/>
                </a:solidFill>
                <a:latin typeface="Myriad Pro" panose="020B0503030403020204" pitchFamily="34" charset="0"/>
              </a:rPr>
              <a:t>Difficulty Completing Familiar Tasks</a:t>
            </a:r>
          </a:p>
        </p:txBody>
      </p:sp>
      <p:sp>
        <p:nvSpPr>
          <p:cNvPr id="40" name="TextBox 39">
            <a:extLst>
              <a:ext uri="{FF2B5EF4-FFF2-40B4-BE49-F238E27FC236}">
                <a16:creationId xmlns:a16="http://schemas.microsoft.com/office/drawing/2014/main" id="{D96B1C6C-99E7-9D46-691F-3C38D90D021C}"/>
              </a:ext>
            </a:extLst>
          </p:cNvPr>
          <p:cNvSpPr txBox="1">
            <a:spLocks noGrp="1" noRot="1" noMove="1" noResize="1" noEditPoints="1" noAdjustHandles="1" noChangeArrowheads="1" noChangeShapeType="1"/>
          </p:cNvSpPr>
          <p:nvPr/>
        </p:nvSpPr>
        <p:spPr>
          <a:xfrm>
            <a:off x="7099890" y="1462864"/>
            <a:ext cx="4673010" cy="2231380"/>
          </a:xfrm>
          <a:prstGeom prst="rect">
            <a:avLst/>
          </a:prstGeom>
          <a:noFill/>
        </p:spPr>
        <p:txBody>
          <a:bodyPr wrap="square" rtlCol="0">
            <a:spAutoFit/>
          </a:bodyPr>
          <a:lstStyle/>
          <a:p>
            <a:pPr>
              <a:spcAft>
                <a:spcPts val="1800"/>
              </a:spcAft>
            </a:pPr>
            <a:r>
              <a:rPr lang="en-US" sz="2800" b="1"/>
              <a:t>­Possible Sign of Dementia: </a:t>
            </a:r>
          </a:p>
          <a:p>
            <a:pPr>
              <a:spcAft>
                <a:spcPts val="1800"/>
              </a:spcAft>
            </a:pPr>
            <a:r>
              <a:rPr lang="en-US" sz="2400"/>
              <a:t>Trouble driving to a familiar location, making a grocery list or remembering rules to a game you have played many times before.</a:t>
            </a:r>
          </a:p>
        </p:txBody>
      </p:sp>
      <p:sp>
        <p:nvSpPr>
          <p:cNvPr id="2" name="TextBox 1">
            <a:extLst>
              <a:ext uri="{FF2B5EF4-FFF2-40B4-BE49-F238E27FC236}">
                <a16:creationId xmlns:a16="http://schemas.microsoft.com/office/drawing/2014/main" id="{15ABF001-8C0B-AD04-ECCF-A6D91828C6A4}"/>
              </a:ext>
            </a:extLst>
          </p:cNvPr>
          <p:cNvSpPr txBox="1">
            <a:spLocks noGrp="1" noRot="1" noMove="1" noResize="1" noEditPoints="1" noAdjustHandles="1" noChangeArrowheads="1" noChangeShapeType="1"/>
          </p:cNvSpPr>
          <p:nvPr/>
        </p:nvSpPr>
        <p:spPr>
          <a:xfrm>
            <a:off x="7099890" y="3731791"/>
            <a:ext cx="4518370" cy="1492716"/>
          </a:xfrm>
          <a:prstGeom prst="rect">
            <a:avLst/>
          </a:prstGeom>
          <a:noFill/>
        </p:spPr>
        <p:txBody>
          <a:bodyPr wrap="square" rtlCol="0">
            <a:spAutoFit/>
          </a:bodyPr>
          <a:lstStyle/>
          <a:p>
            <a:pPr>
              <a:spcAft>
                <a:spcPts val="1800"/>
              </a:spcAft>
            </a:pPr>
            <a:r>
              <a:rPr lang="en-US" sz="2800" b="1"/>
              <a:t>Typical Aging</a:t>
            </a:r>
            <a:r>
              <a:rPr lang="en-US" sz="2800"/>
              <a:t>: </a:t>
            </a:r>
          </a:p>
          <a:p>
            <a:pPr>
              <a:spcAft>
                <a:spcPts val="1800"/>
              </a:spcAft>
            </a:pPr>
            <a:r>
              <a:rPr lang="en-US" sz="2400"/>
              <a:t>Needing help recording a TV show once in a while.</a:t>
            </a:r>
          </a:p>
        </p:txBody>
      </p:sp>
      <p:sp>
        <p:nvSpPr>
          <p:cNvPr id="3" name="TextBox 2">
            <a:extLst>
              <a:ext uri="{FF2B5EF4-FFF2-40B4-BE49-F238E27FC236}">
                <a16:creationId xmlns:a16="http://schemas.microsoft.com/office/drawing/2014/main" id="{A729E28E-E3E6-0830-704E-FD746002238B}"/>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t>Brain Health &amp; Dementia Awareness in Our Communities  |  </a:t>
            </a:r>
            <a:fld id="{F9C608B9-E2CB-4E5D-B995-23A42A7D67FE}" type="slidenum">
              <a:rPr lang="en-US" sz="1200" i="1" smtClean="0"/>
              <a:pPr algn="r"/>
              <a:t>21</a:t>
            </a:fld>
            <a:r>
              <a:rPr lang="en-US" sz="1200" i="1"/>
              <a:t> </a:t>
            </a:r>
          </a:p>
        </p:txBody>
      </p:sp>
      <p:sp>
        <p:nvSpPr>
          <p:cNvPr id="6" name="TextBox 5">
            <a:extLst>
              <a:ext uri="{FF2B5EF4-FFF2-40B4-BE49-F238E27FC236}">
                <a16:creationId xmlns:a16="http://schemas.microsoft.com/office/drawing/2014/main" id="{BA83C44B-FDE9-EF9C-A306-42D1DADC6B5A}"/>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solidFill>
              </a:rPr>
              <a:t>Please Do Not Change Presentation Language</a:t>
            </a:r>
          </a:p>
        </p:txBody>
      </p:sp>
      <p:grpSp>
        <p:nvGrpSpPr>
          <p:cNvPr id="7" name="Group 6">
            <a:extLst>
              <a:ext uri="{FF2B5EF4-FFF2-40B4-BE49-F238E27FC236}">
                <a16:creationId xmlns:a16="http://schemas.microsoft.com/office/drawing/2014/main" id="{5A7F6436-CE44-8709-D132-6EA260D2CDD7}"/>
              </a:ext>
            </a:extLst>
          </p:cNvPr>
          <p:cNvGrpSpPr>
            <a:grpSpLocks noGrp="1" noUngrp="1" noRot="1" noMove="1" noResize="1"/>
          </p:cNvGrpSpPr>
          <p:nvPr/>
        </p:nvGrpSpPr>
        <p:grpSpPr>
          <a:xfrm>
            <a:off x="1440796" y="1333500"/>
            <a:ext cx="573229" cy="573229"/>
            <a:chOff x="1869742" y="2261718"/>
            <a:chExt cx="834656" cy="834656"/>
          </a:xfrm>
          <a:solidFill>
            <a:schemeClr val="accent3"/>
          </a:solidFill>
        </p:grpSpPr>
        <p:sp>
          <p:nvSpPr>
            <p:cNvPr id="8" name="Oval 7">
              <a:extLst>
                <a:ext uri="{FF2B5EF4-FFF2-40B4-BE49-F238E27FC236}">
                  <a16:creationId xmlns:a16="http://schemas.microsoft.com/office/drawing/2014/main" id="{CEC894D6-451D-6D34-BDA9-21160BD0E9F5}"/>
                </a:ext>
              </a:extLst>
            </p:cNvPr>
            <p:cNvSpPr>
              <a:spLocks noGrp="1" noRot="1" noMove="1" noResize="1" noEditPoints="1" noAdjustHandles="1" noChangeArrowheads="1" noChangeShapeType="1"/>
            </p:cNvSpPr>
            <p:nvPr/>
          </p:nvSpPr>
          <p:spPr>
            <a:xfrm>
              <a:off x="1869742" y="2261718"/>
              <a:ext cx="834656" cy="83465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18B2849C-FBE3-0BD5-45A6-C4C988009576}"/>
                </a:ext>
              </a:extLst>
            </p:cNvPr>
            <p:cNvSpPr txBox="1">
              <a:spLocks noGrp="1" noRot="1" noMove="1" noResize="1" noEditPoints="1" noAdjustHandles="1" noChangeArrowheads="1" noChangeShapeType="1"/>
            </p:cNvSpPr>
            <p:nvPr/>
          </p:nvSpPr>
          <p:spPr>
            <a:xfrm>
              <a:off x="1869742" y="2285538"/>
              <a:ext cx="834656" cy="761840"/>
            </a:xfrm>
            <a:prstGeom prst="rect">
              <a:avLst/>
            </a:prstGeom>
            <a:noFill/>
          </p:spPr>
          <p:txBody>
            <a:bodyPr wrap="square" rtlCol="0" anchor="ctr">
              <a:spAutoFit/>
            </a:bodyPr>
            <a:lstStyle/>
            <a:p>
              <a:pPr algn="ctr"/>
              <a:r>
                <a:rPr lang="en-US" sz="2800" b="1">
                  <a:solidFill>
                    <a:schemeClr val="bg1"/>
                  </a:solidFill>
                </a:rPr>
                <a:t>3</a:t>
              </a:r>
            </a:p>
          </p:txBody>
        </p:sp>
      </p:grpSp>
    </p:spTree>
    <p:extLst>
      <p:ext uri="{BB962C8B-B14F-4D97-AF65-F5344CB8AC3E}">
        <p14:creationId xmlns:p14="http://schemas.microsoft.com/office/powerpoint/2010/main" val="244922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B827EDFC-FE95-9B86-CDFC-8003D516670A}"/>
              </a:ext>
            </a:extLst>
          </p:cNvPr>
          <p:cNvGrpSpPr>
            <a:grpSpLocks noGrp="1" noUngrp="1" noRot="1" noMove="1" noResize="1"/>
          </p:cNvGrpSpPr>
          <p:nvPr/>
        </p:nvGrpSpPr>
        <p:grpSpPr>
          <a:xfrm>
            <a:off x="6004380" y="193287"/>
            <a:ext cx="6316900" cy="338554"/>
            <a:chOff x="127874" y="193287"/>
            <a:chExt cx="6316900" cy="338554"/>
          </a:xfrm>
        </p:grpSpPr>
        <p:sp>
          <p:nvSpPr>
            <p:cNvPr id="34" name="TextBox 33">
              <a:extLst>
                <a:ext uri="{FF2B5EF4-FFF2-40B4-BE49-F238E27FC236}">
                  <a16:creationId xmlns:a16="http://schemas.microsoft.com/office/drawing/2014/main" id="{1A9916AD-6412-E69B-73AD-EA1DCAD65523}"/>
                </a:ext>
              </a:extLst>
            </p:cNvPr>
            <p:cNvSpPr txBox="1">
              <a:spLocks noGrp="1" noRot="1" noMove="1" noResize="1" noEditPoints="1" noAdjustHandles="1" noChangeArrowheads="1" noChangeShapeType="1"/>
            </p:cNvSpPr>
            <p:nvPr/>
          </p:nvSpPr>
          <p:spPr>
            <a:xfrm>
              <a:off x="127874" y="193287"/>
              <a:ext cx="5501268" cy="338554"/>
            </a:xfrm>
            <a:prstGeom prst="rect">
              <a:avLst/>
            </a:prstGeom>
            <a:noFill/>
          </p:spPr>
          <p:txBody>
            <a:bodyPr wrap="square" rtlCol="0">
              <a:spAutoFit/>
            </a:bodyPr>
            <a:lstStyle/>
            <a:p>
              <a:pPr algn="r"/>
              <a:r>
                <a:rPr lang="en-US" sz="1600" b="1" i="1">
                  <a:solidFill>
                    <a:schemeClr val="bg1">
                      <a:lumMod val="65000"/>
                    </a:schemeClr>
                  </a:solidFill>
                  <a:latin typeface="Myriad Pro" panose="020B0503030403020204" pitchFamily="34" charset="0"/>
                </a:rPr>
                <a:t>Benefits of Early Detection</a:t>
              </a:r>
            </a:p>
          </p:txBody>
        </p:sp>
        <p:sp>
          <p:nvSpPr>
            <p:cNvPr id="35" name="Rectangle: Rounded Corners 34">
              <a:extLst>
                <a:ext uri="{FF2B5EF4-FFF2-40B4-BE49-F238E27FC236}">
                  <a16:creationId xmlns:a16="http://schemas.microsoft.com/office/drawing/2014/main" id="{24404E06-04D5-7702-0D63-6E4F3D519C5A}"/>
                </a:ext>
              </a:extLst>
            </p:cNvPr>
            <p:cNvSpPr>
              <a:spLocks noGrp="1" noRot="1" noMove="1" noResize="1" noEditPoints="1" noAdjustHandles="1" noChangeArrowheads="1" noChangeShapeType="1"/>
            </p:cNvSpPr>
            <p:nvPr/>
          </p:nvSpPr>
          <p:spPr>
            <a:xfrm>
              <a:off x="5812534"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36" name="Rectangle: Rounded Corners 35">
              <a:extLst>
                <a:ext uri="{FF2B5EF4-FFF2-40B4-BE49-F238E27FC236}">
                  <a16:creationId xmlns:a16="http://schemas.microsoft.com/office/drawing/2014/main" id="{F9A765EC-3A8C-D784-1790-51F47090FA58}"/>
                </a:ext>
              </a:extLst>
            </p:cNvPr>
            <p:cNvSpPr>
              <a:spLocks noGrp="1" noRot="1" noMove="1" noResize="1" noEditPoints="1" noAdjustHandles="1" noChangeArrowheads="1" noChangeShapeType="1"/>
            </p:cNvSpPr>
            <p:nvPr/>
          </p:nvSpPr>
          <p:spPr>
            <a:xfrm>
              <a:off x="6167775"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grpSp>
      <p:sp>
        <p:nvSpPr>
          <p:cNvPr id="5" name="TextBox 4">
            <a:extLst>
              <a:ext uri="{FF2B5EF4-FFF2-40B4-BE49-F238E27FC236}">
                <a16:creationId xmlns:a16="http://schemas.microsoft.com/office/drawing/2014/main" id="{20C4561C-F147-2FC7-4CB3-378E011727BA}"/>
              </a:ext>
            </a:extLst>
          </p:cNvPr>
          <p:cNvSpPr txBox="1">
            <a:spLocks noGrp="1" noRot="1" noMove="1" noResize="1" noEditPoints="1" noAdjustHandles="1" noChangeArrowheads="1" noChangeShapeType="1"/>
          </p:cNvSpPr>
          <p:nvPr/>
        </p:nvSpPr>
        <p:spPr>
          <a:xfrm>
            <a:off x="1349127" y="636384"/>
            <a:ext cx="3228189" cy="461665"/>
          </a:xfrm>
          <a:prstGeom prst="rect">
            <a:avLst/>
          </a:prstGeom>
          <a:noFill/>
        </p:spPr>
        <p:txBody>
          <a:bodyPr wrap="square" rtlCol="0">
            <a:spAutoFit/>
          </a:bodyPr>
          <a:lstStyle/>
          <a:p>
            <a:r>
              <a:rPr lang="en-US" sz="2400" b="1" i="0" u="none" strike="noStrike" baseline="0">
                <a:latin typeface="Myriad Pro" panose="020B0503030403020204" pitchFamily="34" charset="0"/>
              </a:rPr>
              <a:t>Ten Signs of Dementia</a:t>
            </a:r>
            <a:endParaRPr lang="en-US" sz="4000" b="1"/>
          </a:p>
        </p:txBody>
      </p:sp>
      <p:grpSp>
        <p:nvGrpSpPr>
          <p:cNvPr id="31" name="Group 30">
            <a:extLst>
              <a:ext uri="{FF2B5EF4-FFF2-40B4-BE49-F238E27FC236}">
                <a16:creationId xmlns:a16="http://schemas.microsoft.com/office/drawing/2014/main" id="{52D9B9B3-E0ED-B386-3677-DE873648A107}"/>
              </a:ext>
            </a:extLst>
          </p:cNvPr>
          <p:cNvGrpSpPr>
            <a:grpSpLocks noGrp="1" noUngrp="1" noRot="1" noMove="1" noResize="1"/>
          </p:cNvGrpSpPr>
          <p:nvPr/>
        </p:nvGrpSpPr>
        <p:grpSpPr>
          <a:xfrm>
            <a:off x="744279" y="634790"/>
            <a:ext cx="577931" cy="471944"/>
            <a:chOff x="5699051" y="1711842"/>
            <a:chExt cx="512135" cy="418214"/>
          </a:xfrm>
          <a:solidFill>
            <a:schemeClr val="accent3">
              <a:lumMod val="20000"/>
              <a:lumOff val="80000"/>
            </a:schemeClr>
          </a:solidFill>
        </p:grpSpPr>
        <p:sp>
          <p:nvSpPr>
            <p:cNvPr id="32" name="Oval 31">
              <a:extLst>
                <a:ext uri="{FF2B5EF4-FFF2-40B4-BE49-F238E27FC236}">
                  <a16:creationId xmlns:a16="http://schemas.microsoft.com/office/drawing/2014/main" id="{86561D87-C01B-E957-54AE-E1917C1DCD4E}"/>
                </a:ext>
              </a:extLst>
            </p:cNvPr>
            <p:cNvSpPr>
              <a:spLocks noGrp="1" noRot="1" noMove="1" noResize="1" noEditPoints="1" noAdjustHandles="1" noChangeArrowheads="1" noChangeShapeType="1"/>
            </p:cNvSpPr>
            <p:nvPr/>
          </p:nvSpPr>
          <p:spPr>
            <a:xfrm>
              <a:off x="5792972" y="1711842"/>
              <a:ext cx="418214" cy="418214"/>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Arrow: Right 37">
              <a:extLst>
                <a:ext uri="{FF2B5EF4-FFF2-40B4-BE49-F238E27FC236}">
                  <a16:creationId xmlns:a16="http://schemas.microsoft.com/office/drawing/2014/main" id="{86B57325-948F-ECA6-086C-04E1AAEA6C9C}"/>
                </a:ext>
              </a:extLst>
            </p:cNvPr>
            <p:cNvSpPr>
              <a:spLocks noGrp="1" noRot="1" noMove="1" noResize="1" noEditPoints="1" noAdjustHandles="1" noChangeArrowheads="1" noChangeShapeType="1"/>
            </p:cNvSpPr>
            <p:nvPr/>
          </p:nvSpPr>
          <p:spPr>
            <a:xfrm>
              <a:off x="5699051" y="1800087"/>
              <a:ext cx="418214" cy="241724"/>
            </a:xfrm>
            <a:prstGeom prst="rightArrow">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TextBox 38">
            <a:extLst>
              <a:ext uri="{FF2B5EF4-FFF2-40B4-BE49-F238E27FC236}">
                <a16:creationId xmlns:a16="http://schemas.microsoft.com/office/drawing/2014/main" id="{2460D2F1-3BEC-73AC-C140-CE1DAF289D5F}"/>
              </a:ext>
            </a:extLst>
          </p:cNvPr>
          <p:cNvSpPr txBox="1">
            <a:spLocks noGrp="1" noRot="1" noMove="1" noResize="1" noEditPoints="1" noAdjustHandles="1" noChangeArrowheads="1" noChangeShapeType="1"/>
          </p:cNvSpPr>
          <p:nvPr/>
        </p:nvSpPr>
        <p:spPr>
          <a:xfrm>
            <a:off x="1349127" y="2039106"/>
            <a:ext cx="5168631" cy="2336024"/>
          </a:xfrm>
          <a:prstGeom prst="rect">
            <a:avLst/>
          </a:prstGeom>
          <a:noFill/>
        </p:spPr>
        <p:txBody>
          <a:bodyPr wrap="square" rtlCol="0">
            <a:spAutoFit/>
          </a:bodyPr>
          <a:lstStyle/>
          <a:p>
            <a:pPr>
              <a:lnSpc>
                <a:spcPct val="90000"/>
              </a:lnSpc>
            </a:pPr>
            <a:r>
              <a:rPr lang="en-US" sz="5400" b="1">
                <a:solidFill>
                  <a:schemeClr val="accent3"/>
                </a:solidFill>
                <a:latin typeface="Myriad Pro" panose="020B0503030403020204" pitchFamily="34" charset="0"/>
              </a:rPr>
              <a:t>Confusion </a:t>
            </a:r>
          </a:p>
          <a:p>
            <a:pPr>
              <a:lnSpc>
                <a:spcPct val="90000"/>
              </a:lnSpc>
            </a:pPr>
            <a:r>
              <a:rPr lang="en-US" sz="5400" b="1">
                <a:solidFill>
                  <a:schemeClr val="accent3"/>
                </a:solidFill>
                <a:latin typeface="Myriad Pro" panose="020B0503030403020204" pitchFamily="34" charset="0"/>
              </a:rPr>
              <a:t>with Time </a:t>
            </a:r>
          </a:p>
          <a:p>
            <a:pPr>
              <a:lnSpc>
                <a:spcPct val="90000"/>
              </a:lnSpc>
            </a:pPr>
            <a:r>
              <a:rPr lang="en-US" sz="5400" b="1">
                <a:solidFill>
                  <a:schemeClr val="accent3"/>
                </a:solidFill>
                <a:latin typeface="Myriad Pro" panose="020B0503030403020204" pitchFamily="34" charset="0"/>
              </a:rPr>
              <a:t>or Place</a:t>
            </a:r>
          </a:p>
        </p:txBody>
      </p:sp>
      <p:sp>
        <p:nvSpPr>
          <p:cNvPr id="40" name="TextBox 39">
            <a:extLst>
              <a:ext uri="{FF2B5EF4-FFF2-40B4-BE49-F238E27FC236}">
                <a16:creationId xmlns:a16="http://schemas.microsoft.com/office/drawing/2014/main" id="{D96B1C6C-99E7-9D46-691F-3C38D90D021C}"/>
              </a:ext>
            </a:extLst>
          </p:cNvPr>
          <p:cNvSpPr txBox="1">
            <a:spLocks noGrp="1" noRot="1" noMove="1" noResize="1" noEditPoints="1" noAdjustHandles="1" noChangeArrowheads="1" noChangeShapeType="1"/>
          </p:cNvSpPr>
          <p:nvPr/>
        </p:nvSpPr>
        <p:spPr>
          <a:xfrm>
            <a:off x="7101677" y="1409859"/>
            <a:ext cx="4807825" cy="2092881"/>
          </a:xfrm>
          <a:prstGeom prst="rect">
            <a:avLst/>
          </a:prstGeom>
          <a:noFill/>
        </p:spPr>
        <p:txBody>
          <a:bodyPr wrap="square" rtlCol="0">
            <a:spAutoFit/>
          </a:bodyPr>
          <a:lstStyle/>
          <a:p>
            <a:pPr>
              <a:spcAft>
                <a:spcPts val="1800"/>
              </a:spcAft>
            </a:pPr>
            <a:r>
              <a:rPr lang="en-US" sz="2800" b="1"/>
              <a:t>­Possible Sign of Dementia: </a:t>
            </a:r>
          </a:p>
          <a:p>
            <a:pPr>
              <a:spcAft>
                <a:spcPts val="1800"/>
              </a:spcAft>
            </a:pPr>
            <a:r>
              <a:rPr lang="en-US" sz="2400"/>
              <a:t>Losing track of dates and seasons. </a:t>
            </a:r>
          </a:p>
          <a:p>
            <a:pPr>
              <a:spcAft>
                <a:spcPts val="1800"/>
              </a:spcAft>
            </a:pPr>
            <a:r>
              <a:rPr lang="en-US" sz="2400"/>
              <a:t>Forgetting where you are or </a:t>
            </a:r>
            <a:br>
              <a:rPr lang="en-US" sz="2400"/>
            </a:br>
            <a:r>
              <a:rPr lang="en-US" sz="2400"/>
              <a:t>how you got there.</a:t>
            </a:r>
          </a:p>
        </p:txBody>
      </p:sp>
      <p:sp>
        <p:nvSpPr>
          <p:cNvPr id="2" name="TextBox 1">
            <a:extLst>
              <a:ext uri="{FF2B5EF4-FFF2-40B4-BE49-F238E27FC236}">
                <a16:creationId xmlns:a16="http://schemas.microsoft.com/office/drawing/2014/main" id="{8999CCE2-5971-6013-19E9-380CF31868EB}"/>
              </a:ext>
            </a:extLst>
          </p:cNvPr>
          <p:cNvSpPr txBox="1">
            <a:spLocks noGrp="1" noRot="1" noMove="1" noResize="1" noEditPoints="1" noAdjustHandles="1" noChangeArrowheads="1" noChangeShapeType="1"/>
          </p:cNvSpPr>
          <p:nvPr/>
        </p:nvSpPr>
        <p:spPr>
          <a:xfrm>
            <a:off x="7101678" y="3877220"/>
            <a:ext cx="4507472" cy="1492716"/>
          </a:xfrm>
          <a:prstGeom prst="rect">
            <a:avLst/>
          </a:prstGeom>
          <a:noFill/>
        </p:spPr>
        <p:txBody>
          <a:bodyPr wrap="square" rtlCol="0">
            <a:spAutoFit/>
          </a:bodyPr>
          <a:lstStyle/>
          <a:p>
            <a:pPr>
              <a:spcAft>
                <a:spcPts val="1800"/>
              </a:spcAft>
            </a:pPr>
            <a:r>
              <a:rPr lang="en-US" sz="2800" b="1"/>
              <a:t>Typical Aging</a:t>
            </a:r>
            <a:r>
              <a:rPr lang="en-US" sz="2800"/>
              <a:t>: </a:t>
            </a:r>
          </a:p>
          <a:p>
            <a:pPr>
              <a:spcAft>
                <a:spcPts val="1800"/>
              </a:spcAft>
            </a:pPr>
            <a:r>
              <a:rPr lang="en-US" sz="2400"/>
              <a:t>Forgetting the day of the week but figuring it out later.</a:t>
            </a:r>
          </a:p>
        </p:txBody>
      </p:sp>
      <p:sp>
        <p:nvSpPr>
          <p:cNvPr id="3" name="TextBox 2">
            <a:extLst>
              <a:ext uri="{FF2B5EF4-FFF2-40B4-BE49-F238E27FC236}">
                <a16:creationId xmlns:a16="http://schemas.microsoft.com/office/drawing/2014/main" id="{32C162EB-BDD1-5811-8C75-17BA41D71506}"/>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t>Brain Health &amp; Dementia Awareness in Our Communities  |  </a:t>
            </a:r>
            <a:fld id="{F9C608B9-E2CB-4E5D-B995-23A42A7D67FE}" type="slidenum">
              <a:rPr lang="en-US" sz="1200" i="1" smtClean="0"/>
              <a:pPr algn="r"/>
              <a:t>22</a:t>
            </a:fld>
            <a:r>
              <a:rPr lang="en-US" sz="1200" i="1"/>
              <a:t> </a:t>
            </a:r>
          </a:p>
        </p:txBody>
      </p:sp>
      <p:sp>
        <p:nvSpPr>
          <p:cNvPr id="6" name="TextBox 5">
            <a:extLst>
              <a:ext uri="{FF2B5EF4-FFF2-40B4-BE49-F238E27FC236}">
                <a16:creationId xmlns:a16="http://schemas.microsoft.com/office/drawing/2014/main" id="{F061E8FF-FCFE-4F53-5BCE-298F9A081AB0}"/>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solidFill>
              </a:rPr>
              <a:t>Please Do Not Change Presentation Language</a:t>
            </a:r>
          </a:p>
        </p:txBody>
      </p:sp>
      <p:grpSp>
        <p:nvGrpSpPr>
          <p:cNvPr id="7" name="Group 6">
            <a:extLst>
              <a:ext uri="{FF2B5EF4-FFF2-40B4-BE49-F238E27FC236}">
                <a16:creationId xmlns:a16="http://schemas.microsoft.com/office/drawing/2014/main" id="{A537A5CF-8C71-C9DB-F63F-6086F50C6D7E}"/>
              </a:ext>
            </a:extLst>
          </p:cNvPr>
          <p:cNvGrpSpPr>
            <a:grpSpLocks noGrp="1" noUngrp="1" noRot="1" noMove="1" noResize="1"/>
          </p:cNvGrpSpPr>
          <p:nvPr/>
        </p:nvGrpSpPr>
        <p:grpSpPr>
          <a:xfrm>
            <a:off x="1440796" y="1333500"/>
            <a:ext cx="573229" cy="573229"/>
            <a:chOff x="1869742" y="2261718"/>
            <a:chExt cx="834656" cy="834656"/>
          </a:xfrm>
          <a:solidFill>
            <a:schemeClr val="accent3"/>
          </a:solidFill>
        </p:grpSpPr>
        <p:sp>
          <p:nvSpPr>
            <p:cNvPr id="8" name="Oval 7">
              <a:extLst>
                <a:ext uri="{FF2B5EF4-FFF2-40B4-BE49-F238E27FC236}">
                  <a16:creationId xmlns:a16="http://schemas.microsoft.com/office/drawing/2014/main" id="{451A4253-33F3-CF9C-4498-7A0EC180F157}"/>
                </a:ext>
              </a:extLst>
            </p:cNvPr>
            <p:cNvSpPr>
              <a:spLocks noGrp="1" noRot="1" noMove="1" noResize="1" noEditPoints="1" noAdjustHandles="1" noChangeArrowheads="1" noChangeShapeType="1"/>
            </p:cNvSpPr>
            <p:nvPr/>
          </p:nvSpPr>
          <p:spPr>
            <a:xfrm>
              <a:off x="1869742" y="2261718"/>
              <a:ext cx="834656" cy="83465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30C0904-337C-0F75-0DEF-8F1BA42B3A8D}"/>
                </a:ext>
              </a:extLst>
            </p:cNvPr>
            <p:cNvSpPr txBox="1">
              <a:spLocks noGrp="1" noRot="1" noMove="1" noResize="1" noEditPoints="1" noAdjustHandles="1" noChangeArrowheads="1" noChangeShapeType="1"/>
            </p:cNvSpPr>
            <p:nvPr/>
          </p:nvSpPr>
          <p:spPr>
            <a:xfrm>
              <a:off x="1869742" y="2285538"/>
              <a:ext cx="834656" cy="761840"/>
            </a:xfrm>
            <a:prstGeom prst="rect">
              <a:avLst/>
            </a:prstGeom>
            <a:noFill/>
          </p:spPr>
          <p:txBody>
            <a:bodyPr wrap="square" rtlCol="0" anchor="ctr">
              <a:spAutoFit/>
            </a:bodyPr>
            <a:lstStyle/>
            <a:p>
              <a:pPr algn="ctr"/>
              <a:r>
                <a:rPr lang="en-US" sz="2800" b="1">
                  <a:solidFill>
                    <a:schemeClr val="bg1"/>
                  </a:solidFill>
                </a:rPr>
                <a:t>4</a:t>
              </a:r>
            </a:p>
          </p:txBody>
        </p:sp>
      </p:grpSp>
    </p:spTree>
    <p:extLst>
      <p:ext uri="{BB962C8B-B14F-4D97-AF65-F5344CB8AC3E}">
        <p14:creationId xmlns:p14="http://schemas.microsoft.com/office/powerpoint/2010/main" val="3256868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B827EDFC-FE95-9B86-CDFC-8003D516670A}"/>
              </a:ext>
            </a:extLst>
          </p:cNvPr>
          <p:cNvGrpSpPr>
            <a:grpSpLocks noGrp="1" noUngrp="1" noRot="1" noMove="1" noResize="1"/>
          </p:cNvGrpSpPr>
          <p:nvPr/>
        </p:nvGrpSpPr>
        <p:grpSpPr>
          <a:xfrm>
            <a:off x="6004380" y="193287"/>
            <a:ext cx="6316900" cy="338554"/>
            <a:chOff x="127874" y="193287"/>
            <a:chExt cx="6316900" cy="338554"/>
          </a:xfrm>
        </p:grpSpPr>
        <p:sp>
          <p:nvSpPr>
            <p:cNvPr id="34" name="TextBox 33">
              <a:extLst>
                <a:ext uri="{FF2B5EF4-FFF2-40B4-BE49-F238E27FC236}">
                  <a16:creationId xmlns:a16="http://schemas.microsoft.com/office/drawing/2014/main" id="{1A9916AD-6412-E69B-73AD-EA1DCAD65523}"/>
                </a:ext>
              </a:extLst>
            </p:cNvPr>
            <p:cNvSpPr txBox="1">
              <a:spLocks noGrp="1" noRot="1" noMove="1" noResize="1" noEditPoints="1" noAdjustHandles="1" noChangeArrowheads="1" noChangeShapeType="1"/>
            </p:cNvSpPr>
            <p:nvPr/>
          </p:nvSpPr>
          <p:spPr>
            <a:xfrm>
              <a:off x="127874" y="193287"/>
              <a:ext cx="5501268" cy="338554"/>
            </a:xfrm>
            <a:prstGeom prst="rect">
              <a:avLst/>
            </a:prstGeom>
            <a:noFill/>
          </p:spPr>
          <p:txBody>
            <a:bodyPr wrap="square" rtlCol="0">
              <a:spAutoFit/>
            </a:bodyPr>
            <a:lstStyle/>
            <a:p>
              <a:pPr algn="r"/>
              <a:r>
                <a:rPr lang="en-US" sz="1600" b="1" i="1">
                  <a:solidFill>
                    <a:schemeClr val="bg1">
                      <a:lumMod val="65000"/>
                    </a:schemeClr>
                  </a:solidFill>
                  <a:latin typeface="Myriad Pro" panose="020B0503030403020204" pitchFamily="34" charset="0"/>
                </a:rPr>
                <a:t>Benefits of Early Detection</a:t>
              </a:r>
            </a:p>
          </p:txBody>
        </p:sp>
        <p:sp>
          <p:nvSpPr>
            <p:cNvPr id="35" name="Rectangle: Rounded Corners 34">
              <a:extLst>
                <a:ext uri="{FF2B5EF4-FFF2-40B4-BE49-F238E27FC236}">
                  <a16:creationId xmlns:a16="http://schemas.microsoft.com/office/drawing/2014/main" id="{24404E06-04D5-7702-0D63-6E4F3D519C5A}"/>
                </a:ext>
              </a:extLst>
            </p:cNvPr>
            <p:cNvSpPr>
              <a:spLocks noGrp="1" noRot="1" noMove="1" noResize="1" noEditPoints="1" noAdjustHandles="1" noChangeArrowheads="1" noChangeShapeType="1"/>
            </p:cNvSpPr>
            <p:nvPr/>
          </p:nvSpPr>
          <p:spPr>
            <a:xfrm>
              <a:off x="5812534"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36" name="Rectangle: Rounded Corners 35">
              <a:extLst>
                <a:ext uri="{FF2B5EF4-FFF2-40B4-BE49-F238E27FC236}">
                  <a16:creationId xmlns:a16="http://schemas.microsoft.com/office/drawing/2014/main" id="{F9A765EC-3A8C-D784-1790-51F47090FA58}"/>
                </a:ext>
              </a:extLst>
            </p:cNvPr>
            <p:cNvSpPr>
              <a:spLocks noGrp="1" noRot="1" noMove="1" noResize="1" noEditPoints="1" noAdjustHandles="1" noChangeArrowheads="1" noChangeShapeType="1"/>
            </p:cNvSpPr>
            <p:nvPr/>
          </p:nvSpPr>
          <p:spPr>
            <a:xfrm>
              <a:off x="6167775"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grpSp>
      <p:sp>
        <p:nvSpPr>
          <p:cNvPr id="5" name="TextBox 4">
            <a:extLst>
              <a:ext uri="{FF2B5EF4-FFF2-40B4-BE49-F238E27FC236}">
                <a16:creationId xmlns:a16="http://schemas.microsoft.com/office/drawing/2014/main" id="{20C4561C-F147-2FC7-4CB3-378E011727BA}"/>
              </a:ext>
            </a:extLst>
          </p:cNvPr>
          <p:cNvSpPr txBox="1">
            <a:spLocks noGrp="1" noRot="1" noMove="1" noResize="1" noEditPoints="1" noAdjustHandles="1" noChangeArrowheads="1" noChangeShapeType="1"/>
          </p:cNvSpPr>
          <p:nvPr/>
        </p:nvSpPr>
        <p:spPr>
          <a:xfrm>
            <a:off x="1349127" y="636384"/>
            <a:ext cx="3228189" cy="461665"/>
          </a:xfrm>
          <a:prstGeom prst="rect">
            <a:avLst/>
          </a:prstGeom>
          <a:noFill/>
        </p:spPr>
        <p:txBody>
          <a:bodyPr wrap="square" rtlCol="0">
            <a:spAutoFit/>
          </a:bodyPr>
          <a:lstStyle/>
          <a:p>
            <a:r>
              <a:rPr lang="en-US" sz="2400" b="1" i="0" u="none" strike="noStrike" baseline="0">
                <a:latin typeface="Myriad Pro" panose="020B0503030403020204" pitchFamily="34" charset="0"/>
              </a:rPr>
              <a:t>Ten Signs of Dementia</a:t>
            </a:r>
            <a:endParaRPr lang="en-US" sz="4000" b="1"/>
          </a:p>
        </p:txBody>
      </p:sp>
      <p:grpSp>
        <p:nvGrpSpPr>
          <p:cNvPr id="31" name="Group 30">
            <a:extLst>
              <a:ext uri="{FF2B5EF4-FFF2-40B4-BE49-F238E27FC236}">
                <a16:creationId xmlns:a16="http://schemas.microsoft.com/office/drawing/2014/main" id="{52D9B9B3-E0ED-B386-3677-DE873648A107}"/>
              </a:ext>
            </a:extLst>
          </p:cNvPr>
          <p:cNvGrpSpPr>
            <a:grpSpLocks noGrp="1" noUngrp="1" noRot="1" noMove="1" noResize="1"/>
          </p:cNvGrpSpPr>
          <p:nvPr/>
        </p:nvGrpSpPr>
        <p:grpSpPr>
          <a:xfrm>
            <a:off x="744279" y="634790"/>
            <a:ext cx="577931" cy="471944"/>
            <a:chOff x="5699051" y="1711842"/>
            <a:chExt cx="512135" cy="418214"/>
          </a:xfrm>
          <a:solidFill>
            <a:schemeClr val="accent3">
              <a:lumMod val="20000"/>
              <a:lumOff val="80000"/>
            </a:schemeClr>
          </a:solidFill>
        </p:grpSpPr>
        <p:sp>
          <p:nvSpPr>
            <p:cNvPr id="32" name="Oval 31">
              <a:extLst>
                <a:ext uri="{FF2B5EF4-FFF2-40B4-BE49-F238E27FC236}">
                  <a16:creationId xmlns:a16="http://schemas.microsoft.com/office/drawing/2014/main" id="{86561D87-C01B-E957-54AE-E1917C1DCD4E}"/>
                </a:ext>
              </a:extLst>
            </p:cNvPr>
            <p:cNvSpPr>
              <a:spLocks noGrp="1" noRot="1" noMove="1" noResize="1" noEditPoints="1" noAdjustHandles="1" noChangeArrowheads="1" noChangeShapeType="1"/>
            </p:cNvSpPr>
            <p:nvPr/>
          </p:nvSpPr>
          <p:spPr>
            <a:xfrm>
              <a:off x="5792972" y="1711842"/>
              <a:ext cx="418214" cy="418214"/>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Arrow: Right 37">
              <a:extLst>
                <a:ext uri="{FF2B5EF4-FFF2-40B4-BE49-F238E27FC236}">
                  <a16:creationId xmlns:a16="http://schemas.microsoft.com/office/drawing/2014/main" id="{86B57325-948F-ECA6-086C-04E1AAEA6C9C}"/>
                </a:ext>
              </a:extLst>
            </p:cNvPr>
            <p:cNvSpPr>
              <a:spLocks noGrp="1" noRot="1" noMove="1" noResize="1" noEditPoints="1" noAdjustHandles="1" noChangeArrowheads="1" noChangeShapeType="1"/>
            </p:cNvSpPr>
            <p:nvPr/>
          </p:nvSpPr>
          <p:spPr>
            <a:xfrm>
              <a:off x="5699051" y="1800087"/>
              <a:ext cx="418214" cy="241724"/>
            </a:xfrm>
            <a:prstGeom prst="rightArrow">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TextBox 38">
            <a:extLst>
              <a:ext uri="{FF2B5EF4-FFF2-40B4-BE49-F238E27FC236}">
                <a16:creationId xmlns:a16="http://schemas.microsoft.com/office/drawing/2014/main" id="{2460D2F1-3BEC-73AC-C140-CE1DAF289D5F}"/>
              </a:ext>
            </a:extLst>
          </p:cNvPr>
          <p:cNvSpPr txBox="1">
            <a:spLocks noGrp="1" noRot="1" noMove="1" noResize="1" noEditPoints="1" noAdjustHandles="1" noChangeArrowheads="1" noChangeShapeType="1"/>
          </p:cNvSpPr>
          <p:nvPr/>
        </p:nvSpPr>
        <p:spPr>
          <a:xfrm>
            <a:off x="1349127" y="2052956"/>
            <a:ext cx="5168631" cy="2308324"/>
          </a:xfrm>
          <a:prstGeom prst="rect">
            <a:avLst/>
          </a:prstGeom>
          <a:noFill/>
        </p:spPr>
        <p:txBody>
          <a:bodyPr wrap="square" rtlCol="0">
            <a:spAutoFit/>
          </a:bodyPr>
          <a:lstStyle/>
          <a:p>
            <a:pPr>
              <a:lnSpc>
                <a:spcPct val="90000"/>
              </a:lnSpc>
            </a:pPr>
            <a:r>
              <a:rPr lang="en-US" sz="4000" b="1">
                <a:solidFill>
                  <a:schemeClr val="accent3"/>
                </a:solidFill>
                <a:latin typeface="Myriad Pro" panose="020B0503030403020204" pitchFamily="34" charset="0"/>
              </a:rPr>
              <a:t>Trouble Understanding </a:t>
            </a:r>
            <a:br>
              <a:rPr lang="en-US" sz="4000" b="1">
                <a:solidFill>
                  <a:schemeClr val="accent3"/>
                </a:solidFill>
                <a:latin typeface="Myriad Pro" panose="020B0503030403020204" pitchFamily="34" charset="0"/>
              </a:rPr>
            </a:br>
            <a:r>
              <a:rPr lang="en-US" sz="4000" b="1">
                <a:solidFill>
                  <a:schemeClr val="accent3"/>
                </a:solidFill>
                <a:latin typeface="Myriad Pro" panose="020B0503030403020204" pitchFamily="34" charset="0"/>
              </a:rPr>
              <a:t>Visual Images and Spatial Relationships</a:t>
            </a:r>
          </a:p>
        </p:txBody>
      </p:sp>
      <p:sp>
        <p:nvSpPr>
          <p:cNvPr id="40" name="TextBox 39">
            <a:extLst>
              <a:ext uri="{FF2B5EF4-FFF2-40B4-BE49-F238E27FC236}">
                <a16:creationId xmlns:a16="http://schemas.microsoft.com/office/drawing/2014/main" id="{D96B1C6C-99E7-9D46-691F-3C38D90D021C}"/>
              </a:ext>
            </a:extLst>
          </p:cNvPr>
          <p:cNvSpPr txBox="1">
            <a:spLocks noGrp="1" noRot="1" noMove="1" noResize="1" noEditPoints="1" noAdjustHandles="1" noChangeArrowheads="1" noChangeShapeType="1"/>
          </p:cNvSpPr>
          <p:nvPr/>
        </p:nvSpPr>
        <p:spPr>
          <a:xfrm>
            <a:off x="7112230" y="1469402"/>
            <a:ext cx="4470169" cy="2462213"/>
          </a:xfrm>
          <a:prstGeom prst="rect">
            <a:avLst/>
          </a:prstGeom>
          <a:noFill/>
        </p:spPr>
        <p:txBody>
          <a:bodyPr wrap="square" rtlCol="0">
            <a:spAutoFit/>
          </a:bodyPr>
          <a:lstStyle/>
          <a:p>
            <a:pPr>
              <a:spcAft>
                <a:spcPts val="1800"/>
              </a:spcAft>
            </a:pPr>
            <a:r>
              <a:rPr lang="en-US" sz="2800" b="1"/>
              <a:t>­Possible Sign of Dementia: </a:t>
            </a:r>
          </a:p>
          <a:p>
            <a:pPr>
              <a:spcAft>
                <a:spcPts val="1800"/>
              </a:spcAft>
            </a:pPr>
            <a:r>
              <a:rPr lang="en-US" sz="2400"/>
              <a:t>Trouble judging distance or determining color. </a:t>
            </a:r>
          </a:p>
          <a:p>
            <a:pPr>
              <a:spcAft>
                <a:spcPts val="1800"/>
              </a:spcAft>
            </a:pPr>
            <a:r>
              <a:rPr lang="en-US" sz="2400"/>
              <a:t>Vision issues may cause balance or reading problems.</a:t>
            </a:r>
          </a:p>
        </p:txBody>
      </p:sp>
      <p:sp>
        <p:nvSpPr>
          <p:cNvPr id="2" name="TextBox 1">
            <a:extLst>
              <a:ext uri="{FF2B5EF4-FFF2-40B4-BE49-F238E27FC236}">
                <a16:creationId xmlns:a16="http://schemas.microsoft.com/office/drawing/2014/main" id="{991A8168-5B34-D97E-7DDF-F9D8E1199D5B}"/>
              </a:ext>
            </a:extLst>
          </p:cNvPr>
          <p:cNvSpPr txBox="1">
            <a:spLocks noGrp="1" noRot="1" noMove="1" noResize="1" noEditPoints="1" noAdjustHandles="1" noChangeArrowheads="1" noChangeShapeType="1"/>
          </p:cNvSpPr>
          <p:nvPr/>
        </p:nvSpPr>
        <p:spPr>
          <a:xfrm>
            <a:off x="7112231" y="4265214"/>
            <a:ext cx="4470168" cy="1492716"/>
          </a:xfrm>
          <a:prstGeom prst="rect">
            <a:avLst/>
          </a:prstGeom>
          <a:noFill/>
        </p:spPr>
        <p:txBody>
          <a:bodyPr wrap="square" rtlCol="0">
            <a:spAutoFit/>
          </a:bodyPr>
          <a:lstStyle/>
          <a:p>
            <a:pPr>
              <a:spcAft>
                <a:spcPts val="1800"/>
              </a:spcAft>
            </a:pPr>
            <a:r>
              <a:rPr lang="en-US" sz="2800" b="1"/>
              <a:t>Typical Aging</a:t>
            </a:r>
            <a:r>
              <a:rPr lang="en-US" sz="2800"/>
              <a:t>: </a:t>
            </a:r>
          </a:p>
          <a:p>
            <a:pPr>
              <a:spcAft>
                <a:spcPts val="1800"/>
              </a:spcAft>
            </a:pPr>
            <a:r>
              <a:rPr lang="en-US" sz="2400"/>
              <a:t>Vision changes related to cataracts or to typical aging.</a:t>
            </a:r>
          </a:p>
        </p:txBody>
      </p:sp>
      <p:sp>
        <p:nvSpPr>
          <p:cNvPr id="3" name="TextBox 2">
            <a:extLst>
              <a:ext uri="{FF2B5EF4-FFF2-40B4-BE49-F238E27FC236}">
                <a16:creationId xmlns:a16="http://schemas.microsoft.com/office/drawing/2014/main" id="{13B7E157-7C8D-EBD8-9AAB-E1860017C795}"/>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t>Brain Health &amp; Dementia Awareness in Our Communities  |  </a:t>
            </a:r>
            <a:fld id="{F9C608B9-E2CB-4E5D-B995-23A42A7D67FE}" type="slidenum">
              <a:rPr lang="en-US" sz="1200" i="1" smtClean="0"/>
              <a:pPr algn="r"/>
              <a:t>23</a:t>
            </a:fld>
            <a:r>
              <a:rPr lang="en-US" sz="1200" i="1"/>
              <a:t> </a:t>
            </a:r>
          </a:p>
        </p:txBody>
      </p:sp>
      <p:sp>
        <p:nvSpPr>
          <p:cNvPr id="6" name="TextBox 5">
            <a:extLst>
              <a:ext uri="{FF2B5EF4-FFF2-40B4-BE49-F238E27FC236}">
                <a16:creationId xmlns:a16="http://schemas.microsoft.com/office/drawing/2014/main" id="{236B5BC9-BDDD-EF64-2DF5-0EE1D8D2A610}"/>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solidFill>
              </a:rPr>
              <a:t>Please Do Not Change Presentation Language</a:t>
            </a:r>
          </a:p>
        </p:txBody>
      </p:sp>
      <p:grpSp>
        <p:nvGrpSpPr>
          <p:cNvPr id="7" name="Group 6">
            <a:extLst>
              <a:ext uri="{FF2B5EF4-FFF2-40B4-BE49-F238E27FC236}">
                <a16:creationId xmlns:a16="http://schemas.microsoft.com/office/drawing/2014/main" id="{B75E78B3-125C-F83C-C2E3-AB854F226729}"/>
              </a:ext>
            </a:extLst>
          </p:cNvPr>
          <p:cNvGrpSpPr>
            <a:grpSpLocks noGrp="1" noUngrp="1" noRot="1" noMove="1" noResize="1"/>
          </p:cNvGrpSpPr>
          <p:nvPr/>
        </p:nvGrpSpPr>
        <p:grpSpPr>
          <a:xfrm>
            <a:off x="1440796" y="1333500"/>
            <a:ext cx="573229" cy="573229"/>
            <a:chOff x="1869742" y="2261718"/>
            <a:chExt cx="834656" cy="834656"/>
          </a:xfrm>
          <a:solidFill>
            <a:schemeClr val="accent3"/>
          </a:solidFill>
        </p:grpSpPr>
        <p:sp>
          <p:nvSpPr>
            <p:cNvPr id="8" name="Oval 7">
              <a:extLst>
                <a:ext uri="{FF2B5EF4-FFF2-40B4-BE49-F238E27FC236}">
                  <a16:creationId xmlns:a16="http://schemas.microsoft.com/office/drawing/2014/main" id="{E639B451-106F-5B3A-187A-701CA5D63F75}"/>
                </a:ext>
              </a:extLst>
            </p:cNvPr>
            <p:cNvSpPr>
              <a:spLocks noGrp="1" noRot="1" noMove="1" noResize="1" noEditPoints="1" noAdjustHandles="1" noChangeArrowheads="1" noChangeShapeType="1"/>
            </p:cNvSpPr>
            <p:nvPr/>
          </p:nvSpPr>
          <p:spPr>
            <a:xfrm>
              <a:off x="1869742" y="2261718"/>
              <a:ext cx="834656" cy="83465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19CF7EE9-2C40-FFBB-EA64-B2AFF70CBCC6}"/>
                </a:ext>
              </a:extLst>
            </p:cNvPr>
            <p:cNvSpPr txBox="1">
              <a:spLocks noGrp="1" noRot="1" noMove="1" noResize="1" noEditPoints="1" noAdjustHandles="1" noChangeArrowheads="1" noChangeShapeType="1"/>
            </p:cNvSpPr>
            <p:nvPr/>
          </p:nvSpPr>
          <p:spPr>
            <a:xfrm>
              <a:off x="1869742" y="2285538"/>
              <a:ext cx="834656" cy="761840"/>
            </a:xfrm>
            <a:prstGeom prst="rect">
              <a:avLst/>
            </a:prstGeom>
            <a:noFill/>
          </p:spPr>
          <p:txBody>
            <a:bodyPr wrap="square" rtlCol="0" anchor="ctr">
              <a:spAutoFit/>
            </a:bodyPr>
            <a:lstStyle/>
            <a:p>
              <a:pPr algn="ctr"/>
              <a:r>
                <a:rPr lang="en-US" sz="2800" b="1">
                  <a:solidFill>
                    <a:schemeClr val="bg1"/>
                  </a:solidFill>
                </a:rPr>
                <a:t>5</a:t>
              </a:r>
            </a:p>
          </p:txBody>
        </p:sp>
      </p:grpSp>
    </p:spTree>
    <p:extLst>
      <p:ext uri="{BB962C8B-B14F-4D97-AF65-F5344CB8AC3E}">
        <p14:creationId xmlns:p14="http://schemas.microsoft.com/office/powerpoint/2010/main" val="91384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B827EDFC-FE95-9B86-CDFC-8003D516670A}"/>
              </a:ext>
            </a:extLst>
          </p:cNvPr>
          <p:cNvGrpSpPr>
            <a:grpSpLocks noGrp="1" noUngrp="1" noRot="1" noMove="1" noResize="1"/>
          </p:cNvGrpSpPr>
          <p:nvPr/>
        </p:nvGrpSpPr>
        <p:grpSpPr>
          <a:xfrm>
            <a:off x="6004380" y="193287"/>
            <a:ext cx="6316900" cy="338554"/>
            <a:chOff x="127874" y="193287"/>
            <a:chExt cx="6316900" cy="338554"/>
          </a:xfrm>
        </p:grpSpPr>
        <p:sp>
          <p:nvSpPr>
            <p:cNvPr id="34" name="TextBox 33">
              <a:extLst>
                <a:ext uri="{FF2B5EF4-FFF2-40B4-BE49-F238E27FC236}">
                  <a16:creationId xmlns:a16="http://schemas.microsoft.com/office/drawing/2014/main" id="{1A9916AD-6412-E69B-73AD-EA1DCAD65523}"/>
                </a:ext>
              </a:extLst>
            </p:cNvPr>
            <p:cNvSpPr txBox="1">
              <a:spLocks noGrp="1" noRot="1" noMove="1" noResize="1" noEditPoints="1" noAdjustHandles="1" noChangeArrowheads="1" noChangeShapeType="1"/>
            </p:cNvSpPr>
            <p:nvPr/>
          </p:nvSpPr>
          <p:spPr>
            <a:xfrm>
              <a:off x="127874" y="193287"/>
              <a:ext cx="5501268" cy="338554"/>
            </a:xfrm>
            <a:prstGeom prst="rect">
              <a:avLst/>
            </a:prstGeom>
            <a:noFill/>
          </p:spPr>
          <p:txBody>
            <a:bodyPr wrap="square" rtlCol="0">
              <a:spAutoFit/>
            </a:bodyPr>
            <a:lstStyle/>
            <a:p>
              <a:pPr algn="r"/>
              <a:r>
                <a:rPr lang="en-US" sz="1600" b="1" i="1">
                  <a:solidFill>
                    <a:schemeClr val="bg1">
                      <a:lumMod val="65000"/>
                    </a:schemeClr>
                  </a:solidFill>
                  <a:latin typeface="Myriad Pro" panose="020B0503030403020204" pitchFamily="34" charset="0"/>
                </a:rPr>
                <a:t>Benefits of Early Detection</a:t>
              </a:r>
            </a:p>
          </p:txBody>
        </p:sp>
        <p:sp>
          <p:nvSpPr>
            <p:cNvPr id="35" name="Rectangle: Rounded Corners 34">
              <a:extLst>
                <a:ext uri="{FF2B5EF4-FFF2-40B4-BE49-F238E27FC236}">
                  <a16:creationId xmlns:a16="http://schemas.microsoft.com/office/drawing/2014/main" id="{24404E06-04D5-7702-0D63-6E4F3D519C5A}"/>
                </a:ext>
              </a:extLst>
            </p:cNvPr>
            <p:cNvSpPr>
              <a:spLocks noGrp="1" noRot="1" noMove="1" noResize="1" noEditPoints="1" noAdjustHandles="1" noChangeArrowheads="1" noChangeShapeType="1"/>
            </p:cNvSpPr>
            <p:nvPr/>
          </p:nvSpPr>
          <p:spPr>
            <a:xfrm>
              <a:off x="5812534"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36" name="Rectangle: Rounded Corners 35">
              <a:extLst>
                <a:ext uri="{FF2B5EF4-FFF2-40B4-BE49-F238E27FC236}">
                  <a16:creationId xmlns:a16="http://schemas.microsoft.com/office/drawing/2014/main" id="{F9A765EC-3A8C-D784-1790-51F47090FA58}"/>
                </a:ext>
              </a:extLst>
            </p:cNvPr>
            <p:cNvSpPr>
              <a:spLocks noGrp="1" noRot="1" noMove="1" noResize="1" noEditPoints="1" noAdjustHandles="1" noChangeArrowheads="1" noChangeShapeType="1"/>
            </p:cNvSpPr>
            <p:nvPr/>
          </p:nvSpPr>
          <p:spPr>
            <a:xfrm>
              <a:off x="6167775"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grpSp>
      <p:sp>
        <p:nvSpPr>
          <p:cNvPr id="5" name="TextBox 4">
            <a:extLst>
              <a:ext uri="{FF2B5EF4-FFF2-40B4-BE49-F238E27FC236}">
                <a16:creationId xmlns:a16="http://schemas.microsoft.com/office/drawing/2014/main" id="{20C4561C-F147-2FC7-4CB3-378E011727BA}"/>
              </a:ext>
            </a:extLst>
          </p:cNvPr>
          <p:cNvSpPr txBox="1">
            <a:spLocks noGrp="1" noRot="1" noMove="1" noResize="1" noEditPoints="1" noAdjustHandles="1" noChangeArrowheads="1" noChangeShapeType="1"/>
          </p:cNvSpPr>
          <p:nvPr/>
        </p:nvSpPr>
        <p:spPr>
          <a:xfrm>
            <a:off x="1349127" y="636384"/>
            <a:ext cx="3228189" cy="461665"/>
          </a:xfrm>
          <a:prstGeom prst="rect">
            <a:avLst/>
          </a:prstGeom>
          <a:noFill/>
        </p:spPr>
        <p:txBody>
          <a:bodyPr wrap="square" rtlCol="0">
            <a:spAutoFit/>
          </a:bodyPr>
          <a:lstStyle/>
          <a:p>
            <a:r>
              <a:rPr lang="en-US" sz="2400" b="1" i="0" u="none" strike="noStrike" baseline="0">
                <a:latin typeface="Myriad Pro" panose="020B0503030403020204" pitchFamily="34" charset="0"/>
              </a:rPr>
              <a:t>Ten Signs of Dementia</a:t>
            </a:r>
            <a:endParaRPr lang="en-US" sz="4000" b="1"/>
          </a:p>
        </p:txBody>
      </p:sp>
      <p:grpSp>
        <p:nvGrpSpPr>
          <p:cNvPr id="31" name="Group 30">
            <a:extLst>
              <a:ext uri="{FF2B5EF4-FFF2-40B4-BE49-F238E27FC236}">
                <a16:creationId xmlns:a16="http://schemas.microsoft.com/office/drawing/2014/main" id="{52D9B9B3-E0ED-B386-3677-DE873648A107}"/>
              </a:ext>
            </a:extLst>
          </p:cNvPr>
          <p:cNvGrpSpPr>
            <a:grpSpLocks noGrp="1" noUngrp="1" noRot="1" noMove="1" noResize="1"/>
          </p:cNvGrpSpPr>
          <p:nvPr/>
        </p:nvGrpSpPr>
        <p:grpSpPr>
          <a:xfrm>
            <a:off x="744279" y="634790"/>
            <a:ext cx="577931" cy="471944"/>
            <a:chOff x="5699051" y="1711842"/>
            <a:chExt cx="512135" cy="418214"/>
          </a:xfrm>
          <a:solidFill>
            <a:schemeClr val="accent3">
              <a:lumMod val="20000"/>
              <a:lumOff val="80000"/>
            </a:schemeClr>
          </a:solidFill>
        </p:grpSpPr>
        <p:sp>
          <p:nvSpPr>
            <p:cNvPr id="32" name="Oval 31">
              <a:extLst>
                <a:ext uri="{FF2B5EF4-FFF2-40B4-BE49-F238E27FC236}">
                  <a16:creationId xmlns:a16="http://schemas.microsoft.com/office/drawing/2014/main" id="{86561D87-C01B-E957-54AE-E1917C1DCD4E}"/>
                </a:ext>
              </a:extLst>
            </p:cNvPr>
            <p:cNvSpPr>
              <a:spLocks noGrp="1" noRot="1" noMove="1" noResize="1" noEditPoints="1" noAdjustHandles="1" noChangeArrowheads="1" noChangeShapeType="1"/>
            </p:cNvSpPr>
            <p:nvPr/>
          </p:nvSpPr>
          <p:spPr>
            <a:xfrm>
              <a:off x="5792972" y="1711842"/>
              <a:ext cx="418214" cy="418214"/>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Arrow: Right 37">
              <a:extLst>
                <a:ext uri="{FF2B5EF4-FFF2-40B4-BE49-F238E27FC236}">
                  <a16:creationId xmlns:a16="http://schemas.microsoft.com/office/drawing/2014/main" id="{86B57325-948F-ECA6-086C-04E1AAEA6C9C}"/>
                </a:ext>
              </a:extLst>
            </p:cNvPr>
            <p:cNvSpPr>
              <a:spLocks noGrp="1" noRot="1" noMove="1" noResize="1" noEditPoints="1" noAdjustHandles="1" noChangeArrowheads="1" noChangeShapeType="1"/>
            </p:cNvSpPr>
            <p:nvPr/>
          </p:nvSpPr>
          <p:spPr>
            <a:xfrm>
              <a:off x="5699051" y="1800087"/>
              <a:ext cx="418214" cy="241724"/>
            </a:xfrm>
            <a:prstGeom prst="rightArrow">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TextBox 38">
            <a:extLst>
              <a:ext uri="{FF2B5EF4-FFF2-40B4-BE49-F238E27FC236}">
                <a16:creationId xmlns:a16="http://schemas.microsoft.com/office/drawing/2014/main" id="{2460D2F1-3BEC-73AC-C140-CE1DAF289D5F}"/>
              </a:ext>
            </a:extLst>
          </p:cNvPr>
          <p:cNvSpPr txBox="1">
            <a:spLocks noGrp="1" noRot="1" noMove="1" noResize="1" noEditPoints="1" noAdjustHandles="1" noChangeArrowheads="1" noChangeShapeType="1"/>
          </p:cNvSpPr>
          <p:nvPr/>
        </p:nvSpPr>
        <p:spPr>
          <a:xfrm>
            <a:off x="1349127" y="2053239"/>
            <a:ext cx="5168631" cy="2751522"/>
          </a:xfrm>
          <a:prstGeom prst="rect">
            <a:avLst/>
          </a:prstGeom>
          <a:noFill/>
        </p:spPr>
        <p:txBody>
          <a:bodyPr wrap="square" rtlCol="0">
            <a:spAutoFit/>
          </a:bodyPr>
          <a:lstStyle/>
          <a:p>
            <a:pPr>
              <a:lnSpc>
                <a:spcPct val="90000"/>
              </a:lnSpc>
            </a:pPr>
            <a:r>
              <a:rPr lang="en-US" sz="4800" b="1">
                <a:solidFill>
                  <a:schemeClr val="accent3"/>
                </a:solidFill>
                <a:latin typeface="Myriad Pro" panose="020B0503030403020204" pitchFamily="34" charset="0"/>
              </a:rPr>
              <a:t>New Problems with Words in Speaking or Writing</a:t>
            </a:r>
          </a:p>
        </p:txBody>
      </p:sp>
      <p:sp>
        <p:nvSpPr>
          <p:cNvPr id="40" name="TextBox 39">
            <a:extLst>
              <a:ext uri="{FF2B5EF4-FFF2-40B4-BE49-F238E27FC236}">
                <a16:creationId xmlns:a16="http://schemas.microsoft.com/office/drawing/2014/main" id="{D96B1C6C-99E7-9D46-691F-3C38D90D021C}"/>
              </a:ext>
            </a:extLst>
          </p:cNvPr>
          <p:cNvSpPr txBox="1">
            <a:spLocks noGrp="1" noRot="1" noMove="1" noResize="1" noEditPoints="1" noAdjustHandles="1" noChangeArrowheads="1" noChangeShapeType="1"/>
          </p:cNvSpPr>
          <p:nvPr/>
        </p:nvSpPr>
        <p:spPr>
          <a:xfrm>
            <a:off x="7110331" y="1213009"/>
            <a:ext cx="4506158" cy="2215991"/>
          </a:xfrm>
          <a:prstGeom prst="rect">
            <a:avLst/>
          </a:prstGeom>
          <a:noFill/>
        </p:spPr>
        <p:txBody>
          <a:bodyPr wrap="square" rtlCol="0">
            <a:spAutoFit/>
          </a:bodyPr>
          <a:lstStyle/>
          <a:p>
            <a:pPr>
              <a:spcAft>
                <a:spcPts val="1800"/>
              </a:spcAft>
            </a:pPr>
            <a:r>
              <a:rPr lang="en-US" sz="2800" b="1"/>
              <a:t>­Possible Sign of Dementia: </a:t>
            </a:r>
          </a:p>
          <a:p>
            <a:pPr>
              <a:spcAft>
                <a:spcPts val="1800"/>
              </a:spcAft>
            </a:pPr>
            <a:r>
              <a:rPr lang="en-US" sz="2000"/>
              <a:t>Trouble following or joining a conversation or naming familiar objects. </a:t>
            </a:r>
          </a:p>
          <a:p>
            <a:pPr>
              <a:spcAft>
                <a:spcPts val="1800"/>
              </a:spcAft>
            </a:pPr>
            <a:r>
              <a:rPr lang="en-US" sz="2000"/>
              <a:t>Stopping mid-conversation and being unable to continue or repeating yourself.</a:t>
            </a:r>
          </a:p>
        </p:txBody>
      </p:sp>
      <p:sp>
        <p:nvSpPr>
          <p:cNvPr id="2" name="TextBox 1">
            <a:extLst>
              <a:ext uri="{FF2B5EF4-FFF2-40B4-BE49-F238E27FC236}">
                <a16:creationId xmlns:a16="http://schemas.microsoft.com/office/drawing/2014/main" id="{84289D0A-7F23-1909-5503-CC522B070FA0}"/>
              </a:ext>
            </a:extLst>
          </p:cNvPr>
          <p:cNvSpPr txBox="1">
            <a:spLocks noGrp="1" noRot="1" noMove="1" noResize="1" noEditPoints="1" noAdjustHandles="1" noChangeArrowheads="1" noChangeShapeType="1"/>
          </p:cNvSpPr>
          <p:nvPr/>
        </p:nvSpPr>
        <p:spPr>
          <a:xfrm>
            <a:off x="7110331" y="3837787"/>
            <a:ext cx="4395317" cy="1369606"/>
          </a:xfrm>
          <a:prstGeom prst="rect">
            <a:avLst/>
          </a:prstGeom>
          <a:noFill/>
        </p:spPr>
        <p:txBody>
          <a:bodyPr wrap="square" rtlCol="0">
            <a:spAutoFit/>
          </a:bodyPr>
          <a:lstStyle/>
          <a:p>
            <a:pPr>
              <a:spcAft>
                <a:spcPts val="1800"/>
              </a:spcAft>
            </a:pPr>
            <a:r>
              <a:rPr lang="en-US" sz="2800" b="1"/>
              <a:t>Typical Aging</a:t>
            </a:r>
            <a:r>
              <a:rPr lang="en-US" sz="2800"/>
              <a:t>: </a:t>
            </a:r>
          </a:p>
          <a:p>
            <a:pPr>
              <a:spcAft>
                <a:spcPts val="1800"/>
              </a:spcAft>
            </a:pPr>
            <a:r>
              <a:rPr lang="en-US" sz="2000"/>
              <a:t>Sometimes having trouble finding the right word.</a:t>
            </a:r>
          </a:p>
        </p:txBody>
      </p:sp>
      <p:sp>
        <p:nvSpPr>
          <p:cNvPr id="3" name="TextBox 2">
            <a:extLst>
              <a:ext uri="{FF2B5EF4-FFF2-40B4-BE49-F238E27FC236}">
                <a16:creationId xmlns:a16="http://schemas.microsoft.com/office/drawing/2014/main" id="{472FF9B1-B093-B97B-6CF6-FF7732558FF8}"/>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t>Brain Health &amp; Dementia Awareness in Our Communities  |  </a:t>
            </a:r>
            <a:fld id="{F9C608B9-E2CB-4E5D-B995-23A42A7D67FE}" type="slidenum">
              <a:rPr lang="en-US" sz="1200" i="1" smtClean="0"/>
              <a:pPr algn="r"/>
              <a:t>24</a:t>
            </a:fld>
            <a:r>
              <a:rPr lang="en-US" sz="1200" i="1"/>
              <a:t> </a:t>
            </a:r>
          </a:p>
        </p:txBody>
      </p:sp>
      <p:sp>
        <p:nvSpPr>
          <p:cNvPr id="6" name="TextBox 5">
            <a:extLst>
              <a:ext uri="{FF2B5EF4-FFF2-40B4-BE49-F238E27FC236}">
                <a16:creationId xmlns:a16="http://schemas.microsoft.com/office/drawing/2014/main" id="{F2733613-D3FB-E909-62C5-82D2D23EEE6C}"/>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solidFill>
              </a:rPr>
              <a:t>Please Do Not Change Presentation Language</a:t>
            </a:r>
          </a:p>
        </p:txBody>
      </p:sp>
      <p:grpSp>
        <p:nvGrpSpPr>
          <p:cNvPr id="7" name="Group 6">
            <a:extLst>
              <a:ext uri="{FF2B5EF4-FFF2-40B4-BE49-F238E27FC236}">
                <a16:creationId xmlns:a16="http://schemas.microsoft.com/office/drawing/2014/main" id="{5A051C69-E68D-6B18-283A-FDFB44601DE6}"/>
              </a:ext>
            </a:extLst>
          </p:cNvPr>
          <p:cNvGrpSpPr>
            <a:grpSpLocks noGrp="1" noUngrp="1" noRot="1" noMove="1" noResize="1"/>
          </p:cNvGrpSpPr>
          <p:nvPr/>
        </p:nvGrpSpPr>
        <p:grpSpPr>
          <a:xfrm>
            <a:off x="1440796" y="1333500"/>
            <a:ext cx="573229" cy="573229"/>
            <a:chOff x="1869742" y="2261718"/>
            <a:chExt cx="834656" cy="834656"/>
          </a:xfrm>
          <a:solidFill>
            <a:schemeClr val="accent3"/>
          </a:solidFill>
        </p:grpSpPr>
        <p:sp>
          <p:nvSpPr>
            <p:cNvPr id="8" name="Oval 7">
              <a:extLst>
                <a:ext uri="{FF2B5EF4-FFF2-40B4-BE49-F238E27FC236}">
                  <a16:creationId xmlns:a16="http://schemas.microsoft.com/office/drawing/2014/main" id="{3C7C77BE-BC53-6348-163F-B9D4A362C95D}"/>
                </a:ext>
              </a:extLst>
            </p:cNvPr>
            <p:cNvSpPr>
              <a:spLocks noGrp="1" noRot="1" noMove="1" noResize="1" noEditPoints="1" noAdjustHandles="1" noChangeArrowheads="1" noChangeShapeType="1"/>
            </p:cNvSpPr>
            <p:nvPr/>
          </p:nvSpPr>
          <p:spPr>
            <a:xfrm>
              <a:off x="1869742" y="2261718"/>
              <a:ext cx="834656" cy="83465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80E54C41-ED43-29CA-920A-A877A629465E}"/>
                </a:ext>
              </a:extLst>
            </p:cNvPr>
            <p:cNvSpPr txBox="1">
              <a:spLocks noGrp="1" noRot="1" noMove="1" noResize="1" noEditPoints="1" noAdjustHandles="1" noChangeArrowheads="1" noChangeShapeType="1"/>
            </p:cNvSpPr>
            <p:nvPr/>
          </p:nvSpPr>
          <p:spPr>
            <a:xfrm>
              <a:off x="1869742" y="2285538"/>
              <a:ext cx="834656" cy="761840"/>
            </a:xfrm>
            <a:prstGeom prst="rect">
              <a:avLst/>
            </a:prstGeom>
            <a:noFill/>
          </p:spPr>
          <p:txBody>
            <a:bodyPr wrap="square" rtlCol="0" anchor="ctr">
              <a:spAutoFit/>
            </a:bodyPr>
            <a:lstStyle/>
            <a:p>
              <a:pPr algn="ctr"/>
              <a:r>
                <a:rPr lang="en-US" sz="2800" b="1">
                  <a:solidFill>
                    <a:schemeClr val="bg1"/>
                  </a:solidFill>
                </a:rPr>
                <a:t>6</a:t>
              </a:r>
            </a:p>
          </p:txBody>
        </p:sp>
      </p:grpSp>
    </p:spTree>
    <p:extLst>
      <p:ext uri="{BB962C8B-B14F-4D97-AF65-F5344CB8AC3E}">
        <p14:creationId xmlns:p14="http://schemas.microsoft.com/office/powerpoint/2010/main" val="2561512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B827EDFC-FE95-9B86-CDFC-8003D516670A}"/>
              </a:ext>
            </a:extLst>
          </p:cNvPr>
          <p:cNvGrpSpPr>
            <a:grpSpLocks noGrp="1" noUngrp="1" noRot="1" noMove="1" noResize="1"/>
          </p:cNvGrpSpPr>
          <p:nvPr/>
        </p:nvGrpSpPr>
        <p:grpSpPr>
          <a:xfrm>
            <a:off x="6004380" y="193287"/>
            <a:ext cx="6316900" cy="338554"/>
            <a:chOff x="127874" y="193287"/>
            <a:chExt cx="6316900" cy="338554"/>
          </a:xfrm>
        </p:grpSpPr>
        <p:sp>
          <p:nvSpPr>
            <p:cNvPr id="34" name="TextBox 33">
              <a:extLst>
                <a:ext uri="{FF2B5EF4-FFF2-40B4-BE49-F238E27FC236}">
                  <a16:creationId xmlns:a16="http://schemas.microsoft.com/office/drawing/2014/main" id="{1A9916AD-6412-E69B-73AD-EA1DCAD65523}"/>
                </a:ext>
              </a:extLst>
            </p:cNvPr>
            <p:cNvSpPr txBox="1">
              <a:spLocks noGrp="1" noRot="1" noMove="1" noResize="1" noEditPoints="1" noAdjustHandles="1" noChangeArrowheads="1" noChangeShapeType="1"/>
            </p:cNvSpPr>
            <p:nvPr/>
          </p:nvSpPr>
          <p:spPr>
            <a:xfrm>
              <a:off x="127874" y="193287"/>
              <a:ext cx="5501268" cy="338554"/>
            </a:xfrm>
            <a:prstGeom prst="rect">
              <a:avLst/>
            </a:prstGeom>
            <a:noFill/>
          </p:spPr>
          <p:txBody>
            <a:bodyPr wrap="square" rtlCol="0">
              <a:spAutoFit/>
            </a:bodyPr>
            <a:lstStyle/>
            <a:p>
              <a:pPr algn="r"/>
              <a:r>
                <a:rPr lang="en-US" sz="1600" b="1" i="1">
                  <a:solidFill>
                    <a:schemeClr val="bg1">
                      <a:lumMod val="65000"/>
                    </a:schemeClr>
                  </a:solidFill>
                  <a:latin typeface="Myriad Pro" panose="020B0503030403020204" pitchFamily="34" charset="0"/>
                </a:rPr>
                <a:t>Benefits of Early Detection</a:t>
              </a:r>
            </a:p>
          </p:txBody>
        </p:sp>
        <p:sp>
          <p:nvSpPr>
            <p:cNvPr id="35" name="Rectangle: Rounded Corners 34">
              <a:extLst>
                <a:ext uri="{FF2B5EF4-FFF2-40B4-BE49-F238E27FC236}">
                  <a16:creationId xmlns:a16="http://schemas.microsoft.com/office/drawing/2014/main" id="{24404E06-04D5-7702-0D63-6E4F3D519C5A}"/>
                </a:ext>
              </a:extLst>
            </p:cNvPr>
            <p:cNvSpPr>
              <a:spLocks noGrp="1" noRot="1" noMove="1" noResize="1" noEditPoints="1" noAdjustHandles="1" noChangeArrowheads="1" noChangeShapeType="1"/>
            </p:cNvSpPr>
            <p:nvPr/>
          </p:nvSpPr>
          <p:spPr>
            <a:xfrm>
              <a:off x="5812534"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36" name="Rectangle: Rounded Corners 35">
              <a:extLst>
                <a:ext uri="{FF2B5EF4-FFF2-40B4-BE49-F238E27FC236}">
                  <a16:creationId xmlns:a16="http://schemas.microsoft.com/office/drawing/2014/main" id="{F9A765EC-3A8C-D784-1790-51F47090FA58}"/>
                </a:ext>
              </a:extLst>
            </p:cNvPr>
            <p:cNvSpPr>
              <a:spLocks noGrp="1" noRot="1" noMove="1" noResize="1" noEditPoints="1" noAdjustHandles="1" noChangeArrowheads="1" noChangeShapeType="1"/>
            </p:cNvSpPr>
            <p:nvPr/>
          </p:nvSpPr>
          <p:spPr>
            <a:xfrm>
              <a:off x="6167775"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grpSp>
      <p:sp>
        <p:nvSpPr>
          <p:cNvPr id="5" name="TextBox 4">
            <a:extLst>
              <a:ext uri="{FF2B5EF4-FFF2-40B4-BE49-F238E27FC236}">
                <a16:creationId xmlns:a16="http://schemas.microsoft.com/office/drawing/2014/main" id="{20C4561C-F147-2FC7-4CB3-378E011727BA}"/>
              </a:ext>
            </a:extLst>
          </p:cNvPr>
          <p:cNvSpPr txBox="1">
            <a:spLocks noGrp="1" noRot="1" noMove="1" noResize="1" noEditPoints="1" noAdjustHandles="1" noChangeArrowheads="1" noChangeShapeType="1"/>
          </p:cNvSpPr>
          <p:nvPr/>
        </p:nvSpPr>
        <p:spPr>
          <a:xfrm>
            <a:off x="1349127" y="636384"/>
            <a:ext cx="3228189" cy="461665"/>
          </a:xfrm>
          <a:prstGeom prst="rect">
            <a:avLst/>
          </a:prstGeom>
          <a:noFill/>
        </p:spPr>
        <p:txBody>
          <a:bodyPr wrap="square" rtlCol="0">
            <a:spAutoFit/>
          </a:bodyPr>
          <a:lstStyle/>
          <a:p>
            <a:r>
              <a:rPr lang="en-US" sz="2400" b="1" i="0" u="none" strike="noStrike" baseline="0">
                <a:latin typeface="Myriad Pro" panose="020B0503030403020204" pitchFamily="34" charset="0"/>
              </a:rPr>
              <a:t>Ten Signs of Dementia</a:t>
            </a:r>
            <a:endParaRPr lang="en-US" sz="4000" b="1"/>
          </a:p>
        </p:txBody>
      </p:sp>
      <p:grpSp>
        <p:nvGrpSpPr>
          <p:cNvPr id="31" name="Group 30">
            <a:extLst>
              <a:ext uri="{FF2B5EF4-FFF2-40B4-BE49-F238E27FC236}">
                <a16:creationId xmlns:a16="http://schemas.microsoft.com/office/drawing/2014/main" id="{52D9B9B3-E0ED-B386-3677-DE873648A107}"/>
              </a:ext>
            </a:extLst>
          </p:cNvPr>
          <p:cNvGrpSpPr>
            <a:grpSpLocks noGrp="1" noUngrp="1" noRot="1" noMove="1" noResize="1"/>
          </p:cNvGrpSpPr>
          <p:nvPr/>
        </p:nvGrpSpPr>
        <p:grpSpPr>
          <a:xfrm>
            <a:off x="744279" y="634790"/>
            <a:ext cx="577931" cy="471944"/>
            <a:chOff x="5699051" y="1711842"/>
            <a:chExt cx="512135" cy="418214"/>
          </a:xfrm>
          <a:solidFill>
            <a:schemeClr val="accent3">
              <a:lumMod val="20000"/>
              <a:lumOff val="80000"/>
            </a:schemeClr>
          </a:solidFill>
        </p:grpSpPr>
        <p:sp>
          <p:nvSpPr>
            <p:cNvPr id="32" name="Oval 31">
              <a:extLst>
                <a:ext uri="{FF2B5EF4-FFF2-40B4-BE49-F238E27FC236}">
                  <a16:creationId xmlns:a16="http://schemas.microsoft.com/office/drawing/2014/main" id="{86561D87-C01B-E957-54AE-E1917C1DCD4E}"/>
                </a:ext>
              </a:extLst>
            </p:cNvPr>
            <p:cNvSpPr>
              <a:spLocks noGrp="1" noRot="1" noMove="1" noResize="1" noEditPoints="1" noAdjustHandles="1" noChangeArrowheads="1" noChangeShapeType="1"/>
            </p:cNvSpPr>
            <p:nvPr/>
          </p:nvSpPr>
          <p:spPr>
            <a:xfrm>
              <a:off x="5792972" y="1711842"/>
              <a:ext cx="418214" cy="418214"/>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Arrow: Right 37">
              <a:extLst>
                <a:ext uri="{FF2B5EF4-FFF2-40B4-BE49-F238E27FC236}">
                  <a16:creationId xmlns:a16="http://schemas.microsoft.com/office/drawing/2014/main" id="{86B57325-948F-ECA6-086C-04E1AAEA6C9C}"/>
                </a:ext>
              </a:extLst>
            </p:cNvPr>
            <p:cNvSpPr>
              <a:spLocks noGrp="1" noRot="1" noMove="1" noResize="1" noEditPoints="1" noAdjustHandles="1" noChangeArrowheads="1" noChangeShapeType="1"/>
            </p:cNvSpPr>
            <p:nvPr/>
          </p:nvSpPr>
          <p:spPr>
            <a:xfrm>
              <a:off x="5699051" y="1800087"/>
              <a:ext cx="418214" cy="241724"/>
            </a:xfrm>
            <a:prstGeom prst="rightArrow">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TextBox 38">
            <a:extLst>
              <a:ext uri="{FF2B5EF4-FFF2-40B4-BE49-F238E27FC236}">
                <a16:creationId xmlns:a16="http://schemas.microsoft.com/office/drawing/2014/main" id="{2460D2F1-3BEC-73AC-C140-CE1DAF289D5F}"/>
              </a:ext>
            </a:extLst>
          </p:cNvPr>
          <p:cNvSpPr txBox="1">
            <a:spLocks noGrp="1" noRot="1" noMove="1" noResize="1" noEditPoints="1" noAdjustHandles="1" noChangeArrowheads="1" noChangeShapeType="1"/>
          </p:cNvSpPr>
          <p:nvPr/>
        </p:nvSpPr>
        <p:spPr>
          <a:xfrm>
            <a:off x="1349128" y="2043866"/>
            <a:ext cx="4955878" cy="2529923"/>
          </a:xfrm>
          <a:prstGeom prst="rect">
            <a:avLst/>
          </a:prstGeom>
          <a:noFill/>
        </p:spPr>
        <p:txBody>
          <a:bodyPr wrap="square" rtlCol="0">
            <a:spAutoFit/>
          </a:bodyPr>
          <a:lstStyle/>
          <a:p>
            <a:pPr>
              <a:lnSpc>
                <a:spcPct val="90000"/>
              </a:lnSpc>
            </a:pPr>
            <a:r>
              <a:rPr lang="en-US" sz="4400" b="1">
                <a:solidFill>
                  <a:schemeClr val="accent3"/>
                </a:solidFill>
                <a:latin typeface="Myriad Pro" panose="020B0503030403020204" pitchFamily="34" charset="0"/>
              </a:rPr>
              <a:t>Losing Things Without Being Able to Retrace Steps to Find Them</a:t>
            </a:r>
          </a:p>
        </p:txBody>
      </p:sp>
      <p:sp>
        <p:nvSpPr>
          <p:cNvPr id="40" name="TextBox 39">
            <a:extLst>
              <a:ext uri="{FF2B5EF4-FFF2-40B4-BE49-F238E27FC236}">
                <a16:creationId xmlns:a16="http://schemas.microsoft.com/office/drawing/2014/main" id="{D96B1C6C-99E7-9D46-691F-3C38D90D021C}"/>
              </a:ext>
            </a:extLst>
          </p:cNvPr>
          <p:cNvSpPr txBox="1">
            <a:spLocks noGrp="1" noRot="1" noMove="1" noResize="1" noEditPoints="1" noAdjustHandles="1" noChangeArrowheads="1" noChangeShapeType="1"/>
          </p:cNvSpPr>
          <p:nvPr/>
        </p:nvSpPr>
        <p:spPr>
          <a:xfrm>
            <a:off x="7105906" y="1844386"/>
            <a:ext cx="4748658" cy="1123384"/>
          </a:xfrm>
          <a:prstGeom prst="rect">
            <a:avLst/>
          </a:prstGeom>
          <a:noFill/>
        </p:spPr>
        <p:txBody>
          <a:bodyPr wrap="square" rtlCol="0">
            <a:spAutoFit/>
          </a:bodyPr>
          <a:lstStyle/>
          <a:p>
            <a:pPr>
              <a:spcAft>
                <a:spcPts val="1800"/>
              </a:spcAft>
            </a:pPr>
            <a:r>
              <a:rPr lang="en-US" sz="2800" b="1"/>
              <a:t>­Possible Sign of Dementia: </a:t>
            </a:r>
          </a:p>
          <a:p>
            <a:pPr>
              <a:spcAft>
                <a:spcPts val="1800"/>
              </a:spcAft>
            </a:pPr>
            <a:r>
              <a:rPr lang="en-US" sz="2400"/>
              <a:t>Putting objects in unusual places.</a:t>
            </a:r>
          </a:p>
        </p:txBody>
      </p:sp>
      <p:sp>
        <p:nvSpPr>
          <p:cNvPr id="2" name="TextBox 1">
            <a:extLst>
              <a:ext uri="{FF2B5EF4-FFF2-40B4-BE49-F238E27FC236}">
                <a16:creationId xmlns:a16="http://schemas.microsoft.com/office/drawing/2014/main" id="{F7FDA2B1-F1A1-7B07-4F74-5DED09623A59}"/>
              </a:ext>
            </a:extLst>
          </p:cNvPr>
          <p:cNvSpPr txBox="1">
            <a:spLocks noGrp="1" noRot="1" noMove="1" noResize="1" noEditPoints="1" noAdjustHandles="1" noChangeArrowheads="1" noChangeShapeType="1"/>
          </p:cNvSpPr>
          <p:nvPr/>
        </p:nvSpPr>
        <p:spPr>
          <a:xfrm>
            <a:off x="7105906" y="3399721"/>
            <a:ext cx="4748658" cy="1492716"/>
          </a:xfrm>
          <a:prstGeom prst="rect">
            <a:avLst/>
          </a:prstGeom>
          <a:noFill/>
        </p:spPr>
        <p:txBody>
          <a:bodyPr wrap="square" rtlCol="0">
            <a:spAutoFit/>
          </a:bodyPr>
          <a:lstStyle/>
          <a:p>
            <a:pPr>
              <a:spcAft>
                <a:spcPts val="1800"/>
              </a:spcAft>
            </a:pPr>
            <a:r>
              <a:rPr lang="en-US" sz="2800" b="1"/>
              <a:t>Typical Aging</a:t>
            </a:r>
            <a:r>
              <a:rPr lang="en-US" sz="2800"/>
              <a:t>: </a:t>
            </a:r>
          </a:p>
          <a:p>
            <a:pPr>
              <a:spcAft>
                <a:spcPts val="1800"/>
              </a:spcAft>
            </a:pPr>
            <a:r>
              <a:rPr lang="en-US" sz="2400"/>
              <a:t>Misplacing things, but retracing steps to find them.</a:t>
            </a:r>
          </a:p>
        </p:txBody>
      </p:sp>
      <p:sp>
        <p:nvSpPr>
          <p:cNvPr id="3" name="TextBox 2">
            <a:extLst>
              <a:ext uri="{FF2B5EF4-FFF2-40B4-BE49-F238E27FC236}">
                <a16:creationId xmlns:a16="http://schemas.microsoft.com/office/drawing/2014/main" id="{619A66EF-55E0-59C2-CA0A-58CD9AC53EE4}"/>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t>Brain Health &amp; Dementia Awareness in Our Communities  |  </a:t>
            </a:r>
            <a:fld id="{F9C608B9-E2CB-4E5D-B995-23A42A7D67FE}" type="slidenum">
              <a:rPr lang="en-US" sz="1200" i="1" smtClean="0"/>
              <a:pPr algn="r"/>
              <a:t>25</a:t>
            </a:fld>
            <a:r>
              <a:rPr lang="en-US" sz="1200" i="1"/>
              <a:t> </a:t>
            </a:r>
          </a:p>
        </p:txBody>
      </p:sp>
      <p:sp>
        <p:nvSpPr>
          <p:cNvPr id="6" name="TextBox 5">
            <a:extLst>
              <a:ext uri="{FF2B5EF4-FFF2-40B4-BE49-F238E27FC236}">
                <a16:creationId xmlns:a16="http://schemas.microsoft.com/office/drawing/2014/main" id="{76468811-187B-D6AD-A0C6-0ED62E21A3AB}"/>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solidFill>
              </a:rPr>
              <a:t>Please Do Not Change Presentation Language</a:t>
            </a:r>
          </a:p>
        </p:txBody>
      </p:sp>
      <p:grpSp>
        <p:nvGrpSpPr>
          <p:cNvPr id="7" name="Group 6">
            <a:extLst>
              <a:ext uri="{FF2B5EF4-FFF2-40B4-BE49-F238E27FC236}">
                <a16:creationId xmlns:a16="http://schemas.microsoft.com/office/drawing/2014/main" id="{0BB97CF0-C4DC-42F3-6045-65240DAF753C}"/>
              </a:ext>
            </a:extLst>
          </p:cNvPr>
          <p:cNvGrpSpPr>
            <a:grpSpLocks noGrp="1" noUngrp="1" noRot="1" noMove="1" noResize="1"/>
          </p:cNvGrpSpPr>
          <p:nvPr/>
        </p:nvGrpSpPr>
        <p:grpSpPr>
          <a:xfrm>
            <a:off x="1440796" y="1333500"/>
            <a:ext cx="573229" cy="573229"/>
            <a:chOff x="1869742" y="2261718"/>
            <a:chExt cx="834656" cy="834656"/>
          </a:xfrm>
          <a:solidFill>
            <a:schemeClr val="accent3"/>
          </a:solidFill>
        </p:grpSpPr>
        <p:sp>
          <p:nvSpPr>
            <p:cNvPr id="8" name="Oval 7">
              <a:extLst>
                <a:ext uri="{FF2B5EF4-FFF2-40B4-BE49-F238E27FC236}">
                  <a16:creationId xmlns:a16="http://schemas.microsoft.com/office/drawing/2014/main" id="{DB486CD6-EB53-FB69-C96B-6A242A12903A}"/>
                </a:ext>
              </a:extLst>
            </p:cNvPr>
            <p:cNvSpPr>
              <a:spLocks noGrp="1" noRot="1" noMove="1" noResize="1" noEditPoints="1" noAdjustHandles="1" noChangeArrowheads="1" noChangeShapeType="1"/>
            </p:cNvSpPr>
            <p:nvPr/>
          </p:nvSpPr>
          <p:spPr>
            <a:xfrm>
              <a:off x="1869742" y="2261718"/>
              <a:ext cx="834656" cy="83465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8FFF9682-BF6A-5F0D-6863-257CB1B0439C}"/>
                </a:ext>
              </a:extLst>
            </p:cNvPr>
            <p:cNvSpPr txBox="1">
              <a:spLocks noGrp="1" noRot="1" noMove="1" noResize="1" noEditPoints="1" noAdjustHandles="1" noChangeArrowheads="1" noChangeShapeType="1"/>
            </p:cNvSpPr>
            <p:nvPr/>
          </p:nvSpPr>
          <p:spPr>
            <a:xfrm>
              <a:off x="1869742" y="2285538"/>
              <a:ext cx="834656" cy="761840"/>
            </a:xfrm>
            <a:prstGeom prst="rect">
              <a:avLst/>
            </a:prstGeom>
            <a:noFill/>
          </p:spPr>
          <p:txBody>
            <a:bodyPr wrap="square" rtlCol="0" anchor="ctr">
              <a:spAutoFit/>
            </a:bodyPr>
            <a:lstStyle/>
            <a:p>
              <a:pPr algn="ctr"/>
              <a:r>
                <a:rPr lang="en-US" sz="2800" b="1">
                  <a:solidFill>
                    <a:schemeClr val="bg1"/>
                  </a:solidFill>
                </a:rPr>
                <a:t>7</a:t>
              </a:r>
            </a:p>
          </p:txBody>
        </p:sp>
      </p:grpSp>
    </p:spTree>
    <p:extLst>
      <p:ext uri="{BB962C8B-B14F-4D97-AF65-F5344CB8AC3E}">
        <p14:creationId xmlns:p14="http://schemas.microsoft.com/office/powerpoint/2010/main" val="663333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B827EDFC-FE95-9B86-CDFC-8003D516670A}"/>
              </a:ext>
            </a:extLst>
          </p:cNvPr>
          <p:cNvGrpSpPr>
            <a:grpSpLocks noGrp="1" noUngrp="1" noRot="1" noMove="1" noResize="1"/>
          </p:cNvGrpSpPr>
          <p:nvPr/>
        </p:nvGrpSpPr>
        <p:grpSpPr>
          <a:xfrm>
            <a:off x="6004380" y="193287"/>
            <a:ext cx="6316900" cy="338554"/>
            <a:chOff x="127874" y="193287"/>
            <a:chExt cx="6316900" cy="338554"/>
          </a:xfrm>
        </p:grpSpPr>
        <p:sp>
          <p:nvSpPr>
            <p:cNvPr id="34" name="TextBox 33">
              <a:extLst>
                <a:ext uri="{FF2B5EF4-FFF2-40B4-BE49-F238E27FC236}">
                  <a16:creationId xmlns:a16="http://schemas.microsoft.com/office/drawing/2014/main" id="{1A9916AD-6412-E69B-73AD-EA1DCAD65523}"/>
                </a:ext>
              </a:extLst>
            </p:cNvPr>
            <p:cNvSpPr txBox="1">
              <a:spLocks noGrp="1" noRot="1" noMove="1" noResize="1" noEditPoints="1" noAdjustHandles="1" noChangeArrowheads="1" noChangeShapeType="1"/>
            </p:cNvSpPr>
            <p:nvPr/>
          </p:nvSpPr>
          <p:spPr>
            <a:xfrm>
              <a:off x="127874" y="193287"/>
              <a:ext cx="5501268" cy="338554"/>
            </a:xfrm>
            <a:prstGeom prst="rect">
              <a:avLst/>
            </a:prstGeom>
            <a:noFill/>
          </p:spPr>
          <p:txBody>
            <a:bodyPr wrap="square" rtlCol="0">
              <a:spAutoFit/>
            </a:bodyPr>
            <a:lstStyle/>
            <a:p>
              <a:pPr algn="r"/>
              <a:r>
                <a:rPr lang="en-US" sz="1600" b="1" i="1">
                  <a:solidFill>
                    <a:schemeClr val="bg1">
                      <a:lumMod val="65000"/>
                    </a:schemeClr>
                  </a:solidFill>
                  <a:latin typeface="Myriad Pro" panose="020B0503030403020204" pitchFamily="34" charset="0"/>
                </a:rPr>
                <a:t>Benefits of Early Detection</a:t>
              </a:r>
            </a:p>
          </p:txBody>
        </p:sp>
        <p:sp>
          <p:nvSpPr>
            <p:cNvPr id="35" name="Rectangle: Rounded Corners 34">
              <a:extLst>
                <a:ext uri="{FF2B5EF4-FFF2-40B4-BE49-F238E27FC236}">
                  <a16:creationId xmlns:a16="http://schemas.microsoft.com/office/drawing/2014/main" id="{24404E06-04D5-7702-0D63-6E4F3D519C5A}"/>
                </a:ext>
              </a:extLst>
            </p:cNvPr>
            <p:cNvSpPr>
              <a:spLocks noGrp="1" noRot="1" noMove="1" noResize="1" noEditPoints="1" noAdjustHandles="1" noChangeArrowheads="1" noChangeShapeType="1"/>
            </p:cNvSpPr>
            <p:nvPr/>
          </p:nvSpPr>
          <p:spPr>
            <a:xfrm>
              <a:off x="5812534"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36" name="Rectangle: Rounded Corners 35">
              <a:extLst>
                <a:ext uri="{FF2B5EF4-FFF2-40B4-BE49-F238E27FC236}">
                  <a16:creationId xmlns:a16="http://schemas.microsoft.com/office/drawing/2014/main" id="{F9A765EC-3A8C-D784-1790-51F47090FA58}"/>
                </a:ext>
              </a:extLst>
            </p:cNvPr>
            <p:cNvSpPr>
              <a:spLocks noGrp="1" noRot="1" noMove="1" noResize="1" noEditPoints="1" noAdjustHandles="1" noChangeArrowheads="1" noChangeShapeType="1"/>
            </p:cNvSpPr>
            <p:nvPr/>
          </p:nvSpPr>
          <p:spPr>
            <a:xfrm>
              <a:off x="6167775"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grpSp>
      <p:sp>
        <p:nvSpPr>
          <p:cNvPr id="5" name="TextBox 4">
            <a:extLst>
              <a:ext uri="{FF2B5EF4-FFF2-40B4-BE49-F238E27FC236}">
                <a16:creationId xmlns:a16="http://schemas.microsoft.com/office/drawing/2014/main" id="{20C4561C-F147-2FC7-4CB3-378E011727BA}"/>
              </a:ext>
            </a:extLst>
          </p:cNvPr>
          <p:cNvSpPr txBox="1">
            <a:spLocks noGrp="1" noRot="1" noMove="1" noResize="1" noEditPoints="1" noAdjustHandles="1" noChangeArrowheads="1" noChangeShapeType="1"/>
          </p:cNvSpPr>
          <p:nvPr/>
        </p:nvSpPr>
        <p:spPr>
          <a:xfrm>
            <a:off x="1349127" y="636384"/>
            <a:ext cx="3228189" cy="461665"/>
          </a:xfrm>
          <a:prstGeom prst="rect">
            <a:avLst/>
          </a:prstGeom>
          <a:noFill/>
        </p:spPr>
        <p:txBody>
          <a:bodyPr wrap="square" rtlCol="0">
            <a:spAutoFit/>
          </a:bodyPr>
          <a:lstStyle/>
          <a:p>
            <a:r>
              <a:rPr lang="en-US" sz="2400" b="1" i="0" u="none" strike="noStrike" baseline="0">
                <a:latin typeface="Myriad Pro" panose="020B0503030403020204" pitchFamily="34" charset="0"/>
              </a:rPr>
              <a:t>Ten Signs of Dementia</a:t>
            </a:r>
            <a:endParaRPr lang="en-US" sz="4000" b="1"/>
          </a:p>
        </p:txBody>
      </p:sp>
      <p:grpSp>
        <p:nvGrpSpPr>
          <p:cNvPr id="31" name="Group 30">
            <a:extLst>
              <a:ext uri="{FF2B5EF4-FFF2-40B4-BE49-F238E27FC236}">
                <a16:creationId xmlns:a16="http://schemas.microsoft.com/office/drawing/2014/main" id="{52D9B9B3-E0ED-B386-3677-DE873648A107}"/>
              </a:ext>
            </a:extLst>
          </p:cNvPr>
          <p:cNvGrpSpPr>
            <a:grpSpLocks noGrp="1" noUngrp="1" noRot="1" noMove="1" noResize="1"/>
          </p:cNvGrpSpPr>
          <p:nvPr/>
        </p:nvGrpSpPr>
        <p:grpSpPr>
          <a:xfrm>
            <a:off x="744279" y="634790"/>
            <a:ext cx="577931" cy="471944"/>
            <a:chOff x="5699051" y="1711842"/>
            <a:chExt cx="512135" cy="418214"/>
          </a:xfrm>
          <a:solidFill>
            <a:schemeClr val="accent3">
              <a:lumMod val="20000"/>
              <a:lumOff val="80000"/>
            </a:schemeClr>
          </a:solidFill>
        </p:grpSpPr>
        <p:sp>
          <p:nvSpPr>
            <p:cNvPr id="32" name="Oval 31">
              <a:extLst>
                <a:ext uri="{FF2B5EF4-FFF2-40B4-BE49-F238E27FC236}">
                  <a16:creationId xmlns:a16="http://schemas.microsoft.com/office/drawing/2014/main" id="{86561D87-C01B-E957-54AE-E1917C1DCD4E}"/>
                </a:ext>
              </a:extLst>
            </p:cNvPr>
            <p:cNvSpPr>
              <a:spLocks noGrp="1" noRot="1" noMove="1" noResize="1" noEditPoints="1" noAdjustHandles="1" noChangeArrowheads="1" noChangeShapeType="1"/>
            </p:cNvSpPr>
            <p:nvPr/>
          </p:nvSpPr>
          <p:spPr>
            <a:xfrm>
              <a:off x="5792972" y="1711842"/>
              <a:ext cx="418214" cy="418214"/>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Arrow: Right 37">
              <a:extLst>
                <a:ext uri="{FF2B5EF4-FFF2-40B4-BE49-F238E27FC236}">
                  <a16:creationId xmlns:a16="http://schemas.microsoft.com/office/drawing/2014/main" id="{86B57325-948F-ECA6-086C-04E1AAEA6C9C}"/>
                </a:ext>
              </a:extLst>
            </p:cNvPr>
            <p:cNvSpPr>
              <a:spLocks noGrp="1" noRot="1" noMove="1" noResize="1" noEditPoints="1" noAdjustHandles="1" noChangeArrowheads="1" noChangeShapeType="1"/>
            </p:cNvSpPr>
            <p:nvPr/>
          </p:nvSpPr>
          <p:spPr>
            <a:xfrm>
              <a:off x="5699051" y="1800087"/>
              <a:ext cx="418214" cy="241724"/>
            </a:xfrm>
            <a:prstGeom prst="rightArrow">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TextBox 38">
            <a:extLst>
              <a:ext uri="{FF2B5EF4-FFF2-40B4-BE49-F238E27FC236}">
                <a16:creationId xmlns:a16="http://schemas.microsoft.com/office/drawing/2014/main" id="{2460D2F1-3BEC-73AC-C140-CE1DAF289D5F}"/>
              </a:ext>
            </a:extLst>
          </p:cNvPr>
          <p:cNvSpPr txBox="1">
            <a:spLocks noGrp="1" noRot="1" noMove="1" noResize="1" noEditPoints="1" noAdjustHandles="1" noChangeArrowheads="1" noChangeShapeType="1"/>
          </p:cNvSpPr>
          <p:nvPr/>
        </p:nvSpPr>
        <p:spPr>
          <a:xfrm>
            <a:off x="1349127" y="2070133"/>
            <a:ext cx="3969185" cy="2340734"/>
          </a:xfrm>
          <a:prstGeom prst="rect">
            <a:avLst/>
          </a:prstGeom>
          <a:noFill/>
        </p:spPr>
        <p:txBody>
          <a:bodyPr wrap="square" rtlCol="0">
            <a:spAutoFit/>
          </a:bodyPr>
          <a:lstStyle/>
          <a:p>
            <a:pPr>
              <a:lnSpc>
                <a:spcPct val="90000"/>
              </a:lnSpc>
            </a:pPr>
            <a:r>
              <a:rPr lang="en-US" sz="5400" b="1">
                <a:solidFill>
                  <a:schemeClr val="accent3"/>
                </a:solidFill>
                <a:latin typeface="Myriad Pro" panose="020B0503030403020204" pitchFamily="34" charset="0"/>
              </a:rPr>
              <a:t>Decreased or Poor Judgment</a:t>
            </a:r>
          </a:p>
        </p:txBody>
      </p:sp>
      <p:sp>
        <p:nvSpPr>
          <p:cNvPr id="40" name="TextBox 39">
            <a:extLst>
              <a:ext uri="{FF2B5EF4-FFF2-40B4-BE49-F238E27FC236}">
                <a16:creationId xmlns:a16="http://schemas.microsoft.com/office/drawing/2014/main" id="{D96B1C6C-99E7-9D46-691F-3C38D90D021C}"/>
              </a:ext>
            </a:extLst>
          </p:cNvPr>
          <p:cNvSpPr txBox="1">
            <a:spLocks noGrp="1" noRot="1" noMove="1" noResize="1" noEditPoints="1" noAdjustHandles="1" noChangeArrowheads="1" noChangeShapeType="1"/>
          </p:cNvSpPr>
          <p:nvPr/>
        </p:nvSpPr>
        <p:spPr>
          <a:xfrm>
            <a:off x="7112231" y="1536630"/>
            <a:ext cx="4932050" cy="1723549"/>
          </a:xfrm>
          <a:prstGeom prst="rect">
            <a:avLst/>
          </a:prstGeom>
          <a:noFill/>
        </p:spPr>
        <p:txBody>
          <a:bodyPr wrap="square" rtlCol="0">
            <a:spAutoFit/>
          </a:bodyPr>
          <a:lstStyle/>
          <a:p>
            <a:pPr>
              <a:spcAft>
                <a:spcPts val="1800"/>
              </a:spcAft>
            </a:pPr>
            <a:r>
              <a:rPr lang="en-US" sz="2800" b="1"/>
              <a:t>­Possible Sign of Dementia: </a:t>
            </a:r>
          </a:p>
          <a:p>
            <a:pPr>
              <a:spcAft>
                <a:spcPts val="1800"/>
              </a:spcAft>
            </a:pPr>
            <a:r>
              <a:rPr lang="en-US" sz="2400"/>
              <a:t>Changes in decision-making.</a:t>
            </a:r>
          </a:p>
          <a:p>
            <a:pPr>
              <a:spcAft>
                <a:spcPts val="1800"/>
              </a:spcAft>
            </a:pPr>
            <a:r>
              <a:rPr lang="en-US" sz="2400"/>
              <a:t>Paying less attention to hygiene.</a:t>
            </a:r>
          </a:p>
        </p:txBody>
      </p:sp>
      <p:sp>
        <p:nvSpPr>
          <p:cNvPr id="2" name="TextBox 1">
            <a:extLst>
              <a:ext uri="{FF2B5EF4-FFF2-40B4-BE49-F238E27FC236}">
                <a16:creationId xmlns:a16="http://schemas.microsoft.com/office/drawing/2014/main" id="{21E9F69A-C629-F3E7-7D8A-065CF8E4A873}"/>
              </a:ext>
            </a:extLst>
          </p:cNvPr>
          <p:cNvSpPr txBox="1">
            <a:spLocks noGrp="1" noRot="1" noMove="1" noResize="1" noEditPoints="1" noAdjustHandles="1" noChangeArrowheads="1" noChangeShapeType="1"/>
          </p:cNvSpPr>
          <p:nvPr/>
        </p:nvSpPr>
        <p:spPr>
          <a:xfrm>
            <a:off x="7112231" y="3664509"/>
            <a:ext cx="4932050" cy="1492716"/>
          </a:xfrm>
          <a:prstGeom prst="rect">
            <a:avLst/>
          </a:prstGeom>
          <a:noFill/>
        </p:spPr>
        <p:txBody>
          <a:bodyPr wrap="square" rtlCol="0">
            <a:spAutoFit/>
          </a:bodyPr>
          <a:lstStyle/>
          <a:p>
            <a:pPr>
              <a:spcAft>
                <a:spcPts val="1800"/>
              </a:spcAft>
            </a:pPr>
            <a:r>
              <a:rPr lang="en-US" sz="2800" b="1"/>
              <a:t>Typical Aging</a:t>
            </a:r>
            <a:r>
              <a:rPr lang="en-US" sz="2800"/>
              <a:t>: </a:t>
            </a:r>
          </a:p>
          <a:p>
            <a:pPr>
              <a:spcAft>
                <a:spcPts val="1800"/>
              </a:spcAft>
            </a:pPr>
            <a:r>
              <a:rPr lang="en-US" sz="2400"/>
              <a:t>Making a bad decision or mistake once in a while.</a:t>
            </a:r>
          </a:p>
        </p:txBody>
      </p:sp>
      <p:sp>
        <p:nvSpPr>
          <p:cNvPr id="3" name="TextBox 2">
            <a:extLst>
              <a:ext uri="{FF2B5EF4-FFF2-40B4-BE49-F238E27FC236}">
                <a16:creationId xmlns:a16="http://schemas.microsoft.com/office/drawing/2014/main" id="{DCDD70FA-3061-6E03-D55B-608324E178AD}"/>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t>Brain Health &amp; Dementia Awareness in Our Communities  |  </a:t>
            </a:r>
            <a:fld id="{F9C608B9-E2CB-4E5D-B995-23A42A7D67FE}" type="slidenum">
              <a:rPr lang="en-US" sz="1200" i="1" smtClean="0"/>
              <a:pPr algn="r"/>
              <a:t>26</a:t>
            </a:fld>
            <a:r>
              <a:rPr lang="en-US" sz="1200" i="1"/>
              <a:t> </a:t>
            </a:r>
          </a:p>
        </p:txBody>
      </p:sp>
      <p:sp>
        <p:nvSpPr>
          <p:cNvPr id="6" name="TextBox 5">
            <a:extLst>
              <a:ext uri="{FF2B5EF4-FFF2-40B4-BE49-F238E27FC236}">
                <a16:creationId xmlns:a16="http://schemas.microsoft.com/office/drawing/2014/main" id="{DF952C11-209C-C606-44C8-52EE9E2A4DFE}"/>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solidFill>
              </a:rPr>
              <a:t>Please Do Not Change Presentation Language</a:t>
            </a:r>
          </a:p>
        </p:txBody>
      </p:sp>
      <p:grpSp>
        <p:nvGrpSpPr>
          <p:cNvPr id="7" name="Group 6">
            <a:extLst>
              <a:ext uri="{FF2B5EF4-FFF2-40B4-BE49-F238E27FC236}">
                <a16:creationId xmlns:a16="http://schemas.microsoft.com/office/drawing/2014/main" id="{3A57EC47-3ABE-09A8-B82A-9748490E2B8B}"/>
              </a:ext>
            </a:extLst>
          </p:cNvPr>
          <p:cNvGrpSpPr>
            <a:grpSpLocks noGrp="1" noUngrp="1" noRot="1" noMove="1" noResize="1"/>
          </p:cNvGrpSpPr>
          <p:nvPr/>
        </p:nvGrpSpPr>
        <p:grpSpPr>
          <a:xfrm>
            <a:off x="1440796" y="1333500"/>
            <a:ext cx="573229" cy="573229"/>
            <a:chOff x="1869742" y="2261718"/>
            <a:chExt cx="834656" cy="834656"/>
          </a:xfrm>
          <a:solidFill>
            <a:schemeClr val="accent3"/>
          </a:solidFill>
        </p:grpSpPr>
        <p:sp>
          <p:nvSpPr>
            <p:cNvPr id="8" name="Oval 7">
              <a:extLst>
                <a:ext uri="{FF2B5EF4-FFF2-40B4-BE49-F238E27FC236}">
                  <a16:creationId xmlns:a16="http://schemas.microsoft.com/office/drawing/2014/main" id="{4F5FD989-B62D-BB1B-AEF9-167886AD1ADB}"/>
                </a:ext>
              </a:extLst>
            </p:cNvPr>
            <p:cNvSpPr>
              <a:spLocks noGrp="1" noRot="1" noMove="1" noResize="1" noEditPoints="1" noAdjustHandles="1" noChangeArrowheads="1" noChangeShapeType="1"/>
            </p:cNvSpPr>
            <p:nvPr/>
          </p:nvSpPr>
          <p:spPr>
            <a:xfrm>
              <a:off x="1869742" y="2261718"/>
              <a:ext cx="834656" cy="83465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0275F55-A5A4-D452-EA09-F237437AC4B4}"/>
                </a:ext>
              </a:extLst>
            </p:cNvPr>
            <p:cNvSpPr txBox="1">
              <a:spLocks noGrp="1" noRot="1" noMove="1" noResize="1" noEditPoints="1" noAdjustHandles="1" noChangeArrowheads="1" noChangeShapeType="1"/>
            </p:cNvSpPr>
            <p:nvPr/>
          </p:nvSpPr>
          <p:spPr>
            <a:xfrm>
              <a:off x="1869742" y="2285538"/>
              <a:ext cx="834656" cy="761840"/>
            </a:xfrm>
            <a:prstGeom prst="rect">
              <a:avLst/>
            </a:prstGeom>
            <a:noFill/>
          </p:spPr>
          <p:txBody>
            <a:bodyPr wrap="square" rtlCol="0" anchor="ctr">
              <a:spAutoFit/>
            </a:bodyPr>
            <a:lstStyle/>
            <a:p>
              <a:pPr algn="ctr"/>
              <a:r>
                <a:rPr lang="en-US" sz="2800" b="1">
                  <a:solidFill>
                    <a:schemeClr val="bg1"/>
                  </a:solidFill>
                </a:rPr>
                <a:t>8</a:t>
              </a:r>
            </a:p>
          </p:txBody>
        </p:sp>
      </p:grpSp>
    </p:spTree>
    <p:extLst>
      <p:ext uri="{BB962C8B-B14F-4D97-AF65-F5344CB8AC3E}">
        <p14:creationId xmlns:p14="http://schemas.microsoft.com/office/powerpoint/2010/main" val="1116389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B827EDFC-FE95-9B86-CDFC-8003D516670A}"/>
              </a:ext>
            </a:extLst>
          </p:cNvPr>
          <p:cNvGrpSpPr>
            <a:grpSpLocks noGrp="1" noUngrp="1" noRot="1" noMove="1" noResize="1"/>
          </p:cNvGrpSpPr>
          <p:nvPr/>
        </p:nvGrpSpPr>
        <p:grpSpPr>
          <a:xfrm>
            <a:off x="6004380" y="193287"/>
            <a:ext cx="6316900" cy="338554"/>
            <a:chOff x="127874" y="193287"/>
            <a:chExt cx="6316900" cy="338554"/>
          </a:xfrm>
        </p:grpSpPr>
        <p:sp>
          <p:nvSpPr>
            <p:cNvPr id="34" name="TextBox 33">
              <a:extLst>
                <a:ext uri="{FF2B5EF4-FFF2-40B4-BE49-F238E27FC236}">
                  <a16:creationId xmlns:a16="http://schemas.microsoft.com/office/drawing/2014/main" id="{1A9916AD-6412-E69B-73AD-EA1DCAD65523}"/>
                </a:ext>
              </a:extLst>
            </p:cNvPr>
            <p:cNvSpPr txBox="1">
              <a:spLocks noGrp="1" noRot="1" noMove="1" noResize="1" noEditPoints="1" noAdjustHandles="1" noChangeArrowheads="1" noChangeShapeType="1"/>
            </p:cNvSpPr>
            <p:nvPr/>
          </p:nvSpPr>
          <p:spPr>
            <a:xfrm>
              <a:off x="127874" y="193287"/>
              <a:ext cx="5501268" cy="338554"/>
            </a:xfrm>
            <a:prstGeom prst="rect">
              <a:avLst/>
            </a:prstGeom>
            <a:noFill/>
          </p:spPr>
          <p:txBody>
            <a:bodyPr wrap="square" rtlCol="0">
              <a:spAutoFit/>
            </a:bodyPr>
            <a:lstStyle/>
            <a:p>
              <a:pPr algn="r"/>
              <a:r>
                <a:rPr lang="en-US" sz="1600" b="1" i="1">
                  <a:solidFill>
                    <a:schemeClr val="bg1">
                      <a:lumMod val="65000"/>
                    </a:schemeClr>
                  </a:solidFill>
                  <a:latin typeface="Myriad Pro" panose="020B0503030403020204" pitchFamily="34" charset="0"/>
                </a:rPr>
                <a:t>Benefits of Early Detection</a:t>
              </a:r>
            </a:p>
          </p:txBody>
        </p:sp>
        <p:sp>
          <p:nvSpPr>
            <p:cNvPr id="35" name="Rectangle: Rounded Corners 34">
              <a:extLst>
                <a:ext uri="{FF2B5EF4-FFF2-40B4-BE49-F238E27FC236}">
                  <a16:creationId xmlns:a16="http://schemas.microsoft.com/office/drawing/2014/main" id="{24404E06-04D5-7702-0D63-6E4F3D519C5A}"/>
                </a:ext>
              </a:extLst>
            </p:cNvPr>
            <p:cNvSpPr>
              <a:spLocks noGrp="1" noRot="1" noMove="1" noResize="1" noEditPoints="1" noAdjustHandles="1" noChangeArrowheads="1" noChangeShapeType="1"/>
            </p:cNvSpPr>
            <p:nvPr/>
          </p:nvSpPr>
          <p:spPr>
            <a:xfrm>
              <a:off x="5812534"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36" name="Rectangle: Rounded Corners 35">
              <a:extLst>
                <a:ext uri="{FF2B5EF4-FFF2-40B4-BE49-F238E27FC236}">
                  <a16:creationId xmlns:a16="http://schemas.microsoft.com/office/drawing/2014/main" id="{F9A765EC-3A8C-D784-1790-51F47090FA58}"/>
                </a:ext>
              </a:extLst>
            </p:cNvPr>
            <p:cNvSpPr>
              <a:spLocks noGrp="1" noRot="1" noMove="1" noResize="1" noEditPoints="1" noAdjustHandles="1" noChangeArrowheads="1" noChangeShapeType="1"/>
            </p:cNvSpPr>
            <p:nvPr/>
          </p:nvSpPr>
          <p:spPr>
            <a:xfrm>
              <a:off x="6167775"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grpSp>
      <p:sp>
        <p:nvSpPr>
          <p:cNvPr id="5" name="TextBox 4">
            <a:extLst>
              <a:ext uri="{FF2B5EF4-FFF2-40B4-BE49-F238E27FC236}">
                <a16:creationId xmlns:a16="http://schemas.microsoft.com/office/drawing/2014/main" id="{20C4561C-F147-2FC7-4CB3-378E011727BA}"/>
              </a:ext>
            </a:extLst>
          </p:cNvPr>
          <p:cNvSpPr txBox="1">
            <a:spLocks noGrp="1" noRot="1" noMove="1" noResize="1" noEditPoints="1" noAdjustHandles="1" noChangeArrowheads="1" noChangeShapeType="1"/>
          </p:cNvSpPr>
          <p:nvPr/>
        </p:nvSpPr>
        <p:spPr>
          <a:xfrm>
            <a:off x="1349127" y="636384"/>
            <a:ext cx="3228189" cy="461665"/>
          </a:xfrm>
          <a:prstGeom prst="rect">
            <a:avLst/>
          </a:prstGeom>
          <a:noFill/>
        </p:spPr>
        <p:txBody>
          <a:bodyPr wrap="square" rtlCol="0">
            <a:spAutoFit/>
          </a:bodyPr>
          <a:lstStyle/>
          <a:p>
            <a:r>
              <a:rPr lang="en-US" sz="2400" b="1" i="0" u="none" strike="noStrike" baseline="0">
                <a:latin typeface="Myriad Pro" panose="020B0503030403020204" pitchFamily="34" charset="0"/>
              </a:rPr>
              <a:t>Ten Signs of Dementia</a:t>
            </a:r>
            <a:endParaRPr lang="en-US" sz="4000" b="1"/>
          </a:p>
        </p:txBody>
      </p:sp>
      <p:grpSp>
        <p:nvGrpSpPr>
          <p:cNvPr id="31" name="Group 30">
            <a:extLst>
              <a:ext uri="{FF2B5EF4-FFF2-40B4-BE49-F238E27FC236}">
                <a16:creationId xmlns:a16="http://schemas.microsoft.com/office/drawing/2014/main" id="{52D9B9B3-E0ED-B386-3677-DE873648A107}"/>
              </a:ext>
            </a:extLst>
          </p:cNvPr>
          <p:cNvGrpSpPr>
            <a:grpSpLocks noGrp="1" noUngrp="1" noRot="1" noMove="1" noResize="1"/>
          </p:cNvGrpSpPr>
          <p:nvPr/>
        </p:nvGrpSpPr>
        <p:grpSpPr>
          <a:xfrm>
            <a:off x="744279" y="634790"/>
            <a:ext cx="577931" cy="471944"/>
            <a:chOff x="5699051" y="1711842"/>
            <a:chExt cx="512135" cy="418214"/>
          </a:xfrm>
          <a:solidFill>
            <a:schemeClr val="accent3">
              <a:lumMod val="20000"/>
              <a:lumOff val="80000"/>
            </a:schemeClr>
          </a:solidFill>
        </p:grpSpPr>
        <p:sp>
          <p:nvSpPr>
            <p:cNvPr id="32" name="Oval 31">
              <a:extLst>
                <a:ext uri="{FF2B5EF4-FFF2-40B4-BE49-F238E27FC236}">
                  <a16:creationId xmlns:a16="http://schemas.microsoft.com/office/drawing/2014/main" id="{86561D87-C01B-E957-54AE-E1917C1DCD4E}"/>
                </a:ext>
              </a:extLst>
            </p:cNvPr>
            <p:cNvSpPr>
              <a:spLocks noGrp="1" noRot="1" noMove="1" noResize="1" noEditPoints="1" noAdjustHandles="1" noChangeArrowheads="1" noChangeShapeType="1"/>
            </p:cNvSpPr>
            <p:nvPr/>
          </p:nvSpPr>
          <p:spPr>
            <a:xfrm>
              <a:off x="5792972" y="1711842"/>
              <a:ext cx="418214" cy="418214"/>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Arrow: Right 37">
              <a:extLst>
                <a:ext uri="{FF2B5EF4-FFF2-40B4-BE49-F238E27FC236}">
                  <a16:creationId xmlns:a16="http://schemas.microsoft.com/office/drawing/2014/main" id="{86B57325-948F-ECA6-086C-04E1AAEA6C9C}"/>
                </a:ext>
              </a:extLst>
            </p:cNvPr>
            <p:cNvSpPr>
              <a:spLocks noGrp="1" noRot="1" noMove="1" noResize="1" noEditPoints="1" noAdjustHandles="1" noChangeArrowheads="1" noChangeShapeType="1"/>
            </p:cNvSpPr>
            <p:nvPr/>
          </p:nvSpPr>
          <p:spPr>
            <a:xfrm>
              <a:off x="5699051" y="1800087"/>
              <a:ext cx="418214" cy="241724"/>
            </a:xfrm>
            <a:prstGeom prst="rightArrow">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TextBox 38">
            <a:extLst>
              <a:ext uri="{FF2B5EF4-FFF2-40B4-BE49-F238E27FC236}">
                <a16:creationId xmlns:a16="http://schemas.microsoft.com/office/drawing/2014/main" id="{2460D2F1-3BEC-73AC-C140-CE1DAF289D5F}"/>
              </a:ext>
            </a:extLst>
          </p:cNvPr>
          <p:cNvSpPr txBox="1">
            <a:spLocks noGrp="1" noRot="1" noMove="1" noResize="1" noEditPoints="1" noAdjustHandles="1" noChangeArrowheads="1" noChangeShapeType="1"/>
          </p:cNvSpPr>
          <p:nvPr/>
        </p:nvSpPr>
        <p:spPr>
          <a:xfrm>
            <a:off x="1349127" y="2039106"/>
            <a:ext cx="5214099" cy="2336024"/>
          </a:xfrm>
          <a:prstGeom prst="rect">
            <a:avLst/>
          </a:prstGeom>
          <a:noFill/>
        </p:spPr>
        <p:txBody>
          <a:bodyPr wrap="square" rtlCol="0">
            <a:spAutoFit/>
          </a:bodyPr>
          <a:lstStyle/>
          <a:p>
            <a:pPr>
              <a:lnSpc>
                <a:spcPct val="90000"/>
              </a:lnSpc>
            </a:pPr>
            <a:r>
              <a:rPr lang="en-US" sz="5400" b="1">
                <a:solidFill>
                  <a:schemeClr val="accent3"/>
                </a:solidFill>
                <a:latin typeface="Myriad Pro" panose="020B0503030403020204" pitchFamily="34" charset="0"/>
              </a:rPr>
              <a:t>Withdrawal from Work or Social Activities</a:t>
            </a:r>
          </a:p>
        </p:txBody>
      </p:sp>
      <p:sp>
        <p:nvSpPr>
          <p:cNvPr id="40" name="TextBox 39">
            <a:extLst>
              <a:ext uri="{FF2B5EF4-FFF2-40B4-BE49-F238E27FC236}">
                <a16:creationId xmlns:a16="http://schemas.microsoft.com/office/drawing/2014/main" id="{D96B1C6C-99E7-9D46-691F-3C38D90D021C}"/>
              </a:ext>
            </a:extLst>
          </p:cNvPr>
          <p:cNvSpPr txBox="1">
            <a:spLocks noGrp="1" noRot="1" noMove="1" noResize="1" noEditPoints="1" noAdjustHandles="1" noChangeArrowheads="1" noChangeShapeType="1"/>
          </p:cNvSpPr>
          <p:nvPr/>
        </p:nvSpPr>
        <p:spPr>
          <a:xfrm>
            <a:off x="7117938" y="1654579"/>
            <a:ext cx="4387710" cy="1492716"/>
          </a:xfrm>
          <a:prstGeom prst="rect">
            <a:avLst/>
          </a:prstGeom>
          <a:noFill/>
        </p:spPr>
        <p:txBody>
          <a:bodyPr wrap="square" rtlCol="0">
            <a:noAutofit/>
          </a:bodyPr>
          <a:lstStyle/>
          <a:p>
            <a:pPr>
              <a:spcAft>
                <a:spcPts val="1800"/>
              </a:spcAft>
            </a:pPr>
            <a:r>
              <a:rPr lang="en-US" sz="2800" b="1"/>
              <a:t>­Possible Sign of Dementia: </a:t>
            </a:r>
          </a:p>
          <a:p>
            <a:pPr>
              <a:spcAft>
                <a:spcPts val="1800"/>
              </a:spcAft>
            </a:pPr>
            <a:r>
              <a:rPr lang="en-US" sz="2400"/>
              <a:t>Changes in participating in previously enjoyed events.</a:t>
            </a:r>
            <a:endParaRPr lang="en-US" sz="3600" b="1"/>
          </a:p>
        </p:txBody>
      </p:sp>
      <p:sp>
        <p:nvSpPr>
          <p:cNvPr id="2" name="TextBox 1">
            <a:extLst>
              <a:ext uri="{FF2B5EF4-FFF2-40B4-BE49-F238E27FC236}">
                <a16:creationId xmlns:a16="http://schemas.microsoft.com/office/drawing/2014/main" id="{E2755A3E-140D-6BA8-3863-6FD3ABA30B45}"/>
              </a:ext>
            </a:extLst>
          </p:cNvPr>
          <p:cNvSpPr txBox="1">
            <a:spLocks noGrp="1" noRot="1" noMove="1" noResize="1" noEditPoints="1" noAdjustHandles="1" noChangeArrowheads="1" noChangeShapeType="1"/>
          </p:cNvSpPr>
          <p:nvPr/>
        </p:nvSpPr>
        <p:spPr>
          <a:xfrm>
            <a:off x="7117939" y="3539601"/>
            <a:ext cx="4480504" cy="1492716"/>
          </a:xfrm>
          <a:prstGeom prst="rect">
            <a:avLst/>
          </a:prstGeom>
          <a:noFill/>
        </p:spPr>
        <p:txBody>
          <a:bodyPr wrap="square" rtlCol="0">
            <a:spAutoFit/>
          </a:bodyPr>
          <a:lstStyle/>
          <a:p>
            <a:pPr>
              <a:spcAft>
                <a:spcPts val="1800"/>
              </a:spcAft>
            </a:pPr>
            <a:r>
              <a:rPr lang="en-US" sz="2800" b="1"/>
              <a:t>Typical Aging</a:t>
            </a:r>
            <a:r>
              <a:rPr lang="en-US" sz="2800"/>
              <a:t>: </a:t>
            </a:r>
          </a:p>
          <a:p>
            <a:pPr>
              <a:spcAft>
                <a:spcPts val="1800"/>
              </a:spcAft>
            </a:pPr>
            <a:r>
              <a:rPr lang="en-US" sz="2400"/>
              <a:t>Sometimes feeling uninterested in family or social obligations.</a:t>
            </a:r>
          </a:p>
        </p:txBody>
      </p:sp>
      <p:sp>
        <p:nvSpPr>
          <p:cNvPr id="3" name="TextBox 2">
            <a:extLst>
              <a:ext uri="{FF2B5EF4-FFF2-40B4-BE49-F238E27FC236}">
                <a16:creationId xmlns:a16="http://schemas.microsoft.com/office/drawing/2014/main" id="{297B8C55-B7AB-93DC-EBED-B54CE3CE6D21}"/>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t>Brain Health &amp; Dementia Awareness in Our Communities  |  </a:t>
            </a:r>
            <a:fld id="{F9C608B9-E2CB-4E5D-B995-23A42A7D67FE}" type="slidenum">
              <a:rPr lang="en-US" sz="1200" i="1" smtClean="0"/>
              <a:pPr algn="r"/>
              <a:t>27</a:t>
            </a:fld>
            <a:r>
              <a:rPr lang="en-US" sz="1200" i="1"/>
              <a:t> </a:t>
            </a:r>
          </a:p>
        </p:txBody>
      </p:sp>
      <p:sp>
        <p:nvSpPr>
          <p:cNvPr id="6" name="TextBox 5">
            <a:extLst>
              <a:ext uri="{FF2B5EF4-FFF2-40B4-BE49-F238E27FC236}">
                <a16:creationId xmlns:a16="http://schemas.microsoft.com/office/drawing/2014/main" id="{42A232ED-3BBB-FCA9-E8AD-BFB6E98606C7}"/>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solidFill>
              </a:rPr>
              <a:t>Please Do Not Change Presentation Language</a:t>
            </a:r>
          </a:p>
        </p:txBody>
      </p:sp>
      <p:grpSp>
        <p:nvGrpSpPr>
          <p:cNvPr id="7" name="Group 6">
            <a:extLst>
              <a:ext uri="{FF2B5EF4-FFF2-40B4-BE49-F238E27FC236}">
                <a16:creationId xmlns:a16="http://schemas.microsoft.com/office/drawing/2014/main" id="{38743141-A043-11EF-EEDB-E9254B73D35E}"/>
              </a:ext>
            </a:extLst>
          </p:cNvPr>
          <p:cNvGrpSpPr>
            <a:grpSpLocks noGrp="1" noUngrp="1" noRot="1" noMove="1" noResize="1"/>
          </p:cNvGrpSpPr>
          <p:nvPr/>
        </p:nvGrpSpPr>
        <p:grpSpPr>
          <a:xfrm>
            <a:off x="1440796" y="1333500"/>
            <a:ext cx="573229" cy="573229"/>
            <a:chOff x="1869742" y="2261718"/>
            <a:chExt cx="834656" cy="834656"/>
          </a:xfrm>
          <a:solidFill>
            <a:schemeClr val="accent3"/>
          </a:solidFill>
        </p:grpSpPr>
        <p:sp>
          <p:nvSpPr>
            <p:cNvPr id="8" name="Oval 7">
              <a:extLst>
                <a:ext uri="{FF2B5EF4-FFF2-40B4-BE49-F238E27FC236}">
                  <a16:creationId xmlns:a16="http://schemas.microsoft.com/office/drawing/2014/main" id="{60845D79-8451-94EA-9488-0C59956C7172}"/>
                </a:ext>
              </a:extLst>
            </p:cNvPr>
            <p:cNvSpPr>
              <a:spLocks noGrp="1" noRot="1" noMove="1" noResize="1" noEditPoints="1" noAdjustHandles="1" noChangeArrowheads="1" noChangeShapeType="1"/>
            </p:cNvSpPr>
            <p:nvPr/>
          </p:nvSpPr>
          <p:spPr>
            <a:xfrm>
              <a:off x="1869742" y="2261718"/>
              <a:ext cx="834656" cy="83465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C1141F9-BEAD-C20A-94ED-8C62BC222BEA}"/>
                </a:ext>
              </a:extLst>
            </p:cNvPr>
            <p:cNvSpPr txBox="1">
              <a:spLocks noGrp="1" noRot="1" noMove="1" noResize="1" noEditPoints="1" noAdjustHandles="1" noChangeArrowheads="1" noChangeShapeType="1"/>
            </p:cNvSpPr>
            <p:nvPr/>
          </p:nvSpPr>
          <p:spPr>
            <a:xfrm>
              <a:off x="1869742" y="2285538"/>
              <a:ext cx="834656" cy="761840"/>
            </a:xfrm>
            <a:prstGeom prst="rect">
              <a:avLst/>
            </a:prstGeom>
            <a:noFill/>
          </p:spPr>
          <p:txBody>
            <a:bodyPr wrap="square" rtlCol="0" anchor="ctr">
              <a:spAutoFit/>
            </a:bodyPr>
            <a:lstStyle/>
            <a:p>
              <a:pPr algn="ctr"/>
              <a:r>
                <a:rPr lang="en-US" sz="2800" b="1">
                  <a:solidFill>
                    <a:schemeClr val="bg1"/>
                  </a:solidFill>
                </a:rPr>
                <a:t>9</a:t>
              </a:r>
            </a:p>
          </p:txBody>
        </p:sp>
      </p:grpSp>
    </p:spTree>
    <p:extLst>
      <p:ext uri="{BB962C8B-B14F-4D97-AF65-F5344CB8AC3E}">
        <p14:creationId xmlns:p14="http://schemas.microsoft.com/office/powerpoint/2010/main" val="2725238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B827EDFC-FE95-9B86-CDFC-8003D516670A}"/>
              </a:ext>
            </a:extLst>
          </p:cNvPr>
          <p:cNvGrpSpPr>
            <a:grpSpLocks noGrp="1" noUngrp="1" noRot="1" noMove="1" noResize="1"/>
          </p:cNvGrpSpPr>
          <p:nvPr/>
        </p:nvGrpSpPr>
        <p:grpSpPr>
          <a:xfrm>
            <a:off x="6004380" y="193287"/>
            <a:ext cx="6316900" cy="338554"/>
            <a:chOff x="127874" y="193287"/>
            <a:chExt cx="6316900" cy="338554"/>
          </a:xfrm>
        </p:grpSpPr>
        <p:sp>
          <p:nvSpPr>
            <p:cNvPr id="34" name="TextBox 33">
              <a:extLst>
                <a:ext uri="{FF2B5EF4-FFF2-40B4-BE49-F238E27FC236}">
                  <a16:creationId xmlns:a16="http://schemas.microsoft.com/office/drawing/2014/main" id="{1A9916AD-6412-E69B-73AD-EA1DCAD65523}"/>
                </a:ext>
              </a:extLst>
            </p:cNvPr>
            <p:cNvSpPr txBox="1">
              <a:spLocks noGrp="1" noRot="1" noMove="1" noResize="1" noEditPoints="1" noAdjustHandles="1" noChangeArrowheads="1" noChangeShapeType="1"/>
            </p:cNvSpPr>
            <p:nvPr/>
          </p:nvSpPr>
          <p:spPr>
            <a:xfrm>
              <a:off x="127874" y="193287"/>
              <a:ext cx="5501268" cy="338554"/>
            </a:xfrm>
            <a:prstGeom prst="rect">
              <a:avLst/>
            </a:prstGeom>
            <a:noFill/>
          </p:spPr>
          <p:txBody>
            <a:bodyPr wrap="square" rtlCol="0">
              <a:spAutoFit/>
            </a:bodyPr>
            <a:lstStyle/>
            <a:p>
              <a:pPr algn="r"/>
              <a:r>
                <a:rPr lang="en-US" sz="1600" b="1" i="1">
                  <a:solidFill>
                    <a:schemeClr val="bg1">
                      <a:lumMod val="65000"/>
                    </a:schemeClr>
                  </a:solidFill>
                  <a:latin typeface="Myriad Pro" panose="020B0503030403020204" pitchFamily="34" charset="0"/>
                </a:rPr>
                <a:t>Benefits of Early Detection</a:t>
              </a:r>
            </a:p>
          </p:txBody>
        </p:sp>
        <p:sp>
          <p:nvSpPr>
            <p:cNvPr id="35" name="Rectangle: Rounded Corners 34">
              <a:extLst>
                <a:ext uri="{FF2B5EF4-FFF2-40B4-BE49-F238E27FC236}">
                  <a16:creationId xmlns:a16="http://schemas.microsoft.com/office/drawing/2014/main" id="{24404E06-04D5-7702-0D63-6E4F3D519C5A}"/>
                </a:ext>
              </a:extLst>
            </p:cNvPr>
            <p:cNvSpPr>
              <a:spLocks noGrp="1" noRot="1" noMove="1" noResize="1" noEditPoints="1" noAdjustHandles="1" noChangeArrowheads="1" noChangeShapeType="1"/>
            </p:cNvSpPr>
            <p:nvPr/>
          </p:nvSpPr>
          <p:spPr>
            <a:xfrm>
              <a:off x="5812534"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36" name="Rectangle: Rounded Corners 35">
              <a:extLst>
                <a:ext uri="{FF2B5EF4-FFF2-40B4-BE49-F238E27FC236}">
                  <a16:creationId xmlns:a16="http://schemas.microsoft.com/office/drawing/2014/main" id="{F9A765EC-3A8C-D784-1790-51F47090FA58}"/>
                </a:ext>
              </a:extLst>
            </p:cNvPr>
            <p:cNvSpPr>
              <a:spLocks noGrp="1" noRot="1" noMove="1" noResize="1" noEditPoints="1" noAdjustHandles="1" noChangeArrowheads="1" noChangeShapeType="1"/>
            </p:cNvSpPr>
            <p:nvPr/>
          </p:nvSpPr>
          <p:spPr>
            <a:xfrm>
              <a:off x="6167775"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grpSp>
      <p:sp>
        <p:nvSpPr>
          <p:cNvPr id="5" name="TextBox 4">
            <a:extLst>
              <a:ext uri="{FF2B5EF4-FFF2-40B4-BE49-F238E27FC236}">
                <a16:creationId xmlns:a16="http://schemas.microsoft.com/office/drawing/2014/main" id="{20C4561C-F147-2FC7-4CB3-378E011727BA}"/>
              </a:ext>
            </a:extLst>
          </p:cNvPr>
          <p:cNvSpPr txBox="1">
            <a:spLocks noGrp="1" noRot="1" noMove="1" noResize="1" noEditPoints="1" noAdjustHandles="1" noChangeArrowheads="1" noChangeShapeType="1"/>
          </p:cNvSpPr>
          <p:nvPr/>
        </p:nvSpPr>
        <p:spPr>
          <a:xfrm>
            <a:off x="1349127" y="636384"/>
            <a:ext cx="3228189" cy="461665"/>
          </a:xfrm>
          <a:prstGeom prst="rect">
            <a:avLst/>
          </a:prstGeom>
          <a:noFill/>
        </p:spPr>
        <p:txBody>
          <a:bodyPr wrap="square" rtlCol="0">
            <a:spAutoFit/>
          </a:bodyPr>
          <a:lstStyle/>
          <a:p>
            <a:r>
              <a:rPr lang="en-US" sz="2400" b="1" i="0" u="none" strike="noStrike" baseline="0">
                <a:latin typeface="Myriad Pro" panose="020B0503030403020204" pitchFamily="34" charset="0"/>
              </a:rPr>
              <a:t>Ten Signs of Dementia</a:t>
            </a:r>
            <a:endParaRPr lang="en-US" sz="4000" b="1"/>
          </a:p>
        </p:txBody>
      </p:sp>
      <p:grpSp>
        <p:nvGrpSpPr>
          <p:cNvPr id="31" name="Group 30">
            <a:extLst>
              <a:ext uri="{FF2B5EF4-FFF2-40B4-BE49-F238E27FC236}">
                <a16:creationId xmlns:a16="http://schemas.microsoft.com/office/drawing/2014/main" id="{52D9B9B3-E0ED-B386-3677-DE873648A107}"/>
              </a:ext>
            </a:extLst>
          </p:cNvPr>
          <p:cNvGrpSpPr>
            <a:grpSpLocks noGrp="1" noUngrp="1" noRot="1" noMove="1" noResize="1"/>
          </p:cNvGrpSpPr>
          <p:nvPr/>
        </p:nvGrpSpPr>
        <p:grpSpPr>
          <a:xfrm>
            <a:off x="744279" y="634790"/>
            <a:ext cx="577931" cy="471944"/>
            <a:chOff x="5699051" y="1711842"/>
            <a:chExt cx="512135" cy="418214"/>
          </a:xfrm>
          <a:solidFill>
            <a:schemeClr val="accent3">
              <a:lumMod val="20000"/>
              <a:lumOff val="80000"/>
            </a:schemeClr>
          </a:solidFill>
        </p:grpSpPr>
        <p:sp>
          <p:nvSpPr>
            <p:cNvPr id="32" name="Oval 31">
              <a:extLst>
                <a:ext uri="{FF2B5EF4-FFF2-40B4-BE49-F238E27FC236}">
                  <a16:creationId xmlns:a16="http://schemas.microsoft.com/office/drawing/2014/main" id="{86561D87-C01B-E957-54AE-E1917C1DCD4E}"/>
                </a:ext>
              </a:extLst>
            </p:cNvPr>
            <p:cNvSpPr>
              <a:spLocks noGrp="1" noRot="1" noMove="1" noResize="1" noEditPoints="1" noAdjustHandles="1" noChangeArrowheads="1" noChangeShapeType="1"/>
            </p:cNvSpPr>
            <p:nvPr/>
          </p:nvSpPr>
          <p:spPr>
            <a:xfrm>
              <a:off x="5792972" y="1711842"/>
              <a:ext cx="418214" cy="418214"/>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Arrow: Right 37">
              <a:extLst>
                <a:ext uri="{FF2B5EF4-FFF2-40B4-BE49-F238E27FC236}">
                  <a16:creationId xmlns:a16="http://schemas.microsoft.com/office/drawing/2014/main" id="{86B57325-948F-ECA6-086C-04E1AAEA6C9C}"/>
                </a:ext>
              </a:extLst>
            </p:cNvPr>
            <p:cNvSpPr>
              <a:spLocks noGrp="1" noRot="1" noMove="1" noResize="1" noEditPoints="1" noAdjustHandles="1" noChangeArrowheads="1" noChangeShapeType="1"/>
            </p:cNvSpPr>
            <p:nvPr/>
          </p:nvSpPr>
          <p:spPr>
            <a:xfrm>
              <a:off x="5699051" y="1800087"/>
              <a:ext cx="418214" cy="241724"/>
            </a:xfrm>
            <a:prstGeom prst="rightArrow">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TextBox 38">
            <a:extLst>
              <a:ext uri="{FF2B5EF4-FFF2-40B4-BE49-F238E27FC236}">
                <a16:creationId xmlns:a16="http://schemas.microsoft.com/office/drawing/2014/main" id="{2460D2F1-3BEC-73AC-C140-CE1DAF289D5F}"/>
              </a:ext>
            </a:extLst>
          </p:cNvPr>
          <p:cNvSpPr txBox="1">
            <a:spLocks noGrp="1" noRot="1" noMove="1" noResize="1" noEditPoints="1" noAdjustHandles="1" noChangeArrowheads="1" noChangeShapeType="1"/>
          </p:cNvSpPr>
          <p:nvPr/>
        </p:nvSpPr>
        <p:spPr>
          <a:xfrm>
            <a:off x="1349127" y="2076277"/>
            <a:ext cx="3969185" cy="2336024"/>
          </a:xfrm>
          <a:prstGeom prst="rect">
            <a:avLst/>
          </a:prstGeom>
          <a:noFill/>
        </p:spPr>
        <p:txBody>
          <a:bodyPr wrap="square" rtlCol="0">
            <a:spAutoFit/>
          </a:bodyPr>
          <a:lstStyle/>
          <a:p>
            <a:pPr>
              <a:lnSpc>
                <a:spcPct val="90000"/>
              </a:lnSpc>
            </a:pPr>
            <a:r>
              <a:rPr lang="en-US" sz="5400" b="1">
                <a:solidFill>
                  <a:schemeClr val="accent3"/>
                </a:solidFill>
                <a:latin typeface="Myriad Pro" panose="020B0503030403020204" pitchFamily="34" charset="0"/>
              </a:rPr>
              <a:t>Changes in Mood or Personality</a:t>
            </a:r>
          </a:p>
        </p:txBody>
      </p:sp>
      <p:sp>
        <p:nvSpPr>
          <p:cNvPr id="40" name="TextBox 39">
            <a:extLst>
              <a:ext uri="{FF2B5EF4-FFF2-40B4-BE49-F238E27FC236}">
                <a16:creationId xmlns:a16="http://schemas.microsoft.com/office/drawing/2014/main" id="{D96B1C6C-99E7-9D46-691F-3C38D90D021C}"/>
              </a:ext>
            </a:extLst>
          </p:cNvPr>
          <p:cNvSpPr txBox="1">
            <a:spLocks noGrp="1" noRot="1" noMove="1" noResize="1" noEditPoints="1" noAdjustHandles="1" noChangeArrowheads="1" noChangeShapeType="1"/>
          </p:cNvSpPr>
          <p:nvPr/>
        </p:nvSpPr>
        <p:spPr>
          <a:xfrm>
            <a:off x="7110970" y="1211917"/>
            <a:ext cx="4639219" cy="2462213"/>
          </a:xfrm>
          <a:prstGeom prst="rect">
            <a:avLst/>
          </a:prstGeom>
          <a:noFill/>
        </p:spPr>
        <p:txBody>
          <a:bodyPr wrap="square" rtlCol="0">
            <a:spAutoFit/>
          </a:bodyPr>
          <a:lstStyle/>
          <a:p>
            <a:pPr>
              <a:spcAft>
                <a:spcPts val="1800"/>
              </a:spcAft>
            </a:pPr>
            <a:r>
              <a:rPr lang="en-US" sz="2800" b="1"/>
              <a:t>­Possible Sign of Dementia: </a:t>
            </a:r>
          </a:p>
          <a:p>
            <a:pPr>
              <a:spcAft>
                <a:spcPts val="1800"/>
              </a:spcAft>
            </a:pPr>
            <a:r>
              <a:rPr lang="en-US" sz="2400"/>
              <a:t>Confusion, suspicion, depression, fear or anxiety. </a:t>
            </a:r>
          </a:p>
          <a:p>
            <a:pPr>
              <a:spcAft>
                <a:spcPts val="1800"/>
              </a:spcAft>
            </a:pPr>
            <a:r>
              <a:rPr lang="en-US" sz="2400"/>
              <a:t>Easily upset at home, with friends or outside comfort zone.</a:t>
            </a:r>
          </a:p>
        </p:txBody>
      </p:sp>
      <p:sp>
        <p:nvSpPr>
          <p:cNvPr id="2" name="TextBox 1">
            <a:extLst>
              <a:ext uri="{FF2B5EF4-FFF2-40B4-BE49-F238E27FC236}">
                <a16:creationId xmlns:a16="http://schemas.microsoft.com/office/drawing/2014/main" id="{B421A6C8-5C32-C2FE-8332-45B51E427ABB}"/>
              </a:ext>
            </a:extLst>
          </p:cNvPr>
          <p:cNvSpPr txBox="1">
            <a:spLocks noGrp="1" noRot="1" noMove="1" noResize="1" noEditPoints="1" noAdjustHandles="1" noChangeArrowheads="1" noChangeShapeType="1"/>
          </p:cNvSpPr>
          <p:nvPr/>
        </p:nvSpPr>
        <p:spPr>
          <a:xfrm>
            <a:off x="7110971" y="3906479"/>
            <a:ext cx="4491308" cy="1862048"/>
          </a:xfrm>
          <a:prstGeom prst="rect">
            <a:avLst/>
          </a:prstGeom>
          <a:noFill/>
        </p:spPr>
        <p:txBody>
          <a:bodyPr wrap="square" rtlCol="0">
            <a:spAutoFit/>
          </a:bodyPr>
          <a:lstStyle/>
          <a:p>
            <a:pPr>
              <a:spcAft>
                <a:spcPts val="1800"/>
              </a:spcAft>
            </a:pPr>
            <a:r>
              <a:rPr lang="en-US" sz="2800" b="1"/>
              <a:t>Typical Aging</a:t>
            </a:r>
            <a:r>
              <a:rPr lang="en-US" sz="2800"/>
              <a:t>: </a:t>
            </a:r>
          </a:p>
          <a:p>
            <a:pPr>
              <a:spcAft>
                <a:spcPts val="1800"/>
              </a:spcAft>
            </a:pPr>
            <a:r>
              <a:rPr lang="en-US" sz="2400"/>
              <a:t>Developing ways of doing things, becoming irritable when a routine is disrupted.</a:t>
            </a:r>
          </a:p>
        </p:txBody>
      </p:sp>
      <p:sp>
        <p:nvSpPr>
          <p:cNvPr id="3" name="TextBox 2">
            <a:extLst>
              <a:ext uri="{FF2B5EF4-FFF2-40B4-BE49-F238E27FC236}">
                <a16:creationId xmlns:a16="http://schemas.microsoft.com/office/drawing/2014/main" id="{EBE1CFA0-1647-0F61-865E-485FFEF3B573}"/>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t>Brain Health &amp; Dementia Awareness in Our Communities  |  </a:t>
            </a:r>
            <a:fld id="{F9C608B9-E2CB-4E5D-B995-23A42A7D67FE}" type="slidenum">
              <a:rPr lang="en-US" sz="1200" i="1" smtClean="0"/>
              <a:pPr algn="r"/>
              <a:t>28</a:t>
            </a:fld>
            <a:r>
              <a:rPr lang="en-US" sz="1200" i="1"/>
              <a:t> </a:t>
            </a:r>
          </a:p>
        </p:txBody>
      </p:sp>
      <p:sp>
        <p:nvSpPr>
          <p:cNvPr id="6" name="TextBox 5">
            <a:extLst>
              <a:ext uri="{FF2B5EF4-FFF2-40B4-BE49-F238E27FC236}">
                <a16:creationId xmlns:a16="http://schemas.microsoft.com/office/drawing/2014/main" id="{F1799AED-6630-8322-EE7A-6EEE903AD251}"/>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solidFill>
              </a:rPr>
              <a:t>Please Do Not Change Presentation Language</a:t>
            </a:r>
          </a:p>
        </p:txBody>
      </p:sp>
      <p:grpSp>
        <p:nvGrpSpPr>
          <p:cNvPr id="7" name="Group 6">
            <a:extLst>
              <a:ext uri="{FF2B5EF4-FFF2-40B4-BE49-F238E27FC236}">
                <a16:creationId xmlns:a16="http://schemas.microsoft.com/office/drawing/2014/main" id="{244B5ADE-C29E-BDAC-2A0D-D9A6A9B73110}"/>
              </a:ext>
            </a:extLst>
          </p:cNvPr>
          <p:cNvGrpSpPr>
            <a:grpSpLocks noGrp="1" noUngrp="1" noRot="1" noMove="1" noResize="1"/>
          </p:cNvGrpSpPr>
          <p:nvPr/>
        </p:nvGrpSpPr>
        <p:grpSpPr>
          <a:xfrm>
            <a:off x="1410716" y="1333500"/>
            <a:ext cx="634651" cy="573229"/>
            <a:chOff x="1825942" y="2261718"/>
            <a:chExt cx="924090" cy="834656"/>
          </a:xfrm>
          <a:solidFill>
            <a:schemeClr val="accent3"/>
          </a:solidFill>
        </p:grpSpPr>
        <p:sp>
          <p:nvSpPr>
            <p:cNvPr id="8" name="Oval 7">
              <a:extLst>
                <a:ext uri="{FF2B5EF4-FFF2-40B4-BE49-F238E27FC236}">
                  <a16:creationId xmlns:a16="http://schemas.microsoft.com/office/drawing/2014/main" id="{C1B63454-684C-D5B6-FA51-0F24DA617245}"/>
                </a:ext>
              </a:extLst>
            </p:cNvPr>
            <p:cNvSpPr>
              <a:spLocks noGrp="1" noRot="1" noMove="1" noResize="1" noEditPoints="1" noAdjustHandles="1" noChangeArrowheads="1" noChangeShapeType="1"/>
            </p:cNvSpPr>
            <p:nvPr/>
          </p:nvSpPr>
          <p:spPr>
            <a:xfrm>
              <a:off x="1869742" y="2261718"/>
              <a:ext cx="834656" cy="83465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5AD5D1B-6017-307A-3C47-083F370BFFF2}"/>
                </a:ext>
              </a:extLst>
            </p:cNvPr>
            <p:cNvSpPr txBox="1">
              <a:spLocks noGrp="1" noRot="1" noMove="1" noResize="1" noEditPoints="1" noAdjustHandles="1" noChangeArrowheads="1" noChangeShapeType="1"/>
            </p:cNvSpPr>
            <p:nvPr/>
          </p:nvSpPr>
          <p:spPr>
            <a:xfrm>
              <a:off x="1825942" y="2285538"/>
              <a:ext cx="924090" cy="761840"/>
            </a:xfrm>
            <a:prstGeom prst="rect">
              <a:avLst/>
            </a:prstGeom>
            <a:noFill/>
          </p:spPr>
          <p:txBody>
            <a:bodyPr wrap="square" rtlCol="0" anchor="ctr">
              <a:spAutoFit/>
            </a:bodyPr>
            <a:lstStyle/>
            <a:p>
              <a:pPr algn="ctr"/>
              <a:r>
                <a:rPr lang="en-US" sz="2800" b="1">
                  <a:solidFill>
                    <a:schemeClr val="bg1"/>
                  </a:solidFill>
                </a:rPr>
                <a:t>10</a:t>
              </a:r>
            </a:p>
          </p:txBody>
        </p:sp>
      </p:grpSp>
    </p:spTree>
    <p:extLst>
      <p:ext uri="{BB962C8B-B14F-4D97-AF65-F5344CB8AC3E}">
        <p14:creationId xmlns:p14="http://schemas.microsoft.com/office/powerpoint/2010/main" val="2485066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9BAD6107-6E62-05C0-2FB1-09E714890D1D}"/>
              </a:ext>
            </a:extLst>
          </p:cNvPr>
          <p:cNvGrpSpPr>
            <a:grpSpLocks noGrp="1" noUngrp="1" noRot="1" noMove="1" noResize="1"/>
          </p:cNvGrpSpPr>
          <p:nvPr/>
        </p:nvGrpSpPr>
        <p:grpSpPr>
          <a:xfrm>
            <a:off x="6096000" y="193287"/>
            <a:ext cx="6225280" cy="338554"/>
            <a:chOff x="6096000" y="193287"/>
            <a:chExt cx="6225280" cy="338554"/>
          </a:xfrm>
        </p:grpSpPr>
        <p:sp>
          <p:nvSpPr>
            <p:cNvPr id="2" name="Rectangle: Rounded Corners 1">
              <a:extLst>
                <a:ext uri="{FF2B5EF4-FFF2-40B4-BE49-F238E27FC236}">
                  <a16:creationId xmlns:a16="http://schemas.microsoft.com/office/drawing/2014/main" id="{2516A4DF-7986-D2F5-283B-9A50A3066BAE}"/>
                </a:ext>
              </a:extLst>
            </p:cNvPr>
            <p:cNvSpPr>
              <a:spLocks noGrp="1" noRot="1" noMove="1" noResize="1" noEditPoints="1" noAdjustHandles="1" noChangeArrowheads="1" noChangeShapeType="1"/>
            </p:cNvSpPr>
            <p:nvPr/>
          </p:nvSpPr>
          <p:spPr>
            <a:xfrm>
              <a:off x="11689040"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3" name="Rectangle: Rounded Corners 2">
              <a:extLst>
                <a:ext uri="{FF2B5EF4-FFF2-40B4-BE49-F238E27FC236}">
                  <a16:creationId xmlns:a16="http://schemas.microsoft.com/office/drawing/2014/main" id="{B43594B3-3499-02F9-7B97-2898894DEBE0}"/>
                </a:ext>
              </a:extLst>
            </p:cNvPr>
            <p:cNvSpPr>
              <a:spLocks noGrp="1" noRot="1" noMove="1" noResize="1" noEditPoints="1" noAdjustHandles="1" noChangeArrowheads="1" noChangeShapeType="1"/>
            </p:cNvSpPr>
            <p:nvPr/>
          </p:nvSpPr>
          <p:spPr>
            <a:xfrm>
              <a:off x="12044281"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4" name="TextBox 3">
              <a:extLst>
                <a:ext uri="{FF2B5EF4-FFF2-40B4-BE49-F238E27FC236}">
                  <a16:creationId xmlns:a16="http://schemas.microsoft.com/office/drawing/2014/main" id="{2BB93602-5656-FA7E-5800-58E1894FA402}"/>
                </a:ext>
              </a:extLst>
            </p:cNvPr>
            <p:cNvSpPr txBox="1">
              <a:spLocks noGrp="1" noRot="1" noMove="1" noResize="1" noEditPoints="1" noAdjustHandles="1" noChangeArrowheads="1" noChangeShapeType="1"/>
            </p:cNvSpPr>
            <p:nvPr/>
          </p:nvSpPr>
          <p:spPr>
            <a:xfrm>
              <a:off x="6096000" y="193287"/>
              <a:ext cx="5501268" cy="338554"/>
            </a:xfrm>
            <a:prstGeom prst="rect">
              <a:avLst/>
            </a:prstGeom>
            <a:noFill/>
          </p:spPr>
          <p:txBody>
            <a:bodyPr wrap="square" rtlCol="0">
              <a:spAutoFit/>
            </a:bodyPr>
            <a:lstStyle/>
            <a:p>
              <a:pPr algn="r"/>
              <a:r>
                <a:rPr lang="en-US" sz="1600" b="1" i="1">
                  <a:solidFill>
                    <a:schemeClr val="bg1">
                      <a:lumMod val="65000"/>
                    </a:schemeClr>
                  </a:solidFill>
                  <a:latin typeface="Myriad Pro" panose="020B0503030403020204" pitchFamily="34" charset="0"/>
                </a:rPr>
                <a:t>Benefits of Early Detection</a:t>
              </a:r>
            </a:p>
          </p:txBody>
        </p:sp>
      </p:grpSp>
      <p:grpSp>
        <p:nvGrpSpPr>
          <p:cNvPr id="10" name="Group 9">
            <a:extLst>
              <a:ext uri="{FF2B5EF4-FFF2-40B4-BE49-F238E27FC236}">
                <a16:creationId xmlns:a16="http://schemas.microsoft.com/office/drawing/2014/main" id="{F4187D7C-40D2-09F2-6358-3A312992FD9C}"/>
              </a:ext>
            </a:extLst>
          </p:cNvPr>
          <p:cNvGrpSpPr>
            <a:grpSpLocks noGrp="1" noUngrp="1" noRot="1" noMove="1" noResize="1"/>
          </p:cNvGrpSpPr>
          <p:nvPr/>
        </p:nvGrpSpPr>
        <p:grpSpPr>
          <a:xfrm>
            <a:off x="282499" y="6448603"/>
            <a:ext cx="11627003" cy="276999"/>
            <a:chOff x="282499" y="6448603"/>
            <a:chExt cx="11627003" cy="276999"/>
          </a:xfrm>
        </p:grpSpPr>
        <p:sp>
          <p:nvSpPr>
            <p:cNvPr id="7" name="TextBox 6">
              <a:extLst>
                <a:ext uri="{FF2B5EF4-FFF2-40B4-BE49-F238E27FC236}">
                  <a16:creationId xmlns:a16="http://schemas.microsoft.com/office/drawing/2014/main" id="{FA108032-DA50-BAC0-60F7-857A0DD5BE9C}"/>
                </a:ext>
              </a:extLst>
            </p:cNvPr>
            <p:cNvSpPr txBox="1">
              <a:spLocks noGrp="1" noRot="1" noMove="1" noResize="1" noEditPoints="1" noAdjustHandles="1" noChangeArrowheads="1" noChangeShapeType="1"/>
            </p:cNvSpPr>
            <p:nvPr/>
          </p:nvSpPr>
          <p:spPr>
            <a:xfrm>
              <a:off x="5711230" y="6448603"/>
              <a:ext cx="6198272" cy="276999"/>
            </a:xfrm>
            <a:prstGeom prst="rect">
              <a:avLst/>
            </a:prstGeom>
            <a:noFill/>
          </p:spPr>
          <p:txBody>
            <a:bodyPr wrap="square" rtlCol="0">
              <a:spAutoFit/>
            </a:bodyPr>
            <a:lstStyle/>
            <a:p>
              <a:pPr algn="r"/>
              <a:r>
                <a:rPr lang="en-US" sz="1200" i="1"/>
                <a:t>Brain Health &amp; Dementia Awareness in Our Communities	 		</a:t>
              </a:r>
              <a:r>
                <a:rPr lang="en-US" sz="1200" i="1">
                  <a:solidFill>
                    <a:schemeClr val="bg1"/>
                  </a:solidFill>
                </a:rPr>
                <a:t>  </a:t>
              </a:r>
              <a:fld id="{F9C608B9-E2CB-4E5D-B995-23A42A7D67FE}" type="slidenum">
                <a:rPr lang="en-US" sz="1200" i="1" smtClean="0">
                  <a:solidFill>
                    <a:schemeClr val="bg1"/>
                  </a:solidFill>
                </a:rPr>
                <a:pPr algn="r"/>
                <a:t>29</a:t>
              </a:fld>
              <a:r>
                <a:rPr lang="en-US" sz="1200" i="1">
                  <a:solidFill>
                    <a:schemeClr val="bg1"/>
                  </a:solidFill>
                </a:rPr>
                <a:t> </a:t>
              </a:r>
            </a:p>
          </p:txBody>
        </p:sp>
        <p:sp>
          <p:nvSpPr>
            <p:cNvPr id="8" name="TextBox 7">
              <a:extLst>
                <a:ext uri="{FF2B5EF4-FFF2-40B4-BE49-F238E27FC236}">
                  <a16:creationId xmlns:a16="http://schemas.microsoft.com/office/drawing/2014/main" id="{8C902BD7-5973-2FC7-5C78-6A494A0B6845}"/>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solidFill>
                </a:rPr>
                <a:t>Please Do Not Change Presentation Language</a:t>
              </a:r>
            </a:p>
          </p:txBody>
        </p:sp>
      </p:grpSp>
      <p:sp>
        <p:nvSpPr>
          <p:cNvPr id="6" name="TextBox 5">
            <a:extLst>
              <a:ext uri="{FF2B5EF4-FFF2-40B4-BE49-F238E27FC236}">
                <a16:creationId xmlns:a16="http://schemas.microsoft.com/office/drawing/2014/main" id="{76901B67-B616-9B04-E490-3253F70FA97B}"/>
              </a:ext>
            </a:extLst>
          </p:cNvPr>
          <p:cNvSpPr txBox="1">
            <a:spLocks noGrp="1" noRot="1" noMove="1" noResize="1" noEditPoints="1" noAdjustHandles="1" noChangeArrowheads="1" noChangeShapeType="1"/>
          </p:cNvSpPr>
          <p:nvPr/>
        </p:nvSpPr>
        <p:spPr>
          <a:xfrm>
            <a:off x="5604581" y="4028715"/>
            <a:ext cx="5346575" cy="1323439"/>
          </a:xfrm>
          <a:prstGeom prst="rect">
            <a:avLst/>
          </a:prstGeom>
          <a:noFill/>
        </p:spPr>
        <p:txBody>
          <a:bodyPr wrap="square" rtlCol="0">
            <a:spAutoFit/>
          </a:bodyPr>
          <a:lstStyle/>
          <a:p>
            <a:r>
              <a:rPr lang="en-US" sz="2000" b="0" i="0" u="none" strike="noStrike" baseline="0">
                <a:solidFill>
                  <a:srgbClr val="211D1E"/>
                </a:solidFill>
                <a:latin typeface="Myriad Pro" panose="020B0503030403020204" pitchFamily="34" charset="0"/>
              </a:rPr>
              <a:t>Talking about dementia can be hard and can feel scary. However, getting the advice of a trusted medical provider can help you and your loved ones respond with care and resources.</a:t>
            </a:r>
            <a:endParaRPr lang="en-US" sz="3200">
              <a:latin typeface="Myriad Pro" panose="020B0503030403020204" pitchFamily="34" charset="0"/>
            </a:endParaRPr>
          </a:p>
        </p:txBody>
      </p:sp>
      <p:sp>
        <p:nvSpPr>
          <p:cNvPr id="11" name="TextBox 10">
            <a:extLst>
              <a:ext uri="{FF2B5EF4-FFF2-40B4-BE49-F238E27FC236}">
                <a16:creationId xmlns:a16="http://schemas.microsoft.com/office/drawing/2014/main" id="{5508FFF2-E1AD-8E4A-D97A-06B176C698F4}"/>
              </a:ext>
            </a:extLst>
          </p:cNvPr>
          <p:cNvSpPr txBox="1">
            <a:spLocks noGrp="1" noRot="1" noMove="1" noResize="1" noEditPoints="1" noAdjustHandles="1" noChangeArrowheads="1" noChangeShapeType="1"/>
          </p:cNvSpPr>
          <p:nvPr/>
        </p:nvSpPr>
        <p:spPr>
          <a:xfrm>
            <a:off x="5604581" y="1212815"/>
            <a:ext cx="5644611" cy="2751522"/>
          </a:xfrm>
          <a:prstGeom prst="rect">
            <a:avLst/>
          </a:prstGeom>
          <a:noFill/>
        </p:spPr>
        <p:txBody>
          <a:bodyPr wrap="square" rtlCol="0">
            <a:spAutoFit/>
          </a:bodyPr>
          <a:lstStyle/>
          <a:p>
            <a:pPr>
              <a:lnSpc>
                <a:spcPct val="90000"/>
              </a:lnSpc>
            </a:pPr>
            <a:r>
              <a:rPr lang="en-US" sz="4800" b="1">
                <a:latin typeface="+mj-lt"/>
              </a:rPr>
              <a:t>Talking to My Medical Provider About Dementia Concerns</a:t>
            </a:r>
          </a:p>
        </p:txBody>
      </p:sp>
      <p:sp>
        <p:nvSpPr>
          <p:cNvPr id="12" name="Oval 11">
            <a:extLst>
              <a:ext uri="{FF2B5EF4-FFF2-40B4-BE49-F238E27FC236}">
                <a16:creationId xmlns:a16="http://schemas.microsoft.com/office/drawing/2014/main" id="{33E0AF6F-0D93-EB83-7DC7-6384F6F7CFAA}"/>
              </a:ext>
            </a:extLst>
          </p:cNvPr>
          <p:cNvSpPr/>
          <p:nvPr/>
        </p:nvSpPr>
        <p:spPr>
          <a:xfrm flipH="1">
            <a:off x="836159" y="486717"/>
            <a:ext cx="4203718" cy="4203718"/>
          </a:xfrm>
          <a:prstGeom prst="ellipse">
            <a:avLst/>
          </a:prstGeom>
          <a:blipFill>
            <a:blip r:embed="rId3">
              <a:extLst>
                <a:ext uri="{28A0092B-C50C-407E-A947-70E740481C1C}">
                  <a14:useLocalDpi xmlns:a14="http://schemas.microsoft.com/office/drawing/2010/main" val="0"/>
                </a:ext>
              </a:extLst>
            </a:blip>
            <a:srcRect/>
            <a:stretch>
              <a:fillRect l="-39366" r="-1063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34717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6E8DFA83-0E49-662A-1C22-5B0CA9F8419A}"/>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50043192-C781-7737-1191-32B303FB7FA7}"/>
              </a:ext>
            </a:extLst>
          </p:cNvPr>
          <p:cNvSpPr txBox="1">
            <a:spLocks noGrp="1" noRot="1" noMove="1" noResize="1" noEditPoints="1" noAdjustHandles="1" noChangeArrowheads="1" noChangeShapeType="1"/>
          </p:cNvSpPr>
          <p:nvPr/>
        </p:nvSpPr>
        <p:spPr>
          <a:xfrm rot="20268737">
            <a:off x="-383979" y="1653988"/>
            <a:ext cx="11997018" cy="2646878"/>
          </a:xfrm>
          <a:prstGeom prst="rect">
            <a:avLst/>
          </a:prstGeom>
          <a:noFill/>
        </p:spPr>
        <p:txBody>
          <a:bodyPr wrap="square" rtlCol="0">
            <a:spAutoFit/>
          </a:bodyPr>
          <a:lstStyle/>
          <a:p>
            <a:pPr algn="ctr"/>
            <a:r>
              <a:rPr lang="en-US" sz="16600" b="1" spc="2400">
                <a:solidFill>
                  <a:schemeClr val="bg2"/>
                </a:solidFill>
              </a:rPr>
              <a:t>EXAMPLE</a:t>
            </a:r>
          </a:p>
        </p:txBody>
      </p:sp>
      <p:pic>
        <p:nvPicPr>
          <p:cNvPr id="10" name="Picture Placeholder 9">
            <a:extLst>
              <a:ext uri="{FF2B5EF4-FFF2-40B4-BE49-F238E27FC236}">
                <a16:creationId xmlns:a16="http://schemas.microsoft.com/office/drawing/2014/main" id="{F50EBD1E-F92A-73FA-3124-99F03CB2EDCA}"/>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l="1521" r="224"/>
          <a:stretch>
            <a:fillRect/>
          </a:stretch>
        </p:blipFill>
        <p:spPr>
          <a:xfrm>
            <a:off x="801111" y="944455"/>
            <a:ext cx="3900362" cy="1168110"/>
          </a:xfrm>
        </p:spPr>
      </p:pic>
      <p:sp>
        <p:nvSpPr>
          <p:cNvPr id="3" name="Text Placeholder 2">
            <a:extLst>
              <a:ext uri="{FF2B5EF4-FFF2-40B4-BE49-F238E27FC236}">
                <a16:creationId xmlns:a16="http://schemas.microsoft.com/office/drawing/2014/main" id="{79DD1A01-D8AF-F083-E096-B803447D1D39}"/>
              </a:ext>
            </a:extLst>
          </p:cNvPr>
          <p:cNvSpPr>
            <a:spLocks noGrp="1"/>
          </p:cNvSpPr>
          <p:nvPr>
            <p:ph type="body" sz="quarter" idx="11"/>
          </p:nvPr>
        </p:nvSpPr>
        <p:spPr>
          <a:xfrm>
            <a:off x="523354" y="2342644"/>
            <a:ext cx="6249679" cy="2091791"/>
          </a:xfrm>
        </p:spPr>
        <p:txBody>
          <a:bodyPr/>
          <a:lstStyle/>
          <a:p>
            <a:pPr>
              <a:lnSpc>
                <a:spcPct val="90000"/>
              </a:lnSpc>
            </a:pPr>
            <a:r>
              <a:rPr lang="en-US"/>
              <a:t>	Improve Your and Your Loved Ones’ Brain Health</a:t>
            </a:r>
          </a:p>
        </p:txBody>
      </p:sp>
      <p:sp>
        <p:nvSpPr>
          <p:cNvPr id="4" name="Text Placeholder 3">
            <a:extLst>
              <a:ext uri="{FF2B5EF4-FFF2-40B4-BE49-F238E27FC236}">
                <a16:creationId xmlns:a16="http://schemas.microsoft.com/office/drawing/2014/main" id="{031F88C7-75F4-8F7F-4578-5500DD272883}"/>
              </a:ext>
            </a:extLst>
          </p:cNvPr>
          <p:cNvSpPr>
            <a:spLocks noGrp="1"/>
          </p:cNvSpPr>
          <p:nvPr>
            <p:ph type="body" sz="quarter" idx="12"/>
          </p:nvPr>
        </p:nvSpPr>
        <p:spPr>
          <a:xfrm>
            <a:off x="523355" y="4570792"/>
            <a:ext cx="5764157" cy="1463519"/>
          </a:xfrm>
        </p:spPr>
        <p:txBody>
          <a:bodyPr/>
          <a:lstStyle/>
          <a:p>
            <a:r>
              <a:rPr lang="en-US"/>
              <a:t>	Join us at the community center to learn more about how you can improve your and your loved ones’ brain health.</a:t>
            </a:r>
          </a:p>
        </p:txBody>
      </p:sp>
      <p:pic>
        <p:nvPicPr>
          <p:cNvPr id="8" name="Picture Placeholder 7">
            <a:extLst>
              <a:ext uri="{FF2B5EF4-FFF2-40B4-BE49-F238E27FC236}">
                <a16:creationId xmlns:a16="http://schemas.microsoft.com/office/drawing/2014/main" id="{AA9CAAC4-1487-17D7-EF33-33D819C967F5}"/>
              </a:ext>
            </a:extLst>
          </p:cNvPr>
          <p:cNvPicPr>
            <a:picLocks noGrp="1" noChangeAspect="1"/>
          </p:cNvPicPr>
          <p:nvPr>
            <p:ph type="pic" sz="quarter" idx="13"/>
          </p:nvPr>
        </p:nvPicPr>
        <p:blipFill>
          <a:blip r:embed="rId5">
            <a:extLst>
              <a:ext uri="{28A0092B-C50C-407E-A947-70E740481C1C}">
                <a14:useLocalDpi xmlns:a14="http://schemas.microsoft.com/office/drawing/2010/main" val="0"/>
              </a:ext>
            </a:extLst>
          </a:blip>
          <a:srcRect l="109" t="-1" r="517" b="-7873"/>
          <a:stretch>
            <a:fillRect/>
          </a:stretch>
        </p:blipFill>
        <p:spPr>
          <a:xfrm>
            <a:off x="6760060" y="1246173"/>
            <a:ext cx="4908585" cy="4466803"/>
          </a:xfrm>
          <a:solidFill>
            <a:schemeClr val="bg1"/>
          </a:solidFill>
          <a:ln>
            <a:solidFill>
              <a:schemeClr val="accent1"/>
            </a:solidFill>
          </a:ln>
        </p:spPr>
      </p:pic>
      <p:sp>
        <p:nvSpPr>
          <p:cNvPr id="11" name="TextBox 10">
            <a:extLst>
              <a:ext uri="{FF2B5EF4-FFF2-40B4-BE49-F238E27FC236}">
                <a16:creationId xmlns:a16="http://schemas.microsoft.com/office/drawing/2014/main" id="{FA5155B7-A727-7544-1FF4-AE2B68E244A8}"/>
              </a:ext>
            </a:extLst>
          </p:cNvPr>
          <p:cNvSpPr txBox="1"/>
          <p:nvPr/>
        </p:nvSpPr>
        <p:spPr>
          <a:xfrm>
            <a:off x="7057597" y="3941666"/>
            <a:ext cx="4515355" cy="1530612"/>
          </a:xfrm>
          <a:prstGeom prst="rect">
            <a:avLst/>
          </a:prstGeom>
          <a:noFill/>
        </p:spPr>
        <p:txBody>
          <a:bodyPr wrap="square" rtlCol="0">
            <a:spAutoFit/>
          </a:bodyPr>
          <a:lstStyle/>
          <a:p>
            <a:pPr>
              <a:lnSpc>
                <a:spcPct val="90000"/>
              </a:lnSpc>
              <a:spcAft>
                <a:spcPts val="600"/>
              </a:spcAft>
            </a:pPr>
            <a:r>
              <a:rPr lang="en-US" sz="2400" b="1"/>
              <a:t>Dementia</a:t>
            </a:r>
            <a:br>
              <a:rPr lang="en-US" sz="2400" b="1"/>
            </a:br>
            <a:r>
              <a:rPr lang="en-US" sz="2400" b="1"/>
              <a:t>Awareness Training</a:t>
            </a:r>
            <a:endParaRPr lang="en-US" sz="1600"/>
          </a:p>
          <a:p>
            <a:pPr>
              <a:lnSpc>
                <a:spcPct val="110000"/>
              </a:lnSpc>
            </a:pPr>
            <a:r>
              <a:rPr lang="en-US" sz="1400"/>
              <a:t>Thursday, January 1, 2026 | 5:30 PM</a:t>
            </a:r>
          </a:p>
          <a:p>
            <a:pPr>
              <a:lnSpc>
                <a:spcPct val="110000"/>
              </a:lnSpc>
            </a:pPr>
            <a:r>
              <a:rPr lang="en-US" sz="1400"/>
              <a:t>Community Center | Training Room</a:t>
            </a:r>
          </a:p>
          <a:p>
            <a:pPr>
              <a:lnSpc>
                <a:spcPct val="110000"/>
              </a:lnSpc>
            </a:pPr>
            <a:r>
              <a:rPr lang="en-US" sz="1400"/>
              <a:t>1235 Community Center Way, City, State, 98765</a:t>
            </a:r>
          </a:p>
        </p:txBody>
      </p:sp>
    </p:spTree>
    <p:extLst>
      <p:ext uri="{BB962C8B-B14F-4D97-AF65-F5344CB8AC3E}">
        <p14:creationId xmlns:p14="http://schemas.microsoft.com/office/powerpoint/2010/main" val="18617432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C1F41F8-9D6C-4FD3-C192-ED3F68B9F3D7}"/>
              </a:ext>
            </a:extLst>
          </p:cNvPr>
          <p:cNvSpPr txBox="1">
            <a:spLocks noGrp="1" noRot="1" noMove="1" noResize="1" noEditPoints="1" noAdjustHandles="1" noChangeArrowheads="1" noChangeShapeType="1"/>
          </p:cNvSpPr>
          <p:nvPr/>
        </p:nvSpPr>
        <p:spPr>
          <a:xfrm>
            <a:off x="1042284" y="689065"/>
            <a:ext cx="7724592" cy="1089529"/>
          </a:xfrm>
          <a:prstGeom prst="rect">
            <a:avLst/>
          </a:prstGeom>
          <a:noFill/>
        </p:spPr>
        <p:txBody>
          <a:bodyPr wrap="square" rtlCol="0">
            <a:spAutoFit/>
          </a:bodyPr>
          <a:lstStyle/>
          <a:p>
            <a:pPr>
              <a:lnSpc>
                <a:spcPct val="90000"/>
              </a:lnSpc>
            </a:pPr>
            <a:r>
              <a:rPr lang="en-US" sz="3600" b="1">
                <a:latin typeface="+mj-lt"/>
              </a:rPr>
              <a:t>Talking to My Medical Provider About Dementia Concerns</a:t>
            </a:r>
          </a:p>
        </p:txBody>
      </p:sp>
      <p:sp>
        <p:nvSpPr>
          <p:cNvPr id="3" name="TextBox 2">
            <a:extLst>
              <a:ext uri="{FF2B5EF4-FFF2-40B4-BE49-F238E27FC236}">
                <a16:creationId xmlns:a16="http://schemas.microsoft.com/office/drawing/2014/main" id="{009348CA-EDF7-EAE2-04F6-0FA1CB029D7E}"/>
              </a:ext>
            </a:extLst>
          </p:cNvPr>
          <p:cNvSpPr txBox="1">
            <a:spLocks noGrp="1" noRot="1" noMove="1" noResize="1" noEditPoints="1" noAdjustHandles="1" noChangeArrowheads="1" noChangeShapeType="1"/>
          </p:cNvSpPr>
          <p:nvPr/>
        </p:nvSpPr>
        <p:spPr>
          <a:xfrm>
            <a:off x="1042283" y="2237075"/>
            <a:ext cx="5349464" cy="584775"/>
          </a:xfrm>
          <a:prstGeom prst="rect">
            <a:avLst/>
          </a:prstGeom>
          <a:noFill/>
        </p:spPr>
        <p:txBody>
          <a:bodyPr wrap="square" rtlCol="0">
            <a:spAutoFit/>
          </a:bodyPr>
          <a:lstStyle/>
          <a:p>
            <a:r>
              <a:rPr lang="en-US" sz="3200" b="1" i="0" u="none" strike="noStrike" baseline="0">
                <a:solidFill>
                  <a:schemeClr val="accent3"/>
                </a:solidFill>
                <a:latin typeface="Myriad Pro" panose="020B0503030403020204" pitchFamily="34" charset="0"/>
              </a:rPr>
              <a:t>Before Your Visit</a:t>
            </a:r>
            <a:endParaRPr lang="en-US" sz="4800" b="1">
              <a:solidFill>
                <a:schemeClr val="accent3"/>
              </a:solidFill>
            </a:endParaRPr>
          </a:p>
        </p:txBody>
      </p:sp>
      <p:sp>
        <p:nvSpPr>
          <p:cNvPr id="4" name="TextBox 3">
            <a:extLst>
              <a:ext uri="{FF2B5EF4-FFF2-40B4-BE49-F238E27FC236}">
                <a16:creationId xmlns:a16="http://schemas.microsoft.com/office/drawing/2014/main" id="{B59E7E24-3767-A2B2-9EF0-9A3C7334ED1C}"/>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solidFill>
                  <a:schemeClr val="bg1"/>
                </a:solidFill>
              </a:rPr>
              <a:t>Brain Health &amp; Dementia Awareness in Our Communities  |  </a:t>
            </a:r>
            <a:fld id="{F9C608B9-E2CB-4E5D-B995-23A42A7D67FE}" type="slidenum">
              <a:rPr lang="en-US" sz="1200" i="1" smtClean="0">
                <a:solidFill>
                  <a:schemeClr val="bg1"/>
                </a:solidFill>
              </a:rPr>
              <a:pPr algn="r"/>
              <a:t>30</a:t>
            </a:fld>
            <a:r>
              <a:rPr lang="en-US" sz="1200" i="1">
                <a:solidFill>
                  <a:schemeClr val="bg1"/>
                </a:solidFill>
              </a:rPr>
              <a:t> </a:t>
            </a:r>
          </a:p>
        </p:txBody>
      </p:sp>
      <p:sp>
        <p:nvSpPr>
          <p:cNvPr id="5" name="TextBox 4">
            <a:extLst>
              <a:ext uri="{FF2B5EF4-FFF2-40B4-BE49-F238E27FC236}">
                <a16:creationId xmlns:a16="http://schemas.microsoft.com/office/drawing/2014/main" id="{26B5A19C-8DFD-F2BF-22F2-ECAB4DF8BEF4}"/>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t>Please Do Not Change Presentation Language</a:t>
            </a:r>
          </a:p>
        </p:txBody>
      </p:sp>
      <p:sp>
        <p:nvSpPr>
          <p:cNvPr id="8" name="TextBox 7">
            <a:extLst>
              <a:ext uri="{FF2B5EF4-FFF2-40B4-BE49-F238E27FC236}">
                <a16:creationId xmlns:a16="http://schemas.microsoft.com/office/drawing/2014/main" id="{F6E3D4F7-8E1A-ADDB-94A5-EA2480EF4C80}"/>
              </a:ext>
            </a:extLst>
          </p:cNvPr>
          <p:cNvSpPr txBox="1">
            <a:spLocks noGrp="1" noRot="1" noMove="1" noResize="1" noEditPoints="1" noAdjustHandles="1" noChangeArrowheads="1" noChangeShapeType="1"/>
          </p:cNvSpPr>
          <p:nvPr/>
        </p:nvSpPr>
        <p:spPr>
          <a:xfrm>
            <a:off x="2301961" y="3214991"/>
            <a:ext cx="3428522" cy="461665"/>
          </a:xfrm>
          <a:prstGeom prst="rect">
            <a:avLst/>
          </a:prstGeom>
          <a:noFill/>
        </p:spPr>
        <p:txBody>
          <a:bodyPr wrap="square" rtlCol="0">
            <a:spAutoFit/>
          </a:bodyPr>
          <a:lstStyle/>
          <a:p>
            <a:r>
              <a:rPr lang="en-US" sz="2400" b="0" i="0" u="none" strike="noStrike" baseline="0">
                <a:solidFill>
                  <a:srgbClr val="211D1E"/>
                </a:solidFill>
                <a:latin typeface="Myriad Pro" panose="020B0503030403020204" pitchFamily="34" charset="0"/>
              </a:rPr>
              <a:t>Write down your signs</a:t>
            </a:r>
            <a:endParaRPr lang="en-US" sz="2400"/>
          </a:p>
        </p:txBody>
      </p:sp>
      <p:sp>
        <p:nvSpPr>
          <p:cNvPr id="24" name="TextBox 23">
            <a:extLst>
              <a:ext uri="{FF2B5EF4-FFF2-40B4-BE49-F238E27FC236}">
                <a16:creationId xmlns:a16="http://schemas.microsoft.com/office/drawing/2014/main" id="{F8F01FFD-AA29-574C-43A5-246B734AA476}"/>
              </a:ext>
            </a:extLst>
          </p:cNvPr>
          <p:cNvSpPr txBox="1">
            <a:spLocks noGrp="1" noRot="1" noMove="1" noResize="1" noEditPoints="1" noAdjustHandles="1" noChangeArrowheads="1" noChangeShapeType="1"/>
          </p:cNvSpPr>
          <p:nvPr/>
        </p:nvSpPr>
        <p:spPr>
          <a:xfrm>
            <a:off x="2301961" y="4789963"/>
            <a:ext cx="3973132" cy="461665"/>
          </a:xfrm>
          <a:prstGeom prst="rect">
            <a:avLst/>
          </a:prstGeom>
          <a:noFill/>
        </p:spPr>
        <p:txBody>
          <a:bodyPr wrap="square" rtlCol="0">
            <a:spAutoFit/>
          </a:bodyPr>
          <a:lstStyle/>
          <a:p>
            <a:r>
              <a:rPr lang="en-US" sz="2400">
                <a:solidFill>
                  <a:srgbClr val="211D1E"/>
                </a:solidFill>
                <a:latin typeface="Myriad Pro" panose="020B0503030403020204" pitchFamily="34" charset="0"/>
              </a:rPr>
              <a:t>Plan to bring a friend</a:t>
            </a:r>
            <a:endParaRPr lang="en-US" sz="2400"/>
          </a:p>
        </p:txBody>
      </p:sp>
      <p:sp>
        <p:nvSpPr>
          <p:cNvPr id="25" name="TextBox 24">
            <a:extLst>
              <a:ext uri="{FF2B5EF4-FFF2-40B4-BE49-F238E27FC236}">
                <a16:creationId xmlns:a16="http://schemas.microsoft.com/office/drawing/2014/main" id="{5D20E797-4E8F-31B6-9C1E-96A0AA4295A3}"/>
              </a:ext>
            </a:extLst>
          </p:cNvPr>
          <p:cNvSpPr txBox="1">
            <a:spLocks noGrp="1" noRot="1" noMove="1" noResize="1" noEditPoints="1" noAdjustHandles="1" noChangeArrowheads="1" noChangeShapeType="1"/>
          </p:cNvSpPr>
          <p:nvPr/>
        </p:nvSpPr>
        <p:spPr>
          <a:xfrm>
            <a:off x="2301961" y="3817811"/>
            <a:ext cx="4159800" cy="830997"/>
          </a:xfrm>
          <a:prstGeom prst="rect">
            <a:avLst/>
          </a:prstGeom>
          <a:noFill/>
        </p:spPr>
        <p:txBody>
          <a:bodyPr wrap="square" rtlCol="0">
            <a:spAutoFit/>
          </a:bodyPr>
          <a:lstStyle/>
          <a:p>
            <a:r>
              <a:rPr lang="en-US" sz="2400" b="0" i="0" u="none" strike="noStrike" baseline="0">
                <a:solidFill>
                  <a:srgbClr val="211D1E"/>
                </a:solidFill>
                <a:latin typeface="Myriad Pro" panose="020B0503030403020204" pitchFamily="34" charset="0"/>
              </a:rPr>
              <a:t>List medications, including over the counter and vitamins</a:t>
            </a:r>
          </a:p>
        </p:txBody>
      </p:sp>
      <p:sp>
        <p:nvSpPr>
          <p:cNvPr id="26" name="TextBox 25">
            <a:extLst>
              <a:ext uri="{FF2B5EF4-FFF2-40B4-BE49-F238E27FC236}">
                <a16:creationId xmlns:a16="http://schemas.microsoft.com/office/drawing/2014/main" id="{1B3CD3DB-0E8C-8FA9-9188-5B2333382930}"/>
              </a:ext>
            </a:extLst>
          </p:cNvPr>
          <p:cNvSpPr txBox="1">
            <a:spLocks noGrp="1" noRot="1" noMove="1" noResize="1" noEditPoints="1" noAdjustHandles="1" noChangeArrowheads="1" noChangeShapeType="1"/>
          </p:cNvSpPr>
          <p:nvPr/>
        </p:nvSpPr>
        <p:spPr>
          <a:xfrm>
            <a:off x="2293647" y="5577450"/>
            <a:ext cx="3095415" cy="461665"/>
          </a:xfrm>
          <a:prstGeom prst="rect">
            <a:avLst/>
          </a:prstGeom>
          <a:noFill/>
        </p:spPr>
        <p:txBody>
          <a:bodyPr wrap="square" rtlCol="0">
            <a:spAutoFit/>
          </a:bodyPr>
          <a:lstStyle/>
          <a:p>
            <a:r>
              <a:rPr lang="en-US" sz="2400" b="0" i="0" u="none" strike="noStrike" baseline="0">
                <a:solidFill>
                  <a:srgbClr val="211D1E"/>
                </a:solidFill>
                <a:latin typeface="Myriad Pro" panose="020B0503030403020204" pitchFamily="34" charset="0"/>
              </a:rPr>
              <a:t>Choose your questions </a:t>
            </a:r>
            <a:endParaRPr lang="en-US" sz="2400"/>
          </a:p>
        </p:txBody>
      </p:sp>
      <p:grpSp>
        <p:nvGrpSpPr>
          <p:cNvPr id="27" name="Group 26">
            <a:extLst>
              <a:ext uri="{FF2B5EF4-FFF2-40B4-BE49-F238E27FC236}">
                <a16:creationId xmlns:a16="http://schemas.microsoft.com/office/drawing/2014/main" id="{E0AD7F08-E9FE-D852-3B6A-1E906A751C43}"/>
              </a:ext>
            </a:extLst>
          </p:cNvPr>
          <p:cNvGrpSpPr>
            <a:grpSpLocks noGrp="1" noUngrp="1" noRot="1" noMove="1" noResize="1"/>
          </p:cNvGrpSpPr>
          <p:nvPr/>
        </p:nvGrpSpPr>
        <p:grpSpPr>
          <a:xfrm>
            <a:off x="1570119" y="3159209"/>
            <a:ext cx="573229" cy="573229"/>
            <a:chOff x="1869742" y="2261718"/>
            <a:chExt cx="834656" cy="834656"/>
          </a:xfrm>
          <a:solidFill>
            <a:schemeClr val="accent3"/>
          </a:solidFill>
        </p:grpSpPr>
        <p:sp>
          <p:nvSpPr>
            <p:cNvPr id="28" name="Oval 27">
              <a:extLst>
                <a:ext uri="{FF2B5EF4-FFF2-40B4-BE49-F238E27FC236}">
                  <a16:creationId xmlns:a16="http://schemas.microsoft.com/office/drawing/2014/main" id="{958D1FB2-3ABA-BC37-ED2C-44F3A4CD2A27}"/>
                </a:ext>
              </a:extLst>
            </p:cNvPr>
            <p:cNvSpPr>
              <a:spLocks noGrp="1" noRot="1" noMove="1" noResize="1" noEditPoints="1" noAdjustHandles="1" noChangeArrowheads="1" noChangeShapeType="1"/>
            </p:cNvSpPr>
            <p:nvPr/>
          </p:nvSpPr>
          <p:spPr>
            <a:xfrm>
              <a:off x="1869742" y="2261718"/>
              <a:ext cx="834656" cy="83465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98E30A00-F983-0ED6-3C08-5F1E891513EB}"/>
                </a:ext>
              </a:extLst>
            </p:cNvPr>
            <p:cNvSpPr txBox="1">
              <a:spLocks noGrp="1" noRot="1" noMove="1" noResize="1" noEditPoints="1" noAdjustHandles="1" noChangeArrowheads="1" noChangeShapeType="1"/>
            </p:cNvSpPr>
            <p:nvPr/>
          </p:nvSpPr>
          <p:spPr>
            <a:xfrm>
              <a:off x="1869742" y="2285538"/>
              <a:ext cx="834656" cy="761840"/>
            </a:xfrm>
            <a:prstGeom prst="rect">
              <a:avLst/>
            </a:prstGeom>
            <a:noFill/>
          </p:spPr>
          <p:txBody>
            <a:bodyPr wrap="square" rtlCol="0" anchor="ctr">
              <a:spAutoFit/>
            </a:bodyPr>
            <a:lstStyle/>
            <a:p>
              <a:pPr algn="ctr"/>
              <a:r>
                <a:rPr lang="en-US" sz="2800" b="1">
                  <a:solidFill>
                    <a:schemeClr val="bg1"/>
                  </a:solidFill>
                </a:rPr>
                <a:t>1</a:t>
              </a:r>
            </a:p>
          </p:txBody>
        </p:sp>
      </p:grpSp>
      <p:grpSp>
        <p:nvGrpSpPr>
          <p:cNvPr id="30" name="Group 29">
            <a:extLst>
              <a:ext uri="{FF2B5EF4-FFF2-40B4-BE49-F238E27FC236}">
                <a16:creationId xmlns:a16="http://schemas.microsoft.com/office/drawing/2014/main" id="{A8BFF68B-1E82-FCB5-71E0-EBD04D311620}"/>
              </a:ext>
            </a:extLst>
          </p:cNvPr>
          <p:cNvGrpSpPr>
            <a:grpSpLocks noGrp="1" noUngrp="1" noRot="1" noMove="1" noResize="1"/>
          </p:cNvGrpSpPr>
          <p:nvPr/>
        </p:nvGrpSpPr>
        <p:grpSpPr>
          <a:xfrm>
            <a:off x="1570119" y="3946695"/>
            <a:ext cx="573229" cy="573229"/>
            <a:chOff x="1869742" y="2261718"/>
            <a:chExt cx="834656" cy="834656"/>
          </a:xfrm>
          <a:solidFill>
            <a:schemeClr val="accent3"/>
          </a:solidFill>
        </p:grpSpPr>
        <p:sp>
          <p:nvSpPr>
            <p:cNvPr id="31" name="Oval 30">
              <a:extLst>
                <a:ext uri="{FF2B5EF4-FFF2-40B4-BE49-F238E27FC236}">
                  <a16:creationId xmlns:a16="http://schemas.microsoft.com/office/drawing/2014/main" id="{4083B37C-AEED-5BB7-921F-5D4E7E8EBF41}"/>
                </a:ext>
              </a:extLst>
            </p:cNvPr>
            <p:cNvSpPr>
              <a:spLocks noGrp="1" noRot="1" noMove="1" noResize="1" noEditPoints="1" noAdjustHandles="1" noChangeArrowheads="1" noChangeShapeType="1"/>
            </p:cNvSpPr>
            <p:nvPr/>
          </p:nvSpPr>
          <p:spPr>
            <a:xfrm>
              <a:off x="1869742" y="2261718"/>
              <a:ext cx="834656" cy="83465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7F893002-8142-5A75-F31C-C775D6911743}"/>
                </a:ext>
              </a:extLst>
            </p:cNvPr>
            <p:cNvSpPr txBox="1">
              <a:spLocks noGrp="1" noRot="1" noMove="1" noResize="1" noEditPoints="1" noAdjustHandles="1" noChangeArrowheads="1" noChangeShapeType="1"/>
            </p:cNvSpPr>
            <p:nvPr/>
          </p:nvSpPr>
          <p:spPr>
            <a:xfrm>
              <a:off x="1869742" y="2285538"/>
              <a:ext cx="834656" cy="761840"/>
            </a:xfrm>
            <a:prstGeom prst="rect">
              <a:avLst/>
            </a:prstGeom>
            <a:noFill/>
          </p:spPr>
          <p:txBody>
            <a:bodyPr wrap="square" rtlCol="0" anchor="ctr">
              <a:spAutoFit/>
            </a:bodyPr>
            <a:lstStyle/>
            <a:p>
              <a:pPr algn="ctr"/>
              <a:r>
                <a:rPr lang="en-US" sz="2800" b="1">
                  <a:solidFill>
                    <a:schemeClr val="bg1"/>
                  </a:solidFill>
                </a:rPr>
                <a:t>2</a:t>
              </a:r>
            </a:p>
          </p:txBody>
        </p:sp>
      </p:grpSp>
      <p:grpSp>
        <p:nvGrpSpPr>
          <p:cNvPr id="33" name="Group 32">
            <a:extLst>
              <a:ext uri="{FF2B5EF4-FFF2-40B4-BE49-F238E27FC236}">
                <a16:creationId xmlns:a16="http://schemas.microsoft.com/office/drawing/2014/main" id="{4AEBF716-2050-B619-E8F0-513790FC1BF2}"/>
              </a:ext>
            </a:extLst>
          </p:cNvPr>
          <p:cNvGrpSpPr>
            <a:grpSpLocks noGrp="1" noUngrp="1" noRot="1" noMove="1" noResize="1"/>
          </p:cNvGrpSpPr>
          <p:nvPr/>
        </p:nvGrpSpPr>
        <p:grpSpPr>
          <a:xfrm>
            <a:off x="1574181" y="4734181"/>
            <a:ext cx="573229" cy="573229"/>
            <a:chOff x="1869742" y="2261718"/>
            <a:chExt cx="834656" cy="834656"/>
          </a:xfrm>
          <a:solidFill>
            <a:schemeClr val="accent3"/>
          </a:solidFill>
        </p:grpSpPr>
        <p:sp>
          <p:nvSpPr>
            <p:cNvPr id="34" name="Oval 33">
              <a:extLst>
                <a:ext uri="{FF2B5EF4-FFF2-40B4-BE49-F238E27FC236}">
                  <a16:creationId xmlns:a16="http://schemas.microsoft.com/office/drawing/2014/main" id="{B416BB1C-18F6-45B6-16C7-5EF6E1047DEA}"/>
                </a:ext>
              </a:extLst>
            </p:cNvPr>
            <p:cNvSpPr>
              <a:spLocks noGrp="1" noRot="1" noMove="1" noResize="1" noEditPoints="1" noAdjustHandles="1" noChangeArrowheads="1" noChangeShapeType="1"/>
            </p:cNvSpPr>
            <p:nvPr/>
          </p:nvSpPr>
          <p:spPr>
            <a:xfrm>
              <a:off x="1869742" y="2261718"/>
              <a:ext cx="834656" cy="83465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A8AFF7FC-9736-C257-2FF7-863FB1C8B951}"/>
                </a:ext>
              </a:extLst>
            </p:cNvPr>
            <p:cNvSpPr txBox="1">
              <a:spLocks noGrp="1" noRot="1" noMove="1" noResize="1" noEditPoints="1" noAdjustHandles="1" noChangeArrowheads="1" noChangeShapeType="1"/>
            </p:cNvSpPr>
            <p:nvPr/>
          </p:nvSpPr>
          <p:spPr>
            <a:xfrm>
              <a:off x="1869742" y="2285538"/>
              <a:ext cx="834656" cy="761840"/>
            </a:xfrm>
            <a:prstGeom prst="rect">
              <a:avLst/>
            </a:prstGeom>
            <a:noFill/>
          </p:spPr>
          <p:txBody>
            <a:bodyPr wrap="square" rtlCol="0" anchor="ctr">
              <a:spAutoFit/>
            </a:bodyPr>
            <a:lstStyle/>
            <a:p>
              <a:pPr algn="ctr"/>
              <a:r>
                <a:rPr lang="en-US" sz="2800" b="1">
                  <a:solidFill>
                    <a:schemeClr val="bg1"/>
                  </a:solidFill>
                </a:rPr>
                <a:t>3</a:t>
              </a:r>
            </a:p>
          </p:txBody>
        </p:sp>
      </p:grpSp>
      <p:grpSp>
        <p:nvGrpSpPr>
          <p:cNvPr id="36" name="Group 35">
            <a:extLst>
              <a:ext uri="{FF2B5EF4-FFF2-40B4-BE49-F238E27FC236}">
                <a16:creationId xmlns:a16="http://schemas.microsoft.com/office/drawing/2014/main" id="{35E93E4C-531C-17E4-C411-3633F451EBB6}"/>
              </a:ext>
            </a:extLst>
          </p:cNvPr>
          <p:cNvGrpSpPr>
            <a:grpSpLocks noGrp="1" noUngrp="1" noRot="1" noMove="1" noResize="1"/>
          </p:cNvGrpSpPr>
          <p:nvPr/>
        </p:nvGrpSpPr>
        <p:grpSpPr>
          <a:xfrm>
            <a:off x="1574181" y="5521667"/>
            <a:ext cx="573229" cy="573229"/>
            <a:chOff x="1869742" y="2261718"/>
            <a:chExt cx="834656" cy="834656"/>
          </a:xfrm>
          <a:solidFill>
            <a:schemeClr val="accent3"/>
          </a:solidFill>
        </p:grpSpPr>
        <p:sp>
          <p:nvSpPr>
            <p:cNvPr id="37" name="Oval 36">
              <a:extLst>
                <a:ext uri="{FF2B5EF4-FFF2-40B4-BE49-F238E27FC236}">
                  <a16:creationId xmlns:a16="http://schemas.microsoft.com/office/drawing/2014/main" id="{746634D1-3A16-FD55-6C97-876AB442A12C}"/>
                </a:ext>
              </a:extLst>
            </p:cNvPr>
            <p:cNvSpPr>
              <a:spLocks noGrp="1" noRot="1" noMove="1" noResize="1" noEditPoints="1" noAdjustHandles="1" noChangeArrowheads="1" noChangeShapeType="1"/>
            </p:cNvSpPr>
            <p:nvPr/>
          </p:nvSpPr>
          <p:spPr>
            <a:xfrm>
              <a:off x="1869742" y="2261718"/>
              <a:ext cx="834656" cy="83465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BC80B607-0549-C1DD-1AFA-E1285C2D1074}"/>
                </a:ext>
              </a:extLst>
            </p:cNvPr>
            <p:cNvSpPr txBox="1">
              <a:spLocks noGrp="1" noRot="1" noMove="1" noResize="1" noEditPoints="1" noAdjustHandles="1" noChangeArrowheads="1" noChangeShapeType="1"/>
            </p:cNvSpPr>
            <p:nvPr/>
          </p:nvSpPr>
          <p:spPr>
            <a:xfrm>
              <a:off x="1869742" y="2285538"/>
              <a:ext cx="834656" cy="761840"/>
            </a:xfrm>
            <a:prstGeom prst="rect">
              <a:avLst/>
            </a:prstGeom>
            <a:noFill/>
          </p:spPr>
          <p:txBody>
            <a:bodyPr wrap="square" rtlCol="0" anchor="ctr">
              <a:spAutoFit/>
            </a:bodyPr>
            <a:lstStyle/>
            <a:p>
              <a:pPr algn="ctr"/>
              <a:r>
                <a:rPr lang="en-US" sz="2800" b="1">
                  <a:solidFill>
                    <a:schemeClr val="bg1"/>
                  </a:solidFill>
                </a:rPr>
                <a:t>4</a:t>
              </a:r>
            </a:p>
          </p:txBody>
        </p:sp>
      </p:grpSp>
      <p:sp>
        <p:nvSpPr>
          <p:cNvPr id="40" name="Oval 39">
            <a:extLst>
              <a:ext uri="{FF2B5EF4-FFF2-40B4-BE49-F238E27FC236}">
                <a16:creationId xmlns:a16="http://schemas.microsoft.com/office/drawing/2014/main" id="{E52BD396-72A5-26A3-9FA0-E87A2B4CFBFF}"/>
              </a:ext>
            </a:extLst>
          </p:cNvPr>
          <p:cNvSpPr/>
          <p:nvPr/>
        </p:nvSpPr>
        <p:spPr>
          <a:xfrm>
            <a:off x="8111732" y="1664024"/>
            <a:ext cx="2804961" cy="2804961"/>
          </a:xfrm>
          <a:prstGeom prst="ellipse">
            <a:avLst/>
          </a:prstGeom>
          <a:blipFill>
            <a:blip r:embed="rId3">
              <a:extLst>
                <a:ext uri="{28A0092B-C50C-407E-A947-70E740481C1C}">
                  <a14:useLocalDpi xmlns:a14="http://schemas.microsoft.com/office/drawing/2010/main" val="0"/>
                </a:ext>
              </a:extLst>
            </a:blip>
            <a:srcRect/>
            <a:stretch>
              <a:fillRect l="-20132" t="-572" r="-32070" b="-89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719915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09348CA-EDF7-EAE2-04F6-0FA1CB029D7E}"/>
              </a:ext>
            </a:extLst>
          </p:cNvPr>
          <p:cNvSpPr txBox="1">
            <a:spLocks noGrp="1" noRot="1" noMove="1" noResize="1" noEditPoints="1" noAdjustHandles="1" noChangeArrowheads="1" noChangeShapeType="1"/>
          </p:cNvSpPr>
          <p:nvPr/>
        </p:nvSpPr>
        <p:spPr>
          <a:xfrm>
            <a:off x="1042283" y="2237075"/>
            <a:ext cx="5349464" cy="584775"/>
          </a:xfrm>
          <a:prstGeom prst="rect">
            <a:avLst/>
          </a:prstGeom>
          <a:noFill/>
        </p:spPr>
        <p:txBody>
          <a:bodyPr wrap="square" rtlCol="0">
            <a:spAutoFit/>
          </a:bodyPr>
          <a:lstStyle/>
          <a:p>
            <a:r>
              <a:rPr lang="en-US" sz="3200" b="1" i="0" u="none" strike="noStrike" baseline="0">
                <a:solidFill>
                  <a:schemeClr val="tx2"/>
                </a:solidFill>
                <a:latin typeface="Myriad Pro" panose="020B0503030403020204" pitchFamily="34" charset="0"/>
              </a:rPr>
              <a:t>During Your Visit</a:t>
            </a:r>
            <a:endParaRPr lang="en-US" sz="4800" b="1">
              <a:solidFill>
                <a:schemeClr val="tx2"/>
              </a:solidFill>
            </a:endParaRPr>
          </a:p>
        </p:txBody>
      </p:sp>
      <p:sp>
        <p:nvSpPr>
          <p:cNvPr id="7" name="TextBox 6">
            <a:extLst>
              <a:ext uri="{FF2B5EF4-FFF2-40B4-BE49-F238E27FC236}">
                <a16:creationId xmlns:a16="http://schemas.microsoft.com/office/drawing/2014/main" id="{05D86886-CF04-43B7-8BCD-86EA91AE1B22}"/>
              </a:ext>
            </a:extLst>
          </p:cNvPr>
          <p:cNvSpPr txBox="1">
            <a:spLocks noGrp="1" noRot="1" noMove="1" noResize="1" noEditPoints="1" noAdjustHandles="1" noChangeArrowheads="1" noChangeShapeType="1"/>
          </p:cNvSpPr>
          <p:nvPr/>
        </p:nvSpPr>
        <p:spPr>
          <a:xfrm>
            <a:off x="2301961" y="3214991"/>
            <a:ext cx="3428522" cy="461665"/>
          </a:xfrm>
          <a:prstGeom prst="rect">
            <a:avLst/>
          </a:prstGeom>
          <a:noFill/>
        </p:spPr>
        <p:txBody>
          <a:bodyPr wrap="square" rtlCol="0">
            <a:spAutoFit/>
          </a:bodyPr>
          <a:lstStyle/>
          <a:p>
            <a:r>
              <a:rPr lang="en-US" sz="2400" b="0" i="0" u="none" strike="noStrike" baseline="0">
                <a:solidFill>
                  <a:srgbClr val="211D1E"/>
                </a:solidFill>
                <a:latin typeface="Myriad Pro" panose="020B0503030403020204" pitchFamily="34" charset="0"/>
              </a:rPr>
              <a:t>Share health concerns</a:t>
            </a:r>
            <a:endParaRPr lang="en-US" sz="2400"/>
          </a:p>
        </p:txBody>
      </p:sp>
      <p:sp>
        <p:nvSpPr>
          <p:cNvPr id="10" name="TextBox 9">
            <a:extLst>
              <a:ext uri="{FF2B5EF4-FFF2-40B4-BE49-F238E27FC236}">
                <a16:creationId xmlns:a16="http://schemas.microsoft.com/office/drawing/2014/main" id="{552410BB-29BA-4D31-A6D8-B4CA102C21E5}"/>
              </a:ext>
            </a:extLst>
          </p:cNvPr>
          <p:cNvSpPr txBox="1">
            <a:spLocks noGrp="1" noRot="1" noMove="1" noResize="1" noEditPoints="1" noAdjustHandles="1" noChangeArrowheads="1" noChangeShapeType="1"/>
          </p:cNvSpPr>
          <p:nvPr/>
        </p:nvSpPr>
        <p:spPr>
          <a:xfrm>
            <a:off x="2301961" y="4789963"/>
            <a:ext cx="3973132" cy="461665"/>
          </a:xfrm>
          <a:prstGeom prst="rect">
            <a:avLst/>
          </a:prstGeom>
          <a:noFill/>
        </p:spPr>
        <p:txBody>
          <a:bodyPr wrap="square" rtlCol="0">
            <a:spAutoFit/>
          </a:bodyPr>
          <a:lstStyle/>
          <a:p>
            <a:r>
              <a:rPr lang="en-US" sz="2400">
                <a:solidFill>
                  <a:srgbClr val="211D1E"/>
                </a:solidFill>
                <a:latin typeface="Myriad Pro" panose="020B0503030403020204" pitchFamily="34" charset="0"/>
              </a:rPr>
              <a:t>Ask for a diagnosis</a:t>
            </a:r>
            <a:endParaRPr lang="en-US" sz="2400"/>
          </a:p>
        </p:txBody>
      </p:sp>
      <p:sp>
        <p:nvSpPr>
          <p:cNvPr id="11" name="TextBox 10">
            <a:extLst>
              <a:ext uri="{FF2B5EF4-FFF2-40B4-BE49-F238E27FC236}">
                <a16:creationId xmlns:a16="http://schemas.microsoft.com/office/drawing/2014/main" id="{9D48EB47-3E2A-E72A-D7E4-00CCD9918F74}"/>
              </a:ext>
            </a:extLst>
          </p:cNvPr>
          <p:cNvSpPr txBox="1">
            <a:spLocks noGrp="1" noRot="1" noMove="1" noResize="1" noEditPoints="1" noAdjustHandles="1" noChangeArrowheads="1" noChangeShapeType="1"/>
          </p:cNvSpPr>
          <p:nvPr/>
        </p:nvSpPr>
        <p:spPr>
          <a:xfrm>
            <a:off x="2301961" y="4002477"/>
            <a:ext cx="3691072" cy="461665"/>
          </a:xfrm>
          <a:prstGeom prst="rect">
            <a:avLst/>
          </a:prstGeom>
          <a:noFill/>
        </p:spPr>
        <p:txBody>
          <a:bodyPr wrap="square" rtlCol="0">
            <a:spAutoFit/>
          </a:bodyPr>
          <a:lstStyle/>
          <a:p>
            <a:r>
              <a:rPr lang="en-US" sz="2400" b="0" i="0" u="none" strike="noStrike" baseline="0">
                <a:solidFill>
                  <a:srgbClr val="211D1E"/>
                </a:solidFill>
                <a:latin typeface="Myriad Pro" panose="020B0503030403020204" pitchFamily="34" charset="0"/>
              </a:rPr>
              <a:t>Be completely open</a:t>
            </a:r>
          </a:p>
        </p:txBody>
      </p:sp>
      <p:sp>
        <p:nvSpPr>
          <p:cNvPr id="12" name="TextBox 11">
            <a:extLst>
              <a:ext uri="{FF2B5EF4-FFF2-40B4-BE49-F238E27FC236}">
                <a16:creationId xmlns:a16="http://schemas.microsoft.com/office/drawing/2014/main" id="{619B6731-1885-1286-6026-22E626B8F8F9}"/>
              </a:ext>
            </a:extLst>
          </p:cNvPr>
          <p:cNvSpPr txBox="1">
            <a:spLocks noGrp="1" noRot="1" noMove="1" noResize="1" noEditPoints="1" noAdjustHandles="1" noChangeArrowheads="1" noChangeShapeType="1"/>
          </p:cNvSpPr>
          <p:nvPr/>
        </p:nvSpPr>
        <p:spPr>
          <a:xfrm>
            <a:off x="2293647" y="5577450"/>
            <a:ext cx="3095415" cy="461665"/>
          </a:xfrm>
          <a:prstGeom prst="rect">
            <a:avLst/>
          </a:prstGeom>
          <a:noFill/>
        </p:spPr>
        <p:txBody>
          <a:bodyPr wrap="square" rtlCol="0">
            <a:spAutoFit/>
          </a:bodyPr>
          <a:lstStyle/>
          <a:p>
            <a:r>
              <a:rPr lang="en-US" sz="2400" b="0" i="0" u="none" strike="noStrike" baseline="0">
                <a:solidFill>
                  <a:srgbClr val="211D1E"/>
                </a:solidFill>
                <a:latin typeface="Myriad Pro" panose="020B0503030403020204" pitchFamily="34" charset="0"/>
              </a:rPr>
              <a:t>Talk about next steps</a:t>
            </a:r>
            <a:endParaRPr lang="en-US" sz="2400"/>
          </a:p>
        </p:txBody>
      </p:sp>
      <p:grpSp>
        <p:nvGrpSpPr>
          <p:cNvPr id="9" name="Group 8">
            <a:extLst>
              <a:ext uri="{FF2B5EF4-FFF2-40B4-BE49-F238E27FC236}">
                <a16:creationId xmlns:a16="http://schemas.microsoft.com/office/drawing/2014/main" id="{26F599D1-CDAB-B46A-C331-F262BBBC350D}"/>
              </a:ext>
            </a:extLst>
          </p:cNvPr>
          <p:cNvGrpSpPr>
            <a:grpSpLocks noGrp="1" noUngrp="1" noRot="1" noMove="1" noResize="1"/>
          </p:cNvGrpSpPr>
          <p:nvPr/>
        </p:nvGrpSpPr>
        <p:grpSpPr>
          <a:xfrm>
            <a:off x="1570119" y="3159209"/>
            <a:ext cx="573229" cy="573229"/>
            <a:chOff x="1869742" y="2261718"/>
            <a:chExt cx="834656" cy="834656"/>
          </a:xfrm>
          <a:solidFill>
            <a:schemeClr val="tx2"/>
          </a:solidFill>
        </p:grpSpPr>
        <p:sp>
          <p:nvSpPr>
            <p:cNvPr id="13" name="Oval 12">
              <a:extLst>
                <a:ext uri="{FF2B5EF4-FFF2-40B4-BE49-F238E27FC236}">
                  <a16:creationId xmlns:a16="http://schemas.microsoft.com/office/drawing/2014/main" id="{FE10FFC4-59AB-4622-6A63-33D040907BD2}"/>
                </a:ext>
              </a:extLst>
            </p:cNvPr>
            <p:cNvSpPr>
              <a:spLocks noGrp="1" noRot="1" noMove="1" noResize="1" noEditPoints="1" noAdjustHandles="1" noChangeArrowheads="1" noChangeShapeType="1"/>
            </p:cNvSpPr>
            <p:nvPr/>
          </p:nvSpPr>
          <p:spPr>
            <a:xfrm>
              <a:off x="1869742" y="2261718"/>
              <a:ext cx="834656" cy="83465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76B9D344-0A58-C119-2D2D-2BE7D4A41E48}"/>
                </a:ext>
              </a:extLst>
            </p:cNvPr>
            <p:cNvSpPr txBox="1">
              <a:spLocks noGrp="1" noRot="1" noMove="1" noResize="1" noEditPoints="1" noAdjustHandles="1" noChangeArrowheads="1" noChangeShapeType="1"/>
            </p:cNvSpPr>
            <p:nvPr/>
          </p:nvSpPr>
          <p:spPr>
            <a:xfrm>
              <a:off x="1869742" y="2285538"/>
              <a:ext cx="834656" cy="761840"/>
            </a:xfrm>
            <a:prstGeom prst="rect">
              <a:avLst/>
            </a:prstGeom>
            <a:noFill/>
          </p:spPr>
          <p:txBody>
            <a:bodyPr wrap="square" rtlCol="0" anchor="ctr">
              <a:spAutoFit/>
            </a:bodyPr>
            <a:lstStyle/>
            <a:p>
              <a:pPr algn="ctr"/>
              <a:r>
                <a:rPr lang="en-US" sz="2800" b="1">
                  <a:solidFill>
                    <a:schemeClr val="bg1"/>
                  </a:solidFill>
                </a:rPr>
                <a:t>1</a:t>
              </a:r>
            </a:p>
          </p:txBody>
        </p:sp>
      </p:grpSp>
      <p:grpSp>
        <p:nvGrpSpPr>
          <p:cNvPr id="15" name="Group 14">
            <a:extLst>
              <a:ext uri="{FF2B5EF4-FFF2-40B4-BE49-F238E27FC236}">
                <a16:creationId xmlns:a16="http://schemas.microsoft.com/office/drawing/2014/main" id="{0508725A-21C2-8855-80C4-32F77E802F38}"/>
              </a:ext>
            </a:extLst>
          </p:cNvPr>
          <p:cNvGrpSpPr>
            <a:grpSpLocks noGrp="1" noUngrp="1" noRot="1" noMove="1" noResize="1"/>
          </p:cNvGrpSpPr>
          <p:nvPr/>
        </p:nvGrpSpPr>
        <p:grpSpPr>
          <a:xfrm>
            <a:off x="1570119" y="3946695"/>
            <a:ext cx="573229" cy="573229"/>
            <a:chOff x="1869742" y="2261718"/>
            <a:chExt cx="834656" cy="834656"/>
          </a:xfrm>
          <a:solidFill>
            <a:schemeClr val="accent3"/>
          </a:solidFill>
        </p:grpSpPr>
        <p:sp>
          <p:nvSpPr>
            <p:cNvPr id="16" name="Oval 15">
              <a:extLst>
                <a:ext uri="{FF2B5EF4-FFF2-40B4-BE49-F238E27FC236}">
                  <a16:creationId xmlns:a16="http://schemas.microsoft.com/office/drawing/2014/main" id="{1EDC5628-BD5D-2172-D52B-6CE94D223C73}"/>
                </a:ext>
              </a:extLst>
            </p:cNvPr>
            <p:cNvSpPr>
              <a:spLocks noGrp="1" noRot="1" noMove="1" noResize="1" noEditPoints="1" noAdjustHandles="1" noChangeArrowheads="1" noChangeShapeType="1"/>
            </p:cNvSpPr>
            <p:nvPr/>
          </p:nvSpPr>
          <p:spPr>
            <a:xfrm>
              <a:off x="1869742" y="2261718"/>
              <a:ext cx="834656" cy="834656"/>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F5C85091-4E66-4AF7-1799-3962F296EAAC}"/>
                </a:ext>
              </a:extLst>
            </p:cNvPr>
            <p:cNvSpPr txBox="1">
              <a:spLocks noGrp="1" noRot="1" noMove="1" noResize="1" noEditPoints="1" noAdjustHandles="1" noChangeArrowheads="1" noChangeShapeType="1"/>
            </p:cNvSpPr>
            <p:nvPr/>
          </p:nvSpPr>
          <p:spPr>
            <a:xfrm>
              <a:off x="1869742" y="2285538"/>
              <a:ext cx="834656" cy="761840"/>
            </a:xfrm>
            <a:prstGeom prst="rect">
              <a:avLst/>
            </a:prstGeom>
            <a:noFill/>
          </p:spPr>
          <p:txBody>
            <a:bodyPr wrap="square" rtlCol="0" anchor="ctr">
              <a:spAutoFit/>
            </a:bodyPr>
            <a:lstStyle/>
            <a:p>
              <a:pPr algn="ctr"/>
              <a:r>
                <a:rPr lang="en-US" sz="2800" b="1">
                  <a:solidFill>
                    <a:schemeClr val="bg1"/>
                  </a:solidFill>
                </a:rPr>
                <a:t>2</a:t>
              </a:r>
            </a:p>
          </p:txBody>
        </p:sp>
      </p:grpSp>
      <p:grpSp>
        <p:nvGrpSpPr>
          <p:cNvPr id="18" name="Group 17">
            <a:extLst>
              <a:ext uri="{FF2B5EF4-FFF2-40B4-BE49-F238E27FC236}">
                <a16:creationId xmlns:a16="http://schemas.microsoft.com/office/drawing/2014/main" id="{5D031604-CD32-5375-E8ED-AD42CF7898A0}"/>
              </a:ext>
            </a:extLst>
          </p:cNvPr>
          <p:cNvGrpSpPr>
            <a:grpSpLocks noGrp="1" noUngrp="1" noRot="1" noMove="1" noResize="1"/>
          </p:cNvGrpSpPr>
          <p:nvPr/>
        </p:nvGrpSpPr>
        <p:grpSpPr>
          <a:xfrm>
            <a:off x="1574181" y="4734181"/>
            <a:ext cx="573229" cy="573229"/>
            <a:chOff x="1869742" y="2261718"/>
            <a:chExt cx="834656" cy="834656"/>
          </a:xfrm>
          <a:solidFill>
            <a:schemeClr val="tx2"/>
          </a:solidFill>
        </p:grpSpPr>
        <p:sp>
          <p:nvSpPr>
            <p:cNvPr id="19" name="Oval 18">
              <a:extLst>
                <a:ext uri="{FF2B5EF4-FFF2-40B4-BE49-F238E27FC236}">
                  <a16:creationId xmlns:a16="http://schemas.microsoft.com/office/drawing/2014/main" id="{74F1A97B-7334-BDB4-1495-CBC9DE6215E2}"/>
                </a:ext>
              </a:extLst>
            </p:cNvPr>
            <p:cNvSpPr>
              <a:spLocks noGrp="1" noRot="1" noMove="1" noResize="1" noEditPoints="1" noAdjustHandles="1" noChangeArrowheads="1" noChangeShapeType="1"/>
            </p:cNvSpPr>
            <p:nvPr/>
          </p:nvSpPr>
          <p:spPr>
            <a:xfrm>
              <a:off x="1869742" y="2261718"/>
              <a:ext cx="834656" cy="83465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402FE58F-2B71-3C0A-030B-D3732A9C89E2}"/>
                </a:ext>
              </a:extLst>
            </p:cNvPr>
            <p:cNvSpPr txBox="1">
              <a:spLocks noGrp="1" noRot="1" noMove="1" noResize="1" noEditPoints="1" noAdjustHandles="1" noChangeArrowheads="1" noChangeShapeType="1"/>
            </p:cNvSpPr>
            <p:nvPr/>
          </p:nvSpPr>
          <p:spPr>
            <a:xfrm>
              <a:off x="1869742" y="2285538"/>
              <a:ext cx="834656" cy="761840"/>
            </a:xfrm>
            <a:prstGeom prst="rect">
              <a:avLst/>
            </a:prstGeom>
            <a:noFill/>
          </p:spPr>
          <p:txBody>
            <a:bodyPr wrap="square" rtlCol="0" anchor="ctr">
              <a:spAutoFit/>
            </a:bodyPr>
            <a:lstStyle/>
            <a:p>
              <a:pPr algn="ctr"/>
              <a:r>
                <a:rPr lang="en-US" sz="2800" b="1">
                  <a:solidFill>
                    <a:schemeClr val="bg1"/>
                  </a:solidFill>
                </a:rPr>
                <a:t>3</a:t>
              </a:r>
            </a:p>
          </p:txBody>
        </p:sp>
      </p:grpSp>
      <p:grpSp>
        <p:nvGrpSpPr>
          <p:cNvPr id="21" name="Group 20">
            <a:extLst>
              <a:ext uri="{FF2B5EF4-FFF2-40B4-BE49-F238E27FC236}">
                <a16:creationId xmlns:a16="http://schemas.microsoft.com/office/drawing/2014/main" id="{FC1B8615-BFC4-D176-0836-85A815D70ADF}"/>
              </a:ext>
            </a:extLst>
          </p:cNvPr>
          <p:cNvGrpSpPr>
            <a:grpSpLocks noGrp="1" noUngrp="1" noRot="1" noMove="1" noResize="1"/>
          </p:cNvGrpSpPr>
          <p:nvPr/>
        </p:nvGrpSpPr>
        <p:grpSpPr>
          <a:xfrm>
            <a:off x="1574181" y="5521667"/>
            <a:ext cx="573229" cy="573229"/>
            <a:chOff x="1869742" y="2261718"/>
            <a:chExt cx="834656" cy="834656"/>
          </a:xfrm>
          <a:solidFill>
            <a:schemeClr val="accent3"/>
          </a:solidFill>
        </p:grpSpPr>
        <p:sp>
          <p:nvSpPr>
            <p:cNvPr id="22" name="Oval 21">
              <a:extLst>
                <a:ext uri="{FF2B5EF4-FFF2-40B4-BE49-F238E27FC236}">
                  <a16:creationId xmlns:a16="http://schemas.microsoft.com/office/drawing/2014/main" id="{E38764F4-356A-8989-6459-9496E110CF4C}"/>
                </a:ext>
              </a:extLst>
            </p:cNvPr>
            <p:cNvSpPr>
              <a:spLocks noGrp="1" noRot="1" noMove="1" noResize="1" noEditPoints="1" noAdjustHandles="1" noChangeArrowheads="1" noChangeShapeType="1"/>
            </p:cNvSpPr>
            <p:nvPr/>
          </p:nvSpPr>
          <p:spPr>
            <a:xfrm>
              <a:off x="1869742" y="2261718"/>
              <a:ext cx="834656" cy="834656"/>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E19FD349-7D58-CD60-38BC-7F6272CC6018}"/>
                </a:ext>
              </a:extLst>
            </p:cNvPr>
            <p:cNvSpPr txBox="1">
              <a:spLocks noGrp="1" noRot="1" noMove="1" noResize="1" noEditPoints="1" noAdjustHandles="1" noChangeArrowheads="1" noChangeShapeType="1"/>
            </p:cNvSpPr>
            <p:nvPr/>
          </p:nvSpPr>
          <p:spPr>
            <a:xfrm>
              <a:off x="1869742" y="2285538"/>
              <a:ext cx="834656" cy="761840"/>
            </a:xfrm>
            <a:prstGeom prst="rect">
              <a:avLst/>
            </a:prstGeom>
            <a:noFill/>
          </p:spPr>
          <p:txBody>
            <a:bodyPr wrap="square" rtlCol="0" anchor="ctr">
              <a:spAutoFit/>
            </a:bodyPr>
            <a:lstStyle/>
            <a:p>
              <a:pPr algn="ctr"/>
              <a:r>
                <a:rPr lang="en-US" sz="2800" b="1">
                  <a:solidFill>
                    <a:schemeClr val="bg1"/>
                  </a:solidFill>
                </a:rPr>
                <a:t>4</a:t>
              </a:r>
            </a:p>
          </p:txBody>
        </p:sp>
      </p:grpSp>
      <p:sp>
        <p:nvSpPr>
          <p:cNvPr id="5" name="TextBox 4">
            <a:extLst>
              <a:ext uri="{FF2B5EF4-FFF2-40B4-BE49-F238E27FC236}">
                <a16:creationId xmlns:a16="http://schemas.microsoft.com/office/drawing/2014/main" id="{E082AA64-D504-BA51-E624-34CE5C0979FC}"/>
              </a:ext>
            </a:extLst>
          </p:cNvPr>
          <p:cNvSpPr txBox="1">
            <a:spLocks noGrp="1" noRot="1" noMove="1" noResize="1" noEditPoints="1" noAdjustHandles="1" noChangeArrowheads="1" noChangeShapeType="1"/>
          </p:cNvSpPr>
          <p:nvPr/>
        </p:nvSpPr>
        <p:spPr>
          <a:xfrm>
            <a:off x="1042283" y="689065"/>
            <a:ext cx="7585107" cy="1089529"/>
          </a:xfrm>
          <a:prstGeom prst="rect">
            <a:avLst/>
          </a:prstGeom>
          <a:noFill/>
        </p:spPr>
        <p:txBody>
          <a:bodyPr wrap="square" rtlCol="0">
            <a:spAutoFit/>
          </a:bodyPr>
          <a:lstStyle/>
          <a:p>
            <a:pPr>
              <a:lnSpc>
                <a:spcPct val="90000"/>
              </a:lnSpc>
            </a:pPr>
            <a:r>
              <a:rPr lang="en-US" sz="3600" b="1">
                <a:latin typeface="+mj-lt"/>
              </a:rPr>
              <a:t>Talking to My Medical Provider About Dementia Concerns</a:t>
            </a:r>
          </a:p>
        </p:txBody>
      </p:sp>
      <p:sp>
        <p:nvSpPr>
          <p:cNvPr id="2" name="TextBox 1">
            <a:extLst>
              <a:ext uri="{FF2B5EF4-FFF2-40B4-BE49-F238E27FC236}">
                <a16:creationId xmlns:a16="http://schemas.microsoft.com/office/drawing/2014/main" id="{5BD6505B-0FE6-251B-7287-EC1222CB0216}"/>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solidFill>
                  <a:schemeClr val="bg1"/>
                </a:solidFill>
              </a:rPr>
              <a:t>Brain Health &amp; Dementia Awareness in Our Communities  |  </a:t>
            </a:r>
            <a:fld id="{F9C608B9-E2CB-4E5D-B995-23A42A7D67FE}" type="slidenum">
              <a:rPr lang="en-US" sz="1200" i="1" smtClean="0">
                <a:solidFill>
                  <a:schemeClr val="bg1"/>
                </a:solidFill>
              </a:rPr>
              <a:pPr algn="r"/>
              <a:t>31</a:t>
            </a:fld>
            <a:r>
              <a:rPr lang="en-US" sz="1200" i="1">
                <a:solidFill>
                  <a:schemeClr val="bg1"/>
                </a:solidFill>
              </a:rPr>
              <a:t> </a:t>
            </a:r>
          </a:p>
        </p:txBody>
      </p:sp>
      <p:sp>
        <p:nvSpPr>
          <p:cNvPr id="6" name="TextBox 5">
            <a:extLst>
              <a:ext uri="{FF2B5EF4-FFF2-40B4-BE49-F238E27FC236}">
                <a16:creationId xmlns:a16="http://schemas.microsoft.com/office/drawing/2014/main" id="{F6EFC2AB-F306-92C1-EF0E-9C91E9015E68}"/>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t>Please Do Not Change Presentation Language</a:t>
            </a:r>
          </a:p>
        </p:txBody>
      </p:sp>
      <p:sp>
        <p:nvSpPr>
          <p:cNvPr id="24" name="Oval 23">
            <a:extLst>
              <a:ext uri="{FF2B5EF4-FFF2-40B4-BE49-F238E27FC236}">
                <a16:creationId xmlns:a16="http://schemas.microsoft.com/office/drawing/2014/main" id="{A4007628-D9A4-8100-B023-E1E8C5351BCE}"/>
              </a:ext>
            </a:extLst>
          </p:cNvPr>
          <p:cNvSpPr/>
          <p:nvPr/>
        </p:nvSpPr>
        <p:spPr>
          <a:xfrm>
            <a:off x="8111732" y="1664024"/>
            <a:ext cx="2804961" cy="2804961"/>
          </a:xfrm>
          <a:prstGeom prst="ellipse">
            <a:avLst/>
          </a:prstGeom>
          <a:blipFill>
            <a:blip r:embed="rId3">
              <a:extLst>
                <a:ext uri="{28A0092B-C50C-407E-A947-70E740481C1C}">
                  <a14:useLocalDpi xmlns:a14="http://schemas.microsoft.com/office/drawing/2010/main" val="0"/>
                </a:ext>
              </a:extLst>
            </a:blip>
            <a:srcRect/>
            <a:stretch>
              <a:fillRect l="-20132" t="-572" r="-32070" b="-89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759476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09348CA-EDF7-EAE2-04F6-0FA1CB029D7E}"/>
              </a:ext>
            </a:extLst>
          </p:cNvPr>
          <p:cNvSpPr txBox="1">
            <a:spLocks noGrp="1" noRot="1" noMove="1" noResize="1" noEditPoints="1" noAdjustHandles="1" noChangeArrowheads="1" noChangeShapeType="1"/>
          </p:cNvSpPr>
          <p:nvPr/>
        </p:nvSpPr>
        <p:spPr>
          <a:xfrm>
            <a:off x="1042283" y="2237075"/>
            <a:ext cx="5349464" cy="584775"/>
          </a:xfrm>
          <a:prstGeom prst="rect">
            <a:avLst/>
          </a:prstGeom>
          <a:noFill/>
        </p:spPr>
        <p:txBody>
          <a:bodyPr wrap="square" rtlCol="0">
            <a:spAutoFit/>
          </a:bodyPr>
          <a:lstStyle/>
          <a:p>
            <a:r>
              <a:rPr lang="en-US" sz="3200" b="1" i="0" u="none" strike="noStrike" baseline="0">
                <a:solidFill>
                  <a:schemeClr val="accent6"/>
                </a:solidFill>
                <a:latin typeface="Myriad Pro" panose="020B0503030403020204" pitchFamily="34" charset="0"/>
              </a:rPr>
              <a:t>After Your Visit</a:t>
            </a:r>
            <a:endParaRPr lang="en-US" sz="4800" b="1">
              <a:solidFill>
                <a:schemeClr val="accent6"/>
              </a:solidFill>
            </a:endParaRPr>
          </a:p>
        </p:txBody>
      </p:sp>
      <p:sp>
        <p:nvSpPr>
          <p:cNvPr id="7" name="TextBox 6">
            <a:extLst>
              <a:ext uri="{FF2B5EF4-FFF2-40B4-BE49-F238E27FC236}">
                <a16:creationId xmlns:a16="http://schemas.microsoft.com/office/drawing/2014/main" id="{05D86886-CF04-43B7-8BCD-86EA91AE1B22}"/>
              </a:ext>
            </a:extLst>
          </p:cNvPr>
          <p:cNvSpPr txBox="1">
            <a:spLocks noGrp="1" noRot="1" noMove="1" noResize="1" noEditPoints="1" noAdjustHandles="1" noChangeArrowheads="1" noChangeShapeType="1"/>
          </p:cNvSpPr>
          <p:nvPr/>
        </p:nvSpPr>
        <p:spPr>
          <a:xfrm>
            <a:off x="2301961" y="3214991"/>
            <a:ext cx="4023090" cy="461665"/>
          </a:xfrm>
          <a:prstGeom prst="rect">
            <a:avLst/>
          </a:prstGeom>
          <a:noFill/>
        </p:spPr>
        <p:txBody>
          <a:bodyPr wrap="square" rtlCol="0">
            <a:spAutoFit/>
          </a:bodyPr>
          <a:lstStyle/>
          <a:p>
            <a:r>
              <a:rPr lang="en-US" sz="2400" b="0" i="0" u="none" strike="noStrike" baseline="0">
                <a:solidFill>
                  <a:srgbClr val="211D1E"/>
                </a:solidFill>
                <a:latin typeface="Myriad Pro" panose="020B0503030403020204" pitchFamily="34" charset="0"/>
              </a:rPr>
              <a:t>Acknowledge your feelings</a:t>
            </a:r>
            <a:endParaRPr lang="en-US" sz="2400"/>
          </a:p>
        </p:txBody>
      </p:sp>
      <p:sp>
        <p:nvSpPr>
          <p:cNvPr id="10" name="TextBox 9">
            <a:extLst>
              <a:ext uri="{FF2B5EF4-FFF2-40B4-BE49-F238E27FC236}">
                <a16:creationId xmlns:a16="http://schemas.microsoft.com/office/drawing/2014/main" id="{552410BB-29BA-4D31-A6D8-B4CA102C21E5}"/>
              </a:ext>
            </a:extLst>
          </p:cNvPr>
          <p:cNvSpPr txBox="1">
            <a:spLocks noGrp="1" noRot="1" noMove="1" noResize="1" noEditPoints="1" noAdjustHandles="1" noChangeArrowheads="1" noChangeShapeType="1"/>
          </p:cNvSpPr>
          <p:nvPr/>
        </p:nvSpPr>
        <p:spPr>
          <a:xfrm>
            <a:off x="2301961" y="4789963"/>
            <a:ext cx="3973132" cy="461665"/>
          </a:xfrm>
          <a:prstGeom prst="rect">
            <a:avLst/>
          </a:prstGeom>
          <a:noFill/>
        </p:spPr>
        <p:txBody>
          <a:bodyPr wrap="square" rtlCol="0">
            <a:spAutoFit/>
          </a:bodyPr>
          <a:lstStyle/>
          <a:p>
            <a:r>
              <a:rPr lang="en-US" sz="2400">
                <a:solidFill>
                  <a:srgbClr val="211D1E"/>
                </a:solidFill>
                <a:latin typeface="Myriad Pro" panose="020B0503030403020204" pitchFamily="34" charset="0"/>
              </a:rPr>
              <a:t>Write down new questions</a:t>
            </a:r>
            <a:endParaRPr lang="en-US" sz="2400"/>
          </a:p>
        </p:txBody>
      </p:sp>
      <p:sp>
        <p:nvSpPr>
          <p:cNvPr id="11" name="TextBox 10">
            <a:extLst>
              <a:ext uri="{FF2B5EF4-FFF2-40B4-BE49-F238E27FC236}">
                <a16:creationId xmlns:a16="http://schemas.microsoft.com/office/drawing/2014/main" id="{9D48EB47-3E2A-E72A-D7E4-00CCD9918F74}"/>
              </a:ext>
            </a:extLst>
          </p:cNvPr>
          <p:cNvSpPr txBox="1">
            <a:spLocks noGrp="1" noRot="1" noMove="1" noResize="1" noEditPoints="1" noAdjustHandles="1" noChangeArrowheads="1" noChangeShapeType="1"/>
          </p:cNvSpPr>
          <p:nvPr/>
        </p:nvSpPr>
        <p:spPr>
          <a:xfrm>
            <a:off x="2301961" y="4002477"/>
            <a:ext cx="3691072" cy="461665"/>
          </a:xfrm>
          <a:prstGeom prst="rect">
            <a:avLst/>
          </a:prstGeom>
          <a:noFill/>
        </p:spPr>
        <p:txBody>
          <a:bodyPr wrap="square" rtlCol="0">
            <a:spAutoFit/>
          </a:bodyPr>
          <a:lstStyle/>
          <a:p>
            <a:r>
              <a:rPr lang="en-US" sz="2400" b="0" i="0" u="none" strike="noStrike" baseline="0">
                <a:solidFill>
                  <a:srgbClr val="211D1E"/>
                </a:solidFill>
                <a:latin typeface="Myriad Pro" panose="020B0503030403020204" pitchFamily="34" charset="0"/>
              </a:rPr>
              <a:t>Review your notes</a:t>
            </a:r>
          </a:p>
        </p:txBody>
      </p:sp>
      <p:sp>
        <p:nvSpPr>
          <p:cNvPr id="12" name="TextBox 11">
            <a:extLst>
              <a:ext uri="{FF2B5EF4-FFF2-40B4-BE49-F238E27FC236}">
                <a16:creationId xmlns:a16="http://schemas.microsoft.com/office/drawing/2014/main" id="{619B6731-1885-1286-6026-22E626B8F8F9}"/>
              </a:ext>
            </a:extLst>
          </p:cNvPr>
          <p:cNvSpPr txBox="1">
            <a:spLocks noGrp="1" noRot="1" noMove="1" noResize="1" noEditPoints="1" noAdjustHandles="1" noChangeArrowheads="1" noChangeShapeType="1"/>
          </p:cNvSpPr>
          <p:nvPr/>
        </p:nvSpPr>
        <p:spPr>
          <a:xfrm>
            <a:off x="2293647" y="5577450"/>
            <a:ext cx="3095415" cy="461665"/>
          </a:xfrm>
          <a:prstGeom prst="rect">
            <a:avLst/>
          </a:prstGeom>
          <a:noFill/>
        </p:spPr>
        <p:txBody>
          <a:bodyPr wrap="square" rtlCol="0">
            <a:spAutoFit/>
          </a:bodyPr>
          <a:lstStyle/>
          <a:p>
            <a:r>
              <a:rPr lang="en-US" sz="2400" b="0" i="0" u="none" strike="noStrike" baseline="0">
                <a:solidFill>
                  <a:srgbClr val="211D1E"/>
                </a:solidFill>
                <a:latin typeface="Myriad Pro" panose="020B0503030403020204" pitchFamily="34" charset="0"/>
              </a:rPr>
              <a:t>Identify your resources</a:t>
            </a:r>
            <a:endParaRPr lang="en-US" sz="2400"/>
          </a:p>
        </p:txBody>
      </p:sp>
      <p:grpSp>
        <p:nvGrpSpPr>
          <p:cNvPr id="9" name="Group 8">
            <a:extLst>
              <a:ext uri="{FF2B5EF4-FFF2-40B4-BE49-F238E27FC236}">
                <a16:creationId xmlns:a16="http://schemas.microsoft.com/office/drawing/2014/main" id="{26F599D1-CDAB-B46A-C331-F262BBBC350D}"/>
              </a:ext>
            </a:extLst>
          </p:cNvPr>
          <p:cNvGrpSpPr>
            <a:grpSpLocks noGrp="1" noUngrp="1" noRot="1" noMove="1" noResize="1"/>
          </p:cNvGrpSpPr>
          <p:nvPr/>
        </p:nvGrpSpPr>
        <p:grpSpPr>
          <a:xfrm>
            <a:off x="1570119" y="3159209"/>
            <a:ext cx="573229" cy="573229"/>
            <a:chOff x="1869742" y="2261718"/>
            <a:chExt cx="834656" cy="834656"/>
          </a:xfrm>
          <a:solidFill>
            <a:schemeClr val="tx2"/>
          </a:solidFill>
        </p:grpSpPr>
        <p:sp>
          <p:nvSpPr>
            <p:cNvPr id="13" name="Oval 12">
              <a:extLst>
                <a:ext uri="{FF2B5EF4-FFF2-40B4-BE49-F238E27FC236}">
                  <a16:creationId xmlns:a16="http://schemas.microsoft.com/office/drawing/2014/main" id="{FE10FFC4-59AB-4622-6A63-33D040907BD2}"/>
                </a:ext>
              </a:extLst>
            </p:cNvPr>
            <p:cNvSpPr>
              <a:spLocks noGrp="1" noRot="1" noMove="1" noResize="1" noEditPoints="1" noAdjustHandles="1" noChangeArrowheads="1" noChangeShapeType="1"/>
            </p:cNvSpPr>
            <p:nvPr/>
          </p:nvSpPr>
          <p:spPr>
            <a:xfrm>
              <a:off x="1869742" y="2261718"/>
              <a:ext cx="834656" cy="834656"/>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76B9D344-0A58-C119-2D2D-2BE7D4A41E48}"/>
                </a:ext>
              </a:extLst>
            </p:cNvPr>
            <p:cNvSpPr txBox="1">
              <a:spLocks noGrp="1" noRot="1" noMove="1" noResize="1" noEditPoints="1" noAdjustHandles="1" noChangeArrowheads="1" noChangeShapeType="1"/>
            </p:cNvSpPr>
            <p:nvPr/>
          </p:nvSpPr>
          <p:spPr>
            <a:xfrm>
              <a:off x="1869742" y="2285538"/>
              <a:ext cx="834656" cy="761840"/>
            </a:xfrm>
            <a:prstGeom prst="rect">
              <a:avLst/>
            </a:prstGeom>
            <a:noFill/>
          </p:spPr>
          <p:txBody>
            <a:bodyPr wrap="square" rtlCol="0" anchor="ctr">
              <a:spAutoFit/>
            </a:bodyPr>
            <a:lstStyle/>
            <a:p>
              <a:pPr algn="ctr"/>
              <a:r>
                <a:rPr lang="en-US" sz="2800" b="1">
                  <a:solidFill>
                    <a:schemeClr val="bg1"/>
                  </a:solidFill>
                </a:rPr>
                <a:t>1</a:t>
              </a:r>
            </a:p>
          </p:txBody>
        </p:sp>
      </p:grpSp>
      <p:grpSp>
        <p:nvGrpSpPr>
          <p:cNvPr id="15" name="Group 14">
            <a:extLst>
              <a:ext uri="{FF2B5EF4-FFF2-40B4-BE49-F238E27FC236}">
                <a16:creationId xmlns:a16="http://schemas.microsoft.com/office/drawing/2014/main" id="{0508725A-21C2-8855-80C4-32F77E802F38}"/>
              </a:ext>
            </a:extLst>
          </p:cNvPr>
          <p:cNvGrpSpPr>
            <a:grpSpLocks noGrp="1" noUngrp="1" noRot="1" noMove="1" noResize="1"/>
          </p:cNvGrpSpPr>
          <p:nvPr/>
        </p:nvGrpSpPr>
        <p:grpSpPr>
          <a:xfrm>
            <a:off x="1570119" y="3946695"/>
            <a:ext cx="573229" cy="573229"/>
            <a:chOff x="1869742" y="2261718"/>
            <a:chExt cx="834656" cy="834656"/>
          </a:xfrm>
          <a:solidFill>
            <a:schemeClr val="accent6"/>
          </a:solidFill>
        </p:grpSpPr>
        <p:sp>
          <p:nvSpPr>
            <p:cNvPr id="16" name="Oval 15">
              <a:extLst>
                <a:ext uri="{FF2B5EF4-FFF2-40B4-BE49-F238E27FC236}">
                  <a16:creationId xmlns:a16="http://schemas.microsoft.com/office/drawing/2014/main" id="{1EDC5628-BD5D-2172-D52B-6CE94D223C73}"/>
                </a:ext>
              </a:extLst>
            </p:cNvPr>
            <p:cNvSpPr>
              <a:spLocks noGrp="1" noRot="1" noMove="1" noResize="1" noEditPoints="1" noAdjustHandles="1" noChangeArrowheads="1" noChangeShapeType="1"/>
            </p:cNvSpPr>
            <p:nvPr/>
          </p:nvSpPr>
          <p:spPr>
            <a:xfrm>
              <a:off x="1869742" y="2261718"/>
              <a:ext cx="834656" cy="83465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F5C85091-4E66-4AF7-1799-3962F296EAAC}"/>
                </a:ext>
              </a:extLst>
            </p:cNvPr>
            <p:cNvSpPr txBox="1">
              <a:spLocks noGrp="1" noRot="1" noMove="1" noResize="1" noEditPoints="1" noAdjustHandles="1" noChangeArrowheads="1" noChangeShapeType="1"/>
            </p:cNvSpPr>
            <p:nvPr/>
          </p:nvSpPr>
          <p:spPr>
            <a:xfrm>
              <a:off x="1869742" y="2285538"/>
              <a:ext cx="834656" cy="761840"/>
            </a:xfrm>
            <a:prstGeom prst="rect">
              <a:avLst/>
            </a:prstGeom>
            <a:noFill/>
          </p:spPr>
          <p:txBody>
            <a:bodyPr wrap="square" rtlCol="0" anchor="ctr">
              <a:spAutoFit/>
            </a:bodyPr>
            <a:lstStyle/>
            <a:p>
              <a:pPr algn="ctr"/>
              <a:r>
                <a:rPr lang="en-US" sz="2800" b="1">
                  <a:solidFill>
                    <a:schemeClr val="bg1"/>
                  </a:solidFill>
                </a:rPr>
                <a:t>2</a:t>
              </a:r>
            </a:p>
          </p:txBody>
        </p:sp>
      </p:grpSp>
      <p:grpSp>
        <p:nvGrpSpPr>
          <p:cNvPr id="18" name="Group 17">
            <a:extLst>
              <a:ext uri="{FF2B5EF4-FFF2-40B4-BE49-F238E27FC236}">
                <a16:creationId xmlns:a16="http://schemas.microsoft.com/office/drawing/2014/main" id="{5D031604-CD32-5375-E8ED-AD42CF7898A0}"/>
              </a:ext>
            </a:extLst>
          </p:cNvPr>
          <p:cNvGrpSpPr>
            <a:grpSpLocks noGrp="1" noUngrp="1" noRot="1" noMove="1" noResize="1"/>
          </p:cNvGrpSpPr>
          <p:nvPr/>
        </p:nvGrpSpPr>
        <p:grpSpPr>
          <a:xfrm>
            <a:off x="1574181" y="4734181"/>
            <a:ext cx="573229" cy="573229"/>
            <a:chOff x="1869742" y="2261718"/>
            <a:chExt cx="834656" cy="834656"/>
          </a:xfrm>
          <a:solidFill>
            <a:schemeClr val="accent6"/>
          </a:solidFill>
        </p:grpSpPr>
        <p:sp>
          <p:nvSpPr>
            <p:cNvPr id="19" name="Oval 18">
              <a:extLst>
                <a:ext uri="{FF2B5EF4-FFF2-40B4-BE49-F238E27FC236}">
                  <a16:creationId xmlns:a16="http://schemas.microsoft.com/office/drawing/2014/main" id="{74F1A97B-7334-BDB4-1495-CBC9DE6215E2}"/>
                </a:ext>
              </a:extLst>
            </p:cNvPr>
            <p:cNvSpPr>
              <a:spLocks noGrp="1" noRot="1" noMove="1" noResize="1" noEditPoints="1" noAdjustHandles="1" noChangeArrowheads="1" noChangeShapeType="1"/>
            </p:cNvSpPr>
            <p:nvPr/>
          </p:nvSpPr>
          <p:spPr>
            <a:xfrm>
              <a:off x="1869742" y="2261718"/>
              <a:ext cx="834656" cy="83465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402FE58F-2B71-3C0A-030B-D3732A9C89E2}"/>
                </a:ext>
              </a:extLst>
            </p:cNvPr>
            <p:cNvSpPr txBox="1">
              <a:spLocks noGrp="1" noRot="1" noMove="1" noResize="1" noEditPoints="1" noAdjustHandles="1" noChangeArrowheads="1" noChangeShapeType="1"/>
            </p:cNvSpPr>
            <p:nvPr/>
          </p:nvSpPr>
          <p:spPr>
            <a:xfrm>
              <a:off x="1869742" y="2285538"/>
              <a:ext cx="834656" cy="761840"/>
            </a:xfrm>
            <a:prstGeom prst="rect">
              <a:avLst/>
            </a:prstGeom>
            <a:noFill/>
          </p:spPr>
          <p:txBody>
            <a:bodyPr wrap="square" rtlCol="0" anchor="ctr">
              <a:spAutoFit/>
            </a:bodyPr>
            <a:lstStyle/>
            <a:p>
              <a:pPr algn="ctr"/>
              <a:r>
                <a:rPr lang="en-US" sz="2800" b="1">
                  <a:solidFill>
                    <a:schemeClr val="bg1"/>
                  </a:solidFill>
                </a:rPr>
                <a:t>3</a:t>
              </a:r>
            </a:p>
          </p:txBody>
        </p:sp>
      </p:grpSp>
      <p:grpSp>
        <p:nvGrpSpPr>
          <p:cNvPr id="21" name="Group 20">
            <a:extLst>
              <a:ext uri="{FF2B5EF4-FFF2-40B4-BE49-F238E27FC236}">
                <a16:creationId xmlns:a16="http://schemas.microsoft.com/office/drawing/2014/main" id="{FC1B8615-BFC4-D176-0836-85A815D70ADF}"/>
              </a:ext>
            </a:extLst>
          </p:cNvPr>
          <p:cNvGrpSpPr>
            <a:grpSpLocks noGrp="1" noUngrp="1" noRot="1" noMove="1" noResize="1"/>
          </p:cNvGrpSpPr>
          <p:nvPr/>
        </p:nvGrpSpPr>
        <p:grpSpPr>
          <a:xfrm>
            <a:off x="1574181" y="5521667"/>
            <a:ext cx="573229" cy="573229"/>
            <a:chOff x="1869742" y="2261718"/>
            <a:chExt cx="834656" cy="834656"/>
          </a:xfrm>
          <a:solidFill>
            <a:schemeClr val="accent6"/>
          </a:solidFill>
        </p:grpSpPr>
        <p:sp>
          <p:nvSpPr>
            <p:cNvPr id="22" name="Oval 21">
              <a:extLst>
                <a:ext uri="{FF2B5EF4-FFF2-40B4-BE49-F238E27FC236}">
                  <a16:creationId xmlns:a16="http://schemas.microsoft.com/office/drawing/2014/main" id="{E38764F4-356A-8989-6459-9496E110CF4C}"/>
                </a:ext>
              </a:extLst>
            </p:cNvPr>
            <p:cNvSpPr>
              <a:spLocks noGrp="1" noRot="1" noMove="1" noResize="1" noEditPoints="1" noAdjustHandles="1" noChangeArrowheads="1" noChangeShapeType="1"/>
            </p:cNvSpPr>
            <p:nvPr/>
          </p:nvSpPr>
          <p:spPr>
            <a:xfrm>
              <a:off x="1869742" y="2261718"/>
              <a:ext cx="834656" cy="83465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E19FD349-7D58-CD60-38BC-7F6272CC6018}"/>
                </a:ext>
              </a:extLst>
            </p:cNvPr>
            <p:cNvSpPr txBox="1">
              <a:spLocks noGrp="1" noRot="1" noMove="1" noResize="1" noEditPoints="1" noAdjustHandles="1" noChangeArrowheads="1" noChangeShapeType="1"/>
            </p:cNvSpPr>
            <p:nvPr/>
          </p:nvSpPr>
          <p:spPr>
            <a:xfrm>
              <a:off x="1869742" y="2285538"/>
              <a:ext cx="834656" cy="761840"/>
            </a:xfrm>
            <a:prstGeom prst="rect">
              <a:avLst/>
            </a:prstGeom>
            <a:noFill/>
          </p:spPr>
          <p:txBody>
            <a:bodyPr wrap="square" rtlCol="0" anchor="ctr">
              <a:spAutoFit/>
            </a:bodyPr>
            <a:lstStyle/>
            <a:p>
              <a:pPr algn="ctr"/>
              <a:r>
                <a:rPr lang="en-US" sz="2800" b="1">
                  <a:solidFill>
                    <a:schemeClr val="bg1"/>
                  </a:solidFill>
                </a:rPr>
                <a:t>4</a:t>
              </a:r>
            </a:p>
          </p:txBody>
        </p:sp>
      </p:grpSp>
      <p:sp>
        <p:nvSpPr>
          <p:cNvPr id="4" name="TextBox 3">
            <a:extLst>
              <a:ext uri="{FF2B5EF4-FFF2-40B4-BE49-F238E27FC236}">
                <a16:creationId xmlns:a16="http://schemas.microsoft.com/office/drawing/2014/main" id="{96D2F1C1-A2AB-9D07-E5BB-EDC81FA81D29}"/>
              </a:ext>
            </a:extLst>
          </p:cNvPr>
          <p:cNvSpPr txBox="1">
            <a:spLocks noGrp="1" noRot="1" noMove="1" noResize="1" noEditPoints="1" noAdjustHandles="1" noChangeArrowheads="1" noChangeShapeType="1"/>
          </p:cNvSpPr>
          <p:nvPr/>
        </p:nvSpPr>
        <p:spPr>
          <a:xfrm>
            <a:off x="1042284" y="689065"/>
            <a:ext cx="7554110" cy="1089529"/>
          </a:xfrm>
          <a:prstGeom prst="rect">
            <a:avLst/>
          </a:prstGeom>
          <a:noFill/>
        </p:spPr>
        <p:txBody>
          <a:bodyPr wrap="square" rtlCol="0">
            <a:spAutoFit/>
          </a:bodyPr>
          <a:lstStyle/>
          <a:p>
            <a:pPr>
              <a:lnSpc>
                <a:spcPct val="90000"/>
              </a:lnSpc>
            </a:pPr>
            <a:r>
              <a:rPr lang="en-US" sz="3600" b="1">
                <a:latin typeface="+mj-lt"/>
              </a:rPr>
              <a:t>Talking to My Medical Provider About Dementia Concerns</a:t>
            </a:r>
          </a:p>
        </p:txBody>
      </p:sp>
      <p:sp>
        <p:nvSpPr>
          <p:cNvPr id="2" name="TextBox 1">
            <a:extLst>
              <a:ext uri="{FF2B5EF4-FFF2-40B4-BE49-F238E27FC236}">
                <a16:creationId xmlns:a16="http://schemas.microsoft.com/office/drawing/2014/main" id="{A730D683-36B1-4AA6-2A0A-55B98390F17C}"/>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solidFill>
                  <a:schemeClr val="bg1"/>
                </a:solidFill>
              </a:rPr>
              <a:t>Brain Health &amp; Dementia Awareness in Our Communities  |  </a:t>
            </a:r>
            <a:fld id="{F9C608B9-E2CB-4E5D-B995-23A42A7D67FE}" type="slidenum">
              <a:rPr lang="en-US" sz="1200" i="1" smtClean="0">
                <a:solidFill>
                  <a:schemeClr val="bg1"/>
                </a:solidFill>
              </a:rPr>
              <a:pPr algn="r"/>
              <a:t>32</a:t>
            </a:fld>
            <a:r>
              <a:rPr lang="en-US" sz="1200" i="1">
                <a:solidFill>
                  <a:schemeClr val="bg1"/>
                </a:solidFill>
              </a:rPr>
              <a:t> </a:t>
            </a:r>
          </a:p>
        </p:txBody>
      </p:sp>
      <p:sp>
        <p:nvSpPr>
          <p:cNvPr id="6" name="TextBox 5">
            <a:extLst>
              <a:ext uri="{FF2B5EF4-FFF2-40B4-BE49-F238E27FC236}">
                <a16:creationId xmlns:a16="http://schemas.microsoft.com/office/drawing/2014/main" id="{4F91157C-5DC8-5127-0FA4-28BB7D1CD9CF}"/>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t>Please Do Not Change Presentation Language</a:t>
            </a:r>
          </a:p>
        </p:txBody>
      </p:sp>
      <p:sp>
        <p:nvSpPr>
          <p:cNvPr id="24" name="Oval 23">
            <a:extLst>
              <a:ext uri="{FF2B5EF4-FFF2-40B4-BE49-F238E27FC236}">
                <a16:creationId xmlns:a16="http://schemas.microsoft.com/office/drawing/2014/main" id="{883D6CA3-61D1-8A3D-1953-5DFAE544CDC0}"/>
              </a:ext>
            </a:extLst>
          </p:cNvPr>
          <p:cNvSpPr/>
          <p:nvPr/>
        </p:nvSpPr>
        <p:spPr>
          <a:xfrm flipH="1">
            <a:off x="8090615" y="1659181"/>
            <a:ext cx="2804961" cy="2804961"/>
          </a:xfrm>
          <a:prstGeom prst="ellipse">
            <a:avLst/>
          </a:prstGeom>
          <a:blipFill>
            <a:blip r:embed="rId3">
              <a:extLst>
                <a:ext uri="{28A0092B-C50C-407E-A947-70E740481C1C}">
                  <a14:useLocalDpi xmlns:a14="http://schemas.microsoft.com/office/drawing/2010/main" val="0"/>
                </a:ext>
              </a:extLst>
            </a:blip>
            <a:srcRect/>
            <a:stretch>
              <a:fillRect l="-32853" t="-13848" r="-42456" b="-308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548894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5172179-B757-1532-BD95-007F9952902F}"/>
              </a:ext>
            </a:extLst>
          </p:cNvPr>
          <p:cNvSpPr txBox="1">
            <a:spLocks noGrp="1" noRot="1" noMove="1" noResize="1" noEditPoints="1" noAdjustHandles="1" noChangeArrowheads="1" noChangeShapeType="1"/>
          </p:cNvSpPr>
          <p:nvPr/>
        </p:nvSpPr>
        <p:spPr>
          <a:xfrm>
            <a:off x="745165" y="598913"/>
            <a:ext cx="6677611" cy="1378070"/>
          </a:xfrm>
          <a:prstGeom prst="rect">
            <a:avLst/>
          </a:prstGeom>
          <a:noFill/>
        </p:spPr>
        <p:txBody>
          <a:bodyPr wrap="square" rtlCol="0">
            <a:spAutoFit/>
          </a:bodyPr>
          <a:lstStyle/>
          <a:p>
            <a:pPr>
              <a:lnSpc>
                <a:spcPct val="80000"/>
              </a:lnSpc>
            </a:pPr>
            <a:r>
              <a:rPr lang="en-US" sz="6000" b="1">
                <a:solidFill>
                  <a:schemeClr val="bg1"/>
                </a:solidFill>
                <a:latin typeface="+mj-lt"/>
              </a:rPr>
              <a:t>Activity: </a:t>
            </a:r>
            <a:r>
              <a:rPr lang="en-US" sz="4400">
                <a:solidFill>
                  <a:schemeClr val="bg1"/>
                </a:solidFill>
                <a:latin typeface="+mj-lt"/>
              </a:rPr>
              <a:t>Courageous Conversations</a:t>
            </a:r>
          </a:p>
        </p:txBody>
      </p:sp>
      <p:sp>
        <p:nvSpPr>
          <p:cNvPr id="5" name="TextBox 4">
            <a:extLst>
              <a:ext uri="{FF2B5EF4-FFF2-40B4-BE49-F238E27FC236}">
                <a16:creationId xmlns:a16="http://schemas.microsoft.com/office/drawing/2014/main" id="{D4B3AFA5-4F96-433A-9816-FDF1BC48A91A}"/>
              </a:ext>
            </a:extLst>
          </p:cNvPr>
          <p:cNvSpPr txBox="1">
            <a:spLocks noGrp="1" noRot="1" noMove="1" noResize="1" noEditPoints="1" noAdjustHandles="1" noChangeArrowheads="1" noChangeShapeType="1"/>
          </p:cNvSpPr>
          <p:nvPr/>
        </p:nvSpPr>
        <p:spPr>
          <a:xfrm>
            <a:off x="763229" y="3668959"/>
            <a:ext cx="4547524" cy="2308324"/>
          </a:xfrm>
          <a:prstGeom prst="rect">
            <a:avLst/>
          </a:prstGeom>
          <a:noFill/>
        </p:spPr>
        <p:txBody>
          <a:bodyPr wrap="square" rtlCol="0">
            <a:spAutoFit/>
          </a:bodyPr>
          <a:lstStyle/>
          <a:p>
            <a:r>
              <a:rPr lang="en-US" sz="3600" b="1">
                <a:solidFill>
                  <a:schemeClr val="accent3"/>
                </a:solidFill>
                <a:effectLst/>
                <a:latin typeface="Myriad Pro" panose="020B0503030403020204" pitchFamily="34" charset="0"/>
                <a:ea typeface="Myriad Pro Semicondensed"/>
                <a:cs typeface="Times New Roman" panose="02020603050405020304" pitchFamily="18" charset="0"/>
              </a:rPr>
              <a:t>Talking to My Medical Provider About Dementia Concerns</a:t>
            </a:r>
            <a:endParaRPr lang="en-US" sz="3600" b="1">
              <a:solidFill>
                <a:schemeClr val="accent3"/>
              </a:solidFill>
              <a:latin typeface="Myriad Pro" panose="020B0503030403020204" pitchFamily="34" charset="0"/>
            </a:endParaRPr>
          </a:p>
        </p:txBody>
      </p:sp>
      <p:sp>
        <p:nvSpPr>
          <p:cNvPr id="18" name="TextBox 17">
            <a:extLst>
              <a:ext uri="{FF2B5EF4-FFF2-40B4-BE49-F238E27FC236}">
                <a16:creationId xmlns:a16="http://schemas.microsoft.com/office/drawing/2014/main" id="{45F95524-0794-BA69-28C7-90FE201EBBDC}"/>
              </a:ext>
            </a:extLst>
          </p:cNvPr>
          <p:cNvSpPr txBox="1">
            <a:spLocks noGrp="1" noRot="1" noMove="1" noResize="1" noEditPoints="1" noAdjustHandles="1" noChangeArrowheads="1" noChangeShapeType="1"/>
          </p:cNvSpPr>
          <p:nvPr/>
        </p:nvSpPr>
        <p:spPr>
          <a:xfrm>
            <a:off x="763229" y="3199997"/>
            <a:ext cx="2551119" cy="400110"/>
          </a:xfrm>
          <a:prstGeom prst="rect">
            <a:avLst/>
          </a:prstGeom>
          <a:noFill/>
        </p:spPr>
        <p:txBody>
          <a:bodyPr wrap="square" rtlCol="0">
            <a:spAutoFit/>
          </a:bodyPr>
          <a:lstStyle/>
          <a:p>
            <a:r>
              <a:rPr lang="en-US" sz="2000" b="1">
                <a:latin typeface="Myriad Pro" panose="020B0503030403020204" pitchFamily="34" charset="0"/>
                <a:ea typeface="Myriad Pro Semicondensed"/>
                <a:cs typeface="Times New Roman" panose="02020603050405020304" pitchFamily="18" charset="0"/>
              </a:rPr>
              <a:t>PROMPT</a:t>
            </a:r>
            <a:r>
              <a:rPr lang="en-US" sz="2000" b="1">
                <a:effectLst/>
                <a:latin typeface="Myriad Pro" panose="020B0503030403020204" pitchFamily="34" charset="0"/>
                <a:ea typeface="Myriad Pro Semicondensed"/>
                <a:cs typeface="Times New Roman" panose="02020603050405020304" pitchFamily="18" charset="0"/>
              </a:rPr>
              <a:t>:</a:t>
            </a:r>
          </a:p>
        </p:txBody>
      </p:sp>
      <p:grpSp>
        <p:nvGrpSpPr>
          <p:cNvPr id="7" name="Group 6">
            <a:extLst>
              <a:ext uri="{FF2B5EF4-FFF2-40B4-BE49-F238E27FC236}">
                <a16:creationId xmlns:a16="http://schemas.microsoft.com/office/drawing/2014/main" id="{25F8E852-2C3E-0C5D-1FD0-F6C4A42BEE3D}"/>
              </a:ext>
            </a:extLst>
          </p:cNvPr>
          <p:cNvGrpSpPr>
            <a:grpSpLocks noGrp="1" noUngrp="1" noRot="1" noMove="1" noResize="1"/>
          </p:cNvGrpSpPr>
          <p:nvPr/>
        </p:nvGrpSpPr>
        <p:grpSpPr>
          <a:xfrm>
            <a:off x="6096000" y="193287"/>
            <a:ext cx="6225280" cy="338554"/>
            <a:chOff x="6096000" y="193287"/>
            <a:chExt cx="6225280" cy="338554"/>
          </a:xfrm>
        </p:grpSpPr>
        <p:sp>
          <p:nvSpPr>
            <p:cNvPr id="19" name="Rectangle: Rounded Corners 18">
              <a:extLst>
                <a:ext uri="{FF2B5EF4-FFF2-40B4-BE49-F238E27FC236}">
                  <a16:creationId xmlns:a16="http://schemas.microsoft.com/office/drawing/2014/main" id="{2B564047-4DEA-DBF5-C987-B4E84D9B19F0}"/>
                </a:ext>
              </a:extLst>
            </p:cNvPr>
            <p:cNvSpPr>
              <a:spLocks noGrp="1" noRot="1" noMove="1" noResize="1" noEditPoints="1" noAdjustHandles="1" noChangeArrowheads="1" noChangeShapeType="1"/>
            </p:cNvSpPr>
            <p:nvPr/>
          </p:nvSpPr>
          <p:spPr>
            <a:xfrm>
              <a:off x="11689040"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20" name="Rectangle: Rounded Corners 19">
              <a:extLst>
                <a:ext uri="{FF2B5EF4-FFF2-40B4-BE49-F238E27FC236}">
                  <a16:creationId xmlns:a16="http://schemas.microsoft.com/office/drawing/2014/main" id="{41D922FC-49C6-D3CC-9155-EC6F78D083DB}"/>
                </a:ext>
              </a:extLst>
            </p:cNvPr>
            <p:cNvSpPr>
              <a:spLocks noGrp="1" noRot="1" noMove="1" noResize="1" noEditPoints="1" noAdjustHandles="1" noChangeArrowheads="1" noChangeShapeType="1"/>
            </p:cNvSpPr>
            <p:nvPr/>
          </p:nvSpPr>
          <p:spPr>
            <a:xfrm>
              <a:off x="12044281"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21" name="TextBox 20">
              <a:extLst>
                <a:ext uri="{FF2B5EF4-FFF2-40B4-BE49-F238E27FC236}">
                  <a16:creationId xmlns:a16="http://schemas.microsoft.com/office/drawing/2014/main" id="{D6730642-C09E-8F91-3491-55641AED95D2}"/>
                </a:ext>
              </a:extLst>
            </p:cNvPr>
            <p:cNvSpPr txBox="1">
              <a:spLocks noGrp="1" noRot="1" noMove="1" noResize="1" noEditPoints="1" noAdjustHandles="1" noChangeArrowheads="1" noChangeShapeType="1"/>
            </p:cNvSpPr>
            <p:nvPr/>
          </p:nvSpPr>
          <p:spPr>
            <a:xfrm>
              <a:off x="6096000" y="193287"/>
              <a:ext cx="5501268" cy="338554"/>
            </a:xfrm>
            <a:prstGeom prst="rect">
              <a:avLst/>
            </a:prstGeom>
            <a:noFill/>
          </p:spPr>
          <p:txBody>
            <a:bodyPr wrap="square" rtlCol="0">
              <a:spAutoFit/>
            </a:bodyPr>
            <a:lstStyle/>
            <a:p>
              <a:pPr algn="r"/>
              <a:r>
                <a:rPr lang="en-US" sz="1600" b="1" i="1">
                  <a:solidFill>
                    <a:schemeClr val="bg1"/>
                  </a:solidFill>
                  <a:latin typeface="Myriad Pro" panose="020B0503030403020204" pitchFamily="34" charset="0"/>
                </a:rPr>
                <a:t>Benefits of Early Detection</a:t>
              </a:r>
            </a:p>
          </p:txBody>
        </p:sp>
      </p:grpSp>
      <p:grpSp>
        <p:nvGrpSpPr>
          <p:cNvPr id="16" name="Group 15">
            <a:extLst>
              <a:ext uri="{FF2B5EF4-FFF2-40B4-BE49-F238E27FC236}">
                <a16:creationId xmlns:a16="http://schemas.microsoft.com/office/drawing/2014/main" id="{FE6D5A40-0F10-8327-018C-1BDB0CEE1E74}"/>
              </a:ext>
            </a:extLst>
          </p:cNvPr>
          <p:cNvGrpSpPr>
            <a:grpSpLocks noGrp="1" noUngrp="1" noRot="1" noMove="1" noResize="1"/>
          </p:cNvGrpSpPr>
          <p:nvPr/>
        </p:nvGrpSpPr>
        <p:grpSpPr>
          <a:xfrm>
            <a:off x="6174773" y="3199997"/>
            <a:ext cx="3911213" cy="2847259"/>
            <a:chOff x="6174773" y="3199997"/>
            <a:chExt cx="3911213" cy="2847259"/>
          </a:xfrm>
        </p:grpSpPr>
        <p:sp>
          <p:nvSpPr>
            <p:cNvPr id="4" name="TextBox 3">
              <a:extLst>
                <a:ext uri="{FF2B5EF4-FFF2-40B4-BE49-F238E27FC236}">
                  <a16:creationId xmlns:a16="http://schemas.microsoft.com/office/drawing/2014/main" id="{1C78AC49-9BE9-9A74-7845-DC2ADD697408}"/>
                </a:ext>
              </a:extLst>
            </p:cNvPr>
            <p:cNvSpPr txBox="1">
              <a:spLocks noGrp="1" noRot="1" noMove="1" noResize="1" noEditPoints="1" noAdjustHandles="1" noChangeArrowheads="1" noChangeShapeType="1"/>
            </p:cNvSpPr>
            <p:nvPr/>
          </p:nvSpPr>
          <p:spPr>
            <a:xfrm>
              <a:off x="6682870" y="3780350"/>
              <a:ext cx="3403116" cy="830997"/>
            </a:xfrm>
            <a:prstGeom prst="rect">
              <a:avLst/>
            </a:prstGeom>
            <a:noFill/>
          </p:spPr>
          <p:txBody>
            <a:bodyPr wrap="square" rtlCol="0">
              <a:spAutoFit/>
            </a:bodyPr>
            <a:lstStyle/>
            <a:p>
              <a:pPr>
                <a:spcAft>
                  <a:spcPts val="1800"/>
                </a:spcAft>
              </a:pPr>
              <a:r>
                <a:rPr lang="en-US" sz="2400">
                  <a:effectLst/>
                  <a:latin typeface="Myriad Pro" panose="020B0503030403020204" pitchFamily="34" charset="0"/>
                  <a:ea typeface="Myriad Pro Semicondensed"/>
                  <a:cs typeface="Times New Roman" panose="02020603050405020304" pitchFamily="18" charset="0"/>
                </a:rPr>
                <a:t>Review handout and helpful questions to ask</a:t>
              </a:r>
            </a:p>
          </p:txBody>
        </p:sp>
        <p:grpSp>
          <p:nvGrpSpPr>
            <p:cNvPr id="11" name="Group 10">
              <a:extLst>
                <a:ext uri="{FF2B5EF4-FFF2-40B4-BE49-F238E27FC236}">
                  <a16:creationId xmlns:a16="http://schemas.microsoft.com/office/drawing/2014/main" id="{60F32FC7-AAC5-8675-0465-E86BF55A9D05}"/>
                </a:ext>
              </a:extLst>
            </p:cNvPr>
            <p:cNvGrpSpPr>
              <a:grpSpLocks noGrp="1" noUngrp="1" noRot="1" noMove="1" noResize="1"/>
            </p:cNvGrpSpPr>
            <p:nvPr/>
          </p:nvGrpSpPr>
          <p:grpSpPr>
            <a:xfrm>
              <a:off x="6211114" y="4837298"/>
              <a:ext cx="410940" cy="461665"/>
              <a:chOff x="6211114" y="4837298"/>
              <a:chExt cx="410940" cy="461665"/>
            </a:xfrm>
          </p:grpSpPr>
          <p:sp>
            <p:nvSpPr>
              <p:cNvPr id="12" name="Oval 11">
                <a:extLst>
                  <a:ext uri="{FF2B5EF4-FFF2-40B4-BE49-F238E27FC236}">
                    <a16:creationId xmlns:a16="http://schemas.microsoft.com/office/drawing/2014/main" id="{B63395E8-4DF5-A6C1-C4BB-3D9D52C04304}"/>
                  </a:ext>
                </a:extLst>
              </p:cNvPr>
              <p:cNvSpPr>
                <a:spLocks noGrp="1" noRot="1" noMove="1" noResize="1" noEditPoints="1" noAdjustHandles="1" noChangeArrowheads="1" noChangeShapeType="1"/>
              </p:cNvSpPr>
              <p:nvPr/>
            </p:nvSpPr>
            <p:spPr>
              <a:xfrm>
                <a:off x="6211114" y="4862661"/>
                <a:ext cx="410940" cy="410940"/>
              </a:xfrm>
              <a:prstGeom prst="ellipse">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7A6D6E33-74F8-07F1-707F-123E3E018872}"/>
                  </a:ext>
                </a:extLst>
              </p:cNvPr>
              <p:cNvSpPr txBox="1">
                <a:spLocks noGrp="1" noRot="1" noMove="1" noResize="1" noEditPoints="1" noAdjustHandles="1" noChangeArrowheads="1" noChangeShapeType="1"/>
              </p:cNvSpPr>
              <p:nvPr/>
            </p:nvSpPr>
            <p:spPr>
              <a:xfrm>
                <a:off x="6301013" y="4837298"/>
                <a:ext cx="241775" cy="461665"/>
              </a:xfrm>
              <a:prstGeom prst="rect">
                <a:avLst/>
              </a:prstGeom>
              <a:noFill/>
            </p:spPr>
            <p:txBody>
              <a:bodyPr wrap="square" rtlCol="0" anchor="ctr">
                <a:spAutoFit/>
              </a:bodyPr>
              <a:lstStyle/>
              <a:p>
                <a:pPr algn="ctr"/>
                <a:r>
                  <a:rPr lang="en-US" sz="2400" b="1"/>
                  <a:t>2</a:t>
                </a:r>
              </a:p>
            </p:txBody>
          </p:sp>
        </p:grpSp>
        <p:grpSp>
          <p:nvGrpSpPr>
            <p:cNvPr id="10" name="Group 9">
              <a:extLst>
                <a:ext uri="{FF2B5EF4-FFF2-40B4-BE49-F238E27FC236}">
                  <a16:creationId xmlns:a16="http://schemas.microsoft.com/office/drawing/2014/main" id="{68320AD5-34BB-83C6-57B7-B3004835DD65}"/>
                </a:ext>
              </a:extLst>
            </p:cNvPr>
            <p:cNvGrpSpPr>
              <a:grpSpLocks noGrp="1" noUngrp="1" noRot="1" noMove="1" noResize="1"/>
            </p:cNvGrpSpPr>
            <p:nvPr/>
          </p:nvGrpSpPr>
          <p:grpSpPr>
            <a:xfrm>
              <a:off x="6211114" y="3766288"/>
              <a:ext cx="410940" cy="461665"/>
              <a:chOff x="6211114" y="3766288"/>
              <a:chExt cx="410940" cy="461665"/>
            </a:xfrm>
          </p:grpSpPr>
          <p:sp>
            <p:nvSpPr>
              <p:cNvPr id="14" name="Oval 13">
                <a:extLst>
                  <a:ext uri="{FF2B5EF4-FFF2-40B4-BE49-F238E27FC236}">
                    <a16:creationId xmlns:a16="http://schemas.microsoft.com/office/drawing/2014/main" id="{0F82B59A-266A-0936-8A34-E8B0E19EEBA1}"/>
                  </a:ext>
                </a:extLst>
              </p:cNvPr>
              <p:cNvSpPr>
                <a:spLocks noGrp="1" noRot="1" noMove="1" noResize="1" noEditPoints="1" noAdjustHandles="1" noChangeArrowheads="1" noChangeShapeType="1"/>
              </p:cNvSpPr>
              <p:nvPr/>
            </p:nvSpPr>
            <p:spPr>
              <a:xfrm>
                <a:off x="6211114" y="3802283"/>
                <a:ext cx="410940" cy="410940"/>
              </a:xfrm>
              <a:prstGeom prst="ellipse">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TextBox 14">
                <a:extLst>
                  <a:ext uri="{FF2B5EF4-FFF2-40B4-BE49-F238E27FC236}">
                    <a16:creationId xmlns:a16="http://schemas.microsoft.com/office/drawing/2014/main" id="{71964B9C-7464-8FB6-C372-BB1E8386455A}"/>
                  </a:ext>
                </a:extLst>
              </p:cNvPr>
              <p:cNvSpPr txBox="1">
                <a:spLocks noGrp="1" noRot="1" noMove="1" noResize="1" noEditPoints="1" noAdjustHandles="1" noChangeArrowheads="1" noChangeShapeType="1"/>
              </p:cNvSpPr>
              <p:nvPr/>
            </p:nvSpPr>
            <p:spPr>
              <a:xfrm>
                <a:off x="6290381" y="3766288"/>
                <a:ext cx="241775" cy="461665"/>
              </a:xfrm>
              <a:prstGeom prst="rect">
                <a:avLst/>
              </a:prstGeom>
              <a:noFill/>
            </p:spPr>
            <p:txBody>
              <a:bodyPr wrap="square" rtlCol="0" anchor="ctr">
                <a:spAutoFit/>
              </a:bodyPr>
              <a:lstStyle/>
              <a:p>
                <a:pPr algn="ctr"/>
                <a:r>
                  <a:rPr lang="en-US" sz="2400" b="1"/>
                  <a:t>1</a:t>
                </a:r>
              </a:p>
            </p:txBody>
          </p:sp>
        </p:grpSp>
        <p:sp>
          <p:nvSpPr>
            <p:cNvPr id="17" name="TextBox 16">
              <a:extLst>
                <a:ext uri="{FF2B5EF4-FFF2-40B4-BE49-F238E27FC236}">
                  <a16:creationId xmlns:a16="http://schemas.microsoft.com/office/drawing/2014/main" id="{4F3EC66D-E837-D267-399E-B21354B277D4}"/>
                </a:ext>
              </a:extLst>
            </p:cNvPr>
            <p:cNvSpPr txBox="1">
              <a:spLocks noGrp="1" noRot="1" noMove="1" noResize="1" noEditPoints="1" noAdjustHandles="1" noChangeArrowheads="1" noChangeShapeType="1"/>
            </p:cNvSpPr>
            <p:nvPr/>
          </p:nvSpPr>
          <p:spPr>
            <a:xfrm>
              <a:off x="6174773" y="3199997"/>
              <a:ext cx="2551119" cy="400110"/>
            </a:xfrm>
            <a:prstGeom prst="rect">
              <a:avLst/>
            </a:prstGeom>
            <a:noFill/>
          </p:spPr>
          <p:txBody>
            <a:bodyPr wrap="square" rtlCol="0">
              <a:spAutoFit/>
            </a:bodyPr>
            <a:lstStyle/>
            <a:p>
              <a:r>
                <a:rPr lang="en-US" sz="2000" b="1">
                  <a:effectLst/>
                  <a:latin typeface="Myriad Pro" panose="020B0503030403020204" pitchFamily="34" charset="0"/>
                  <a:ea typeface="Myriad Pro Semicondensed"/>
                  <a:cs typeface="Times New Roman" panose="02020603050405020304" pitchFamily="18" charset="0"/>
                </a:rPr>
                <a:t>INSTRUCTIONS:</a:t>
              </a:r>
            </a:p>
          </p:txBody>
        </p:sp>
        <p:sp>
          <p:nvSpPr>
            <p:cNvPr id="9" name="TextBox 8">
              <a:extLst>
                <a:ext uri="{FF2B5EF4-FFF2-40B4-BE49-F238E27FC236}">
                  <a16:creationId xmlns:a16="http://schemas.microsoft.com/office/drawing/2014/main" id="{DD08BD88-B1CC-A190-61E4-8797AAD72A16}"/>
                </a:ext>
              </a:extLst>
            </p:cNvPr>
            <p:cNvSpPr txBox="1">
              <a:spLocks noGrp="1" noRot="1" noMove="1" noResize="1" noEditPoints="1" noAdjustHandles="1" noChangeArrowheads="1" noChangeShapeType="1"/>
            </p:cNvSpPr>
            <p:nvPr/>
          </p:nvSpPr>
          <p:spPr>
            <a:xfrm>
              <a:off x="6682870" y="4846927"/>
              <a:ext cx="3403116" cy="1200329"/>
            </a:xfrm>
            <a:prstGeom prst="rect">
              <a:avLst/>
            </a:prstGeom>
            <a:noFill/>
          </p:spPr>
          <p:txBody>
            <a:bodyPr wrap="square" rtlCol="0">
              <a:spAutoFit/>
            </a:bodyPr>
            <a:lstStyle/>
            <a:p>
              <a:pPr>
                <a:spcAft>
                  <a:spcPts val="1800"/>
                </a:spcAft>
              </a:pPr>
              <a:r>
                <a:rPr lang="en-US" sz="2400">
                  <a:effectLst/>
                  <a:latin typeface="Myriad Pro" panose="020B0503030403020204" pitchFamily="34" charset="0"/>
                  <a:ea typeface="Myriad Pro Semicondensed"/>
                  <a:cs typeface="Times New Roman" panose="02020603050405020304" pitchFamily="18" charset="0"/>
                </a:rPr>
                <a:t>Mute yourself and practice asking one question aloud</a:t>
              </a:r>
            </a:p>
          </p:txBody>
        </p:sp>
      </p:grpSp>
      <p:sp>
        <p:nvSpPr>
          <p:cNvPr id="6" name="TextBox 5">
            <a:extLst>
              <a:ext uri="{FF2B5EF4-FFF2-40B4-BE49-F238E27FC236}">
                <a16:creationId xmlns:a16="http://schemas.microsoft.com/office/drawing/2014/main" id="{521AFF5C-429E-E618-7B02-95AF17F32401}"/>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t>Brain Health &amp; Dementia Awareness in Our Communities  |  </a:t>
            </a:r>
            <a:fld id="{F9C608B9-E2CB-4E5D-B995-23A42A7D67FE}" type="slidenum">
              <a:rPr lang="en-US" sz="1200" i="1" smtClean="0"/>
              <a:pPr algn="r"/>
              <a:t>33</a:t>
            </a:fld>
            <a:r>
              <a:rPr lang="en-US" sz="1200" i="1"/>
              <a:t> </a:t>
            </a:r>
          </a:p>
        </p:txBody>
      </p:sp>
      <p:sp>
        <p:nvSpPr>
          <p:cNvPr id="8" name="TextBox 7">
            <a:extLst>
              <a:ext uri="{FF2B5EF4-FFF2-40B4-BE49-F238E27FC236}">
                <a16:creationId xmlns:a16="http://schemas.microsoft.com/office/drawing/2014/main" id="{D341E8DB-447E-235F-EB1F-59FB0D05AF95}"/>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lumMod val="65000"/>
                  </a:schemeClr>
                </a:solidFill>
              </a:rPr>
              <a:t>Please Do Not Change Presentation Language</a:t>
            </a:r>
          </a:p>
        </p:txBody>
      </p:sp>
      <p:sp>
        <p:nvSpPr>
          <p:cNvPr id="23" name="Oval 22">
            <a:extLst>
              <a:ext uri="{FF2B5EF4-FFF2-40B4-BE49-F238E27FC236}">
                <a16:creationId xmlns:a16="http://schemas.microsoft.com/office/drawing/2014/main" id="{15F0A3A3-6287-AAA7-06FF-89CA7E6167DE}"/>
              </a:ext>
            </a:extLst>
          </p:cNvPr>
          <p:cNvSpPr/>
          <p:nvPr/>
        </p:nvSpPr>
        <p:spPr>
          <a:xfrm flipH="1">
            <a:off x="9729161" y="810693"/>
            <a:ext cx="2804961" cy="2804961"/>
          </a:xfrm>
          <a:prstGeom prst="ellipse">
            <a:avLst/>
          </a:prstGeom>
          <a:blipFill>
            <a:blip r:embed="rId3">
              <a:extLst>
                <a:ext uri="{28A0092B-C50C-407E-A947-70E740481C1C}">
                  <a14:useLocalDpi xmlns:a14="http://schemas.microsoft.com/office/drawing/2010/main" val="0"/>
                </a:ext>
              </a:extLst>
            </a:blip>
            <a:srcRect/>
            <a:stretch>
              <a:fillRect l="-44868" t="-528" r="-5760" b="2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31859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5172179-B757-1532-BD95-007F9952902F}"/>
              </a:ext>
            </a:extLst>
          </p:cNvPr>
          <p:cNvSpPr txBox="1">
            <a:spLocks noGrp="1" noRot="1" noMove="1" noResize="1" noEditPoints="1" noAdjustHandles="1" noChangeArrowheads="1" noChangeShapeType="1"/>
          </p:cNvSpPr>
          <p:nvPr/>
        </p:nvSpPr>
        <p:spPr>
          <a:xfrm>
            <a:off x="745165" y="883263"/>
            <a:ext cx="4192523" cy="837217"/>
          </a:xfrm>
          <a:prstGeom prst="rect">
            <a:avLst/>
          </a:prstGeom>
          <a:noFill/>
        </p:spPr>
        <p:txBody>
          <a:bodyPr wrap="square" rtlCol="0">
            <a:spAutoFit/>
          </a:bodyPr>
          <a:lstStyle/>
          <a:p>
            <a:pPr>
              <a:lnSpc>
                <a:spcPct val="80000"/>
              </a:lnSpc>
            </a:pPr>
            <a:r>
              <a:rPr lang="en-US" sz="6000" b="1">
                <a:solidFill>
                  <a:schemeClr val="bg1"/>
                </a:solidFill>
                <a:latin typeface="+mj-lt"/>
              </a:rPr>
              <a:t>Debrief</a:t>
            </a:r>
            <a:endParaRPr lang="en-US" sz="4400">
              <a:solidFill>
                <a:schemeClr val="bg1"/>
              </a:solidFill>
              <a:latin typeface="+mj-lt"/>
            </a:endParaRPr>
          </a:p>
        </p:txBody>
      </p:sp>
      <p:sp>
        <p:nvSpPr>
          <p:cNvPr id="5" name="TextBox 4">
            <a:extLst>
              <a:ext uri="{FF2B5EF4-FFF2-40B4-BE49-F238E27FC236}">
                <a16:creationId xmlns:a16="http://schemas.microsoft.com/office/drawing/2014/main" id="{D4B3AFA5-4F96-433A-9816-FDF1BC48A91A}"/>
              </a:ext>
            </a:extLst>
          </p:cNvPr>
          <p:cNvSpPr txBox="1">
            <a:spLocks noGrp="1" noRot="1" noMove="1" noResize="1" noEditPoints="1" noAdjustHandles="1" noChangeArrowheads="1" noChangeShapeType="1"/>
          </p:cNvSpPr>
          <p:nvPr/>
        </p:nvSpPr>
        <p:spPr>
          <a:xfrm>
            <a:off x="763229" y="1796441"/>
            <a:ext cx="5132474" cy="1815882"/>
          </a:xfrm>
          <a:prstGeom prst="rect">
            <a:avLst/>
          </a:prstGeom>
          <a:noFill/>
        </p:spPr>
        <p:txBody>
          <a:bodyPr wrap="square" rtlCol="0">
            <a:spAutoFit/>
          </a:bodyPr>
          <a:lstStyle/>
          <a:p>
            <a:r>
              <a:rPr lang="en-US" sz="2800">
                <a:solidFill>
                  <a:schemeClr val="bg1"/>
                </a:solidFill>
                <a:effectLst/>
                <a:latin typeface="Myriad Pro" panose="020B0503030403020204" pitchFamily="34" charset="0"/>
                <a:ea typeface="Myriad Pro Semicondensed"/>
                <a:cs typeface="Times New Roman" panose="02020603050405020304" pitchFamily="18" charset="0"/>
              </a:rPr>
              <a:t>Fear of diagnosis is typical and reasonable; and there are benefits to knowing more about how to cope with dementia.</a:t>
            </a:r>
            <a:endParaRPr lang="en-US" sz="2800">
              <a:solidFill>
                <a:schemeClr val="bg1"/>
              </a:solidFill>
              <a:latin typeface="Myriad Pro" panose="020B0503030403020204" pitchFamily="34" charset="0"/>
            </a:endParaRPr>
          </a:p>
        </p:txBody>
      </p:sp>
      <p:sp>
        <p:nvSpPr>
          <p:cNvPr id="4" name="TextBox 3">
            <a:extLst>
              <a:ext uri="{FF2B5EF4-FFF2-40B4-BE49-F238E27FC236}">
                <a16:creationId xmlns:a16="http://schemas.microsoft.com/office/drawing/2014/main" id="{1C78AC49-9BE9-9A74-7845-DC2ADD697408}"/>
              </a:ext>
            </a:extLst>
          </p:cNvPr>
          <p:cNvSpPr txBox="1">
            <a:spLocks noGrp="1" noRot="1" noMove="1" noResize="1" noEditPoints="1" noAdjustHandles="1" noChangeArrowheads="1" noChangeShapeType="1"/>
          </p:cNvSpPr>
          <p:nvPr/>
        </p:nvSpPr>
        <p:spPr>
          <a:xfrm>
            <a:off x="6574325" y="1118941"/>
            <a:ext cx="4723114" cy="3034677"/>
          </a:xfrm>
          <a:prstGeom prst="rect">
            <a:avLst/>
          </a:prstGeom>
          <a:noFill/>
        </p:spPr>
        <p:txBody>
          <a:bodyPr wrap="square" lIns="91440" tIns="45720" rIns="91440" bIns="45720" rtlCol="0" anchor="t">
            <a:spAutoFit/>
          </a:bodyPr>
          <a:lstStyle/>
          <a:p>
            <a:pPr marL="342900" indent="-342900">
              <a:lnSpc>
                <a:spcPct val="90000"/>
              </a:lnSpc>
              <a:spcAft>
                <a:spcPts val="2400"/>
              </a:spcAft>
              <a:buClr>
                <a:schemeClr val="accent4"/>
              </a:buClr>
              <a:buFont typeface="Arial" panose="020B0604020202020204" pitchFamily="34" charset="0"/>
              <a:buChar char="•"/>
            </a:pPr>
            <a:r>
              <a:rPr lang="en-US" sz="2400" b="1">
                <a:solidFill>
                  <a:schemeClr val="bg1"/>
                </a:solidFill>
                <a:effectLst/>
                <a:latin typeface="Myriad Pro"/>
                <a:ea typeface="Myriad Pro Semicondensed"/>
                <a:cs typeface="Times New Roman"/>
              </a:rPr>
              <a:t>You can get assistance early, </a:t>
            </a:r>
            <a:r>
              <a:rPr lang="en-US" sz="2400" b="1">
                <a:solidFill>
                  <a:schemeClr val="bg1"/>
                </a:solidFill>
                <a:latin typeface="Myriad Pro"/>
                <a:ea typeface="Myriad Pro Semicondensed"/>
                <a:cs typeface="Times New Roman"/>
              </a:rPr>
              <a:t>right when</a:t>
            </a:r>
            <a:r>
              <a:rPr lang="en-US" sz="2400" b="1">
                <a:solidFill>
                  <a:schemeClr val="bg1"/>
                </a:solidFill>
                <a:effectLst/>
                <a:latin typeface="Myriad Pro"/>
                <a:ea typeface="Myriad Pro Semicondensed"/>
                <a:cs typeface="Times New Roman"/>
              </a:rPr>
              <a:t> you need it</a:t>
            </a:r>
          </a:p>
          <a:p>
            <a:pPr marL="342900" indent="-342900">
              <a:lnSpc>
                <a:spcPct val="90000"/>
              </a:lnSpc>
              <a:spcAft>
                <a:spcPts val="2400"/>
              </a:spcAft>
              <a:buClr>
                <a:schemeClr val="accent4"/>
              </a:buClr>
              <a:buFont typeface="Arial" panose="020B0604020202020204" pitchFamily="34" charset="0"/>
              <a:buChar char="•"/>
            </a:pPr>
            <a:r>
              <a:rPr lang="en-US" sz="2400" b="1">
                <a:solidFill>
                  <a:schemeClr val="bg1"/>
                </a:solidFill>
                <a:effectLst/>
                <a:latin typeface="Myriad Pro" panose="020B0503030403020204" pitchFamily="34" charset="0"/>
                <a:ea typeface="Myriad Pro Semicondensed"/>
                <a:cs typeface="Times New Roman" panose="02020603050405020304" pitchFamily="18" charset="0"/>
              </a:rPr>
              <a:t>You can help your community </a:t>
            </a:r>
            <a:br>
              <a:rPr lang="en-US" sz="2400" b="1">
                <a:solidFill>
                  <a:schemeClr val="bg1"/>
                </a:solidFill>
                <a:effectLst/>
                <a:latin typeface="Myriad Pro" panose="020B0503030403020204" pitchFamily="34" charset="0"/>
                <a:ea typeface="Myriad Pro Semicondensed"/>
                <a:cs typeface="Times New Roman" panose="02020603050405020304" pitchFamily="18" charset="0"/>
              </a:rPr>
            </a:br>
            <a:r>
              <a:rPr lang="en-US" sz="2400" b="1">
                <a:solidFill>
                  <a:schemeClr val="bg1"/>
                </a:solidFill>
                <a:effectLst/>
                <a:latin typeface="Myriad Pro" panose="020B0503030403020204" pitchFamily="34" charset="0"/>
                <a:ea typeface="Myriad Pro Semicondensed"/>
                <a:cs typeface="Times New Roman" panose="02020603050405020304" pitchFamily="18" charset="0"/>
              </a:rPr>
              <a:t>help you better</a:t>
            </a:r>
          </a:p>
          <a:p>
            <a:pPr marL="342900" indent="-342900">
              <a:lnSpc>
                <a:spcPct val="90000"/>
              </a:lnSpc>
              <a:spcAft>
                <a:spcPts val="2400"/>
              </a:spcAft>
              <a:buClr>
                <a:schemeClr val="accent4"/>
              </a:buClr>
              <a:buFont typeface="Arial" panose="020B0604020202020204" pitchFamily="34" charset="0"/>
              <a:buChar char="•"/>
            </a:pPr>
            <a:r>
              <a:rPr lang="en-US" sz="2400" b="1">
                <a:solidFill>
                  <a:schemeClr val="bg1"/>
                </a:solidFill>
                <a:effectLst/>
                <a:latin typeface="Myriad Pro" panose="020B0503030403020204" pitchFamily="34" charset="0"/>
                <a:ea typeface="Myriad Pro Semicondensed"/>
                <a:cs typeface="Times New Roman" panose="02020603050405020304" pitchFamily="18" charset="0"/>
              </a:rPr>
              <a:t>You have time to make changes that can influence your quality of life </a:t>
            </a:r>
          </a:p>
        </p:txBody>
      </p:sp>
      <p:grpSp>
        <p:nvGrpSpPr>
          <p:cNvPr id="8" name="Group 7">
            <a:extLst>
              <a:ext uri="{FF2B5EF4-FFF2-40B4-BE49-F238E27FC236}">
                <a16:creationId xmlns:a16="http://schemas.microsoft.com/office/drawing/2014/main" id="{D3C143AC-E81C-1A80-5C22-0A889655C8F3}"/>
              </a:ext>
            </a:extLst>
          </p:cNvPr>
          <p:cNvGrpSpPr>
            <a:grpSpLocks noGrp="1" noUngrp="1" noRot="1" noMove="1" noResize="1"/>
          </p:cNvGrpSpPr>
          <p:nvPr/>
        </p:nvGrpSpPr>
        <p:grpSpPr>
          <a:xfrm>
            <a:off x="6096000" y="193287"/>
            <a:ext cx="6225280" cy="338554"/>
            <a:chOff x="6096000" y="193287"/>
            <a:chExt cx="6225280" cy="338554"/>
          </a:xfrm>
        </p:grpSpPr>
        <p:sp>
          <p:nvSpPr>
            <p:cNvPr id="19" name="Rectangle: Rounded Corners 18">
              <a:extLst>
                <a:ext uri="{FF2B5EF4-FFF2-40B4-BE49-F238E27FC236}">
                  <a16:creationId xmlns:a16="http://schemas.microsoft.com/office/drawing/2014/main" id="{2B564047-4DEA-DBF5-C987-B4E84D9B19F0}"/>
                </a:ext>
              </a:extLst>
            </p:cNvPr>
            <p:cNvSpPr>
              <a:spLocks noGrp="1" noRot="1" noMove="1" noResize="1" noEditPoints="1" noAdjustHandles="1" noChangeArrowheads="1" noChangeShapeType="1"/>
            </p:cNvSpPr>
            <p:nvPr/>
          </p:nvSpPr>
          <p:spPr>
            <a:xfrm>
              <a:off x="11689040"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20" name="Rectangle: Rounded Corners 19">
              <a:extLst>
                <a:ext uri="{FF2B5EF4-FFF2-40B4-BE49-F238E27FC236}">
                  <a16:creationId xmlns:a16="http://schemas.microsoft.com/office/drawing/2014/main" id="{41D922FC-49C6-D3CC-9155-EC6F78D083DB}"/>
                </a:ext>
              </a:extLst>
            </p:cNvPr>
            <p:cNvSpPr>
              <a:spLocks noGrp="1" noRot="1" noMove="1" noResize="1" noEditPoints="1" noAdjustHandles="1" noChangeArrowheads="1" noChangeShapeType="1"/>
            </p:cNvSpPr>
            <p:nvPr/>
          </p:nvSpPr>
          <p:spPr>
            <a:xfrm>
              <a:off x="12044281"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21" name="TextBox 20">
              <a:extLst>
                <a:ext uri="{FF2B5EF4-FFF2-40B4-BE49-F238E27FC236}">
                  <a16:creationId xmlns:a16="http://schemas.microsoft.com/office/drawing/2014/main" id="{D6730642-C09E-8F91-3491-55641AED95D2}"/>
                </a:ext>
              </a:extLst>
            </p:cNvPr>
            <p:cNvSpPr txBox="1">
              <a:spLocks noGrp="1" noRot="1" noMove="1" noResize="1" noEditPoints="1" noAdjustHandles="1" noChangeArrowheads="1" noChangeShapeType="1"/>
            </p:cNvSpPr>
            <p:nvPr/>
          </p:nvSpPr>
          <p:spPr>
            <a:xfrm>
              <a:off x="6096000" y="193287"/>
              <a:ext cx="5501268" cy="338554"/>
            </a:xfrm>
            <a:prstGeom prst="rect">
              <a:avLst/>
            </a:prstGeom>
            <a:noFill/>
          </p:spPr>
          <p:txBody>
            <a:bodyPr wrap="square" rtlCol="0">
              <a:spAutoFit/>
            </a:bodyPr>
            <a:lstStyle/>
            <a:p>
              <a:pPr algn="r"/>
              <a:r>
                <a:rPr lang="en-US" sz="1600" b="1" i="1">
                  <a:solidFill>
                    <a:schemeClr val="bg1"/>
                  </a:solidFill>
                  <a:latin typeface="Myriad Pro" panose="020B0503030403020204" pitchFamily="34" charset="0"/>
                </a:rPr>
                <a:t>Benefits of Early Detection</a:t>
              </a:r>
            </a:p>
          </p:txBody>
        </p:sp>
      </p:grpSp>
      <p:sp>
        <p:nvSpPr>
          <p:cNvPr id="6" name="TextBox 5">
            <a:extLst>
              <a:ext uri="{FF2B5EF4-FFF2-40B4-BE49-F238E27FC236}">
                <a16:creationId xmlns:a16="http://schemas.microsoft.com/office/drawing/2014/main" id="{8B3E5391-5EF9-03B8-39DE-585496558F53}"/>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t>Brain Health &amp; Dementia Awareness in Our Communities  |  </a:t>
            </a:r>
            <a:fld id="{F9C608B9-E2CB-4E5D-B995-23A42A7D67FE}" type="slidenum">
              <a:rPr lang="en-US" sz="1200" i="1" smtClean="0"/>
              <a:pPr algn="r"/>
              <a:t>34</a:t>
            </a:fld>
            <a:r>
              <a:rPr lang="en-US" sz="1200" i="1"/>
              <a:t> </a:t>
            </a:r>
          </a:p>
        </p:txBody>
      </p:sp>
      <p:sp>
        <p:nvSpPr>
          <p:cNvPr id="7" name="TextBox 6">
            <a:extLst>
              <a:ext uri="{FF2B5EF4-FFF2-40B4-BE49-F238E27FC236}">
                <a16:creationId xmlns:a16="http://schemas.microsoft.com/office/drawing/2014/main" id="{E67485F5-06A0-28C4-5853-EA4D34D7C2BC}"/>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lumMod val="65000"/>
                  </a:schemeClr>
                </a:solidFill>
              </a:rPr>
              <a:t>Please Do Not Change Presentation Language</a:t>
            </a:r>
          </a:p>
        </p:txBody>
      </p:sp>
      <p:sp>
        <p:nvSpPr>
          <p:cNvPr id="9" name="Oval 8">
            <a:extLst>
              <a:ext uri="{FF2B5EF4-FFF2-40B4-BE49-F238E27FC236}">
                <a16:creationId xmlns:a16="http://schemas.microsoft.com/office/drawing/2014/main" id="{9875CC52-5EF3-7B75-4AC9-6D0884B8A2D0}"/>
              </a:ext>
            </a:extLst>
          </p:cNvPr>
          <p:cNvSpPr/>
          <p:nvPr/>
        </p:nvSpPr>
        <p:spPr>
          <a:xfrm flipH="1">
            <a:off x="3304549" y="3927565"/>
            <a:ext cx="3513345" cy="3513345"/>
          </a:xfrm>
          <a:prstGeom prst="ellipse">
            <a:avLst/>
          </a:prstGeom>
          <a:blipFill>
            <a:blip r:embed="rId3">
              <a:extLst>
                <a:ext uri="{28A0092B-C50C-407E-A947-70E740481C1C}">
                  <a14:useLocalDpi xmlns:a14="http://schemas.microsoft.com/office/drawing/2010/main" val="0"/>
                </a:ext>
              </a:extLst>
            </a:blip>
            <a:srcRect/>
            <a:stretch>
              <a:fillRect l="-31108" r="-1889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741089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B9303-9334-1CFE-B816-6637C346FBE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976527A-CF61-A5D3-12DE-5BED74E2FB0F}"/>
              </a:ext>
            </a:extLst>
          </p:cNvPr>
          <p:cNvSpPr txBox="1">
            <a:spLocks noGrp="1" noRot="1" noMove="1" noResize="1" noEditPoints="1" noAdjustHandles="1" noChangeArrowheads="1" noChangeShapeType="1"/>
          </p:cNvSpPr>
          <p:nvPr/>
        </p:nvSpPr>
        <p:spPr>
          <a:xfrm>
            <a:off x="981858" y="759822"/>
            <a:ext cx="6536542" cy="1200329"/>
          </a:xfrm>
          <a:prstGeom prst="rect">
            <a:avLst/>
          </a:prstGeom>
          <a:noFill/>
        </p:spPr>
        <p:txBody>
          <a:bodyPr wrap="square" rtlCol="0">
            <a:spAutoFit/>
          </a:bodyPr>
          <a:lstStyle/>
          <a:p>
            <a:pPr>
              <a:lnSpc>
                <a:spcPct val="90000"/>
              </a:lnSpc>
            </a:pPr>
            <a:r>
              <a:rPr lang="en-US" sz="8000" b="1" i="0" u="none" strike="noStrike" baseline="0">
                <a:latin typeface="Myriad Pro" panose="020B0503030403020204" pitchFamily="34" charset="0"/>
              </a:rPr>
              <a:t>Resources</a:t>
            </a:r>
            <a:endParaRPr lang="en-US" sz="13800"/>
          </a:p>
        </p:txBody>
      </p:sp>
      <p:sp>
        <p:nvSpPr>
          <p:cNvPr id="4" name="TextBox 3">
            <a:extLst>
              <a:ext uri="{FF2B5EF4-FFF2-40B4-BE49-F238E27FC236}">
                <a16:creationId xmlns:a16="http://schemas.microsoft.com/office/drawing/2014/main" id="{30A0DFE2-AB69-9760-FE12-5F36BBF692E1}"/>
              </a:ext>
            </a:extLst>
          </p:cNvPr>
          <p:cNvSpPr txBox="1">
            <a:spLocks noGrp="1" noRot="1" noMove="1" noResize="1" noEditPoints="1" noAdjustHandles="1" noChangeArrowheads="1" noChangeShapeType="1"/>
          </p:cNvSpPr>
          <p:nvPr/>
        </p:nvSpPr>
        <p:spPr>
          <a:xfrm>
            <a:off x="1032659" y="2112551"/>
            <a:ext cx="5620242" cy="2092881"/>
          </a:xfrm>
          <a:prstGeom prst="rect">
            <a:avLst/>
          </a:prstGeom>
          <a:noFill/>
        </p:spPr>
        <p:txBody>
          <a:bodyPr wrap="square" rtlCol="0">
            <a:spAutoFit/>
          </a:bodyPr>
          <a:lstStyle/>
          <a:p>
            <a:pPr>
              <a:spcAft>
                <a:spcPts val="1200"/>
              </a:spcAft>
            </a:pPr>
            <a:r>
              <a:rPr lang="en-US" sz="2400">
                <a:effectLst/>
                <a:ea typeface="Calibri" panose="020F0502020204030204" pitchFamily="34" charset="0"/>
                <a:cs typeface="Times New Roman" panose="02020603050405020304" pitchFamily="18" charset="0"/>
              </a:rPr>
              <a:t>Learn more through the link below or using the QR code by pointing your phone camera at the QR code, then touching the prompt on the screen to open the website.</a:t>
            </a:r>
          </a:p>
          <a:p>
            <a:pPr>
              <a:spcAft>
                <a:spcPts val="1200"/>
              </a:spcAft>
            </a:pPr>
            <a:r>
              <a:rPr lang="en-US" sz="2400" u="sng">
                <a:solidFill>
                  <a:schemeClr val="accent2"/>
                </a:solidFill>
                <a:effectLst/>
                <a:ea typeface="Calibri" panose="020F0502020204030204" pitchFamily="34" charset="0"/>
                <a:cs typeface="Times New Roman" panose="02020603050405020304" pitchFamily="18" charset="0"/>
              </a:rPr>
              <a:t>doh.wa.gov/brain-health-resources</a:t>
            </a:r>
          </a:p>
        </p:txBody>
      </p:sp>
      <p:sp>
        <p:nvSpPr>
          <p:cNvPr id="5" name="TextBox 4">
            <a:extLst>
              <a:ext uri="{FF2B5EF4-FFF2-40B4-BE49-F238E27FC236}">
                <a16:creationId xmlns:a16="http://schemas.microsoft.com/office/drawing/2014/main" id="{33C80133-AA56-941E-5574-4781484857B6}"/>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solidFill>
                  <a:schemeClr val="bg1"/>
                </a:solidFill>
              </a:rPr>
              <a:t>Brain Health &amp; Dementia Awareness in Our Communities  |  </a:t>
            </a:r>
            <a:fld id="{F9C608B9-E2CB-4E5D-B995-23A42A7D67FE}" type="slidenum">
              <a:rPr lang="en-US" sz="1200" i="1" smtClean="0">
                <a:solidFill>
                  <a:schemeClr val="bg1"/>
                </a:solidFill>
              </a:rPr>
              <a:pPr algn="r"/>
              <a:t>35</a:t>
            </a:fld>
            <a:r>
              <a:rPr lang="en-US" sz="1200" i="1">
                <a:solidFill>
                  <a:schemeClr val="bg1"/>
                </a:solidFill>
              </a:rPr>
              <a:t> </a:t>
            </a:r>
          </a:p>
        </p:txBody>
      </p:sp>
      <p:sp>
        <p:nvSpPr>
          <p:cNvPr id="6" name="TextBox 5">
            <a:extLst>
              <a:ext uri="{FF2B5EF4-FFF2-40B4-BE49-F238E27FC236}">
                <a16:creationId xmlns:a16="http://schemas.microsoft.com/office/drawing/2014/main" id="{650BDB69-ACB1-19DC-D9E1-6B6AFE6D46D3}"/>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solidFill>
              </a:rPr>
              <a:t>Please Do Not Change Presentation Language</a:t>
            </a:r>
          </a:p>
        </p:txBody>
      </p:sp>
      <p:sp>
        <p:nvSpPr>
          <p:cNvPr id="8" name="TextBox 7">
            <a:extLst>
              <a:ext uri="{FF2B5EF4-FFF2-40B4-BE49-F238E27FC236}">
                <a16:creationId xmlns:a16="http://schemas.microsoft.com/office/drawing/2014/main" id="{B78A19A5-99AF-6F06-43B3-991DBFD6836D}"/>
              </a:ext>
            </a:extLst>
          </p:cNvPr>
          <p:cNvSpPr txBox="1">
            <a:spLocks noGrp="1" noRot="1" noMove="1" noResize="1" noEditPoints="1" noAdjustHandles="1" noChangeArrowheads="1" noChangeShapeType="1"/>
          </p:cNvSpPr>
          <p:nvPr/>
        </p:nvSpPr>
        <p:spPr>
          <a:xfrm>
            <a:off x="7561544" y="4251598"/>
            <a:ext cx="3797301" cy="646331"/>
          </a:xfrm>
          <a:prstGeom prst="rect">
            <a:avLst/>
          </a:prstGeom>
          <a:noFill/>
        </p:spPr>
        <p:txBody>
          <a:bodyPr wrap="square" rtlCol="0">
            <a:spAutoFit/>
          </a:bodyPr>
          <a:lstStyle/>
          <a:p>
            <a:pPr algn="ctr"/>
            <a:r>
              <a:rPr lang="en-US" i="0" u="none" strike="noStrike" baseline="0">
                <a:latin typeface="Myriad Pro" panose="020B0503030403020204" pitchFamily="34" charset="0"/>
              </a:rPr>
              <a:t>Email</a:t>
            </a:r>
            <a:r>
              <a:rPr lang="en-US" b="1" i="0" u="none" strike="noStrike" baseline="0">
                <a:latin typeface="Myriad Pro" panose="020B0503030403020204" pitchFamily="34" charset="0"/>
              </a:rPr>
              <a:t> </a:t>
            </a:r>
            <a:r>
              <a:rPr lang="en-US" b="1" i="0" u="none" strike="noStrike" baseline="0" err="1">
                <a:latin typeface="Myriad Pro" panose="020B0503030403020204" pitchFamily="34" charset="0"/>
                <a:hlinkClick r:id="rId3">
                  <a:extLst>
                    <a:ext uri="{A12FA001-AC4F-418D-AE19-62706E023703}">
                      <ahyp:hlinkClr xmlns:ahyp="http://schemas.microsoft.com/office/drawing/2018/hyperlinkcolor" val="tx"/>
                    </a:ext>
                  </a:extLst>
                </a:hlinkClick>
              </a:rPr>
              <a:t>Brain-Health@DOH.WA.Gov</a:t>
            </a:r>
            <a:r>
              <a:rPr lang="en-US" b="1" i="0" u="none" strike="noStrike" baseline="0">
                <a:latin typeface="Myriad Pro" panose="020B0503030403020204" pitchFamily="34" charset="0"/>
              </a:rPr>
              <a:t> </a:t>
            </a:r>
            <a:r>
              <a:rPr lang="en-US" i="0" u="none" strike="noStrike" baseline="0">
                <a:latin typeface="Myriad Pro" panose="020B0503030403020204" pitchFamily="34" charset="0"/>
              </a:rPr>
              <a:t>for further assistance.</a:t>
            </a:r>
            <a:endParaRPr lang="en-US" sz="3200"/>
          </a:p>
        </p:txBody>
      </p:sp>
      <p:pic>
        <p:nvPicPr>
          <p:cNvPr id="7" name="Picture 6">
            <a:extLst>
              <a:ext uri="{FF2B5EF4-FFF2-40B4-BE49-F238E27FC236}">
                <a16:creationId xmlns:a16="http://schemas.microsoft.com/office/drawing/2014/main" id="{31358CFB-1392-F82F-C398-D22C185BD970}"/>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t="453" b="453"/>
          <a:stretch/>
        </p:blipFill>
        <p:spPr>
          <a:xfrm>
            <a:off x="7761049" y="779921"/>
            <a:ext cx="3398292" cy="3381795"/>
          </a:xfrm>
          <a:prstGeom prst="roundRect">
            <a:avLst>
              <a:gd name="adj" fmla="val 6527"/>
            </a:avLst>
          </a:prstGeom>
        </p:spPr>
      </p:pic>
    </p:spTree>
    <p:extLst>
      <p:ext uri="{BB962C8B-B14F-4D97-AF65-F5344CB8AC3E}">
        <p14:creationId xmlns:p14="http://schemas.microsoft.com/office/powerpoint/2010/main" val="36387984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C530B3C-3E4A-62D9-602E-74871EBC8BE2}"/>
              </a:ext>
            </a:extLst>
          </p:cNvPr>
          <p:cNvSpPr txBox="1">
            <a:spLocks noGrp="1" noRot="1" noMove="1" noResize="1" noEditPoints="1" noAdjustHandles="1" noChangeArrowheads="1" noChangeShapeType="1"/>
          </p:cNvSpPr>
          <p:nvPr/>
        </p:nvSpPr>
        <p:spPr>
          <a:xfrm>
            <a:off x="893134" y="2975129"/>
            <a:ext cx="8157794" cy="1920526"/>
          </a:xfrm>
          <a:prstGeom prst="rect">
            <a:avLst/>
          </a:prstGeom>
          <a:noFill/>
        </p:spPr>
        <p:txBody>
          <a:bodyPr wrap="square" rtlCol="0">
            <a:spAutoFit/>
          </a:bodyPr>
          <a:lstStyle/>
          <a:p>
            <a:pPr>
              <a:lnSpc>
                <a:spcPct val="90000"/>
              </a:lnSpc>
            </a:pPr>
            <a:r>
              <a:rPr lang="en-US" sz="6600" b="1" spc="-150">
                <a:solidFill>
                  <a:schemeClr val="accent6">
                    <a:lumMod val="75000"/>
                  </a:schemeClr>
                </a:solidFill>
                <a:latin typeface="+mj-lt"/>
              </a:rPr>
              <a:t>Potentially Modifiable </a:t>
            </a:r>
            <a:br>
              <a:rPr lang="en-US" sz="6600" b="1" spc="-150">
                <a:solidFill>
                  <a:schemeClr val="accent6">
                    <a:lumMod val="75000"/>
                  </a:schemeClr>
                </a:solidFill>
                <a:latin typeface="+mj-lt"/>
              </a:rPr>
            </a:br>
            <a:r>
              <a:rPr lang="en-US" sz="6600" b="1" spc="-150">
                <a:solidFill>
                  <a:schemeClr val="accent6">
                    <a:lumMod val="75000"/>
                  </a:schemeClr>
                </a:solidFill>
                <a:latin typeface="+mj-lt"/>
              </a:rPr>
              <a:t>Risk Factors</a:t>
            </a:r>
          </a:p>
        </p:txBody>
      </p:sp>
      <p:sp>
        <p:nvSpPr>
          <p:cNvPr id="3" name="TextBox 2">
            <a:extLst>
              <a:ext uri="{FF2B5EF4-FFF2-40B4-BE49-F238E27FC236}">
                <a16:creationId xmlns:a16="http://schemas.microsoft.com/office/drawing/2014/main" id="{C430CBF5-1B9F-EC32-8B5E-E5C45000A441}"/>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t>Brain Health &amp; Dementia Awareness in Our Communities  |  </a:t>
            </a:r>
            <a:fld id="{F9C608B9-E2CB-4E5D-B995-23A42A7D67FE}" type="slidenum">
              <a:rPr lang="en-US" sz="1200" i="1" smtClean="0"/>
              <a:pPr algn="r"/>
              <a:t>36</a:t>
            </a:fld>
            <a:r>
              <a:rPr lang="en-US" sz="1200" i="1"/>
              <a:t> </a:t>
            </a:r>
          </a:p>
        </p:txBody>
      </p:sp>
      <p:sp>
        <p:nvSpPr>
          <p:cNvPr id="8" name="TextBox 7">
            <a:extLst>
              <a:ext uri="{FF2B5EF4-FFF2-40B4-BE49-F238E27FC236}">
                <a16:creationId xmlns:a16="http://schemas.microsoft.com/office/drawing/2014/main" id="{5188305F-B1D5-E2D5-0A79-2A814A39A6B9}"/>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lumMod val="65000"/>
                  </a:schemeClr>
                </a:solidFill>
              </a:rPr>
              <a:t>Please Do Not Change Presentation Language</a:t>
            </a:r>
          </a:p>
        </p:txBody>
      </p:sp>
      <p:sp>
        <p:nvSpPr>
          <p:cNvPr id="6" name="TextBox 5">
            <a:extLst>
              <a:ext uri="{FF2B5EF4-FFF2-40B4-BE49-F238E27FC236}">
                <a16:creationId xmlns:a16="http://schemas.microsoft.com/office/drawing/2014/main" id="{049B66B1-3A1F-7E22-56C5-EF029FF9C610}"/>
              </a:ext>
            </a:extLst>
          </p:cNvPr>
          <p:cNvSpPr txBox="1">
            <a:spLocks noGrp="1" noRot="1" noMove="1" noResize="1" noEditPoints="1" noAdjustHandles="1" noChangeArrowheads="1" noChangeShapeType="1"/>
          </p:cNvSpPr>
          <p:nvPr/>
        </p:nvSpPr>
        <p:spPr>
          <a:xfrm>
            <a:off x="893135" y="4895655"/>
            <a:ext cx="7336465" cy="1200329"/>
          </a:xfrm>
          <a:prstGeom prst="rect">
            <a:avLst/>
          </a:prstGeom>
          <a:noFill/>
        </p:spPr>
        <p:txBody>
          <a:bodyPr wrap="square" lIns="91440" tIns="45720" rIns="91440" bIns="45720" rtlCol="0" anchor="t">
            <a:spAutoFit/>
          </a:bodyPr>
          <a:lstStyle/>
          <a:p>
            <a:r>
              <a:rPr lang="en-US" sz="2400">
                <a:latin typeface="Myriad Pro"/>
                <a:ea typeface="Myriad Pro Semicondensed"/>
                <a:cs typeface="Times New Roman"/>
              </a:rPr>
              <a:t>It's never too early or too late to improve brain health. Small</a:t>
            </a:r>
            <a:r>
              <a:rPr lang="en-US" sz="2400">
                <a:effectLst/>
                <a:latin typeface="Myriad Pro"/>
                <a:ea typeface="Myriad Pro Semicondensed"/>
                <a:cs typeface="Times New Roman"/>
              </a:rPr>
              <a:t> lifestyle changes can make a big difference.</a:t>
            </a:r>
          </a:p>
          <a:p>
            <a:r>
              <a:rPr lang="en-US" sz="2400" i="1">
                <a:latin typeface="Myriad Pro"/>
                <a:cs typeface="Times New Roman"/>
              </a:rPr>
              <a:t>What small means will be different for each person.</a:t>
            </a:r>
          </a:p>
        </p:txBody>
      </p:sp>
      <p:sp>
        <p:nvSpPr>
          <p:cNvPr id="7" name="Oval 6">
            <a:extLst>
              <a:ext uri="{FF2B5EF4-FFF2-40B4-BE49-F238E27FC236}">
                <a16:creationId xmlns:a16="http://schemas.microsoft.com/office/drawing/2014/main" id="{DA999C6C-92BE-4F81-673F-53B68DFD87FB}"/>
              </a:ext>
            </a:extLst>
          </p:cNvPr>
          <p:cNvSpPr/>
          <p:nvPr/>
        </p:nvSpPr>
        <p:spPr>
          <a:xfrm flipH="1">
            <a:off x="7241851" y="-755821"/>
            <a:ext cx="3730949" cy="3730949"/>
          </a:xfrm>
          <a:prstGeom prst="ellipse">
            <a:avLst/>
          </a:prstGeom>
          <a:blipFill>
            <a:blip r:embed="rId3">
              <a:extLst>
                <a:ext uri="{28A0092B-C50C-407E-A947-70E740481C1C}">
                  <a14:useLocalDpi xmlns:a14="http://schemas.microsoft.com/office/drawing/2010/main" val="0"/>
                </a:ext>
              </a:extLst>
            </a:blip>
            <a:srcRect/>
            <a:stretch>
              <a:fillRect l="-31187" r="-18813"/>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A0AF1555-2A37-84BB-549E-615298E73897}"/>
              </a:ext>
            </a:extLst>
          </p:cNvPr>
          <p:cNvSpPr/>
          <p:nvPr/>
        </p:nvSpPr>
        <p:spPr>
          <a:xfrm>
            <a:off x="9440779" y="2715400"/>
            <a:ext cx="3011252" cy="3011252"/>
          </a:xfrm>
          <a:prstGeom prst="ellipse">
            <a:avLst/>
          </a:prstGeom>
          <a:blipFill>
            <a:blip r:embed="rId4">
              <a:extLst>
                <a:ext uri="{28A0092B-C50C-407E-A947-70E740481C1C}">
                  <a14:useLocalDpi xmlns:a14="http://schemas.microsoft.com/office/drawing/2010/main" val="0"/>
                </a:ext>
              </a:extLst>
            </a:blip>
            <a:srcRect/>
            <a:stretch>
              <a:fillRect l="-50254" t="-2986" r="-10284" b="-408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916892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C002E3B-660C-5225-A1A2-8C70DDDE36BA}"/>
              </a:ext>
            </a:extLst>
          </p:cNvPr>
          <p:cNvSpPr txBox="1">
            <a:spLocks noGrp="1" noRot="1" noMove="1" noResize="1" noEditPoints="1" noAdjustHandles="1" noChangeArrowheads="1" noChangeShapeType="1"/>
          </p:cNvSpPr>
          <p:nvPr/>
        </p:nvSpPr>
        <p:spPr>
          <a:xfrm>
            <a:off x="1030115" y="805997"/>
            <a:ext cx="6142751" cy="2862322"/>
          </a:xfrm>
          <a:prstGeom prst="rect">
            <a:avLst/>
          </a:prstGeom>
          <a:noFill/>
        </p:spPr>
        <p:txBody>
          <a:bodyPr wrap="square" rtlCol="0">
            <a:spAutoFit/>
          </a:bodyPr>
          <a:lstStyle/>
          <a:p>
            <a:r>
              <a:rPr lang="en-US" sz="6000" b="1" i="0" u="none" strike="noStrike" baseline="0">
                <a:solidFill>
                  <a:schemeClr val="bg1"/>
                </a:solidFill>
                <a:latin typeface="Myriad Pro" panose="020B0503030403020204" pitchFamily="34" charset="0"/>
              </a:rPr>
              <a:t>Potentially Modifiable </a:t>
            </a:r>
            <a:br>
              <a:rPr lang="en-US" sz="6000" b="1" i="0" u="none" strike="noStrike" baseline="0">
                <a:solidFill>
                  <a:schemeClr val="bg1"/>
                </a:solidFill>
                <a:latin typeface="Myriad Pro" panose="020B0503030403020204" pitchFamily="34" charset="0"/>
              </a:rPr>
            </a:br>
            <a:r>
              <a:rPr lang="en-US" sz="6000" b="1" i="0" u="none" strike="noStrike" baseline="0">
                <a:solidFill>
                  <a:schemeClr val="bg1"/>
                </a:solidFill>
                <a:latin typeface="Myriad Pro" panose="020B0503030403020204" pitchFamily="34" charset="0"/>
              </a:rPr>
              <a:t>Risk Factors</a:t>
            </a:r>
            <a:endParaRPr lang="en-US" sz="8800">
              <a:solidFill>
                <a:schemeClr val="bg1"/>
              </a:solidFill>
            </a:endParaRPr>
          </a:p>
        </p:txBody>
      </p:sp>
      <p:sp>
        <p:nvSpPr>
          <p:cNvPr id="30" name="TextBox 29">
            <a:extLst>
              <a:ext uri="{FF2B5EF4-FFF2-40B4-BE49-F238E27FC236}">
                <a16:creationId xmlns:a16="http://schemas.microsoft.com/office/drawing/2014/main" id="{CC70A5F4-2E37-9577-3065-1C0AF4B9347E}"/>
              </a:ext>
            </a:extLst>
          </p:cNvPr>
          <p:cNvSpPr txBox="1">
            <a:spLocks noGrp="1" noRot="1" noMove="1" noResize="1" noEditPoints="1" noAdjustHandles="1" noChangeArrowheads="1" noChangeShapeType="1"/>
          </p:cNvSpPr>
          <p:nvPr/>
        </p:nvSpPr>
        <p:spPr>
          <a:xfrm>
            <a:off x="1105216" y="3830223"/>
            <a:ext cx="4899163" cy="1323439"/>
          </a:xfrm>
          <a:prstGeom prst="rect">
            <a:avLst/>
          </a:prstGeom>
          <a:noFill/>
        </p:spPr>
        <p:txBody>
          <a:bodyPr wrap="square" rtlCol="0">
            <a:noAutofit/>
          </a:bodyPr>
          <a:lstStyle/>
          <a:p>
            <a:pPr>
              <a:spcAft>
                <a:spcPts val="3000"/>
              </a:spcAft>
            </a:pPr>
            <a:r>
              <a:rPr lang="en-US" sz="2800" b="0" i="0" u="none" strike="noStrike" baseline="0">
                <a:solidFill>
                  <a:schemeClr val="bg1"/>
                </a:solidFill>
                <a:latin typeface="Myriad Pro" panose="020B0503030403020204" pitchFamily="34" charset="0"/>
              </a:rPr>
              <a:t>Means things in your life that you can choose to change.</a:t>
            </a:r>
          </a:p>
        </p:txBody>
      </p:sp>
      <p:grpSp>
        <p:nvGrpSpPr>
          <p:cNvPr id="9" name="Group 8">
            <a:extLst>
              <a:ext uri="{FF2B5EF4-FFF2-40B4-BE49-F238E27FC236}">
                <a16:creationId xmlns:a16="http://schemas.microsoft.com/office/drawing/2014/main" id="{D232F06F-CC3C-C59C-4E96-F5CC7C327835}"/>
              </a:ext>
            </a:extLst>
          </p:cNvPr>
          <p:cNvGrpSpPr>
            <a:grpSpLocks noGrp="1" noUngrp="1" noRot="1" noMove="1" noResize="1"/>
          </p:cNvGrpSpPr>
          <p:nvPr/>
        </p:nvGrpSpPr>
        <p:grpSpPr>
          <a:xfrm>
            <a:off x="6004380" y="185853"/>
            <a:ext cx="6316900" cy="338554"/>
            <a:chOff x="127874" y="185853"/>
            <a:chExt cx="6316900" cy="338554"/>
          </a:xfrm>
        </p:grpSpPr>
        <p:sp>
          <p:nvSpPr>
            <p:cNvPr id="10" name="TextBox 9">
              <a:extLst>
                <a:ext uri="{FF2B5EF4-FFF2-40B4-BE49-F238E27FC236}">
                  <a16:creationId xmlns:a16="http://schemas.microsoft.com/office/drawing/2014/main" id="{157A0EE5-D364-6ACE-96A1-98B62FE1E223}"/>
                </a:ext>
              </a:extLst>
            </p:cNvPr>
            <p:cNvSpPr txBox="1">
              <a:spLocks noGrp="1" noRot="1" noMove="1" noResize="1" noEditPoints="1" noAdjustHandles="1" noChangeArrowheads="1" noChangeShapeType="1"/>
            </p:cNvSpPr>
            <p:nvPr/>
          </p:nvSpPr>
          <p:spPr>
            <a:xfrm>
              <a:off x="127874" y="185853"/>
              <a:ext cx="5501268" cy="338554"/>
            </a:xfrm>
            <a:prstGeom prst="rect">
              <a:avLst/>
            </a:prstGeom>
            <a:noFill/>
          </p:spPr>
          <p:txBody>
            <a:bodyPr wrap="square" rtlCol="0">
              <a:spAutoFit/>
            </a:bodyPr>
            <a:lstStyle/>
            <a:p>
              <a:pPr algn="r"/>
              <a:r>
                <a:rPr lang="en-US" sz="1600" b="1" i="1">
                  <a:solidFill>
                    <a:schemeClr val="bg1"/>
                  </a:solidFill>
                  <a:latin typeface="Myriad Pro" panose="020B0503030403020204" pitchFamily="34" charset="0"/>
                </a:rPr>
                <a:t>Potentially Modifiable Risk Factors</a:t>
              </a:r>
            </a:p>
          </p:txBody>
        </p:sp>
        <p:sp>
          <p:nvSpPr>
            <p:cNvPr id="11" name="Rectangle: Rounded Corners 10">
              <a:extLst>
                <a:ext uri="{FF2B5EF4-FFF2-40B4-BE49-F238E27FC236}">
                  <a16:creationId xmlns:a16="http://schemas.microsoft.com/office/drawing/2014/main" id="{B63F3C17-6D31-2CDB-FE23-A8E075E30109}"/>
                </a:ext>
              </a:extLst>
            </p:cNvPr>
            <p:cNvSpPr>
              <a:spLocks noGrp="1" noRot="1" noMove="1" noResize="1" noEditPoints="1" noAdjustHandles="1" noChangeArrowheads="1" noChangeShapeType="1"/>
            </p:cNvSpPr>
            <p:nvPr/>
          </p:nvSpPr>
          <p:spPr>
            <a:xfrm>
              <a:off x="5812534" y="209718"/>
              <a:ext cx="276999" cy="276999"/>
            </a:xfrm>
            <a:prstGeom prst="round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12" name="Rectangle: Rounded Corners 11">
              <a:extLst>
                <a:ext uri="{FF2B5EF4-FFF2-40B4-BE49-F238E27FC236}">
                  <a16:creationId xmlns:a16="http://schemas.microsoft.com/office/drawing/2014/main" id="{332F6C32-4BC2-3FA5-A6A4-E76F6E7F7093}"/>
                </a:ext>
              </a:extLst>
            </p:cNvPr>
            <p:cNvSpPr>
              <a:spLocks noGrp="1" noRot="1" noMove="1" noResize="1" noEditPoints="1" noAdjustHandles="1" noChangeArrowheads="1" noChangeShapeType="1"/>
            </p:cNvSpPr>
            <p:nvPr/>
          </p:nvSpPr>
          <p:spPr>
            <a:xfrm>
              <a:off x="6167775"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grpSp>
      <p:sp>
        <p:nvSpPr>
          <p:cNvPr id="3" name="TextBox 2">
            <a:extLst>
              <a:ext uri="{FF2B5EF4-FFF2-40B4-BE49-F238E27FC236}">
                <a16:creationId xmlns:a16="http://schemas.microsoft.com/office/drawing/2014/main" id="{218B7817-2DAF-B09D-0978-AB6998B6C529}"/>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t>Brain Health &amp; Dementia Awareness in Our Communities  |  </a:t>
            </a:r>
            <a:fld id="{F9C608B9-E2CB-4E5D-B995-23A42A7D67FE}" type="slidenum">
              <a:rPr lang="en-US" sz="1200" i="1" smtClean="0"/>
              <a:pPr algn="r"/>
              <a:t>37</a:t>
            </a:fld>
            <a:r>
              <a:rPr lang="en-US" sz="1200" i="1"/>
              <a:t> </a:t>
            </a:r>
          </a:p>
        </p:txBody>
      </p:sp>
      <p:sp>
        <p:nvSpPr>
          <p:cNvPr id="5" name="TextBox 4">
            <a:extLst>
              <a:ext uri="{FF2B5EF4-FFF2-40B4-BE49-F238E27FC236}">
                <a16:creationId xmlns:a16="http://schemas.microsoft.com/office/drawing/2014/main" id="{918976FE-330C-97BE-6748-E089D0E0A2EC}"/>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lumMod val="65000"/>
                  </a:schemeClr>
                </a:solidFill>
              </a:rPr>
              <a:t>Please Do Not Change Presentation Language</a:t>
            </a:r>
          </a:p>
        </p:txBody>
      </p:sp>
      <p:sp>
        <p:nvSpPr>
          <p:cNvPr id="7" name="Oval 6">
            <a:extLst>
              <a:ext uri="{FF2B5EF4-FFF2-40B4-BE49-F238E27FC236}">
                <a16:creationId xmlns:a16="http://schemas.microsoft.com/office/drawing/2014/main" id="{722EF895-D4C7-F68D-13D5-13546BB121F3}"/>
              </a:ext>
            </a:extLst>
          </p:cNvPr>
          <p:cNvSpPr/>
          <p:nvPr/>
        </p:nvSpPr>
        <p:spPr>
          <a:xfrm>
            <a:off x="7172866" y="891251"/>
            <a:ext cx="4424316" cy="4424316"/>
          </a:xfrm>
          <a:prstGeom prst="ellipse">
            <a:avLst/>
          </a:prstGeom>
          <a:blipFill>
            <a:blip r:embed="rId3">
              <a:extLst>
                <a:ext uri="{28A0092B-C50C-407E-A947-70E740481C1C}">
                  <a14:useLocalDpi xmlns:a14="http://schemas.microsoft.com/office/drawing/2010/main" val="0"/>
                </a:ext>
              </a:extLst>
            </a:blip>
            <a:srcRect/>
            <a:stretch>
              <a:fillRect l="-32303" t="-496" r="-20189" b="-1166"/>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572282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C002E3B-660C-5225-A1A2-8C70DDDE36BA}"/>
              </a:ext>
            </a:extLst>
          </p:cNvPr>
          <p:cNvSpPr txBox="1">
            <a:spLocks noGrp="1" noRot="1" noMove="1" noResize="1" noEditPoints="1" noAdjustHandles="1" noChangeArrowheads="1" noChangeShapeType="1"/>
          </p:cNvSpPr>
          <p:nvPr/>
        </p:nvSpPr>
        <p:spPr>
          <a:xfrm>
            <a:off x="1030115" y="2354697"/>
            <a:ext cx="10251279" cy="461665"/>
          </a:xfrm>
          <a:prstGeom prst="rect">
            <a:avLst/>
          </a:prstGeom>
          <a:noFill/>
        </p:spPr>
        <p:txBody>
          <a:bodyPr wrap="square" rtlCol="0">
            <a:spAutoFit/>
          </a:bodyPr>
          <a:lstStyle/>
          <a:p>
            <a:r>
              <a:rPr lang="en-US" sz="2400" i="0" u="none" strike="noStrike" baseline="0">
                <a:solidFill>
                  <a:schemeClr val="accent6"/>
                </a:solidFill>
                <a:latin typeface="Myriad Pro" panose="020B0503030403020204" pitchFamily="34" charset="0"/>
              </a:rPr>
              <a:t>Making any change in these areas will make a big difference:</a:t>
            </a:r>
            <a:endParaRPr lang="en-US" sz="4000">
              <a:solidFill>
                <a:schemeClr val="accent6"/>
              </a:solidFill>
            </a:endParaRPr>
          </a:p>
        </p:txBody>
      </p:sp>
      <p:sp>
        <p:nvSpPr>
          <p:cNvPr id="30" name="TextBox 29">
            <a:extLst>
              <a:ext uri="{FF2B5EF4-FFF2-40B4-BE49-F238E27FC236}">
                <a16:creationId xmlns:a16="http://schemas.microsoft.com/office/drawing/2014/main" id="{CC70A5F4-2E37-9577-3065-1C0AF4B9347E}"/>
              </a:ext>
            </a:extLst>
          </p:cNvPr>
          <p:cNvSpPr txBox="1">
            <a:spLocks noGrp="1" noRot="1" noMove="1" noResize="1" noEditPoints="1" noAdjustHandles="1" noChangeArrowheads="1" noChangeShapeType="1"/>
          </p:cNvSpPr>
          <p:nvPr/>
        </p:nvSpPr>
        <p:spPr>
          <a:xfrm>
            <a:off x="1131656" y="3081651"/>
            <a:ext cx="4035981" cy="2593008"/>
          </a:xfrm>
          <a:prstGeom prst="rect">
            <a:avLst/>
          </a:prstGeom>
          <a:noFill/>
        </p:spPr>
        <p:txBody>
          <a:bodyPr wrap="square" lIns="91440" tIns="45720" rIns="91440" bIns="45720" numCol="1" rtlCol="0" anchor="t">
            <a:noAutofit/>
          </a:bodyPr>
          <a:lstStyle/>
          <a:p>
            <a:pPr marL="342900" indent="-342900">
              <a:spcAft>
                <a:spcPts val="1200"/>
              </a:spcAft>
              <a:buClr>
                <a:schemeClr val="accent6"/>
              </a:buClr>
              <a:buFont typeface="Arial" panose="020B0604020202020204" pitchFamily="34" charset="0"/>
              <a:buChar char="•"/>
            </a:pPr>
            <a:r>
              <a:rPr lang="en-US" sz="2400">
                <a:latin typeface="Myriad Pro" panose="020B0503030403020204" pitchFamily="34" charset="0"/>
              </a:rPr>
              <a:t>Depression</a:t>
            </a:r>
          </a:p>
          <a:p>
            <a:pPr marL="342900" indent="-342900">
              <a:spcAft>
                <a:spcPts val="1200"/>
              </a:spcAft>
              <a:buClr>
                <a:schemeClr val="accent6"/>
              </a:buClr>
              <a:buFont typeface="Arial" panose="020B0604020202020204" pitchFamily="34" charset="0"/>
              <a:buChar char="•"/>
            </a:pPr>
            <a:r>
              <a:rPr lang="en-US" sz="2400">
                <a:latin typeface="Myriad Pro" panose="020B0503030403020204" pitchFamily="34" charset="0"/>
              </a:rPr>
              <a:t>Diabetes</a:t>
            </a:r>
          </a:p>
          <a:p>
            <a:pPr marL="342900" indent="-342900">
              <a:spcAft>
                <a:spcPts val="1200"/>
              </a:spcAft>
              <a:buClr>
                <a:schemeClr val="accent6"/>
              </a:buClr>
              <a:buFont typeface="Arial" panose="020B0604020202020204" pitchFamily="34" charset="0"/>
              <a:buChar char="•"/>
            </a:pPr>
            <a:r>
              <a:rPr lang="en-US" sz="2400" b="0" i="0" u="none" strike="noStrike" baseline="0">
                <a:latin typeface="Myriad Pro" panose="020B0503030403020204" pitchFamily="34" charset="0"/>
              </a:rPr>
              <a:t>Excessive Alcohol Use</a:t>
            </a:r>
            <a:endParaRPr lang="en-US" sz="2400">
              <a:latin typeface="Myriad Pro" panose="020B0503030403020204" pitchFamily="34" charset="0"/>
            </a:endParaRPr>
          </a:p>
          <a:p>
            <a:pPr marL="342900" indent="-342900">
              <a:spcAft>
                <a:spcPts val="1200"/>
              </a:spcAft>
              <a:buClr>
                <a:schemeClr val="accent6"/>
              </a:buClr>
              <a:buFont typeface="Arial" panose="020B0604020202020204" pitchFamily="34" charset="0"/>
              <a:buChar char="•"/>
            </a:pPr>
            <a:r>
              <a:rPr lang="en-US" sz="2400">
                <a:latin typeface="Myriad Pro" panose="020B0503030403020204" pitchFamily="34" charset="0"/>
              </a:rPr>
              <a:t>Hearing Loss</a:t>
            </a:r>
          </a:p>
          <a:p>
            <a:pPr marL="342900" indent="-342900">
              <a:spcAft>
                <a:spcPts val="1200"/>
              </a:spcAft>
              <a:buClr>
                <a:schemeClr val="accent6"/>
              </a:buClr>
              <a:buFont typeface="Arial" panose="020B0604020202020204" pitchFamily="34" charset="0"/>
              <a:buChar char="•"/>
            </a:pPr>
            <a:r>
              <a:rPr lang="en-US" sz="2400">
                <a:latin typeface="Myriad Pro"/>
              </a:rPr>
              <a:t>High Blood Pressure</a:t>
            </a:r>
            <a:endParaRPr lang="en-US" sz="2400">
              <a:latin typeface="Myriad Pro" panose="020B0503030403020204" pitchFamily="34" charset="0"/>
            </a:endParaRPr>
          </a:p>
        </p:txBody>
      </p:sp>
      <p:grpSp>
        <p:nvGrpSpPr>
          <p:cNvPr id="4" name="Group 3">
            <a:extLst>
              <a:ext uri="{FF2B5EF4-FFF2-40B4-BE49-F238E27FC236}">
                <a16:creationId xmlns:a16="http://schemas.microsoft.com/office/drawing/2014/main" id="{0BEA22CB-72DF-4378-EFD3-CD6B224887AA}"/>
              </a:ext>
            </a:extLst>
          </p:cNvPr>
          <p:cNvGrpSpPr>
            <a:grpSpLocks noGrp="1" noUngrp="1" noRot="1" noMove="1" noResize="1"/>
          </p:cNvGrpSpPr>
          <p:nvPr/>
        </p:nvGrpSpPr>
        <p:grpSpPr>
          <a:xfrm>
            <a:off x="6068862" y="185853"/>
            <a:ext cx="6252418" cy="338554"/>
            <a:chOff x="192356" y="185853"/>
            <a:chExt cx="6252418" cy="338554"/>
          </a:xfrm>
        </p:grpSpPr>
        <p:sp>
          <p:nvSpPr>
            <p:cNvPr id="6" name="TextBox 5">
              <a:extLst>
                <a:ext uri="{FF2B5EF4-FFF2-40B4-BE49-F238E27FC236}">
                  <a16:creationId xmlns:a16="http://schemas.microsoft.com/office/drawing/2014/main" id="{9768E04B-3718-76B3-9450-D34F679360F5}"/>
                </a:ext>
              </a:extLst>
            </p:cNvPr>
            <p:cNvSpPr txBox="1">
              <a:spLocks noGrp="1" noRot="1" noMove="1" noResize="1" noEditPoints="1" noAdjustHandles="1" noChangeArrowheads="1" noChangeShapeType="1"/>
            </p:cNvSpPr>
            <p:nvPr/>
          </p:nvSpPr>
          <p:spPr>
            <a:xfrm>
              <a:off x="192356" y="185853"/>
              <a:ext cx="5501268" cy="338554"/>
            </a:xfrm>
            <a:prstGeom prst="rect">
              <a:avLst/>
            </a:prstGeom>
            <a:noFill/>
          </p:spPr>
          <p:txBody>
            <a:bodyPr wrap="square" rtlCol="0">
              <a:spAutoFit/>
            </a:bodyPr>
            <a:lstStyle/>
            <a:p>
              <a:pPr algn="r"/>
              <a:r>
                <a:rPr lang="en-US" sz="1600" b="1" i="1">
                  <a:solidFill>
                    <a:schemeClr val="bg1"/>
                  </a:solidFill>
                  <a:latin typeface="Myriad Pro" panose="020B0503030403020204" pitchFamily="34" charset="0"/>
                </a:rPr>
                <a:t>Potentially Modifiable Risk Factors</a:t>
              </a:r>
            </a:p>
          </p:txBody>
        </p:sp>
        <p:sp>
          <p:nvSpPr>
            <p:cNvPr id="7" name="Rectangle: Rounded Corners 6">
              <a:extLst>
                <a:ext uri="{FF2B5EF4-FFF2-40B4-BE49-F238E27FC236}">
                  <a16:creationId xmlns:a16="http://schemas.microsoft.com/office/drawing/2014/main" id="{CFE0FD3A-50ED-45CF-2571-6C583073FB58}"/>
                </a:ext>
              </a:extLst>
            </p:cNvPr>
            <p:cNvSpPr>
              <a:spLocks noGrp="1" noRot="1" noMove="1" noResize="1" noEditPoints="1" noAdjustHandles="1" noChangeArrowheads="1" noChangeShapeType="1"/>
            </p:cNvSpPr>
            <p:nvPr/>
          </p:nvSpPr>
          <p:spPr>
            <a:xfrm>
              <a:off x="5812534"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8" name="Rectangle: Rounded Corners 7">
              <a:extLst>
                <a:ext uri="{FF2B5EF4-FFF2-40B4-BE49-F238E27FC236}">
                  <a16:creationId xmlns:a16="http://schemas.microsoft.com/office/drawing/2014/main" id="{C1074260-523C-1026-B2C4-3F625AB3AB30}"/>
                </a:ext>
              </a:extLst>
            </p:cNvPr>
            <p:cNvSpPr>
              <a:spLocks noGrp="1" noRot="1" noMove="1" noResize="1" noEditPoints="1" noAdjustHandles="1" noChangeArrowheads="1" noChangeShapeType="1"/>
            </p:cNvSpPr>
            <p:nvPr/>
          </p:nvSpPr>
          <p:spPr>
            <a:xfrm>
              <a:off x="6167775"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grpSp>
      <p:sp>
        <p:nvSpPr>
          <p:cNvPr id="9" name="TextBox 8">
            <a:extLst>
              <a:ext uri="{FF2B5EF4-FFF2-40B4-BE49-F238E27FC236}">
                <a16:creationId xmlns:a16="http://schemas.microsoft.com/office/drawing/2014/main" id="{8C06B0DB-A4A6-18A6-9E05-F4F5721C152F}"/>
              </a:ext>
            </a:extLst>
          </p:cNvPr>
          <p:cNvSpPr txBox="1">
            <a:spLocks noGrp="1" noRot="1" noMove="1" noResize="1" noEditPoints="1" noAdjustHandles="1" noChangeArrowheads="1" noChangeShapeType="1"/>
          </p:cNvSpPr>
          <p:nvPr/>
        </p:nvSpPr>
        <p:spPr>
          <a:xfrm>
            <a:off x="5226285" y="3081651"/>
            <a:ext cx="6739754" cy="2593008"/>
          </a:xfrm>
          <a:prstGeom prst="rect">
            <a:avLst/>
          </a:prstGeom>
          <a:noFill/>
        </p:spPr>
        <p:txBody>
          <a:bodyPr wrap="square" numCol="1" rtlCol="0">
            <a:noAutofit/>
          </a:bodyPr>
          <a:lstStyle/>
          <a:p>
            <a:pPr marL="342900" indent="-342900">
              <a:spcAft>
                <a:spcPts val="1200"/>
              </a:spcAft>
              <a:buClr>
                <a:schemeClr val="accent6"/>
              </a:buClr>
              <a:buFont typeface="Arial" panose="020B0604020202020204" pitchFamily="34" charset="0"/>
              <a:buChar char="•"/>
            </a:pPr>
            <a:r>
              <a:rPr lang="en-US" sz="2400">
                <a:latin typeface="Myriad Pro" panose="020B0503030403020204" pitchFamily="34" charset="0"/>
              </a:rPr>
              <a:t>Physical Inactivity</a:t>
            </a:r>
          </a:p>
          <a:p>
            <a:pPr marL="342900" indent="-342900">
              <a:spcAft>
                <a:spcPts val="1200"/>
              </a:spcAft>
              <a:buClr>
                <a:schemeClr val="accent6"/>
              </a:buClr>
              <a:buFont typeface="Arial" panose="020B0604020202020204" pitchFamily="34" charset="0"/>
              <a:buChar char="•"/>
            </a:pPr>
            <a:r>
              <a:rPr lang="en-US" sz="2400">
                <a:latin typeface="Myriad Pro" panose="020B0503030403020204" pitchFamily="34" charset="0"/>
              </a:rPr>
              <a:t>Poor Diet Quality</a:t>
            </a:r>
          </a:p>
          <a:p>
            <a:pPr marL="342900" indent="-342900">
              <a:spcAft>
                <a:spcPts val="1200"/>
              </a:spcAft>
              <a:buClr>
                <a:schemeClr val="accent6"/>
              </a:buClr>
              <a:buFont typeface="Arial" panose="020B0604020202020204" pitchFamily="34" charset="0"/>
              <a:buChar char="•"/>
            </a:pPr>
            <a:r>
              <a:rPr lang="en-US" sz="2400">
                <a:latin typeface="Myriad Pro" panose="020B0503030403020204" pitchFamily="34" charset="0"/>
              </a:rPr>
              <a:t>Poor Sleep Quality and Sleep Disorders</a:t>
            </a:r>
          </a:p>
          <a:p>
            <a:pPr marL="342900" indent="-342900">
              <a:spcAft>
                <a:spcPts val="1200"/>
              </a:spcAft>
              <a:buClr>
                <a:schemeClr val="accent6"/>
              </a:buClr>
              <a:buFont typeface="Arial" panose="020B0604020202020204" pitchFamily="34" charset="0"/>
              <a:buChar char="•"/>
            </a:pPr>
            <a:r>
              <a:rPr lang="en-US" sz="2400">
                <a:latin typeface="Myriad Pro" panose="020B0503030403020204" pitchFamily="34" charset="0"/>
              </a:rPr>
              <a:t>Tobacco Use</a:t>
            </a:r>
          </a:p>
          <a:p>
            <a:pPr marL="342900" indent="-342900">
              <a:spcAft>
                <a:spcPts val="1200"/>
              </a:spcAft>
              <a:buClr>
                <a:schemeClr val="accent6"/>
              </a:buClr>
              <a:buFont typeface="Arial" panose="020B0604020202020204" pitchFamily="34" charset="0"/>
              <a:buChar char="•"/>
            </a:pPr>
            <a:r>
              <a:rPr lang="en-US" sz="2400">
                <a:latin typeface="Myriad Pro" panose="020B0503030403020204" pitchFamily="34" charset="0"/>
              </a:rPr>
              <a:t>Traumatic Brain Injury (TBI)</a:t>
            </a:r>
            <a:endParaRPr lang="en-US" sz="5400"/>
          </a:p>
        </p:txBody>
      </p:sp>
      <p:sp>
        <p:nvSpPr>
          <p:cNvPr id="5" name="TextBox 4">
            <a:extLst>
              <a:ext uri="{FF2B5EF4-FFF2-40B4-BE49-F238E27FC236}">
                <a16:creationId xmlns:a16="http://schemas.microsoft.com/office/drawing/2014/main" id="{FF6AB781-C19F-358A-2CF5-1576A7497D22}"/>
              </a:ext>
            </a:extLst>
          </p:cNvPr>
          <p:cNvSpPr txBox="1">
            <a:spLocks noGrp="1" noRot="1" noMove="1" noResize="1" noEditPoints="1" noAdjustHandles="1" noChangeArrowheads="1" noChangeShapeType="1"/>
          </p:cNvSpPr>
          <p:nvPr/>
        </p:nvSpPr>
        <p:spPr>
          <a:xfrm>
            <a:off x="1030115" y="1646811"/>
            <a:ext cx="10063708" cy="707886"/>
          </a:xfrm>
          <a:prstGeom prst="rect">
            <a:avLst/>
          </a:prstGeom>
          <a:noFill/>
        </p:spPr>
        <p:txBody>
          <a:bodyPr wrap="square" rtlCol="0">
            <a:spAutoFit/>
          </a:bodyPr>
          <a:lstStyle/>
          <a:p>
            <a:r>
              <a:rPr lang="en-US" sz="4000" b="1" i="0" u="none" strike="noStrike" baseline="0">
                <a:latin typeface="Myriad Pro" panose="020B0503030403020204" pitchFamily="34" charset="0"/>
              </a:rPr>
              <a:t>Potentially Modifiable Risk Factors</a:t>
            </a:r>
            <a:endParaRPr lang="en-US" sz="6000"/>
          </a:p>
        </p:txBody>
      </p:sp>
      <p:sp>
        <p:nvSpPr>
          <p:cNvPr id="10" name="TextBox 9">
            <a:extLst>
              <a:ext uri="{FF2B5EF4-FFF2-40B4-BE49-F238E27FC236}">
                <a16:creationId xmlns:a16="http://schemas.microsoft.com/office/drawing/2014/main" id="{C9A7D63E-E66F-156A-B0AD-480BDB21450F}"/>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t>Brain Health &amp; Dementia Awareness in Our Communities  |  </a:t>
            </a:r>
            <a:fld id="{F9C608B9-E2CB-4E5D-B995-23A42A7D67FE}" type="slidenum">
              <a:rPr lang="en-US" sz="1200" i="1" smtClean="0"/>
              <a:pPr algn="r"/>
              <a:t>38</a:t>
            </a:fld>
            <a:r>
              <a:rPr lang="en-US" sz="1200" i="1"/>
              <a:t> </a:t>
            </a:r>
          </a:p>
        </p:txBody>
      </p:sp>
      <p:sp>
        <p:nvSpPr>
          <p:cNvPr id="11" name="TextBox 10">
            <a:extLst>
              <a:ext uri="{FF2B5EF4-FFF2-40B4-BE49-F238E27FC236}">
                <a16:creationId xmlns:a16="http://schemas.microsoft.com/office/drawing/2014/main" id="{E9AC10A7-7947-EF06-095E-CE68DE275115}"/>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lumMod val="65000"/>
                  </a:schemeClr>
                </a:solidFill>
              </a:rPr>
              <a:t>Please Do Not Change Presentation Language</a:t>
            </a:r>
          </a:p>
        </p:txBody>
      </p:sp>
    </p:spTree>
    <p:extLst>
      <p:ext uri="{BB962C8B-B14F-4D97-AF65-F5344CB8AC3E}">
        <p14:creationId xmlns:p14="http://schemas.microsoft.com/office/powerpoint/2010/main" val="20433334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5172179-B757-1532-BD95-007F9952902F}"/>
              </a:ext>
            </a:extLst>
          </p:cNvPr>
          <p:cNvSpPr txBox="1">
            <a:spLocks noGrp="1" noRot="1" noMove="1" noResize="1" noEditPoints="1" noAdjustHandles="1" noChangeArrowheads="1" noChangeShapeType="1"/>
          </p:cNvSpPr>
          <p:nvPr/>
        </p:nvSpPr>
        <p:spPr>
          <a:xfrm>
            <a:off x="745165" y="757223"/>
            <a:ext cx="6677611" cy="837217"/>
          </a:xfrm>
          <a:prstGeom prst="rect">
            <a:avLst/>
          </a:prstGeom>
          <a:noFill/>
        </p:spPr>
        <p:txBody>
          <a:bodyPr wrap="square" rtlCol="0">
            <a:spAutoFit/>
          </a:bodyPr>
          <a:lstStyle/>
          <a:p>
            <a:pPr>
              <a:lnSpc>
                <a:spcPct val="80000"/>
              </a:lnSpc>
            </a:pPr>
            <a:r>
              <a:rPr lang="en-US" sz="6000" b="1">
                <a:solidFill>
                  <a:schemeClr val="bg1"/>
                </a:solidFill>
                <a:latin typeface="+mj-lt"/>
              </a:rPr>
              <a:t>Activity</a:t>
            </a:r>
            <a:endParaRPr lang="en-US" sz="4400">
              <a:solidFill>
                <a:schemeClr val="bg1"/>
              </a:solidFill>
              <a:latin typeface="+mj-lt"/>
            </a:endParaRPr>
          </a:p>
        </p:txBody>
      </p:sp>
      <p:sp>
        <p:nvSpPr>
          <p:cNvPr id="5" name="TextBox 4">
            <a:extLst>
              <a:ext uri="{FF2B5EF4-FFF2-40B4-BE49-F238E27FC236}">
                <a16:creationId xmlns:a16="http://schemas.microsoft.com/office/drawing/2014/main" id="{D4B3AFA5-4F96-433A-9816-FDF1BC48A91A}"/>
              </a:ext>
            </a:extLst>
          </p:cNvPr>
          <p:cNvSpPr txBox="1">
            <a:spLocks noGrp="1" noRot="1" noMove="1" noResize="1" noEditPoints="1" noAdjustHandles="1" noChangeArrowheads="1" noChangeShapeType="1"/>
          </p:cNvSpPr>
          <p:nvPr/>
        </p:nvSpPr>
        <p:spPr>
          <a:xfrm>
            <a:off x="763229" y="2962391"/>
            <a:ext cx="5254000" cy="646331"/>
          </a:xfrm>
          <a:prstGeom prst="rect">
            <a:avLst/>
          </a:prstGeom>
          <a:noFill/>
        </p:spPr>
        <p:txBody>
          <a:bodyPr wrap="square" rtlCol="0">
            <a:spAutoFit/>
          </a:bodyPr>
          <a:lstStyle/>
          <a:p>
            <a:r>
              <a:rPr lang="en-US" sz="3600" b="1">
                <a:solidFill>
                  <a:schemeClr val="accent6"/>
                </a:solidFill>
                <a:effectLst/>
                <a:latin typeface="Myriad Pro" panose="020B0503030403020204" pitchFamily="34" charset="0"/>
                <a:ea typeface="Myriad Pro Semicondensed"/>
                <a:cs typeface="Times New Roman" panose="02020603050405020304" pitchFamily="18" charset="0"/>
              </a:rPr>
              <a:t>Choose to Make Change</a:t>
            </a:r>
            <a:endParaRPr lang="en-US" sz="3600" b="1">
              <a:solidFill>
                <a:schemeClr val="accent6"/>
              </a:solidFill>
              <a:latin typeface="Myriad Pro" panose="020B0503030403020204" pitchFamily="34" charset="0"/>
            </a:endParaRPr>
          </a:p>
        </p:txBody>
      </p:sp>
      <p:sp>
        <p:nvSpPr>
          <p:cNvPr id="4" name="TextBox 3">
            <a:extLst>
              <a:ext uri="{FF2B5EF4-FFF2-40B4-BE49-F238E27FC236}">
                <a16:creationId xmlns:a16="http://schemas.microsoft.com/office/drawing/2014/main" id="{1C78AC49-9BE9-9A74-7845-DC2ADD697408}"/>
              </a:ext>
            </a:extLst>
          </p:cNvPr>
          <p:cNvSpPr txBox="1">
            <a:spLocks/>
          </p:cNvSpPr>
          <p:nvPr/>
        </p:nvSpPr>
        <p:spPr>
          <a:xfrm>
            <a:off x="810293" y="4152792"/>
            <a:ext cx="4075368" cy="1569660"/>
          </a:xfrm>
          <a:prstGeom prst="rect">
            <a:avLst/>
          </a:prstGeom>
          <a:noFill/>
        </p:spPr>
        <p:txBody>
          <a:bodyPr wrap="square" rtlCol="0">
            <a:spAutoFit/>
          </a:bodyPr>
          <a:lstStyle/>
          <a:p>
            <a:pPr>
              <a:spcAft>
                <a:spcPts val="1800"/>
              </a:spcAft>
            </a:pPr>
            <a:r>
              <a:rPr lang="en-US" sz="2400">
                <a:effectLst/>
                <a:latin typeface="Myriad Pro" panose="020B0503030403020204" pitchFamily="34" charset="0"/>
                <a:ea typeface="Myriad Pro Semicondensed"/>
                <a:cs typeface="Times New Roman" panose="02020603050405020304" pitchFamily="18" charset="0"/>
              </a:rPr>
              <a:t>Use your Participant Handout to rate each risk factor relative to </a:t>
            </a:r>
            <a:r>
              <a:rPr lang="en-US" sz="2400" b="1">
                <a:effectLst/>
                <a:latin typeface="Myriad Pro" panose="020B0503030403020204" pitchFamily="34" charset="0"/>
                <a:ea typeface="Myriad Pro Semicondensed"/>
                <a:cs typeface="Times New Roman" panose="02020603050405020304" pitchFamily="18" charset="0"/>
              </a:rPr>
              <a:t>how hard it might be to modify in your life</a:t>
            </a:r>
            <a:r>
              <a:rPr lang="en-US" sz="2400">
                <a:effectLst/>
                <a:latin typeface="Myriad Pro" panose="020B0503030403020204" pitchFamily="34" charset="0"/>
                <a:ea typeface="Myriad Pro Semicondensed"/>
                <a:cs typeface="Times New Roman" panose="02020603050405020304" pitchFamily="18" charset="0"/>
              </a:rPr>
              <a:t>. </a:t>
            </a:r>
          </a:p>
        </p:txBody>
      </p:sp>
      <p:sp>
        <p:nvSpPr>
          <p:cNvPr id="17" name="TextBox 16">
            <a:extLst>
              <a:ext uri="{FF2B5EF4-FFF2-40B4-BE49-F238E27FC236}">
                <a16:creationId xmlns:a16="http://schemas.microsoft.com/office/drawing/2014/main" id="{4F3EC66D-E837-D267-399E-B21354B277D4}"/>
              </a:ext>
            </a:extLst>
          </p:cNvPr>
          <p:cNvSpPr txBox="1">
            <a:spLocks noGrp="1" noRot="1" noMove="1" noResize="1" noEditPoints="1" noAdjustHandles="1" noChangeArrowheads="1" noChangeShapeType="1"/>
          </p:cNvSpPr>
          <p:nvPr/>
        </p:nvSpPr>
        <p:spPr>
          <a:xfrm>
            <a:off x="810293" y="3721937"/>
            <a:ext cx="2551119" cy="400110"/>
          </a:xfrm>
          <a:prstGeom prst="rect">
            <a:avLst/>
          </a:prstGeom>
          <a:noFill/>
        </p:spPr>
        <p:txBody>
          <a:bodyPr wrap="square" rtlCol="0">
            <a:spAutoFit/>
          </a:bodyPr>
          <a:lstStyle/>
          <a:p>
            <a:r>
              <a:rPr lang="en-US" sz="2000" b="1">
                <a:effectLst/>
                <a:latin typeface="Myriad Pro" panose="020B0503030403020204" pitchFamily="34" charset="0"/>
                <a:ea typeface="Myriad Pro Semicondensed"/>
                <a:cs typeface="Times New Roman" panose="02020603050405020304" pitchFamily="18" charset="0"/>
              </a:rPr>
              <a:t>INSTRUCTIONS:</a:t>
            </a:r>
          </a:p>
        </p:txBody>
      </p:sp>
      <p:grpSp>
        <p:nvGrpSpPr>
          <p:cNvPr id="12" name="Group 11">
            <a:extLst>
              <a:ext uri="{FF2B5EF4-FFF2-40B4-BE49-F238E27FC236}">
                <a16:creationId xmlns:a16="http://schemas.microsoft.com/office/drawing/2014/main" id="{F303F576-36CE-BF31-33D8-BFF77873CE68}"/>
              </a:ext>
            </a:extLst>
          </p:cNvPr>
          <p:cNvGrpSpPr>
            <a:grpSpLocks noGrp="1" noUngrp="1" noRot="1" noMove="1" noResize="1"/>
          </p:cNvGrpSpPr>
          <p:nvPr/>
        </p:nvGrpSpPr>
        <p:grpSpPr>
          <a:xfrm>
            <a:off x="6096000" y="193287"/>
            <a:ext cx="6225280" cy="338554"/>
            <a:chOff x="6096000" y="193287"/>
            <a:chExt cx="6225280" cy="338554"/>
          </a:xfrm>
        </p:grpSpPr>
        <p:sp>
          <p:nvSpPr>
            <p:cNvPr id="19" name="Rectangle: Rounded Corners 18">
              <a:extLst>
                <a:ext uri="{FF2B5EF4-FFF2-40B4-BE49-F238E27FC236}">
                  <a16:creationId xmlns:a16="http://schemas.microsoft.com/office/drawing/2014/main" id="{2B564047-4DEA-DBF5-C987-B4E84D9B19F0}"/>
                </a:ext>
              </a:extLst>
            </p:cNvPr>
            <p:cNvSpPr>
              <a:spLocks noGrp="1" noRot="1" noMove="1" noResize="1" noEditPoints="1" noAdjustHandles="1" noChangeArrowheads="1" noChangeShapeType="1"/>
            </p:cNvSpPr>
            <p:nvPr/>
          </p:nvSpPr>
          <p:spPr>
            <a:xfrm>
              <a:off x="11689040"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20" name="Rectangle: Rounded Corners 19">
              <a:extLst>
                <a:ext uri="{FF2B5EF4-FFF2-40B4-BE49-F238E27FC236}">
                  <a16:creationId xmlns:a16="http://schemas.microsoft.com/office/drawing/2014/main" id="{41D922FC-49C6-D3CC-9155-EC6F78D083DB}"/>
                </a:ext>
              </a:extLst>
            </p:cNvPr>
            <p:cNvSpPr>
              <a:spLocks noGrp="1" noRot="1" noMove="1" noResize="1" noEditPoints="1" noAdjustHandles="1" noChangeArrowheads="1" noChangeShapeType="1"/>
            </p:cNvSpPr>
            <p:nvPr/>
          </p:nvSpPr>
          <p:spPr>
            <a:xfrm>
              <a:off x="12044281"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21" name="TextBox 20">
              <a:extLst>
                <a:ext uri="{FF2B5EF4-FFF2-40B4-BE49-F238E27FC236}">
                  <a16:creationId xmlns:a16="http://schemas.microsoft.com/office/drawing/2014/main" id="{D6730642-C09E-8F91-3491-55641AED95D2}"/>
                </a:ext>
              </a:extLst>
            </p:cNvPr>
            <p:cNvSpPr txBox="1">
              <a:spLocks noGrp="1" noRot="1" noMove="1" noResize="1" noEditPoints="1" noAdjustHandles="1" noChangeArrowheads="1" noChangeShapeType="1"/>
            </p:cNvSpPr>
            <p:nvPr/>
          </p:nvSpPr>
          <p:spPr>
            <a:xfrm>
              <a:off x="6096000" y="193287"/>
              <a:ext cx="5501268" cy="338554"/>
            </a:xfrm>
            <a:prstGeom prst="rect">
              <a:avLst/>
            </a:prstGeom>
            <a:noFill/>
          </p:spPr>
          <p:txBody>
            <a:bodyPr wrap="square" rtlCol="0">
              <a:spAutoFit/>
            </a:bodyPr>
            <a:lstStyle/>
            <a:p>
              <a:pPr algn="r"/>
              <a:r>
                <a:rPr lang="en-US" sz="1600" b="1" i="1">
                  <a:solidFill>
                    <a:schemeClr val="bg1"/>
                  </a:solidFill>
                  <a:latin typeface="Myriad Pro" panose="020B0503030403020204" pitchFamily="34" charset="0"/>
                </a:rPr>
                <a:t>Potentially Modifiable Risk Factors</a:t>
              </a:r>
            </a:p>
          </p:txBody>
        </p:sp>
      </p:grpSp>
      <p:sp>
        <p:nvSpPr>
          <p:cNvPr id="7" name="TextBox 6">
            <a:extLst>
              <a:ext uri="{FF2B5EF4-FFF2-40B4-BE49-F238E27FC236}">
                <a16:creationId xmlns:a16="http://schemas.microsoft.com/office/drawing/2014/main" id="{FAE56287-FABB-FEB2-E7DB-E591CFA109B7}"/>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t>Brain Health &amp; Dementia Awareness in Our Communities  |  </a:t>
            </a:r>
            <a:fld id="{F9C608B9-E2CB-4E5D-B995-23A42A7D67FE}" type="slidenum">
              <a:rPr lang="en-US" sz="1200" i="1" smtClean="0"/>
              <a:pPr algn="r"/>
              <a:t>39</a:t>
            </a:fld>
            <a:r>
              <a:rPr lang="en-US" sz="1200" i="1"/>
              <a:t> </a:t>
            </a:r>
          </a:p>
        </p:txBody>
      </p:sp>
      <p:sp>
        <p:nvSpPr>
          <p:cNvPr id="11" name="TextBox 10">
            <a:extLst>
              <a:ext uri="{FF2B5EF4-FFF2-40B4-BE49-F238E27FC236}">
                <a16:creationId xmlns:a16="http://schemas.microsoft.com/office/drawing/2014/main" id="{298BA096-C9DF-9EA9-EF98-91F1B89835DD}"/>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lumMod val="65000"/>
                  </a:schemeClr>
                </a:solidFill>
              </a:rPr>
              <a:t>Please Do Not Change Presentation Language</a:t>
            </a:r>
          </a:p>
        </p:txBody>
      </p:sp>
      <p:pic>
        <p:nvPicPr>
          <p:cNvPr id="15" name="Picture 14">
            <a:extLst>
              <a:ext uri="{FF2B5EF4-FFF2-40B4-BE49-F238E27FC236}">
                <a16:creationId xmlns:a16="http://schemas.microsoft.com/office/drawing/2014/main" id="{89A15000-12DE-5695-AD04-99EB510361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9909" y="2806994"/>
            <a:ext cx="4422299" cy="3417231"/>
          </a:xfrm>
          <a:prstGeom prst="rect">
            <a:avLst/>
          </a:prstGeom>
          <a:ln>
            <a:solidFill>
              <a:schemeClr val="bg2"/>
            </a:solidFill>
          </a:ln>
        </p:spPr>
      </p:pic>
      <p:grpSp>
        <p:nvGrpSpPr>
          <p:cNvPr id="18" name="Group 17">
            <a:extLst>
              <a:ext uri="{FF2B5EF4-FFF2-40B4-BE49-F238E27FC236}">
                <a16:creationId xmlns:a16="http://schemas.microsoft.com/office/drawing/2014/main" id="{07EF3968-2D25-2742-7FE8-006A90132894}"/>
              </a:ext>
            </a:extLst>
          </p:cNvPr>
          <p:cNvGrpSpPr/>
          <p:nvPr/>
        </p:nvGrpSpPr>
        <p:grpSpPr>
          <a:xfrm>
            <a:off x="5377893" y="3779046"/>
            <a:ext cx="3509090" cy="790020"/>
            <a:chOff x="6670699" y="4830576"/>
            <a:chExt cx="3509090" cy="790020"/>
          </a:xfrm>
        </p:grpSpPr>
        <p:sp>
          <p:nvSpPr>
            <p:cNvPr id="22" name="Rectangle: Rounded Corners 21">
              <a:extLst>
                <a:ext uri="{FF2B5EF4-FFF2-40B4-BE49-F238E27FC236}">
                  <a16:creationId xmlns:a16="http://schemas.microsoft.com/office/drawing/2014/main" id="{11BF8B5C-7E41-736B-E850-EC6A883050EB}"/>
                </a:ext>
              </a:extLst>
            </p:cNvPr>
            <p:cNvSpPr/>
            <p:nvPr/>
          </p:nvSpPr>
          <p:spPr>
            <a:xfrm>
              <a:off x="6670699" y="4830576"/>
              <a:ext cx="3509090" cy="790020"/>
            </a:xfrm>
            <a:prstGeom prst="roundRect">
              <a:avLst/>
            </a:prstGeom>
            <a:solidFill>
              <a:schemeClr val="bg2"/>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F5AC497A-B908-8642-0200-C02E5B59ED10}"/>
                </a:ext>
              </a:extLst>
            </p:cNvPr>
            <p:cNvSpPr txBox="1">
              <a:spLocks/>
            </p:cNvSpPr>
            <p:nvPr/>
          </p:nvSpPr>
          <p:spPr>
            <a:xfrm>
              <a:off x="7201198" y="4959181"/>
              <a:ext cx="2978591" cy="523220"/>
            </a:xfrm>
            <a:prstGeom prst="rect">
              <a:avLst/>
            </a:prstGeom>
            <a:noFill/>
          </p:spPr>
          <p:txBody>
            <a:bodyPr wrap="square" rtlCol="0">
              <a:spAutoFit/>
            </a:bodyPr>
            <a:lstStyle/>
            <a:p>
              <a:r>
                <a:rPr lang="en-US" sz="1400" b="1">
                  <a:solidFill>
                    <a:schemeClr val="accent3"/>
                  </a:solidFill>
                  <a:latin typeface="Myriad Pro" panose="020B0503030403020204" pitchFamily="34" charset="0"/>
                </a:rPr>
                <a:t>Check the box that applies to you on your Participant Handout</a:t>
              </a:r>
            </a:p>
          </p:txBody>
        </p:sp>
        <p:sp>
          <p:nvSpPr>
            <p:cNvPr id="24" name="Rectangle 23">
              <a:extLst>
                <a:ext uri="{FF2B5EF4-FFF2-40B4-BE49-F238E27FC236}">
                  <a16:creationId xmlns:a16="http://schemas.microsoft.com/office/drawing/2014/main" id="{F18661E8-DAD0-8FC1-B9C9-FC5D338A0326}"/>
                </a:ext>
              </a:extLst>
            </p:cNvPr>
            <p:cNvSpPr/>
            <p:nvPr/>
          </p:nvSpPr>
          <p:spPr>
            <a:xfrm>
              <a:off x="6917390" y="5131147"/>
              <a:ext cx="184452" cy="184452"/>
            </a:xfrm>
            <a:prstGeom prst="rect">
              <a:avLst/>
            </a:prstGeom>
            <a:solidFill>
              <a:schemeClr val="bg1"/>
            </a:solid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L-Shape 24">
              <a:extLst>
                <a:ext uri="{FF2B5EF4-FFF2-40B4-BE49-F238E27FC236}">
                  <a16:creationId xmlns:a16="http://schemas.microsoft.com/office/drawing/2014/main" id="{CD7CB129-EDD9-3F68-33AA-B091441A62E7}"/>
                </a:ext>
              </a:extLst>
            </p:cNvPr>
            <p:cNvSpPr/>
            <p:nvPr/>
          </p:nvSpPr>
          <p:spPr>
            <a:xfrm rot="18669267">
              <a:off x="6931875" y="5098579"/>
              <a:ext cx="235774" cy="111456"/>
            </a:xfrm>
            <a:prstGeom prst="corner">
              <a:avLst>
                <a:gd name="adj1" fmla="val 27715"/>
                <a:gd name="adj2" fmla="val 30057"/>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6310110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logo with blue and purple text&#10;&#10;Description automatically generated">
            <a:extLst>
              <a:ext uri="{FF2B5EF4-FFF2-40B4-BE49-F238E27FC236}">
                <a16:creationId xmlns:a16="http://schemas.microsoft.com/office/drawing/2014/main" id="{DD154D47-AB47-75BE-FE58-2E18DA53E4A4}"/>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10361195" y="5630626"/>
            <a:ext cx="1643992" cy="1174280"/>
          </a:xfrm>
          <a:prstGeom prst="rect">
            <a:avLst/>
          </a:prstGeom>
        </p:spPr>
      </p:pic>
      <p:sp>
        <p:nvSpPr>
          <p:cNvPr id="9" name="TextBox 8">
            <a:extLst>
              <a:ext uri="{FF2B5EF4-FFF2-40B4-BE49-F238E27FC236}">
                <a16:creationId xmlns:a16="http://schemas.microsoft.com/office/drawing/2014/main" id="{AE84B975-E98B-47E2-2C6B-C9BAFCEB7D71}"/>
              </a:ext>
            </a:extLst>
          </p:cNvPr>
          <p:cNvSpPr txBox="1">
            <a:spLocks noGrp="1" noRot="1" noMove="1" noResize="1" noEditPoints="1" noAdjustHandles="1" noChangeArrowheads="1" noChangeShapeType="1"/>
          </p:cNvSpPr>
          <p:nvPr/>
        </p:nvSpPr>
        <p:spPr>
          <a:xfrm>
            <a:off x="645818" y="953051"/>
            <a:ext cx="5640682" cy="2752998"/>
          </a:xfrm>
          <a:prstGeom prst="rect">
            <a:avLst/>
          </a:prstGeom>
          <a:noFill/>
        </p:spPr>
        <p:txBody>
          <a:bodyPr wrap="square" rtlCol="0">
            <a:spAutoFit/>
          </a:bodyPr>
          <a:lstStyle/>
          <a:p>
            <a:pPr>
              <a:lnSpc>
                <a:spcPct val="80000"/>
              </a:lnSpc>
            </a:pPr>
            <a:r>
              <a:rPr lang="en-US" sz="5400" b="1">
                <a:solidFill>
                  <a:schemeClr val="bg1"/>
                </a:solidFill>
                <a:latin typeface="+mj-lt"/>
              </a:rPr>
              <a:t>Brain Health </a:t>
            </a:r>
            <a:br>
              <a:rPr lang="en-US" sz="5400" b="1">
                <a:solidFill>
                  <a:schemeClr val="bg1"/>
                </a:solidFill>
                <a:latin typeface="+mj-lt"/>
              </a:rPr>
            </a:br>
            <a:r>
              <a:rPr lang="en-US" sz="5400" b="1">
                <a:solidFill>
                  <a:schemeClr val="bg1"/>
                </a:solidFill>
                <a:latin typeface="+mj-lt"/>
              </a:rPr>
              <a:t>&amp; Dementia Awareness in </a:t>
            </a:r>
            <a:br>
              <a:rPr lang="en-US" sz="5400" b="1">
                <a:solidFill>
                  <a:schemeClr val="bg1"/>
                </a:solidFill>
                <a:latin typeface="+mj-lt"/>
              </a:rPr>
            </a:br>
            <a:r>
              <a:rPr lang="en-US" sz="5400" b="1">
                <a:solidFill>
                  <a:schemeClr val="bg1"/>
                </a:solidFill>
                <a:latin typeface="+mj-lt"/>
              </a:rPr>
              <a:t>Our Communities</a:t>
            </a:r>
          </a:p>
        </p:txBody>
      </p:sp>
      <p:sp>
        <p:nvSpPr>
          <p:cNvPr id="11" name="TextBox 10">
            <a:extLst>
              <a:ext uri="{FF2B5EF4-FFF2-40B4-BE49-F238E27FC236}">
                <a16:creationId xmlns:a16="http://schemas.microsoft.com/office/drawing/2014/main" id="{36766BFE-AC6A-6268-45B0-D948DFC227FC}"/>
              </a:ext>
            </a:extLst>
          </p:cNvPr>
          <p:cNvSpPr txBox="1">
            <a:spLocks noGrp="1" noRot="1" noMove="1" noResize="1" noEditPoints="1" noAdjustHandles="1" noChangeArrowheads="1" noChangeShapeType="1"/>
          </p:cNvSpPr>
          <p:nvPr/>
        </p:nvSpPr>
        <p:spPr>
          <a:xfrm>
            <a:off x="706694" y="3805792"/>
            <a:ext cx="5257136" cy="1015663"/>
          </a:xfrm>
          <a:prstGeom prst="rect">
            <a:avLst/>
          </a:prstGeom>
          <a:noFill/>
        </p:spPr>
        <p:txBody>
          <a:bodyPr wrap="square" rtlCol="0">
            <a:spAutoFit/>
          </a:bodyPr>
          <a:lstStyle/>
          <a:p>
            <a:r>
              <a:rPr lang="en-US" sz="2000" i="1">
                <a:solidFill>
                  <a:schemeClr val="bg1"/>
                </a:solidFill>
              </a:rPr>
              <a:t>Benefits of Early Dementia Detection, Potentially Modifiable Risk Factors, and Available Resources for People Living with Dementia</a:t>
            </a:r>
          </a:p>
        </p:txBody>
      </p:sp>
      <p:sp>
        <p:nvSpPr>
          <p:cNvPr id="4" name="Oval 3">
            <a:extLst>
              <a:ext uri="{FF2B5EF4-FFF2-40B4-BE49-F238E27FC236}">
                <a16:creationId xmlns:a16="http://schemas.microsoft.com/office/drawing/2014/main" id="{A0B8460F-FFB8-232A-43A4-6AD55BF19768}"/>
              </a:ext>
            </a:extLst>
          </p:cNvPr>
          <p:cNvSpPr>
            <a:spLocks/>
          </p:cNvSpPr>
          <p:nvPr/>
        </p:nvSpPr>
        <p:spPr>
          <a:xfrm>
            <a:off x="6391118" y="-2101982"/>
            <a:ext cx="6520628" cy="6520628"/>
          </a:xfrm>
          <a:prstGeom prst="ellipse">
            <a:avLst/>
          </a:prstGeom>
          <a:blipFill>
            <a:blip r:embed="rId4">
              <a:extLst>
                <a:ext uri="{28A0092B-C50C-407E-A947-70E740481C1C}">
                  <a14:useLocalDpi xmlns:a14="http://schemas.microsoft.com/office/drawing/2010/main" val="0"/>
                </a:ext>
              </a:extLst>
            </a:blip>
            <a:srcRect/>
            <a:stretch>
              <a:fillRect l="-41380" t="13812" r="11037" b="-706"/>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1D006CE-A88B-CFEE-68BA-466571489B3B}"/>
              </a:ext>
            </a:extLst>
          </p:cNvPr>
          <p:cNvSpPr txBox="1"/>
          <p:nvPr/>
        </p:nvSpPr>
        <p:spPr>
          <a:xfrm>
            <a:off x="706694" y="6165272"/>
            <a:ext cx="8352246" cy="461665"/>
          </a:xfrm>
          <a:prstGeom prst="rect">
            <a:avLst/>
          </a:prstGeom>
          <a:noFill/>
        </p:spPr>
        <p:txBody>
          <a:bodyPr wrap="square" rtlCol="0">
            <a:spAutoFit/>
          </a:bodyPr>
          <a:lstStyle/>
          <a:p>
            <a:r>
              <a:rPr lang="en-US" sz="1200" i="1"/>
              <a:t>This publication was made possible by BOLD Public Health Grant Award #5NU58DPO07508-03 from Centers for Disease Control. </a:t>
            </a:r>
            <a:br>
              <a:rPr lang="en-US" sz="1200" i="1"/>
            </a:br>
            <a:r>
              <a:rPr lang="en-US" sz="1200" i="1"/>
              <a:t>Its contents are solely the responsibility of the authors and do not necessarily represent the official views of Centers for Disease Control.</a:t>
            </a:r>
            <a:endParaRPr lang="en-US" sz="1200"/>
          </a:p>
        </p:txBody>
      </p:sp>
    </p:spTree>
    <p:extLst>
      <p:ext uri="{BB962C8B-B14F-4D97-AF65-F5344CB8AC3E}">
        <p14:creationId xmlns:p14="http://schemas.microsoft.com/office/powerpoint/2010/main" val="7049861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0BEA22CB-72DF-4378-EFD3-CD6B224887AA}"/>
              </a:ext>
            </a:extLst>
          </p:cNvPr>
          <p:cNvGrpSpPr>
            <a:grpSpLocks noGrp="1" noUngrp="1" noRot="1" noMove="1" noResize="1"/>
          </p:cNvGrpSpPr>
          <p:nvPr/>
        </p:nvGrpSpPr>
        <p:grpSpPr>
          <a:xfrm>
            <a:off x="6068862" y="185853"/>
            <a:ext cx="6252418" cy="338554"/>
            <a:chOff x="192356" y="185853"/>
            <a:chExt cx="6252418" cy="338554"/>
          </a:xfrm>
        </p:grpSpPr>
        <p:sp>
          <p:nvSpPr>
            <p:cNvPr id="6" name="TextBox 5">
              <a:extLst>
                <a:ext uri="{FF2B5EF4-FFF2-40B4-BE49-F238E27FC236}">
                  <a16:creationId xmlns:a16="http://schemas.microsoft.com/office/drawing/2014/main" id="{9768E04B-3718-76B3-9450-D34F679360F5}"/>
                </a:ext>
              </a:extLst>
            </p:cNvPr>
            <p:cNvSpPr txBox="1">
              <a:spLocks noGrp="1" noRot="1" noMove="1" noResize="1" noEditPoints="1" noAdjustHandles="1" noChangeArrowheads="1" noChangeShapeType="1"/>
            </p:cNvSpPr>
            <p:nvPr/>
          </p:nvSpPr>
          <p:spPr>
            <a:xfrm>
              <a:off x="192356" y="185853"/>
              <a:ext cx="5501268" cy="338554"/>
            </a:xfrm>
            <a:prstGeom prst="rect">
              <a:avLst/>
            </a:prstGeom>
            <a:noFill/>
          </p:spPr>
          <p:txBody>
            <a:bodyPr wrap="square" rtlCol="0">
              <a:spAutoFit/>
            </a:bodyPr>
            <a:lstStyle/>
            <a:p>
              <a:pPr algn="r"/>
              <a:r>
                <a:rPr lang="en-US" sz="1600" b="1" i="1">
                  <a:solidFill>
                    <a:schemeClr val="bg1">
                      <a:lumMod val="75000"/>
                    </a:schemeClr>
                  </a:solidFill>
                  <a:latin typeface="Myriad Pro" panose="020B0503030403020204" pitchFamily="34" charset="0"/>
                </a:rPr>
                <a:t>Potentially Modifiable Risk Factors</a:t>
              </a:r>
            </a:p>
          </p:txBody>
        </p:sp>
        <p:sp>
          <p:nvSpPr>
            <p:cNvPr id="7" name="Rectangle: Rounded Corners 6">
              <a:extLst>
                <a:ext uri="{FF2B5EF4-FFF2-40B4-BE49-F238E27FC236}">
                  <a16:creationId xmlns:a16="http://schemas.microsoft.com/office/drawing/2014/main" id="{CFE0FD3A-50ED-45CF-2571-6C583073FB58}"/>
                </a:ext>
              </a:extLst>
            </p:cNvPr>
            <p:cNvSpPr>
              <a:spLocks noGrp="1" noRot="1" noMove="1" noResize="1" noEditPoints="1" noAdjustHandles="1" noChangeArrowheads="1" noChangeShapeType="1"/>
            </p:cNvSpPr>
            <p:nvPr/>
          </p:nvSpPr>
          <p:spPr>
            <a:xfrm>
              <a:off x="5812534"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8" name="Rectangle: Rounded Corners 7">
              <a:extLst>
                <a:ext uri="{FF2B5EF4-FFF2-40B4-BE49-F238E27FC236}">
                  <a16:creationId xmlns:a16="http://schemas.microsoft.com/office/drawing/2014/main" id="{C1074260-523C-1026-B2C4-3F625AB3AB30}"/>
                </a:ext>
              </a:extLst>
            </p:cNvPr>
            <p:cNvSpPr>
              <a:spLocks noGrp="1" noRot="1" noMove="1" noResize="1" noEditPoints="1" noAdjustHandles="1" noChangeArrowheads="1" noChangeShapeType="1"/>
            </p:cNvSpPr>
            <p:nvPr/>
          </p:nvSpPr>
          <p:spPr>
            <a:xfrm>
              <a:off x="6167775"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grpSp>
      <p:grpSp>
        <p:nvGrpSpPr>
          <p:cNvPr id="10" name="Group 9">
            <a:extLst>
              <a:ext uri="{FF2B5EF4-FFF2-40B4-BE49-F238E27FC236}">
                <a16:creationId xmlns:a16="http://schemas.microsoft.com/office/drawing/2014/main" id="{BC252AF6-59BE-AF84-D3B8-2A79F77896AF}"/>
              </a:ext>
            </a:extLst>
          </p:cNvPr>
          <p:cNvGrpSpPr>
            <a:grpSpLocks noGrp="1" noUngrp="1" noRot="1" noMove="1" noResize="1"/>
          </p:cNvGrpSpPr>
          <p:nvPr/>
        </p:nvGrpSpPr>
        <p:grpSpPr>
          <a:xfrm>
            <a:off x="1686227" y="1286502"/>
            <a:ext cx="5604909" cy="1470679"/>
            <a:chOff x="1686227" y="1286502"/>
            <a:chExt cx="5604909" cy="1470679"/>
          </a:xfrm>
        </p:grpSpPr>
        <p:sp>
          <p:nvSpPr>
            <p:cNvPr id="2" name="TextBox 1">
              <a:extLst>
                <a:ext uri="{FF2B5EF4-FFF2-40B4-BE49-F238E27FC236}">
                  <a16:creationId xmlns:a16="http://schemas.microsoft.com/office/drawing/2014/main" id="{3C002E3B-660C-5225-A1A2-8C70DDDE36BA}"/>
                </a:ext>
              </a:extLst>
            </p:cNvPr>
            <p:cNvSpPr txBox="1">
              <a:spLocks noGrp="1" noRot="1" noMove="1" noResize="1" noEditPoints="1" noAdjustHandles="1" noChangeArrowheads="1" noChangeShapeType="1"/>
            </p:cNvSpPr>
            <p:nvPr/>
          </p:nvSpPr>
          <p:spPr>
            <a:xfrm>
              <a:off x="1686227" y="1649185"/>
              <a:ext cx="5604909" cy="1107996"/>
            </a:xfrm>
            <a:prstGeom prst="rect">
              <a:avLst/>
            </a:prstGeom>
            <a:noFill/>
          </p:spPr>
          <p:txBody>
            <a:bodyPr wrap="square" rtlCol="0">
              <a:spAutoFit/>
            </a:bodyPr>
            <a:lstStyle/>
            <a:p>
              <a:r>
                <a:rPr lang="en-US" sz="6600" b="1" i="0" u="none" strike="noStrike" baseline="0">
                  <a:latin typeface="Myriad Pro" panose="020B0503030403020204" pitchFamily="34" charset="0"/>
                </a:rPr>
                <a:t>Depression</a:t>
              </a:r>
              <a:endParaRPr lang="en-US" sz="9600"/>
            </a:p>
          </p:txBody>
        </p:sp>
        <p:sp>
          <p:nvSpPr>
            <p:cNvPr id="11" name="TextBox 10">
              <a:extLst>
                <a:ext uri="{FF2B5EF4-FFF2-40B4-BE49-F238E27FC236}">
                  <a16:creationId xmlns:a16="http://schemas.microsoft.com/office/drawing/2014/main" id="{0231BA8E-007D-A4D2-CEB5-80CE67CB1164}"/>
                </a:ext>
              </a:extLst>
            </p:cNvPr>
            <p:cNvSpPr txBox="1">
              <a:spLocks noGrp="1" noRot="1" noMove="1" noResize="1" noEditPoints="1" noAdjustHandles="1" noChangeArrowheads="1" noChangeShapeType="1"/>
            </p:cNvSpPr>
            <p:nvPr/>
          </p:nvSpPr>
          <p:spPr>
            <a:xfrm>
              <a:off x="1728339" y="1286502"/>
              <a:ext cx="4336472" cy="369332"/>
            </a:xfrm>
            <a:prstGeom prst="rect">
              <a:avLst/>
            </a:prstGeom>
            <a:noFill/>
          </p:spPr>
          <p:txBody>
            <a:bodyPr wrap="square" rtlCol="0">
              <a:spAutoFit/>
            </a:bodyPr>
            <a:lstStyle/>
            <a:p>
              <a:pPr>
                <a:lnSpc>
                  <a:spcPct val="90000"/>
                </a:lnSpc>
              </a:pPr>
              <a:r>
                <a:rPr lang="en-US" sz="2000" b="1">
                  <a:solidFill>
                    <a:schemeClr val="accent6"/>
                  </a:solidFill>
                  <a:latin typeface="Myriad Pro" panose="020B0503030403020204" pitchFamily="34" charset="0"/>
                </a:rPr>
                <a:t>Potentially Modifiable Risk Factor</a:t>
              </a:r>
            </a:p>
          </p:txBody>
        </p:sp>
      </p:grpSp>
      <p:grpSp>
        <p:nvGrpSpPr>
          <p:cNvPr id="14" name="Group 13">
            <a:extLst>
              <a:ext uri="{FF2B5EF4-FFF2-40B4-BE49-F238E27FC236}">
                <a16:creationId xmlns:a16="http://schemas.microsoft.com/office/drawing/2014/main" id="{05BBE862-577A-8C36-15B8-CF99C418B6E6}"/>
              </a:ext>
            </a:extLst>
          </p:cNvPr>
          <p:cNvGrpSpPr>
            <a:grpSpLocks noGrp="1" noUngrp="1" noRot="1" noMove="1" noResize="1"/>
          </p:cNvGrpSpPr>
          <p:nvPr/>
        </p:nvGrpSpPr>
        <p:grpSpPr>
          <a:xfrm>
            <a:off x="1728339" y="3334610"/>
            <a:ext cx="4899163" cy="1692771"/>
            <a:chOff x="1728339" y="3334610"/>
            <a:chExt cx="4899163" cy="1692771"/>
          </a:xfrm>
        </p:grpSpPr>
        <p:sp>
          <p:nvSpPr>
            <p:cNvPr id="5" name="TextBox 4">
              <a:extLst>
                <a:ext uri="{FF2B5EF4-FFF2-40B4-BE49-F238E27FC236}">
                  <a16:creationId xmlns:a16="http://schemas.microsoft.com/office/drawing/2014/main" id="{D0567808-174E-EA61-F946-3FC464A1C58A}"/>
                </a:ext>
              </a:extLst>
            </p:cNvPr>
            <p:cNvSpPr txBox="1">
              <a:spLocks noGrp="1" noRot="1" noMove="1" noResize="1" noEditPoints="1" noAdjustHandles="1" noChangeArrowheads="1" noChangeShapeType="1"/>
            </p:cNvSpPr>
            <p:nvPr/>
          </p:nvSpPr>
          <p:spPr>
            <a:xfrm>
              <a:off x="1728339" y="3703942"/>
              <a:ext cx="4899163" cy="1323439"/>
            </a:xfrm>
            <a:prstGeom prst="rect">
              <a:avLst/>
            </a:prstGeom>
            <a:noFill/>
          </p:spPr>
          <p:txBody>
            <a:bodyPr wrap="square" rtlCol="0">
              <a:noAutofit/>
            </a:bodyPr>
            <a:lstStyle/>
            <a:p>
              <a:pPr>
                <a:spcAft>
                  <a:spcPts val="3000"/>
                </a:spcAft>
              </a:pPr>
              <a:r>
                <a:rPr lang="en-US" sz="2800" b="0" i="0" u="none" strike="noStrike" baseline="0">
                  <a:latin typeface="Myriad Pro" panose="020B0503030403020204" pitchFamily="34" charset="0"/>
                </a:rPr>
                <a:t>A low mood or loss of pleasure or interest in activities for long periods of time.</a:t>
              </a:r>
            </a:p>
          </p:txBody>
        </p:sp>
        <p:sp>
          <p:nvSpPr>
            <p:cNvPr id="12" name="TextBox 11">
              <a:extLst>
                <a:ext uri="{FF2B5EF4-FFF2-40B4-BE49-F238E27FC236}">
                  <a16:creationId xmlns:a16="http://schemas.microsoft.com/office/drawing/2014/main" id="{BA40D058-C1D3-4208-06DE-7FE82E3EFADF}"/>
                </a:ext>
              </a:extLst>
            </p:cNvPr>
            <p:cNvSpPr txBox="1">
              <a:spLocks noGrp="1" noRot="1" noMove="1" noResize="1" noEditPoints="1" noAdjustHandles="1" noChangeArrowheads="1" noChangeShapeType="1"/>
            </p:cNvSpPr>
            <p:nvPr/>
          </p:nvSpPr>
          <p:spPr>
            <a:xfrm>
              <a:off x="1728339" y="3334610"/>
              <a:ext cx="4151620" cy="369332"/>
            </a:xfrm>
            <a:prstGeom prst="rect">
              <a:avLst/>
            </a:prstGeom>
            <a:noFill/>
          </p:spPr>
          <p:txBody>
            <a:bodyPr wrap="square" rtlCol="0">
              <a:spAutoFit/>
            </a:bodyPr>
            <a:lstStyle/>
            <a:p>
              <a:pPr>
                <a:lnSpc>
                  <a:spcPct val="90000"/>
                </a:lnSpc>
              </a:pPr>
              <a:r>
                <a:rPr lang="en-US" sz="2000" b="1">
                  <a:solidFill>
                    <a:schemeClr val="accent6"/>
                  </a:solidFill>
                  <a:latin typeface="Myriad Pro" panose="020B0503030403020204" pitchFamily="34" charset="0"/>
                </a:rPr>
                <a:t>Definition:</a:t>
              </a:r>
            </a:p>
          </p:txBody>
        </p:sp>
      </p:grpSp>
      <p:sp>
        <p:nvSpPr>
          <p:cNvPr id="9" name="TextBox 8">
            <a:extLst>
              <a:ext uri="{FF2B5EF4-FFF2-40B4-BE49-F238E27FC236}">
                <a16:creationId xmlns:a16="http://schemas.microsoft.com/office/drawing/2014/main" id="{586F5204-F3E5-67E4-593C-4E8A1174E5EC}"/>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solidFill>
                  <a:schemeClr val="bg1"/>
                </a:solidFill>
              </a:rPr>
              <a:t>Brain Health &amp; Dementia Awareness in Our Communities  |  </a:t>
            </a:r>
            <a:fld id="{F9C608B9-E2CB-4E5D-B995-23A42A7D67FE}" type="slidenum">
              <a:rPr lang="en-US" sz="1200" i="1" smtClean="0">
                <a:solidFill>
                  <a:schemeClr val="bg1"/>
                </a:solidFill>
              </a:rPr>
              <a:pPr algn="r"/>
              <a:t>40</a:t>
            </a:fld>
            <a:r>
              <a:rPr lang="en-US" sz="1200" i="1">
                <a:solidFill>
                  <a:schemeClr val="bg1"/>
                </a:solidFill>
              </a:rPr>
              <a:t> </a:t>
            </a:r>
          </a:p>
        </p:txBody>
      </p:sp>
      <p:sp>
        <p:nvSpPr>
          <p:cNvPr id="13" name="TextBox 12">
            <a:extLst>
              <a:ext uri="{FF2B5EF4-FFF2-40B4-BE49-F238E27FC236}">
                <a16:creationId xmlns:a16="http://schemas.microsoft.com/office/drawing/2014/main" id="{69F961B8-6A88-0386-97D4-767C632BDDB3}"/>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lumMod val="65000"/>
                  </a:schemeClr>
                </a:solidFill>
              </a:rPr>
              <a:t>Please Do Not Change Presentation Language</a:t>
            </a:r>
          </a:p>
        </p:txBody>
      </p:sp>
      <p:grpSp>
        <p:nvGrpSpPr>
          <p:cNvPr id="3" name="Group 2">
            <a:extLst>
              <a:ext uri="{FF2B5EF4-FFF2-40B4-BE49-F238E27FC236}">
                <a16:creationId xmlns:a16="http://schemas.microsoft.com/office/drawing/2014/main" id="{2FE0E925-2E0F-C6DB-B853-36FEA67CE962}"/>
              </a:ext>
            </a:extLst>
          </p:cNvPr>
          <p:cNvGrpSpPr>
            <a:grpSpLocks noGrp="1" noUngrp="1" noRot="1" noMove="1" noResize="1"/>
          </p:cNvGrpSpPr>
          <p:nvPr/>
        </p:nvGrpSpPr>
        <p:grpSpPr>
          <a:xfrm>
            <a:off x="7784432" y="1609457"/>
            <a:ext cx="2387029" cy="2387029"/>
            <a:chOff x="7784432" y="1609457"/>
            <a:chExt cx="2387029" cy="2387029"/>
          </a:xfrm>
        </p:grpSpPr>
        <p:sp>
          <p:nvSpPr>
            <p:cNvPr id="17" name="Oval 16">
              <a:extLst>
                <a:ext uri="{FF2B5EF4-FFF2-40B4-BE49-F238E27FC236}">
                  <a16:creationId xmlns:a16="http://schemas.microsoft.com/office/drawing/2014/main" id="{2C0EAE22-9D46-0C5C-1B04-9C162CBE9079}"/>
                </a:ext>
              </a:extLst>
            </p:cNvPr>
            <p:cNvSpPr>
              <a:spLocks noGrp="1" noRot="1" noMove="1" noResize="1" noEditPoints="1" noAdjustHandles="1" noChangeArrowheads="1" noChangeShapeType="1"/>
            </p:cNvSpPr>
            <p:nvPr/>
          </p:nvSpPr>
          <p:spPr>
            <a:xfrm>
              <a:off x="7784432" y="1609457"/>
              <a:ext cx="2387029" cy="2387029"/>
            </a:xfrm>
            <a:prstGeom prst="ellips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Graphic 18">
              <a:extLst>
                <a:ext uri="{FF2B5EF4-FFF2-40B4-BE49-F238E27FC236}">
                  <a16:creationId xmlns:a16="http://schemas.microsoft.com/office/drawing/2014/main" id="{73814762-B1E9-8234-0C5D-24F26D823915}"/>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tretch>
              <a:fillRect/>
            </a:stretch>
          </p:blipFill>
          <p:spPr>
            <a:xfrm>
              <a:off x="8430526" y="1944274"/>
              <a:ext cx="1094839" cy="1717394"/>
            </a:xfrm>
            <a:prstGeom prst="rect">
              <a:avLst/>
            </a:prstGeom>
          </p:spPr>
        </p:pic>
      </p:grpSp>
    </p:spTree>
    <p:extLst>
      <p:ext uri="{BB962C8B-B14F-4D97-AF65-F5344CB8AC3E}">
        <p14:creationId xmlns:p14="http://schemas.microsoft.com/office/powerpoint/2010/main" val="41227651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B827EDFC-FE95-9B86-CDFC-8003D516670A}"/>
              </a:ext>
            </a:extLst>
          </p:cNvPr>
          <p:cNvGrpSpPr>
            <a:grpSpLocks noGrp="1" noUngrp="1" noRot="1" noMove="1" noResize="1"/>
          </p:cNvGrpSpPr>
          <p:nvPr/>
        </p:nvGrpSpPr>
        <p:grpSpPr>
          <a:xfrm>
            <a:off x="6004380" y="193287"/>
            <a:ext cx="6316900" cy="338554"/>
            <a:chOff x="127874" y="193287"/>
            <a:chExt cx="6316900" cy="338554"/>
          </a:xfrm>
        </p:grpSpPr>
        <p:sp>
          <p:nvSpPr>
            <p:cNvPr id="34" name="TextBox 33">
              <a:extLst>
                <a:ext uri="{FF2B5EF4-FFF2-40B4-BE49-F238E27FC236}">
                  <a16:creationId xmlns:a16="http://schemas.microsoft.com/office/drawing/2014/main" id="{1A9916AD-6412-E69B-73AD-EA1DCAD65523}"/>
                </a:ext>
              </a:extLst>
            </p:cNvPr>
            <p:cNvSpPr txBox="1">
              <a:spLocks noGrp="1" noRot="1" noMove="1" noResize="1" noEditPoints="1" noAdjustHandles="1" noChangeArrowheads="1" noChangeShapeType="1"/>
            </p:cNvSpPr>
            <p:nvPr/>
          </p:nvSpPr>
          <p:spPr>
            <a:xfrm>
              <a:off x="127874" y="193287"/>
              <a:ext cx="5501268" cy="338554"/>
            </a:xfrm>
            <a:prstGeom prst="rect">
              <a:avLst/>
            </a:prstGeom>
            <a:noFill/>
          </p:spPr>
          <p:txBody>
            <a:bodyPr wrap="square" rtlCol="0">
              <a:spAutoFit/>
            </a:bodyPr>
            <a:lstStyle/>
            <a:p>
              <a:pPr algn="r"/>
              <a:r>
                <a:rPr lang="en-US" sz="1600" b="1" i="1">
                  <a:solidFill>
                    <a:schemeClr val="bg1">
                      <a:lumMod val="75000"/>
                    </a:schemeClr>
                  </a:solidFill>
                  <a:latin typeface="Myriad Pro" panose="020B0503030403020204" pitchFamily="34" charset="0"/>
                </a:rPr>
                <a:t>Potentially Modifiable Risk Factors</a:t>
              </a:r>
            </a:p>
          </p:txBody>
        </p:sp>
        <p:sp>
          <p:nvSpPr>
            <p:cNvPr id="35" name="Rectangle: Rounded Corners 34">
              <a:extLst>
                <a:ext uri="{FF2B5EF4-FFF2-40B4-BE49-F238E27FC236}">
                  <a16:creationId xmlns:a16="http://schemas.microsoft.com/office/drawing/2014/main" id="{24404E06-04D5-7702-0D63-6E4F3D519C5A}"/>
                </a:ext>
              </a:extLst>
            </p:cNvPr>
            <p:cNvSpPr>
              <a:spLocks noGrp="1" noRot="1" noMove="1" noResize="1" noEditPoints="1" noAdjustHandles="1" noChangeArrowheads="1" noChangeShapeType="1"/>
            </p:cNvSpPr>
            <p:nvPr/>
          </p:nvSpPr>
          <p:spPr>
            <a:xfrm>
              <a:off x="5812534"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36" name="Rectangle: Rounded Corners 35">
              <a:extLst>
                <a:ext uri="{FF2B5EF4-FFF2-40B4-BE49-F238E27FC236}">
                  <a16:creationId xmlns:a16="http://schemas.microsoft.com/office/drawing/2014/main" id="{F9A765EC-3A8C-D784-1790-51F47090FA58}"/>
                </a:ext>
              </a:extLst>
            </p:cNvPr>
            <p:cNvSpPr>
              <a:spLocks noGrp="1" noRot="1" noMove="1" noResize="1" noEditPoints="1" noAdjustHandles="1" noChangeArrowheads="1" noChangeShapeType="1"/>
            </p:cNvSpPr>
            <p:nvPr/>
          </p:nvSpPr>
          <p:spPr>
            <a:xfrm>
              <a:off x="6167775"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grpSp>
      <p:sp>
        <p:nvSpPr>
          <p:cNvPr id="5" name="TextBox 4">
            <a:extLst>
              <a:ext uri="{FF2B5EF4-FFF2-40B4-BE49-F238E27FC236}">
                <a16:creationId xmlns:a16="http://schemas.microsoft.com/office/drawing/2014/main" id="{20C4561C-F147-2FC7-4CB3-378E011727BA}"/>
              </a:ext>
            </a:extLst>
          </p:cNvPr>
          <p:cNvSpPr txBox="1">
            <a:spLocks noGrp="1" noRot="1" noMove="1" noResize="1" noEditPoints="1" noAdjustHandles="1" noChangeArrowheads="1" noChangeShapeType="1"/>
          </p:cNvSpPr>
          <p:nvPr/>
        </p:nvSpPr>
        <p:spPr>
          <a:xfrm>
            <a:off x="1349127" y="634790"/>
            <a:ext cx="5584902" cy="461665"/>
          </a:xfrm>
          <a:prstGeom prst="rect">
            <a:avLst/>
          </a:prstGeom>
          <a:noFill/>
        </p:spPr>
        <p:txBody>
          <a:bodyPr wrap="square" rtlCol="0">
            <a:spAutoFit/>
          </a:bodyPr>
          <a:lstStyle/>
          <a:p>
            <a:r>
              <a:rPr lang="en-US" sz="2400">
                <a:latin typeface="Myriad Pro" panose="020B0503030403020204" pitchFamily="34" charset="0"/>
              </a:rPr>
              <a:t>Risk Factor: </a:t>
            </a:r>
            <a:r>
              <a:rPr lang="en-US" sz="2400" b="1">
                <a:latin typeface="Myriad Pro" panose="020B0503030403020204" pitchFamily="34" charset="0"/>
              </a:rPr>
              <a:t>Depression</a:t>
            </a:r>
            <a:endParaRPr lang="en-US" sz="4000" b="1"/>
          </a:p>
        </p:txBody>
      </p:sp>
      <p:grpSp>
        <p:nvGrpSpPr>
          <p:cNvPr id="31" name="Group 30">
            <a:extLst>
              <a:ext uri="{FF2B5EF4-FFF2-40B4-BE49-F238E27FC236}">
                <a16:creationId xmlns:a16="http://schemas.microsoft.com/office/drawing/2014/main" id="{52D9B9B3-E0ED-B386-3677-DE873648A107}"/>
              </a:ext>
            </a:extLst>
          </p:cNvPr>
          <p:cNvGrpSpPr>
            <a:grpSpLocks noGrp="1" noUngrp="1" noRot="1" noMove="1" noResize="1"/>
          </p:cNvGrpSpPr>
          <p:nvPr/>
        </p:nvGrpSpPr>
        <p:grpSpPr>
          <a:xfrm>
            <a:off x="744279" y="634790"/>
            <a:ext cx="577931" cy="471944"/>
            <a:chOff x="5699051" y="1711842"/>
            <a:chExt cx="512135" cy="418214"/>
          </a:xfrm>
          <a:solidFill>
            <a:schemeClr val="accent3">
              <a:lumMod val="20000"/>
              <a:lumOff val="80000"/>
            </a:schemeClr>
          </a:solidFill>
        </p:grpSpPr>
        <p:sp>
          <p:nvSpPr>
            <p:cNvPr id="32" name="Oval 31">
              <a:extLst>
                <a:ext uri="{FF2B5EF4-FFF2-40B4-BE49-F238E27FC236}">
                  <a16:creationId xmlns:a16="http://schemas.microsoft.com/office/drawing/2014/main" id="{86561D87-C01B-E957-54AE-E1917C1DCD4E}"/>
                </a:ext>
              </a:extLst>
            </p:cNvPr>
            <p:cNvSpPr>
              <a:spLocks noGrp="1" noRot="1" noMove="1" noResize="1" noEditPoints="1" noAdjustHandles="1" noChangeArrowheads="1" noChangeShapeType="1"/>
            </p:cNvSpPr>
            <p:nvPr/>
          </p:nvSpPr>
          <p:spPr>
            <a:xfrm>
              <a:off x="5792972" y="1711842"/>
              <a:ext cx="418214" cy="418214"/>
            </a:xfrm>
            <a:prstGeom prst="ellips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Arrow: Right 37">
              <a:extLst>
                <a:ext uri="{FF2B5EF4-FFF2-40B4-BE49-F238E27FC236}">
                  <a16:creationId xmlns:a16="http://schemas.microsoft.com/office/drawing/2014/main" id="{86B57325-948F-ECA6-086C-04E1AAEA6C9C}"/>
                </a:ext>
              </a:extLst>
            </p:cNvPr>
            <p:cNvSpPr>
              <a:spLocks noGrp="1" noRot="1" noMove="1" noResize="1" noEditPoints="1" noAdjustHandles="1" noChangeArrowheads="1" noChangeShapeType="1"/>
            </p:cNvSpPr>
            <p:nvPr/>
          </p:nvSpPr>
          <p:spPr>
            <a:xfrm>
              <a:off x="5699051" y="1800087"/>
              <a:ext cx="418214" cy="241724"/>
            </a:xfrm>
            <a:prstGeom prst="rightArrow">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TextBox 38">
            <a:extLst>
              <a:ext uri="{FF2B5EF4-FFF2-40B4-BE49-F238E27FC236}">
                <a16:creationId xmlns:a16="http://schemas.microsoft.com/office/drawing/2014/main" id="{2460D2F1-3BEC-73AC-C140-CE1DAF289D5F}"/>
              </a:ext>
            </a:extLst>
          </p:cNvPr>
          <p:cNvSpPr txBox="1">
            <a:spLocks noGrp="1" noRot="1" noMove="1" noResize="1" noEditPoints="1" noAdjustHandles="1" noChangeArrowheads="1" noChangeShapeType="1"/>
          </p:cNvSpPr>
          <p:nvPr/>
        </p:nvSpPr>
        <p:spPr>
          <a:xfrm>
            <a:off x="6073499" y="2202450"/>
            <a:ext cx="5584902" cy="1785104"/>
          </a:xfrm>
          <a:prstGeom prst="rect">
            <a:avLst/>
          </a:prstGeom>
          <a:noFill/>
        </p:spPr>
        <p:txBody>
          <a:bodyPr wrap="square" rtlCol="0">
            <a:spAutoFit/>
          </a:bodyPr>
          <a:lstStyle/>
          <a:p>
            <a:pPr marL="285750" indent="-285750">
              <a:spcAft>
                <a:spcPts val="1800"/>
              </a:spcAft>
              <a:buFont typeface="Arial" panose="020B0604020202020204" pitchFamily="34" charset="0"/>
              <a:buChar char="•"/>
            </a:pPr>
            <a:r>
              <a:rPr lang="en-US" sz="2000"/>
              <a:t>Find a counselor or support group and talk to your medical provider. </a:t>
            </a:r>
          </a:p>
          <a:p>
            <a:pPr marL="285750" indent="-285750">
              <a:spcAft>
                <a:spcPts val="1800"/>
              </a:spcAft>
              <a:buFont typeface="Arial" panose="020B0604020202020204" pitchFamily="34" charset="0"/>
              <a:buChar char="•"/>
            </a:pPr>
            <a:r>
              <a:rPr lang="en-US" sz="2000"/>
              <a:t>Stay involved, even when you don’t feel like it.</a:t>
            </a:r>
          </a:p>
          <a:p>
            <a:pPr marL="285750" indent="-285750">
              <a:spcAft>
                <a:spcPts val="1800"/>
              </a:spcAft>
              <a:buFont typeface="Arial" panose="020B0604020202020204" pitchFamily="34" charset="0"/>
              <a:buChar char="•"/>
            </a:pPr>
            <a:r>
              <a:rPr lang="en-US" sz="2000"/>
              <a:t>Ask for help participating in activities you enjoy.</a:t>
            </a:r>
          </a:p>
        </p:txBody>
      </p:sp>
      <p:sp>
        <p:nvSpPr>
          <p:cNvPr id="2" name="TextBox 1">
            <a:extLst>
              <a:ext uri="{FF2B5EF4-FFF2-40B4-BE49-F238E27FC236}">
                <a16:creationId xmlns:a16="http://schemas.microsoft.com/office/drawing/2014/main" id="{38637BF5-CE25-F161-0924-354BED3AA6F4}"/>
              </a:ext>
            </a:extLst>
          </p:cNvPr>
          <p:cNvSpPr txBox="1">
            <a:spLocks noGrp="1" noRot="1" noMove="1" noResize="1" noEditPoints="1" noAdjustHandles="1" noChangeArrowheads="1" noChangeShapeType="1"/>
          </p:cNvSpPr>
          <p:nvPr/>
        </p:nvSpPr>
        <p:spPr>
          <a:xfrm>
            <a:off x="513251" y="2062855"/>
            <a:ext cx="5258735" cy="1754326"/>
          </a:xfrm>
          <a:prstGeom prst="rect">
            <a:avLst/>
          </a:prstGeom>
          <a:noFill/>
        </p:spPr>
        <p:txBody>
          <a:bodyPr wrap="square" lIns="91440" tIns="45720" rIns="91440" bIns="45720" rtlCol="0" anchor="t">
            <a:spAutoFit/>
          </a:bodyPr>
          <a:lstStyle/>
          <a:p>
            <a:pPr algn="ctr">
              <a:lnSpc>
                <a:spcPct val="90000"/>
              </a:lnSpc>
            </a:pPr>
            <a:r>
              <a:rPr lang="en-US" sz="6000" b="1">
                <a:latin typeface="Myriad Pro"/>
              </a:rPr>
              <a:t>Talk to a Professional</a:t>
            </a:r>
            <a:endParaRPr lang="en-US" sz="6000" b="1">
              <a:latin typeface="Myriad Pro" panose="020B0503030403020204" pitchFamily="34" charset="0"/>
            </a:endParaRPr>
          </a:p>
        </p:txBody>
      </p:sp>
      <p:sp>
        <p:nvSpPr>
          <p:cNvPr id="3" name="TextBox 2">
            <a:extLst>
              <a:ext uri="{FF2B5EF4-FFF2-40B4-BE49-F238E27FC236}">
                <a16:creationId xmlns:a16="http://schemas.microsoft.com/office/drawing/2014/main" id="{4DD853F1-260B-0EB7-47C8-EEFADBC4CE4F}"/>
              </a:ext>
            </a:extLst>
          </p:cNvPr>
          <p:cNvSpPr txBox="1">
            <a:spLocks noGrp="1" noRot="1" noMove="1" noResize="1" noEditPoints="1" noAdjustHandles="1" noChangeArrowheads="1" noChangeShapeType="1"/>
          </p:cNvSpPr>
          <p:nvPr/>
        </p:nvSpPr>
        <p:spPr>
          <a:xfrm>
            <a:off x="6073499" y="1689941"/>
            <a:ext cx="5397195" cy="369332"/>
          </a:xfrm>
          <a:prstGeom prst="rect">
            <a:avLst/>
          </a:prstGeom>
          <a:noFill/>
        </p:spPr>
        <p:txBody>
          <a:bodyPr wrap="square" rtlCol="0">
            <a:spAutoFit/>
          </a:bodyPr>
          <a:lstStyle/>
          <a:p>
            <a:pPr>
              <a:lnSpc>
                <a:spcPct val="90000"/>
              </a:lnSpc>
            </a:pPr>
            <a:r>
              <a:rPr lang="en-US" sz="2000" b="1">
                <a:solidFill>
                  <a:schemeClr val="accent6"/>
                </a:solidFill>
                <a:latin typeface="Myriad Pro" panose="020B0503030403020204" pitchFamily="34" charset="0"/>
              </a:rPr>
              <a:t>Changes That Can Make a Big Difference</a:t>
            </a:r>
          </a:p>
        </p:txBody>
      </p:sp>
      <p:sp>
        <p:nvSpPr>
          <p:cNvPr id="12" name="TextBox 11">
            <a:extLst>
              <a:ext uri="{FF2B5EF4-FFF2-40B4-BE49-F238E27FC236}">
                <a16:creationId xmlns:a16="http://schemas.microsoft.com/office/drawing/2014/main" id="{CAB7DFED-A36F-1840-BF78-47EE093B9B66}"/>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t>Brain Health &amp; Dementia Awareness in Our Communities  |  </a:t>
            </a:r>
            <a:fld id="{F9C608B9-E2CB-4E5D-B995-23A42A7D67FE}" type="slidenum">
              <a:rPr lang="en-US" sz="1200" i="1" smtClean="0"/>
              <a:pPr algn="r"/>
              <a:t>41</a:t>
            </a:fld>
            <a:r>
              <a:rPr lang="en-US" sz="1200" i="1"/>
              <a:t> </a:t>
            </a:r>
          </a:p>
        </p:txBody>
      </p:sp>
      <p:sp>
        <p:nvSpPr>
          <p:cNvPr id="13" name="TextBox 12">
            <a:extLst>
              <a:ext uri="{FF2B5EF4-FFF2-40B4-BE49-F238E27FC236}">
                <a16:creationId xmlns:a16="http://schemas.microsoft.com/office/drawing/2014/main" id="{33EBF1ED-B3A7-22B5-153C-B018FD9A79A7}"/>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solidFill>
              </a:rPr>
              <a:t>Please Do Not Change Presentation Language</a:t>
            </a:r>
          </a:p>
        </p:txBody>
      </p:sp>
      <p:grpSp>
        <p:nvGrpSpPr>
          <p:cNvPr id="16" name="Group 15">
            <a:extLst>
              <a:ext uri="{FF2B5EF4-FFF2-40B4-BE49-F238E27FC236}">
                <a16:creationId xmlns:a16="http://schemas.microsoft.com/office/drawing/2014/main" id="{8B4BC842-5D87-12B0-F48C-D17A1C955422}"/>
              </a:ext>
            </a:extLst>
          </p:cNvPr>
          <p:cNvGrpSpPr/>
          <p:nvPr/>
        </p:nvGrpSpPr>
        <p:grpSpPr>
          <a:xfrm>
            <a:off x="6384852" y="4779335"/>
            <a:ext cx="4598582" cy="1015410"/>
            <a:chOff x="6384852" y="4779335"/>
            <a:chExt cx="4598582" cy="1015410"/>
          </a:xfrm>
        </p:grpSpPr>
        <p:sp>
          <p:nvSpPr>
            <p:cNvPr id="15" name="Rectangle: Rounded Corners 14">
              <a:extLst>
                <a:ext uri="{FF2B5EF4-FFF2-40B4-BE49-F238E27FC236}">
                  <a16:creationId xmlns:a16="http://schemas.microsoft.com/office/drawing/2014/main" id="{4EA7BBA1-C3FE-BDC0-449C-CC18BE9D6D54}"/>
                </a:ext>
              </a:extLst>
            </p:cNvPr>
            <p:cNvSpPr/>
            <p:nvPr/>
          </p:nvSpPr>
          <p:spPr>
            <a:xfrm>
              <a:off x="6384852" y="4779335"/>
              <a:ext cx="4598582" cy="1015410"/>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D43E54F7-B19C-DC0B-05F2-0121BF09E4CE}"/>
                </a:ext>
              </a:extLst>
            </p:cNvPr>
            <p:cNvSpPr txBox="1">
              <a:spLocks/>
            </p:cNvSpPr>
            <p:nvPr/>
          </p:nvSpPr>
          <p:spPr>
            <a:xfrm>
              <a:off x="7201198" y="4959181"/>
              <a:ext cx="3782236" cy="646331"/>
            </a:xfrm>
            <a:prstGeom prst="rect">
              <a:avLst/>
            </a:prstGeom>
            <a:noFill/>
          </p:spPr>
          <p:txBody>
            <a:bodyPr wrap="square" rtlCol="0">
              <a:spAutoFit/>
            </a:bodyPr>
            <a:lstStyle/>
            <a:p>
              <a:r>
                <a:rPr lang="en-US" b="1">
                  <a:solidFill>
                    <a:schemeClr val="accent3"/>
                  </a:solidFill>
                  <a:latin typeface="Myriad Pro" panose="020B0503030403020204" pitchFamily="34" charset="0"/>
                </a:rPr>
                <a:t>Check the box that applies to you on your Participant Handout</a:t>
              </a:r>
            </a:p>
          </p:txBody>
        </p:sp>
        <p:sp>
          <p:nvSpPr>
            <p:cNvPr id="4" name="Rectangle 3">
              <a:extLst>
                <a:ext uri="{FF2B5EF4-FFF2-40B4-BE49-F238E27FC236}">
                  <a16:creationId xmlns:a16="http://schemas.microsoft.com/office/drawing/2014/main" id="{CEFC430D-D13A-5702-1BF5-59171265A63A}"/>
                </a:ext>
              </a:extLst>
            </p:cNvPr>
            <p:cNvSpPr/>
            <p:nvPr/>
          </p:nvSpPr>
          <p:spPr>
            <a:xfrm>
              <a:off x="6705698" y="5150642"/>
              <a:ext cx="285209" cy="285209"/>
            </a:xfrm>
            <a:prstGeom prst="rect">
              <a:avLst/>
            </a:prstGeom>
            <a:solidFill>
              <a:schemeClr val="bg1"/>
            </a:solid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L-Shape 13">
              <a:extLst>
                <a:ext uri="{FF2B5EF4-FFF2-40B4-BE49-F238E27FC236}">
                  <a16:creationId xmlns:a16="http://schemas.microsoft.com/office/drawing/2014/main" id="{5B5F1C2D-5692-E19C-8534-9CCDABB78573}"/>
                </a:ext>
              </a:extLst>
            </p:cNvPr>
            <p:cNvSpPr/>
            <p:nvPr/>
          </p:nvSpPr>
          <p:spPr>
            <a:xfrm rot="18669267">
              <a:off x="6723142" y="5094823"/>
              <a:ext cx="364565" cy="172339"/>
            </a:xfrm>
            <a:prstGeom prst="corner">
              <a:avLst>
                <a:gd name="adj1" fmla="val 27715"/>
                <a:gd name="adj2" fmla="val 30057"/>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97022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2" grpId="0"/>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0BEA22CB-72DF-4378-EFD3-CD6B224887AA}"/>
              </a:ext>
            </a:extLst>
          </p:cNvPr>
          <p:cNvGrpSpPr>
            <a:grpSpLocks noGrp="1" noUngrp="1" noRot="1" noMove="1" noResize="1"/>
          </p:cNvGrpSpPr>
          <p:nvPr/>
        </p:nvGrpSpPr>
        <p:grpSpPr>
          <a:xfrm>
            <a:off x="6068862" y="185853"/>
            <a:ext cx="6252418" cy="338554"/>
            <a:chOff x="192356" y="185853"/>
            <a:chExt cx="6252418" cy="338554"/>
          </a:xfrm>
        </p:grpSpPr>
        <p:sp>
          <p:nvSpPr>
            <p:cNvPr id="6" name="TextBox 5">
              <a:extLst>
                <a:ext uri="{FF2B5EF4-FFF2-40B4-BE49-F238E27FC236}">
                  <a16:creationId xmlns:a16="http://schemas.microsoft.com/office/drawing/2014/main" id="{9768E04B-3718-76B3-9450-D34F679360F5}"/>
                </a:ext>
              </a:extLst>
            </p:cNvPr>
            <p:cNvSpPr txBox="1">
              <a:spLocks noGrp="1" noRot="1" noMove="1" noResize="1" noEditPoints="1" noAdjustHandles="1" noChangeArrowheads="1" noChangeShapeType="1"/>
            </p:cNvSpPr>
            <p:nvPr/>
          </p:nvSpPr>
          <p:spPr>
            <a:xfrm>
              <a:off x="192356" y="185853"/>
              <a:ext cx="5501268" cy="338554"/>
            </a:xfrm>
            <a:prstGeom prst="rect">
              <a:avLst/>
            </a:prstGeom>
            <a:noFill/>
          </p:spPr>
          <p:txBody>
            <a:bodyPr wrap="square" rtlCol="0">
              <a:spAutoFit/>
            </a:bodyPr>
            <a:lstStyle/>
            <a:p>
              <a:pPr algn="r"/>
              <a:r>
                <a:rPr lang="en-US" sz="1600" b="1" i="1">
                  <a:solidFill>
                    <a:schemeClr val="bg1">
                      <a:lumMod val="75000"/>
                    </a:schemeClr>
                  </a:solidFill>
                  <a:latin typeface="Myriad Pro" panose="020B0503030403020204" pitchFamily="34" charset="0"/>
                </a:rPr>
                <a:t>Potentially Modifiable Risk Factors</a:t>
              </a:r>
            </a:p>
          </p:txBody>
        </p:sp>
        <p:sp>
          <p:nvSpPr>
            <p:cNvPr id="7" name="Rectangle: Rounded Corners 6">
              <a:extLst>
                <a:ext uri="{FF2B5EF4-FFF2-40B4-BE49-F238E27FC236}">
                  <a16:creationId xmlns:a16="http://schemas.microsoft.com/office/drawing/2014/main" id="{CFE0FD3A-50ED-45CF-2571-6C583073FB58}"/>
                </a:ext>
              </a:extLst>
            </p:cNvPr>
            <p:cNvSpPr>
              <a:spLocks noGrp="1" noRot="1" noMove="1" noResize="1" noEditPoints="1" noAdjustHandles="1" noChangeArrowheads="1" noChangeShapeType="1"/>
            </p:cNvSpPr>
            <p:nvPr/>
          </p:nvSpPr>
          <p:spPr>
            <a:xfrm>
              <a:off x="5812534"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8" name="Rectangle: Rounded Corners 7">
              <a:extLst>
                <a:ext uri="{FF2B5EF4-FFF2-40B4-BE49-F238E27FC236}">
                  <a16:creationId xmlns:a16="http://schemas.microsoft.com/office/drawing/2014/main" id="{C1074260-523C-1026-B2C4-3F625AB3AB30}"/>
                </a:ext>
              </a:extLst>
            </p:cNvPr>
            <p:cNvSpPr>
              <a:spLocks noGrp="1" noRot="1" noMove="1" noResize="1" noEditPoints="1" noAdjustHandles="1" noChangeArrowheads="1" noChangeShapeType="1"/>
            </p:cNvSpPr>
            <p:nvPr/>
          </p:nvSpPr>
          <p:spPr>
            <a:xfrm>
              <a:off x="6167775"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grpSp>
      <p:sp>
        <p:nvSpPr>
          <p:cNvPr id="9" name="TextBox 8">
            <a:extLst>
              <a:ext uri="{FF2B5EF4-FFF2-40B4-BE49-F238E27FC236}">
                <a16:creationId xmlns:a16="http://schemas.microsoft.com/office/drawing/2014/main" id="{586F5204-F3E5-67E4-593C-4E8A1174E5EC}"/>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solidFill>
                  <a:schemeClr val="bg1"/>
                </a:solidFill>
              </a:rPr>
              <a:t>Brain Health &amp; Dementia Awareness in Our Communities  |  </a:t>
            </a:r>
            <a:fld id="{F9C608B9-E2CB-4E5D-B995-23A42A7D67FE}" type="slidenum">
              <a:rPr lang="en-US" sz="1200" i="1" smtClean="0">
                <a:solidFill>
                  <a:schemeClr val="bg1"/>
                </a:solidFill>
              </a:rPr>
              <a:pPr algn="r"/>
              <a:t>42</a:t>
            </a:fld>
            <a:r>
              <a:rPr lang="en-US" sz="1200" i="1">
                <a:solidFill>
                  <a:schemeClr val="bg1"/>
                </a:solidFill>
              </a:rPr>
              <a:t> </a:t>
            </a:r>
          </a:p>
        </p:txBody>
      </p:sp>
      <p:sp>
        <p:nvSpPr>
          <p:cNvPr id="13" name="TextBox 12">
            <a:extLst>
              <a:ext uri="{FF2B5EF4-FFF2-40B4-BE49-F238E27FC236}">
                <a16:creationId xmlns:a16="http://schemas.microsoft.com/office/drawing/2014/main" id="{69F961B8-6A88-0386-97D4-767C632BDDB3}"/>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lumMod val="65000"/>
                  </a:schemeClr>
                </a:solidFill>
              </a:rPr>
              <a:t>Please Do Not Change Presentation Language</a:t>
            </a:r>
          </a:p>
        </p:txBody>
      </p:sp>
      <p:grpSp>
        <p:nvGrpSpPr>
          <p:cNvPr id="10" name="Group 9">
            <a:extLst>
              <a:ext uri="{FF2B5EF4-FFF2-40B4-BE49-F238E27FC236}">
                <a16:creationId xmlns:a16="http://schemas.microsoft.com/office/drawing/2014/main" id="{52D28DE4-EA5A-CACF-5CE1-EF6D5027B90A}"/>
              </a:ext>
            </a:extLst>
          </p:cNvPr>
          <p:cNvGrpSpPr>
            <a:grpSpLocks noGrp="1" noUngrp="1" noRot="1" noMove="1" noResize="1"/>
          </p:cNvGrpSpPr>
          <p:nvPr/>
        </p:nvGrpSpPr>
        <p:grpSpPr>
          <a:xfrm>
            <a:off x="1683992" y="1286502"/>
            <a:ext cx="5604909" cy="1470679"/>
            <a:chOff x="1683992" y="1286502"/>
            <a:chExt cx="5604909" cy="1470679"/>
          </a:xfrm>
        </p:grpSpPr>
        <p:sp>
          <p:nvSpPr>
            <p:cNvPr id="2" name="TextBox 1">
              <a:extLst>
                <a:ext uri="{FF2B5EF4-FFF2-40B4-BE49-F238E27FC236}">
                  <a16:creationId xmlns:a16="http://schemas.microsoft.com/office/drawing/2014/main" id="{3C002E3B-660C-5225-A1A2-8C70DDDE36BA}"/>
                </a:ext>
              </a:extLst>
            </p:cNvPr>
            <p:cNvSpPr txBox="1">
              <a:spLocks noGrp="1" noRot="1" noMove="1" noResize="1" noEditPoints="1" noAdjustHandles="1" noChangeArrowheads="1" noChangeShapeType="1"/>
            </p:cNvSpPr>
            <p:nvPr/>
          </p:nvSpPr>
          <p:spPr>
            <a:xfrm>
              <a:off x="1683992" y="1649185"/>
              <a:ext cx="5604909" cy="1107996"/>
            </a:xfrm>
            <a:prstGeom prst="rect">
              <a:avLst/>
            </a:prstGeom>
            <a:noFill/>
          </p:spPr>
          <p:txBody>
            <a:bodyPr wrap="square" rtlCol="0">
              <a:spAutoFit/>
            </a:bodyPr>
            <a:lstStyle/>
            <a:p>
              <a:r>
                <a:rPr lang="en-US" sz="6600" b="1">
                  <a:latin typeface="Myriad Pro" panose="020B0503030403020204" pitchFamily="34" charset="0"/>
                </a:rPr>
                <a:t>Diabetes</a:t>
              </a:r>
              <a:endParaRPr lang="en-US" sz="9600"/>
            </a:p>
          </p:txBody>
        </p:sp>
        <p:sp>
          <p:nvSpPr>
            <p:cNvPr id="3" name="TextBox 2">
              <a:extLst>
                <a:ext uri="{FF2B5EF4-FFF2-40B4-BE49-F238E27FC236}">
                  <a16:creationId xmlns:a16="http://schemas.microsoft.com/office/drawing/2014/main" id="{1D64BD87-5BFD-FBCB-E1DE-E4DF856DA36D}"/>
                </a:ext>
              </a:extLst>
            </p:cNvPr>
            <p:cNvSpPr txBox="1">
              <a:spLocks noGrp="1" noRot="1" noMove="1" noResize="1" noEditPoints="1" noAdjustHandles="1" noChangeArrowheads="1" noChangeShapeType="1"/>
            </p:cNvSpPr>
            <p:nvPr/>
          </p:nvSpPr>
          <p:spPr>
            <a:xfrm>
              <a:off x="1728339" y="1286502"/>
              <a:ext cx="4336472" cy="369332"/>
            </a:xfrm>
            <a:prstGeom prst="rect">
              <a:avLst/>
            </a:prstGeom>
            <a:noFill/>
          </p:spPr>
          <p:txBody>
            <a:bodyPr wrap="square" rtlCol="0">
              <a:spAutoFit/>
            </a:bodyPr>
            <a:lstStyle/>
            <a:p>
              <a:pPr>
                <a:lnSpc>
                  <a:spcPct val="90000"/>
                </a:lnSpc>
              </a:pPr>
              <a:r>
                <a:rPr lang="en-US" sz="2000" b="1">
                  <a:solidFill>
                    <a:schemeClr val="accent6"/>
                  </a:solidFill>
                  <a:latin typeface="Myriad Pro" panose="020B0503030403020204" pitchFamily="34" charset="0"/>
                </a:rPr>
                <a:t>Potentially Modifiable Risk Factor</a:t>
              </a:r>
            </a:p>
          </p:txBody>
        </p:sp>
      </p:grpSp>
      <p:grpSp>
        <p:nvGrpSpPr>
          <p:cNvPr id="11" name="Group 10">
            <a:extLst>
              <a:ext uri="{FF2B5EF4-FFF2-40B4-BE49-F238E27FC236}">
                <a16:creationId xmlns:a16="http://schemas.microsoft.com/office/drawing/2014/main" id="{272A904F-7A68-D333-55E8-1C0E838B3056}"/>
              </a:ext>
            </a:extLst>
          </p:cNvPr>
          <p:cNvGrpSpPr>
            <a:grpSpLocks noGrp="1" noUngrp="1" noRot="1" noMove="1" noResize="1"/>
          </p:cNvGrpSpPr>
          <p:nvPr/>
        </p:nvGrpSpPr>
        <p:grpSpPr>
          <a:xfrm>
            <a:off x="1728339" y="3334610"/>
            <a:ext cx="4596261" cy="1692771"/>
            <a:chOff x="1728339" y="3334610"/>
            <a:chExt cx="4596261" cy="1692771"/>
          </a:xfrm>
        </p:grpSpPr>
        <p:sp>
          <p:nvSpPr>
            <p:cNvPr id="5" name="TextBox 4">
              <a:extLst>
                <a:ext uri="{FF2B5EF4-FFF2-40B4-BE49-F238E27FC236}">
                  <a16:creationId xmlns:a16="http://schemas.microsoft.com/office/drawing/2014/main" id="{D0567808-174E-EA61-F946-3FC464A1C58A}"/>
                </a:ext>
              </a:extLst>
            </p:cNvPr>
            <p:cNvSpPr txBox="1">
              <a:spLocks noGrp="1" noRot="1" noMove="1" noResize="1" noEditPoints="1" noAdjustHandles="1" noChangeArrowheads="1" noChangeShapeType="1"/>
            </p:cNvSpPr>
            <p:nvPr/>
          </p:nvSpPr>
          <p:spPr>
            <a:xfrm>
              <a:off x="1728339" y="3703942"/>
              <a:ext cx="4596261" cy="1323439"/>
            </a:xfrm>
            <a:prstGeom prst="rect">
              <a:avLst/>
            </a:prstGeom>
            <a:noFill/>
          </p:spPr>
          <p:txBody>
            <a:bodyPr wrap="square" rtlCol="0">
              <a:noAutofit/>
            </a:bodyPr>
            <a:lstStyle/>
            <a:p>
              <a:pPr>
                <a:spcAft>
                  <a:spcPts val="3000"/>
                </a:spcAft>
              </a:pPr>
              <a:r>
                <a:rPr lang="en-US" sz="2800" b="0" i="0" u="none" strike="noStrike" baseline="0">
                  <a:latin typeface="Myriad Pro" panose="020B0503030403020204" pitchFamily="34" charset="0"/>
                </a:rPr>
                <a:t>A disease that occurs when your blood sugar is too high or too low.</a:t>
              </a:r>
            </a:p>
          </p:txBody>
        </p:sp>
        <p:sp>
          <p:nvSpPr>
            <p:cNvPr id="14" name="TextBox 13">
              <a:extLst>
                <a:ext uri="{FF2B5EF4-FFF2-40B4-BE49-F238E27FC236}">
                  <a16:creationId xmlns:a16="http://schemas.microsoft.com/office/drawing/2014/main" id="{2226A230-9A18-FBD5-B0AC-74568845759F}"/>
                </a:ext>
              </a:extLst>
            </p:cNvPr>
            <p:cNvSpPr txBox="1">
              <a:spLocks noGrp="1" noRot="1" noMove="1" noResize="1" noEditPoints="1" noAdjustHandles="1" noChangeArrowheads="1" noChangeShapeType="1"/>
            </p:cNvSpPr>
            <p:nvPr/>
          </p:nvSpPr>
          <p:spPr>
            <a:xfrm>
              <a:off x="1728339" y="3334610"/>
              <a:ext cx="4151620" cy="369332"/>
            </a:xfrm>
            <a:prstGeom prst="rect">
              <a:avLst/>
            </a:prstGeom>
            <a:noFill/>
          </p:spPr>
          <p:txBody>
            <a:bodyPr wrap="square" rtlCol="0">
              <a:spAutoFit/>
            </a:bodyPr>
            <a:lstStyle/>
            <a:p>
              <a:pPr>
                <a:lnSpc>
                  <a:spcPct val="90000"/>
                </a:lnSpc>
              </a:pPr>
              <a:r>
                <a:rPr lang="en-US" sz="2000" b="1">
                  <a:solidFill>
                    <a:schemeClr val="accent6"/>
                  </a:solidFill>
                  <a:latin typeface="Myriad Pro" panose="020B0503030403020204" pitchFamily="34" charset="0"/>
                </a:rPr>
                <a:t>Definition:</a:t>
              </a:r>
            </a:p>
          </p:txBody>
        </p:sp>
      </p:grpSp>
      <p:grpSp>
        <p:nvGrpSpPr>
          <p:cNvPr id="12" name="Group 11">
            <a:extLst>
              <a:ext uri="{FF2B5EF4-FFF2-40B4-BE49-F238E27FC236}">
                <a16:creationId xmlns:a16="http://schemas.microsoft.com/office/drawing/2014/main" id="{06D90420-09B7-63F6-775C-740A8BBB65D3}"/>
              </a:ext>
            </a:extLst>
          </p:cNvPr>
          <p:cNvGrpSpPr>
            <a:grpSpLocks/>
          </p:cNvGrpSpPr>
          <p:nvPr/>
        </p:nvGrpSpPr>
        <p:grpSpPr>
          <a:xfrm>
            <a:off x="7784432" y="1609457"/>
            <a:ext cx="2387029" cy="2387029"/>
            <a:chOff x="7784432" y="1609457"/>
            <a:chExt cx="2387029" cy="2387029"/>
          </a:xfrm>
        </p:grpSpPr>
        <p:sp>
          <p:nvSpPr>
            <p:cNvPr id="15" name="Oval 14">
              <a:extLst>
                <a:ext uri="{FF2B5EF4-FFF2-40B4-BE49-F238E27FC236}">
                  <a16:creationId xmlns:a16="http://schemas.microsoft.com/office/drawing/2014/main" id="{65F4552A-3A96-861D-90BA-5AD28DA4E5A2}"/>
                </a:ext>
              </a:extLst>
            </p:cNvPr>
            <p:cNvSpPr>
              <a:spLocks/>
            </p:cNvSpPr>
            <p:nvPr/>
          </p:nvSpPr>
          <p:spPr>
            <a:xfrm>
              <a:off x="7784432" y="1609457"/>
              <a:ext cx="2387029" cy="2387029"/>
            </a:xfrm>
            <a:prstGeom prst="ellips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Graphic 17">
              <a:extLst>
                <a:ext uri="{FF2B5EF4-FFF2-40B4-BE49-F238E27FC236}">
                  <a16:creationId xmlns:a16="http://schemas.microsoft.com/office/drawing/2014/main" id="{C673F49E-A73E-C9DB-8C65-1ACD9999B68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377019" y="1989919"/>
              <a:ext cx="1138456" cy="1597832"/>
            </a:xfrm>
            <a:prstGeom prst="rect">
              <a:avLst/>
            </a:prstGeom>
          </p:spPr>
        </p:pic>
      </p:grpSp>
    </p:spTree>
    <p:extLst>
      <p:ext uri="{BB962C8B-B14F-4D97-AF65-F5344CB8AC3E}">
        <p14:creationId xmlns:p14="http://schemas.microsoft.com/office/powerpoint/2010/main" val="5947000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B827EDFC-FE95-9B86-CDFC-8003D516670A}"/>
              </a:ext>
            </a:extLst>
          </p:cNvPr>
          <p:cNvGrpSpPr>
            <a:grpSpLocks noGrp="1" noUngrp="1" noRot="1" noMove="1" noResize="1"/>
          </p:cNvGrpSpPr>
          <p:nvPr/>
        </p:nvGrpSpPr>
        <p:grpSpPr>
          <a:xfrm>
            <a:off x="6004380" y="193287"/>
            <a:ext cx="6316900" cy="338554"/>
            <a:chOff x="127874" y="193287"/>
            <a:chExt cx="6316900" cy="338554"/>
          </a:xfrm>
        </p:grpSpPr>
        <p:sp>
          <p:nvSpPr>
            <p:cNvPr id="34" name="TextBox 33">
              <a:extLst>
                <a:ext uri="{FF2B5EF4-FFF2-40B4-BE49-F238E27FC236}">
                  <a16:creationId xmlns:a16="http://schemas.microsoft.com/office/drawing/2014/main" id="{1A9916AD-6412-E69B-73AD-EA1DCAD65523}"/>
                </a:ext>
              </a:extLst>
            </p:cNvPr>
            <p:cNvSpPr txBox="1">
              <a:spLocks noGrp="1" noRot="1" noMove="1" noResize="1" noEditPoints="1" noAdjustHandles="1" noChangeArrowheads="1" noChangeShapeType="1"/>
            </p:cNvSpPr>
            <p:nvPr/>
          </p:nvSpPr>
          <p:spPr>
            <a:xfrm>
              <a:off x="127874" y="193287"/>
              <a:ext cx="5501268" cy="338554"/>
            </a:xfrm>
            <a:prstGeom prst="rect">
              <a:avLst/>
            </a:prstGeom>
            <a:noFill/>
          </p:spPr>
          <p:txBody>
            <a:bodyPr wrap="square" rtlCol="0">
              <a:spAutoFit/>
            </a:bodyPr>
            <a:lstStyle/>
            <a:p>
              <a:pPr algn="r"/>
              <a:r>
                <a:rPr lang="en-US" sz="1600" b="1" i="1">
                  <a:solidFill>
                    <a:schemeClr val="bg1">
                      <a:lumMod val="75000"/>
                    </a:schemeClr>
                  </a:solidFill>
                  <a:latin typeface="Myriad Pro" panose="020B0503030403020204" pitchFamily="34" charset="0"/>
                </a:rPr>
                <a:t>Potentially Modifiable Risk Factors</a:t>
              </a:r>
            </a:p>
          </p:txBody>
        </p:sp>
        <p:sp>
          <p:nvSpPr>
            <p:cNvPr id="35" name="Rectangle: Rounded Corners 34">
              <a:extLst>
                <a:ext uri="{FF2B5EF4-FFF2-40B4-BE49-F238E27FC236}">
                  <a16:creationId xmlns:a16="http://schemas.microsoft.com/office/drawing/2014/main" id="{24404E06-04D5-7702-0D63-6E4F3D519C5A}"/>
                </a:ext>
              </a:extLst>
            </p:cNvPr>
            <p:cNvSpPr>
              <a:spLocks noGrp="1" noRot="1" noMove="1" noResize="1" noEditPoints="1" noAdjustHandles="1" noChangeArrowheads="1" noChangeShapeType="1"/>
            </p:cNvSpPr>
            <p:nvPr/>
          </p:nvSpPr>
          <p:spPr>
            <a:xfrm>
              <a:off x="5812534"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36" name="Rectangle: Rounded Corners 35">
              <a:extLst>
                <a:ext uri="{FF2B5EF4-FFF2-40B4-BE49-F238E27FC236}">
                  <a16:creationId xmlns:a16="http://schemas.microsoft.com/office/drawing/2014/main" id="{F9A765EC-3A8C-D784-1790-51F47090FA58}"/>
                </a:ext>
              </a:extLst>
            </p:cNvPr>
            <p:cNvSpPr>
              <a:spLocks noGrp="1" noRot="1" noMove="1" noResize="1" noEditPoints="1" noAdjustHandles="1" noChangeArrowheads="1" noChangeShapeType="1"/>
            </p:cNvSpPr>
            <p:nvPr/>
          </p:nvSpPr>
          <p:spPr>
            <a:xfrm>
              <a:off x="6167775"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grpSp>
      <p:sp>
        <p:nvSpPr>
          <p:cNvPr id="5" name="TextBox 4">
            <a:extLst>
              <a:ext uri="{FF2B5EF4-FFF2-40B4-BE49-F238E27FC236}">
                <a16:creationId xmlns:a16="http://schemas.microsoft.com/office/drawing/2014/main" id="{20C4561C-F147-2FC7-4CB3-378E011727BA}"/>
              </a:ext>
            </a:extLst>
          </p:cNvPr>
          <p:cNvSpPr txBox="1">
            <a:spLocks noGrp="1" noRot="1" noMove="1" noResize="1" noEditPoints="1" noAdjustHandles="1" noChangeArrowheads="1" noChangeShapeType="1"/>
          </p:cNvSpPr>
          <p:nvPr/>
        </p:nvSpPr>
        <p:spPr>
          <a:xfrm>
            <a:off x="1349127" y="634790"/>
            <a:ext cx="5584902" cy="461665"/>
          </a:xfrm>
          <a:prstGeom prst="rect">
            <a:avLst/>
          </a:prstGeom>
          <a:noFill/>
        </p:spPr>
        <p:txBody>
          <a:bodyPr wrap="square" rtlCol="0">
            <a:spAutoFit/>
          </a:bodyPr>
          <a:lstStyle/>
          <a:p>
            <a:r>
              <a:rPr lang="en-US" sz="2400">
                <a:latin typeface="Myriad Pro" panose="020B0503030403020204" pitchFamily="34" charset="0"/>
              </a:rPr>
              <a:t>Risk Factor: </a:t>
            </a:r>
            <a:r>
              <a:rPr lang="en-US" sz="2400" b="1">
                <a:latin typeface="Myriad Pro" panose="020B0503030403020204" pitchFamily="34" charset="0"/>
              </a:rPr>
              <a:t>Diabetes</a:t>
            </a:r>
            <a:endParaRPr lang="en-US" sz="4000" b="1"/>
          </a:p>
        </p:txBody>
      </p:sp>
      <p:grpSp>
        <p:nvGrpSpPr>
          <p:cNvPr id="31" name="Group 30">
            <a:extLst>
              <a:ext uri="{FF2B5EF4-FFF2-40B4-BE49-F238E27FC236}">
                <a16:creationId xmlns:a16="http://schemas.microsoft.com/office/drawing/2014/main" id="{52D9B9B3-E0ED-B386-3677-DE873648A107}"/>
              </a:ext>
            </a:extLst>
          </p:cNvPr>
          <p:cNvGrpSpPr>
            <a:grpSpLocks noGrp="1" noUngrp="1" noRot="1" noMove="1" noResize="1"/>
          </p:cNvGrpSpPr>
          <p:nvPr/>
        </p:nvGrpSpPr>
        <p:grpSpPr>
          <a:xfrm>
            <a:off x="744279" y="634790"/>
            <a:ext cx="577931" cy="471944"/>
            <a:chOff x="5699051" y="1711842"/>
            <a:chExt cx="512135" cy="418214"/>
          </a:xfrm>
          <a:solidFill>
            <a:schemeClr val="accent3">
              <a:lumMod val="20000"/>
              <a:lumOff val="80000"/>
            </a:schemeClr>
          </a:solidFill>
        </p:grpSpPr>
        <p:sp>
          <p:nvSpPr>
            <p:cNvPr id="32" name="Oval 31">
              <a:extLst>
                <a:ext uri="{FF2B5EF4-FFF2-40B4-BE49-F238E27FC236}">
                  <a16:creationId xmlns:a16="http://schemas.microsoft.com/office/drawing/2014/main" id="{86561D87-C01B-E957-54AE-E1917C1DCD4E}"/>
                </a:ext>
              </a:extLst>
            </p:cNvPr>
            <p:cNvSpPr>
              <a:spLocks noGrp="1" noRot="1" noMove="1" noResize="1" noEditPoints="1" noAdjustHandles="1" noChangeArrowheads="1" noChangeShapeType="1"/>
            </p:cNvSpPr>
            <p:nvPr/>
          </p:nvSpPr>
          <p:spPr>
            <a:xfrm>
              <a:off x="5792972" y="1711842"/>
              <a:ext cx="418214" cy="418214"/>
            </a:xfrm>
            <a:prstGeom prst="ellips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Arrow: Right 37">
              <a:extLst>
                <a:ext uri="{FF2B5EF4-FFF2-40B4-BE49-F238E27FC236}">
                  <a16:creationId xmlns:a16="http://schemas.microsoft.com/office/drawing/2014/main" id="{86B57325-948F-ECA6-086C-04E1AAEA6C9C}"/>
                </a:ext>
              </a:extLst>
            </p:cNvPr>
            <p:cNvSpPr>
              <a:spLocks noGrp="1" noRot="1" noMove="1" noResize="1" noEditPoints="1" noAdjustHandles="1" noChangeArrowheads="1" noChangeShapeType="1"/>
            </p:cNvSpPr>
            <p:nvPr/>
          </p:nvSpPr>
          <p:spPr>
            <a:xfrm>
              <a:off x="5699051" y="1800087"/>
              <a:ext cx="418214" cy="241724"/>
            </a:xfrm>
            <a:prstGeom prst="rightArrow">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TextBox 38">
            <a:extLst>
              <a:ext uri="{FF2B5EF4-FFF2-40B4-BE49-F238E27FC236}">
                <a16:creationId xmlns:a16="http://schemas.microsoft.com/office/drawing/2014/main" id="{2460D2F1-3BEC-73AC-C140-CE1DAF289D5F}"/>
              </a:ext>
            </a:extLst>
          </p:cNvPr>
          <p:cNvSpPr txBox="1">
            <a:spLocks noGrp="1" noRot="1" noMove="1" noResize="1" noEditPoints="1" noAdjustHandles="1" noChangeArrowheads="1" noChangeShapeType="1"/>
          </p:cNvSpPr>
          <p:nvPr/>
        </p:nvSpPr>
        <p:spPr>
          <a:xfrm>
            <a:off x="6073498" y="2202450"/>
            <a:ext cx="5717109" cy="2015936"/>
          </a:xfrm>
          <a:prstGeom prst="rect">
            <a:avLst/>
          </a:prstGeom>
          <a:noFill/>
        </p:spPr>
        <p:txBody>
          <a:bodyPr wrap="square" rtlCol="0">
            <a:spAutoFit/>
          </a:bodyPr>
          <a:lstStyle/>
          <a:p>
            <a:pPr marL="285750" indent="-285750">
              <a:spcAft>
                <a:spcPts val="1800"/>
              </a:spcAft>
              <a:buFont typeface="Arial" panose="020B0604020202020204" pitchFamily="34" charset="0"/>
              <a:buChar char="•"/>
            </a:pPr>
            <a:r>
              <a:rPr lang="en-US" sz="2000"/>
              <a:t>Get tested for diabetes.</a:t>
            </a:r>
          </a:p>
          <a:p>
            <a:pPr marL="285750" indent="-285750">
              <a:spcAft>
                <a:spcPts val="1800"/>
              </a:spcAft>
              <a:buFont typeface="Arial" panose="020B0604020202020204" pitchFamily="34" charset="0"/>
              <a:buChar char="•"/>
            </a:pPr>
            <a:r>
              <a:rPr lang="en-US" sz="2000"/>
              <a:t>Limit processed foods and sugars in the home. </a:t>
            </a:r>
          </a:p>
          <a:p>
            <a:pPr marL="285750" indent="-285750">
              <a:spcAft>
                <a:spcPts val="1800"/>
              </a:spcAft>
              <a:buFont typeface="Arial" panose="020B0604020202020204" pitchFamily="34" charset="0"/>
              <a:buChar char="•"/>
            </a:pPr>
            <a:r>
              <a:rPr lang="en-US" sz="2000"/>
              <a:t>Keep healthy snacks available and easy to access.</a:t>
            </a:r>
          </a:p>
          <a:p>
            <a:pPr marL="285750" indent="-285750">
              <a:spcAft>
                <a:spcPts val="1800"/>
              </a:spcAft>
              <a:buFont typeface="Arial" panose="020B0604020202020204" pitchFamily="34" charset="0"/>
              <a:buChar char="•"/>
            </a:pPr>
            <a:endParaRPr lang="en-US" sz="2000"/>
          </a:p>
        </p:txBody>
      </p:sp>
      <p:sp>
        <p:nvSpPr>
          <p:cNvPr id="2" name="TextBox 1">
            <a:extLst>
              <a:ext uri="{FF2B5EF4-FFF2-40B4-BE49-F238E27FC236}">
                <a16:creationId xmlns:a16="http://schemas.microsoft.com/office/drawing/2014/main" id="{38637BF5-CE25-F161-0924-354BED3AA6F4}"/>
              </a:ext>
            </a:extLst>
          </p:cNvPr>
          <p:cNvSpPr txBox="1">
            <a:spLocks noGrp="1" noRot="1" noMove="1" noResize="1" noEditPoints="1" noAdjustHandles="1" noChangeArrowheads="1" noChangeShapeType="1"/>
          </p:cNvSpPr>
          <p:nvPr/>
        </p:nvSpPr>
        <p:spPr>
          <a:xfrm>
            <a:off x="549739" y="2062855"/>
            <a:ext cx="5050422" cy="1754326"/>
          </a:xfrm>
          <a:prstGeom prst="rect">
            <a:avLst/>
          </a:prstGeom>
          <a:noFill/>
        </p:spPr>
        <p:txBody>
          <a:bodyPr wrap="square" lIns="91440" tIns="45720" rIns="91440" bIns="45720" rtlCol="0" anchor="t">
            <a:spAutoFit/>
          </a:bodyPr>
          <a:lstStyle/>
          <a:p>
            <a:pPr algn="ctr">
              <a:lnSpc>
                <a:spcPct val="90000"/>
              </a:lnSpc>
            </a:pPr>
            <a:r>
              <a:rPr lang="en-US" sz="6000" b="1">
                <a:latin typeface="Myriad Pro"/>
              </a:rPr>
              <a:t>Monitor Blood Sugar</a:t>
            </a:r>
            <a:endParaRPr lang="en-US" sz="6000" b="1">
              <a:latin typeface="Myriad Pro" panose="020B0503030403020204" pitchFamily="34" charset="0"/>
            </a:endParaRPr>
          </a:p>
        </p:txBody>
      </p:sp>
      <p:sp>
        <p:nvSpPr>
          <p:cNvPr id="3" name="TextBox 2">
            <a:extLst>
              <a:ext uri="{FF2B5EF4-FFF2-40B4-BE49-F238E27FC236}">
                <a16:creationId xmlns:a16="http://schemas.microsoft.com/office/drawing/2014/main" id="{4DD853F1-260B-0EB7-47C8-EEFADBC4CE4F}"/>
              </a:ext>
            </a:extLst>
          </p:cNvPr>
          <p:cNvSpPr txBox="1">
            <a:spLocks noGrp="1" noRot="1" noMove="1" noResize="1" noEditPoints="1" noAdjustHandles="1" noChangeArrowheads="1" noChangeShapeType="1"/>
          </p:cNvSpPr>
          <p:nvPr/>
        </p:nvSpPr>
        <p:spPr>
          <a:xfrm>
            <a:off x="6073499" y="1689941"/>
            <a:ext cx="5397195" cy="369332"/>
          </a:xfrm>
          <a:prstGeom prst="rect">
            <a:avLst/>
          </a:prstGeom>
          <a:noFill/>
        </p:spPr>
        <p:txBody>
          <a:bodyPr wrap="square" rtlCol="0">
            <a:spAutoFit/>
          </a:bodyPr>
          <a:lstStyle/>
          <a:p>
            <a:pPr>
              <a:lnSpc>
                <a:spcPct val="90000"/>
              </a:lnSpc>
            </a:pPr>
            <a:r>
              <a:rPr lang="en-US" sz="2000" b="1">
                <a:solidFill>
                  <a:schemeClr val="accent6"/>
                </a:solidFill>
                <a:latin typeface="Myriad Pro" panose="020B0503030403020204" pitchFamily="34" charset="0"/>
              </a:rPr>
              <a:t>Changes That Can Make a Big Difference</a:t>
            </a:r>
          </a:p>
        </p:txBody>
      </p:sp>
      <p:sp>
        <p:nvSpPr>
          <p:cNvPr id="12" name="TextBox 11">
            <a:extLst>
              <a:ext uri="{FF2B5EF4-FFF2-40B4-BE49-F238E27FC236}">
                <a16:creationId xmlns:a16="http://schemas.microsoft.com/office/drawing/2014/main" id="{CAB7DFED-A36F-1840-BF78-47EE093B9B66}"/>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t>Brain Health &amp; Dementia Awareness in Our Communities  |  </a:t>
            </a:r>
            <a:fld id="{F9C608B9-E2CB-4E5D-B995-23A42A7D67FE}" type="slidenum">
              <a:rPr lang="en-US" sz="1200" i="1" smtClean="0"/>
              <a:pPr algn="r"/>
              <a:t>43</a:t>
            </a:fld>
            <a:r>
              <a:rPr lang="en-US" sz="1200" i="1"/>
              <a:t> </a:t>
            </a:r>
          </a:p>
        </p:txBody>
      </p:sp>
      <p:sp>
        <p:nvSpPr>
          <p:cNvPr id="13" name="TextBox 12">
            <a:extLst>
              <a:ext uri="{FF2B5EF4-FFF2-40B4-BE49-F238E27FC236}">
                <a16:creationId xmlns:a16="http://schemas.microsoft.com/office/drawing/2014/main" id="{33EBF1ED-B3A7-22B5-153C-B018FD9A79A7}"/>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solidFill>
              </a:rPr>
              <a:t>Please Do Not Change Presentation Language</a:t>
            </a:r>
          </a:p>
        </p:txBody>
      </p:sp>
      <p:grpSp>
        <p:nvGrpSpPr>
          <p:cNvPr id="6" name="Group 5">
            <a:extLst>
              <a:ext uri="{FF2B5EF4-FFF2-40B4-BE49-F238E27FC236}">
                <a16:creationId xmlns:a16="http://schemas.microsoft.com/office/drawing/2014/main" id="{D7C45E62-A2F4-6746-FC1E-567044ECC607}"/>
              </a:ext>
            </a:extLst>
          </p:cNvPr>
          <p:cNvGrpSpPr>
            <a:grpSpLocks noGrp="1" noUngrp="1" noRot="1" noMove="1" noResize="1"/>
          </p:cNvGrpSpPr>
          <p:nvPr/>
        </p:nvGrpSpPr>
        <p:grpSpPr>
          <a:xfrm>
            <a:off x="6384852" y="4779335"/>
            <a:ext cx="4598582" cy="1015410"/>
            <a:chOff x="6384852" y="4779335"/>
            <a:chExt cx="4598582" cy="1015410"/>
          </a:xfrm>
        </p:grpSpPr>
        <p:sp>
          <p:nvSpPr>
            <p:cNvPr id="7" name="Rectangle: Rounded Corners 6">
              <a:extLst>
                <a:ext uri="{FF2B5EF4-FFF2-40B4-BE49-F238E27FC236}">
                  <a16:creationId xmlns:a16="http://schemas.microsoft.com/office/drawing/2014/main" id="{E3D571CE-CB79-16E5-0C9F-0FF1151CB6E8}"/>
                </a:ext>
              </a:extLst>
            </p:cNvPr>
            <p:cNvSpPr>
              <a:spLocks noGrp="1" noRot="1" noMove="1" noResize="1" noEditPoints="1" noAdjustHandles="1" noChangeArrowheads="1" noChangeShapeType="1"/>
            </p:cNvSpPr>
            <p:nvPr/>
          </p:nvSpPr>
          <p:spPr>
            <a:xfrm>
              <a:off x="6384852" y="4779335"/>
              <a:ext cx="4598582" cy="1015410"/>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C831B9AB-D194-D958-9843-21160F4219AE}"/>
                </a:ext>
              </a:extLst>
            </p:cNvPr>
            <p:cNvSpPr txBox="1">
              <a:spLocks noGrp="1" noRot="1" noMove="1" noResize="1" noEditPoints="1" noAdjustHandles="1" noChangeArrowheads="1" noChangeShapeType="1"/>
            </p:cNvSpPr>
            <p:nvPr/>
          </p:nvSpPr>
          <p:spPr>
            <a:xfrm>
              <a:off x="7201198" y="4959181"/>
              <a:ext cx="3782236" cy="646331"/>
            </a:xfrm>
            <a:prstGeom prst="rect">
              <a:avLst/>
            </a:prstGeom>
            <a:noFill/>
          </p:spPr>
          <p:txBody>
            <a:bodyPr wrap="square" rtlCol="0">
              <a:spAutoFit/>
            </a:bodyPr>
            <a:lstStyle/>
            <a:p>
              <a:r>
                <a:rPr lang="en-US" b="1">
                  <a:solidFill>
                    <a:schemeClr val="accent3"/>
                  </a:solidFill>
                  <a:latin typeface="Myriad Pro" panose="020B0503030403020204" pitchFamily="34" charset="0"/>
                </a:rPr>
                <a:t>Check the box that applies to you on your Participant Handout</a:t>
              </a:r>
            </a:p>
          </p:txBody>
        </p:sp>
        <p:sp>
          <p:nvSpPr>
            <p:cNvPr id="9" name="Rectangle 8">
              <a:extLst>
                <a:ext uri="{FF2B5EF4-FFF2-40B4-BE49-F238E27FC236}">
                  <a16:creationId xmlns:a16="http://schemas.microsoft.com/office/drawing/2014/main" id="{DB5C1ADA-0167-F216-9DD4-5AE6692C78DF}"/>
                </a:ext>
              </a:extLst>
            </p:cNvPr>
            <p:cNvSpPr>
              <a:spLocks noGrp="1" noRot="1" noMove="1" noResize="1" noEditPoints="1" noAdjustHandles="1" noChangeArrowheads="1" noChangeShapeType="1"/>
            </p:cNvSpPr>
            <p:nvPr/>
          </p:nvSpPr>
          <p:spPr>
            <a:xfrm>
              <a:off x="6705698" y="5150642"/>
              <a:ext cx="285209" cy="285209"/>
            </a:xfrm>
            <a:prstGeom prst="rect">
              <a:avLst/>
            </a:prstGeom>
            <a:solidFill>
              <a:schemeClr val="bg1"/>
            </a:solid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L-Shape 9">
              <a:extLst>
                <a:ext uri="{FF2B5EF4-FFF2-40B4-BE49-F238E27FC236}">
                  <a16:creationId xmlns:a16="http://schemas.microsoft.com/office/drawing/2014/main" id="{D9775FAF-0C17-CB74-A1C7-3E901C16BBEA}"/>
                </a:ext>
              </a:extLst>
            </p:cNvPr>
            <p:cNvSpPr>
              <a:spLocks noGrp="1" noRot="1" noMove="1" noResize="1" noEditPoints="1" noAdjustHandles="1" noChangeArrowheads="1" noChangeShapeType="1"/>
            </p:cNvSpPr>
            <p:nvPr/>
          </p:nvSpPr>
          <p:spPr>
            <a:xfrm rot="18669267">
              <a:off x="6723142" y="5094823"/>
              <a:ext cx="364565" cy="172339"/>
            </a:xfrm>
            <a:prstGeom prst="corner">
              <a:avLst>
                <a:gd name="adj1" fmla="val 27715"/>
                <a:gd name="adj2" fmla="val 30057"/>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99770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2" grpId="0"/>
      <p:bldP spid="3"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0BEA22CB-72DF-4378-EFD3-CD6B224887AA}"/>
              </a:ext>
            </a:extLst>
          </p:cNvPr>
          <p:cNvGrpSpPr>
            <a:grpSpLocks noGrp="1" noUngrp="1" noRot="1" noMove="1" noResize="1"/>
          </p:cNvGrpSpPr>
          <p:nvPr/>
        </p:nvGrpSpPr>
        <p:grpSpPr>
          <a:xfrm>
            <a:off x="6068862" y="185853"/>
            <a:ext cx="6252418" cy="338554"/>
            <a:chOff x="192356" y="185853"/>
            <a:chExt cx="6252418" cy="338554"/>
          </a:xfrm>
        </p:grpSpPr>
        <p:sp>
          <p:nvSpPr>
            <p:cNvPr id="6" name="TextBox 5">
              <a:extLst>
                <a:ext uri="{FF2B5EF4-FFF2-40B4-BE49-F238E27FC236}">
                  <a16:creationId xmlns:a16="http://schemas.microsoft.com/office/drawing/2014/main" id="{9768E04B-3718-76B3-9450-D34F679360F5}"/>
                </a:ext>
              </a:extLst>
            </p:cNvPr>
            <p:cNvSpPr txBox="1">
              <a:spLocks noGrp="1" noRot="1" noMove="1" noResize="1" noEditPoints="1" noAdjustHandles="1" noChangeArrowheads="1" noChangeShapeType="1"/>
            </p:cNvSpPr>
            <p:nvPr/>
          </p:nvSpPr>
          <p:spPr>
            <a:xfrm>
              <a:off x="192356" y="185853"/>
              <a:ext cx="5501268" cy="338554"/>
            </a:xfrm>
            <a:prstGeom prst="rect">
              <a:avLst/>
            </a:prstGeom>
            <a:noFill/>
          </p:spPr>
          <p:txBody>
            <a:bodyPr wrap="square" rtlCol="0">
              <a:spAutoFit/>
            </a:bodyPr>
            <a:lstStyle/>
            <a:p>
              <a:pPr algn="r"/>
              <a:r>
                <a:rPr lang="en-US" sz="1600" b="1" i="1">
                  <a:solidFill>
                    <a:schemeClr val="bg1">
                      <a:lumMod val="75000"/>
                    </a:schemeClr>
                  </a:solidFill>
                  <a:latin typeface="Myriad Pro" panose="020B0503030403020204" pitchFamily="34" charset="0"/>
                </a:rPr>
                <a:t>Potentially Modifiable Risk Factors</a:t>
              </a:r>
            </a:p>
          </p:txBody>
        </p:sp>
        <p:sp>
          <p:nvSpPr>
            <p:cNvPr id="7" name="Rectangle: Rounded Corners 6">
              <a:extLst>
                <a:ext uri="{FF2B5EF4-FFF2-40B4-BE49-F238E27FC236}">
                  <a16:creationId xmlns:a16="http://schemas.microsoft.com/office/drawing/2014/main" id="{CFE0FD3A-50ED-45CF-2571-6C583073FB58}"/>
                </a:ext>
              </a:extLst>
            </p:cNvPr>
            <p:cNvSpPr>
              <a:spLocks noGrp="1" noRot="1" noMove="1" noResize="1" noEditPoints="1" noAdjustHandles="1" noChangeArrowheads="1" noChangeShapeType="1"/>
            </p:cNvSpPr>
            <p:nvPr/>
          </p:nvSpPr>
          <p:spPr>
            <a:xfrm>
              <a:off x="5812534"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8" name="Rectangle: Rounded Corners 7">
              <a:extLst>
                <a:ext uri="{FF2B5EF4-FFF2-40B4-BE49-F238E27FC236}">
                  <a16:creationId xmlns:a16="http://schemas.microsoft.com/office/drawing/2014/main" id="{C1074260-523C-1026-B2C4-3F625AB3AB30}"/>
                </a:ext>
              </a:extLst>
            </p:cNvPr>
            <p:cNvSpPr>
              <a:spLocks noGrp="1" noRot="1" noMove="1" noResize="1" noEditPoints="1" noAdjustHandles="1" noChangeArrowheads="1" noChangeShapeType="1"/>
            </p:cNvSpPr>
            <p:nvPr/>
          </p:nvSpPr>
          <p:spPr>
            <a:xfrm>
              <a:off x="6167775"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grpSp>
      <p:sp>
        <p:nvSpPr>
          <p:cNvPr id="9" name="TextBox 8">
            <a:extLst>
              <a:ext uri="{FF2B5EF4-FFF2-40B4-BE49-F238E27FC236}">
                <a16:creationId xmlns:a16="http://schemas.microsoft.com/office/drawing/2014/main" id="{353983C6-B82F-015C-AFA7-763887AB0B86}"/>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solidFill>
                  <a:schemeClr val="bg1"/>
                </a:solidFill>
              </a:rPr>
              <a:t>Brain Health &amp; Dementia Awareness in Our Communities  |  </a:t>
            </a:r>
            <a:fld id="{F9C608B9-E2CB-4E5D-B995-23A42A7D67FE}" type="slidenum">
              <a:rPr lang="en-US" sz="1200" i="1" smtClean="0">
                <a:solidFill>
                  <a:schemeClr val="bg1"/>
                </a:solidFill>
              </a:rPr>
              <a:pPr algn="r"/>
              <a:t>44</a:t>
            </a:fld>
            <a:r>
              <a:rPr lang="en-US" sz="1200" i="1">
                <a:solidFill>
                  <a:schemeClr val="bg1"/>
                </a:solidFill>
              </a:rPr>
              <a:t> </a:t>
            </a:r>
          </a:p>
        </p:txBody>
      </p:sp>
      <p:sp>
        <p:nvSpPr>
          <p:cNvPr id="13" name="TextBox 12">
            <a:extLst>
              <a:ext uri="{FF2B5EF4-FFF2-40B4-BE49-F238E27FC236}">
                <a16:creationId xmlns:a16="http://schemas.microsoft.com/office/drawing/2014/main" id="{1D17C85B-ADFB-3A57-C296-4247C2A90EC0}"/>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lumMod val="65000"/>
                  </a:schemeClr>
                </a:solidFill>
              </a:rPr>
              <a:t>Please Do Not Change Presentation Language</a:t>
            </a:r>
          </a:p>
        </p:txBody>
      </p:sp>
      <p:grpSp>
        <p:nvGrpSpPr>
          <p:cNvPr id="10" name="Group 9">
            <a:extLst>
              <a:ext uri="{FF2B5EF4-FFF2-40B4-BE49-F238E27FC236}">
                <a16:creationId xmlns:a16="http://schemas.microsoft.com/office/drawing/2014/main" id="{A96AF585-873A-81B4-E92A-0332CA267B80}"/>
              </a:ext>
            </a:extLst>
          </p:cNvPr>
          <p:cNvGrpSpPr>
            <a:grpSpLocks noGrp="1" noUngrp="1" noRot="1" noMove="1" noResize="1"/>
          </p:cNvGrpSpPr>
          <p:nvPr/>
        </p:nvGrpSpPr>
        <p:grpSpPr>
          <a:xfrm>
            <a:off x="1683992" y="1286502"/>
            <a:ext cx="6341071" cy="2226354"/>
            <a:chOff x="1683992" y="1286502"/>
            <a:chExt cx="6341071" cy="2226354"/>
          </a:xfrm>
        </p:grpSpPr>
        <p:sp>
          <p:nvSpPr>
            <p:cNvPr id="2" name="TextBox 1">
              <a:extLst>
                <a:ext uri="{FF2B5EF4-FFF2-40B4-BE49-F238E27FC236}">
                  <a16:creationId xmlns:a16="http://schemas.microsoft.com/office/drawing/2014/main" id="{3C002E3B-660C-5225-A1A2-8C70DDDE36BA}"/>
                </a:ext>
              </a:extLst>
            </p:cNvPr>
            <p:cNvSpPr txBox="1">
              <a:spLocks noGrp="1" noRot="1" noMove="1" noResize="1" noEditPoints="1" noAdjustHandles="1" noChangeArrowheads="1" noChangeShapeType="1"/>
            </p:cNvSpPr>
            <p:nvPr/>
          </p:nvSpPr>
          <p:spPr>
            <a:xfrm>
              <a:off x="1683992" y="1592330"/>
              <a:ext cx="6341071" cy="1920526"/>
            </a:xfrm>
            <a:prstGeom prst="rect">
              <a:avLst/>
            </a:prstGeom>
            <a:noFill/>
          </p:spPr>
          <p:txBody>
            <a:bodyPr wrap="square" rtlCol="0">
              <a:spAutoFit/>
            </a:bodyPr>
            <a:lstStyle/>
            <a:p>
              <a:pPr>
                <a:lnSpc>
                  <a:spcPct val="90000"/>
                </a:lnSpc>
              </a:pPr>
              <a:r>
                <a:rPr lang="en-US" sz="6600" b="1" i="0" u="none" strike="noStrike" baseline="0">
                  <a:latin typeface="Myriad Pro" panose="020B0503030403020204" pitchFamily="34" charset="0"/>
                </a:rPr>
                <a:t>Excessive Alcohol Use</a:t>
              </a:r>
              <a:endParaRPr lang="en-US" sz="9600"/>
            </a:p>
          </p:txBody>
        </p:sp>
        <p:sp>
          <p:nvSpPr>
            <p:cNvPr id="15" name="TextBox 14">
              <a:extLst>
                <a:ext uri="{FF2B5EF4-FFF2-40B4-BE49-F238E27FC236}">
                  <a16:creationId xmlns:a16="http://schemas.microsoft.com/office/drawing/2014/main" id="{7D48303D-4336-B716-040B-B746E1D8F616}"/>
                </a:ext>
              </a:extLst>
            </p:cNvPr>
            <p:cNvSpPr txBox="1">
              <a:spLocks noGrp="1" noRot="1" noMove="1" noResize="1" noEditPoints="1" noAdjustHandles="1" noChangeArrowheads="1" noChangeShapeType="1"/>
            </p:cNvSpPr>
            <p:nvPr/>
          </p:nvSpPr>
          <p:spPr>
            <a:xfrm>
              <a:off x="1728339" y="1286502"/>
              <a:ext cx="4336472" cy="369332"/>
            </a:xfrm>
            <a:prstGeom prst="rect">
              <a:avLst/>
            </a:prstGeom>
            <a:noFill/>
          </p:spPr>
          <p:txBody>
            <a:bodyPr wrap="square" rtlCol="0">
              <a:spAutoFit/>
            </a:bodyPr>
            <a:lstStyle/>
            <a:p>
              <a:pPr>
                <a:lnSpc>
                  <a:spcPct val="90000"/>
                </a:lnSpc>
              </a:pPr>
              <a:r>
                <a:rPr lang="en-US" sz="2000" b="1">
                  <a:solidFill>
                    <a:schemeClr val="accent6"/>
                  </a:solidFill>
                  <a:latin typeface="Myriad Pro" panose="020B0503030403020204" pitchFamily="34" charset="0"/>
                </a:rPr>
                <a:t>Potentially Modifiable Risk Factor</a:t>
              </a:r>
            </a:p>
          </p:txBody>
        </p:sp>
      </p:grpSp>
      <p:grpSp>
        <p:nvGrpSpPr>
          <p:cNvPr id="11" name="Group 10">
            <a:extLst>
              <a:ext uri="{FF2B5EF4-FFF2-40B4-BE49-F238E27FC236}">
                <a16:creationId xmlns:a16="http://schemas.microsoft.com/office/drawing/2014/main" id="{2B0130FA-CFD4-2A3B-BC4B-8F092DAC702C}"/>
              </a:ext>
            </a:extLst>
          </p:cNvPr>
          <p:cNvGrpSpPr>
            <a:grpSpLocks/>
          </p:cNvGrpSpPr>
          <p:nvPr/>
        </p:nvGrpSpPr>
        <p:grpSpPr>
          <a:xfrm>
            <a:off x="1716307" y="3878727"/>
            <a:ext cx="5292088" cy="1692771"/>
            <a:chOff x="1716307" y="3878727"/>
            <a:chExt cx="4899163" cy="1692771"/>
          </a:xfrm>
        </p:grpSpPr>
        <p:sp>
          <p:nvSpPr>
            <p:cNvPr id="5" name="TextBox 4">
              <a:extLst>
                <a:ext uri="{FF2B5EF4-FFF2-40B4-BE49-F238E27FC236}">
                  <a16:creationId xmlns:a16="http://schemas.microsoft.com/office/drawing/2014/main" id="{D0567808-174E-EA61-F946-3FC464A1C58A}"/>
                </a:ext>
              </a:extLst>
            </p:cNvPr>
            <p:cNvSpPr txBox="1">
              <a:spLocks/>
            </p:cNvSpPr>
            <p:nvPr/>
          </p:nvSpPr>
          <p:spPr>
            <a:xfrm>
              <a:off x="1716307" y="4248059"/>
              <a:ext cx="4899163" cy="1323439"/>
            </a:xfrm>
            <a:prstGeom prst="rect">
              <a:avLst/>
            </a:prstGeom>
            <a:noFill/>
          </p:spPr>
          <p:txBody>
            <a:bodyPr wrap="square" rtlCol="0">
              <a:noAutofit/>
            </a:bodyPr>
            <a:lstStyle/>
            <a:p>
              <a:pPr>
                <a:spcAft>
                  <a:spcPts val="3000"/>
                </a:spcAft>
              </a:pPr>
              <a:r>
                <a:rPr lang="en-US" sz="2800" b="0" i="0" u="none" strike="noStrike" baseline="0">
                  <a:latin typeface="Myriad Pro" panose="020B0503030403020204" pitchFamily="34" charset="0"/>
                </a:rPr>
                <a:t>Drinking more than the recommended amount of alcohol.</a:t>
              </a:r>
            </a:p>
          </p:txBody>
        </p:sp>
        <p:sp>
          <p:nvSpPr>
            <p:cNvPr id="16" name="TextBox 15">
              <a:extLst>
                <a:ext uri="{FF2B5EF4-FFF2-40B4-BE49-F238E27FC236}">
                  <a16:creationId xmlns:a16="http://schemas.microsoft.com/office/drawing/2014/main" id="{B0221606-F6A8-4D0E-A279-C324B0E292EF}"/>
                </a:ext>
              </a:extLst>
            </p:cNvPr>
            <p:cNvSpPr txBox="1">
              <a:spLocks/>
            </p:cNvSpPr>
            <p:nvPr/>
          </p:nvSpPr>
          <p:spPr>
            <a:xfrm>
              <a:off x="1728339" y="3878727"/>
              <a:ext cx="4151620" cy="369332"/>
            </a:xfrm>
            <a:prstGeom prst="rect">
              <a:avLst/>
            </a:prstGeom>
            <a:noFill/>
          </p:spPr>
          <p:txBody>
            <a:bodyPr wrap="square" rtlCol="0">
              <a:spAutoFit/>
            </a:bodyPr>
            <a:lstStyle/>
            <a:p>
              <a:pPr>
                <a:lnSpc>
                  <a:spcPct val="90000"/>
                </a:lnSpc>
              </a:pPr>
              <a:r>
                <a:rPr lang="en-US" sz="2000" b="1">
                  <a:solidFill>
                    <a:schemeClr val="accent6"/>
                  </a:solidFill>
                  <a:latin typeface="Myriad Pro" panose="020B0503030403020204" pitchFamily="34" charset="0"/>
                </a:rPr>
                <a:t>Definition:</a:t>
              </a:r>
            </a:p>
          </p:txBody>
        </p:sp>
      </p:grpSp>
      <p:grpSp>
        <p:nvGrpSpPr>
          <p:cNvPr id="3" name="Group 2">
            <a:extLst>
              <a:ext uri="{FF2B5EF4-FFF2-40B4-BE49-F238E27FC236}">
                <a16:creationId xmlns:a16="http://schemas.microsoft.com/office/drawing/2014/main" id="{6C9FE23F-660B-28E2-94FC-1AD9B99DCDEF}"/>
              </a:ext>
            </a:extLst>
          </p:cNvPr>
          <p:cNvGrpSpPr>
            <a:grpSpLocks noGrp="1" noUngrp="1" noRot="1" noMove="1" noResize="1"/>
          </p:cNvGrpSpPr>
          <p:nvPr/>
        </p:nvGrpSpPr>
        <p:grpSpPr>
          <a:xfrm>
            <a:off x="7784432" y="1609457"/>
            <a:ext cx="2387029" cy="2387029"/>
            <a:chOff x="7784432" y="1609457"/>
            <a:chExt cx="2387029" cy="2387029"/>
          </a:xfrm>
        </p:grpSpPr>
        <p:sp>
          <p:nvSpPr>
            <p:cNvPr id="17" name="Oval 16">
              <a:extLst>
                <a:ext uri="{FF2B5EF4-FFF2-40B4-BE49-F238E27FC236}">
                  <a16:creationId xmlns:a16="http://schemas.microsoft.com/office/drawing/2014/main" id="{B05CFCB7-AC02-AE1A-934A-672A281A398E}"/>
                </a:ext>
              </a:extLst>
            </p:cNvPr>
            <p:cNvSpPr>
              <a:spLocks noGrp="1" noRot="1" noMove="1" noResize="1" noEditPoints="1" noAdjustHandles="1" noChangeArrowheads="1" noChangeShapeType="1"/>
            </p:cNvSpPr>
            <p:nvPr/>
          </p:nvSpPr>
          <p:spPr>
            <a:xfrm>
              <a:off x="7784432" y="1609457"/>
              <a:ext cx="2387029" cy="2387029"/>
            </a:xfrm>
            <a:prstGeom prst="ellips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Graphic 25">
              <a:extLst>
                <a:ext uri="{FF2B5EF4-FFF2-40B4-BE49-F238E27FC236}">
                  <a16:creationId xmlns:a16="http://schemas.microsoft.com/office/drawing/2014/main" id="{6ECC2F2F-DA44-9250-5B86-6294628BA9D3}"/>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tretch>
              <a:fillRect/>
            </a:stretch>
          </p:blipFill>
          <p:spPr>
            <a:xfrm>
              <a:off x="8397549" y="2108617"/>
              <a:ext cx="1160793" cy="1320383"/>
            </a:xfrm>
            <a:prstGeom prst="rect">
              <a:avLst/>
            </a:prstGeom>
          </p:spPr>
        </p:pic>
      </p:grpSp>
    </p:spTree>
    <p:extLst>
      <p:ext uri="{BB962C8B-B14F-4D97-AF65-F5344CB8AC3E}">
        <p14:creationId xmlns:p14="http://schemas.microsoft.com/office/powerpoint/2010/main" val="20972370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B827EDFC-FE95-9B86-CDFC-8003D516670A}"/>
              </a:ext>
            </a:extLst>
          </p:cNvPr>
          <p:cNvGrpSpPr>
            <a:grpSpLocks noGrp="1" noUngrp="1" noRot="1" noMove="1" noResize="1"/>
          </p:cNvGrpSpPr>
          <p:nvPr/>
        </p:nvGrpSpPr>
        <p:grpSpPr>
          <a:xfrm>
            <a:off x="6004380" y="193287"/>
            <a:ext cx="6316900" cy="338554"/>
            <a:chOff x="127874" y="193287"/>
            <a:chExt cx="6316900" cy="338554"/>
          </a:xfrm>
        </p:grpSpPr>
        <p:sp>
          <p:nvSpPr>
            <p:cNvPr id="34" name="TextBox 33">
              <a:extLst>
                <a:ext uri="{FF2B5EF4-FFF2-40B4-BE49-F238E27FC236}">
                  <a16:creationId xmlns:a16="http://schemas.microsoft.com/office/drawing/2014/main" id="{1A9916AD-6412-E69B-73AD-EA1DCAD65523}"/>
                </a:ext>
              </a:extLst>
            </p:cNvPr>
            <p:cNvSpPr txBox="1">
              <a:spLocks noGrp="1" noRot="1" noMove="1" noResize="1" noEditPoints="1" noAdjustHandles="1" noChangeArrowheads="1" noChangeShapeType="1"/>
            </p:cNvSpPr>
            <p:nvPr/>
          </p:nvSpPr>
          <p:spPr>
            <a:xfrm>
              <a:off x="127874" y="193287"/>
              <a:ext cx="5501268" cy="338554"/>
            </a:xfrm>
            <a:prstGeom prst="rect">
              <a:avLst/>
            </a:prstGeom>
            <a:noFill/>
          </p:spPr>
          <p:txBody>
            <a:bodyPr wrap="square" rtlCol="0">
              <a:spAutoFit/>
            </a:bodyPr>
            <a:lstStyle/>
            <a:p>
              <a:pPr algn="r"/>
              <a:r>
                <a:rPr lang="en-US" sz="1600" b="1" i="1">
                  <a:solidFill>
                    <a:schemeClr val="bg1">
                      <a:lumMod val="75000"/>
                    </a:schemeClr>
                  </a:solidFill>
                  <a:latin typeface="Myriad Pro" panose="020B0503030403020204" pitchFamily="34" charset="0"/>
                </a:rPr>
                <a:t>Potentially Modifiable Risk Factors</a:t>
              </a:r>
            </a:p>
          </p:txBody>
        </p:sp>
        <p:sp>
          <p:nvSpPr>
            <p:cNvPr id="35" name="Rectangle: Rounded Corners 34">
              <a:extLst>
                <a:ext uri="{FF2B5EF4-FFF2-40B4-BE49-F238E27FC236}">
                  <a16:creationId xmlns:a16="http://schemas.microsoft.com/office/drawing/2014/main" id="{24404E06-04D5-7702-0D63-6E4F3D519C5A}"/>
                </a:ext>
              </a:extLst>
            </p:cNvPr>
            <p:cNvSpPr>
              <a:spLocks noGrp="1" noRot="1" noMove="1" noResize="1" noEditPoints="1" noAdjustHandles="1" noChangeArrowheads="1" noChangeShapeType="1"/>
            </p:cNvSpPr>
            <p:nvPr/>
          </p:nvSpPr>
          <p:spPr>
            <a:xfrm>
              <a:off x="5812534"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36" name="Rectangle: Rounded Corners 35">
              <a:extLst>
                <a:ext uri="{FF2B5EF4-FFF2-40B4-BE49-F238E27FC236}">
                  <a16:creationId xmlns:a16="http://schemas.microsoft.com/office/drawing/2014/main" id="{F9A765EC-3A8C-D784-1790-51F47090FA58}"/>
                </a:ext>
              </a:extLst>
            </p:cNvPr>
            <p:cNvSpPr>
              <a:spLocks noGrp="1" noRot="1" noMove="1" noResize="1" noEditPoints="1" noAdjustHandles="1" noChangeArrowheads="1" noChangeShapeType="1"/>
            </p:cNvSpPr>
            <p:nvPr/>
          </p:nvSpPr>
          <p:spPr>
            <a:xfrm>
              <a:off x="6167775"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grpSp>
      <p:sp>
        <p:nvSpPr>
          <p:cNvPr id="5" name="TextBox 4">
            <a:extLst>
              <a:ext uri="{FF2B5EF4-FFF2-40B4-BE49-F238E27FC236}">
                <a16:creationId xmlns:a16="http://schemas.microsoft.com/office/drawing/2014/main" id="{20C4561C-F147-2FC7-4CB3-378E011727BA}"/>
              </a:ext>
            </a:extLst>
          </p:cNvPr>
          <p:cNvSpPr txBox="1">
            <a:spLocks noGrp="1" noRot="1" noMove="1" noResize="1" noEditPoints="1" noAdjustHandles="1" noChangeArrowheads="1" noChangeShapeType="1"/>
          </p:cNvSpPr>
          <p:nvPr/>
        </p:nvSpPr>
        <p:spPr>
          <a:xfrm>
            <a:off x="1349127" y="634790"/>
            <a:ext cx="5584902" cy="461665"/>
          </a:xfrm>
          <a:prstGeom prst="rect">
            <a:avLst/>
          </a:prstGeom>
          <a:noFill/>
        </p:spPr>
        <p:txBody>
          <a:bodyPr wrap="square" rtlCol="0">
            <a:spAutoFit/>
          </a:bodyPr>
          <a:lstStyle/>
          <a:p>
            <a:r>
              <a:rPr lang="en-US" sz="2400">
                <a:latin typeface="Myriad Pro" panose="020B0503030403020204" pitchFamily="34" charset="0"/>
              </a:rPr>
              <a:t>Risk Factor: </a:t>
            </a:r>
            <a:r>
              <a:rPr lang="en-US" sz="2400" b="1">
                <a:latin typeface="Myriad Pro" panose="020B0503030403020204" pitchFamily="34" charset="0"/>
              </a:rPr>
              <a:t>Excessive Alcohol Use</a:t>
            </a:r>
            <a:endParaRPr lang="en-US" sz="4000" b="1"/>
          </a:p>
        </p:txBody>
      </p:sp>
      <p:grpSp>
        <p:nvGrpSpPr>
          <p:cNvPr id="31" name="Group 30">
            <a:extLst>
              <a:ext uri="{FF2B5EF4-FFF2-40B4-BE49-F238E27FC236}">
                <a16:creationId xmlns:a16="http://schemas.microsoft.com/office/drawing/2014/main" id="{52D9B9B3-E0ED-B386-3677-DE873648A107}"/>
              </a:ext>
            </a:extLst>
          </p:cNvPr>
          <p:cNvGrpSpPr>
            <a:grpSpLocks noGrp="1" noUngrp="1" noRot="1" noMove="1" noResize="1"/>
          </p:cNvGrpSpPr>
          <p:nvPr/>
        </p:nvGrpSpPr>
        <p:grpSpPr>
          <a:xfrm>
            <a:off x="744279" y="634790"/>
            <a:ext cx="577931" cy="471944"/>
            <a:chOff x="5699051" y="1711842"/>
            <a:chExt cx="512135" cy="418214"/>
          </a:xfrm>
          <a:solidFill>
            <a:schemeClr val="accent3">
              <a:lumMod val="20000"/>
              <a:lumOff val="80000"/>
            </a:schemeClr>
          </a:solidFill>
        </p:grpSpPr>
        <p:sp>
          <p:nvSpPr>
            <p:cNvPr id="32" name="Oval 31">
              <a:extLst>
                <a:ext uri="{FF2B5EF4-FFF2-40B4-BE49-F238E27FC236}">
                  <a16:creationId xmlns:a16="http://schemas.microsoft.com/office/drawing/2014/main" id="{86561D87-C01B-E957-54AE-E1917C1DCD4E}"/>
                </a:ext>
              </a:extLst>
            </p:cNvPr>
            <p:cNvSpPr>
              <a:spLocks noGrp="1" noRot="1" noMove="1" noResize="1" noEditPoints="1" noAdjustHandles="1" noChangeArrowheads="1" noChangeShapeType="1"/>
            </p:cNvSpPr>
            <p:nvPr/>
          </p:nvSpPr>
          <p:spPr>
            <a:xfrm>
              <a:off x="5792972" y="1711842"/>
              <a:ext cx="418214" cy="418214"/>
            </a:xfrm>
            <a:prstGeom prst="ellips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Arrow: Right 37">
              <a:extLst>
                <a:ext uri="{FF2B5EF4-FFF2-40B4-BE49-F238E27FC236}">
                  <a16:creationId xmlns:a16="http://schemas.microsoft.com/office/drawing/2014/main" id="{86B57325-948F-ECA6-086C-04E1AAEA6C9C}"/>
                </a:ext>
              </a:extLst>
            </p:cNvPr>
            <p:cNvSpPr>
              <a:spLocks noGrp="1" noRot="1" noMove="1" noResize="1" noEditPoints="1" noAdjustHandles="1" noChangeArrowheads="1" noChangeShapeType="1"/>
            </p:cNvSpPr>
            <p:nvPr/>
          </p:nvSpPr>
          <p:spPr>
            <a:xfrm>
              <a:off x="5699051" y="1800087"/>
              <a:ext cx="418214" cy="241724"/>
            </a:xfrm>
            <a:prstGeom prst="rightArrow">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TextBox 38">
            <a:extLst>
              <a:ext uri="{FF2B5EF4-FFF2-40B4-BE49-F238E27FC236}">
                <a16:creationId xmlns:a16="http://schemas.microsoft.com/office/drawing/2014/main" id="{2460D2F1-3BEC-73AC-C140-CE1DAF289D5F}"/>
              </a:ext>
            </a:extLst>
          </p:cNvPr>
          <p:cNvSpPr txBox="1">
            <a:spLocks noGrp="1" noRot="1" noMove="1" noResize="1" noEditPoints="1" noAdjustHandles="1" noChangeArrowheads="1" noChangeShapeType="1"/>
          </p:cNvSpPr>
          <p:nvPr/>
        </p:nvSpPr>
        <p:spPr>
          <a:xfrm>
            <a:off x="6073498" y="2202450"/>
            <a:ext cx="5717109" cy="1477328"/>
          </a:xfrm>
          <a:prstGeom prst="rect">
            <a:avLst/>
          </a:prstGeom>
          <a:noFill/>
        </p:spPr>
        <p:txBody>
          <a:bodyPr wrap="square" rtlCol="0">
            <a:spAutoFit/>
          </a:bodyPr>
          <a:lstStyle/>
          <a:p>
            <a:pPr marL="285750" indent="-285750">
              <a:spcAft>
                <a:spcPts val="1800"/>
              </a:spcAft>
              <a:buFont typeface="Arial" panose="020B0604020202020204" pitchFamily="34" charset="0"/>
              <a:buChar char="•"/>
            </a:pPr>
            <a:r>
              <a:rPr lang="en-US" sz="2000"/>
              <a:t>Self limit the number of drinks you consume.</a:t>
            </a:r>
          </a:p>
          <a:p>
            <a:pPr marL="285750" indent="-285750">
              <a:spcAft>
                <a:spcPts val="1800"/>
              </a:spcAft>
              <a:buFont typeface="Arial" panose="020B0604020202020204" pitchFamily="34" charset="0"/>
              <a:buChar char="•"/>
            </a:pPr>
            <a:r>
              <a:rPr lang="en-US" sz="2000"/>
              <a:t>Keep less alcohol in the home. </a:t>
            </a:r>
          </a:p>
          <a:p>
            <a:pPr marL="285750" indent="-285750">
              <a:spcAft>
                <a:spcPts val="1800"/>
              </a:spcAft>
              <a:buFont typeface="Arial" panose="020B0604020202020204" pitchFamily="34" charset="0"/>
              <a:buChar char="•"/>
            </a:pPr>
            <a:r>
              <a:rPr lang="en-US" sz="2000"/>
              <a:t>Plan social events without alcohol. </a:t>
            </a:r>
          </a:p>
        </p:txBody>
      </p:sp>
      <p:sp>
        <p:nvSpPr>
          <p:cNvPr id="2" name="TextBox 1">
            <a:extLst>
              <a:ext uri="{FF2B5EF4-FFF2-40B4-BE49-F238E27FC236}">
                <a16:creationId xmlns:a16="http://schemas.microsoft.com/office/drawing/2014/main" id="{38637BF5-CE25-F161-0924-354BED3AA6F4}"/>
              </a:ext>
            </a:extLst>
          </p:cNvPr>
          <p:cNvSpPr txBox="1">
            <a:spLocks noGrp="1" noRot="1" noMove="1" noResize="1" noEditPoints="1" noAdjustHandles="1" noChangeArrowheads="1" noChangeShapeType="1"/>
          </p:cNvSpPr>
          <p:nvPr/>
        </p:nvSpPr>
        <p:spPr>
          <a:xfrm>
            <a:off x="549739" y="2059273"/>
            <a:ext cx="5050422" cy="2585323"/>
          </a:xfrm>
          <a:prstGeom prst="rect">
            <a:avLst/>
          </a:prstGeom>
          <a:noFill/>
        </p:spPr>
        <p:txBody>
          <a:bodyPr wrap="square" lIns="91440" tIns="45720" rIns="91440" bIns="45720" rtlCol="0" anchor="t">
            <a:spAutoFit/>
          </a:bodyPr>
          <a:lstStyle/>
          <a:p>
            <a:pPr algn="ctr">
              <a:lnSpc>
                <a:spcPct val="90000"/>
              </a:lnSpc>
            </a:pPr>
            <a:r>
              <a:rPr lang="en-US" sz="6000" b="1"/>
              <a:t>Limit or Avoid Drinking Alcohol</a:t>
            </a:r>
          </a:p>
        </p:txBody>
      </p:sp>
      <p:sp>
        <p:nvSpPr>
          <p:cNvPr id="3" name="TextBox 2">
            <a:extLst>
              <a:ext uri="{FF2B5EF4-FFF2-40B4-BE49-F238E27FC236}">
                <a16:creationId xmlns:a16="http://schemas.microsoft.com/office/drawing/2014/main" id="{4DD853F1-260B-0EB7-47C8-EEFADBC4CE4F}"/>
              </a:ext>
            </a:extLst>
          </p:cNvPr>
          <p:cNvSpPr txBox="1">
            <a:spLocks noGrp="1" noRot="1" noMove="1" noResize="1" noEditPoints="1" noAdjustHandles="1" noChangeArrowheads="1" noChangeShapeType="1"/>
          </p:cNvSpPr>
          <p:nvPr/>
        </p:nvSpPr>
        <p:spPr>
          <a:xfrm>
            <a:off x="6073499" y="1689941"/>
            <a:ext cx="5397195" cy="369332"/>
          </a:xfrm>
          <a:prstGeom prst="rect">
            <a:avLst/>
          </a:prstGeom>
          <a:noFill/>
        </p:spPr>
        <p:txBody>
          <a:bodyPr wrap="square" rtlCol="0">
            <a:spAutoFit/>
          </a:bodyPr>
          <a:lstStyle/>
          <a:p>
            <a:pPr>
              <a:lnSpc>
                <a:spcPct val="90000"/>
              </a:lnSpc>
            </a:pPr>
            <a:r>
              <a:rPr lang="en-US" sz="2000" b="1">
                <a:solidFill>
                  <a:schemeClr val="accent6"/>
                </a:solidFill>
                <a:latin typeface="Myriad Pro" panose="020B0503030403020204" pitchFamily="34" charset="0"/>
              </a:rPr>
              <a:t>Changes That Can Make a Big Difference</a:t>
            </a:r>
          </a:p>
        </p:txBody>
      </p:sp>
      <p:sp>
        <p:nvSpPr>
          <p:cNvPr id="12" name="TextBox 11">
            <a:extLst>
              <a:ext uri="{FF2B5EF4-FFF2-40B4-BE49-F238E27FC236}">
                <a16:creationId xmlns:a16="http://schemas.microsoft.com/office/drawing/2014/main" id="{CAB7DFED-A36F-1840-BF78-47EE093B9B66}"/>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t>Brain Health &amp; Dementia Awareness in Our Communities  |  </a:t>
            </a:r>
            <a:fld id="{F9C608B9-E2CB-4E5D-B995-23A42A7D67FE}" type="slidenum">
              <a:rPr lang="en-US" sz="1200" i="1" smtClean="0"/>
              <a:pPr algn="r"/>
              <a:t>45</a:t>
            </a:fld>
            <a:r>
              <a:rPr lang="en-US" sz="1200" i="1"/>
              <a:t> </a:t>
            </a:r>
          </a:p>
        </p:txBody>
      </p:sp>
      <p:sp>
        <p:nvSpPr>
          <p:cNvPr id="13" name="TextBox 12">
            <a:extLst>
              <a:ext uri="{FF2B5EF4-FFF2-40B4-BE49-F238E27FC236}">
                <a16:creationId xmlns:a16="http://schemas.microsoft.com/office/drawing/2014/main" id="{33EBF1ED-B3A7-22B5-153C-B018FD9A79A7}"/>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solidFill>
              </a:rPr>
              <a:t>Please Do Not Change Presentation Language</a:t>
            </a:r>
          </a:p>
        </p:txBody>
      </p:sp>
      <p:grpSp>
        <p:nvGrpSpPr>
          <p:cNvPr id="6" name="Group 5">
            <a:extLst>
              <a:ext uri="{FF2B5EF4-FFF2-40B4-BE49-F238E27FC236}">
                <a16:creationId xmlns:a16="http://schemas.microsoft.com/office/drawing/2014/main" id="{DA8C1DA7-5729-BDD4-E567-7A28B09C2483}"/>
              </a:ext>
            </a:extLst>
          </p:cNvPr>
          <p:cNvGrpSpPr>
            <a:grpSpLocks noGrp="1" noUngrp="1" noRot="1" noMove="1" noResize="1"/>
          </p:cNvGrpSpPr>
          <p:nvPr/>
        </p:nvGrpSpPr>
        <p:grpSpPr>
          <a:xfrm>
            <a:off x="6384852" y="4779335"/>
            <a:ext cx="4598582" cy="1015410"/>
            <a:chOff x="6384852" y="4779335"/>
            <a:chExt cx="4598582" cy="1015410"/>
          </a:xfrm>
        </p:grpSpPr>
        <p:sp>
          <p:nvSpPr>
            <p:cNvPr id="7" name="Rectangle: Rounded Corners 6">
              <a:extLst>
                <a:ext uri="{FF2B5EF4-FFF2-40B4-BE49-F238E27FC236}">
                  <a16:creationId xmlns:a16="http://schemas.microsoft.com/office/drawing/2014/main" id="{CAB65CAA-2A64-01F2-2507-5B832277AF38}"/>
                </a:ext>
              </a:extLst>
            </p:cNvPr>
            <p:cNvSpPr>
              <a:spLocks noGrp="1" noRot="1" noMove="1" noResize="1" noEditPoints="1" noAdjustHandles="1" noChangeArrowheads="1" noChangeShapeType="1"/>
            </p:cNvSpPr>
            <p:nvPr/>
          </p:nvSpPr>
          <p:spPr>
            <a:xfrm>
              <a:off x="6384852" y="4779335"/>
              <a:ext cx="4598582" cy="1015410"/>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20FB418-0A72-E59F-2AE3-145254DBFF63}"/>
                </a:ext>
              </a:extLst>
            </p:cNvPr>
            <p:cNvSpPr txBox="1">
              <a:spLocks noGrp="1" noRot="1" noMove="1" noResize="1" noEditPoints="1" noAdjustHandles="1" noChangeArrowheads="1" noChangeShapeType="1"/>
            </p:cNvSpPr>
            <p:nvPr/>
          </p:nvSpPr>
          <p:spPr>
            <a:xfrm>
              <a:off x="7201198" y="4959181"/>
              <a:ext cx="3782236" cy="646331"/>
            </a:xfrm>
            <a:prstGeom prst="rect">
              <a:avLst/>
            </a:prstGeom>
            <a:noFill/>
          </p:spPr>
          <p:txBody>
            <a:bodyPr wrap="square" rtlCol="0">
              <a:spAutoFit/>
            </a:bodyPr>
            <a:lstStyle/>
            <a:p>
              <a:r>
                <a:rPr lang="en-US" b="1">
                  <a:solidFill>
                    <a:schemeClr val="accent3"/>
                  </a:solidFill>
                  <a:latin typeface="Myriad Pro" panose="020B0503030403020204" pitchFamily="34" charset="0"/>
                </a:rPr>
                <a:t>Check the box that applies to you on your Participant Handout</a:t>
              </a:r>
            </a:p>
          </p:txBody>
        </p:sp>
        <p:sp>
          <p:nvSpPr>
            <p:cNvPr id="9" name="Rectangle 8">
              <a:extLst>
                <a:ext uri="{FF2B5EF4-FFF2-40B4-BE49-F238E27FC236}">
                  <a16:creationId xmlns:a16="http://schemas.microsoft.com/office/drawing/2014/main" id="{70786028-2971-A32B-8209-FEBD583FD109}"/>
                </a:ext>
              </a:extLst>
            </p:cNvPr>
            <p:cNvSpPr>
              <a:spLocks noGrp="1" noRot="1" noMove="1" noResize="1" noEditPoints="1" noAdjustHandles="1" noChangeArrowheads="1" noChangeShapeType="1"/>
            </p:cNvSpPr>
            <p:nvPr/>
          </p:nvSpPr>
          <p:spPr>
            <a:xfrm>
              <a:off x="6705698" y="5150642"/>
              <a:ext cx="285209" cy="285209"/>
            </a:xfrm>
            <a:prstGeom prst="rect">
              <a:avLst/>
            </a:prstGeom>
            <a:solidFill>
              <a:schemeClr val="bg1"/>
            </a:solid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L-Shape 9">
              <a:extLst>
                <a:ext uri="{FF2B5EF4-FFF2-40B4-BE49-F238E27FC236}">
                  <a16:creationId xmlns:a16="http://schemas.microsoft.com/office/drawing/2014/main" id="{0DE094B5-EFD0-B27C-3855-E40A40BE03CA}"/>
                </a:ext>
              </a:extLst>
            </p:cNvPr>
            <p:cNvSpPr>
              <a:spLocks noGrp="1" noRot="1" noMove="1" noResize="1" noEditPoints="1" noAdjustHandles="1" noChangeArrowheads="1" noChangeShapeType="1"/>
            </p:cNvSpPr>
            <p:nvPr/>
          </p:nvSpPr>
          <p:spPr>
            <a:xfrm rot="18669267">
              <a:off x="6723142" y="5094823"/>
              <a:ext cx="364565" cy="172339"/>
            </a:xfrm>
            <a:prstGeom prst="corner">
              <a:avLst>
                <a:gd name="adj1" fmla="val 27715"/>
                <a:gd name="adj2" fmla="val 30057"/>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112014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2" grpId="0"/>
      <p:bldP spid="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0BEA22CB-72DF-4378-EFD3-CD6B224887AA}"/>
              </a:ext>
            </a:extLst>
          </p:cNvPr>
          <p:cNvGrpSpPr>
            <a:grpSpLocks noGrp="1" noUngrp="1" noRot="1" noMove="1" noResize="1"/>
          </p:cNvGrpSpPr>
          <p:nvPr/>
        </p:nvGrpSpPr>
        <p:grpSpPr>
          <a:xfrm>
            <a:off x="6068862" y="185853"/>
            <a:ext cx="6252418" cy="338554"/>
            <a:chOff x="192356" y="185853"/>
            <a:chExt cx="6252418" cy="338554"/>
          </a:xfrm>
        </p:grpSpPr>
        <p:sp>
          <p:nvSpPr>
            <p:cNvPr id="6" name="TextBox 5">
              <a:extLst>
                <a:ext uri="{FF2B5EF4-FFF2-40B4-BE49-F238E27FC236}">
                  <a16:creationId xmlns:a16="http://schemas.microsoft.com/office/drawing/2014/main" id="{9768E04B-3718-76B3-9450-D34F679360F5}"/>
                </a:ext>
              </a:extLst>
            </p:cNvPr>
            <p:cNvSpPr txBox="1">
              <a:spLocks noGrp="1" noRot="1" noMove="1" noResize="1" noEditPoints="1" noAdjustHandles="1" noChangeArrowheads="1" noChangeShapeType="1"/>
            </p:cNvSpPr>
            <p:nvPr/>
          </p:nvSpPr>
          <p:spPr>
            <a:xfrm>
              <a:off x="192356" y="185853"/>
              <a:ext cx="5501268" cy="338554"/>
            </a:xfrm>
            <a:prstGeom prst="rect">
              <a:avLst/>
            </a:prstGeom>
            <a:noFill/>
          </p:spPr>
          <p:txBody>
            <a:bodyPr wrap="square" rtlCol="0">
              <a:spAutoFit/>
            </a:bodyPr>
            <a:lstStyle/>
            <a:p>
              <a:pPr algn="r"/>
              <a:r>
                <a:rPr lang="en-US" sz="1600" b="1" i="1">
                  <a:solidFill>
                    <a:schemeClr val="bg1">
                      <a:lumMod val="75000"/>
                    </a:schemeClr>
                  </a:solidFill>
                  <a:latin typeface="Myriad Pro" panose="020B0503030403020204" pitchFamily="34" charset="0"/>
                </a:rPr>
                <a:t>Potentially Modifiable Risk Factors</a:t>
              </a:r>
            </a:p>
          </p:txBody>
        </p:sp>
        <p:sp>
          <p:nvSpPr>
            <p:cNvPr id="7" name="Rectangle: Rounded Corners 6">
              <a:extLst>
                <a:ext uri="{FF2B5EF4-FFF2-40B4-BE49-F238E27FC236}">
                  <a16:creationId xmlns:a16="http://schemas.microsoft.com/office/drawing/2014/main" id="{CFE0FD3A-50ED-45CF-2571-6C583073FB58}"/>
                </a:ext>
              </a:extLst>
            </p:cNvPr>
            <p:cNvSpPr>
              <a:spLocks noGrp="1" noRot="1" noMove="1" noResize="1" noEditPoints="1" noAdjustHandles="1" noChangeArrowheads="1" noChangeShapeType="1"/>
            </p:cNvSpPr>
            <p:nvPr/>
          </p:nvSpPr>
          <p:spPr>
            <a:xfrm>
              <a:off x="5812534"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8" name="Rectangle: Rounded Corners 7">
              <a:extLst>
                <a:ext uri="{FF2B5EF4-FFF2-40B4-BE49-F238E27FC236}">
                  <a16:creationId xmlns:a16="http://schemas.microsoft.com/office/drawing/2014/main" id="{C1074260-523C-1026-B2C4-3F625AB3AB30}"/>
                </a:ext>
              </a:extLst>
            </p:cNvPr>
            <p:cNvSpPr>
              <a:spLocks noGrp="1" noRot="1" noMove="1" noResize="1" noEditPoints="1" noAdjustHandles="1" noChangeArrowheads="1" noChangeShapeType="1"/>
            </p:cNvSpPr>
            <p:nvPr/>
          </p:nvSpPr>
          <p:spPr>
            <a:xfrm>
              <a:off x="6167775"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grpSp>
      <p:sp>
        <p:nvSpPr>
          <p:cNvPr id="9" name="TextBox 8">
            <a:extLst>
              <a:ext uri="{FF2B5EF4-FFF2-40B4-BE49-F238E27FC236}">
                <a16:creationId xmlns:a16="http://schemas.microsoft.com/office/drawing/2014/main" id="{353983C6-B82F-015C-AFA7-763887AB0B86}"/>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solidFill>
                  <a:schemeClr val="bg1"/>
                </a:solidFill>
              </a:rPr>
              <a:t>Brain Health &amp; Dementia Awareness in Our Communities  |  </a:t>
            </a:r>
            <a:fld id="{F9C608B9-E2CB-4E5D-B995-23A42A7D67FE}" type="slidenum">
              <a:rPr lang="en-US" sz="1200" i="1" smtClean="0">
                <a:solidFill>
                  <a:schemeClr val="bg1"/>
                </a:solidFill>
              </a:rPr>
              <a:pPr algn="r"/>
              <a:t>46</a:t>
            </a:fld>
            <a:r>
              <a:rPr lang="en-US" sz="1200" i="1">
                <a:solidFill>
                  <a:schemeClr val="bg1"/>
                </a:solidFill>
              </a:rPr>
              <a:t> </a:t>
            </a:r>
          </a:p>
        </p:txBody>
      </p:sp>
      <p:sp>
        <p:nvSpPr>
          <p:cNvPr id="13" name="TextBox 12">
            <a:extLst>
              <a:ext uri="{FF2B5EF4-FFF2-40B4-BE49-F238E27FC236}">
                <a16:creationId xmlns:a16="http://schemas.microsoft.com/office/drawing/2014/main" id="{1D17C85B-ADFB-3A57-C296-4247C2A90EC0}"/>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lumMod val="65000"/>
                  </a:schemeClr>
                </a:solidFill>
              </a:rPr>
              <a:t>Please Do Not Change Presentation Language</a:t>
            </a:r>
          </a:p>
        </p:txBody>
      </p:sp>
      <p:grpSp>
        <p:nvGrpSpPr>
          <p:cNvPr id="11" name="Group 10">
            <a:extLst>
              <a:ext uri="{FF2B5EF4-FFF2-40B4-BE49-F238E27FC236}">
                <a16:creationId xmlns:a16="http://schemas.microsoft.com/office/drawing/2014/main" id="{5E07AB5C-EE81-3B78-3948-100C80270787}"/>
              </a:ext>
            </a:extLst>
          </p:cNvPr>
          <p:cNvGrpSpPr>
            <a:grpSpLocks noGrp="1" noUngrp="1" noRot="1" noMove="1" noResize="1"/>
          </p:cNvGrpSpPr>
          <p:nvPr/>
        </p:nvGrpSpPr>
        <p:grpSpPr>
          <a:xfrm>
            <a:off x="1683992" y="1286502"/>
            <a:ext cx="5029629" cy="1431161"/>
            <a:chOff x="1683992" y="1286502"/>
            <a:chExt cx="5029629" cy="1431161"/>
          </a:xfrm>
        </p:grpSpPr>
        <p:sp>
          <p:nvSpPr>
            <p:cNvPr id="2" name="TextBox 1">
              <a:extLst>
                <a:ext uri="{FF2B5EF4-FFF2-40B4-BE49-F238E27FC236}">
                  <a16:creationId xmlns:a16="http://schemas.microsoft.com/office/drawing/2014/main" id="{3C002E3B-660C-5225-A1A2-8C70DDDE36BA}"/>
                </a:ext>
              </a:extLst>
            </p:cNvPr>
            <p:cNvSpPr txBox="1">
              <a:spLocks noGrp="1" noRot="1" noMove="1" noResize="1" noEditPoints="1" noAdjustHandles="1" noChangeArrowheads="1" noChangeShapeType="1"/>
            </p:cNvSpPr>
            <p:nvPr/>
          </p:nvSpPr>
          <p:spPr>
            <a:xfrm>
              <a:off x="1683992" y="1609667"/>
              <a:ext cx="5029629" cy="1107996"/>
            </a:xfrm>
            <a:prstGeom prst="rect">
              <a:avLst/>
            </a:prstGeom>
            <a:noFill/>
          </p:spPr>
          <p:txBody>
            <a:bodyPr wrap="square" rtlCol="0">
              <a:spAutoFit/>
            </a:bodyPr>
            <a:lstStyle/>
            <a:p>
              <a:r>
                <a:rPr lang="en-US" sz="6600" b="1" i="0" u="none" strike="noStrike" baseline="0">
                  <a:latin typeface="Myriad Pro" panose="020B0503030403020204" pitchFamily="34" charset="0"/>
                </a:rPr>
                <a:t>Hearing </a:t>
              </a:r>
              <a:r>
                <a:rPr lang="en-US" sz="6600" b="1">
                  <a:latin typeface="Myriad Pro" panose="020B0503030403020204" pitchFamily="34" charset="0"/>
                </a:rPr>
                <a:t>Loss</a:t>
              </a:r>
              <a:endParaRPr lang="en-US" sz="9600"/>
            </a:p>
          </p:txBody>
        </p:sp>
        <p:sp>
          <p:nvSpPr>
            <p:cNvPr id="3" name="TextBox 2">
              <a:extLst>
                <a:ext uri="{FF2B5EF4-FFF2-40B4-BE49-F238E27FC236}">
                  <a16:creationId xmlns:a16="http://schemas.microsoft.com/office/drawing/2014/main" id="{93D5DDD7-E4A5-D1C1-66DA-335C9C07577C}"/>
                </a:ext>
              </a:extLst>
            </p:cNvPr>
            <p:cNvSpPr txBox="1">
              <a:spLocks noGrp="1" noRot="1" noMove="1" noResize="1" noEditPoints="1" noAdjustHandles="1" noChangeArrowheads="1" noChangeShapeType="1"/>
            </p:cNvSpPr>
            <p:nvPr/>
          </p:nvSpPr>
          <p:spPr>
            <a:xfrm>
              <a:off x="1728339" y="1286502"/>
              <a:ext cx="4336472" cy="369332"/>
            </a:xfrm>
            <a:prstGeom prst="rect">
              <a:avLst/>
            </a:prstGeom>
            <a:noFill/>
          </p:spPr>
          <p:txBody>
            <a:bodyPr wrap="square" rtlCol="0">
              <a:spAutoFit/>
            </a:bodyPr>
            <a:lstStyle/>
            <a:p>
              <a:pPr>
                <a:lnSpc>
                  <a:spcPct val="90000"/>
                </a:lnSpc>
              </a:pPr>
              <a:r>
                <a:rPr lang="en-US" sz="2000" b="1">
                  <a:solidFill>
                    <a:schemeClr val="accent6"/>
                  </a:solidFill>
                  <a:latin typeface="Myriad Pro" panose="020B0503030403020204" pitchFamily="34" charset="0"/>
                </a:rPr>
                <a:t>Potentially Modifiable Risk Factor</a:t>
              </a:r>
            </a:p>
          </p:txBody>
        </p:sp>
      </p:grpSp>
      <p:grpSp>
        <p:nvGrpSpPr>
          <p:cNvPr id="14" name="Group 13">
            <a:extLst>
              <a:ext uri="{FF2B5EF4-FFF2-40B4-BE49-F238E27FC236}">
                <a16:creationId xmlns:a16="http://schemas.microsoft.com/office/drawing/2014/main" id="{787D52A2-6F7A-756A-2AE1-F7CB90EE37BA}"/>
              </a:ext>
            </a:extLst>
          </p:cNvPr>
          <p:cNvGrpSpPr>
            <a:grpSpLocks noGrp="1" noUngrp="1" noRot="1" noMove="1" noResize="1"/>
          </p:cNvGrpSpPr>
          <p:nvPr/>
        </p:nvGrpSpPr>
        <p:grpSpPr>
          <a:xfrm>
            <a:off x="1728339" y="3334610"/>
            <a:ext cx="4540115" cy="1768321"/>
            <a:chOff x="1728339" y="3334610"/>
            <a:chExt cx="4540115" cy="1768321"/>
          </a:xfrm>
        </p:grpSpPr>
        <p:sp>
          <p:nvSpPr>
            <p:cNvPr id="5" name="TextBox 4">
              <a:extLst>
                <a:ext uri="{FF2B5EF4-FFF2-40B4-BE49-F238E27FC236}">
                  <a16:creationId xmlns:a16="http://schemas.microsoft.com/office/drawing/2014/main" id="{D0567808-174E-EA61-F946-3FC464A1C58A}"/>
                </a:ext>
              </a:extLst>
            </p:cNvPr>
            <p:cNvSpPr txBox="1">
              <a:spLocks noGrp="1" noRot="1" noMove="1" noResize="1" noEditPoints="1" noAdjustHandles="1" noChangeArrowheads="1" noChangeShapeType="1"/>
            </p:cNvSpPr>
            <p:nvPr/>
          </p:nvSpPr>
          <p:spPr>
            <a:xfrm>
              <a:off x="1728340" y="3779492"/>
              <a:ext cx="4540114" cy="1323439"/>
            </a:xfrm>
            <a:prstGeom prst="rect">
              <a:avLst/>
            </a:prstGeom>
            <a:noFill/>
          </p:spPr>
          <p:txBody>
            <a:bodyPr wrap="square" rtlCol="0">
              <a:noAutofit/>
            </a:bodyPr>
            <a:lstStyle/>
            <a:p>
              <a:pPr>
                <a:spcAft>
                  <a:spcPts val="3000"/>
                </a:spcAft>
              </a:pPr>
              <a:r>
                <a:rPr lang="en-US" sz="2800" b="0" i="0" u="none" strike="noStrike" baseline="0">
                  <a:latin typeface="Myriad Pro" panose="020B0503030403020204" pitchFamily="34" charset="0"/>
                </a:rPr>
                <a:t>Having trouble hearing due to a problem in your ears.</a:t>
              </a:r>
            </a:p>
          </p:txBody>
        </p:sp>
        <p:sp>
          <p:nvSpPr>
            <p:cNvPr id="12" name="TextBox 11">
              <a:extLst>
                <a:ext uri="{FF2B5EF4-FFF2-40B4-BE49-F238E27FC236}">
                  <a16:creationId xmlns:a16="http://schemas.microsoft.com/office/drawing/2014/main" id="{F6F8739D-6BDB-7840-8769-D33358B6E121}"/>
                </a:ext>
              </a:extLst>
            </p:cNvPr>
            <p:cNvSpPr txBox="1">
              <a:spLocks noGrp="1" noRot="1" noMove="1" noResize="1" noEditPoints="1" noAdjustHandles="1" noChangeArrowheads="1" noChangeShapeType="1"/>
            </p:cNvSpPr>
            <p:nvPr/>
          </p:nvSpPr>
          <p:spPr>
            <a:xfrm>
              <a:off x="1728339" y="3334610"/>
              <a:ext cx="4151620" cy="369332"/>
            </a:xfrm>
            <a:prstGeom prst="rect">
              <a:avLst/>
            </a:prstGeom>
            <a:noFill/>
          </p:spPr>
          <p:txBody>
            <a:bodyPr wrap="square" rtlCol="0">
              <a:spAutoFit/>
            </a:bodyPr>
            <a:lstStyle/>
            <a:p>
              <a:pPr>
                <a:lnSpc>
                  <a:spcPct val="90000"/>
                </a:lnSpc>
              </a:pPr>
              <a:r>
                <a:rPr lang="en-US" sz="2000" b="1">
                  <a:solidFill>
                    <a:schemeClr val="accent6"/>
                  </a:solidFill>
                  <a:latin typeface="Myriad Pro" panose="020B0503030403020204" pitchFamily="34" charset="0"/>
                </a:rPr>
                <a:t>Definition:</a:t>
              </a:r>
            </a:p>
          </p:txBody>
        </p:sp>
      </p:grpSp>
      <p:grpSp>
        <p:nvGrpSpPr>
          <p:cNvPr id="10" name="Group 9">
            <a:extLst>
              <a:ext uri="{FF2B5EF4-FFF2-40B4-BE49-F238E27FC236}">
                <a16:creationId xmlns:a16="http://schemas.microsoft.com/office/drawing/2014/main" id="{18FD962B-62AD-0F40-1E64-271E172F018E}"/>
              </a:ext>
            </a:extLst>
          </p:cNvPr>
          <p:cNvGrpSpPr>
            <a:grpSpLocks noGrp="1" noUngrp="1" noRot="1" noMove="1" noResize="1"/>
          </p:cNvGrpSpPr>
          <p:nvPr/>
        </p:nvGrpSpPr>
        <p:grpSpPr>
          <a:xfrm>
            <a:off x="7784432" y="1609457"/>
            <a:ext cx="2387029" cy="2387029"/>
            <a:chOff x="7784432" y="1609457"/>
            <a:chExt cx="2387029" cy="2387029"/>
          </a:xfrm>
        </p:grpSpPr>
        <p:sp>
          <p:nvSpPr>
            <p:cNvPr id="15" name="Oval 14">
              <a:extLst>
                <a:ext uri="{FF2B5EF4-FFF2-40B4-BE49-F238E27FC236}">
                  <a16:creationId xmlns:a16="http://schemas.microsoft.com/office/drawing/2014/main" id="{3015D732-AD6C-3238-84DB-B96E83137A9E}"/>
                </a:ext>
              </a:extLst>
            </p:cNvPr>
            <p:cNvSpPr>
              <a:spLocks noGrp="1" noRot="1" noMove="1" noResize="1" noEditPoints="1" noAdjustHandles="1" noChangeArrowheads="1" noChangeShapeType="1"/>
            </p:cNvSpPr>
            <p:nvPr/>
          </p:nvSpPr>
          <p:spPr>
            <a:xfrm>
              <a:off x="7784432" y="1609457"/>
              <a:ext cx="2387029" cy="2387029"/>
            </a:xfrm>
            <a:prstGeom prst="ellips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Graphic 21">
              <a:extLst>
                <a:ext uri="{FF2B5EF4-FFF2-40B4-BE49-F238E27FC236}">
                  <a16:creationId xmlns:a16="http://schemas.microsoft.com/office/drawing/2014/main" id="{08D06A32-230A-3B43-A6B6-3F1D696941D7}"/>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tretch>
              <a:fillRect/>
            </a:stretch>
          </p:blipFill>
          <p:spPr>
            <a:xfrm>
              <a:off x="8413437" y="2044260"/>
              <a:ext cx="982221" cy="1543490"/>
            </a:xfrm>
            <a:prstGeom prst="rect">
              <a:avLst/>
            </a:prstGeom>
          </p:spPr>
        </p:pic>
      </p:grpSp>
    </p:spTree>
    <p:extLst>
      <p:ext uri="{BB962C8B-B14F-4D97-AF65-F5344CB8AC3E}">
        <p14:creationId xmlns:p14="http://schemas.microsoft.com/office/powerpoint/2010/main" val="36980301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B827EDFC-FE95-9B86-CDFC-8003D516670A}"/>
              </a:ext>
            </a:extLst>
          </p:cNvPr>
          <p:cNvGrpSpPr>
            <a:grpSpLocks noGrp="1" noUngrp="1" noRot="1" noMove="1" noResize="1"/>
          </p:cNvGrpSpPr>
          <p:nvPr/>
        </p:nvGrpSpPr>
        <p:grpSpPr>
          <a:xfrm>
            <a:off x="6004380" y="193287"/>
            <a:ext cx="6316900" cy="338554"/>
            <a:chOff x="127874" y="193287"/>
            <a:chExt cx="6316900" cy="338554"/>
          </a:xfrm>
        </p:grpSpPr>
        <p:sp>
          <p:nvSpPr>
            <p:cNvPr id="34" name="TextBox 33">
              <a:extLst>
                <a:ext uri="{FF2B5EF4-FFF2-40B4-BE49-F238E27FC236}">
                  <a16:creationId xmlns:a16="http://schemas.microsoft.com/office/drawing/2014/main" id="{1A9916AD-6412-E69B-73AD-EA1DCAD65523}"/>
                </a:ext>
              </a:extLst>
            </p:cNvPr>
            <p:cNvSpPr txBox="1">
              <a:spLocks noGrp="1" noRot="1" noMove="1" noResize="1" noEditPoints="1" noAdjustHandles="1" noChangeArrowheads="1" noChangeShapeType="1"/>
            </p:cNvSpPr>
            <p:nvPr/>
          </p:nvSpPr>
          <p:spPr>
            <a:xfrm>
              <a:off x="127874" y="193287"/>
              <a:ext cx="5501268" cy="338554"/>
            </a:xfrm>
            <a:prstGeom prst="rect">
              <a:avLst/>
            </a:prstGeom>
            <a:noFill/>
          </p:spPr>
          <p:txBody>
            <a:bodyPr wrap="square" rtlCol="0">
              <a:spAutoFit/>
            </a:bodyPr>
            <a:lstStyle/>
            <a:p>
              <a:pPr algn="r"/>
              <a:r>
                <a:rPr lang="en-US" sz="1600" b="1" i="1">
                  <a:solidFill>
                    <a:schemeClr val="bg1">
                      <a:lumMod val="75000"/>
                    </a:schemeClr>
                  </a:solidFill>
                  <a:latin typeface="Myriad Pro" panose="020B0503030403020204" pitchFamily="34" charset="0"/>
                </a:rPr>
                <a:t>Potentially Modifiable Risk Factors</a:t>
              </a:r>
            </a:p>
          </p:txBody>
        </p:sp>
        <p:sp>
          <p:nvSpPr>
            <p:cNvPr id="35" name="Rectangle: Rounded Corners 34">
              <a:extLst>
                <a:ext uri="{FF2B5EF4-FFF2-40B4-BE49-F238E27FC236}">
                  <a16:creationId xmlns:a16="http://schemas.microsoft.com/office/drawing/2014/main" id="{24404E06-04D5-7702-0D63-6E4F3D519C5A}"/>
                </a:ext>
              </a:extLst>
            </p:cNvPr>
            <p:cNvSpPr>
              <a:spLocks noGrp="1" noRot="1" noMove="1" noResize="1" noEditPoints="1" noAdjustHandles="1" noChangeArrowheads="1" noChangeShapeType="1"/>
            </p:cNvSpPr>
            <p:nvPr/>
          </p:nvSpPr>
          <p:spPr>
            <a:xfrm>
              <a:off x="5812534"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36" name="Rectangle: Rounded Corners 35">
              <a:extLst>
                <a:ext uri="{FF2B5EF4-FFF2-40B4-BE49-F238E27FC236}">
                  <a16:creationId xmlns:a16="http://schemas.microsoft.com/office/drawing/2014/main" id="{F9A765EC-3A8C-D784-1790-51F47090FA58}"/>
                </a:ext>
              </a:extLst>
            </p:cNvPr>
            <p:cNvSpPr>
              <a:spLocks noGrp="1" noRot="1" noMove="1" noResize="1" noEditPoints="1" noAdjustHandles="1" noChangeArrowheads="1" noChangeShapeType="1"/>
            </p:cNvSpPr>
            <p:nvPr/>
          </p:nvSpPr>
          <p:spPr>
            <a:xfrm>
              <a:off x="6167775"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grpSp>
      <p:sp>
        <p:nvSpPr>
          <p:cNvPr id="5" name="TextBox 4">
            <a:extLst>
              <a:ext uri="{FF2B5EF4-FFF2-40B4-BE49-F238E27FC236}">
                <a16:creationId xmlns:a16="http://schemas.microsoft.com/office/drawing/2014/main" id="{20C4561C-F147-2FC7-4CB3-378E011727BA}"/>
              </a:ext>
            </a:extLst>
          </p:cNvPr>
          <p:cNvSpPr txBox="1">
            <a:spLocks noGrp="1" noRot="1" noMove="1" noResize="1" noEditPoints="1" noAdjustHandles="1" noChangeArrowheads="1" noChangeShapeType="1"/>
          </p:cNvSpPr>
          <p:nvPr/>
        </p:nvSpPr>
        <p:spPr>
          <a:xfrm>
            <a:off x="1349127" y="634790"/>
            <a:ext cx="5584902" cy="461665"/>
          </a:xfrm>
          <a:prstGeom prst="rect">
            <a:avLst/>
          </a:prstGeom>
          <a:noFill/>
        </p:spPr>
        <p:txBody>
          <a:bodyPr wrap="square" rtlCol="0">
            <a:spAutoFit/>
          </a:bodyPr>
          <a:lstStyle/>
          <a:p>
            <a:r>
              <a:rPr lang="en-US" sz="2400">
                <a:latin typeface="Myriad Pro" panose="020B0503030403020204" pitchFamily="34" charset="0"/>
              </a:rPr>
              <a:t>Risk Factor: </a:t>
            </a:r>
            <a:r>
              <a:rPr lang="en-US" sz="2400" b="1">
                <a:latin typeface="Myriad Pro" panose="020B0503030403020204" pitchFamily="34" charset="0"/>
              </a:rPr>
              <a:t>Hearing Loss</a:t>
            </a:r>
            <a:endParaRPr lang="en-US" sz="4000" b="1"/>
          </a:p>
        </p:txBody>
      </p:sp>
      <p:grpSp>
        <p:nvGrpSpPr>
          <p:cNvPr id="31" name="Group 30">
            <a:extLst>
              <a:ext uri="{FF2B5EF4-FFF2-40B4-BE49-F238E27FC236}">
                <a16:creationId xmlns:a16="http://schemas.microsoft.com/office/drawing/2014/main" id="{52D9B9B3-E0ED-B386-3677-DE873648A107}"/>
              </a:ext>
            </a:extLst>
          </p:cNvPr>
          <p:cNvGrpSpPr>
            <a:grpSpLocks noGrp="1" noUngrp="1" noRot="1" noMove="1" noResize="1"/>
          </p:cNvGrpSpPr>
          <p:nvPr/>
        </p:nvGrpSpPr>
        <p:grpSpPr>
          <a:xfrm>
            <a:off x="744279" y="634790"/>
            <a:ext cx="577931" cy="471944"/>
            <a:chOff x="5699051" y="1711842"/>
            <a:chExt cx="512135" cy="418214"/>
          </a:xfrm>
          <a:solidFill>
            <a:schemeClr val="accent3">
              <a:lumMod val="20000"/>
              <a:lumOff val="80000"/>
            </a:schemeClr>
          </a:solidFill>
        </p:grpSpPr>
        <p:sp>
          <p:nvSpPr>
            <p:cNvPr id="32" name="Oval 31">
              <a:extLst>
                <a:ext uri="{FF2B5EF4-FFF2-40B4-BE49-F238E27FC236}">
                  <a16:creationId xmlns:a16="http://schemas.microsoft.com/office/drawing/2014/main" id="{86561D87-C01B-E957-54AE-E1917C1DCD4E}"/>
                </a:ext>
              </a:extLst>
            </p:cNvPr>
            <p:cNvSpPr>
              <a:spLocks noGrp="1" noRot="1" noMove="1" noResize="1" noEditPoints="1" noAdjustHandles="1" noChangeArrowheads="1" noChangeShapeType="1"/>
            </p:cNvSpPr>
            <p:nvPr/>
          </p:nvSpPr>
          <p:spPr>
            <a:xfrm>
              <a:off x="5792972" y="1711842"/>
              <a:ext cx="418214" cy="418214"/>
            </a:xfrm>
            <a:prstGeom prst="ellips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Arrow: Right 37">
              <a:extLst>
                <a:ext uri="{FF2B5EF4-FFF2-40B4-BE49-F238E27FC236}">
                  <a16:creationId xmlns:a16="http://schemas.microsoft.com/office/drawing/2014/main" id="{86B57325-948F-ECA6-086C-04E1AAEA6C9C}"/>
                </a:ext>
              </a:extLst>
            </p:cNvPr>
            <p:cNvSpPr>
              <a:spLocks noGrp="1" noRot="1" noMove="1" noResize="1" noEditPoints="1" noAdjustHandles="1" noChangeArrowheads="1" noChangeShapeType="1"/>
            </p:cNvSpPr>
            <p:nvPr/>
          </p:nvSpPr>
          <p:spPr>
            <a:xfrm>
              <a:off x="5699051" y="1800087"/>
              <a:ext cx="418214" cy="241724"/>
            </a:xfrm>
            <a:prstGeom prst="rightArrow">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TextBox 38">
            <a:extLst>
              <a:ext uri="{FF2B5EF4-FFF2-40B4-BE49-F238E27FC236}">
                <a16:creationId xmlns:a16="http://schemas.microsoft.com/office/drawing/2014/main" id="{2460D2F1-3BEC-73AC-C140-CE1DAF289D5F}"/>
              </a:ext>
            </a:extLst>
          </p:cNvPr>
          <p:cNvSpPr txBox="1">
            <a:spLocks noGrp="1" noRot="1" noMove="1" noResize="1" noEditPoints="1" noAdjustHandles="1" noChangeArrowheads="1" noChangeShapeType="1"/>
          </p:cNvSpPr>
          <p:nvPr/>
        </p:nvSpPr>
        <p:spPr>
          <a:xfrm>
            <a:off x="6073498" y="2202450"/>
            <a:ext cx="5717109" cy="2077492"/>
          </a:xfrm>
          <a:prstGeom prst="rect">
            <a:avLst/>
          </a:prstGeom>
          <a:noFill/>
        </p:spPr>
        <p:txBody>
          <a:bodyPr wrap="square" rtlCol="0">
            <a:spAutoFit/>
          </a:bodyPr>
          <a:lstStyle/>
          <a:p>
            <a:pPr marL="285750" indent="-285750">
              <a:spcAft>
                <a:spcPts val="1800"/>
              </a:spcAft>
              <a:buFont typeface="Arial" panose="020B0604020202020204" pitchFamily="34" charset="0"/>
              <a:buChar char="•"/>
            </a:pPr>
            <a:r>
              <a:rPr lang="en-US" sz="2000"/>
              <a:t>Check your hearing regularly.</a:t>
            </a:r>
          </a:p>
          <a:p>
            <a:pPr marL="285750" indent="-285750">
              <a:spcAft>
                <a:spcPts val="1800"/>
              </a:spcAft>
              <a:buFont typeface="Arial" panose="020B0604020202020204" pitchFamily="34" charset="0"/>
              <a:buChar char="•"/>
            </a:pPr>
            <a:r>
              <a:rPr lang="en-US" sz="2000"/>
              <a:t>Ask people to speak up if you cannot hear them. </a:t>
            </a:r>
          </a:p>
          <a:p>
            <a:pPr marL="285750" indent="-285750">
              <a:spcAft>
                <a:spcPts val="600"/>
              </a:spcAft>
              <a:buFont typeface="Arial" panose="020B0604020202020204" pitchFamily="34" charset="0"/>
              <a:buChar char="•"/>
            </a:pPr>
            <a:r>
              <a:rPr lang="en-US" sz="2000"/>
              <a:t>Seek out state/community hearing aid resources.</a:t>
            </a:r>
          </a:p>
          <a:p>
            <a:pPr marL="287338">
              <a:spcAft>
                <a:spcPts val="200"/>
              </a:spcAft>
            </a:pPr>
            <a:r>
              <a:rPr lang="en-US" sz="1700" i="1"/>
              <a:t>Note</a:t>
            </a:r>
            <a:r>
              <a:rPr lang="en-US" sz="1700"/>
              <a:t>: </a:t>
            </a:r>
            <a:r>
              <a:rPr lang="en-US" sz="1700" i="1"/>
              <a:t>There is no standard recommended age at which to get a hearing test. If symptoms arise, get checked out</a:t>
            </a:r>
            <a:r>
              <a:rPr lang="en-US" sz="1700"/>
              <a:t>.</a:t>
            </a:r>
          </a:p>
        </p:txBody>
      </p:sp>
      <p:sp>
        <p:nvSpPr>
          <p:cNvPr id="2" name="TextBox 1">
            <a:extLst>
              <a:ext uri="{FF2B5EF4-FFF2-40B4-BE49-F238E27FC236}">
                <a16:creationId xmlns:a16="http://schemas.microsoft.com/office/drawing/2014/main" id="{38637BF5-CE25-F161-0924-354BED3AA6F4}"/>
              </a:ext>
            </a:extLst>
          </p:cNvPr>
          <p:cNvSpPr txBox="1">
            <a:spLocks noGrp="1" noRot="1" noMove="1" noResize="1" noEditPoints="1" noAdjustHandles="1" noChangeArrowheads="1" noChangeShapeType="1"/>
          </p:cNvSpPr>
          <p:nvPr/>
        </p:nvSpPr>
        <p:spPr>
          <a:xfrm>
            <a:off x="549739" y="2062855"/>
            <a:ext cx="5050422" cy="1754326"/>
          </a:xfrm>
          <a:prstGeom prst="rect">
            <a:avLst/>
          </a:prstGeom>
          <a:noFill/>
        </p:spPr>
        <p:txBody>
          <a:bodyPr wrap="square" lIns="91440" tIns="45720" rIns="91440" bIns="45720" rtlCol="0" anchor="t">
            <a:spAutoFit/>
          </a:bodyPr>
          <a:lstStyle/>
          <a:p>
            <a:pPr algn="ctr">
              <a:lnSpc>
                <a:spcPct val="90000"/>
              </a:lnSpc>
            </a:pPr>
            <a:r>
              <a:rPr lang="en-US" sz="6000" b="1">
                <a:latin typeface="Myriad Pro"/>
              </a:rPr>
              <a:t>Get &amp; Use Hearing Aids</a:t>
            </a:r>
            <a:endParaRPr lang="en-US" sz="6000" b="1">
              <a:latin typeface="Myriad Pro" panose="020B0503030403020204" pitchFamily="34" charset="0"/>
            </a:endParaRPr>
          </a:p>
        </p:txBody>
      </p:sp>
      <p:sp>
        <p:nvSpPr>
          <p:cNvPr id="3" name="TextBox 2">
            <a:extLst>
              <a:ext uri="{FF2B5EF4-FFF2-40B4-BE49-F238E27FC236}">
                <a16:creationId xmlns:a16="http://schemas.microsoft.com/office/drawing/2014/main" id="{4DD853F1-260B-0EB7-47C8-EEFADBC4CE4F}"/>
              </a:ext>
            </a:extLst>
          </p:cNvPr>
          <p:cNvSpPr txBox="1">
            <a:spLocks noGrp="1" noRot="1" noMove="1" noResize="1" noEditPoints="1" noAdjustHandles="1" noChangeArrowheads="1" noChangeShapeType="1"/>
          </p:cNvSpPr>
          <p:nvPr/>
        </p:nvSpPr>
        <p:spPr>
          <a:xfrm>
            <a:off x="6073499" y="1689941"/>
            <a:ext cx="5397195" cy="369332"/>
          </a:xfrm>
          <a:prstGeom prst="rect">
            <a:avLst/>
          </a:prstGeom>
          <a:noFill/>
        </p:spPr>
        <p:txBody>
          <a:bodyPr wrap="square" rtlCol="0">
            <a:spAutoFit/>
          </a:bodyPr>
          <a:lstStyle/>
          <a:p>
            <a:pPr>
              <a:lnSpc>
                <a:spcPct val="90000"/>
              </a:lnSpc>
            </a:pPr>
            <a:r>
              <a:rPr lang="en-US" sz="2000" b="1">
                <a:solidFill>
                  <a:schemeClr val="accent6"/>
                </a:solidFill>
                <a:latin typeface="Myriad Pro" panose="020B0503030403020204" pitchFamily="34" charset="0"/>
              </a:rPr>
              <a:t>Changes That Can Make a Big Difference</a:t>
            </a:r>
          </a:p>
        </p:txBody>
      </p:sp>
      <p:sp>
        <p:nvSpPr>
          <p:cNvPr id="12" name="TextBox 11">
            <a:extLst>
              <a:ext uri="{FF2B5EF4-FFF2-40B4-BE49-F238E27FC236}">
                <a16:creationId xmlns:a16="http://schemas.microsoft.com/office/drawing/2014/main" id="{CAB7DFED-A36F-1840-BF78-47EE093B9B66}"/>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t>Brain Health &amp; Dementia Awareness in Our Communities  |  </a:t>
            </a:r>
            <a:fld id="{F9C608B9-E2CB-4E5D-B995-23A42A7D67FE}" type="slidenum">
              <a:rPr lang="en-US" sz="1200" i="1" smtClean="0"/>
              <a:pPr algn="r"/>
              <a:t>47</a:t>
            </a:fld>
            <a:r>
              <a:rPr lang="en-US" sz="1200" i="1"/>
              <a:t> </a:t>
            </a:r>
          </a:p>
        </p:txBody>
      </p:sp>
      <p:sp>
        <p:nvSpPr>
          <p:cNvPr id="13" name="TextBox 12">
            <a:extLst>
              <a:ext uri="{FF2B5EF4-FFF2-40B4-BE49-F238E27FC236}">
                <a16:creationId xmlns:a16="http://schemas.microsoft.com/office/drawing/2014/main" id="{33EBF1ED-B3A7-22B5-153C-B018FD9A79A7}"/>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solidFill>
              </a:rPr>
              <a:t>Please Do Not Change Presentation Language</a:t>
            </a:r>
          </a:p>
        </p:txBody>
      </p:sp>
      <p:grpSp>
        <p:nvGrpSpPr>
          <p:cNvPr id="6" name="Group 5">
            <a:extLst>
              <a:ext uri="{FF2B5EF4-FFF2-40B4-BE49-F238E27FC236}">
                <a16:creationId xmlns:a16="http://schemas.microsoft.com/office/drawing/2014/main" id="{3880A9FC-535B-BE05-40BB-651B965DA19D}"/>
              </a:ext>
            </a:extLst>
          </p:cNvPr>
          <p:cNvGrpSpPr>
            <a:grpSpLocks noGrp="1" noUngrp="1" noRot="1" noMove="1" noResize="1"/>
          </p:cNvGrpSpPr>
          <p:nvPr/>
        </p:nvGrpSpPr>
        <p:grpSpPr>
          <a:xfrm>
            <a:off x="6384852" y="4779335"/>
            <a:ext cx="4598582" cy="1015410"/>
            <a:chOff x="6384852" y="4779335"/>
            <a:chExt cx="4598582" cy="1015410"/>
          </a:xfrm>
        </p:grpSpPr>
        <p:sp>
          <p:nvSpPr>
            <p:cNvPr id="7" name="Rectangle: Rounded Corners 6">
              <a:extLst>
                <a:ext uri="{FF2B5EF4-FFF2-40B4-BE49-F238E27FC236}">
                  <a16:creationId xmlns:a16="http://schemas.microsoft.com/office/drawing/2014/main" id="{04C79F19-FB2D-22B6-DC3C-60C3140425DA}"/>
                </a:ext>
              </a:extLst>
            </p:cNvPr>
            <p:cNvSpPr>
              <a:spLocks noGrp="1" noRot="1" noMove="1" noResize="1" noEditPoints="1" noAdjustHandles="1" noChangeArrowheads="1" noChangeShapeType="1"/>
            </p:cNvSpPr>
            <p:nvPr/>
          </p:nvSpPr>
          <p:spPr>
            <a:xfrm>
              <a:off x="6384852" y="4779335"/>
              <a:ext cx="4598582" cy="1015410"/>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78A2681-7435-9E35-7292-E7A12D974D5E}"/>
                </a:ext>
              </a:extLst>
            </p:cNvPr>
            <p:cNvSpPr txBox="1">
              <a:spLocks noGrp="1" noRot="1" noMove="1" noResize="1" noEditPoints="1" noAdjustHandles="1" noChangeArrowheads="1" noChangeShapeType="1"/>
            </p:cNvSpPr>
            <p:nvPr/>
          </p:nvSpPr>
          <p:spPr>
            <a:xfrm>
              <a:off x="7201198" y="4959181"/>
              <a:ext cx="3782236" cy="646331"/>
            </a:xfrm>
            <a:prstGeom prst="rect">
              <a:avLst/>
            </a:prstGeom>
            <a:noFill/>
          </p:spPr>
          <p:txBody>
            <a:bodyPr wrap="square" rtlCol="0">
              <a:spAutoFit/>
            </a:bodyPr>
            <a:lstStyle/>
            <a:p>
              <a:r>
                <a:rPr lang="en-US" b="1">
                  <a:solidFill>
                    <a:schemeClr val="accent3"/>
                  </a:solidFill>
                  <a:latin typeface="Myriad Pro" panose="020B0503030403020204" pitchFamily="34" charset="0"/>
                </a:rPr>
                <a:t>Check the box that applies to you on your Participant Handout</a:t>
              </a:r>
            </a:p>
          </p:txBody>
        </p:sp>
        <p:sp>
          <p:nvSpPr>
            <p:cNvPr id="9" name="Rectangle 8">
              <a:extLst>
                <a:ext uri="{FF2B5EF4-FFF2-40B4-BE49-F238E27FC236}">
                  <a16:creationId xmlns:a16="http://schemas.microsoft.com/office/drawing/2014/main" id="{D0A3741F-2136-30AC-A1C2-3EACB72FDA12}"/>
                </a:ext>
              </a:extLst>
            </p:cNvPr>
            <p:cNvSpPr>
              <a:spLocks noGrp="1" noRot="1" noMove="1" noResize="1" noEditPoints="1" noAdjustHandles="1" noChangeArrowheads="1" noChangeShapeType="1"/>
            </p:cNvSpPr>
            <p:nvPr/>
          </p:nvSpPr>
          <p:spPr>
            <a:xfrm>
              <a:off x="6705698" y="5150642"/>
              <a:ext cx="285209" cy="285209"/>
            </a:xfrm>
            <a:prstGeom prst="rect">
              <a:avLst/>
            </a:prstGeom>
            <a:solidFill>
              <a:schemeClr val="bg1"/>
            </a:solid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L-Shape 9">
              <a:extLst>
                <a:ext uri="{FF2B5EF4-FFF2-40B4-BE49-F238E27FC236}">
                  <a16:creationId xmlns:a16="http://schemas.microsoft.com/office/drawing/2014/main" id="{D2DCCE4B-701B-78AC-0DD9-1F6EC5CFE5DE}"/>
                </a:ext>
              </a:extLst>
            </p:cNvPr>
            <p:cNvSpPr>
              <a:spLocks noGrp="1" noRot="1" noMove="1" noResize="1" noEditPoints="1" noAdjustHandles="1" noChangeArrowheads="1" noChangeShapeType="1"/>
            </p:cNvSpPr>
            <p:nvPr/>
          </p:nvSpPr>
          <p:spPr>
            <a:xfrm rot="18669267">
              <a:off x="6723142" y="5094823"/>
              <a:ext cx="364565" cy="172339"/>
            </a:xfrm>
            <a:prstGeom prst="corner">
              <a:avLst>
                <a:gd name="adj1" fmla="val 27715"/>
                <a:gd name="adj2" fmla="val 30057"/>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709177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2" grpId="0"/>
      <p:bldP spid="3"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0BEA22CB-72DF-4378-EFD3-CD6B224887AA}"/>
              </a:ext>
            </a:extLst>
          </p:cNvPr>
          <p:cNvGrpSpPr>
            <a:grpSpLocks noGrp="1" noUngrp="1" noRot="1" noMove="1" noResize="1"/>
          </p:cNvGrpSpPr>
          <p:nvPr/>
        </p:nvGrpSpPr>
        <p:grpSpPr>
          <a:xfrm>
            <a:off x="6068862" y="185853"/>
            <a:ext cx="6252418" cy="338554"/>
            <a:chOff x="192356" y="185853"/>
            <a:chExt cx="6252418" cy="338554"/>
          </a:xfrm>
        </p:grpSpPr>
        <p:sp>
          <p:nvSpPr>
            <p:cNvPr id="6" name="TextBox 5">
              <a:extLst>
                <a:ext uri="{FF2B5EF4-FFF2-40B4-BE49-F238E27FC236}">
                  <a16:creationId xmlns:a16="http://schemas.microsoft.com/office/drawing/2014/main" id="{9768E04B-3718-76B3-9450-D34F679360F5}"/>
                </a:ext>
              </a:extLst>
            </p:cNvPr>
            <p:cNvSpPr txBox="1">
              <a:spLocks noGrp="1" noRot="1" noMove="1" noResize="1" noEditPoints="1" noAdjustHandles="1" noChangeArrowheads="1" noChangeShapeType="1"/>
            </p:cNvSpPr>
            <p:nvPr/>
          </p:nvSpPr>
          <p:spPr>
            <a:xfrm>
              <a:off x="192356" y="185853"/>
              <a:ext cx="5501268" cy="338554"/>
            </a:xfrm>
            <a:prstGeom prst="rect">
              <a:avLst/>
            </a:prstGeom>
            <a:noFill/>
          </p:spPr>
          <p:txBody>
            <a:bodyPr wrap="square" rtlCol="0">
              <a:spAutoFit/>
            </a:bodyPr>
            <a:lstStyle/>
            <a:p>
              <a:pPr algn="r"/>
              <a:r>
                <a:rPr lang="en-US" sz="1600" b="1" i="1">
                  <a:solidFill>
                    <a:schemeClr val="bg1">
                      <a:lumMod val="75000"/>
                    </a:schemeClr>
                  </a:solidFill>
                  <a:latin typeface="Myriad Pro" panose="020B0503030403020204" pitchFamily="34" charset="0"/>
                </a:rPr>
                <a:t>Potentially Modifiable Risk Factors</a:t>
              </a:r>
            </a:p>
          </p:txBody>
        </p:sp>
        <p:sp>
          <p:nvSpPr>
            <p:cNvPr id="7" name="Rectangle: Rounded Corners 6">
              <a:extLst>
                <a:ext uri="{FF2B5EF4-FFF2-40B4-BE49-F238E27FC236}">
                  <a16:creationId xmlns:a16="http://schemas.microsoft.com/office/drawing/2014/main" id="{CFE0FD3A-50ED-45CF-2571-6C583073FB58}"/>
                </a:ext>
              </a:extLst>
            </p:cNvPr>
            <p:cNvSpPr>
              <a:spLocks noGrp="1" noRot="1" noMove="1" noResize="1" noEditPoints="1" noAdjustHandles="1" noChangeArrowheads="1" noChangeShapeType="1"/>
            </p:cNvSpPr>
            <p:nvPr/>
          </p:nvSpPr>
          <p:spPr>
            <a:xfrm>
              <a:off x="5812534"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8" name="Rectangle: Rounded Corners 7">
              <a:extLst>
                <a:ext uri="{FF2B5EF4-FFF2-40B4-BE49-F238E27FC236}">
                  <a16:creationId xmlns:a16="http://schemas.microsoft.com/office/drawing/2014/main" id="{C1074260-523C-1026-B2C4-3F625AB3AB30}"/>
                </a:ext>
              </a:extLst>
            </p:cNvPr>
            <p:cNvSpPr>
              <a:spLocks noGrp="1" noRot="1" noMove="1" noResize="1" noEditPoints="1" noAdjustHandles="1" noChangeArrowheads="1" noChangeShapeType="1"/>
            </p:cNvSpPr>
            <p:nvPr/>
          </p:nvSpPr>
          <p:spPr>
            <a:xfrm>
              <a:off x="6167775"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grpSp>
      <p:sp>
        <p:nvSpPr>
          <p:cNvPr id="9" name="TextBox 8">
            <a:extLst>
              <a:ext uri="{FF2B5EF4-FFF2-40B4-BE49-F238E27FC236}">
                <a16:creationId xmlns:a16="http://schemas.microsoft.com/office/drawing/2014/main" id="{586F5204-F3E5-67E4-593C-4E8A1174E5EC}"/>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solidFill>
                  <a:schemeClr val="bg1"/>
                </a:solidFill>
              </a:rPr>
              <a:t>Brain Health &amp; Dementia Awareness in Our Communities  |  </a:t>
            </a:r>
            <a:fld id="{F9C608B9-E2CB-4E5D-B995-23A42A7D67FE}" type="slidenum">
              <a:rPr lang="en-US" sz="1200" i="1" smtClean="0">
                <a:solidFill>
                  <a:schemeClr val="bg1"/>
                </a:solidFill>
              </a:rPr>
              <a:pPr algn="r"/>
              <a:t>48</a:t>
            </a:fld>
            <a:r>
              <a:rPr lang="en-US" sz="1200" i="1">
                <a:solidFill>
                  <a:schemeClr val="bg1"/>
                </a:solidFill>
              </a:rPr>
              <a:t> </a:t>
            </a:r>
          </a:p>
        </p:txBody>
      </p:sp>
      <p:sp>
        <p:nvSpPr>
          <p:cNvPr id="13" name="TextBox 12">
            <a:extLst>
              <a:ext uri="{FF2B5EF4-FFF2-40B4-BE49-F238E27FC236}">
                <a16:creationId xmlns:a16="http://schemas.microsoft.com/office/drawing/2014/main" id="{69F961B8-6A88-0386-97D4-767C632BDDB3}"/>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lumMod val="65000"/>
                  </a:schemeClr>
                </a:solidFill>
              </a:rPr>
              <a:t>Please Do Not Change Presentation Language</a:t>
            </a:r>
          </a:p>
        </p:txBody>
      </p:sp>
      <p:grpSp>
        <p:nvGrpSpPr>
          <p:cNvPr id="11" name="Group 10">
            <a:extLst>
              <a:ext uri="{FF2B5EF4-FFF2-40B4-BE49-F238E27FC236}">
                <a16:creationId xmlns:a16="http://schemas.microsoft.com/office/drawing/2014/main" id="{993BEEC9-26BA-0429-17F1-D024661AA509}"/>
              </a:ext>
            </a:extLst>
          </p:cNvPr>
          <p:cNvGrpSpPr>
            <a:grpSpLocks noGrp="1" noUngrp="1" noRot="1" noMove="1" noResize="1"/>
          </p:cNvGrpSpPr>
          <p:nvPr/>
        </p:nvGrpSpPr>
        <p:grpSpPr>
          <a:xfrm>
            <a:off x="1683992" y="1286502"/>
            <a:ext cx="5604909" cy="2228608"/>
            <a:chOff x="1683992" y="1286502"/>
            <a:chExt cx="5604909" cy="2228608"/>
          </a:xfrm>
        </p:grpSpPr>
        <p:sp>
          <p:nvSpPr>
            <p:cNvPr id="2" name="TextBox 1">
              <a:extLst>
                <a:ext uri="{FF2B5EF4-FFF2-40B4-BE49-F238E27FC236}">
                  <a16:creationId xmlns:a16="http://schemas.microsoft.com/office/drawing/2014/main" id="{3C002E3B-660C-5225-A1A2-8C70DDDE36BA}"/>
                </a:ext>
              </a:extLst>
            </p:cNvPr>
            <p:cNvSpPr txBox="1">
              <a:spLocks noGrp="1" noRot="1" noMove="1" noResize="1" noEditPoints="1" noAdjustHandles="1" noChangeArrowheads="1" noChangeShapeType="1"/>
            </p:cNvSpPr>
            <p:nvPr/>
          </p:nvSpPr>
          <p:spPr>
            <a:xfrm>
              <a:off x="1683992" y="1594584"/>
              <a:ext cx="5604909" cy="1920526"/>
            </a:xfrm>
            <a:prstGeom prst="rect">
              <a:avLst/>
            </a:prstGeom>
            <a:noFill/>
          </p:spPr>
          <p:txBody>
            <a:bodyPr wrap="square" rtlCol="0">
              <a:spAutoFit/>
            </a:bodyPr>
            <a:lstStyle/>
            <a:p>
              <a:pPr>
                <a:lnSpc>
                  <a:spcPct val="90000"/>
                </a:lnSpc>
              </a:pPr>
              <a:r>
                <a:rPr lang="en-US" sz="6600" b="1" i="0" u="none" strike="noStrike" baseline="0">
                  <a:latin typeface="Myriad Pro" panose="020B0503030403020204" pitchFamily="34" charset="0"/>
                </a:rPr>
                <a:t>High Blood Pressure</a:t>
              </a:r>
              <a:endParaRPr lang="en-US" sz="9600"/>
            </a:p>
          </p:txBody>
        </p:sp>
        <p:sp>
          <p:nvSpPr>
            <p:cNvPr id="3" name="TextBox 2">
              <a:extLst>
                <a:ext uri="{FF2B5EF4-FFF2-40B4-BE49-F238E27FC236}">
                  <a16:creationId xmlns:a16="http://schemas.microsoft.com/office/drawing/2014/main" id="{B80CF66B-1855-ED1D-B1AB-45653544652F}"/>
                </a:ext>
              </a:extLst>
            </p:cNvPr>
            <p:cNvSpPr txBox="1">
              <a:spLocks noGrp="1" noRot="1" noMove="1" noResize="1" noEditPoints="1" noAdjustHandles="1" noChangeArrowheads="1" noChangeShapeType="1"/>
            </p:cNvSpPr>
            <p:nvPr/>
          </p:nvSpPr>
          <p:spPr>
            <a:xfrm>
              <a:off x="1728339" y="1286502"/>
              <a:ext cx="4336472" cy="369332"/>
            </a:xfrm>
            <a:prstGeom prst="rect">
              <a:avLst/>
            </a:prstGeom>
            <a:noFill/>
          </p:spPr>
          <p:txBody>
            <a:bodyPr wrap="square" rtlCol="0">
              <a:spAutoFit/>
            </a:bodyPr>
            <a:lstStyle/>
            <a:p>
              <a:pPr>
                <a:lnSpc>
                  <a:spcPct val="90000"/>
                </a:lnSpc>
              </a:pPr>
              <a:r>
                <a:rPr lang="en-US" sz="2000" b="1">
                  <a:solidFill>
                    <a:schemeClr val="accent6"/>
                  </a:solidFill>
                  <a:latin typeface="Myriad Pro" panose="020B0503030403020204" pitchFamily="34" charset="0"/>
                </a:rPr>
                <a:t>Potentially Modifiable Risk Factor</a:t>
              </a:r>
            </a:p>
          </p:txBody>
        </p:sp>
      </p:grpSp>
      <p:grpSp>
        <p:nvGrpSpPr>
          <p:cNvPr id="12" name="Group 11">
            <a:extLst>
              <a:ext uri="{FF2B5EF4-FFF2-40B4-BE49-F238E27FC236}">
                <a16:creationId xmlns:a16="http://schemas.microsoft.com/office/drawing/2014/main" id="{76CF3C28-C05B-0716-DAED-543882273CC3}"/>
              </a:ext>
            </a:extLst>
          </p:cNvPr>
          <p:cNvGrpSpPr>
            <a:grpSpLocks noGrp="1" noUngrp="1" noRot="1" noMove="1" noResize="1"/>
          </p:cNvGrpSpPr>
          <p:nvPr/>
        </p:nvGrpSpPr>
        <p:grpSpPr>
          <a:xfrm>
            <a:off x="1728339" y="3823192"/>
            <a:ext cx="4899163" cy="1717596"/>
            <a:chOff x="1728339" y="3823192"/>
            <a:chExt cx="4899163" cy="1717596"/>
          </a:xfrm>
        </p:grpSpPr>
        <p:sp>
          <p:nvSpPr>
            <p:cNvPr id="5" name="TextBox 4">
              <a:extLst>
                <a:ext uri="{FF2B5EF4-FFF2-40B4-BE49-F238E27FC236}">
                  <a16:creationId xmlns:a16="http://schemas.microsoft.com/office/drawing/2014/main" id="{D0567808-174E-EA61-F946-3FC464A1C58A}"/>
                </a:ext>
              </a:extLst>
            </p:cNvPr>
            <p:cNvSpPr txBox="1">
              <a:spLocks noGrp="1" noRot="1" noMove="1" noResize="1" noEditPoints="1" noAdjustHandles="1" noChangeArrowheads="1" noChangeShapeType="1"/>
            </p:cNvSpPr>
            <p:nvPr/>
          </p:nvSpPr>
          <p:spPr>
            <a:xfrm>
              <a:off x="1728339" y="4217349"/>
              <a:ext cx="4899163" cy="1323439"/>
            </a:xfrm>
            <a:prstGeom prst="rect">
              <a:avLst/>
            </a:prstGeom>
            <a:noFill/>
          </p:spPr>
          <p:txBody>
            <a:bodyPr wrap="square" rtlCol="0">
              <a:noAutofit/>
            </a:bodyPr>
            <a:lstStyle/>
            <a:p>
              <a:pPr>
                <a:spcAft>
                  <a:spcPts val="3000"/>
                </a:spcAft>
              </a:pPr>
              <a:r>
                <a:rPr lang="en-US" sz="2800">
                  <a:latin typeface="Myriad Pro" panose="020B0503030403020204" pitchFamily="34" charset="0"/>
                </a:rPr>
                <a:t>The force of your blood pushing against the walls of your blood vessels is too high.</a:t>
              </a:r>
              <a:endParaRPr lang="en-US" sz="2800" b="0" i="0" u="none" strike="noStrike" baseline="0">
                <a:latin typeface="Myriad Pro" panose="020B0503030403020204" pitchFamily="34" charset="0"/>
              </a:endParaRPr>
            </a:p>
          </p:txBody>
        </p:sp>
        <p:sp>
          <p:nvSpPr>
            <p:cNvPr id="14" name="TextBox 13">
              <a:extLst>
                <a:ext uri="{FF2B5EF4-FFF2-40B4-BE49-F238E27FC236}">
                  <a16:creationId xmlns:a16="http://schemas.microsoft.com/office/drawing/2014/main" id="{14E13A51-0AFA-D1EF-7ACF-FBEB40F4FADD}"/>
                </a:ext>
              </a:extLst>
            </p:cNvPr>
            <p:cNvSpPr txBox="1">
              <a:spLocks noGrp="1" noRot="1" noMove="1" noResize="1" noEditPoints="1" noAdjustHandles="1" noChangeArrowheads="1" noChangeShapeType="1"/>
            </p:cNvSpPr>
            <p:nvPr/>
          </p:nvSpPr>
          <p:spPr>
            <a:xfrm>
              <a:off x="1728339" y="3823192"/>
              <a:ext cx="4151620" cy="369332"/>
            </a:xfrm>
            <a:prstGeom prst="rect">
              <a:avLst/>
            </a:prstGeom>
            <a:noFill/>
          </p:spPr>
          <p:txBody>
            <a:bodyPr wrap="square" rtlCol="0">
              <a:spAutoFit/>
            </a:bodyPr>
            <a:lstStyle/>
            <a:p>
              <a:pPr>
                <a:lnSpc>
                  <a:spcPct val="90000"/>
                </a:lnSpc>
              </a:pPr>
              <a:r>
                <a:rPr lang="en-US" sz="2000" b="1">
                  <a:solidFill>
                    <a:schemeClr val="accent6"/>
                  </a:solidFill>
                  <a:latin typeface="Myriad Pro" panose="020B0503030403020204" pitchFamily="34" charset="0"/>
                </a:rPr>
                <a:t>Definition:</a:t>
              </a:r>
            </a:p>
          </p:txBody>
        </p:sp>
      </p:grpSp>
      <p:grpSp>
        <p:nvGrpSpPr>
          <p:cNvPr id="10" name="Group 9">
            <a:extLst>
              <a:ext uri="{FF2B5EF4-FFF2-40B4-BE49-F238E27FC236}">
                <a16:creationId xmlns:a16="http://schemas.microsoft.com/office/drawing/2014/main" id="{E17B4686-A49E-5D1F-17E8-F0A3FC752BC5}"/>
              </a:ext>
            </a:extLst>
          </p:cNvPr>
          <p:cNvGrpSpPr>
            <a:grpSpLocks noGrp="1" noUngrp="1" noRot="1" noMove="1" noResize="1"/>
          </p:cNvGrpSpPr>
          <p:nvPr/>
        </p:nvGrpSpPr>
        <p:grpSpPr>
          <a:xfrm>
            <a:off x="7784432" y="1609457"/>
            <a:ext cx="2387029" cy="2387029"/>
            <a:chOff x="7784432" y="1609457"/>
            <a:chExt cx="2387029" cy="2387029"/>
          </a:xfrm>
        </p:grpSpPr>
        <p:sp>
          <p:nvSpPr>
            <p:cNvPr id="15" name="Oval 14">
              <a:extLst>
                <a:ext uri="{FF2B5EF4-FFF2-40B4-BE49-F238E27FC236}">
                  <a16:creationId xmlns:a16="http://schemas.microsoft.com/office/drawing/2014/main" id="{44BB83A8-C11A-A9D3-9D9C-F8849460A991}"/>
                </a:ext>
              </a:extLst>
            </p:cNvPr>
            <p:cNvSpPr>
              <a:spLocks noGrp="1" noRot="1" noMove="1" noResize="1" noEditPoints="1" noAdjustHandles="1" noChangeArrowheads="1" noChangeShapeType="1"/>
            </p:cNvSpPr>
            <p:nvPr/>
          </p:nvSpPr>
          <p:spPr>
            <a:xfrm>
              <a:off x="7784432" y="1609457"/>
              <a:ext cx="2387029" cy="2387029"/>
            </a:xfrm>
            <a:prstGeom prst="ellips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Graphic 17">
              <a:extLst>
                <a:ext uri="{FF2B5EF4-FFF2-40B4-BE49-F238E27FC236}">
                  <a16:creationId xmlns:a16="http://schemas.microsoft.com/office/drawing/2014/main" id="{A177E88A-91F3-3C75-7131-EBC7B2ABD469}"/>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tretch>
              <a:fillRect/>
            </a:stretch>
          </p:blipFill>
          <p:spPr>
            <a:xfrm>
              <a:off x="8169511" y="2205811"/>
              <a:ext cx="1621037" cy="1309299"/>
            </a:xfrm>
            <a:prstGeom prst="rect">
              <a:avLst/>
            </a:prstGeom>
          </p:spPr>
        </p:pic>
      </p:grpSp>
    </p:spTree>
    <p:extLst>
      <p:ext uri="{BB962C8B-B14F-4D97-AF65-F5344CB8AC3E}">
        <p14:creationId xmlns:p14="http://schemas.microsoft.com/office/powerpoint/2010/main" val="26153694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B827EDFC-FE95-9B86-CDFC-8003D516670A}"/>
              </a:ext>
            </a:extLst>
          </p:cNvPr>
          <p:cNvGrpSpPr>
            <a:grpSpLocks noGrp="1" noUngrp="1" noRot="1" noMove="1" noResize="1"/>
          </p:cNvGrpSpPr>
          <p:nvPr/>
        </p:nvGrpSpPr>
        <p:grpSpPr>
          <a:xfrm>
            <a:off x="6004380" y="193287"/>
            <a:ext cx="6316900" cy="338554"/>
            <a:chOff x="127874" y="193287"/>
            <a:chExt cx="6316900" cy="338554"/>
          </a:xfrm>
        </p:grpSpPr>
        <p:sp>
          <p:nvSpPr>
            <p:cNvPr id="34" name="TextBox 33">
              <a:extLst>
                <a:ext uri="{FF2B5EF4-FFF2-40B4-BE49-F238E27FC236}">
                  <a16:creationId xmlns:a16="http://schemas.microsoft.com/office/drawing/2014/main" id="{1A9916AD-6412-E69B-73AD-EA1DCAD65523}"/>
                </a:ext>
              </a:extLst>
            </p:cNvPr>
            <p:cNvSpPr txBox="1">
              <a:spLocks noGrp="1" noRot="1" noMove="1" noResize="1" noEditPoints="1" noAdjustHandles="1" noChangeArrowheads="1" noChangeShapeType="1"/>
            </p:cNvSpPr>
            <p:nvPr/>
          </p:nvSpPr>
          <p:spPr>
            <a:xfrm>
              <a:off x="127874" y="193287"/>
              <a:ext cx="5501268" cy="338554"/>
            </a:xfrm>
            <a:prstGeom prst="rect">
              <a:avLst/>
            </a:prstGeom>
            <a:noFill/>
          </p:spPr>
          <p:txBody>
            <a:bodyPr wrap="square" rtlCol="0">
              <a:spAutoFit/>
            </a:bodyPr>
            <a:lstStyle/>
            <a:p>
              <a:pPr algn="r"/>
              <a:r>
                <a:rPr lang="en-US" sz="1600" b="1" i="1">
                  <a:solidFill>
                    <a:schemeClr val="bg1">
                      <a:lumMod val="75000"/>
                    </a:schemeClr>
                  </a:solidFill>
                  <a:latin typeface="Myriad Pro" panose="020B0503030403020204" pitchFamily="34" charset="0"/>
                </a:rPr>
                <a:t>Potentially Modifiable Risk Factors</a:t>
              </a:r>
            </a:p>
          </p:txBody>
        </p:sp>
        <p:sp>
          <p:nvSpPr>
            <p:cNvPr id="35" name="Rectangle: Rounded Corners 34">
              <a:extLst>
                <a:ext uri="{FF2B5EF4-FFF2-40B4-BE49-F238E27FC236}">
                  <a16:creationId xmlns:a16="http://schemas.microsoft.com/office/drawing/2014/main" id="{24404E06-04D5-7702-0D63-6E4F3D519C5A}"/>
                </a:ext>
              </a:extLst>
            </p:cNvPr>
            <p:cNvSpPr>
              <a:spLocks noGrp="1" noRot="1" noMove="1" noResize="1" noEditPoints="1" noAdjustHandles="1" noChangeArrowheads="1" noChangeShapeType="1"/>
            </p:cNvSpPr>
            <p:nvPr/>
          </p:nvSpPr>
          <p:spPr>
            <a:xfrm>
              <a:off x="5812534"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36" name="Rectangle: Rounded Corners 35">
              <a:extLst>
                <a:ext uri="{FF2B5EF4-FFF2-40B4-BE49-F238E27FC236}">
                  <a16:creationId xmlns:a16="http://schemas.microsoft.com/office/drawing/2014/main" id="{F9A765EC-3A8C-D784-1790-51F47090FA58}"/>
                </a:ext>
              </a:extLst>
            </p:cNvPr>
            <p:cNvSpPr>
              <a:spLocks noGrp="1" noRot="1" noMove="1" noResize="1" noEditPoints="1" noAdjustHandles="1" noChangeArrowheads="1" noChangeShapeType="1"/>
            </p:cNvSpPr>
            <p:nvPr/>
          </p:nvSpPr>
          <p:spPr>
            <a:xfrm>
              <a:off x="6167775"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grpSp>
      <p:sp>
        <p:nvSpPr>
          <p:cNvPr id="5" name="TextBox 4">
            <a:extLst>
              <a:ext uri="{FF2B5EF4-FFF2-40B4-BE49-F238E27FC236}">
                <a16:creationId xmlns:a16="http://schemas.microsoft.com/office/drawing/2014/main" id="{20C4561C-F147-2FC7-4CB3-378E011727BA}"/>
              </a:ext>
            </a:extLst>
          </p:cNvPr>
          <p:cNvSpPr txBox="1">
            <a:spLocks noGrp="1" noRot="1" noMove="1" noResize="1" noEditPoints="1" noAdjustHandles="1" noChangeArrowheads="1" noChangeShapeType="1"/>
          </p:cNvSpPr>
          <p:nvPr/>
        </p:nvSpPr>
        <p:spPr>
          <a:xfrm>
            <a:off x="1349127" y="634790"/>
            <a:ext cx="5584902" cy="461665"/>
          </a:xfrm>
          <a:prstGeom prst="rect">
            <a:avLst/>
          </a:prstGeom>
          <a:noFill/>
        </p:spPr>
        <p:txBody>
          <a:bodyPr wrap="square" rtlCol="0">
            <a:spAutoFit/>
          </a:bodyPr>
          <a:lstStyle/>
          <a:p>
            <a:r>
              <a:rPr lang="en-US" sz="2400">
                <a:latin typeface="Myriad Pro" panose="020B0503030403020204" pitchFamily="34" charset="0"/>
              </a:rPr>
              <a:t>Risk Factor: </a:t>
            </a:r>
            <a:r>
              <a:rPr lang="en-US" sz="2400" b="1">
                <a:latin typeface="Myriad Pro" panose="020B0503030403020204" pitchFamily="34" charset="0"/>
              </a:rPr>
              <a:t>High Blood Pressure</a:t>
            </a:r>
            <a:endParaRPr lang="en-US" sz="4000" b="1"/>
          </a:p>
        </p:txBody>
      </p:sp>
      <p:grpSp>
        <p:nvGrpSpPr>
          <p:cNvPr id="31" name="Group 30">
            <a:extLst>
              <a:ext uri="{FF2B5EF4-FFF2-40B4-BE49-F238E27FC236}">
                <a16:creationId xmlns:a16="http://schemas.microsoft.com/office/drawing/2014/main" id="{52D9B9B3-E0ED-B386-3677-DE873648A107}"/>
              </a:ext>
            </a:extLst>
          </p:cNvPr>
          <p:cNvGrpSpPr>
            <a:grpSpLocks noGrp="1" noUngrp="1" noRot="1" noMove="1" noResize="1"/>
          </p:cNvGrpSpPr>
          <p:nvPr/>
        </p:nvGrpSpPr>
        <p:grpSpPr>
          <a:xfrm>
            <a:off x="744279" y="634790"/>
            <a:ext cx="577931" cy="471944"/>
            <a:chOff x="5699051" y="1711842"/>
            <a:chExt cx="512135" cy="418214"/>
          </a:xfrm>
          <a:solidFill>
            <a:schemeClr val="accent3">
              <a:lumMod val="20000"/>
              <a:lumOff val="80000"/>
            </a:schemeClr>
          </a:solidFill>
        </p:grpSpPr>
        <p:sp>
          <p:nvSpPr>
            <p:cNvPr id="32" name="Oval 31">
              <a:extLst>
                <a:ext uri="{FF2B5EF4-FFF2-40B4-BE49-F238E27FC236}">
                  <a16:creationId xmlns:a16="http://schemas.microsoft.com/office/drawing/2014/main" id="{86561D87-C01B-E957-54AE-E1917C1DCD4E}"/>
                </a:ext>
              </a:extLst>
            </p:cNvPr>
            <p:cNvSpPr>
              <a:spLocks noGrp="1" noRot="1" noMove="1" noResize="1" noEditPoints="1" noAdjustHandles="1" noChangeArrowheads="1" noChangeShapeType="1"/>
            </p:cNvSpPr>
            <p:nvPr/>
          </p:nvSpPr>
          <p:spPr>
            <a:xfrm>
              <a:off x="5792972" y="1711842"/>
              <a:ext cx="418214" cy="418214"/>
            </a:xfrm>
            <a:prstGeom prst="ellips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Arrow: Right 37">
              <a:extLst>
                <a:ext uri="{FF2B5EF4-FFF2-40B4-BE49-F238E27FC236}">
                  <a16:creationId xmlns:a16="http://schemas.microsoft.com/office/drawing/2014/main" id="{86B57325-948F-ECA6-086C-04E1AAEA6C9C}"/>
                </a:ext>
              </a:extLst>
            </p:cNvPr>
            <p:cNvSpPr>
              <a:spLocks noGrp="1" noRot="1" noMove="1" noResize="1" noEditPoints="1" noAdjustHandles="1" noChangeArrowheads="1" noChangeShapeType="1"/>
            </p:cNvSpPr>
            <p:nvPr/>
          </p:nvSpPr>
          <p:spPr>
            <a:xfrm>
              <a:off x="5699051" y="1800087"/>
              <a:ext cx="418214" cy="241724"/>
            </a:xfrm>
            <a:prstGeom prst="rightArrow">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TextBox 38">
            <a:extLst>
              <a:ext uri="{FF2B5EF4-FFF2-40B4-BE49-F238E27FC236}">
                <a16:creationId xmlns:a16="http://schemas.microsoft.com/office/drawing/2014/main" id="{2460D2F1-3BEC-73AC-C140-CE1DAF289D5F}"/>
              </a:ext>
            </a:extLst>
          </p:cNvPr>
          <p:cNvSpPr txBox="1">
            <a:spLocks noGrp="1" noRot="1" noMove="1" noResize="1" noEditPoints="1" noAdjustHandles="1" noChangeArrowheads="1" noChangeShapeType="1"/>
          </p:cNvSpPr>
          <p:nvPr/>
        </p:nvSpPr>
        <p:spPr>
          <a:xfrm>
            <a:off x="6073498" y="2202450"/>
            <a:ext cx="5717109" cy="1477328"/>
          </a:xfrm>
          <a:prstGeom prst="rect">
            <a:avLst/>
          </a:prstGeom>
          <a:noFill/>
        </p:spPr>
        <p:txBody>
          <a:bodyPr wrap="square" rtlCol="0">
            <a:spAutoFit/>
          </a:bodyPr>
          <a:lstStyle/>
          <a:p>
            <a:pPr marL="285750" indent="-285750">
              <a:spcAft>
                <a:spcPts val="1800"/>
              </a:spcAft>
              <a:buFont typeface="Arial" panose="020B0604020202020204" pitchFamily="34" charset="0"/>
              <a:buChar char="•"/>
            </a:pPr>
            <a:r>
              <a:rPr lang="en-US" sz="2000"/>
              <a:t>Get your blood pressure tested regularly. </a:t>
            </a:r>
          </a:p>
          <a:p>
            <a:pPr marL="285750" indent="-285750">
              <a:spcAft>
                <a:spcPts val="1800"/>
              </a:spcAft>
              <a:buFont typeface="Arial" panose="020B0604020202020204" pitchFamily="34" charset="0"/>
              <a:buChar char="•"/>
            </a:pPr>
            <a:r>
              <a:rPr lang="en-US" sz="2000"/>
              <a:t>Make healthier food choices at gatherings.</a:t>
            </a:r>
          </a:p>
          <a:p>
            <a:pPr marL="285750" indent="-285750">
              <a:spcAft>
                <a:spcPts val="1800"/>
              </a:spcAft>
              <a:buFont typeface="Arial" panose="020B0604020202020204" pitchFamily="34" charset="0"/>
              <a:buChar char="•"/>
            </a:pPr>
            <a:r>
              <a:rPr lang="en-US" sz="2000"/>
              <a:t>Ask your medical provider about medication.</a:t>
            </a:r>
          </a:p>
        </p:txBody>
      </p:sp>
      <p:sp>
        <p:nvSpPr>
          <p:cNvPr id="2" name="TextBox 1">
            <a:extLst>
              <a:ext uri="{FF2B5EF4-FFF2-40B4-BE49-F238E27FC236}">
                <a16:creationId xmlns:a16="http://schemas.microsoft.com/office/drawing/2014/main" id="{38637BF5-CE25-F161-0924-354BED3AA6F4}"/>
              </a:ext>
            </a:extLst>
          </p:cNvPr>
          <p:cNvSpPr txBox="1">
            <a:spLocks noGrp="1" noRot="1" noMove="1" noResize="1" noEditPoints="1" noAdjustHandles="1" noChangeArrowheads="1" noChangeShapeType="1"/>
          </p:cNvSpPr>
          <p:nvPr/>
        </p:nvSpPr>
        <p:spPr>
          <a:xfrm>
            <a:off x="549739" y="1785495"/>
            <a:ext cx="5050422" cy="2751522"/>
          </a:xfrm>
          <a:prstGeom prst="rect">
            <a:avLst/>
          </a:prstGeom>
          <a:noFill/>
        </p:spPr>
        <p:txBody>
          <a:bodyPr wrap="square" lIns="91440" tIns="45720" rIns="91440" bIns="45720" rtlCol="0" anchor="t">
            <a:spAutoFit/>
          </a:bodyPr>
          <a:lstStyle/>
          <a:p>
            <a:pPr algn="ctr">
              <a:lnSpc>
                <a:spcPct val="90000"/>
              </a:lnSpc>
            </a:pPr>
            <a:r>
              <a:rPr lang="en-US" sz="4800" b="1">
                <a:latin typeface="Myriad Pro"/>
              </a:rPr>
              <a:t>Ask a Medical Provider about Blood Pressure Medication</a:t>
            </a:r>
            <a:endParaRPr lang="en-US" sz="4800" b="1">
              <a:latin typeface="Myriad Pro" panose="020B0503030403020204" pitchFamily="34" charset="0"/>
            </a:endParaRPr>
          </a:p>
        </p:txBody>
      </p:sp>
      <p:sp>
        <p:nvSpPr>
          <p:cNvPr id="3" name="TextBox 2">
            <a:extLst>
              <a:ext uri="{FF2B5EF4-FFF2-40B4-BE49-F238E27FC236}">
                <a16:creationId xmlns:a16="http://schemas.microsoft.com/office/drawing/2014/main" id="{4DD853F1-260B-0EB7-47C8-EEFADBC4CE4F}"/>
              </a:ext>
            </a:extLst>
          </p:cNvPr>
          <p:cNvSpPr txBox="1">
            <a:spLocks noGrp="1" noRot="1" noMove="1" noResize="1" noEditPoints="1" noAdjustHandles="1" noChangeArrowheads="1" noChangeShapeType="1"/>
          </p:cNvSpPr>
          <p:nvPr/>
        </p:nvSpPr>
        <p:spPr>
          <a:xfrm>
            <a:off x="6073499" y="1689941"/>
            <a:ext cx="5397195" cy="369332"/>
          </a:xfrm>
          <a:prstGeom prst="rect">
            <a:avLst/>
          </a:prstGeom>
          <a:noFill/>
        </p:spPr>
        <p:txBody>
          <a:bodyPr wrap="square" rtlCol="0">
            <a:spAutoFit/>
          </a:bodyPr>
          <a:lstStyle/>
          <a:p>
            <a:pPr>
              <a:lnSpc>
                <a:spcPct val="90000"/>
              </a:lnSpc>
            </a:pPr>
            <a:r>
              <a:rPr lang="en-US" sz="2000" b="1">
                <a:solidFill>
                  <a:schemeClr val="accent6"/>
                </a:solidFill>
                <a:latin typeface="Myriad Pro" panose="020B0503030403020204" pitchFamily="34" charset="0"/>
              </a:rPr>
              <a:t>Changes That Can Make a Big Difference</a:t>
            </a:r>
          </a:p>
        </p:txBody>
      </p:sp>
      <p:sp>
        <p:nvSpPr>
          <p:cNvPr id="12" name="TextBox 11">
            <a:extLst>
              <a:ext uri="{FF2B5EF4-FFF2-40B4-BE49-F238E27FC236}">
                <a16:creationId xmlns:a16="http://schemas.microsoft.com/office/drawing/2014/main" id="{CAB7DFED-A36F-1840-BF78-47EE093B9B66}"/>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t>Brain Health &amp; Dementia Awareness in Our Communities  |  </a:t>
            </a:r>
            <a:fld id="{F9C608B9-E2CB-4E5D-B995-23A42A7D67FE}" type="slidenum">
              <a:rPr lang="en-US" sz="1200" i="1" smtClean="0"/>
              <a:pPr algn="r"/>
              <a:t>49</a:t>
            </a:fld>
            <a:r>
              <a:rPr lang="en-US" sz="1200" i="1"/>
              <a:t> </a:t>
            </a:r>
          </a:p>
        </p:txBody>
      </p:sp>
      <p:sp>
        <p:nvSpPr>
          <p:cNvPr id="13" name="TextBox 12">
            <a:extLst>
              <a:ext uri="{FF2B5EF4-FFF2-40B4-BE49-F238E27FC236}">
                <a16:creationId xmlns:a16="http://schemas.microsoft.com/office/drawing/2014/main" id="{33EBF1ED-B3A7-22B5-153C-B018FD9A79A7}"/>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solidFill>
              </a:rPr>
              <a:t>Please Do Not Change Presentation Language</a:t>
            </a:r>
          </a:p>
        </p:txBody>
      </p:sp>
      <p:grpSp>
        <p:nvGrpSpPr>
          <p:cNvPr id="6" name="Group 5">
            <a:extLst>
              <a:ext uri="{FF2B5EF4-FFF2-40B4-BE49-F238E27FC236}">
                <a16:creationId xmlns:a16="http://schemas.microsoft.com/office/drawing/2014/main" id="{7BAD6309-8626-AA86-BC49-DFFF20EC56D5}"/>
              </a:ext>
            </a:extLst>
          </p:cNvPr>
          <p:cNvGrpSpPr>
            <a:grpSpLocks noGrp="1" noUngrp="1" noRot="1" noMove="1" noResize="1"/>
          </p:cNvGrpSpPr>
          <p:nvPr/>
        </p:nvGrpSpPr>
        <p:grpSpPr>
          <a:xfrm>
            <a:off x="6384852" y="4779335"/>
            <a:ext cx="4598582" cy="1015410"/>
            <a:chOff x="6384852" y="4779335"/>
            <a:chExt cx="4598582" cy="1015410"/>
          </a:xfrm>
        </p:grpSpPr>
        <p:sp>
          <p:nvSpPr>
            <p:cNvPr id="7" name="Rectangle: Rounded Corners 6">
              <a:extLst>
                <a:ext uri="{FF2B5EF4-FFF2-40B4-BE49-F238E27FC236}">
                  <a16:creationId xmlns:a16="http://schemas.microsoft.com/office/drawing/2014/main" id="{129C235B-88C1-E019-2391-D8471BAABB4E}"/>
                </a:ext>
              </a:extLst>
            </p:cNvPr>
            <p:cNvSpPr>
              <a:spLocks noGrp="1" noRot="1" noMove="1" noResize="1" noEditPoints="1" noAdjustHandles="1" noChangeArrowheads="1" noChangeShapeType="1"/>
            </p:cNvSpPr>
            <p:nvPr/>
          </p:nvSpPr>
          <p:spPr>
            <a:xfrm>
              <a:off x="6384852" y="4779335"/>
              <a:ext cx="4598582" cy="1015410"/>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49BC7FF-BFC0-C9D2-5285-880AB0DB536D}"/>
                </a:ext>
              </a:extLst>
            </p:cNvPr>
            <p:cNvSpPr txBox="1">
              <a:spLocks noGrp="1" noRot="1" noMove="1" noResize="1" noEditPoints="1" noAdjustHandles="1" noChangeArrowheads="1" noChangeShapeType="1"/>
            </p:cNvSpPr>
            <p:nvPr/>
          </p:nvSpPr>
          <p:spPr>
            <a:xfrm>
              <a:off x="7201198" y="4959181"/>
              <a:ext cx="3782236" cy="646331"/>
            </a:xfrm>
            <a:prstGeom prst="rect">
              <a:avLst/>
            </a:prstGeom>
            <a:noFill/>
          </p:spPr>
          <p:txBody>
            <a:bodyPr wrap="square" rtlCol="0">
              <a:spAutoFit/>
            </a:bodyPr>
            <a:lstStyle/>
            <a:p>
              <a:r>
                <a:rPr lang="en-US" b="1">
                  <a:solidFill>
                    <a:schemeClr val="accent3"/>
                  </a:solidFill>
                  <a:latin typeface="Myriad Pro" panose="020B0503030403020204" pitchFamily="34" charset="0"/>
                </a:rPr>
                <a:t>Check the box that applies to you on your Participant Handout</a:t>
              </a:r>
            </a:p>
          </p:txBody>
        </p:sp>
        <p:sp>
          <p:nvSpPr>
            <p:cNvPr id="9" name="Rectangle 8">
              <a:extLst>
                <a:ext uri="{FF2B5EF4-FFF2-40B4-BE49-F238E27FC236}">
                  <a16:creationId xmlns:a16="http://schemas.microsoft.com/office/drawing/2014/main" id="{E6663516-A973-9110-C762-BD5E8E66C8C0}"/>
                </a:ext>
              </a:extLst>
            </p:cNvPr>
            <p:cNvSpPr>
              <a:spLocks noGrp="1" noRot="1" noMove="1" noResize="1" noEditPoints="1" noAdjustHandles="1" noChangeArrowheads="1" noChangeShapeType="1"/>
            </p:cNvSpPr>
            <p:nvPr/>
          </p:nvSpPr>
          <p:spPr>
            <a:xfrm>
              <a:off x="6705698" y="5150642"/>
              <a:ext cx="285209" cy="285209"/>
            </a:xfrm>
            <a:prstGeom prst="rect">
              <a:avLst/>
            </a:prstGeom>
            <a:solidFill>
              <a:schemeClr val="bg1"/>
            </a:solid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L-Shape 9">
              <a:extLst>
                <a:ext uri="{FF2B5EF4-FFF2-40B4-BE49-F238E27FC236}">
                  <a16:creationId xmlns:a16="http://schemas.microsoft.com/office/drawing/2014/main" id="{0EF7EBF7-A3D6-405F-3A55-94B8EA23ED4E}"/>
                </a:ext>
              </a:extLst>
            </p:cNvPr>
            <p:cNvSpPr>
              <a:spLocks noGrp="1" noRot="1" noMove="1" noResize="1" noEditPoints="1" noAdjustHandles="1" noChangeArrowheads="1" noChangeShapeType="1"/>
            </p:cNvSpPr>
            <p:nvPr/>
          </p:nvSpPr>
          <p:spPr>
            <a:xfrm rot="18669267">
              <a:off x="6723142" y="5094823"/>
              <a:ext cx="364565" cy="172339"/>
            </a:xfrm>
            <a:prstGeom prst="corner">
              <a:avLst>
                <a:gd name="adj1" fmla="val 27715"/>
                <a:gd name="adj2" fmla="val 30057"/>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381314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2"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2A5A6B5-2669-A9C7-F860-1BEAB94AF0E6}"/>
              </a:ext>
            </a:extLst>
          </p:cNvPr>
          <p:cNvSpPr>
            <a:spLocks noGrp="1" noRot="1" noMove="1" noResize="1" noEditPoints="1" noAdjustHandles="1" noChangeArrowheads="1" noChangeShapeType="1"/>
          </p:cNvSpPr>
          <p:nvPr/>
        </p:nvSpPr>
        <p:spPr>
          <a:xfrm>
            <a:off x="6650665" y="0"/>
            <a:ext cx="5541335" cy="6858000"/>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FB6229F-04CA-F577-34DB-6D8182D627D8}"/>
              </a:ext>
            </a:extLst>
          </p:cNvPr>
          <p:cNvSpPr txBox="1">
            <a:spLocks noGrp="1" noRot="1" noMove="1" noResize="1" noEditPoints="1" noAdjustHandles="1" noChangeArrowheads="1" noChangeShapeType="1"/>
          </p:cNvSpPr>
          <p:nvPr/>
        </p:nvSpPr>
        <p:spPr>
          <a:xfrm>
            <a:off x="7330705" y="4116291"/>
            <a:ext cx="4096637" cy="1292662"/>
          </a:xfrm>
          <a:prstGeom prst="rect">
            <a:avLst/>
          </a:prstGeom>
          <a:noFill/>
        </p:spPr>
        <p:txBody>
          <a:bodyPr wrap="square" rtlCol="0" anchor="ctr">
            <a:spAutoFit/>
          </a:bodyPr>
          <a:lstStyle/>
          <a:p>
            <a:pPr algn="ctr">
              <a:spcAft>
                <a:spcPts val="600"/>
              </a:spcAft>
            </a:pPr>
            <a:r>
              <a:rPr lang="en-US" sz="2400" b="1">
                <a:effectLst/>
                <a:ea typeface="Myriad Pro Semicondensed"/>
                <a:cs typeface="Myriad Pro Semicondensed"/>
              </a:rPr>
              <a:t>Introduce Yourself</a:t>
            </a:r>
          </a:p>
          <a:p>
            <a:pPr algn="ctr">
              <a:spcBef>
                <a:spcPts val="600"/>
              </a:spcBef>
              <a:spcAft>
                <a:spcPts val="600"/>
              </a:spcAft>
            </a:pPr>
            <a:r>
              <a:rPr lang="en-US" sz="2200">
                <a:effectLst/>
                <a:ea typeface="Myriad Pro Semicondensed"/>
                <a:cs typeface="Myriad Pro Semicondensed"/>
              </a:rPr>
              <a:t>Say your name, and why you’re attending this workshop</a:t>
            </a:r>
          </a:p>
        </p:txBody>
      </p:sp>
      <p:sp>
        <p:nvSpPr>
          <p:cNvPr id="9" name="TextBox 8">
            <a:extLst>
              <a:ext uri="{FF2B5EF4-FFF2-40B4-BE49-F238E27FC236}">
                <a16:creationId xmlns:a16="http://schemas.microsoft.com/office/drawing/2014/main" id="{65F1E0C1-D29C-B68B-53C0-472D451AA71E}"/>
              </a:ext>
            </a:extLst>
          </p:cNvPr>
          <p:cNvSpPr txBox="1">
            <a:spLocks noGrp="1" noRot="1" noMove="1" noResize="1" noEditPoints="1" noAdjustHandles="1" noChangeArrowheads="1" noChangeShapeType="1"/>
          </p:cNvSpPr>
          <p:nvPr/>
        </p:nvSpPr>
        <p:spPr>
          <a:xfrm>
            <a:off x="873304" y="2059891"/>
            <a:ext cx="6149499" cy="1719189"/>
          </a:xfrm>
          <a:prstGeom prst="rect">
            <a:avLst/>
          </a:prstGeom>
          <a:noFill/>
        </p:spPr>
        <p:txBody>
          <a:bodyPr wrap="square" rtlCol="0">
            <a:spAutoFit/>
          </a:bodyPr>
          <a:lstStyle/>
          <a:p>
            <a:pPr>
              <a:lnSpc>
                <a:spcPct val="80000"/>
              </a:lnSpc>
            </a:pPr>
            <a:r>
              <a:rPr lang="en-US" sz="6600" b="1">
                <a:latin typeface="Myriad Pro" panose="020B0503030403020204" pitchFamily="34" charset="0"/>
              </a:rPr>
              <a:t>Welcome &amp; Introductions</a:t>
            </a:r>
          </a:p>
        </p:txBody>
      </p:sp>
      <p:sp>
        <p:nvSpPr>
          <p:cNvPr id="2" name="TextBox 1">
            <a:extLst>
              <a:ext uri="{FF2B5EF4-FFF2-40B4-BE49-F238E27FC236}">
                <a16:creationId xmlns:a16="http://schemas.microsoft.com/office/drawing/2014/main" id="{8F858670-7183-FAC2-C633-D4A0E63EE0BC}"/>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t>Brain Health &amp; Dementia Awareness in Our Communities  |  </a:t>
            </a:r>
            <a:fld id="{F9C608B9-E2CB-4E5D-B995-23A42A7D67FE}" type="slidenum">
              <a:rPr lang="en-US" sz="1200" i="1" smtClean="0"/>
              <a:pPr algn="r"/>
              <a:t>5</a:t>
            </a:fld>
            <a:r>
              <a:rPr lang="en-US" sz="1200" i="1"/>
              <a:t> </a:t>
            </a:r>
          </a:p>
        </p:txBody>
      </p:sp>
      <p:sp>
        <p:nvSpPr>
          <p:cNvPr id="3" name="TextBox 2">
            <a:extLst>
              <a:ext uri="{FF2B5EF4-FFF2-40B4-BE49-F238E27FC236}">
                <a16:creationId xmlns:a16="http://schemas.microsoft.com/office/drawing/2014/main" id="{11950E02-FD07-D74A-E933-BFB1329BF8FF}"/>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solidFill>
              </a:rPr>
              <a:t>Please Do Not Change Presentation Language</a:t>
            </a:r>
          </a:p>
        </p:txBody>
      </p:sp>
      <p:sp>
        <p:nvSpPr>
          <p:cNvPr id="6" name="Oval 5">
            <a:extLst>
              <a:ext uri="{FF2B5EF4-FFF2-40B4-BE49-F238E27FC236}">
                <a16:creationId xmlns:a16="http://schemas.microsoft.com/office/drawing/2014/main" id="{29AF2FD5-BC8A-DD99-B8C4-8D80F2CEC2F5}"/>
              </a:ext>
            </a:extLst>
          </p:cNvPr>
          <p:cNvSpPr/>
          <p:nvPr/>
        </p:nvSpPr>
        <p:spPr>
          <a:xfrm flipH="1">
            <a:off x="7563740" y="1051105"/>
            <a:ext cx="2666965" cy="2666965"/>
          </a:xfrm>
          <a:prstGeom prst="ellipse">
            <a:avLst/>
          </a:prstGeom>
          <a:blipFill>
            <a:blip r:embed="rId3">
              <a:extLst>
                <a:ext uri="{28A0092B-C50C-407E-A947-70E740481C1C}">
                  <a14:useLocalDpi xmlns:a14="http://schemas.microsoft.com/office/drawing/2010/main" val="0"/>
                </a:ext>
              </a:extLst>
            </a:blip>
            <a:srcRect/>
            <a:stretch>
              <a:fillRect l="-45151" t="-5097" r="-16759" b="-284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8D54FE5-93E4-4819-5571-5631EE85DAAC}"/>
              </a:ext>
            </a:extLst>
          </p:cNvPr>
          <p:cNvSpPr/>
          <p:nvPr/>
        </p:nvSpPr>
        <p:spPr>
          <a:xfrm flipH="1">
            <a:off x="10031067" y="2550710"/>
            <a:ext cx="1287629" cy="1287629"/>
          </a:xfrm>
          <a:prstGeom prst="ellipse">
            <a:avLst/>
          </a:prstGeom>
          <a:blipFill>
            <a:blip r:embed="rId4">
              <a:extLst>
                <a:ext uri="{28A0092B-C50C-407E-A947-70E740481C1C}">
                  <a14:useLocalDpi xmlns:a14="http://schemas.microsoft.com/office/drawing/2010/main" val="0"/>
                </a:ext>
              </a:extLst>
            </a:blip>
            <a:srcRect/>
            <a:stretch>
              <a:fillRect l="-126806" t="-53402" r="-91348" b="-5870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B09149F-E812-67A0-5CCF-7804CC0D5274}"/>
              </a:ext>
            </a:extLst>
          </p:cNvPr>
          <p:cNvSpPr/>
          <p:nvPr/>
        </p:nvSpPr>
        <p:spPr>
          <a:xfrm flipH="1">
            <a:off x="10148968" y="1388673"/>
            <a:ext cx="1041768" cy="1041768"/>
          </a:xfrm>
          <a:prstGeom prst="ellipse">
            <a:avLst/>
          </a:prstGeom>
          <a:blipFill>
            <a:blip r:embed="rId5">
              <a:extLst>
                <a:ext uri="{28A0092B-C50C-407E-A947-70E740481C1C}">
                  <a14:useLocalDpi xmlns:a14="http://schemas.microsoft.com/office/drawing/2010/main" val="0"/>
                </a:ext>
              </a:extLst>
            </a:blip>
            <a:srcRect/>
            <a:stretch>
              <a:fillRect l="-106659" t="-23403" r="-14575" b="-24083"/>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480034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0BEA22CB-72DF-4378-EFD3-CD6B224887AA}"/>
              </a:ext>
            </a:extLst>
          </p:cNvPr>
          <p:cNvGrpSpPr>
            <a:grpSpLocks noGrp="1" noUngrp="1" noRot="1" noMove="1" noResize="1"/>
          </p:cNvGrpSpPr>
          <p:nvPr/>
        </p:nvGrpSpPr>
        <p:grpSpPr>
          <a:xfrm>
            <a:off x="6068862" y="185853"/>
            <a:ext cx="6252418" cy="338554"/>
            <a:chOff x="192356" y="185853"/>
            <a:chExt cx="6252418" cy="338554"/>
          </a:xfrm>
        </p:grpSpPr>
        <p:sp>
          <p:nvSpPr>
            <p:cNvPr id="6" name="TextBox 5">
              <a:extLst>
                <a:ext uri="{FF2B5EF4-FFF2-40B4-BE49-F238E27FC236}">
                  <a16:creationId xmlns:a16="http://schemas.microsoft.com/office/drawing/2014/main" id="{9768E04B-3718-76B3-9450-D34F679360F5}"/>
                </a:ext>
              </a:extLst>
            </p:cNvPr>
            <p:cNvSpPr txBox="1">
              <a:spLocks noGrp="1" noRot="1" noMove="1" noResize="1" noEditPoints="1" noAdjustHandles="1" noChangeArrowheads="1" noChangeShapeType="1"/>
            </p:cNvSpPr>
            <p:nvPr/>
          </p:nvSpPr>
          <p:spPr>
            <a:xfrm>
              <a:off x="192356" y="185853"/>
              <a:ext cx="5501268" cy="338554"/>
            </a:xfrm>
            <a:prstGeom prst="rect">
              <a:avLst/>
            </a:prstGeom>
            <a:noFill/>
          </p:spPr>
          <p:txBody>
            <a:bodyPr wrap="square" rtlCol="0">
              <a:spAutoFit/>
            </a:bodyPr>
            <a:lstStyle/>
            <a:p>
              <a:pPr algn="r"/>
              <a:r>
                <a:rPr lang="en-US" sz="1600" b="1" i="1">
                  <a:solidFill>
                    <a:schemeClr val="bg1">
                      <a:lumMod val="75000"/>
                    </a:schemeClr>
                  </a:solidFill>
                  <a:latin typeface="Myriad Pro" panose="020B0503030403020204" pitchFamily="34" charset="0"/>
                </a:rPr>
                <a:t>Potentially Modifiable Risk Factors</a:t>
              </a:r>
            </a:p>
          </p:txBody>
        </p:sp>
        <p:sp>
          <p:nvSpPr>
            <p:cNvPr id="7" name="Rectangle: Rounded Corners 6">
              <a:extLst>
                <a:ext uri="{FF2B5EF4-FFF2-40B4-BE49-F238E27FC236}">
                  <a16:creationId xmlns:a16="http://schemas.microsoft.com/office/drawing/2014/main" id="{CFE0FD3A-50ED-45CF-2571-6C583073FB58}"/>
                </a:ext>
              </a:extLst>
            </p:cNvPr>
            <p:cNvSpPr>
              <a:spLocks noGrp="1" noRot="1" noMove="1" noResize="1" noEditPoints="1" noAdjustHandles="1" noChangeArrowheads="1" noChangeShapeType="1"/>
            </p:cNvSpPr>
            <p:nvPr/>
          </p:nvSpPr>
          <p:spPr>
            <a:xfrm>
              <a:off x="5812534"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8" name="Rectangle: Rounded Corners 7">
              <a:extLst>
                <a:ext uri="{FF2B5EF4-FFF2-40B4-BE49-F238E27FC236}">
                  <a16:creationId xmlns:a16="http://schemas.microsoft.com/office/drawing/2014/main" id="{C1074260-523C-1026-B2C4-3F625AB3AB30}"/>
                </a:ext>
              </a:extLst>
            </p:cNvPr>
            <p:cNvSpPr>
              <a:spLocks noGrp="1" noRot="1" noMove="1" noResize="1" noEditPoints="1" noAdjustHandles="1" noChangeArrowheads="1" noChangeShapeType="1"/>
            </p:cNvSpPr>
            <p:nvPr/>
          </p:nvSpPr>
          <p:spPr>
            <a:xfrm>
              <a:off x="6167775"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grpSp>
      <p:sp>
        <p:nvSpPr>
          <p:cNvPr id="9" name="TextBox 8">
            <a:extLst>
              <a:ext uri="{FF2B5EF4-FFF2-40B4-BE49-F238E27FC236}">
                <a16:creationId xmlns:a16="http://schemas.microsoft.com/office/drawing/2014/main" id="{586F5204-F3E5-67E4-593C-4E8A1174E5EC}"/>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solidFill>
                  <a:schemeClr val="bg1"/>
                </a:solidFill>
              </a:rPr>
              <a:t>Brain Health &amp; Dementia Awareness in Our Communities  |  </a:t>
            </a:r>
            <a:fld id="{F9C608B9-E2CB-4E5D-B995-23A42A7D67FE}" type="slidenum">
              <a:rPr lang="en-US" sz="1200" i="1" smtClean="0">
                <a:solidFill>
                  <a:schemeClr val="bg1"/>
                </a:solidFill>
              </a:rPr>
              <a:pPr algn="r"/>
              <a:t>50</a:t>
            </a:fld>
            <a:r>
              <a:rPr lang="en-US" sz="1200" i="1">
                <a:solidFill>
                  <a:schemeClr val="bg1"/>
                </a:solidFill>
              </a:rPr>
              <a:t> </a:t>
            </a:r>
          </a:p>
        </p:txBody>
      </p:sp>
      <p:sp>
        <p:nvSpPr>
          <p:cNvPr id="13" name="TextBox 12">
            <a:extLst>
              <a:ext uri="{FF2B5EF4-FFF2-40B4-BE49-F238E27FC236}">
                <a16:creationId xmlns:a16="http://schemas.microsoft.com/office/drawing/2014/main" id="{69F961B8-6A88-0386-97D4-767C632BDDB3}"/>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lumMod val="65000"/>
                  </a:schemeClr>
                </a:solidFill>
              </a:rPr>
              <a:t>Please Do Not Change Presentation Language</a:t>
            </a:r>
          </a:p>
        </p:txBody>
      </p:sp>
      <p:grpSp>
        <p:nvGrpSpPr>
          <p:cNvPr id="12" name="Group 11">
            <a:extLst>
              <a:ext uri="{FF2B5EF4-FFF2-40B4-BE49-F238E27FC236}">
                <a16:creationId xmlns:a16="http://schemas.microsoft.com/office/drawing/2014/main" id="{95F86721-E432-BEB0-5AF1-FFF977290B8C}"/>
              </a:ext>
            </a:extLst>
          </p:cNvPr>
          <p:cNvGrpSpPr>
            <a:grpSpLocks noGrp="1" noUngrp="1" noRot="1" noMove="1" noResize="1"/>
          </p:cNvGrpSpPr>
          <p:nvPr/>
        </p:nvGrpSpPr>
        <p:grpSpPr>
          <a:xfrm>
            <a:off x="1683992" y="1286502"/>
            <a:ext cx="5604909" cy="2215632"/>
            <a:chOff x="1683992" y="1286502"/>
            <a:chExt cx="5604909" cy="2215632"/>
          </a:xfrm>
        </p:grpSpPr>
        <p:sp>
          <p:nvSpPr>
            <p:cNvPr id="2" name="TextBox 1">
              <a:extLst>
                <a:ext uri="{FF2B5EF4-FFF2-40B4-BE49-F238E27FC236}">
                  <a16:creationId xmlns:a16="http://schemas.microsoft.com/office/drawing/2014/main" id="{3C002E3B-660C-5225-A1A2-8C70DDDE36BA}"/>
                </a:ext>
              </a:extLst>
            </p:cNvPr>
            <p:cNvSpPr txBox="1">
              <a:spLocks noGrp="1" noRot="1" noMove="1" noResize="1" noEditPoints="1" noAdjustHandles="1" noChangeArrowheads="1" noChangeShapeType="1"/>
            </p:cNvSpPr>
            <p:nvPr/>
          </p:nvSpPr>
          <p:spPr>
            <a:xfrm>
              <a:off x="1683992" y="1581608"/>
              <a:ext cx="5604909" cy="1920526"/>
            </a:xfrm>
            <a:prstGeom prst="rect">
              <a:avLst/>
            </a:prstGeom>
            <a:noFill/>
          </p:spPr>
          <p:txBody>
            <a:bodyPr wrap="square" rtlCol="0">
              <a:spAutoFit/>
            </a:bodyPr>
            <a:lstStyle/>
            <a:p>
              <a:pPr>
                <a:lnSpc>
                  <a:spcPct val="90000"/>
                </a:lnSpc>
              </a:pPr>
              <a:r>
                <a:rPr lang="en-US" sz="6600" b="1" i="0" u="none" strike="noStrike" baseline="0">
                  <a:latin typeface="Myriad Pro" panose="020B0503030403020204" pitchFamily="34" charset="0"/>
                </a:rPr>
                <a:t>Physical Inactivity</a:t>
              </a:r>
              <a:endParaRPr lang="en-US" sz="9600"/>
            </a:p>
          </p:txBody>
        </p:sp>
        <p:sp>
          <p:nvSpPr>
            <p:cNvPr id="3" name="TextBox 2">
              <a:extLst>
                <a:ext uri="{FF2B5EF4-FFF2-40B4-BE49-F238E27FC236}">
                  <a16:creationId xmlns:a16="http://schemas.microsoft.com/office/drawing/2014/main" id="{B80CF66B-1855-ED1D-B1AB-45653544652F}"/>
                </a:ext>
              </a:extLst>
            </p:cNvPr>
            <p:cNvSpPr txBox="1">
              <a:spLocks noGrp="1" noRot="1" noMove="1" noResize="1" noEditPoints="1" noAdjustHandles="1" noChangeArrowheads="1" noChangeShapeType="1"/>
            </p:cNvSpPr>
            <p:nvPr/>
          </p:nvSpPr>
          <p:spPr>
            <a:xfrm>
              <a:off x="1728339" y="1286502"/>
              <a:ext cx="4336472" cy="369332"/>
            </a:xfrm>
            <a:prstGeom prst="rect">
              <a:avLst/>
            </a:prstGeom>
            <a:noFill/>
          </p:spPr>
          <p:txBody>
            <a:bodyPr wrap="square" rtlCol="0">
              <a:spAutoFit/>
            </a:bodyPr>
            <a:lstStyle/>
            <a:p>
              <a:pPr>
                <a:lnSpc>
                  <a:spcPct val="90000"/>
                </a:lnSpc>
              </a:pPr>
              <a:r>
                <a:rPr lang="en-US" sz="2000" b="1">
                  <a:solidFill>
                    <a:schemeClr val="accent6"/>
                  </a:solidFill>
                  <a:latin typeface="Myriad Pro" panose="020B0503030403020204" pitchFamily="34" charset="0"/>
                </a:rPr>
                <a:t>Potentially Modifiable Risk Factor</a:t>
              </a:r>
            </a:p>
          </p:txBody>
        </p:sp>
      </p:grpSp>
      <p:grpSp>
        <p:nvGrpSpPr>
          <p:cNvPr id="16" name="Group 15">
            <a:extLst>
              <a:ext uri="{FF2B5EF4-FFF2-40B4-BE49-F238E27FC236}">
                <a16:creationId xmlns:a16="http://schemas.microsoft.com/office/drawing/2014/main" id="{55CEEF5A-8E45-832F-F4C7-3AE3753E6C31}"/>
              </a:ext>
            </a:extLst>
          </p:cNvPr>
          <p:cNvGrpSpPr>
            <a:grpSpLocks noGrp="1" noUngrp="1" noRot="1" noMove="1" noResize="1"/>
          </p:cNvGrpSpPr>
          <p:nvPr/>
        </p:nvGrpSpPr>
        <p:grpSpPr>
          <a:xfrm>
            <a:off x="1728339" y="3797240"/>
            <a:ext cx="4151620" cy="1717596"/>
            <a:chOff x="1728339" y="3797240"/>
            <a:chExt cx="4151620" cy="1717596"/>
          </a:xfrm>
        </p:grpSpPr>
        <p:sp>
          <p:nvSpPr>
            <p:cNvPr id="5" name="TextBox 4">
              <a:extLst>
                <a:ext uri="{FF2B5EF4-FFF2-40B4-BE49-F238E27FC236}">
                  <a16:creationId xmlns:a16="http://schemas.microsoft.com/office/drawing/2014/main" id="{D0567808-174E-EA61-F946-3FC464A1C58A}"/>
                </a:ext>
              </a:extLst>
            </p:cNvPr>
            <p:cNvSpPr txBox="1">
              <a:spLocks noGrp="1" noRot="1" noMove="1" noResize="1" noEditPoints="1" noAdjustHandles="1" noChangeArrowheads="1" noChangeShapeType="1"/>
            </p:cNvSpPr>
            <p:nvPr/>
          </p:nvSpPr>
          <p:spPr>
            <a:xfrm>
              <a:off x="1728340" y="4191397"/>
              <a:ext cx="3968614" cy="1323439"/>
            </a:xfrm>
            <a:prstGeom prst="rect">
              <a:avLst/>
            </a:prstGeom>
            <a:noFill/>
          </p:spPr>
          <p:txBody>
            <a:bodyPr wrap="square" rtlCol="0">
              <a:noAutofit/>
            </a:bodyPr>
            <a:lstStyle/>
            <a:p>
              <a:pPr>
                <a:spcAft>
                  <a:spcPts val="3000"/>
                </a:spcAft>
              </a:pPr>
              <a:r>
                <a:rPr lang="en-US" sz="2800">
                  <a:latin typeface="Myriad Pro" panose="020B0503030403020204" pitchFamily="34" charset="0"/>
                </a:rPr>
                <a:t>Not moving your body for long periods of time.</a:t>
              </a:r>
              <a:endParaRPr lang="en-US" sz="2800" b="0" i="0" u="none" strike="noStrike" baseline="0">
                <a:latin typeface="Myriad Pro" panose="020B0503030403020204" pitchFamily="34" charset="0"/>
              </a:endParaRPr>
            </a:p>
          </p:txBody>
        </p:sp>
        <p:sp>
          <p:nvSpPr>
            <p:cNvPr id="14" name="TextBox 13">
              <a:extLst>
                <a:ext uri="{FF2B5EF4-FFF2-40B4-BE49-F238E27FC236}">
                  <a16:creationId xmlns:a16="http://schemas.microsoft.com/office/drawing/2014/main" id="{14E13A51-0AFA-D1EF-7ACF-FBEB40F4FADD}"/>
                </a:ext>
              </a:extLst>
            </p:cNvPr>
            <p:cNvSpPr txBox="1">
              <a:spLocks noGrp="1" noRot="1" noMove="1" noResize="1" noEditPoints="1" noAdjustHandles="1" noChangeArrowheads="1" noChangeShapeType="1"/>
            </p:cNvSpPr>
            <p:nvPr/>
          </p:nvSpPr>
          <p:spPr>
            <a:xfrm>
              <a:off x="1728339" y="3797240"/>
              <a:ext cx="4151620" cy="369332"/>
            </a:xfrm>
            <a:prstGeom prst="rect">
              <a:avLst/>
            </a:prstGeom>
            <a:noFill/>
          </p:spPr>
          <p:txBody>
            <a:bodyPr wrap="square" rtlCol="0">
              <a:spAutoFit/>
            </a:bodyPr>
            <a:lstStyle/>
            <a:p>
              <a:pPr>
                <a:lnSpc>
                  <a:spcPct val="90000"/>
                </a:lnSpc>
              </a:pPr>
              <a:r>
                <a:rPr lang="en-US" sz="2000" b="1">
                  <a:solidFill>
                    <a:schemeClr val="accent6"/>
                  </a:solidFill>
                  <a:latin typeface="Myriad Pro" panose="020B0503030403020204" pitchFamily="34" charset="0"/>
                </a:rPr>
                <a:t>Definition:</a:t>
              </a:r>
            </a:p>
          </p:txBody>
        </p:sp>
      </p:grpSp>
      <p:grpSp>
        <p:nvGrpSpPr>
          <p:cNvPr id="11" name="Group 10">
            <a:extLst>
              <a:ext uri="{FF2B5EF4-FFF2-40B4-BE49-F238E27FC236}">
                <a16:creationId xmlns:a16="http://schemas.microsoft.com/office/drawing/2014/main" id="{C2F18834-D710-28D3-BF35-B3FBA05A59B6}"/>
              </a:ext>
            </a:extLst>
          </p:cNvPr>
          <p:cNvGrpSpPr>
            <a:grpSpLocks noGrp="1" noUngrp="1" noRot="1" noMove="1" noResize="1"/>
          </p:cNvGrpSpPr>
          <p:nvPr/>
        </p:nvGrpSpPr>
        <p:grpSpPr>
          <a:xfrm>
            <a:off x="7784432" y="1609457"/>
            <a:ext cx="2387029" cy="2387029"/>
            <a:chOff x="7784432" y="1609457"/>
            <a:chExt cx="2387029" cy="2387029"/>
          </a:xfrm>
        </p:grpSpPr>
        <p:sp>
          <p:nvSpPr>
            <p:cNvPr id="10" name="Oval 9">
              <a:extLst>
                <a:ext uri="{FF2B5EF4-FFF2-40B4-BE49-F238E27FC236}">
                  <a16:creationId xmlns:a16="http://schemas.microsoft.com/office/drawing/2014/main" id="{F49B9E1D-0CB3-266C-5660-734F972765EE}"/>
                </a:ext>
              </a:extLst>
            </p:cNvPr>
            <p:cNvSpPr>
              <a:spLocks noGrp="1" noRot="1" noMove="1" noResize="1" noEditPoints="1" noAdjustHandles="1" noChangeArrowheads="1" noChangeShapeType="1"/>
            </p:cNvSpPr>
            <p:nvPr/>
          </p:nvSpPr>
          <p:spPr>
            <a:xfrm>
              <a:off x="7784432" y="1609457"/>
              <a:ext cx="2387029" cy="2387029"/>
            </a:xfrm>
            <a:prstGeom prst="ellips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Graphic 14">
              <a:extLst>
                <a:ext uri="{FF2B5EF4-FFF2-40B4-BE49-F238E27FC236}">
                  <a16:creationId xmlns:a16="http://schemas.microsoft.com/office/drawing/2014/main" id="{792CBE35-BEC7-15F7-ED15-12CA5FDDB327}"/>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tretch>
              <a:fillRect/>
            </a:stretch>
          </p:blipFill>
          <p:spPr>
            <a:xfrm>
              <a:off x="8261281" y="1976998"/>
              <a:ext cx="1433329" cy="1490662"/>
            </a:xfrm>
            <a:prstGeom prst="rect">
              <a:avLst/>
            </a:prstGeom>
          </p:spPr>
        </p:pic>
      </p:grpSp>
    </p:spTree>
    <p:extLst>
      <p:ext uri="{BB962C8B-B14F-4D97-AF65-F5344CB8AC3E}">
        <p14:creationId xmlns:p14="http://schemas.microsoft.com/office/powerpoint/2010/main" val="27189623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B827EDFC-FE95-9B86-CDFC-8003D516670A}"/>
              </a:ext>
            </a:extLst>
          </p:cNvPr>
          <p:cNvGrpSpPr>
            <a:grpSpLocks noGrp="1" noUngrp="1" noRot="1" noMove="1" noResize="1"/>
          </p:cNvGrpSpPr>
          <p:nvPr/>
        </p:nvGrpSpPr>
        <p:grpSpPr>
          <a:xfrm>
            <a:off x="6004380" y="193287"/>
            <a:ext cx="6316900" cy="338554"/>
            <a:chOff x="127874" y="193287"/>
            <a:chExt cx="6316900" cy="338554"/>
          </a:xfrm>
        </p:grpSpPr>
        <p:sp>
          <p:nvSpPr>
            <p:cNvPr id="34" name="TextBox 33">
              <a:extLst>
                <a:ext uri="{FF2B5EF4-FFF2-40B4-BE49-F238E27FC236}">
                  <a16:creationId xmlns:a16="http://schemas.microsoft.com/office/drawing/2014/main" id="{1A9916AD-6412-E69B-73AD-EA1DCAD65523}"/>
                </a:ext>
              </a:extLst>
            </p:cNvPr>
            <p:cNvSpPr txBox="1">
              <a:spLocks noGrp="1" noRot="1" noMove="1" noResize="1" noEditPoints="1" noAdjustHandles="1" noChangeArrowheads="1" noChangeShapeType="1"/>
            </p:cNvSpPr>
            <p:nvPr/>
          </p:nvSpPr>
          <p:spPr>
            <a:xfrm>
              <a:off x="127874" y="193287"/>
              <a:ext cx="5501268" cy="338554"/>
            </a:xfrm>
            <a:prstGeom prst="rect">
              <a:avLst/>
            </a:prstGeom>
            <a:noFill/>
          </p:spPr>
          <p:txBody>
            <a:bodyPr wrap="square" rtlCol="0">
              <a:spAutoFit/>
            </a:bodyPr>
            <a:lstStyle/>
            <a:p>
              <a:pPr algn="r"/>
              <a:r>
                <a:rPr lang="en-US" sz="1600" b="1" i="1">
                  <a:solidFill>
                    <a:schemeClr val="bg1">
                      <a:lumMod val="75000"/>
                    </a:schemeClr>
                  </a:solidFill>
                  <a:latin typeface="Myriad Pro" panose="020B0503030403020204" pitchFamily="34" charset="0"/>
                </a:rPr>
                <a:t>Potentially Modifiable Risk Factors</a:t>
              </a:r>
            </a:p>
          </p:txBody>
        </p:sp>
        <p:sp>
          <p:nvSpPr>
            <p:cNvPr id="35" name="Rectangle: Rounded Corners 34">
              <a:extLst>
                <a:ext uri="{FF2B5EF4-FFF2-40B4-BE49-F238E27FC236}">
                  <a16:creationId xmlns:a16="http://schemas.microsoft.com/office/drawing/2014/main" id="{24404E06-04D5-7702-0D63-6E4F3D519C5A}"/>
                </a:ext>
              </a:extLst>
            </p:cNvPr>
            <p:cNvSpPr>
              <a:spLocks noGrp="1" noRot="1" noMove="1" noResize="1" noEditPoints="1" noAdjustHandles="1" noChangeArrowheads="1" noChangeShapeType="1"/>
            </p:cNvSpPr>
            <p:nvPr/>
          </p:nvSpPr>
          <p:spPr>
            <a:xfrm>
              <a:off x="5812534"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36" name="Rectangle: Rounded Corners 35">
              <a:extLst>
                <a:ext uri="{FF2B5EF4-FFF2-40B4-BE49-F238E27FC236}">
                  <a16:creationId xmlns:a16="http://schemas.microsoft.com/office/drawing/2014/main" id="{F9A765EC-3A8C-D784-1790-51F47090FA58}"/>
                </a:ext>
              </a:extLst>
            </p:cNvPr>
            <p:cNvSpPr>
              <a:spLocks noGrp="1" noRot="1" noMove="1" noResize="1" noEditPoints="1" noAdjustHandles="1" noChangeArrowheads="1" noChangeShapeType="1"/>
            </p:cNvSpPr>
            <p:nvPr/>
          </p:nvSpPr>
          <p:spPr>
            <a:xfrm>
              <a:off x="6167775"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grpSp>
      <p:sp>
        <p:nvSpPr>
          <p:cNvPr id="5" name="TextBox 4">
            <a:extLst>
              <a:ext uri="{FF2B5EF4-FFF2-40B4-BE49-F238E27FC236}">
                <a16:creationId xmlns:a16="http://schemas.microsoft.com/office/drawing/2014/main" id="{20C4561C-F147-2FC7-4CB3-378E011727BA}"/>
              </a:ext>
            </a:extLst>
          </p:cNvPr>
          <p:cNvSpPr txBox="1">
            <a:spLocks noGrp="1" noRot="1" noMove="1" noResize="1" noEditPoints="1" noAdjustHandles="1" noChangeArrowheads="1" noChangeShapeType="1"/>
          </p:cNvSpPr>
          <p:nvPr/>
        </p:nvSpPr>
        <p:spPr>
          <a:xfrm>
            <a:off x="1349127" y="634790"/>
            <a:ext cx="5584902" cy="461665"/>
          </a:xfrm>
          <a:prstGeom prst="rect">
            <a:avLst/>
          </a:prstGeom>
          <a:noFill/>
        </p:spPr>
        <p:txBody>
          <a:bodyPr wrap="square" rtlCol="0">
            <a:spAutoFit/>
          </a:bodyPr>
          <a:lstStyle/>
          <a:p>
            <a:r>
              <a:rPr lang="en-US" sz="2400">
                <a:latin typeface="Myriad Pro" panose="020B0503030403020204" pitchFamily="34" charset="0"/>
              </a:rPr>
              <a:t>Risk Factor: </a:t>
            </a:r>
            <a:r>
              <a:rPr lang="en-US" sz="2400" b="1">
                <a:latin typeface="Myriad Pro" panose="020B0503030403020204" pitchFamily="34" charset="0"/>
              </a:rPr>
              <a:t>Physical Inactivity</a:t>
            </a:r>
            <a:endParaRPr lang="en-US" sz="4000" b="1"/>
          </a:p>
        </p:txBody>
      </p:sp>
      <p:grpSp>
        <p:nvGrpSpPr>
          <p:cNvPr id="31" name="Group 30">
            <a:extLst>
              <a:ext uri="{FF2B5EF4-FFF2-40B4-BE49-F238E27FC236}">
                <a16:creationId xmlns:a16="http://schemas.microsoft.com/office/drawing/2014/main" id="{52D9B9B3-E0ED-B386-3677-DE873648A107}"/>
              </a:ext>
            </a:extLst>
          </p:cNvPr>
          <p:cNvGrpSpPr>
            <a:grpSpLocks noGrp="1" noUngrp="1" noRot="1" noMove="1" noResize="1"/>
          </p:cNvGrpSpPr>
          <p:nvPr/>
        </p:nvGrpSpPr>
        <p:grpSpPr>
          <a:xfrm>
            <a:off x="744279" y="634790"/>
            <a:ext cx="577931" cy="471944"/>
            <a:chOff x="5699051" y="1711842"/>
            <a:chExt cx="512135" cy="418214"/>
          </a:xfrm>
          <a:solidFill>
            <a:schemeClr val="accent3">
              <a:lumMod val="20000"/>
              <a:lumOff val="80000"/>
            </a:schemeClr>
          </a:solidFill>
        </p:grpSpPr>
        <p:sp>
          <p:nvSpPr>
            <p:cNvPr id="32" name="Oval 31">
              <a:extLst>
                <a:ext uri="{FF2B5EF4-FFF2-40B4-BE49-F238E27FC236}">
                  <a16:creationId xmlns:a16="http://schemas.microsoft.com/office/drawing/2014/main" id="{86561D87-C01B-E957-54AE-E1917C1DCD4E}"/>
                </a:ext>
              </a:extLst>
            </p:cNvPr>
            <p:cNvSpPr>
              <a:spLocks noGrp="1" noRot="1" noMove="1" noResize="1" noEditPoints="1" noAdjustHandles="1" noChangeArrowheads="1" noChangeShapeType="1"/>
            </p:cNvSpPr>
            <p:nvPr/>
          </p:nvSpPr>
          <p:spPr>
            <a:xfrm>
              <a:off x="5792972" y="1711842"/>
              <a:ext cx="418214" cy="418214"/>
            </a:xfrm>
            <a:prstGeom prst="ellips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Arrow: Right 37">
              <a:extLst>
                <a:ext uri="{FF2B5EF4-FFF2-40B4-BE49-F238E27FC236}">
                  <a16:creationId xmlns:a16="http://schemas.microsoft.com/office/drawing/2014/main" id="{86B57325-948F-ECA6-086C-04E1AAEA6C9C}"/>
                </a:ext>
              </a:extLst>
            </p:cNvPr>
            <p:cNvSpPr>
              <a:spLocks noGrp="1" noRot="1" noMove="1" noResize="1" noEditPoints="1" noAdjustHandles="1" noChangeArrowheads="1" noChangeShapeType="1"/>
            </p:cNvSpPr>
            <p:nvPr/>
          </p:nvSpPr>
          <p:spPr>
            <a:xfrm>
              <a:off x="5699051" y="1800087"/>
              <a:ext cx="418214" cy="241724"/>
            </a:xfrm>
            <a:prstGeom prst="rightArrow">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TextBox 38">
            <a:extLst>
              <a:ext uri="{FF2B5EF4-FFF2-40B4-BE49-F238E27FC236}">
                <a16:creationId xmlns:a16="http://schemas.microsoft.com/office/drawing/2014/main" id="{2460D2F1-3BEC-73AC-C140-CE1DAF289D5F}"/>
              </a:ext>
            </a:extLst>
          </p:cNvPr>
          <p:cNvSpPr txBox="1">
            <a:spLocks noGrp="1" noRot="1" noMove="1" noResize="1" noEditPoints="1" noAdjustHandles="1" noChangeArrowheads="1" noChangeShapeType="1"/>
          </p:cNvSpPr>
          <p:nvPr/>
        </p:nvSpPr>
        <p:spPr>
          <a:xfrm>
            <a:off x="6073498" y="2202450"/>
            <a:ext cx="5050422" cy="1477328"/>
          </a:xfrm>
          <a:prstGeom prst="rect">
            <a:avLst/>
          </a:prstGeom>
          <a:noFill/>
        </p:spPr>
        <p:txBody>
          <a:bodyPr wrap="square" rtlCol="0">
            <a:spAutoFit/>
          </a:bodyPr>
          <a:lstStyle/>
          <a:p>
            <a:pPr marL="285750" indent="-285750">
              <a:spcAft>
                <a:spcPts val="1800"/>
              </a:spcAft>
              <a:buFont typeface="Arial" panose="020B0604020202020204" pitchFamily="34" charset="0"/>
              <a:buChar char="•"/>
            </a:pPr>
            <a:r>
              <a:rPr lang="en-US" sz="2000"/>
              <a:t>Move your body at least 15 minutes/day. </a:t>
            </a:r>
          </a:p>
          <a:p>
            <a:pPr marL="285750" indent="-285750">
              <a:spcAft>
                <a:spcPts val="1800"/>
              </a:spcAft>
              <a:buFont typeface="Arial" panose="020B0604020202020204" pitchFamily="34" charset="0"/>
              <a:buChar char="•"/>
            </a:pPr>
            <a:r>
              <a:rPr lang="en-US" sz="2000"/>
              <a:t>Do chair exercises/chair yoga.</a:t>
            </a:r>
          </a:p>
          <a:p>
            <a:pPr marL="285750" indent="-285750">
              <a:spcAft>
                <a:spcPts val="1800"/>
              </a:spcAft>
              <a:buFont typeface="Arial" panose="020B0604020202020204" pitchFamily="34" charset="0"/>
              <a:buChar char="•"/>
            </a:pPr>
            <a:r>
              <a:rPr lang="en-US" sz="2000"/>
              <a:t>Use a walker or cane for safer movement.</a:t>
            </a:r>
          </a:p>
        </p:txBody>
      </p:sp>
      <p:sp>
        <p:nvSpPr>
          <p:cNvPr id="2" name="TextBox 1">
            <a:extLst>
              <a:ext uri="{FF2B5EF4-FFF2-40B4-BE49-F238E27FC236}">
                <a16:creationId xmlns:a16="http://schemas.microsoft.com/office/drawing/2014/main" id="{38637BF5-CE25-F161-0924-354BED3AA6F4}"/>
              </a:ext>
            </a:extLst>
          </p:cNvPr>
          <p:cNvSpPr txBox="1">
            <a:spLocks noGrp="1" noRot="1" noMove="1" noResize="1" noEditPoints="1" noAdjustHandles="1" noChangeArrowheads="1" noChangeShapeType="1"/>
          </p:cNvSpPr>
          <p:nvPr/>
        </p:nvSpPr>
        <p:spPr>
          <a:xfrm>
            <a:off x="549739" y="1920577"/>
            <a:ext cx="5050422" cy="1754326"/>
          </a:xfrm>
          <a:prstGeom prst="rect">
            <a:avLst/>
          </a:prstGeom>
          <a:noFill/>
        </p:spPr>
        <p:txBody>
          <a:bodyPr wrap="square" lIns="91440" tIns="45720" rIns="91440" bIns="45720" rtlCol="0" anchor="t">
            <a:spAutoFit/>
          </a:bodyPr>
          <a:lstStyle/>
          <a:p>
            <a:pPr algn="ctr">
              <a:lnSpc>
                <a:spcPct val="90000"/>
              </a:lnSpc>
            </a:pPr>
            <a:r>
              <a:rPr lang="en-US" sz="6000" b="1">
                <a:latin typeface="Myriad Pro"/>
              </a:rPr>
              <a:t>Move Your Body More</a:t>
            </a:r>
            <a:endParaRPr lang="en-US" sz="6000" b="1">
              <a:latin typeface="Myriad Pro" panose="020B0503030403020204" pitchFamily="34" charset="0"/>
            </a:endParaRPr>
          </a:p>
        </p:txBody>
      </p:sp>
      <p:sp>
        <p:nvSpPr>
          <p:cNvPr id="3" name="TextBox 2">
            <a:extLst>
              <a:ext uri="{FF2B5EF4-FFF2-40B4-BE49-F238E27FC236}">
                <a16:creationId xmlns:a16="http://schemas.microsoft.com/office/drawing/2014/main" id="{4DD853F1-260B-0EB7-47C8-EEFADBC4CE4F}"/>
              </a:ext>
            </a:extLst>
          </p:cNvPr>
          <p:cNvSpPr txBox="1">
            <a:spLocks noGrp="1" noRot="1" noMove="1" noResize="1" noEditPoints="1" noAdjustHandles="1" noChangeArrowheads="1" noChangeShapeType="1"/>
          </p:cNvSpPr>
          <p:nvPr/>
        </p:nvSpPr>
        <p:spPr>
          <a:xfrm>
            <a:off x="6073499" y="1689941"/>
            <a:ext cx="5397195" cy="369332"/>
          </a:xfrm>
          <a:prstGeom prst="rect">
            <a:avLst/>
          </a:prstGeom>
          <a:noFill/>
        </p:spPr>
        <p:txBody>
          <a:bodyPr wrap="square" rtlCol="0">
            <a:spAutoFit/>
          </a:bodyPr>
          <a:lstStyle/>
          <a:p>
            <a:pPr>
              <a:lnSpc>
                <a:spcPct val="90000"/>
              </a:lnSpc>
            </a:pPr>
            <a:r>
              <a:rPr lang="en-US" sz="2000" b="1">
                <a:solidFill>
                  <a:schemeClr val="accent6"/>
                </a:solidFill>
                <a:latin typeface="Myriad Pro" panose="020B0503030403020204" pitchFamily="34" charset="0"/>
              </a:rPr>
              <a:t>Changes That Can Make a Big Difference</a:t>
            </a:r>
          </a:p>
        </p:txBody>
      </p:sp>
      <p:sp>
        <p:nvSpPr>
          <p:cNvPr id="12" name="TextBox 11">
            <a:extLst>
              <a:ext uri="{FF2B5EF4-FFF2-40B4-BE49-F238E27FC236}">
                <a16:creationId xmlns:a16="http://schemas.microsoft.com/office/drawing/2014/main" id="{CAB7DFED-A36F-1840-BF78-47EE093B9B66}"/>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t>Brain Health &amp; Dementia Awareness in Our Communities  |  </a:t>
            </a:r>
            <a:fld id="{F9C608B9-E2CB-4E5D-B995-23A42A7D67FE}" type="slidenum">
              <a:rPr lang="en-US" sz="1200" i="1" smtClean="0"/>
              <a:pPr algn="r"/>
              <a:t>51</a:t>
            </a:fld>
            <a:r>
              <a:rPr lang="en-US" sz="1200" i="1"/>
              <a:t> </a:t>
            </a:r>
          </a:p>
        </p:txBody>
      </p:sp>
      <p:sp>
        <p:nvSpPr>
          <p:cNvPr id="13" name="TextBox 12">
            <a:extLst>
              <a:ext uri="{FF2B5EF4-FFF2-40B4-BE49-F238E27FC236}">
                <a16:creationId xmlns:a16="http://schemas.microsoft.com/office/drawing/2014/main" id="{33EBF1ED-B3A7-22B5-153C-B018FD9A79A7}"/>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solidFill>
              </a:rPr>
              <a:t>Please Do Not Change Presentation Language</a:t>
            </a:r>
          </a:p>
        </p:txBody>
      </p:sp>
      <p:grpSp>
        <p:nvGrpSpPr>
          <p:cNvPr id="6" name="Group 5">
            <a:extLst>
              <a:ext uri="{FF2B5EF4-FFF2-40B4-BE49-F238E27FC236}">
                <a16:creationId xmlns:a16="http://schemas.microsoft.com/office/drawing/2014/main" id="{443F21C6-8AE2-C20B-4C5B-0AB23CBE7821}"/>
              </a:ext>
            </a:extLst>
          </p:cNvPr>
          <p:cNvGrpSpPr>
            <a:grpSpLocks noGrp="1" noUngrp="1" noRot="1" noMove="1" noResize="1"/>
          </p:cNvGrpSpPr>
          <p:nvPr/>
        </p:nvGrpSpPr>
        <p:grpSpPr>
          <a:xfrm>
            <a:off x="6384852" y="4779335"/>
            <a:ext cx="4598582" cy="1015410"/>
            <a:chOff x="6384852" y="4779335"/>
            <a:chExt cx="4598582" cy="1015410"/>
          </a:xfrm>
        </p:grpSpPr>
        <p:sp>
          <p:nvSpPr>
            <p:cNvPr id="7" name="Rectangle: Rounded Corners 6">
              <a:extLst>
                <a:ext uri="{FF2B5EF4-FFF2-40B4-BE49-F238E27FC236}">
                  <a16:creationId xmlns:a16="http://schemas.microsoft.com/office/drawing/2014/main" id="{5037B0CC-EF23-80E0-BB1B-C18D98AA6B88}"/>
                </a:ext>
              </a:extLst>
            </p:cNvPr>
            <p:cNvSpPr>
              <a:spLocks noGrp="1" noRot="1" noMove="1" noResize="1" noEditPoints="1" noAdjustHandles="1" noChangeArrowheads="1" noChangeShapeType="1"/>
            </p:cNvSpPr>
            <p:nvPr/>
          </p:nvSpPr>
          <p:spPr>
            <a:xfrm>
              <a:off x="6384852" y="4779335"/>
              <a:ext cx="4598582" cy="1015410"/>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9C1279A-1FD7-3D26-370D-AA7968EAF848}"/>
                </a:ext>
              </a:extLst>
            </p:cNvPr>
            <p:cNvSpPr txBox="1">
              <a:spLocks noGrp="1" noRot="1" noMove="1" noResize="1" noEditPoints="1" noAdjustHandles="1" noChangeArrowheads="1" noChangeShapeType="1"/>
            </p:cNvSpPr>
            <p:nvPr/>
          </p:nvSpPr>
          <p:spPr>
            <a:xfrm>
              <a:off x="7201198" y="4959181"/>
              <a:ext cx="3782236" cy="646331"/>
            </a:xfrm>
            <a:prstGeom prst="rect">
              <a:avLst/>
            </a:prstGeom>
            <a:noFill/>
          </p:spPr>
          <p:txBody>
            <a:bodyPr wrap="square" rtlCol="0">
              <a:spAutoFit/>
            </a:bodyPr>
            <a:lstStyle/>
            <a:p>
              <a:r>
                <a:rPr lang="en-US" b="1">
                  <a:solidFill>
                    <a:schemeClr val="accent3"/>
                  </a:solidFill>
                  <a:latin typeface="Myriad Pro" panose="020B0503030403020204" pitchFamily="34" charset="0"/>
                </a:rPr>
                <a:t>Check the box that applies to you on your Participant Handout</a:t>
              </a:r>
            </a:p>
          </p:txBody>
        </p:sp>
        <p:sp>
          <p:nvSpPr>
            <p:cNvPr id="9" name="Rectangle 8">
              <a:extLst>
                <a:ext uri="{FF2B5EF4-FFF2-40B4-BE49-F238E27FC236}">
                  <a16:creationId xmlns:a16="http://schemas.microsoft.com/office/drawing/2014/main" id="{909A2782-D270-84F5-6089-1CD29DE8426A}"/>
                </a:ext>
              </a:extLst>
            </p:cNvPr>
            <p:cNvSpPr>
              <a:spLocks noGrp="1" noRot="1" noMove="1" noResize="1" noEditPoints="1" noAdjustHandles="1" noChangeArrowheads="1" noChangeShapeType="1"/>
            </p:cNvSpPr>
            <p:nvPr/>
          </p:nvSpPr>
          <p:spPr>
            <a:xfrm>
              <a:off x="6705698" y="5150642"/>
              <a:ext cx="285209" cy="285209"/>
            </a:xfrm>
            <a:prstGeom prst="rect">
              <a:avLst/>
            </a:prstGeom>
            <a:solidFill>
              <a:schemeClr val="bg1"/>
            </a:solid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L-Shape 9">
              <a:extLst>
                <a:ext uri="{FF2B5EF4-FFF2-40B4-BE49-F238E27FC236}">
                  <a16:creationId xmlns:a16="http://schemas.microsoft.com/office/drawing/2014/main" id="{BED73D56-D11B-9E48-9E8D-D7571BDAD2E0}"/>
                </a:ext>
              </a:extLst>
            </p:cNvPr>
            <p:cNvSpPr>
              <a:spLocks noGrp="1" noRot="1" noMove="1" noResize="1" noEditPoints="1" noAdjustHandles="1" noChangeArrowheads="1" noChangeShapeType="1"/>
            </p:cNvSpPr>
            <p:nvPr/>
          </p:nvSpPr>
          <p:spPr>
            <a:xfrm rot="18669267">
              <a:off x="6723142" y="5094823"/>
              <a:ext cx="364565" cy="172339"/>
            </a:xfrm>
            <a:prstGeom prst="corner">
              <a:avLst>
                <a:gd name="adj1" fmla="val 27715"/>
                <a:gd name="adj2" fmla="val 30057"/>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535700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2" grpId="0"/>
      <p:bldP spid="3"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0BEA22CB-72DF-4378-EFD3-CD6B224887AA}"/>
              </a:ext>
            </a:extLst>
          </p:cNvPr>
          <p:cNvGrpSpPr>
            <a:grpSpLocks noGrp="1" noUngrp="1" noRot="1" noMove="1" noResize="1"/>
          </p:cNvGrpSpPr>
          <p:nvPr/>
        </p:nvGrpSpPr>
        <p:grpSpPr>
          <a:xfrm>
            <a:off x="6068862" y="185853"/>
            <a:ext cx="6252418" cy="338554"/>
            <a:chOff x="192356" y="185853"/>
            <a:chExt cx="6252418" cy="338554"/>
          </a:xfrm>
        </p:grpSpPr>
        <p:sp>
          <p:nvSpPr>
            <p:cNvPr id="6" name="TextBox 5">
              <a:extLst>
                <a:ext uri="{FF2B5EF4-FFF2-40B4-BE49-F238E27FC236}">
                  <a16:creationId xmlns:a16="http://schemas.microsoft.com/office/drawing/2014/main" id="{9768E04B-3718-76B3-9450-D34F679360F5}"/>
                </a:ext>
              </a:extLst>
            </p:cNvPr>
            <p:cNvSpPr txBox="1">
              <a:spLocks noGrp="1" noRot="1" noMove="1" noResize="1" noEditPoints="1" noAdjustHandles="1" noChangeArrowheads="1" noChangeShapeType="1"/>
            </p:cNvSpPr>
            <p:nvPr/>
          </p:nvSpPr>
          <p:spPr>
            <a:xfrm>
              <a:off x="192356" y="185853"/>
              <a:ext cx="5501268" cy="338554"/>
            </a:xfrm>
            <a:prstGeom prst="rect">
              <a:avLst/>
            </a:prstGeom>
            <a:noFill/>
          </p:spPr>
          <p:txBody>
            <a:bodyPr wrap="square" rtlCol="0">
              <a:spAutoFit/>
            </a:bodyPr>
            <a:lstStyle/>
            <a:p>
              <a:pPr algn="r"/>
              <a:r>
                <a:rPr lang="en-US" sz="1600" b="1" i="1">
                  <a:solidFill>
                    <a:schemeClr val="bg1">
                      <a:lumMod val="75000"/>
                    </a:schemeClr>
                  </a:solidFill>
                  <a:latin typeface="Myriad Pro" panose="020B0503030403020204" pitchFamily="34" charset="0"/>
                </a:rPr>
                <a:t>Potentially Modifiable Risk Factors</a:t>
              </a:r>
            </a:p>
          </p:txBody>
        </p:sp>
        <p:sp>
          <p:nvSpPr>
            <p:cNvPr id="7" name="Rectangle: Rounded Corners 6">
              <a:extLst>
                <a:ext uri="{FF2B5EF4-FFF2-40B4-BE49-F238E27FC236}">
                  <a16:creationId xmlns:a16="http://schemas.microsoft.com/office/drawing/2014/main" id="{CFE0FD3A-50ED-45CF-2571-6C583073FB58}"/>
                </a:ext>
              </a:extLst>
            </p:cNvPr>
            <p:cNvSpPr>
              <a:spLocks noGrp="1" noRot="1" noMove="1" noResize="1" noEditPoints="1" noAdjustHandles="1" noChangeArrowheads="1" noChangeShapeType="1"/>
            </p:cNvSpPr>
            <p:nvPr/>
          </p:nvSpPr>
          <p:spPr>
            <a:xfrm>
              <a:off x="5812534"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8" name="Rectangle: Rounded Corners 7">
              <a:extLst>
                <a:ext uri="{FF2B5EF4-FFF2-40B4-BE49-F238E27FC236}">
                  <a16:creationId xmlns:a16="http://schemas.microsoft.com/office/drawing/2014/main" id="{C1074260-523C-1026-B2C4-3F625AB3AB30}"/>
                </a:ext>
              </a:extLst>
            </p:cNvPr>
            <p:cNvSpPr>
              <a:spLocks noGrp="1" noRot="1" noMove="1" noResize="1" noEditPoints="1" noAdjustHandles="1" noChangeArrowheads="1" noChangeShapeType="1"/>
            </p:cNvSpPr>
            <p:nvPr/>
          </p:nvSpPr>
          <p:spPr>
            <a:xfrm>
              <a:off x="6167775"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grpSp>
      <p:sp>
        <p:nvSpPr>
          <p:cNvPr id="9" name="TextBox 8">
            <a:extLst>
              <a:ext uri="{FF2B5EF4-FFF2-40B4-BE49-F238E27FC236}">
                <a16:creationId xmlns:a16="http://schemas.microsoft.com/office/drawing/2014/main" id="{586F5204-F3E5-67E4-593C-4E8A1174E5EC}"/>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solidFill>
                  <a:schemeClr val="bg1"/>
                </a:solidFill>
              </a:rPr>
              <a:t>Brain Health &amp; Dementia Awareness in Our Communities  |  </a:t>
            </a:r>
            <a:fld id="{F9C608B9-E2CB-4E5D-B995-23A42A7D67FE}" type="slidenum">
              <a:rPr lang="en-US" sz="1200" i="1" smtClean="0">
                <a:solidFill>
                  <a:schemeClr val="bg1"/>
                </a:solidFill>
              </a:rPr>
              <a:pPr algn="r"/>
              <a:t>52</a:t>
            </a:fld>
            <a:r>
              <a:rPr lang="en-US" sz="1200" i="1">
                <a:solidFill>
                  <a:schemeClr val="bg1"/>
                </a:solidFill>
              </a:rPr>
              <a:t> </a:t>
            </a:r>
          </a:p>
        </p:txBody>
      </p:sp>
      <p:sp>
        <p:nvSpPr>
          <p:cNvPr id="13" name="TextBox 12">
            <a:extLst>
              <a:ext uri="{FF2B5EF4-FFF2-40B4-BE49-F238E27FC236}">
                <a16:creationId xmlns:a16="http://schemas.microsoft.com/office/drawing/2014/main" id="{69F961B8-6A88-0386-97D4-767C632BDDB3}"/>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lumMod val="65000"/>
                  </a:schemeClr>
                </a:solidFill>
              </a:rPr>
              <a:t>Please Do Not Change Presentation Language</a:t>
            </a:r>
          </a:p>
        </p:txBody>
      </p:sp>
      <p:grpSp>
        <p:nvGrpSpPr>
          <p:cNvPr id="12" name="Group 11">
            <a:extLst>
              <a:ext uri="{FF2B5EF4-FFF2-40B4-BE49-F238E27FC236}">
                <a16:creationId xmlns:a16="http://schemas.microsoft.com/office/drawing/2014/main" id="{6359D4DC-6A76-5226-C74D-8C3FDD1B0CD0}"/>
              </a:ext>
            </a:extLst>
          </p:cNvPr>
          <p:cNvGrpSpPr>
            <a:grpSpLocks noGrp="1" noUngrp="1" noRot="1" noMove="1" noResize="1"/>
          </p:cNvGrpSpPr>
          <p:nvPr/>
        </p:nvGrpSpPr>
        <p:grpSpPr>
          <a:xfrm>
            <a:off x="1683992" y="1286502"/>
            <a:ext cx="5604909" cy="2228682"/>
            <a:chOff x="1683992" y="1286502"/>
            <a:chExt cx="5604909" cy="2228682"/>
          </a:xfrm>
        </p:grpSpPr>
        <p:sp>
          <p:nvSpPr>
            <p:cNvPr id="2" name="TextBox 1">
              <a:extLst>
                <a:ext uri="{FF2B5EF4-FFF2-40B4-BE49-F238E27FC236}">
                  <a16:creationId xmlns:a16="http://schemas.microsoft.com/office/drawing/2014/main" id="{3C002E3B-660C-5225-A1A2-8C70DDDE36BA}"/>
                </a:ext>
              </a:extLst>
            </p:cNvPr>
            <p:cNvSpPr txBox="1">
              <a:spLocks noGrp="1" noRot="1" noMove="1" noResize="1" noEditPoints="1" noAdjustHandles="1" noChangeArrowheads="1" noChangeShapeType="1"/>
            </p:cNvSpPr>
            <p:nvPr/>
          </p:nvSpPr>
          <p:spPr>
            <a:xfrm>
              <a:off x="1683992" y="1594658"/>
              <a:ext cx="5604909" cy="1920526"/>
            </a:xfrm>
            <a:prstGeom prst="rect">
              <a:avLst/>
            </a:prstGeom>
            <a:noFill/>
          </p:spPr>
          <p:txBody>
            <a:bodyPr wrap="square" rtlCol="0">
              <a:spAutoFit/>
            </a:bodyPr>
            <a:lstStyle/>
            <a:p>
              <a:pPr>
                <a:lnSpc>
                  <a:spcPct val="90000"/>
                </a:lnSpc>
              </a:pPr>
              <a:r>
                <a:rPr lang="en-US" sz="6600" b="1" i="0" u="none" strike="noStrike" baseline="0">
                  <a:latin typeface="Myriad Pro" panose="020B0503030403020204" pitchFamily="34" charset="0"/>
                </a:rPr>
                <a:t>Poor Diet Quality</a:t>
              </a:r>
              <a:endParaRPr lang="en-US" sz="9600"/>
            </a:p>
          </p:txBody>
        </p:sp>
        <p:sp>
          <p:nvSpPr>
            <p:cNvPr id="3" name="TextBox 2">
              <a:extLst>
                <a:ext uri="{FF2B5EF4-FFF2-40B4-BE49-F238E27FC236}">
                  <a16:creationId xmlns:a16="http://schemas.microsoft.com/office/drawing/2014/main" id="{B80CF66B-1855-ED1D-B1AB-45653544652F}"/>
                </a:ext>
              </a:extLst>
            </p:cNvPr>
            <p:cNvSpPr txBox="1">
              <a:spLocks noGrp="1" noRot="1" noMove="1" noResize="1" noEditPoints="1" noAdjustHandles="1" noChangeArrowheads="1" noChangeShapeType="1"/>
            </p:cNvSpPr>
            <p:nvPr/>
          </p:nvSpPr>
          <p:spPr>
            <a:xfrm>
              <a:off x="1728339" y="1286502"/>
              <a:ext cx="4336472" cy="369332"/>
            </a:xfrm>
            <a:prstGeom prst="rect">
              <a:avLst/>
            </a:prstGeom>
            <a:noFill/>
          </p:spPr>
          <p:txBody>
            <a:bodyPr wrap="square" rtlCol="0">
              <a:spAutoFit/>
            </a:bodyPr>
            <a:lstStyle/>
            <a:p>
              <a:pPr>
                <a:lnSpc>
                  <a:spcPct val="90000"/>
                </a:lnSpc>
              </a:pPr>
              <a:r>
                <a:rPr lang="en-US" sz="2000" b="1">
                  <a:solidFill>
                    <a:schemeClr val="accent6"/>
                  </a:solidFill>
                  <a:latin typeface="Myriad Pro" panose="020B0503030403020204" pitchFamily="34" charset="0"/>
                </a:rPr>
                <a:t>Potentially Modifiable Risk Factor</a:t>
              </a:r>
            </a:p>
          </p:txBody>
        </p:sp>
      </p:grpSp>
      <p:grpSp>
        <p:nvGrpSpPr>
          <p:cNvPr id="16" name="Group 15">
            <a:extLst>
              <a:ext uri="{FF2B5EF4-FFF2-40B4-BE49-F238E27FC236}">
                <a16:creationId xmlns:a16="http://schemas.microsoft.com/office/drawing/2014/main" id="{7CEAA11F-D583-9820-18E4-38E541DF7C20}"/>
              </a:ext>
            </a:extLst>
          </p:cNvPr>
          <p:cNvGrpSpPr>
            <a:grpSpLocks noGrp="1" noUngrp="1" noRot="1" noMove="1" noResize="1"/>
          </p:cNvGrpSpPr>
          <p:nvPr/>
        </p:nvGrpSpPr>
        <p:grpSpPr>
          <a:xfrm>
            <a:off x="1728339" y="3865657"/>
            <a:ext cx="4151620" cy="1705841"/>
            <a:chOff x="1728339" y="3865657"/>
            <a:chExt cx="4151620" cy="1705841"/>
          </a:xfrm>
        </p:grpSpPr>
        <p:sp>
          <p:nvSpPr>
            <p:cNvPr id="5" name="TextBox 4">
              <a:extLst>
                <a:ext uri="{FF2B5EF4-FFF2-40B4-BE49-F238E27FC236}">
                  <a16:creationId xmlns:a16="http://schemas.microsoft.com/office/drawing/2014/main" id="{D0567808-174E-EA61-F946-3FC464A1C58A}"/>
                </a:ext>
              </a:extLst>
            </p:cNvPr>
            <p:cNvSpPr txBox="1">
              <a:spLocks noGrp="1" noRot="1" noMove="1" noResize="1" noEditPoints="1" noAdjustHandles="1" noChangeArrowheads="1" noChangeShapeType="1"/>
            </p:cNvSpPr>
            <p:nvPr/>
          </p:nvSpPr>
          <p:spPr>
            <a:xfrm>
              <a:off x="1728340" y="4248059"/>
              <a:ext cx="3968614" cy="1323439"/>
            </a:xfrm>
            <a:prstGeom prst="rect">
              <a:avLst/>
            </a:prstGeom>
            <a:noFill/>
          </p:spPr>
          <p:txBody>
            <a:bodyPr wrap="square" rtlCol="0">
              <a:noAutofit/>
            </a:bodyPr>
            <a:lstStyle/>
            <a:p>
              <a:pPr>
                <a:spcAft>
                  <a:spcPts val="3000"/>
                </a:spcAft>
              </a:pPr>
              <a:r>
                <a:rPr lang="en-US" sz="2800">
                  <a:latin typeface="Myriad Pro" panose="020B0503030403020204" pitchFamily="34" charset="0"/>
                </a:rPr>
                <a:t>Not eating healthy foods.</a:t>
              </a:r>
              <a:endParaRPr lang="en-US" sz="2800" b="0" i="0" u="none" strike="noStrike" baseline="0">
                <a:latin typeface="Myriad Pro" panose="020B0503030403020204" pitchFamily="34" charset="0"/>
              </a:endParaRPr>
            </a:p>
          </p:txBody>
        </p:sp>
        <p:sp>
          <p:nvSpPr>
            <p:cNvPr id="14" name="TextBox 13">
              <a:extLst>
                <a:ext uri="{FF2B5EF4-FFF2-40B4-BE49-F238E27FC236}">
                  <a16:creationId xmlns:a16="http://schemas.microsoft.com/office/drawing/2014/main" id="{14E13A51-0AFA-D1EF-7ACF-FBEB40F4FADD}"/>
                </a:ext>
              </a:extLst>
            </p:cNvPr>
            <p:cNvSpPr txBox="1">
              <a:spLocks noGrp="1" noRot="1" noMove="1" noResize="1" noEditPoints="1" noAdjustHandles="1" noChangeArrowheads="1" noChangeShapeType="1"/>
            </p:cNvSpPr>
            <p:nvPr/>
          </p:nvSpPr>
          <p:spPr>
            <a:xfrm>
              <a:off x="1728339" y="3865657"/>
              <a:ext cx="4151620" cy="369332"/>
            </a:xfrm>
            <a:prstGeom prst="rect">
              <a:avLst/>
            </a:prstGeom>
            <a:noFill/>
          </p:spPr>
          <p:txBody>
            <a:bodyPr wrap="square" rtlCol="0">
              <a:spAutoFit/>
            </a:bodyPr>
            <a:lstStyle/>
            <a:p>
              <a:pPr>
                <a:lnSpc>
                  <a:spcPct val="90000"/>
                </a:lnSpc>
              </a:pPr>
              <a:r>
                <a:rPr lang="en-US" sz="2000" b="1">
                  <a:solidFill>
                    <a:schemeClr val="accent6"/>
                  </a:solidFill>
                  <a:latin typeface="Myriad Pro" panose="020B0503030403020204" pitchFamily="34" charset="0"/>
                </a:rPr>
                <a:t>Definition:</a:t>
              </a:r>
            </a:p>
          </p:txBody>
        </p:sp>
      </p:grpSp>
      <p:grpSp>
        <p:nvGrpSpPr>
          <p:cNvPr id="11" name="Group 10">
            <a:extLst>
              <a:ext uri="{FF2B5EF4-FFF2-40B4-BE49-F238E27FC236}">
                <a16:creationId xmlns:a16="http://schemas.microsoft.com/office/drawing/2014/main" id="{00014B86-3950-D6E7-B5DC-C8BD487D5419}"/>
              </a:ext>
            </a:extLst>
          </p:cNvPr>
          <p:cNvGrpSpPr>
            <a:grpSpLocks noGrp="1" noUngrp="1" noRot="1" noMove="1" noResize="1"/>
          </p:cNvGrpSpPr>
          <p:nvPr/>
        </p:nvGrpSpPr>
        <p:grpSpPr>
          <a:xfrm>
            <a:off x="7784432" y="1609457"/>
            <a:ext cx="2387029" cy="2387029"/>
            <a:chOff x="7784432" y="1609457"/>
            <a:chExt cx="2387029" cy="2387029"/>
          </a:xfrm>
        </p:grpSpPr>
        <p:sp>
          <p:nvSpPr>
            <p:cNvPr id="10" name="Oval 9">
              <a:extLst>
                <a:ext uri="{FF2B5EF4-FFF2-40B4-BE49-F238E27FC236}">
                  <a16:creationId xmlns:a16="http://schemas.microsoft.com/office/drawing/2014/main" id="{9951A627-3150-C29E-8505-F6443F3217E6}"/>
                </a:ext>
              </a:extLst>
            </p:cNvPr>
            <p:cNvSpPr>
              <a:spLocks noGrp="1" noRot="1" noMove="1" noResize="1" noEditPoints="1" noAdjustHandles="1" noChangeArrowheads="1" noChangeShapeType="1"/>
            </p:cNvSpPr>
            <p:nvPr/>
          </p:nvSpPr>
          <p:spPr>
            <a:xfrm>
              <a:off x="7784432" y="1609457"/>
              <a:ext cx="2387029" cy="2387029"/>
            </a:xfrm>
            <a:prstGeom prst="ellips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Graphic 14">
              <a:extLst>
                <a:ext uri="{FF2B5EF4-FFF2-40B4-BE49-F238E27FC236}">
                  <a16:creationId xmlns:a16="http://schemas.microsoft.com/office/drawing/2014/main" id="{1E5E1D31-43B2-339B-E020-DD3AC2C24915}"/>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tretch>
              <a:fillRect/>
            </a:stretch>
          </p:blipFill>
          <p:spPr>
            <a:xfrm>
              <a:off x="8264814" y="2089839"/>
              <a:ext cx="1426264" cy="1426264"/>
            </a:xfrm>
            <a:prstGeom prst="rect">
              <a:avLst/>
            </a:prstGeom>
          </p:spPr>
        </p:pic>
      </p:grpSp>
    </p:spTree>
    <p:extLst>
      <p:ext uri="{BB962C8B-B14F-4D97-AF65-F5344CB8AC3E}">
        <p14:creationId xmlns:p14="http://schemas.microsoft.com/office/powerpoint/2010/main" val="12731932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B827EDFC-FE95-9B86-CDFC-8003D516670A}"/>
              </a:ext>
            </a:extLst>
          </p:cNvPr>
          <p:cNvGrpSpPr>
            <a:grpSpLocks noGrp="1" noUngrp="1" noRot="1" noMove="1" noResize="1"/>
          </p:cNvGrpSpPr>
          <p:nvPr/>
        </p:nvGrpSpPr>
        <p:grpSpPr>
          <a:xfrm>
            <a:off x="6004380" y="193287"/>
            <a:ext cx="6316900" cy="338554"/>
            <a:chOff x="127874" y="193287"/>
            <a:chExt cx="6316900" cy="338554"/>
          </a:xfrm>
        </p:grpSpPr>
        <p:sp>
          <p:nvSpPr>
            <p:cNvPr id="34" name="TextBox 33">
              <a:extLst>
                <a:ext uri="{FF2B5EF4-FFF2-40B4-BE49-F238E27FC236}">
                  <a16:creationId xmlns:a16="http://schemas.microsoft.com/office/drawing/2014/main" id="{1A9916AD-6412-E69B-73AD-EA1DCAD65523}"/>
                </a:ext>
              </a:extLst>
            </p:cNvPr>
            <p:cNvSpPr txBox="1">
              <a:spLocks noGrp="1" noRot="1" noMove="1" noResize="1" noEditPoints="1" noAdjustHandles="1" noChangeArrowheads="1" noChangeShapeType="1"/>
            </p:cNvSpPr>
            <p:nvPr/>
          </p:nvSpPr>
          <p:spPr>
            <a:xfrm>
              <a:off x="127874" y="193287"/>
              <a:ext cx="5501268" cy="338554"/>
            </a:xfrm>
            <a:prstGeom prst="rect">
              <a:avLst/>
            </a:prstGeom>
            <a:noFill/>
          </p:spPr>
          <p:txBody>
            <a:bodyPr wrap="square" rtlCol="0">
              <a:spAutoFit/>
            </a:bodyPr>
            <a:lstStyle/>
            <a:p>
              <a:pPr algn="r"/>
              <a:r>
                <a:rPr lang="en-US" sz="1600" b="1" i="1">
                  <a:solidFill>
                    <a:schemeClr val="bg1">
                      <a:lumMod val="75000"/>
                    </a:schemeClr>
                  </a:solidFill>
                  <a:latin typeface="Myriad Pro" panose="020B0503030403020204" pitchFamily="34" charset="0"/>
                </a:rPr>
                <a:t>Potentially Modifiable Risk Factors</a:t>
              </a:r>
            </a:p>
          </p:txBody>
        </p:sp>
        <p:sp>
          <p:nvSpPr>
            <p:cNvPr id="35" name="Rectangle: Rounded Corners 34">
              <a:extLst>
                <a:ext uri="{FF2B5EF4-FFF2-40B4-BE49-F238E27FC236}">
                  <a16:creationId xmlns:a16="http://schemas.microsoft.com/office/drawing/2014/main" id="{24404E06-04D5-7702-0D63-6E4F3D519C5A}"/>
                </a:ext>
              </a:extLst>
            </p:cNvPr>
            <p:cNvSpPr>
              <a:spLocks noGrp="1" noRot="1" noMove="1" noResize="1" noEditPoints="1" noAdjustHandles="1" noChangeArrowheads="1" noChangeShapeType="1"/>
            </p:cNvSpPr>
            <p:nvPr/>
          </p:nvSpPr>
          <p:spPr>
            <a:xfrm>
              <a:off x="5812534"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36" name="Rectangle: Rounded Corners 35">
              <a:extLst>
                <a:ext uri="{FF2B5EF4-FFF2-40B4-BE49-F238E27FC236}">
                  <a16:creationId xmlns:a16="http://schemas.microsoft.com/office/drawing/2014/main" id="{F9A765EC-3A8C-D784-1790-51F47090FA58}"/>
                </a:ext>
              </a:extLst>
            </p:cNvPr>
            <p:cNvSpPr>
              <a:spLocks noGrp="1" noRot="1" noMove="1" noResize="1" noEditPoints="1" noAdjustHandles="1" noChangeArrowheads="1" noChangeShapeType="1"/>
            </p:cNvSpPr>
            <p:nvPr/>
          </p:nvSpPr>
          <p:spPr>
            <a:xfrm>
              <a:off x="6167775"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grpSp>
      <p:sp>
        <p:nvSpPr>
          <p:cNvPr id="5" name="TextBox 4">
            <a:extLst>
              <a:ext uri="{FF2B5EF4-FFF2-40B4-BE49-F238E27FC236}">
                <a16:creationId xmlns:a16="http://schemas.microsoft.com/office/drawing/2014/main" id="{20C4561C-F147-2FC7-4CB3-378E011727BA}"/>
              </a:ext>
            </a:extLst>
          </p:cNvPr>
          <p:cNvSpPr txBox="1">
            <a:spLocks noGrp="1" noRot="1" noMove="1" noResize="1" noEditPoints="1" noAdjustHandles="1" noChangeArrowheads="1" noChangeShapeType="1"/>
          </p:cNvSpPr>
          <p:nvPr/>
        </p:nvSpPr>
        <p:spPr>
          <a:xfrm>
            <a:off x="1349127" y="634790"/>
            <a:ext cx="5584902" cy="461665"/>
          </a:xfrm>
          <a:prstGeom prst="rect">
            <a:avLst/>
          </a:prstGeom>
          <a:noFill/>
        </p:spPr>
        <p:txBody>
          <a:bodyPr wrap="square" rtlCol="0">
            <a:spAutoFit/>
          </a:bodyPr>
          <a:lstStyle/>
          <a:p>
            <a:r>
              <a:rPr lang="en-US" sz="2400">
                <a:latin typeface="Myriad Pro" panose="020B0503030403020204" pitchFamily="34" charset="0"/>
              </a:rPr>
              <a:t>Risk Factor: </a:t>
            </a:r>
            <a:r>
              <a:rPr lang="en-US" sz="2400" b="1">
                <a:latin typeface="Myriad Pro" panose="020B0503030403020204" pitchFamily="34" charset="0"/>
              </a:rPr>
              <a:t>Poor Diet Quality</a:t>
            </a:r>
            <a:endParaRPr lang="en-US" sz="4000" b="1"/>
          </a:p>
        </p:txBody>
      </p:sp>
      <p:grpSp>
        <p:nvGrpSpPr>
          <p:cNvPr id="31" name="Group 30">
            <a:extLst>
              <a:ext uri="{FF2B5EF4-FFF2-40B4-BE49-F238E27FC236}">
                <a16:creationId xmlns:a16="http://schemas.microsoft.com/office/drawing/2014/main" id="{52D9B9B3-E0ED-B386-3677-DE873648A107}"/>
              </a:ext>
            </a:extLst>
          </p:cNvPr>
          <p:cNvGrpSpPr>
            <a:grpSpLocks noGrp="1" noUngrp="1" noRot="1" noMove="1" noResize="1"/>
          </p:cNvGrpSpPr>
          <p:nvPr/>
        </p:nvGrpSpPr>
        <p:grpSpPr>
          <a:xfrm>
            <a:off x="744279" y="634790"/>
            <a:ext cx="577931" cy="471944"/>
            <a:chOff x="5699051" y="1711842"/>
            <a:chExt cx="512135" cy="418214"/>
          </a:xfrm>
          <a:solidFill>
            <a:schemeClr val="accent3">
              <a:lumMod val="20000"/>
              <a:lumOff val="80000"/>
            </a:schemeClr>
          </a:solidFill>
        </p:grpSpPr>
        <p:sp>
          <p:nvSpPr>
            <p:cNvPr id="32" name="Oval 31">
              <a:extLst>
                <a:ext uri="{FF2B5EF4-FFF2-40B4-BE49-F238E27FC236}">
                  <a16:creationId xmlns:a16="http://schemas.microsoft.com/office/drawing/2014/main" id="{86561D87-C01B-E957-54AE-E1917C1DCD4E}"/>
                </a:ext>
              </a:extLst>
            </p:cNvPr>
            <p:cNvSpPr>
              <a:spLocks noGrp="1" noRot="1" noMove="1" noResize="1" noEditPoints="1" noAdjustHandles="1" noChangeArrowheads="1" noChangeShapeType="1"/>
            </p:cNvSpPr>
            <p:nvPr/>
          </p:nvSpPr>
          <p:spPr>
            <a:xfrm>
              <a:off x="5792972" y="1711842"/>
              <a:ext cx="418214" cy="418214"/>
            </a:xfrm>
            <a:prstGeom prst="ellips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Arrow: Right 37">
              <a:extLst>
                <a:ext uri="{FF2B5EF4-FFF2-40B4-BE49-F238E27FC236}">
                  <a16:creationId xmlns:a16="http://schemas.microsoft.com/office/drawing/2014/main" id="{86B57325-948F-ECA6-086C-04E1AAEA6C9C}"/>
                </a:ext>
              </a:extLst>
            </p:cNvPr>
            <p:cNvSpPr>
              <a:spLocks noGrp="1" noRot="1" noMove="1" noResize="1" noEditPoints="1" noAdjustHandles="1" noChangeArrowheads="1" noChangeShapeType="1"/>
            </p:cNvSpPr>
            <p:nvPr/>
          </p:nvSpPr>
          <p:spPr>
            <a:xfrm>
              <a:off x="5699051" y="1800087"/>
              <a:ext cx="418214" cy="241724"/>
            </a:xfrm>
            <a:prstGeom prst="rightArrow">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TextBox 38">
            <a:extLst>
              <a:ext uri="{FF2B5EF4-FFF2-40B4-BE49-F238E27FC236}">
                <a16:creationId xmlns:a16="http://schemas.microsoft.com/office/drawing/2014/main" id="{2460D2F1-3BEC-73AC-C140-CE1DAF289D5F}"/>
              </a:ext>
            </a:extLst>
          </p:cNvPr>
          <p:cNvSpPr txBox="1">
            <a:spLocks noGrp="1" noRot="1" noMove="1" noResize="1" noEditPoints="1" noAdjustHandles="1" noChangeArrowheads="1" noChangeShapeType="1"/>
          </p:cNvSpPr>
          <p:nvPr/>
        </p:nvSpPr>
        <p:spPr>
          <a:xfrm>
            <a:off x="6073497" y="2202450"/>
            <a:ext cx="5615543" cy="1477328"/>
          </a:xfrm>
          <a:prstGeom prst="rect">
            <a:avLst/>
          </a:prstGeom>
          <a:noFill/>
        </p:spPr>
        <p:txBody>
          <a:bodyPr wrap="square" rtlCol="0">
            <a:spAutoFit/>
          </a:bodyPr>
          <a:lstStyle/>
          <a:p>
            <a:pPr marL="285750" indent="-285750">
              <a:spcAft>
                <a:spcPts val="1800"/>
              </a:spcAft>
              <a:buFont typeface="Arial" panose="020B0604020202020204" pitchFamily="34" charset="0"/>
              <a:buChar char="•"/>
            </a:pPr>
            <a:r>
              <a:rPr lang="en-US" sz="2000"/>
              <a:t>Talk with your medical provider about your diet.</a:t>
            </a:r>
          </a:p>
          <a:p>
            <a:pPr marL="285750" indent="-285750">
              <a:spcAft>
                <a:spcPts val="1800"/>
              </a:spcAft>
              <a:buFont typeface="Arial" panose="020B0604020202020204" pitchFamily="34" charset="0"/>
              <a:buChar char="•"/>
            </a:pPr>
            <a:r>
              <a:rPr lang="en-US" sz="2000"/>
              <a:t>Use single serving containers for portion control. </a:t>
            </a:r>
          </a:p>
          <a:p>
            <a:pPr marL="285750" indent="-285750">
              <a:spcAft>
                <a:spcPts val="1800"/>
              </a:spcAft>
              <a:buFont typeface="Arial" panose="020B0604020202020204" pitchFamily="34" charset="0"/>
              <a:buChar char="•"/>
            </a:pPr>
            <a:r>
              <a:rPr lang="en-US" sz="2000"/>
              <a:t>Buy and freeze seasonal fruits and vegetables.</a:t>
            </a:r>
          </a:p>
        </p:txBody>
      </p:sp>
      <p:sp>
        <p:nvSpPr>
          <p:cNvPr id="2" name="TextBox 1">
            <a:extLst>
              <a:ext uri="{FF2B5EF4-FFF2-40B4-BE49-F238E27FC236}">
                <a16:creationId xmlns:a16="http://schemas.microsoft.com/office/drawing/2014/main" id="{38637BF5-CE25-F161-0924-354BED3AA6F4}"/>
              </a:ext>
            </a:extLst>
          </p:cNvPr>
          <p:cNvSpPr txBox="1">
            <a:spLocks noGrp="1" noRot="1" noMove="1" noResize="1" noEditPoints="1" noAdjustHandles="1" noChangeArrowheads="1" noChangeShapeType="1"/>
          </p:cNvSpPr>
          <p:nvPr/>
        </p:nvSpPr>
        <p:spPr>
          <a:xfrm>
            <a:off x="549739" y="1973551"/>
            <a:ext cx="5050422" cy="1754326"/>
          </a:xfrm>
          <a:prstGeom prst="rect">
            <a:avLst/>
          </a:prstGeom>
          <a:noFill/>
        </p:spPr>
        <p:txBody>
          <a:bodyPr wrap="square" lIns="91440" tIns="45720" rIns="91440" bIns="45720" rtlCol="0" anchor="t">
            <a:spAutoFit/>
          </a:bodyPr>
          <a:lstStyle/>
          <a:p>
            <a:pPr algn="ctr">
              <a:lnSpc>
                <a:spcPct val="90000"/>
              </a:lnSpc>
            </a:pPr>
            <a:r>
              <a:rPr lang="en-US" sz="6000" b="1">
                <a:latin typeface="Myriad Pro"/>
              </a:rPr>
              <a:t>Improve</a:t>
            </a:r>
            <a:br>
              <a:rPr lang="en-US" sz="6000" b="1">
                <a:latin typeface="Myriad Pro"/>
              </a:rPr>
            </a:br>
            <a:r>
              <a:rPr lang="en-US" sz="6000" b="1">
                <a:latin typeface="Myriad Pro"/>
              </a:rPr>
              <a:t>Diet Quality</a:t>
            </a:r>
            <a:endParaRPr lang="en-US" sz="6000" b="1">
              <a:latin typeface="Myriad Pro" panose="020B0503030403020204" pitchFamily="34" charset="0"/>
            </a:endParaRPr>
          </a:p>
        </p:txBody>
      </p:sp>
      <p:sp>
        <p:nvSpPr>
          <p:cNvPr id="3" name="TextBox 2">
            <a:extLst>
              <a:ext uri="{FF2B5EF4-FFF2-40B4-BE49-F238E27FC236}">
                <a16:creationId xmlns:a16="http://schemas.microsoft.com/office/drawing/2014/main" id="{4DD853F1-260B-0EB7-47C8-EEFADBC4CE4F}"/>
              </a:ext>
            </a:extLst>
          </p:cNvPr>
          <p:cNvSpPr txBox="1">
            <a:spLocks noGrp="1" noRot="1" noMove="1" noResize="1" noEditPoints="1" noAdjustHandles="1" noChangeArrowheads="1" noChangeShapeType="1"/>
          </p:cNvSpPr>
          <p:nvPr/>
        </p:nvSpPr>
        <p:spPr>
          <a:xfrm>
            <a:off x="6073499" y="1689941"/>
            <a:ext cx="5397195" cy="369332"/>
          </a:xfrm>
          <a:prstGeom prst="rect">
            <a:avLst/>
          </a:prstGeom>
          <a:noFill/>
        </p:spPr>
        <p:txBody>
          <a:bodyPr wrap="square" rtlCol="0">
            <a:spAutoFit/>
          </a:bodyPr>
          <a:lstStyle/>
          <a:p>
            <a:pPr>
              <a:lnSpc>
                <a:spcPct val="90000"/>
              </a:lnSpc>
            </a:pPr>
            <a:r>
              <a:rPr lang="en-US" sz="2000" b="1">
                <a:solidFill>
                  <a:schemeClr val="accent6"/>
                </a:solidFill>
                <a:latin typeface="Myriad Pro" panose="020B0503030403020204" pitchFamily="34" charset="0"/>
              </a:rPr>
              <a:t>Changes That Can Make a Big Difference</a:t>
            </a:r>
          </a:p>
        </p:txBody>
      </p:sp>
      <p:sp>
        <p:nvSpPr>
          <p:cNvPr id="12" name="TextBox 11">
            <a:extLst>
              <a:ext uri="{FF2B5EF4-FFF2-40B4-BE49-F238E27FC236}">
                <a16:creationId xmlns:a16="http://schemas.microsoft.com/office/drawing/2014/main" id="{CAB7DFED-A36F-1840-BF78-47EE093B9B66}"/>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t>Brain Health &amp; Dementia Awareness in Our Communities  |  </a:t>
            </a:r>
            <a:fld id="{F9C608B9-E2CB-4E5D-B995-23A42A7D67FE}" type="slidenum">
              <a:rPr lang="en-US" sz="1200" i="1" smtClean="0"/>
              <a:pPr algn="r"/>
              <a:t>53</a:t>
            </a:fld>
            <a:r>
              <a:rPr lang="en-US" sz="1200" i="1"/>
              <a:t> </a:t>
            </a:r>
          </a:p>
        </p:txBody>
      </p:sp>
      <p:sp>
        <p:nvSpPr>
          <p:cNvPr id="13" name="TextBox 12">
            <a:extLst>
              <a:ext uri="{FF2B5EF4-FFF2-40B4-BE49-F238E27FC236}">
                <a16:creationId xmlns:a16="http://schemas.microsoft.com/office/drawing/2014/main" id="{33EBF1ED-B3A7-22B5-153C-B018FD9A79A7}"/>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solidFill>
              </a:rPr>
              <a:t>Please Do Not Change Presentation Language</a:t>
            </a:r>
          </a:p>
        </p:txBody>
      </p:sp>
      <p:grpSp>
        <p:nvGrpSpPr>
          <p:cNvPr id="6" name="Group 5">
            <a:extLst>
              <a:ext uri="{FF2B5EF4-FFF2-40B4-BE49-F238E27FC236}">
                <a16:creationId xmlns:a16="http://schemas.microsoft.com/office/drawing/2014/main" id="{1E42949B-5595-F4CC-8E3A-9793F1903C9B}"/>
              </a:ext>
            </a:extLst>
          </p:cNvPr>
          <p:cNvGrpSpPr>
            <a:grpSpLocks noGrp="1" noUngrp="1" noRot="1" noMove="1" noResize="1"/>
          </p:cNvGrpSpPr>
          <p:nvPr/>
        </p:nvGrpSpPr>
        <p:grpSpPr>
          <a:xfrm>
            <a:off x="6384852" y="4779335"/>
            <a:ext cx="4598582" cy="1015410"/>
            <a:chOff x="6384852" y="4779335"/>
            <a:chExt cx="4598582" cy="1015410"/>
          </a:xfrm>
        </p:grpSpPr>
        <p:sp>
          <p:nvSpPr>
            <p:cNvPr id="7" name="Rectangle: Rounded Corners 6">
              <a:extLst>
                <a:ext uri="{FF2B5EF4-FFF2-40B4-BE49-F238E27FC236}">
                  <a16:creationId xmlns:a16="http://schemas.microsoft.com/office/drawing/2014/main" id="{80DF663A-B170-DBD2-6D18-EF742B1B75BA}"/>
                </a:ext>
              </a:extLst>
            </p:cNvPr>
            <p:cNvSpPr>
              <a:spLocks noGrp="1" noRot="1" noMove="1" noResize="1" noEditPoints="1" noAdjustHandles="1" noChangeArrowheads="1" noChangeShapeType="1"/>
            </p:cNvSpPr>
            <p:nvPr/>
          </p:nvSpPr>
          <p:spPr>
            <a:xfrm>
              <a:off x="6384852" y="4779335"/>
              <a:ext cx="4598582" cy="1015410"/>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92B01C8-7868-8E26-8F45-5E99F3A79579}"/>
                </a:ext>
              </a:extLst>
            </p:cNvPr>
            <p:cNvSpPr txBox="1">
              <a:spLocks noGrp="1" noRot="1" noMove="1" noResize="1" noEditPoints="1" noAdjustHandles="1" noChangeArrowheads="1" noChangeShapeType="1"/>
            </p:cNvSpPr>
            <p:nvPr/>
          </p:nvSpPr>
          <p:spPr>
            <a:xfrm>
              <a:off x="7201198" y="4959181"/>
              <a:ext cx="3782236" cy="646331"/>
            </a:xfrm>
            <a:prstGeom prst="rect">
              <a:avLst/>
            </a:prstGeom>
            <a:noFill/>
          </p:spPr>
          <p:txBody>
            <a:bodyPr wrap="square" rtlCol="0">
              <a:spAutoFit/>
            </a:bodyPr>
            <a:lstStyle/>
            <a:p>
              <a:r>
                <a:rPr lang="en-US" b="1">
                  <a:solidFill>
                    <a:schemeClr val="accent3"/>
                  </a:solidFill>
                  <a:latin typeface="Myriad Pro" panose="020B0503030403020204" pitchFamily="34" charset="0"/>
                </a:rPr>
                <a:t>Check the box that applies to you on your Participant Handout</a:t>
              </a:r>
            </a:p>
          </p:txBody>
        </p:sp>
        <p:sp>
          <p:nvSpPr>
            <p:cNvPr id="9" name="Rectangle 8">
              <a:extLst>
                <a:ext uri="{FF2B5EF4-FFF2-40B4-BE49-F238E27FC236}">
                  <a16:creationId xmlns:a16="http://schemas.microsoft.com/office/drawing/2014/main" id="{6F49C0AB-DB82-8076-0304-1B7D8E9F0345}"/>
                </a:ext>
              </a:extLst>
            </p:cNvPr>
            <p:cNvSpPr>
              <a:spLocks noGrp="1" noRot="1" noMove="1" noResize="1" noEditPoints="1" noAdjustHandles="1" noChangeArrowheads="1" noChangeShapeType="1"/>
            </p:cNvSpPr>
            <p:nvPr/>
          </p:nvSpPr>
          <p:spPr>
            <a:xfrm>
              <a:off x="6705698" y="5150642"/>
              <a:ext cx="285209" cy="285209"/>
            </a:xfrm>
            <a:prstGeom prst="rect">
              <a:avLst/>
            </a:prstGeom>
            <a:solidFill>
              <a:schemeClr val="bg1"/>
            </a:solid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L-Shape 9">
              <a:extLst>
                <a:ext uri="{FF2B5EF4-FFF2-40B4-BE49-F238E27FC236}">
                  <a16:creationId xmlns:a16="http://schemas.microsoft.com/office/drawing/2014/main" id="{65C520AA-AF86-204C-05FF-2B9BC1FDBDD3}"/>
                </a:ext>
              </a:extLst>
            </p:cNvPr>
            <p:cNvSpPr>
              <a:spLocks noGrp="1" noRot="1" noMove="1" noResize="1" noEditPoints="1" noAdjustHandles="1" noChangeArrowheads="1" noChangeShapeType="1"/>
            </p:cNvSpPr>
            <p:nvPr/>
          </p:nvSpPr>
          <p:spPr>
            <a:xfrm rot="18669267">
              <a:off x="6723142" y="5094823"/>
              <a:ext cx="364565" cy="172339"/>
            </a:xfrm>
            <a:prstGeom prst="corner">
              <a:avLst>
                <a:gd name="adj1" fmla="val 27715"/>
                <a:gd name="adj2" fmla="val 30057"/>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301775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2" grpId="0"/>
      <p:bldP spid="3"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0BEA22CB-72DF-4378-EFD3-CD6B224887AA}"/>
              </a:ext>
            </a:extLst>
          </p:cNvPr>
          <p:cNvGrpSpPr>
            <a:grpSpLocks noGrp="1" noUngrp="1" noRot="1" noMove="1" noResize="1"/>
          </p:cNvGrpSpPr>
          <p:nvPr/>
        </p:nvGrpSpPr>
        <p:grpSpPr>
          <a:xfrm>
            <a:off x="6068862" y="185853"/>
            <a:ext cx="6252418" cy="338554"/>
            <a:chOff x="192356" y="185853"/>
            <a:chExt cx="6252418" cy="338554"/>
          </a:xfrm>
        </p:grpSpPr>
        <p:sp>
          <p:nvSpPr>
            <p:cNvPr id="6" name="TextBox 5">
              <a:extLst>
                <a:ext uri="{FF2B5EF4-FFF2-40B4-BE49-F238E27FC236}">
                  <a16:creationId xmlns:a16="http://schemas.microsoft.com/office/drawing/2014/main" id="{9768E04B-3718-76B3-9450-D34F679360F5}"/>
                </a:ext>
              </a:extLst>
            </p:cNvPr>
            <p:cNvSpPr txBox="1">
              <a:spLocks noGrp="1" noRot="1" noMove="1" noResize="1" noEditPoints="1" noAdjustHandles="1" noChangeArrowheads="1" noChangeShapeType="1"/>
            </p:cNvSpPr>
            <p:nvPr/>
          </p:nvSpPr>
          <p:spPr>
            <a:xfrm>
              <a:off x="192356" y="185853"/>
              <a:ext cx="5501268" cy="338554"/>
            </a:xfrm>
            <a:prstGeom prst="rect">
              <a:avLst/>
            </a:prstGeom>
            <a:noFill/>
          </p:spPr>
          <p:txBody>
            <a:bodyPr wrap="square" rtlCol="0">
              <a:spAutoFit/>
            </a:bodyPr>
            <a:lstStyle/>
            <a:p>
              <a:pPr algn="r"/>
              <a:r>
                <a:rPr lang="en-US" sz="1600" b="1" i="1">
                  <a:solidFill>
                    <a:schemeClr val="bg1">
                      <a:lumMod val="75000"/>
                    </a:schemeClr>
                  </a:solidFill>
                  <a:latin typeface="Myriad Pro" panose="020B0503030403020204" pitchFamily="34" charset="0"/>
                </a:rPr>
                <a:t>Potentially Modifiable Risk Factors</a:t>
              </a:r>
            </a:p>
          </p:txBody>
        </p:sp>
        <p:sp>
          <p:nvSpPr>
            <p:cNvPr id="7" name="Rectangle: Rounded Corners 6">
              <a:extLst>
                <a:ext uri="{FF2B5EF4-FFF2-40B4-BE49-F238E27FC236}">
                  <a16:creationId xmlns:a16="http://schemas.microsoft.com/office/drawing/2014/main" id="{CFE0FD3A-50ED-45CF-2571-6C583073FB58}"/>
                </a:ext>
              </a:extLst>
            </p:cNvPr>
            <p:cNvSpPr>
              <a:spLocks noGrp="1" noRot="1" noMove="1" noResize="1" noEditPoints="1" noAdjustHandles="1" noChangeArrowheads="1" noChangeShapeType="1"/>
            </p:cNvSpPr>
            <p:nvPr/>
          </p:nvSpPr>
          <p:spPr>
            <a:xfrm>
              <a:off x="5812534"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8" name="Rectangle: Rounded Corners 7">
              <a:extLst>
                <a:ext uri="{FF2B5EF4-FFF2-40B4-BE49-F238E27FC236}">
                  <a16:creationId xmlns:a16="http://schemas.microsoft.com/office/drawing/2014/main" id="{C1074260-523C-1026-B2C4-3F625AB3AB30}"/>
                </a:ext>
              </a:extLst>
            </p:cNvPr>
            <p:cNvSpPr>
              <a:spLocks noGrp="1" noRot="1" noMove="1" noResize="1" noEditPoints="1" noAdjustHandles="1" noChangeArrowheads="1" noChangeShapeType="1"/>
            </p:cNvSpPr>
            <p:nvPr/>
          </p:nvSpPr>
          <p:spPr>
            <a:xfrm>
              <a:off x="6167775"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grpSp>
      <p:sp>
        <p:nvSpPr>
          <p:cNvPr id="9" name="TextBox 8">
            <a:extLst>
              <a:ext uri="{FF2B5EF4-FFF2-40B4-BE49-F238E27FC236}">
                <a16:creationId xmlns:a16="http://schemas.microsoft.com/office/drawing/2014/main" id="{586F5204-F3E5-67E4-593C-4E8A1174E5EC}"/>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solidFill>
                  <a:schemeClr val="bg1"/>
                </a:solidFill>
              </a:rPr>
              <a:t>Brain Health &amp; Dementia Awareness in Our Communities  |  </a:t>
            </a:r>
            <a:fld id="{F9C608B9-E2CB-4E5D-B995-23A42A7D67FE}" type="slidenum">
              <a:rPr lang="en-US" sz="1200" i="1" smtClean="0">
                <a:solidFill>
                  <a:schemeClr val="bg1"/>
                </a:solidFill>
              </a:rPr>
              <a:pPr algn="r"/>
              <a:t>54</a:t>
            </a:fld>
            <a:r>
              <a:rPr lang="en-US" sz="1200" i="1">
                <a:solidFill>
                  <a:schemeClr val="bg1"/>
                </a:solidFill>
              </a:rPr>
              <a:t> </a:t>
            </a:r>
          </a:p>
        </p:txBody>
      </p:sp>
      <p:sp>
        <p:nvSpPr>
          <p:cNvPr id="13" name="TextBox 12">
            <a:extLst>
              <a:ext uri="{FF2B5EF4-FFF2-40B4-BE49-F238E27FC236}">
                <a16:creationId xmlns:a16="http://schemas.microsoft.com/office/drawing/2014/main" id="{69F961B8-6A88-0386-97D4-767C632BDDB3}"/>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lumMod val="65000"/>
                  </a:schemeClr>
                </a:solidFill>
              </a:rPr>
              <a:t>Please Do Not Change Presentation Language</a:t>
            </a:r>
          </a:p>
        </p:txBody>
      </p:sp>
      <p:grpSp>
        <p:nvGrpSpPr>
          <p:cNvPr id="12" name="Group 11">
            <a:extLst>
              <a:ext uri="{FF2B5EF4-FFF2-40B4-BE49-F238E27FC236}">
                <a16:creationId xmlns:a16="http://schemas.microsoft.com/office/drawing/2014/main" id="{3340A659-6F06-62B2-9DD0-B9CDA2F21ACF}"/>
              </a:ext>
            </a:extLst>
          </p:cNvPr>
          <p:cNvGrpSpPr>
            <a:grpSpLocks noGrp="1" noUngrp="1" noRot="1" noMove="1" noResize="1"/>
          </p:cNvGrpSpPr>
          <p:nvPr/>
        </p:nvGrpSpPr>
        <p:grpSpPr>
          <a:xfrm>
            <a:off x="1683993" y="1286502"/>
            <a:ext cx="5408624" cy="2673387"/>
            <a:chOff x="1683993" y="1286502"/>
            <a:chExt cx="5408624" cy="2673387"/>
          </a:xfrm>
        </p:grpSpPr>
        <p:sp>
          <p:nvSpPr>
            <p:cNvPr id="2" name="TextBox 1">
              <a:extLst>
                <a:ext uri="{FF2B5EF4-FFF2-40B4-BE49-F238E27FC236}">
                  <a16:creationId xmlns:a16="http://schemas.microsoft.com/office/drawing/2014/main" id="{3C002E3B-660C-5225-A1A2-8C70DDDE36BA}"/>
                </a:ext>
              </a:extLst>
            </p:cNvPr>
            <p:cNvSpPr txBox="1">
              <a:spLocks noGrp="1" noRot="1" noMove="1" noResize="1" noEditPoints="1" noAdjustHandles="1" noChangeArrowheads="1" noChangeShapeType="1"/>
            </p:cNvSpPr>
            <p:nvPr/>
          </p:nvSpPr>
          <p:spPr>
            <a:xfrm>
              <a:off x="1683993" y="1623865"/>
              <a:ext cx="5408624" cy="2336024"/>
            </a:xfrm>
            <a:prstGeom prst="rect">
              <a:avLst/>
            </a:prstGeom>
            <a:noFill/>
          </p:spPr>
          <p:txBody>
            <a:bodyPr wrap="square" rtlCol="0">
              <a:spAutoFit/>
            </a:bodyPr>
            <a:lstStyle/>
            <a:p>
              <a:pPr>
                <a:lnSpc>
                  <a:spcPct val="90000"/>
                </a:lnSpc>
              </a:pPr>
              <a:r>
                <a:rPr lang="en-US" sz="5400" b="1" i="0" u="none" strike="noStrike" baseline="0">
                  <a:latin typeface="Myriad Pro" panose="020B0503030403020204" pitchFamily="34" charset="0"/>
                </a:rPr>
                <a:t>Poor Sleep Quality and Sleep Disorders</a:t>
              </a:r>
              <a:endParaRPr lang="en-US" sz="8000"/>
            </a:p>
          </p:txBody>
        </p:sp>
        <p:sp>
          <p:nvSpPr>
            <p:cNvPr id="3" name="TextBox 2">
              <a:extLst>
                <a:ext uri="{FF2B5EF4-FFF2-40B4-BE49-F238E27FC236}">
                  <a16:creationId xmlns:a16="http://schemas.microsoft.com/office/drawing/2014/main" id="{B80CF66B-1855-ED1D-B1AB-45653544652F}"/>
                </a:ext>
              </a:extLst>
            </p:cNvPr>
            <p:cNvSpPr txBox="1">
              <a:spLocks noGrp="1" noRot="1" noMove="1" noResize="1" noEditPoints="1" noAdjustHandles="1" noChangeArrowheads="1" noChangeShapeType="1"/>
            </p:cNvSpPr>
            <p:nvPr/>
          </p:nvSpPr>
          <p:spPr>
            <a:xfrm>
              <a:off x="1728339" y="1286502"/>
              <a:ext cx="4336472" cy="369332"/>
            </a:xfrm>
            <a:prstGeom prst="rect">
              <a:avLst/>
            </a:prstGeom>
            <a:noFill/>
          </p:spPr>
          <p:txBody>
            <a:bodyPr wrap="square" rtlCol="0">
              <a:spAutoFit/>
            </a:bodyPr>
            <a:lstStyle/>
            <a:p>
              <a:pPr>
                <a:lnSpc>
                  <a:spcPct val="90000"/>
                </a:lnSpc>
              </a:pPr>
              <a:r>
                <a:rPr lang="en-US" sz="2000" b="1">
                  <a:solidFill>
                    <a:schemeClr val="accent6"/>
                  </a:solidFill>
                  <a:latin typeface="Myriad Pro" panose="020B0503030403020204" pitchFamily="34" charset="0"/>
                </a:rPr>
                <a:t>Potentially Modifiable Risk Factor</a:t>
              </a:r>
            </a:p>
          </p:txBody>
        </p:sp>
      </p:grpSp>
      <p:grpSp>
        <p:nvGrpSpPr>
          <p:cNvPr id="16" name="Group 15">
            <a:extLst>
              <a:ext uri="{FF2B5EF4-FFF2-40B4-BE49-F238E27FC236}">
                <a16:creationId xmlns:a16="http://schemas.microsoft.com/office/drawing/2014/main" id="{261EF9EE-AD6A-CB75-455F-72694A799240}"/>
              </a:ext>
            </a:extLst>
          </p:cNvPr>
          <p:cNvGrpSpPr>
            <a:grpSpLocks noGrp="1" noUngrp="1" noRot="1" noMove="1" noResize="1"/>
          </p:cNvGrpSpPr>
          <p:nvPr/>
        </p:nvGrpSpPr>
        <p:grpSpPr>
          <a:xfrm>
            <a:off x="1728339" y="4297252"/>
            <a:ext cx="5074395" cy="1717596"/>
            <a:chOff x="1728339" y="4297252"/>
            <a:chExt cx="5074395" cy="1717596"/>
          </a:xfrm>
        </p:grpSpPr>
        <p:sp>
          <p:nvSpPr>
            <p:cNvPr id="5" name="TextBox 4">
              <a:extLst>
                <a:ext uri="{FF2B5EF4-FFF2-40B4-BE49-F238E27FC236}">
                  <a16:creationId xmlns:a16="http://schemas.microsoft.com/office/drawing/2014/main" id="{D0567808-174E-EA61-F946-3FC464A1C58A}"/>
                </a:ext>
              </a:extLst>
            </p:cNvPr>
            <p:cNvSpPr txBox="1">
              <a:spLocks noGrp="1" noRot="1" noMove="1" noResize="1" noEditPoints="1" noAdjustHandles="1" noChangeArrowheads="1" noChangeShapeType="1"/>
            </p:cNvSpPr>
            <p:nvPr/>
          </p:nvSpPr>
          <p:spPr>
            <a:xfrm>
              <a:off x="1728340" y="4691409"/>
              <a:ext cx="5074394" cy="1323439"/>
            </a:xfrm>
            <a:prstGeom prst="rect">
              <a:avLst/>
            </a:prstGeom>
            <a:noFill/>
          </p:spPr>
          <p:txBody>
            <a:bodyPr wrap="square" rtlCol="0">
              <a:noAutofit/>
            </a:bodyPr>
            <a:lstStyle/>
            <a:p>
              <a:pPr>
                <a:spcAft>
                  <a:spcPts val="3000"/>
                </a:spcAft>
              </a:pPr>
              <a:r>
                <a:rPr lang="en-US" sz="2800">
                  <a:latin typeface="Myriad Pro" panose="020B0503030403020204" pitchFamily="34" charset="0"/>
                </a:rPr>
                <a:t>You are having a lot of trouble sleeping, or when you get up in the morning, you still feel tired.</a:t>
              </a:r>
              <a:endParaRPr lang="en-US" sz="2800" b="0" i="0" u="none" strike="noStrike" baseline="0">
                <a:latin typeface="Myriad Pro" panose="020B0503030403020204" pitchFamily="34" charset="0"/>
              </a:endParaRPr>
            </a:p>
          </p:txBody>
        </p:sp>
        <p:sp>
          <p:nvSpPr>
            <p:cNvPr id="14" name="TextBox 13">
              <a:extLst>
                <a:ext uri="{FF2B5EF4-FFF2-40B4-BE49-F238E27FC236}">
                  <a16:creationId xmlns:a16="http://schemas.microsoft.com/office/drawing/2014/main" id="{14E13A51-0AFA-D1EF-7ACF-FBEB40F4FADD}"/>
                </a:ext>
              </a:extLst>
            </p:cNvPr>
            <p:cNvSpPr txBox="1">
              <a:spLocks noGrp="1" noRot="1" noMove="1" noResize="1" noEditPoints="1" noAdjustHandles="1" noChangeArrowheads="1" noChangeShapeType="1"/>
            </p:cNvSpPr>
            <p:nvPr/>
          </p:nvSpPr>
          <p:spPr>
            <a:xfrm>
              <a:off x="1728339" y="4297252"/>
              <a:ext cx="4151620" cy="369332"/>
            </a:xfrm>
            <a:prstGeom prst="rect">
              <a:avLst/>
            </a:prstGeom>
            <a:noFill/>
          </p:spPr>
          <p:txBody>
            <a:bodyPr wrap="square" rtlCol="0">
              <a:spAutoFit/>
            </a:bodyPr>
            <a:lstStyle/>
            <a:p>
              <a:pPr>
                <a:lnSpc>
                  <a:spcPct val="90000"/>
                </a:lnSpc>
              </a:pPr>
              <a:r>
                <a:rPr lang="en-US" sz="2000" b="1">
                  <a:solidFill>
                    <a:schemeClr val="accent6"/>
                  </a:solidFill>
                  <a:latin typeface="Myriad Pro" panose="020B0503030403020204" pitchFamily="34" charset="0"/>
                </a:rPr>
                <a:t>Definition:</a:t>
              </a:r>
            </a:p>
          </p:txBody>
        </p:sp>
      </p:grpSp>
      <p:grpSp>
        <p:nvGrpSpPr>
          <p:cNvPr id="11" name="Group 10">
            <a:extLst>
              <a:ext uri="{FF2B5EF4-FFF2-40B4-BE49-F238E27FC236}">
                <a16:creationId xmlns:a16="http://schemas.microsoft.com/office/drawing/2014/main" id="{47FCA17B-E670-1055-247C-E8E85BF9FAD4}"/>
              </a:ext>
            </a:extLst>
          </p:cNvPr>
          <p:cNvGrpSpPr>
            <a:grpSpLocks noGrp="1" noUngrp="1" noRot="1" noMove="1" noResize="1"/>
          </p:cNvGrpSpPr>
          <p:nvPr/>
        </p:nvGrpSpPr>
        <p:grpSpPr>
          <a:xfrm>
            <a:off x="7784432" y="1609457"/>
            <a:ext cx="2387029" cy="2387029"/>
            <a:chOff x="7784432" y="1609457"/>
            <a:chExt cx="2387029" cy="2387029"/>
          </a:xfrm>
        </p:grpSpPr>
        <p:sp>
          <p:nvSpPr>
            <p:cNvPr id="10" name="Oval 9">
              <a:extLst>
                <a:ext uri="{FF2B5EF4-FFF2-40B4-BE49-F238E27FC236}">
                  <a16:creationId xmlns:a16="http://schemas.microsoft.com/office/drawing/2014/main" id="{DA18F2C7-69AF-6EAB-D5B2-424B2DCDDBA0}"/>
                </a:ext>
              </a:extLst>
            </p:cNvPr>
            <p:cNvSpPr>
              <a:spLocks noGrp="1" noRot="1" noMove="1" noResize="1" noEditPoints="1" noAdjustHandles="1" noChangeArrowheads="1" noChangeShapeType="1"/>
            </p:cNvSpPr>
            <p:nvPr/>
          </p:nvSpPr>
          <p:spPr>
            <a:xfrm>
              <a:off x="7784432" y="1609457"/>
              <a:ext cx="2387029" cy="2387029"/>
            </a:xfrm>
            <a:prstGeom prst="ellips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Graphic 14">
              <a:extLst>
                <a:ext uri="{FF2B5EF4-FFF2-40B4-BE49-F238E27FC236}">
                  <a16:creationId xmlns:a16="http://schemas.microsoft.com/office/drawing/2014/main" id="{87AA2EA3-9BB9-14F7-D4D7-746538B30C4B}"/>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tretch>
              <a:fillRect/>
            </a:stretch>
          </p:blipFill>
          <p:spPr>
            <a:xfrm>
              <a:off x="8264761" y="2144039"/>
              <a:ext cx="1426369" cy="1342465"/>
            </a:xfrm>
            <a:prstGeom prst="rect">
              <a:avLst/>
            </a:prstGeom>
          </p:spPr>
        </p:pic>
      </p:grpSp>
    </p:spTree>
    <p:extLst>
      <p:ext uri="{BB962C8B-B14F-4D97-AF65-F5344CB8AC3E}">
        <p14:creationId xmlns:p14="http://schemas.microsoft.com/office/powerpoint/2010/main" val="6290014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B827EDFC-FE95-9B86-CDFC-8003D516670A}"/>
              </a:ext>
            </a:extLst>
          </p:cNvPr>
          <p:cNvGrpSpPr>
            <a:grpSpLocks noGrp="1" noUngrp="1" noRot="1" noMove="1" noResize="1"/>
          </p:cNvGrpSpPr>
          <p:nvPr/>
        </p:nvGrpSpPr>
        <p:grpSpPr>
          <a:xfrm>
            <a:off x="6004380" y="193287"/>
            <a:ext cx="6316900" cy="338554"/>
            <a:chOff x="127874" y="193287"/>
            <a:chExt cx="6316900" cy="338554"/>
          </a:xfrm>
        </p:grpSpPr>
        <p:sp>
          <p:nvSpPr>
            <p:cNvPr id="34" name="TextBox 33">
              <a:extLst>
                <a:ext uri="{FF2B5EF4-FFF2-40B4-BE49-F238E27FC236}">
                  <a16:creationId xmlns:a16="http://schemas.microsoft.com/office/drawing/2014/main" id="{1A9916AD-6412-E69B-73AD-EA1DCAD65523}"/>
                </a:ext>
              </a:extLst>
            </p:cNvPr>
            <p:cNvSpPr txBox="1">
              <a:spLocks noGrp="1" noRot="1" noMove="1" noResize="1" noEditPoints="1" noAdjustHandles="1" noChangeArrowheads="1" noChangeShapeType="1"/>
            </p:cNvSpPr>
            <p:nvPr/>
          </p:nvSpPr>
          <p:spPr>
            <a:xfrm>
              <a:off x="127874" y="193287"/>
              <a:ext cx="5501268" cy="338554"/>
            </a:xfrm>
            <a:prstGeom prst="rect">
              <a:avLst/>
            </a:prstGeom>
            <a:noFill/>
          </p:spPr>
          <p:txBody>
            <a:bodyPr wrap="square" rtlCol="0">
              <a:spAutoFit/>
            </a:bodyPr>
            <a:lstStyle/>
            <a:p>
              <a:pPr algn="r"/>
              <a:r>
                <a:rPr lang="en-US" sz="1600" b="1" i="1">
                  <a:solidFill>
                    <a:schemeClr val="bg1">
                      <a:lumMod val="75000"/>
                    </a:schemeClr>
                  </a:solidFill>
                  <a:latin typeface="Myriad Pro" panose="020B0503030403020204" pitchFamily="34" charset="0"/>
                </a:rPr>
                <a:t>Potentially Modifiable Risk Factors</a:t>
              </a:r>
            </a:p>
          </p:txBody>
        </p:sp>
        <p:sp>
          <p:nvSpPr>
            <p:cNvPr id="35" name="Rectangle: Rounded Corners 34">
              <a:extLst>
                <a:ext uri="{FF2B5EF4-FFF2-40B4-BE49-F238E27FC236}">
                  <a16:creationId xmlns:a16="http://schemas.microsoft.com/office/drawing/2014/main" id="{24404E06-04D5-7702-0D63-6E4F3D519C5A}"/>
                </a:ext>
              </a:extLst>
            </p:cNvPr>
            <p:cNvSpPr>
              <a:spLocks noGrp="1" noRot="1" noMove="1" noResize="1" noEditPoints="1" noAdjustHandles="1" noChangeArrowheads="1" noChangeShapeType="1"/>
            </p:cNvSpPr>
            <p:nvPr/>
          </p:nvSpPr>
          <p:spPr>
            <a:xfrm>
              <a:off x="5812534"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36" name="Rectangle: Rounded Corners 35">
              <a:extLst>
                <a:ext uri="{FF2B5EF4-FFF2-40B4-BE49-F238E27FC236}">
                  <a16:creationId xmlns:a16="http://schemas.microsoft.com/office/drawing/2014/main" id="{F9A765EC-3A8C-D784-1790-51F47090FA58}"/>
                </a:ext>
              </a:extLst>
            </p:cNvPr>
            <p:cNvSpPr>
              <a:spLocks noGrp="1" noRot="1" noMove="1" noResize="1" noEditPoints="1" noAdjustHandles="1" noChangeArrowheads="1" noChangeShapeType="1"/>
            </p:cNvSpPr>
            <p:nvPr/>
          </p:nvSpPr>
          <p:spPr>
            <a:xfrm>
              <a:off x="6167775"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grpSp>
      <p:sp>
        <p:nvSpPr>
          <p:cNvPr id="5" name="TextBox 4">
            <a:extLst>
              <a:ext uri="{FF2B5EF4-FFF2-40B4-BE49-F238E27FC236}">
                <a16:creationId xmlns:a16="http://schemas.microsoft.com/office/drawing/2014/main" id="{20C4561C-F147-2FC7-4CB3-378E011727BA}"/>
              </a:ext>
            </a:extLst>
          </p:cNvPr>
          <p:cNvSpPr txBox="1">
            <a:spLocks noGrp="1" noRot="1" noMove="1" noResize="1" noEditPoints="1" noAdjustHandles="1" noChangeArrowheads="1" noChangeShapeType="1"/>
          </p:cNvSpPr>
          <p:nvPr/>
        </p:nvSpPr>
        <p:spPr>
          <a:xfrm>
            <a:off x="1349127" y="634790"/>
            <a:ext cx="9220554" cy="461665"/>
          </a:xfrm>
          <a:prstGeom prst="rect">
            <a:avLst/>
          </a:prstGeom>
          <a:noFill/>
        </p:spPr>
        <p:txBody>
          <a:bodyPr wrap="square" rtlCol="0">
            <a:spAutoFit/>
          </a:bodyPr>
          <a:lstStyle/>
          <a:p>
            <a:r>
              <a:rPr lang="en-US" sz="2400">
                <a:latin typeface="Myriad Pro" panose="020B0503030403020204" pitchFamily="34" charset="0"/>
              </a:rPr>
              <a:t>Risk Factor: </a:t>
            </a:r>
            <a:r>
              <a:rPr lang="en-US" sz="2400" b="1">
                <a:latin typeface="Myriad Pro" panose="020B0503030403020204" pitchFamily="34" charset="0"/>
              </a:rPr>
              <a:t>Poor Sleep Quality and Sleep Disorders</a:t>
            </a:r>
            <a:endParaRPr lang="en-US" sz="4000" b="1"/>
          </a:p>
        </p:txBody>
      </p:sp>
      <p:grpSp>
        <p:nvGrpSpPr>
          <p:cNvPr id="31" name="Group 30">
            <a:extLst>
              <a:ext uri="{FF2B5EF4-FFF2-40B4-BE49-F238E27FC236}">
                <a16:creationId xmlns:a16="http://schemas.microsoft.com/office/drawing/2014/main" id="{52D9B9B3-E0ED-B386-3677-DE873648A107}"/>
              </a:ext>
            </a:extLst>
          </p:cNvPr>
          <p:cNvGrpSpPr>
            <a:grpSpLocks noGrp="1" noUngrp="1" noRot="1" noMove="1" noResize="1"/>
          </p:cNvGrpSpPr>
          <p:nvPr/>
        </p:nvGrpSpPr>
        <p:grpSpPr>
          <a:xfrm>
            <a:off x="744279" y="634790"/>
            <a:ext cx="577931" cy="471944"/>
            <a:chOff x="5699051" y="1711842"/>
            <a:chExt cx="512135" cy="418214"/>
          </a:xfrm>
          <a:solidFill>
            <a:schemeClr val="accent3">
              <a:lumMod val="20000"/>
              <a:lumOff val="80000"/>
            </a:schemeClr>
          </a:solidFill>
        </p:grpSpPr>
        <p:sp>
          <p:nvSpPr>
            <p:cNvPr id="32" name="Oval 31">
              <a:extLst>
                <a:ext uri="{FF2B5EF4-FFF2-40B4-BE49-F238E27FC236}">
                  <a16:creationId xmlns:a16="http://schemas.microsoft.com/office/drawing/2014/main" id="{86561D87-C01B-E957-54AE-E1917C1DCD4E}"/>
                </a:ext>
              </a:extLst>
            </p:cNvPr>
            <p:cNvSpPr>
              <a:spLocks noGrp="1" noRot="1" noMove="1" noResize="1" noEditPoints="1" noAdjustHandles="1" noChangeArrowheads="1" noChangeShapeType="1"/>
            </p:cNvSpPr>
            <p:nvPr/>
          </p:nvSpPr>
          <p:spPr>
            <a:xfrm>
              <a:off x="5792972" y="1711842"/>
              <a:ext cx="418214" cy="418214"/>
            </a:xfrm>
            <a:prstGeom prst="ellips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Arrow: Right 37">
              <a:extLst>
                <a:ext uri="{FF2B5EF4-FFF2-40B4-BE49-F238E27FC236}">
                  <a16:creationId xmlns:a16="http://schemas.microsoft.com/office/drawing/2014/main" id="{86B57325-948F-ECA6-086C-04E1AAEA6C9C}"/>
                </a:ext>
              </a:extLst>
            </p:cNvPr>
            <p:cNvSpPr>
              <a:spLocks noGrp="1" noRot="1" noMove="1" noResize="1" noEditPoints="1" noAdjustHandles="1" noChangeArrowheads="1" noChangeShapeType="1"/>
            </p:cNvSpPr>
            <p:nvPr/>
          </p:nvSpPr>
          <p:spPr>
            <a:xfrm>
              <a:off x="5699051" y="1800087"/>
              <a:ext cx="418214" cy="241724"/>
            </a:xfrm>
            <a:prstGeom prst="rightArrow">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TextBox 38">
            <a:extLst>
              <a:ext uri="{FF2B5EF4-FFF2-40B4-BE49-F238E27FC236}">
                <a16:creationId xmlns:a16="http://schemas.microsoft.com/office/drawing/2014/main" id="{2460D2F1-3BEC-73AC-C140-CE1DAF289D5F}"/>
              </a:ext>
            </a:extLst>
          </p:cNvPr>
          <p:cNvSpPr txBox="1">
            <a:spLocks noGrp="1" noRot="1" noMove="1" noResize="1" noEditPoints="1" noAdjustHandles="1" noChangeArrowheads="1" noChangeShapeType="1"/>
          </p:cNvSpPr>
          <p:nvPr/>
        </p:nvSpPr>
        <p:spPr>
          <a:xfrm>
            <a:off x="6073498" y="2202450"/>
            <a:ext cx="5259910" cy="1477328"/>
          </a:xfrm>
          <a:prstGeom prst="rect">
            <a:avLst/>
          </a:prstGeom>
          <a:noFill/>
        </p:spPr>
        <p:txBody>
          <a:bodyPr wrap="square" rtlCol="0">
            <a:spAutoFit/>
          </a:bodyPr>
          <a:lstStyle/>
          <a:p>
            <a:pPr marL="285750" indent="-285750">
              <a:spcAft>
                <a:spcPts val="1800"/>
              </a:spcAft>
              <a:buFont typeface="Arial" panose="020B0604020202020204" pitchFamily="34" charset="0"/>
              <a:buChar char="•"/>
            </a:pPr>
            <a:r>
              <a:rPr lang="en-US" sz="2000"/>
              <a:t>Consult a sleep professional.</a:t>
            </a:r>
          </a:p>
          <a:p>
            <a:pPr marL="285750" indent="-285750">
              <a:spcAft>
                <a:spcPts val="1800"/>
              </a:spcAft>
              <a:buFont typeface="Arial" panose="020B0604020202020204" pitchFamily="34" charset="0"/>
              <a:buChar char="•"/>
            </a:pPr>
            <a:r>
              <a:rPr lang="en-US" sz="2000"/>
              <a:t>Set and keep a defined bedtime routine. </a:t>
            </a:r>
          </a:p>
          <a:p>
            <a:pPr marL="285750" indent="-285750">
              <a:spcAft>
                <a:spcPts val="1800"/>
              </a:spcAft>
              <a:buFont typeface="Arial" panose="020B0604020202020204" pitchFamily="34" charset="0"/>
              <a:buChar char="•"/>
            </a:pPr>
            <a:r>
              <a:rPr lang="en-US" sz="2000"/>
              <a:t>Remove distractions from sleeping area.</a:t>
            </a:r>
          </a:p>
        </p:txBody>
      </p:sp>
      <p:sp>
        <p:nvSpPr>
          <p:cNvPr id="2" name="TextBox 1">
            <a:extLst>
              <a:ext uri="{FF2B5EF4-FFF2-40B4-BE49-F238E27FC236}">
                <a16:creationId xmlns:a16="http://schemas.microsoft.com/office/drawing/2014/main" id="{38637BF5-CE25-F161-0924-354BED3AA6F4}"/>
              </a:ext>
            </a:extLst>
          </p:cNvPr>
          <p:cNvSpPr txBox="1">
            <a:spLocks noGrp="1" noRot="1" noMove="1" noResize="1" noEditPoints="1" noAdjustHandles="1" noChangeArrowheads="1" noChangeShapeType="1"/>
          </p:cNvSpPr>
          <p:nvPr/>
        </p:nvSpPr>
        <p:spPr>
          <a:xfrm>
            <a:off x="549739" y="1951060"/>
            <a:ext cx="5050422" cy="2336024"/>
          </a:xfrm>
          <a:prstGeom prst="rect">
            <a:avLst/>
          </a:prstGeom>
          <a:noFill/>
        </p:spPr>
        <p:txBody>
          <a:bodyPr wrap="square" lIns="91440" tIns="45720" rIns="91440" bIns="45720" rtlCol="0" anchor="t">
            <a:spAutoFit/>
          </a:bodyPr>
          <a:lstStyle/>
          <a:p>
            <a:pPr algn="ctr">
              <a:lnSpc>
                <a:spcPct val="90000"/>
              </a:lnSpc>
            </a:pPr>
            <a:r>
              <a:rPr lang="en-US" sz="5400" b="1">
                <a:latin typeface="Myriad Pro"/>
              </a:rPr>
              <a:t>Diagnose &amp; Treat Sleep Disorders</a:t>
            </a:r>
            <a:endParaRPr lang="en-US" sz="5400" b="1">
              <a:latin typeface="Myriad Pro" panose="020B0503030403020204" pitchFamily="34" charset="0"/>
            </a:endParaRPr>
          </a:p>
        </p:txBody>
      </p:sp>
      <p:sp>
        <p:nvSpPr>
          <p:cNvPr id="3" name="TextBox 2">
            <a:extLst>
              <a:ext uri="{FF2B5EF4-FFF2-40B4-BE49-F238E27FC236}">
                <a16:creationId xmlns:a16="http://schemas.microsoft.com/office/drawing/2014/main" id="{4DD853F1-260B-0EB7-47C8-EEFADBC4CE4F}"/>
              </a:ext>
            </a:extLst>
          </p:cNvPr>
          <p:cNvSpPr txBox="1">
            <a:spLocks noGrp="1" noRot="1" noMove="1" noResize="1" noEditPoints="1" noAdjustHandles="1" noChangeArrowheads="1" noChangeShapeType="1"/>
          </p:cNvSpPr>
          <p:nvPr/>
        </p:nvSpPr>
        <p:spPr>
          <a:xfrm>
            <a:off x="6073499" y="1689941"/>
            <a:ext cx="5397195" cy="369332"/>
          </a:xfrm>
          <a:prstGeom prst="rect">
            <a:avLst/>
          </a:prstGeom>
          <a:noFill/>
        </p:spPr>
        <p:txBody>
          <a:bodyPr wrap="square" rtlCol="0">
            <a:spAutoFit/>
          </a:bodyPr>
          <a:lstStyle/>
          <a:p>
            <a:pPr>
              <a:lnSpc>
                <a:spcPct val="90000"/>
              </a:lnSpc>
            </a:pPr>
            <a:r>
              <a:rPr lang="en-US" sz="2000" b="1">
                <a:solidFill>
                  <a:schemeClr val="accent6"/>
                </a:solidFill>
                <a:latin typeface="Myriad Pro" panose="020B0503030403020204" pitchFamily="34" charset="0"/>
              </a:rPr>
              <a:t>Changes That Can Make a Big Difference</a:t>
            </a:r>
          </a:p>
        </p:txBody>
      </p:sp>
      <p:sp>
        <p:nvSpPr>
          <p:cNvPr id="12" name="TextBox 11">
            <a:extLst>
              <a:ext uri="{FF2B5EF4-FFF2-40B4-BE49-F238E27FC236}">
                <a16:creationId xmlns:a16="http://schemas.microsoft.com/office/drawing/2014/main" id="{CAB7DFED-A36F-1840-BF78-47EE093B9B66}"/>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t>Brain Health &amp; Dementia Awareness in Our Communities  |  </a:t>
            </a:r>
            <a:fld id="{F9C608B9-E2CB-4E5D-B995-23A42A7D67FE}" type="slidenum">
              <a:rPr lang="en-US" sz="1200" i="1" smtClean="0"/>
              <a:pPr algn="r"/>
              <a:t>55</a:t>
            </a:fld>
            <a:r>
              <a:rPr lang="en-US" sz="1200" i="1"/>
              <a:t> </a:t>
            </a:r>
          </a:p>
        </p:txBody>
      </p:sp>
      <p:sp>
        <p:nvSpPr>
          <p:cNvPr id="13" name="TextBox 12">
            <a:extLst>
              <a:ext uri="{FF2B5EF4-FFF2-40B4-BE49-F238E27FC236}">
                <a16:creationId xmlns:a16="http://schemas.microsoft.com/office/drawing/2014/main" id="{33EBF1ED-B3A7-22B5-153C-B018FD9A79A7}"/>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solidFill>
              </a:rPr>
              <a:t>Please Do Not Change Presentation Language</a:t>
            </a:r>
          </a:p>
        </p:txBody>
      </p:sp>
      <p:grpSp>
        <p:nvGrpSpPr>
          <p:cNvPr id="6" name="Group 5">
            <a:extLst>
              <a:ext uri="{FF2B5EF4-FFF2-40B4-BE49-F238E27FC236}">
                <a16:creationId xmlns:a16="http://schemas.microsoft.com/office/drawing/2014/main" id="{66AC7C6F-7BB6-DF9E-5344-A9ADC458493A}"/>
              </a:ext>
            </a:extLst>
          </p:cNvPr>
          <p:cNvGrpSpPr>
            <a:grpSpLocks noGrp="1" noUngrp="1" noRot="1" noMove="1" noResize="1"/>
          </p:cNvGrpSpPr>
          <p:nvPr/>
        </p:nvGrpSpPr>
        <p:grpSpPr>
          <a:xfrm>
            <a:off x="6384852" y="4779335"/>
            <a:ext cx="4598582" cy="1015410"/>
            <a:chOff x="6384852" y="4779335"/>
            <a:chExt cx="4598582" cy="1015410"/>
          </a:xfrm>
        </p:grpSpPr>
        <p:sp>
          <p:nvSpPr>
            <p:cNvPr id="7" name="Rectangle: Rounded Corners 6">
              <a:extLst>
                <a:ext uri="{FF2B5EF4-FFF2-40B4-BE49-F238E27FC236}">
                  <a16:creationId xmlns:a16="http://schemas.microsoft.com/office/drawing/2014/main" id="{7E0A55A9-7B04-4F76-6F4D-30B921B5123D}"/>
                </a:ext>
              </a:extLst>
            </p:cNvPr>
            <p:cNvSpPr>
              <a:spLocks noGrp="1" noRot="1" noMove="1" noResize="1" noEditPoints="1" noAdjustHandles="1" noChangeArrowheads="1" noChangeShapeType="1"/>
            </p:cNvSpPr>
            <p:nvPr/>
          </p:nvSpPr>
          <p:spPr>
            <a:xfrm>
              <a:off x="6384852" y="4779335"/>
              <a:ext cx="4598582" cy="1015410"/>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48DF75D-AB79-ABA1-5566-11CC22D03118}"/>
                </a:ext>
              </a:extLst>
            </p:cNvPr>
            <p:cNvSpPr txBox="1">
              <a:spLocks noGrp="1" noRot="1" noMove="1" noResize="1" noEditPoints="1" noAdjustHandles="1" noChangeArrowheads="1" noChangeShapeType="1"/>
            </p:cNvSpPr>
            <p:nvPr/>
          </p:nvSpPr>
          <p:spPr>
            <a:xfrm>
              <a:off x="7201198" y="4959181"/>
              <a:ext cx="3782236" cy="646331"/>
            </a:xfrm>
            <a:prstGeom prst="rect">
              <a:avLst/>
            </a:prstGeom>
            <a:noFill/>
          </p:spPr>
          <p:txBody>
            <a:bodyPr wrap="square" rtlCol="0">
              <a:spAutoFit/>
            </a:bodyPr>
            <a:lstStyle/>
            <a:p>
              <a:r>
                <a:rPr lang="en-US" b="1">
                  <a:solidFill>
                    <a:schemeClr val="accent3"/>
                  </a:solidFill>
                  <a:latin typeface="Myriad Pro" panose="020B0503030403020204" pitchFamily="34" charset="0"/>
                </a:rPr>
                <a:t>Check the box that applies to you on your Participant Handout</a:t>
              </a:r>
            </a:p>
          </p:txBody>
        </p:sp>
        <p:sp>
          <p:nvSpPr>
            <p:cNvPr id="9" name="Rectangle 8">
              <a:extLst>
                <a:ext uri="{FF2B5EF4-FFF2-40B4-BE49-F238E27FC236}">
                  <a16:creationId xmlns:a16="http://schemas.microsoft.com/office/drawing/2014/main" id="{B3FC4C29-EB2B-1801-147B-0866A3914FAF}"/>
                </a:ext>
              </a:extLst>
            </p:cNvPr>
            <p:cNvSpPr>
              <a:spLocks noGrp="1" noRot="1" noMove="1" noResize="1" noEditPoints="1" noAdjustHandles="1" noChangeArrowheads="1" noChangeShapeType="1"/>
            </p:cNvSpPr>
            <p:nvPr/>
          </p:nvSpPr>
          <p:spPr>
            <a:xfrm>
              <a:off x="6705698" y="5150642"/>
              <a:ext cx="285209" cy="285209"/>
            </a:xfrm>
            <a:prstGeom prst="rect">
              <a:avLst/>
            </a:prstGeom>
            <a:solidFill>
              <a:schemeClr val="bg1"/>
            </a:solid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L-Shape 9">
              <a:extLst>
                <a:ext uri="{FF2B5EF4-FFF2-40B4-BE49-F238E27FC236}">
                  <a16:creationId xmlns:a16="http://schemas.microsoft.com/office/drawing/2014/main" id="{0672E031-0C2F-95C4-6B7E-52F2E2F82AA2}"/>
                </a:ext>
              </a:extLst>
            </p:cNvPr>
            <p:cNvSpPr>
              <a:spLocks noGrp="1" noRot="1" noMove="1" noResize="1" noEditPoints="1" noAdjustHandles="1" noChangeArrowheads="1" noChangeShapeType="1"/>
            </p:cNvSpPr>
            <p:nvPr/>
          </p:nvSpPr>
          <p:spPr>
            <a:xfrm rot="18669267">
              <a:off x="6723142" y="5094823"/>
              <a:ext cx="364565" cy="172339"/>
            </a:xfrm>
            <a:prstGeom prst="corner">
              <a:avLst>
                <a:gd name="adj1" fmla="val 27715"/>
                <a:gd name="adj2" fmla="val 30057"/>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202030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2" grpId="0"/>
      <p:bldP spid="3"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0BEA22CB-72DF-4378-EFD3-CD6B224887AA}"/>
              </a:ext>
            </a:extLst>
          </p:cNvPr>
          <p:cNvGrpSpPr>
            <a:grpSpLocks noGrp="1" noUngrp="1" noRot="1" noMove="1" noResize="1"/>
          </p:cNvGrpSpPr>
          <p:nvPr/>
        </p:nvGrpSpPr>
        <p:grpSpPr>
          <a:xfrm>
            <a:off x="6068862" y="185853"/>
            <a:ext cx="6252418" cy="338554"/>
            <a:chOff x="192356" y="185853"/>
            <a:chExt cx="6252418" cy="338554"/>
          </a:xfrm>
        </p:grpSpPr>
        <p:sp>
          <p:nvSpPr>
            <p:cNvPr id="6" name="TextBox 5">
              <a:extLst>
                <a:ext uri="{FF2B5EF4-FFF2-40B4-BE49-F238E27FC236}">
                  <a16:creationId xmlns:a16="http://schemas.microsoft.com/office/drawing/2014/main" id="{9768E04B-3718-76B3-9450-D34F679360F5}"/>
                </a:ext>
              </a:extLst>
            </p:cNvPr>
            <p:cNvSpPr txBox="1">
              <a:spLocks noGrp="1" noRot="1" noMove="1" noResize="1" noEditPoints="1" noAdjustHandles="1" noChangeArrowheads="1" noChangeShapeType="1"/>
            </p:cNvSpPr>
            <p:nvPr/>
          </p:nvSpPr>
          <p:spPr>
            <a:xfrm>
              <a:off x="192356" y="185853"/>
              <a:ext cx="5501268" cy="338554"/>
            </a:xfrm>
            <a:prstGeom prst="rect">
              <a:avLst/>
            </a:prstGeom>
            <a:noFill/>
          </p:spPr>
          <p:txBody>
            <a:bodyPr wrap="square" rtlCol="0">
              <a:spAutoFit/>
            </a:bodyPr>
            <a:lstStyle/>
            <a:p>
              <a:pPr algn="r"/>
              <a:r>
                <a:rPr lang="en-US" sz="1600" b="1" i="1">
                  <a:solidFill>
                    <a:schemeClr val="bg1">
                      <a:lumMod val="75000"/>
                    </a:schemeClr>
                  </a:solidFill>
                  <a:latin typeface="Myriad Pro" panose="020B0503030403020204" pitchFamily="34" charset="0"/>
                </a:rPr>
                <a:t>Potentially Modifiable Risk Factors</a:t>
              </a:r>
            </a:p>
          </p:txBody>
        </p:sp>
        <p:sp>
          <p:nvSpPr>
            <p:cNvPr id="7" name="Rectangle: Rounded Corners 6">
              <a:extLst>
                <a:ext uri="{FF2B5EF4-FFF2-40B4-BE49-F238E27FC236}">
                  <a16:creationId xmlns:a16="http://schemas.microsoft.com/office/drawing/2014/main" id="{CFE0FD3A-50ED-45CF-2571-6C583073FB58}"/>
                </a:ext>
              </a:extLst>
            </p:cNvPr>
            <p:cNvSpPr>
              <a:spLocks noGrp="1" noRot="1" noMove="1" noResize="1" noEditPoints="1" noAdjustHandles="1" noChangeArrowheads="1" noChangeShapeType="1"/>
            </p:cNvSpPr>
            <p:nvPr/>
          </p:nvSpPr>
          <p:spPr>
            <a:xfrm>
              <a:off x="5812534"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8" name="Rectangle: Rounded Corners 7">
              <a:extLst>
                <a:ext uri="{FF2B5EF4-FFF2-40B4-BE49-F238E27FC236}">
                  <a16:creationId xmlns:a16="http://schemas.microsoft.com/office/drawing/2014/main" id="{C1074260-523C-1026-B2C4-3F625AB3AB30}"/>
                </a:ext>
              </a:extLst>
            </p:cNvPr>
            <p:cNvSpPr>
              <a:spLocks noGrp="1" noRot="1" noMove="1" noResize="1" noEditPoints="1" noAdjustHandles="1" noChangeArrowheads="1" noChangeShapeType="1"/>
            </p:cNvSpPr>
            <p:nvPr/>
          </p:nvSpPr>
          <p:spPr>
            <a:xfrm>
              <a:off x="6167775"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grpSp>
      <p:sp>
        <p:nvSpPr>
          <p:cNvPr id="9" name="TextBox 8">
            <a:extLst>
              <a:ext uri="{FF2B5EF4-FFF2-40B4-BE49-F238E27FC236}">
                <a16:creationId xmlns:a16="http://schemas.microsoft.com/office/drawing/2014/main" id="{353983C6-B82F-015C-AFA7-763887AB0B86}"/>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solidFill>
                  <a:schemeClr val="bg1"/>
                </a:solidFill>
              </a:rPr>
              <a:t>Brain Health &amp; Dementia Awareness in Our Communities  |  </a:t>
            </a:r>
            <a:fld id="{F9C608B9-E2CB-4E5D-B995-23A42A7D67FE}" type="slidenum">
              <a:rPr lang="en-US" sz="1200" i="1" smtClean="0">
                <a:solidFill>
                  <a:schemeClr val="bg1"/>
                </a:solidFill>
              </a:rPr>
              <a:pPr algn="r"/>
              <a:t>56</a:t>
            </a:fld>
            <a:r>
              <a:rPr lang="en-US" sz="1200" i="1">
                <a:solidFill>
                  <a:schemeClr val="bg1"/>
                </a:solidFill>
              </a:rPr>
              <a:t> </a:t>
            </a:r>
          </a:p>
        </p:txBody>
      </p:sp>
      <p:sp>
        <p:nvSpPr>
          <p:cNvPr id="13" name="TextBox 12">
            <a:extLst>
              <a:ext uri="{FF2B5EF4-FFF2-40B4-BE49-F238E27FC236}">
                <a16:creationId xmlns:a16="http://schemas.microsoft.com/office/drawing/2014/main" id="{1D17C85B-ADFB-3A57-C296-4247C2A90EC0}"/>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lumMod val="65000"/>
                  </a:schemeClr>
                </a:solidFill>
              </a:rPr>
              <a:t>Please Do Not Change Presentation Language</a:t>
            </a:r>
          </a:p>
        </p:txBody>
      </p:sp>
      <p:grpSp>
        <p:nvGrpSpPr>
          <p:cNvPr id="14" name="Group 13">
            <a:extLst>
              <a:ext uri="{FF2B5EF4-FFF2-40B4-BE49-F238E27FC236}">
                <a16:creationId xmlns:a16="http://schemas.microsoft.com/office/drawing/2014/main" id="{230DBBE6-A4BB-F747-5A1B-7C17848D3220}"/>
              </a:ext>
            </a:extLst>
          </p:cNvPr>
          <p:cNvGrpSpPr>
            <a:grpSpLocks noGrp="1" noUngrp="1" noRot="1" noMove="1" noResize="1"/>
          </p:cNvGrpSpPr>
          <p:nvPr/>
        </p:nvGrpSpPr>
        <p:grpSpPr>
          <a:xfrm>
            <a:off x="1683992" y="1286502"/>
            <a:ext cx="5029629" cy="1431161"/>
            <a:chOff x="1683992" y="1286502"/>
            <a:chExt cx="5029629" cy="1431161"/>
          </a:xfrm>
        </p:grpSpPr>
        <p:sp>
          <p:nvSpPr>
            <p:cNvPr id="2" name="TextBox 1">
              <a:extLst>
                <a:ext uri="{FF2B5EF4-FFF2-40B4-BE49-F238E27FC236}">
                  <a16:creationId xmlns:a16="http://schemas.microsoft.com/office/drawing/2014/main" id="{3C002E3B-660C-5225-A1A2-8C70DDDE36BA}"/>
                </a:ext>
              </a:extLst>
            </p:cNvPr>
            <p:cNvSpPr txBox="1">
              <a:spLocks noGrp="1" noRot="1" noMove="1" noResize="1" noEditPoints="1" noAdjustHandles="1" noChangeArrowheads="1" noChangeShapeType="1"/>
            </p:cNvSpPr>
            <p:nvPr/>
          </p:nvSpPr>
          <p:spPr>
            <a:xfrm>
              <a:off x="1683992" y="1609667"/>
              <a:ext cx="5029629" cy="1107996"/>
            </a:xfrm>
            <a:prstGeom prst="rect">
              <a:avLst/>
            </a:prstGeom>
            <a:noFill/>
          </p:spPr>
          <p:txBody>
            <a:bodyPr wrap="square" rtlCol="0">
              <a:spAutoFit/>
            </a:bodyPr>
            <a:lstStyle/>
            <a:p>
              <a:r>
                <a:rPr lang="en-US" sz="6600" b="1" i="0" u="none" strike="noStrike" baseline="0">
                  <a:latin typeface="Myriad Pro" panose="020B0503030403020204" pitchFamily="34" charset="0"/>
                </a:rPr>
                <a:t>Tobacco Use</a:t>
              </a:r>
              <a:endParaRPr lang="en-US" sz="9600"/>
            </a:p>
          </p:txBody>
        </p:sp>
        <p:sp>
          <p:nvSpPr>
            <p:cNvPr id="3" name="TextBox 2">
              <a:extLst>
                <a:ext uri="{FF2B5EF4-FFF2-40B4-BE49-F238E27FC236}">
                  <a16:creationId xmlns:a16="http://schemas.microsoft.com/office/drawing/2014/main" id="{93D5DDD7-E4A5-D1C1-66DA-335C9C07577C}"/>
                </a:ext>
              </a:extLst>
            </p:cNvPr>
            <p:cNvSpPr txBox="1">
              <a:spLocks noGrp="1" noRot="1" noMove="1" noResize="1" noEditPoints="1" noAdjustHandles="1" noChangeArrowheads="1" noChangeShapeType="1"/>
            </p:cNvSpPr>
            <p:nvPr/>
          </p:nvSpPr>
          <p:spPr>
            <a:xfrm>
              <a:off x="1728339" y="1286502"/>
              <a:ext cx="4336472" cy="369332"/>
            </a:xfrm>
            <a:prstGeom prst="rect">
              <a:avLst/>
            </a:prstGeom>
            <a:noFill/>
          </p:spPr>
          <p:txBody>
            <a:bodyPr wrap="square" rtlCol="0">
              <a:spAutoFit/>
            </a:bodyPr>
            <a:lstStyle/>
            <a:p>
              <a:pPr>
                <a:lnSpc>
                  <a:spcPct val="90000"/>
                </a:lnSpc>
              </a:pPr>
              <a:r>
                <a:rPr lang="en-US" sz="2000" b="1">
                  <a:solidFill>
                    <a:schemeClr val="accent6"/>
                  </a:solidFill>
                  <a:latin typeface="Myriad Pro" panose="020B0503030403020204" pitchFamily="34" charset="0"/>
                </a:rPr>
                <a:t>Potentially Modifiable Risk Factor</a:t>
              </a:r>
            </a:p>
          </p:txBody>
        </p:sp>
      </p:grpSp>
      <p:grpSp>
        <p:nvGrpSpPr>
          <p:cNvPr id="15" name="Group 14">
            <a:extLst>
              <a:ext uri="{FF2B5EF4-FFF2-40B4-BE49-F238E27FC236}">
                <a16:creationId xmlns:a16="http://schemas.microsoft.com/office/drawing/2014/main" id="{FCDCFB8F-7615-F18D-D555-5A6DA3243679}"/>
              </a:ext>
            </a:extLst>
          </p:cNvPr>
          <p:cNvGrpSpPr>
            <a:grpSpLocks noGrp="1" noUngrp="1" noRot="1" noMove="1" noResize="1"/>
          </p:cNvGrpSpPr>
          <p:nvPr/>
        </p:nvGrpSpPr>
        <p:grpSpPr>
          <a:xfrm>
            <a:off x="1728339" y="3334610"/>
            <a:ext cx="4985282" cy="2737327"/>
            <a:chOff x="1728339" y="3334610"/>
            <a:chExt cx="4985282" cy="2737327"/>
          </a:xfrm>
        </p:grpSpPr>
        <p:sp>
          <p:nvSpPr>
            <p:cNvPr id="5" name="TextBox 4">
              <a:extLst>
                <a:ext uri="{FF2B5EF4-FFF2-40B4-BE49-F238E27FC236}">
                  <a16:creationId xmlns:a16="http://schemas.microsoft.com/office/drawing/2014/main" id="{D0567808-174E-EA61-F946-3FC464A1C58A}"/>
                </a:ext>
              </a:extLst>
            </p:cNvPr>
            <p:cNvSpPr txBox="1">
              <a:spLocks noGrp="1" noRot="1" noMove="1" noResize="1" noEditPoints="1" noAdjustHandles="1" noChangeArrowheads="1" noChangeShapeType="1"/>
            </p:cNvSpPr>
            <p:nvPr/>
          </p:nvSpPr>
          <p:spPr>
            <a:xfrm>
              <a:off x="1728340" y="3779492"/>
              <a:ext cx="4985281" cy="2292445"/>
            </a:xfrm>
            <a:prstGeom prst="rect">
              <a:avLst/>
            </a:prstGeom>
            <a:noFill/>
          </p:spPr>
          <p:txBody>
            <a:bodyPr wrap="square" rtlCol="0">
              <a:noAutofit/>
            </a:bodyPr>
            <a:lstStyle/>
            <a:p>
              <a:pPr>
                <a:spcAft>
                  <a:spcPts val="3000"/>
                </a:spcAft>
              </a:pPr>
              <a:r>
                <a:rPr lang="en-US" sz="2800" b="0" i="0" u="none" strike="noStrike" baseline="0">
                  <a:latin typeface="Myriad Pro" panose="020B0503030403020204" pitchFamily="34" charset="0"/>
                </a:rPr>
                <a:t>Smoking cigarettes, cigars, pipes or using other products like chewing tobacco or snuff</a:t>
              </a:r>
              <a:r>
                <a:rPr lang="en-US" sz="2800">
                  <a:latin typeface="Myriad Pro" panose="020B0503030403020204" pitchFamily="34" charset="0"/>
                </a:rPr>
                <a:t>.</a:t>
              </a:r>
              <a:endParaRPr lang="en-US" sz="2800" b="0" i="0" u="none" strike="noStrike" baseline="0">
                <a:latin typeface="Myriad Pro" panose="020B0503030403020204" pitchFamily="34" charset="0"/>
              </a:endParaRPr>
            </a:p>
          </p:txBody>
        </p:sp>
        <p:sp>
          <p:nvSpPr>
            <p:cNvPr id="12" name="TextBox 11">
              <a:extLst>
                <a:ext uri="{FF2B5EF4-FFF2-40B4-BE49-F238E27FC236}">
                  <a16:creationId xmlns:a16="http://schemas.microsoft.com/office/drawing/2014/main" id="{F6F8739D-6BDB-7840-8769-D33358B6E121}"/>
                </a:ext>
              </a:extLst>
            </p:cNvPr>
            <p:cNvSpPr txBox="1">
              <a:spLocks noGrp="1" noRot="1" noMove="1" noResize="1" noEditPoints="1" noAdjustHandles="1" noChangeArrowheads="1" noChangeShapeType="1"/>
            </p:cNvSpPr>
            <p:nvPr/>
          </p:nvSpPr>
          <p:spPr>
            <a:xfrm>
              <a:off x="1728339" y="3334610"/>
              <a:ext cx="4151620" cy="369332"/>
            </a:xfrm>
            <a:prstGeom prst="rect">
              <a:avLst/>
            </a:prstGeom>
            <a:noFill/>
          </p:spPr>
          <p:txBody>
            <a:bodyPr wrap="square" rtlCol="0">
              <a:spAutoFit/>
            </a:bodyPr>
            <a:lstStyle/>
            <a:p>
              <a:pPr>
                <a:lnSpc>
                  <a:spcPct val="90000"/>
                </a:lnSpc>
              </a:pPr>
              <a:r>
                <a:rPr lang="en-US" sz="2000" b="1">
                  <a:solidFill>
                    <a:schemeClr val="accent6"/>
                  </a:solidFill>
                  <a:latin typeface="Myriad Pro" panose="020B0503030403020204" pitchFamily="34" charset="0"/>
                </a:rPr>
                <a:t>Definition:</a:t>
              </a:r>
            </a:p>
          </p:txBody>
        </p:sp>
      </p:grpSp>
      <p:grpSp>
        <p:nvGrpSpPr>
          <p:cNvPr id="11" name="Group 10">
            <a:extLst>
              <a:ext uri="{FF2B5EF4-FFF2-40B4-BE49-F238E27FC236}">
                <a16:creationId xmlns:a16="http://schemas.microsoft.com/office/drawing/2014/main" id="{5F75EFB6-CC5C-3820-D488-1CFDD32BC479}"/>
              </a:ext>
            </a:extLst>
          </p:cNvPr>
          <p:cNvGrpSpPr>
            <a:grpSpLocks noGrp="1" noUngrp="1" noRot="1" noMove="1" noResize="1"/>
          </p:cNvGrpSpPr>
          <p:nvPr/>
        </p:nvGrpSpPr>
        <p:grpSpPr>
          <a:xfrm>
            <a:off x="7784432" y="1609457"/>
            <a:ext cx="2387029" cy="2387029"/>
            <a:chOff x="7784432" y="1609457"/>
            <a:chExt cx="2387029" cy="2387029"/>
          </a:xfrm>
        </p:grpSpPr>
        <p:sp>
          <p:nvSpPr>
            <p:cNvPr id="10" name="Oval 9">
              <a:extLst>
                <a:ext uri="{FF2B5EF4-FFF2-40B4-BE49-F238E27FC236}">
                  <a16:creationId xmlns:a16="http://schemas.microsoft.com/office/drawing/2014/main" id="{7B123D04-A44E-75D1-7D52-7DA03A7A9B88}"/>
                </a:ext>
              </a:extLst>
            </p:cNvPr>
            <p:cNvSpPr>
              <a:spLocks noGrp="1" noRot="1" noMove="1" noResize="1" noEditPoints="1" noAdjustHandles="1" noChangeArrowheads="1" noChangeShapeType="1"/>
            </p:cNvSpPr>
            <p:nvPr/>
          </p:nvSpPr>
          <p:spPr>
            <a:xfrm>
              <a:off x="7784432" y="1609457"/>
              <a:ext cx="2387029" cy="2387029"/>
            </a:xfrm>
            <a:prstGeom prst="ellips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Graphic 18">
              <a:extLst>
                <a:ext uri="{FF2B5EF4-FFF2-40B4-BE49-F238E27FC236}">
                  <a16:creationId xmlns:a16="http://schemas.microsoft.com/office/drawing/2014/main" id="{4AF805AD-17AA-089C-A2A9-90B4636BE29E}"/>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tretch>
              <a:fillRect/>
            </a:stretch>
          </p:blipFill>
          <p:spPr>
            <a:xfrm>
              <a:off x="8257869" y="2197403"/>
              <a:ext cx="1564787" cy="1321873"/>
            </a:xfrm>
            <a:prstGeom prst="rect">
              <a:avLst/>
            </a:prstGeom>
          </p:spPr>
        </p:pic>
      </p:grpSp>
    </p:spTree>
    <p:extLst>
      <p:ext uri="{BB962C8B-B14F-4D97-AF65-F5344CB8AC3E}">
        <p14:creationId xmlns:p14="http://schemas.microsoft.com/office/powerpoint/2010/main" val="105115963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B827EDFC-FE95-9B86-CDFC-8003D516670A}"/>
              </a:ext>
            </a:extLst>
          </p:cNvPr>
          <p:cNvGrpSpPr>
            <a:grpSpLocks noGrp="1" noUngrp="1" noRot="1" noMove="1" noResize="1"/>
          </p:cNvGrpSpPr>
          <p:nvPr/>
        </p:nvGrpSpPr>
        <p:grpSpPr>
          <a:xfrm>
            <a:off x="6004380" y="193287"/>
            <a:ext cx="6316900" cy="338554"/>
            <a:chOff x="127874" y="193287"/>
            <a:chExt cx="6316900" cy="338554"/>
          </a:xfrm>
        </p:grpSpPr>
        <p:sp>
          <p:nvSpPr>
            <p:cNvPr id="34" name="TextBox 33">
              <a:extLst>
                <a:ext uri="{FF2B5EF4-FFF2-40B4-BE49-F238E27FC236}">
                  <a16:creationId xmlns:a16="http://schemas.microsoft.com/office/drawing/2014/main" id="{1A9916AD-6412-E69B-73AD-EA1DCAD65523}"/>
                </a:ext>
              </a:extLst>
            </p:cNvPr>
            <p:cNvSpPr txBox="1">
              <a:spLocks noGrp="1" noRot="1" noMove="1" noResize="1" noEditPoints="1" noAdjustHandles="1" noChangeArrowheads="1" noChangeShapeType="1"/>
            </p:cNvSpPr>
            <p:nvPr/>
          </p:nvSpPr>
          <p:spPr>
            <a:xfrm>
              <a:off x="127874" y="193287"/>
              <a:ext cx="5501268" cy="338554"/>
            </a:xfrm>
            <a:prstGeom prst="rect">
              <a:avLst/>
            </a:prstGeom>
            <a:noFill/>
          </p:spPr>
          <p:txBody>
            <a:bodyPr wrap="square" rtlCol="0">
              <a:spAutoFit/>
            </a:bodyPr>
            <a:lstStyle/>
            <a:p>
              <a:pPr algn="r"/>
              <a:r>
                <a:rPr lang="en-US" sz="1600" b="1" i="1">
                  <a:solidFill>
                    <a:schemeClr val="bg1">
                      <a:lumMod val="75000"/>
                    </a:schemeClr>
                  </a:solidFill>
                  <a:latin typeface="Myriad Pro" panose="020B0503030403020204" pitchFamily="34" charset="0"/>
                </a:rPr>
                <a:t>Potentially Modifiable Risk Factors</a:t>
              </a:r>
            </a:p>
          </p:txBody>
        </p:sp>
        <p:sp>
          <p:nvSpPr>
            <p:cNvPr id="35" name="Rectangle: Rounded Corners 34">
              <a:extLst>
                <a:ext uri="{FF2B5EF4-FFF2-40B4-BE49-F238E27FC236}">
                  <a16:creationId xmlns:a16="http://schemas.microsoft.com/office/drawing/2014/main" id="{24404E06-04D5-7702-0D63-6E4F3D519C5A}"/>
                </a:ext>
              </a:extLst>
            </p:cNvPr>
            <p:cNvSpPr>
              <a:spLocks noGrp="1" noRot="1" noMove="1" noResize="1" noEditPoints="1" noAdjustHandles="1" noChangeArrowheads="1" noChangeShapeType="1"/>
            </p:cNvSpPr>
            <p:nvPr/>
          </p:nvSpPr>
          <p:spPr>
            <a:xfrm>
              <a:off x="5812534"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36" name="Rectangle: Rounded Corners 35">
              <a:extLst>
                <a:ext uri="{FF2B5EF4-FFF2-40B4-BE49-F238E27FC236}">
                  <a16:creationId xmlns:a16="http://schemas.microsoft.com/office/drawing/2014/main" id="{F9A765EC-3A8C-D784-1790-51F47090FA58}"/>
                </a:ext>
              </a:extLst>
            </p:cNvPr>
            <p:cNvSpPr>
              <a:spLocks noGrp="1" noRot="1" noMove="1" noResize="1" noEditPoints="1" noAdjustHandles="1" noChangeArrowheads="1" noChangeShapeType="1"/>
            </p:cNvSpPr>
            <p:nvPr/>
          </p:nvSpPr>
          <p:spPr>
            <a:xfrm>
              <a:off x="6167775"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grpSp>
      <p:sp>
        <p:nvSpPr>
          <p:cNvPr id="5" name="TextBox 4">
            <a:extLst>
              <a:ext uri="{FF2B5EF4-FFF2-40B4-BE49-F238E27FC236}">
                <a16:creationId xmlns:a16="http://schemas.microsoft.com/office/drawing/2014/main" id="{20C4561C-F147-2FC7-4CB3-378E011727BA}"/>
              </a:ext>
            </a:extLst>
          </p:cNvPr>
          <p:cNvSpPr txBox="1">
            <a:spLocks noGrp="1" noRot="1" noMove="1" noResize="1" noEditPoints="1" noAdjustHandles="1" noChangeArrowheads="1" noChangeShapeType="1"/>
          </p:cNvSpPr>
          <p:nvPr/>
        </p:nvSpPr>
        <p:spPr>
          <a:xfrm>
            <a:off x="1349127" y="634790"/>
            <a:ext cx="9220554" cy="461665"/>
          </a:xfrm>
          <a:prstGeom prst="rect">
            <a:avLst/>
          </a:prstGeom>
          <a:noFill/>
        </p:spPr>
        <p:txBody>
          <a:bodyPr wrap="square" rtlCol="0">
            <a:spAutoFit/>
          </a:bodyPr>
          <a:lstStyle/>
          <a:p>
            <a:r>
              <a:rPr lang="en-US" sz="2400">
                <a:latin typeface="Myriad Pro" panose="020B0503030403020204" pitchFamily="34" charset="0"/>
              </a:rPr>
              <a:t>Risk Factor: </a:t>
            </a:r>
            <a:r>
              <a:rPr lang="en-US" sz="2400" b="1">
                <a:latin typeface="Myriad Pro" panose="020B0503030403020204" pitchFamily="34" charset="0"/>
              </a:rPr>
              <a:t>Tobacco Use</a:t>
            </a:r>
            <a:endParaRPr lang="en-US" sz="4000" b="1"/>
          </a:p>
        </p:txBody>
      </p:sp>
      <p:grpSp>
        <p:nvGrpSpPr>
          <p:cNvPr id="31" name="Group 30">
            <a:extLst>
              <a:ext uri="{FF2B5EF4-FFF2-40B4-BE49-F238E27FC236}">
                <a16:creationId xmlns:a16="http://schemas.microsoft.com/office/drawing/2014/main" id="{52D9B9B3-E0ED-B386-3677-DE873648A107}"/>
              </a:ext>
            </a:extLst>
          </p:cNvPr>
          <p:cNvGrpSpPr>
            <a:grpSpLocks noGrp="1" noUngrp="1" noRot="1" noMove="1" noResize="1"/>
          </p:cNvGrpSpPr>
          <p:nvPr/>
        </p:nvGrpSpPr>
        <p:grpSpPr>
          <a:xfrm>
            <a:off x="744279" y="634790"/>
            <a:ext cx="577931" cy="471944"/>
            <a:chOff x="5699051" y="1711842"/>
            <a:chExt cx="512135" cy="418214"/>
          </a:xfrm>
          <a:solidFill>
            <a:schemeClr val="accent3">
              <a:lumMod val="20000"/>
              <a:lumOff val="80000"/>
            </a:schemeClr>
          </a:solidFill>
        </p:grpSpPr>
        <p:sp>
          <p:nvSpPr>
            <p:cNvPr id="32" name="Oval 31">
              <a:extLst>
                <a:ext uri="{FF2B5EF4-FFF2-40B4-BE49-F238E27FC236}">
                  <a16:creationId xmlns:a16="http://schemas.microsoft.com/office/drawing/2014/main" id="{86561D87-C01B-E957-54AE-E1917C1DCD4E}"/>
                </a:ext>
              </a:extLst>
            </p:cNvPr>
            <p:cNvSpPr>
              <a:spLocks noGrp="1" noRot="1" noMove="1" noResize="1" noEditPoints="1" noAdjustHandles="1" noChangeArrowheads="1" noChangeShapeType="1"/>
            </p:cNvSpPr>
            <p:nvPr/>
          </p:nvSpPr>
          <p:spPr>
            <a:xfrm>
              <a:off x="5792972" y="1711842"/>
              <a:ext cx="418214" cy="418214"/>
            </a:xfrm>
            <a:prstGeom prst="ellips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Arrow: Right 37">
              <a:extLst>
                <a:ext uri="{FF2B5EF4-FFF2-40B4-BE49-F238E27FC236}">
                  <a16:creationId xmlns:a16="http://schemas.microsoft.com/office/drawing/2014/main" id="{86B57325-948F-ECA6-086C-04E1AAEA6C9C}"/>
                </a:ext>
              </a:extLst>
            </p:cNvPr>
            <p:cNvSpPr>
              <a:spLocks noGrp="1" noRot="1" noMove="1" noResize="1" noEditPoints="1" noAdjustHandles="1" noChangeArrowheads="1" noChangeShapeType="1"/>
            </p:cNvSpPr>
            <p:nvPr/>
          </p:nvSpPr>
          <p:spPr>
            <a:xfrm>
              <a:off x="5699051" y="1800087"/>
              <a:ext cx="418214" cy="241724"/>
            </a:xfrm>
            <a:prstGeom prst="rightArrow">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TextBox 38">
            <a:extLst>
              <a:ext uri="{FF2B5EF4-FFF2-40B4-BE49-F238E27FC236}">
                <a16:creationId xmlns:a16="http://schemas.microsoft.com/office/drawing/2014/main" id="{2460D2F1-3BEC-73AC-C140-CE1DAF289D5F}"/>
              </a:ext>
            </a:extLst>
          </p:cNvPr>
          <p:cNvSpPr txBox="1">
            <a:spLocks noGrp="1" noRot="1" noMove="1" noResize="1" noEditPoints="1" noAdjustHandles="1" noChangeArrowheads="1" noChangeShapeType="1"/>
          </p:cNvSpPr>
          <p:nvPr/>
        </p:nvSpPr>
        <p:spPr>
          <a:xfrm>
            <a:off x="6073497" y="2202450"/>
            <a:ext cx="5501267" cy="1477328"/>
          </a:xfrm>
          <a:prstGeom prst="rect">
            <a:avLst/>
          </a:prstGeom>
          <a:noFill/>
        </p:spPr>
        <p:txBody>
          <a:bodyPr wrap="square" rtlCol="0">
            <a:spAutoFit/>
          </a:bodyPr>
          <a:lstStyle/>
          <a:p>
            <a:pPr marL="285750" indent="-285750">
              <a:spcAft>
                <a:spcPts val="1800"/>
              </a:spcAft>
              <a:buFont typeface="Arial" panose="020B0604020202020204" pitchFamily="34" charset="0"/>
              <a:buChar char="•"/>
            </a:pPr>
            <a:r>
              <a:rPr lang="en-US" sz="2000"/>
              <a:t>Find an achievable stop-smoking program.</a:t>
            </a:r>
          </a:p>
          <a:p>
            <a:pPr marL="285750" indent="-285750">
              <a:spcAft>
                <a:spcPts val="1800"/>
              </a:spcAft>
              <a:buFont typeface="Arial" panose="020B0604020202020204" pitchFamily="34" charset="0"/>
              <a:buChar char="•"/>
            </a:pPr>
            <a:r>
              <a:rPr lang="en-US" sz="2000"/>
              <a:t>Talk with your medical provider about options. </a:t>
            </a:r>
          </a:p>
          <a:p>
            <a:pPr marL="285750" indent="-285750">
              <a:spcAft>
                <a:spcPts val="1800"/>
              </a:spcAft>
              <a:buFont typeface="Arial" panose="020B0604020202020204" pitchFamily="34" charset="0"/>
              <a:buChar char="•"/>
            </a:pPr>
            <a:r>
              <a:rPr lang="en-US" sz="2000"/>
              <a:t>Ask for help limiting tobacco use. </a:t>
            </a:r>
          </a:p>
        </p:txBody>
      </p:sp>
      <p:sp>
        <p:nvSpPr>
          <p:cNvPr id="2" name="TextBox 1">
            <a:extLst>
              <a:ext uri="{FF2B5EF4-FFF2-40B4-BE49-F238E27FC236}">
                <a16:creationId xmlns:a16="http://schemas.microsoft.com/office/drawing/2014/main" id="{38637BF5-CE25-F161-0924-354BED3AA6F4}"/>
              </a:ext>
            </a:extLst>
          </p:cNvPr>
          <p:cNvSpPr txBox="1">
            <a:spLocks noGrp="1" noRot="1" noMove="1" noResize="1" noEditPoints="1" noAdjustHandles="1" noChangeArrowheads="1" noChangeShapeType="1"/>
          </p:cNvSpPr>
          <p:nvPr/>
        </p:nvSpPr>
        <p:spPr>
          <a:xfrm>
            <a:off x="549739" y="2017544"/>
            <a:ext cx="5050422" cy="2086725"/>
          </a:xfrm>
          <a:prstGeom prst="rect">
            <a:avLst/>
          </a:prstGeom>
          <a:noFill/>
        </p:spPr>
        <p:txBody>
          <a:bodyPr wrap="square" lIns="91440" tIns="45720" rIns="91440" bIns="45720" rtlCol="0" anchor="t">
            <a:spAutoFit/>
          </a:bodyPr>
          <a:lstStyle/>
          <a:p>
            <a:pPr algn="ctr">
              <a:lnSpc>
                <a:spcPct val="90000"/>
              </a:lnSpc>
            </a:pPr>
            <a:r>
              <a:rPr lang="en-US" sz="4800" b="1">
                <a:latin typeface="Myriad Pro"/>
              </a:rPr>
              <a:t>Stop or Reduce Smoking and/or Tobacco Use</a:t>
            </a:r>
            <a:endParaRPr lang="en-US" sz="4800" b="1">
              <a:latin typeface="Myriad Pro" panose="020B0503030403020204" pitchFamily="34" charset="0"/>
            </a:endParaRPr>
          </a:p>
        </p:txBody>
      </p:sp>
      <p:sp>
        <p:nvSpPr>
          <p:cNvPr id="3" name="TextBox 2">
            <a:extLst>
              <a:ext uri="{FF2B5EF4-FFF2-40B4-BE49-F238E27FC236}">
                <a16:creationId xmlns:a16="http://schemas.microsoft.com/office/drawing/2014/main" id="{4DD853F1-260B-0EB7-47C8-EEFADBC4CE4F}"/>
              </a:ext>
            </a:extLst>
          </p:cNvPr>
          <p:cNvSpPr txBox="1">
            <a:spLocks noGrp="1" noRot="1" noMove="1" noResize="1" noEditPoints="1" noAdjustHandles="1" noChangeArrowheads="1" noChangeShapeType="1"/>
          </p:cNvSpPr>
          <p:nvPr/>
        </p:nvSpPr>
        <p:spPr>
          <a:xfrm>
            <a:off x="6073499" y="1689941"/>
            <a:ext cx="5397195" cy="369332"/>
          </a:xfrm>
          <a:prstGeom prst="rect">
            <a:avLst/>
          </a:prstGeom>
          <a:noFill/>
        </p:spPr>
        <p:txBody>
          <a:bodyPr wrap="square" rtlCol="0">
            <a:spAutoFit/>
          </a:bodyPr>
          <a:lstStyle/>
          <a:p>
            <a:pPr>
              <a:lnSpc>
                <a:spcPct val="90000"/>
              </a:lnSpc>
            </a:pPr>
            <a:r>
              <a:rPr lang="en-US" sz="2000" b="1">
                <a:solidFill>
                  <a:schemeClr val="accent6"/>
                </a:solidFill>
                <a:latin typeface="Myriad Pro" panose="020B0503030403020204" pitchFamily="34" charset="0"/>
              </a:rPr>
              <a:t>Changes That Can Make a Big Difference</a:t>
            </a:r>
          </a:p>
        </p:txBody>
      </p:sp>
      <p:sp>
        <p:nvSpPr>
          <p:cNvPr id="12" name="TextBox 11">
            <a:extLst>
              <a:ext uri="{FF2B5EF4-FFF2-40B4-BE49-F238E27FC236}">
                <a16:creationId xmlns:a16="http://schemas.microsoft.com/office/drawing/2014/main" id="{CAB7DFED-A36F-1840-BF78-47EE093B9B66}"/>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t>Brain Health &amp; Dementia Awareness in Our Communities  |  </a:t>
            </a:r>
            <a:fld id="{F9C608B9-E2CB-4E5D-B995-23A42A7D67FE}" type="slidenum">
              <a:rPr lang="en-US" sz="1200" i="1" smtClean="0"/>
              <a:pPr algn="r"/>
              <a:t>57</a:t>
            </a:fld>
            <a:r>
              <a:rPr lang="en-US" sz="1200" i="1"/>
              <a:t> </a:t>
            </a:r>
          </a:p>
        </p:txBody>
      </p:sp>
      <p:sp>
        <p:nvSpPr>
          <p:cNvPr id="13" name="TextBox 12">
            <a:extLst>
              <a:ext uri="{FF2B5EF4-FFF2-40B4-BE49-F238E27FC236}">
                <a16:creationId xmlns:a16="http://schemas.microsoft.com/office/drawing/2014/main" id="{33EBF1ED-B3A7-22B5-153C-B018FD9A79A7}"/>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solidFill>
              </a:rPr>
              <a:t>Please Do Not Change Presentation Language</a:t>
            </a:r>
          </a:p>
        </p:txBody>
      </p:sp>
      <p:grpSp>
        <p:nvGrpSpPr>
          <p:cNvPr id="6" name="Group 5">
            <a:extLst>
              <a:ext uri="{FF2B5EF4-FFF2-40B4-BE49-F238E27FC236}">
                <a16:creationId xmlns:a16="http://schemas.microsoft.com/office/drawing/2014/main" id="{496C0FCA-8DBE-7932-0D3E-999062F545B1}"/>
              </a:ext>
            </a:extLst>
          </p:cNvPr>
          <p:cNvGrpSpPr>
            <a:grpSpLocks noGrp="1" noUngrp="1" noRot="1" noMove="1" noResize="1"/>
          </p:cNvGrpSpPr>
          <p:nvPr/>
        </p:nvGrpSpPr>
        <p:grpSpPr>
          <a:xfrm>
            <a:off x="6384852" y="4779335"/>
            <a:ext cx="4598582" cy="1015410"/>
            <a:chOff x="6384852" y="4779335"/>
            <a:chExt cx="4598582" cy="1015410"/>
          </a:xfrm>
        </p:grpSpPr>
        <p:sp>
          <p:nvSpPr>
            <p:cNvPr id="7" name="Rectangle: Rounded Corners 6">
              <a:extLst>
                <a:ext uri="{FF2B5EF4-FFF2-40B4-BE49-F238E27FC236}">
                  <a16:creationId xmlns:a16="http://schemas.microsoft.com/office/drawing/2014/main" id="{222FC131-2F6E-76AA-3059-24B3C8BC028D}"/>
                </a:ext>
              </a:extLst>
            </p:cNvPr>
            <p:cNvSpPr>
              <a:spLocks noGrp="1" noRot="1" noMove="1" noResize="1" noEditPoints="1" noAdjustHandles="1" noChangeArrowheads="1" noChangeShapeType="1"/>
            </p:cNvSpPr>
            <p:nvPr/>
          </p:nvSpPr>
          <p:spPr>
            <a:xfrm>
              <a:off x="6384852" y="4779335"/>
              <a:ext cx="4598582" cy="1015410"/>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F9C3BBA-8958-5498-516F-EF2FF0811C61}"/>
                </a:ext>
              </a:extLst>
            </p:cNvPr>
            <p:cNvSpPr txBox="1">
              <a:spLocks noGrp="1" noRot="1" noMove="1" noResize="1" noEditPoints="1" noAdjustHandles="1" noChangeArrowheads="1" noChangeShapeType="1"/>
            </p:cNvSpPr>
            <p:nvPr/>
          </p:nvSpPr>
          <p:spPr>
            <a:xfrm>
              <a:off x="7201198" y="4959181"/>
              <a:ext cx="3782236" cy="646331"/>
            </a:xfrm>
            <a:prstGeom prst="rect">
              <a:avLst/>
            </a:prstGeom>
            <a:noFill/>
          </p:spPr>
          <p:txBody>
            <a:bodyPr wrap="square" rtlCol="0">
              <a:spAutoFit/>
            </a:bodyPr>
            <a:lstStyle/>
            <a:p>
              <a:r>
                <a:rPr lang="en-US" b="1">
                  <a:solidFill>
                    <a:schemeClr val="accent3"/>
                  </a:solidFill>
                  <a:latin typeface="Myriad Pro" panose="020B0503030403020204" pitchFamily="34" charset="0"/>
                </a:rPr>
                <a:t>Check the box that applies to you on your Participant Handout</a:t>
              </a:r>
            </a:p>
          </p:txBody>
        </p:sp>
        <p:sp>
          <p:nvSpPr>
            <p:cNvPr id="9" name="Rectangle 8">
              <a:extLst>
                <a:ext uri="{FF2B5EF4-FFF2-40B4-BE49-F238E27FC236}">
                  <a16:creationId xmlns:a16="http://schemas.microsoft.com/office/drawing/2014/main" id="{F8F67093-96E2-60BA-20AF-D498035B6878}"/>
                </a:ext>
              </a:extLst>
            </p:cNvPr>
            <p:cNvSpPr>
              <a:spLocks noGrp="1" noRot="1" noMove="1" noResize="1" noEditPoints="1" noAdjustHandles="1" noChangeArrowheads="1" noChangeShapeType="1"/>
            </p:cNvSpPr>
            <p:nvPr/>
          </p:nvSpPr>
          <p:spPr>
            <a:xfrm>
              <a:off x="6705698" y="5150642"/>
              <a:ext cx="285209" cy="285209"/>
            </a:xfrm>
            <a:prstGeom prst="rect">
              <a:avLst/>
            </a:prstGeom>
            <a:solidFill>
              <a:schemeClr val="bg1"/>
            </a:solid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L-Shape 9">
              <a:extLst>
                <a:ext uri="{FF2B5EF4-FFF2-40B4-BE49-F238E27FC236}">
                  <a16:creationId xmlns:a16="http://schemas.microsoft.com/office/drawing/2014/main" id="{D2B55526-3BF7-7E41-2D58-54BE60A5FBB0}"/>
                </a:ext>
              </a:extLst>
            </p:cNvPr>
            <p:cNvSpPr>
              <a:spLocks noGrp="1" noRot="1" noMove="1" noResize="1" noEditPoints="1" noAdjustHandles="1" noChangeArrowheads="1" noChangeShapeType="1"/>
            </p:cNvSpPr>
            <p:nvPr/>
          </p:nvSpPr>
          <p:spPr>
            <a:xfrm rot="18669267">
              <a:off x="6723142" y="5094823"/>
              <a:ext cx="364565" cy="172339"/>
            </a:xfrm>
            <a:prstGeom prst="corner">
              <a:avLst>
                <a:gd name="adj1" fmla="val 27715"/>
                <a:gd name="adj2" fmla="val 30057"/>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419408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2" grpId="0"/>
      <p:bldP spid="3"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0BEA22CB-72DF-4378-EFD3-CD6B224887AA}"/>
              </a:ext>
            </a:extLst>
          </p:cNvPr>
          <p:cNvGrpSpPr>
            <a:grpSpLocks noGrp="1" noUngrp="1" noRot="1" noMove="1" noResize="1"/>
          </p:cNvGrpSpPr>
          <p:nvPr/>
        </p:nvGrpSpPr>
        <p:grpSpPr>
          <a:xfrm>
            <a:off x="6068862" y="185853"/>
            <a:ext cx="6252418" cy="338554"/>
            <a:chOff x="192356" y="185853"/>
            <a:chExt cx="6252418" cy="338554"/>
          </a:xfrm>
        </p:grpSpPr>
        <p:sp>
          <p:nvSpPr>
            <p:cNvPr id="6" name="TextBox 5">
              <a:extLst>
                <a:ext uri="{FF2B5EF4-FFF2-40B4-BE49-F238E27FC236}">
                  <a16:creationId xmlns:a16="http://schemas.microsoft.com/office/drawing/2014/main" id="{9768E04B-3718-76B3-9450-D34F679360F5}"/>
                </a:ext>
              </a:extLst>
            </p:cNvPr>
            <p:cNvSpPr txBox="1">
              <a:spLocks noGrp="1" noRot="1" noMove="1" noResize="1" noEditPoints="1" noAdjustHandles="1" noChangeArrowheads="1" noChangeShapeType="1"/>
            </p:cNvSpPr>
            <p:nvPr/>
          </p:nvSpPr>
          <p:spPr>
            <a:xfrm>
              <a:off x="192356" y="185853"/>
              <a:ext cx="5501268" cy="338554"/>
            </a:xfrm>
            <a:prstGeom prst="rect">
              <a:avLst/>
            </a:prstGeom>
            <a:noFill/>
          </p:spPr>
          <p:txBody>
            <a:bodyPr wrap="square" rtlCol="0">
              <a:spAutoFit/>
            </a:bodyPr>
            <a:lstStyle/>
            <a:p>
              <a:pPr algn="r"/>
              <a:r>
                <a:rPr lang="en-US" sz="1600" b="1" i="1">
                  <a:solidFill>
                    <a:schemeClr val="bg1">
                      <a:lumMod val="75000"/>
                    </a:schemeClr>
                  </a:solidFill>
                  <a:latin typeface="Myriad Pro" panose="020B0503030403020204" pitchFamily="34" charset="0"/>
                </a:rPr>
                <a:t>Potentially Modifiable Risk Factors</a:t>
              </a:r>
            </a:p>
          </p:txBody>
        </p:sp>
        <p:sp>
          <p:nvSpPr>
            <p:cNvPr id="7" name="Rectangle: Rounded Corners 6">
              <a:extLst>
                <a:ext uri="{FF2B5EF4-FFF2-40B4-BE49-F238E27FC236}">
                  <a16:creationId xmlns:a16="http://schemas.microsoft.com/office/drawing/2014/main" id="{CFE0FD3A-50ED-45CF-2571-6C583073FB58}"/>
                </a:ext>
              </a:extLst>
            </p:cNvPr>
            <p:cNvSpPr>
              <a:spLocks noGrp="1" noRot="1" noMove="1" noResize="1" noEditPoints="1" noAdjustHandles="1" noChangeArrowheads="1" noChangeShapeType="1"/>
            </p:cNvSpPr>
            <p:nvPr/>
          </p:nvSpPr>
          <p:spPr>
            <a:xfrm>
              <a:off x="5812534"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8" name="Rectangle: Rounded Corners 7">
              <a:extLst>
                <a:ext uri="{FF2B5EF4-FFF2-40B4-BE49-F238E27FC236}">
                  <a16:creationId xmlns:a16="http://schemas.microsoft.com/office/drawing/2014/main" id="{C1074260-523C-1026-B2C4-3F625AB3AB30}"/>
                </a:ext>
              </a:extLst>
            </p:cNvPr>
            <p:cNvSpPr>
              <a:spLocks noGrp="1" noRot="1" noMove="1" noResize="1" noEditPoints="1" noAdjustHandles="1" noChangeArrowheads="1" noChangeShapeType="1"/>
            </p:cNvSpPr>
            <p:nvPr/>
          </p:nvSpPr>
          <p:spPr>
            <a:xfrm>
              <a:off x="6167775"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grpSp>
      <p:sp>
        <p:nvSpPr>
          <p:cNvPr id="9" name="TextBox 8">
            <a:extLst>
              <a:ext uri="{FF2B5EF4-FFF2-40B4-BE49-F238E27FC236}">
                <a16:creationId xmlns:a16="http://schemas.microsoft.com/office/drawing/2014/main" id="{353983C6-B82F-015C-AFA7-763887AB0B86}"/>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solidFill>
                  <a:schemeClr val="bg1"/>
                </a:solidFill>
              </a:rPr>
              <a:t>Brain Health &amp; Dementia Awareness in Our Communities  |  </a:t>
            </a:r>
            <a:fld id="{F9C608B9-E2CB-4E5D-B995-23A42A7D67FE}" type="slidenum">
              <a:rPr lang="en-US" sz="1200" i="1" smtClean="0">
                <a:solidFill>
                  <a:schemeClr val="bg1"/>
                </a:solidFill>
              </a:rPr>
              <a:pPr algn="r"/>
              <a:t>58</a:t>
            </a:fld>
            <a:r>
              <a:rPr lang="en-US" sz="1200" i="1">
                <a:solidFill>
                  <a:schemeClr val="bg1"/>
                </a:solidFill>
              </a:rPr>
              <a:t> </a:t>
            </a:r>
          </a:p>
        </p:txBody>
      </p:sp>
      <p:sp>
        <p:nvSpPr>
          <p:cNvPr id="13" name="TextBox 12">
            <a:extLst>
              <a:ext uri="{FF2B5EF4-FFF2-40B4-BE49-F238E27FC236}">
                <a16:creationId xmlns:a16="http://schemas.microsoft.com/office/drawing/2014/main" id="{1D17C85B-ADFB-3A57-C296-4247C2A90EC0}"/>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lumMod val="65000"/>
                  </a:schemeClr>
                </a:solidFill>
              </a:rPr>
              <a:t>Please Do Not Change Presentation Language</a:t>
            </a:r>
          </a:p>
        </p:txBody>
      </p:sp>
      <p:grpSp>
        <p:nvGrpSpPr>
          <p:cNvPr id="16" name="Group 15">
            <a:extLst>
              <a:ext uri="{FF2B5EF4-FFF2-40B4-BE49-F238E27FC236}">
                <a16:creationId xmlns:a16="http://schemas.microsoft.com/office/drawing/2014/main" id="{53B2F098-3251-61E3-4EB8-F39910C229B8}"/>
              </a:ext>
            </a:extLst>
          </p:cNvPr>
          <p:cNvGrpSpPr>
            <a:grpSpLocks noGrp="1" noUngrp="1" noRot="1" noMove="1" noResize="1"/>
          </p:cNvGrpSpPr>
          <p:nvPr/>
        </p:nvGrpSpPr>
        <p:grpSpPr>
          <a:xfrm>
            <a:off x="1683992" y="1286502"/>
            <a:ext cx="5029629" cy="2243691"/>
            <a:chOff x="1683992" y="1286502"/>
            <a:chExt cx="5029629" cy="2243691"/>
          </a:xfrm>
        </p:grpSpPr>
        <p:sp>
          <p:nvSpPr>
            <p:cNvPr id="2" name="TextBox 1">
              <a:extLst>
                <a:ext uri="{FF2B5EF4-FFF2-40B4-BE49-F238E27FC236}">
                  <a16:creationId xmlns:a16="http://schemas.microsoft.com/office/drawing/2014/main" id="{3C002E3B-660C-5225-A1A2-8C70DDDE36BA}"/>
                </a:ext>
              </a:extLst>
            </p:cNvPr>
            <p:cNvSpPr txBox="1">
              <a:spLocks noGrp="1" noRot="1" noMove="1" noResize="1" noEditPoints="1" noAdjustHandles="1" noChangeArrowheads="1" noChangeShapeType="1"/>
            </p:cNvSpPr>
            <p:nvPr/>
          </p:nvSpPr>
          <p:spPr>
            <a:xfrm>
              <a:off x="1683992" y="1609667"/>
              <a:ext cx="5029629" cy="1920526"/>
            </a:xfrm>
            <a:prstGeom prst="rect">
              <a:avLst/>
            </a:prstGeom>
            <a:noFill/>
          </p:spPr>
          <p:txBody>
            <a:bodyPr wrap="square" rtlCol="0">
              <a:spAutoFit/>
            </a:bodyPr>
            <a:lstStyle/>
            <a:p>
              <a:pPr>
                <a:lnSpc>
                  <a:spcPct val="90000"/>
                </a:lnSpc>
              </a:pPr>
              <a:r>
                <a:rPr lang="en-US" sz="6600" b="1" i="0" u="none" strike="noStrike" baseline="0">
                  <a:latin typeface="Myriad Pro" panose="020B0503030403020204" pitchFamily="34" charset="0"/>
                </a:rPr>
                <a:t>Traumatic Brain Injury</a:t>
              </a:r>
              <a:endParaRPr lang="en-US" sz="9600"/>
            </a:p>
          </p:txBody>
        </p:sp>
        <p:sp>
          <p:nvSpPr>
            <p:cNvPr id="3" name="TextBox 2">
              <a:extLst>
                <a:ext uri="{FF2B5EF4-FFF2-40B4-BE49-F238E27FC236}">
                  <a16:creationId xmlns:a16="http://schemas.microsoft.com/office/drawing/2014/main" id="{93D5DDD7-E4A5-D1C1-66DA-335C9C07577C}"/>
                </a:ext>
              </a:extLst>
            </p:cNvPr>
            <p:cNvSpPr txBox="1">
              <a:spLocks noGrp="1" noRot="1" noMove="1" noResize="1" noEditPoints="1" noAdjustHandles="1" noChangeArrowheads="1" noChangeShapeType="1"/>
            </p:cNvSpPr>
            <p:nvPr/>
          </p:nvSpPr>
          <p:spPr>
            <a:xfrm>
              <a:off x="1728339" y="1286502"/>
              <a:ext cx="4336472" cy="369332"/>
            </a:xfrm>
            <a:prstGeom prst="rect">
              <a:avLst/>
            </a:prstGeom>
            <a:noFill/>
          </p:spPr>
          <p:txBody>
            <a:bodyPr wrap="square" rtlCol="0">
              <a:spAutoFit/>
            </a:bodyPr>
            <a:lstStyle/>
            <a:p>
              <a:pPr>
                <a:lnSpc>
                  <a:spcPct val="90000"/>
                </a:lnSpc>
              </a:pPr>
              <a:r>
                <a:rPr lang="en-US" sz="2000" b="1">
                  <a:solidFill>
                    <a:schemeClr val="accent6"/>
                  </a:solidFill>
                  <a:latin typeface="Myriad Pro" panose="020B0503030403020204" pitchFamily="34" charset="0"/>
                </a:rPr>
                <a:t>Potentially Modifiable Risk Factor</a:t>
              </a:r>
            </a:p>
          </p:txBody>
        </p:sp>
      </p:grpSp>
      <p:grpSp>
        <p:nvGrpSpPr>
          <p:cNvPr id="17" name="Group 16">
            <a:extLst>
              <a:ext uri="{FF2B5EF4-FFF2-40B4-BE49-F238E27FC236}">
                <a16:creationId xmlns:a16="http://schemas.microsoft.com/office/drawing/2014/main" id="{CAF271BB-0F96-8D2D-9692-657D7344E58A}"/>
              </a:ext>
            </a:extLst>
          </p:cNvPr>
          <p:cNvGrpSpPr>
            <a:grpSpLocks noGrp="1" noUngrp="1" noRot="1" noMove="1" noResize="1"/>
          </p:cNvGrpSpPr>
          <p:nvPr/>
        </p:nvGrpSpPr>
        <p:grpSpPr>
          <a:xfrm>
            <a:off x="1728339" y="3853358"/>
            <a:ext cx="5272535" cy="2128952"/>
            <a:chOff x="1728339" y="3853358"/>
            <a:chExt cx="5272535" cy="2128952"/>
          </a:xfrm>
        </p:grpSpPr>
        <p:sp>
          <p:nvSpPr>
            <p:cNvPr id="5" name="TextBox 4">
              <a:extLst>
                <a:ext uri="{FF2B5EF4-FFF2-40B4-BE49-F238E27FC236}">
                  <a16:creationId xmlns:a16="http://schemas.microsoft.com/office/drawing/2014/main" id="{D0567808-174E-EA61-F946-3FC464A1C58A}"/>
                </a:ext>
              </a:extLst>
            </p:cNvPr>
            <p:cNvSpPr txBox="1">
              <a:spLocks noGrp="1" noRot="1" noMove="1" noResize="1" noEditPoints="1" noAdjustHandles="1" noChangeArrowheads="1" noChangeShapeType="1"/>
            </p:cNvSpPr>
            <p:nvPr/>
          </p:nvSpPr>
          <p:spPr>
            <a:xfrm>
              <a:off x="1728339" y="4298240"/>
              <a:ext cx="5272535" cy="1684070"/>
            </a:xfrm>
            <a:prstGeom prst="rect">
              <a:avLst/>
            </a:prstGeom>
            <a:noFill/>
          </p:spPr>
          <p:txBody>
            <a:bodyPr wrap="square" rtlCol="0">
              <a:noAutofit/>
            </a:bodyPr>
            <a:lstStyle/>
            <a:p>
              <a:pPr>
                <a:spcAft>
                  <a:spcPts val="3000"/>
                </a:spcAft>
              </a:pPr>
              <a:r>
                <a:rPr lang="en-US" sz="2400" b="0" i="0" u="none" strike="noStrike" baseline="0">
                  <a:latin typeface="Myriad Pro" panose="020B0503030403020204" pitchFamily="34" charset="0"/>
                </a:rPr>
                <a:t>Traumatic brain injury can happen in many ways, such as a fall, a car or biking accident, or when you hit your head during a sporting activity.</a:t>
              </a:r>
            </a:p>
          </p:txBody>
        </p:sp>
        <p:sp>
          <p:nvSpPr>
            <p:cNvPr id="12" name="TextBox 11">
              <a:extLst>
                <a:ext uri="{FF2B5EF4-FFF2-40B4-BE49-F238E27FC236}">
                  <a16:creationId xmlns:a16="http://schemas.microsoft.com/office/drawing/2014/main" id="{F6F8739D-6BDB-7840-8769-D33358B6E121}"/>
                </a:ext>
              </a:extLst>
            </p:cNvPr>
            <p:cNvSpPr txBox="1">
              <a:spLocks noGrp="1" noRot="1" noMove="1" noResize="1" noEditPoints="1" noAdjustHandles="1" noChangeArrowheads="1" noChangeShapeType="1"/>
            </p:cNvSpPr>
            <p:nvPr/>
          </p:nvSpPr>
          <p:spPr>
            <a:xfrm>
              <a:off x="1728339" y="3853358"/>
              <a:ext cx="4151620" cy="369332"/>
            </a:xfrm>
            <a:prstGeom prst="rect">
              <a:avLst/>
            </a:prstGeom>
            <a:noFill/>
          </p:spPr>
          <p:txBody>
            <a:bodyPr wrap="square" rtlCol="0">
              <a:spAutoFit/>
            </a:bodyPr>
            <a:lstStyle/>
            <a:p>
              <a:pPr>
                <a:lnSpc>
                  <a:spcPct val="90000"/>
                </a:lnSpc>
              </a:pPr>
              <a:r>
                <a:rPr lang="en-US" sz="2000" b="1">
                  <a:solidFill>
                    <a:schemeClr val="accent6"/>
                  </a:solidFill>
                  <a:latin typeface="Myriad Pro" panose="020B0503030403020204" pitchFamily="34" charset="0"/>
                </a:rPr>
                <a:t>Definition:</a:t>
              </a:r>
            </a:p>
          </p:txBody>
        </p:sp>
      </p:grpSp>
      <p:grpSp>
        <p:nvGrpSpPr>
          <p:cNvPr id="14" name="Group 13">
            <a:extLst>
              <a:ext uri="{FF2B5EF4-FFF2-40B4-BE49-F238E27FC236}">
                <a16:creationId xmlns:a16="http://schemas.microsoft.com/office/drawing/2014/main" id="{911D3B28-D561-E4DC-F801-C723E74C80DA}"/>
              </a:ext>
            </a:extLst>
          </p:cNvPr>
          <p:cNvGrpSpPr>
            <a:grpSpLocks noGrp="1" noUngrp="1" noRot="1" noMove="1" noResize="1"/>
          </p:cNvGrpSpPr>
          <p:nvPr/>
        </p:nvGrpSpPr>
        <p:grpSpPr>
          <a:xfrm>
            <a:off x="7784432" y="1609457"/>
            <a:ext cx="2387029" cy="2387029"/>
            <a:chOff x="7784432" y="1609457"/>
            <a:chExt cx="2387029" cy="2387029"/>
          </a:xfrm>
        </p:grpSpPr>
        <p:sp>
          <p:nvSpPr>
            <p:cNvPr id="10" name="Oval 9">
              <a:extLst>
                <a:ext uri="{FF2B5EF4-FFF2-40B4-BE49-F238E27FC236}">
                  <a16:creationId xmlns:a16="http://schemas.microsoft.com/office/drawing/2014/main" id="{CCC5B1D3-998D-2438-6A8D-BD4603B760F6}"/>
                </a:ext>
              </a:extLst>
            </p:cNvPr>
            <p:cNvSpPr>
              <a:spLocks noGrp="1" noRot="1" noMove="1" noResize="1" noEditPoints="1" noAdjustHandles="1" noChangeArrowheads="1" noChangeShapeType="1"/>
            </p:cNvSpPr>
            <p:nvPr/>
          </p:nvSpPr>
          <p:spPr>
            <a:xfrm>
              <a:off x="7784432" y="1609457"/>
              <a:ext cx="2387029" cy="2387029"/>
            </a:xfrm>
            <a:prstGeom prst="ellips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a:extLst>
                <a:ext uri="{FF2B5EF4-FFF2-40B4-BE49-F238E27FC236}">
                  <a16:creationId xmlns:a16="http://schemas.microsoft.com/office/drawing/2014/main" id="{385CB7A9-B70A-86A5-614C-3EAB51B4C836}"/>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tretch>
              <a:fillRect/>
            </a:stretch>
          </p:blipFill>
          <p:spPr>
            <a:xfrm>
              <a:off x="8216949" y="2018193"/>
              <a:ext cx="1521995" cy="1569557"/>
            </a:xfrm>
            <a:prstGeom prst="rect">
              <a:avLst/>
            </a:prstGeom>
          </p:spPr>
        </p:pic>
      </p:grpSp>
      <p:pic>
        <p:nvPicPr>
          <p:cNvPr id="15" name="Graphic 14">
            <a:extLst>
              <a:ext uri="{FF2B5EF4-FFF2-40B4-BE49-F238E27FC236}">
                <a16:creationId xmlns:a16="http://schemas.microsoft.com/office/drawing/2014/main" id="{D7084E9A-FDF1-2BBB-6CF1-00129F3A023D}"/>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4"/>
              </a:ext>
            </a:extLst>
          </a:blip>
          <a:stretch>
            <a:fillRect/>
          </a:stretch>
        </p:blipFill>
        <p:spPr>
          <a:xfrm>
            <a:off x="8216949" y="-726842"/>
            <a:ext cx="638175" cy="552450"/>
          </a:xfrm>
          <a:prstGeom prst="rect">
            <a:avLst/>
          </a:prstGeom>
        </p:spPr>
      </p:pic>
    </p:spTree>
    <p:extLst>
      <p:ext uri="{BB962C8B-B14F-4D97-AF65-F5344CB8AC3E}">
        <p14:creationId xmlns:p14="http://schemas.microsoft.com/office/powerpoint/2010/main" val="181690655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B827EDFC-FE95-9B86-CDFC-8003D516670A}"/>
              </a:ext>
            </a:extLst>
          </p:cNvPr>
          <p:cNvGrpSpPr>
            <a:grpSpLocks noGrp="1" noUngrp="1" noRot="1" noMove="1" noResize="1"/>
          </p:cNvGrpSpPr>
          <p:nvPr/>
        </p:nvGrpSpPr>
        <p:grpSpPr>
          <a:xfrm>
            <a:off x="6004380" y="193287"/>
            <a:ext cx="6316900" cy="338554"/>
            <a:chOff x="127874" y="193287"/>
            <a:chExt cx="6316900" cy="338554"/>
          </a:xfrm>
        </p:grpSpPr>
        <p:sp>
          <p:nvSpPr>
            <p:cNvPr id="34" name="TextBox 33">
              <a:extLst>
                <a:ext uri="{FF2B5EF4-FFF2-40B4-BE49-F238E27FC236}">
                  <a16:creationId xmlns:a16="http://schemas.microsoft.com/office/drawing/2014/main" id="{1A9916AD-6412-E69B-73AD-EA1DCAD65523}"/>
                </a:ext>
              </a:extLst>
            </p:cNvPr>
            <p:cNvSpPr txBox="1">
              <a:spLocks noGrp="1" noRot="1" noMove="1" noResize="1" noEditPoints="1" noAdjustHandles="1" noChangeArrowheads="1" noChangeShapeType="1"/>
            </p:cNvSpPr>
            <p:nvPr/>
          </p:nvSpPr>
          <p:spPr>
            <a:xfrm>
              <a:off x="127874" y="193287"/>
              <a:ext cx="5501268" cy="338554"/>
            </a:xfrm>
            <a:prstGeom prst="rect">
              <a:avLst/>
            </a:prstGeom>
            <a:noFill/>
          </p:spPr>
          <p:txBody>
            <a:bodyPr wrap="square" rtlCol="0">
              <a:spAutoFit/>
            </a:bodyPr>
            <a:lstStyle/>
            <a:p>
              <a:pPr algn="r"/>
              <a:r>
                <a:rPr lang="en-US" sz="1600" b="1" i="1">
                  <a:solidFill>
                    <a:schemeClr val="bg1">
                      <a:lumMod val="75000"/>
                    </a:schemeClr>
                  </a:solidFill>
                  <a:latin typeface="Myriad Pro" panose="020B0503030403020204" pitchFamily="34" charset="0"/>
                </a:rPr>
                <a:t>Potentially Modifiable Risk Factors</a:t>
              </a:r>
            </a:p>
          </p:txBody>
        </p:sp>
        <p:sp>
          <p:nvSpPr>
            <p:cNvPr id="35" name="Rectangle: Rounded Corners 34">
              <a:extLst>
                <a:ext uri="{FF2B5EF4-FFF2-40B4-BE49-F238E27FC236}">
                  <a16:creationId xmlns:a16="http://schemas.microsoft.com/office/drawing/2014/main" id="{24404E06-04D5-7702-0D63-6E4F3D519C5A}"/>
                </a:ext>
              </a:extLst>
            </p:cNvPr>
            <p:cNvSpPr>
              <a:spLocks noGrp="1" noRot="1" noMove="1" noResize="1" noEditPoints="1" noAdjustHandles="1" noChangeArrowheads="1" noChangeShapeType="1"/>
            </p:cNvSpPr>
            <p:nvPr/>
          </p:nvSpPr>
          <p:spPr>
            <a:xfrm>
              <a:off x="5812534"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36" name="Rectangle: Rounded Corners 35">
              <a:extLst>
                <a:ext uri="{FF2B5EF4-FFF2-40B4-BE49-F238E27FC236}">
                  <a16:creationId xmlns:a16="http://schemas.microsoft.com/office/drawing/2014/main" id="{F9A765EC-3A8C-D784-1790-51F47090FA58}"/>
                </a:ext>
              </a:extLst>
            </p:cNvPr>
            <p:cNvSpPr>
              <a:spLocks noGrp="1" noRot="1" noMove="1" noResize="1" noEditPoints="1" noAdjustHandles="1" noChangeArrowheads="1" noChangeShapeType="1"/>
            </p:cNvSpPr>
            <p:nvPr/>
          </p:nvSpPr>
          <p:spPr>
            <a:xfrm>
              <a:off x="6167775"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grpSp>
      <p:sp>
        <p:nvSpPr>
          <p:cNvPr id="5" name="TextBox 4">
            <a:extLst>
              <a:ext uri="{FF2B5EF4-FFF2-40B4-BE49-F238E27FC236}">
                <a16:creationId xmlns:a16="http://schemas.microsoft.com/office/drawing/2014/main" id="{20C4561C-F147-2FC7-4CB3-378E011727BA}"/>
              </a:ext>
            </a:extLst>
          </p:cNvPr>
          <p:cNvSpPr txBox="1">
            <a:spLocks noGrp="1" noRot="1" noMove="1" noResize="1" noEditPoints="1" noAdjustHandles="1" noChangeArrowheads="1" noChangeShapeType="1"/>
          </p:cNvSpPr>
          <p:nvPr/>
        </p:nvSpPr>
        <p:spPr>
          <a:xfrm>
            <a:off x="1349127" y="634790"/>
            <a:ext cx="9220554" cy="461665"/>
          </a:xfrm>
          <a:prstGeom prst="rect">
            <a:avLst/>
          </a:prstGeom>
          <a:noFill/>
        </p:spPr>
        <p:txBody>
          <a:bodyPr wrap="square" rtlCol="0">
            <a:spAutoFit/>
          </a:bodyPr>
          <a:lstStyle/>
          <a:p>
            <a:r>
              <a:rPr lang="en-US" sz="2400">
                <a:latin typeface="Myriad Pro" panose="020B0503030403020204" pitchFamily="34" charset="0"/>
              </a:rPr>
              <a:t>Risk Factor: </a:t>
            </a:r>
            <a:r>
              <a:rPr lang="en-US" sz="2400" b="1">
                <a:latin typeface="Myriad Pro" panose="020B0503030403020204" pitchFamily="34" charset="0"/>
              </a:rPr>
              <a:t>Traumatic Brain Injury</a:t>
            </a:r>
            <a:endParaRPr lang="en-US" sz="4000" b="1"/>
          </a:p>
        </p:txBody>
      </p:sp>
      <p:grpSp>
        <p:nvGrpSpPr>
          <p:cNvPr id="31" name="Group 30">
            <a:extLst>
              <a:ext uri="{FF2B5EF4-FFF2-40B4-BE49-F238E27FC236}">
                <a16:creationId xmlns:a16="http://schemas.microsoft.com/office/drawing/2014/main" id="{52D9B9B3-E0ED-B386-3677-DE873648A107}"/>
              </a:ext>
            </a:extLst>
          </p:cNvPr>
          <p:cNvGrpSpPr>
            <a:grpSpLocks noGrp="1" noUngrp="1" noRot="1" noMove="1" noResize="1"/>
          </p:cNvGrpSpPr>
          <p:nvPr/>
        </p:nvGrpSpPr>
        <p:grpSpPr>
          <a:xfrm>
            <a:off x="744279" y="634790"/>
            <a:ext cx="577931" cy="471944"/>
            <a:chOff x="5699051" y="1711842"/>
            <a:chExt cx="512135" cy="418214"/>
          </a:xfrm>
          <a:solidFill>
            <a:schemeClr val="accent3">
              <a:lumMod val="20000"/>
              <a:lumOff val="80000"/>
            </a:schemeClr>
          </a:solidFill>
        </p:grpSpPr>
        <p:sp>
          <p:nvSpPr>
            <p:cNvPr id="32" name="Oval 31">
              <a:extLst>
                <a:ext uri="{FF2B5EF4-FFF2-40B4-BE49-F238E27FC236}">
                  <a16:creationId xmlns:a16="http://schemas.microsoft.com/office/drawing/2014/main" id="{86561D87-C01B-E957-54AE-E1917C1DCD4E}"/>
                </a:ext>
              </a:extLst>
            </p:cNvPr>
            <p:cNvSpPr>
              <a:spLocks noGrp="1" noRot="1" noMove="1" noResize="1" noEditPoints="1" noAdjustHandles="1" noChangeArrowheads="1" noChangeShapeType="1"/>
            </p:cNvSpPr>
            <p:nvPr/>
          </p:nvSpPr>
          <p:spPr>
            <a:xfrm>
              <a:off x="5792972" y="1711842"/>
              <a:ext cx="418214" cy="418214"/>
            </a:xfrm>
            <a:prstGeom prst="ellips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Arrow: Right 37">
              <a:extLst>
                <a:ext uri="{FF2B5EF4-FFF2-40B4-BE49-F238E27FC236}">
                  <a16:creationId xmlns:a16="http://schemas.microsoft.com/office/drawing/2014/main" id="{86B57325-948F-ECA6-086C-04E1AAEA6C9C}"/>
                </a:ext>
              </a:extLst>
            </p:cNvPr>
            <p:cNvSpPr>
              <a:spLocks noGrp="1" noRot="1" noMove="1" noResize="1" noEditPoints="1" noAdjustHandles="1" noChangeArrowheads="1" noChangeShapeType="1"/>
            </p:cNvSpPr>
            <p:nvPr/>
          </p:nvSpPr>
          <p:spPr>
            <a:xfrm>
              <a:off x="5699051" y="1800087"/>
              <a:ext cx="418214" cy="241724"/>
            </a:xfrm>
            <a:prstGeom prst="rightArrow">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TextBox 38">
            <a:extLst>
              <a:ext uri="{FF2B5EF4-FFF2-40B4-BE49-F238E27FC236}">
                <a16:creationId xmlns:a16="http://schemas.microsoft.com/office/drawing/2014/main" id="{2460D2F1-3BEC-73AC-C140-CE1DAF289D5F}"/>
              </a:ext>
            </a:extLst>
          </p:cNvPr>
          <p:cNvSpPr txBox="1">
            <a:spLocks noGrp="1" noRot="1" noMove="1" noResize="1" noEditPoints="1" noAdjustHandles="1" noChangeArrowheads="1" noChangeShapeType="1"/>
          </p:cNvSpPr>
          <p:nvPr/>
        </p:nvSpPr>
        <p:spPr>
          <a:xfrm>
            <a:off x="6073498" y="2202450"/>
            <a:ext cx="5259910" cy="1477328"/>
          </a:xfrm>
          <a:prstGeom prst="rect">
            <a:avLst/>
          </a:prstGeom>
          <a:noFill/>
        </p:spPr>
        <p:txBody>
          <a:bodyPr wrap="square" rtlCol="0">
            <a:spAutoFit/>
          </a:bodyPr>
          <a:lstStyle/>
          <a:p>
            <a:pPr marL="285750" indent="-285750">
              <a:spcAft>
                <a:spcPts val="1800"/>
              </a:spcAft>
              <a:buFont typeface="Arial" panose="020B0604020202020204" pitchFamily="34" charset="0"/>
              <a:buChar char="•"/>
            </a:pPr>
            <a:r>
              <a:rPr lang="en-US" sz="2000"/>
              <a:t>Plan your space to avoid trip and fall hazards. </a:t>
            </a:r>
          </a:p>
          <a:p>
            <a:pPr marL="285750" indent="-285750">
              <a:spcAft>
                <a:spcPts val="1800"/>
              </a:spcAft>
              <a:buFont typeface="Arial" panose="020B0604020202020204" pitchFamily="34" charset="0"/>
              <a:buChar char="•"/>
            </a:pPr>
            <a:r>
              <a:rPr lang="en-US" sz="2000"/>
              <a:t>Place items you use regularly on low shelves. </a:t>
            </a:r>
          </a:p>
          <a:p>
            <a:pPr marL="285750" indent="-285750">
              <a:spcAft>
                <a:spcPts val="1800"/>
              </a:spcAft>
              <a:buFont typeface="Arial" panose="020B0604020202020204" pitchFamily="34" charset="0"/>
              <a:buChar char="•"/>
            </a:pPr>
            <a:r>
              <a:rPr lang="en-US" sz="2000"/>
              <a:t>Wear your seatbelt and/or helmet. </a:t>
            </a:r>
          </a:p>
        </p:txBody>
      </p:sp>
      <p:sp>
        <p:nvSpPr>
          <p:cNvPr id="2" name="TextBox 1">
            <a:extLst>
              <a:ext uri="{FF2B5EF4-FFF2-40B4-BE49-F238E27FC236}">
                <a16:creationId xmlns:a16="http://schemas.microsoft.com/office/drawing/2014/main" id="{38637BF5-CE25-F161-0924-354BED3AA6F4}"/>
              </a:ext>
            </a:extLst>
          </p:cNvPr>
          <p:cNvSpPr txBox="1">
            <a:spLocks noGrp="1" noRot="1" noMove="1" noResize="1" noEditPoints="1" noAdjustHandles="1" noChangeArrowheads="1" noChangeShapeType="1"/>
          </p:cNvSpPr>
          <p:nvPr/>
        </p:nvSpPr>
        <p:spPr>
          <a:xfrm>
            <a:off x="549739" y="2059273"/>
            <a:ext cx="5050422" cy="1754326"/>
          </a:xfrm>
          <a:prstGeom prst="rect">
            <a:avLst/>
          </a:prstGeom>
          <a:noFill/>
        </p:spPr>
        <p:txBody>
          <a:bodyPr wrap="square" lIns="91440" tIns="45720" rIns="91440" bIns="45720" rtlCol="0" anchor="t">
            <a:spAutoFit/>
          </a:bodyPr>
          <a:lstStyle/>
          <a:p>
            <a:pPr algn="ctr">
              <a:lnSpc>
                <a:spcPct val="90000"/>
              </a:lnSpc>
            </a:pPr>
            <a:r>
              <a:rPr lang="en-US" sz="6000" b="1">
                <a:latin typeface="Myriad Pro"/>
              </a:rPr>
              <a:t>Take Precautions</a:t>
            </a:r>
            <a:endParaRPr lang="en-US" sz="6000" b="1">
              <a:latin typeface="Myriad Pro" panose="020B0503030403020204" pitchFamily="34" charset="0"/>
            </a:endParaRPr>
          </a:p>
        </p:txBody>
      </p:sp>
      <p:sp>
        <p:nvSpPr>
          <p:cNvPr id="3" name="TextBox 2">
            <a:extLst>
              <a:ext uri="{FF2B5EF4-FFF2-40B4-BE49-F238E27FC236}">
                <a16:creationId xmlns:a16="http://schemas.microsoft.com/office/drawing/2014/main" id="{4DD853F1-260B-0EB7-47C8-EEFADBC4CE4F}"/>
              </a:ext>
            </a:extLst>
          </p:cNvPr>
          <p:cNvSpPr txBox="1">
            <a:spLocks noGrp="1" noRot="1" noMove="1" noResize="1" noEditPoints="1" noAdjustHandles="1" noChangeArrowheads="1" noChangeShapeType="1"/>
          </p:cNvSpPr>
          <p:nvPr/>
        </p:nvSpPr>
        <p:spPr>
          <a:xfrm>
            <a:off x="6073499" y="1689941"/>
            <a:ext cx="5397195" cy="369332"/>
          </a:xfrm>
          <a:prstGeom prst="rect">
            <a:avLst/>
          </a:prstGeom>
          <a:noFill/>
        </p:spPr>
        <p:txBody>
          <a:bodyPr wrap="square" rtlCol="0">
            <a:spAutoFit/>
          </a:bodyPr>
          <a:lstStyle/>
          <a:p>
            <a:pPr>
              <a:lnSpc>
                <a:spcPct val="90000"/>
              </a:lnSpc>
            </a:pPr>
            <a:r>
              <a:rPr lang="en-US" sz="2000" b="1">
                <a:solidFill>
                  <a:schemeClr val="accent6"/>
                </a:solidFill>
                <a:latin typeface="Myriad Pro" panose="020B0503030403020204" pitchFamily="34" charset="0"/>
              </a:rPr>
              <a:t>Changes That Can Make a Big Difference</a:t>
            </a:r>
          </a:p>
        </p:txBody>
      </p:sp>
      <p:sp>
        <p:nvSpPr>
          <p:cNvPr id="12" name="TextBox 11">
            <a:extLst>
              <a:ext uri="{FF2B5EF4-FFF2-40B4-BE49-F238E27FC236}">
                <a16:creationId xmlns:a16="http://schemas.microsoft.com/office/drawing/2014/main" id="{CAB7DFED-A36F-1840-BF78-47EE093B9B66}"/>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t>Brain Health &amp; Dementia Awareness in Our Communities  |  </a:t>
            </a:r>
            <a:fld id="{F9C608B9-E2CB-4E5D-B995-23A42A7D67FE}" type="slidenum">
              <a:rPr lang="en-US" sz="1200" i="1" smtClean="0"/>
              <a:pPr algn="r"/>
              <a:t>59</a:t>
            </a:fld>
            <a:r>
              <a:rPr lang="en-US" sz="1200" i="1"/>
              <a:t> </a:t>
            </a:r>
          </a:p>
        </p:txBody>
      </p:sp>
      <p:sp>
        <p:nvSpPr>
          <p:cNvPr id="13" name="TextBox 12">
            <a:extLst>
              <a:ext uri="{FF2B5EF4-FFF2-40B4-BE49-F238E27FC236}">
                <a16:creationId xmlns:a16="http://schemas.microsoft.com/office/drawing/2014/main" id="{33EBF1ED-B3A7-22B5-153C-B018FD9A79A7}"/>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solidFill>
              </a:rPr>
              <a:t>Please Do Not Change Presentation Language</a:t>
            </a:r>
          </a:p>
        </p:txBody>
      </p:sp>
      <p:grpSp>
        <p:nvGrpSpPr>
          <p:cNvPr id="6" name="Group 5">
            <a:extLst>
              <a:ext uri="{FF2B5EF4-FFF2-40B4-BE49-F238E27FC236}">
                <a16:creationId xmlns:a16="http://schemas.microsoft.com/office/drawing/2014/main" id="{35BD0601-A959-97BE-3881-45FA54BA01DE}"/>
              </a:ext>
            </a:extLst>
          </p:cNvPr>
          <p:cNvGrpSpPr>
            <a:grpSpLocks noGrp="1" noUngrp="1" noRot="1" noMove="1" noResize="1"/>
          </p:cNvGrpSpPr>
          <p:nvPr/>
        </p:nvGrpSpPr>
        <p:grpSpPr>
          <a:xfrm>
            <a:off x="6384852" y="4779335"/>
            <a:ext cx="4598582" cy="1015410"/>
            <a:chOff x="6384852" y="4779335"/>
            <a:chExt cx="4598582" cy="1015410"/>
          </a:xfrm>
        </p:grpSpPr>
        <p:sp>
          <p:nvSpPr>
            <p:cNvPr id="7" name="Rectangle: Rounded Corners 6">
              <a:extLst>
                <a:ext uri="{FF2B5EF4-FFF2-40B4-BE49-F238E27FC236}">
                  <a16:creationId xmlns:a16="http://schemas.microsoft.com/office/drawing/2014/main" id="{32788E7E-E92E-E866-048E-917E70FEF3EC}"/>
                </a:ext>
              </a:extLst>
            </p:cNvPr>
            <p:cNvSpPr>
              <a:spLocks noGrp="1" noRot="1" noMove="1" noResize="1" noEditPoints="1" noAdjustHandles="1" noChangeArrowheads="1" noChangeShapeType="1"/>
            </p:cNvSpPr>
            <p:nvPr/>
          </p:nvSpPr>
          <p:spPr>
            <a:xfrm>
              <a:off x="6384852" y="4779335"/>
              <a:ext cx="4598582" cy="1015410"/>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E69CC37-50B2-01A3-5117-502B68142F7D}"/>
                </a:ext>
              </a:extLst>
            </p:cNvPr>
            <p:cNvSpPr txBox="1">
              <a:spLocks noGrp="1" noRot="1" noMove="1" noResize="1" noEditPoints="1" noAdjustHandles="1" noChangeArrowheads="1" noChangeShapeType="1"/>
            </p:cNvSpPr>
            <p:nvPr/>
          </p:nvSpPr>
          <p:spPr>
            <a:xfrm>
              <a:off x="7201198" y="4959181"/>
              <a:ext cx="3782236" cy="646331"/>
            </a:xfrm>
            <a:prstGeom prst="rect">
              <a:avLst/>
            </a:prstGeom>
            <a:noFill/>
          </p:spPr>
          <p:txBody>
            <a:bodyPr wrap="square" rtlCol="0">
              <a:spAutoFit/>
            </a:bodyPr>
            <a:lstStyle/>
            <a:p>
              <a:r>
                <a:rPr lang="en-US" b="1">
                  <a:solidFill>
                    <a:schemeClr val="accent3"/>
                  </a:solidFill>
                  <a:latin typeface="Myriad Pro" panose="020B0503030403020204" pitchFamily="34" charset="0"/>
                </a:rPr>
                <a:t>Check the box that applies to you on your Participant Handout</a:t>
              </a:r>
            </a:p>
          </p:txBody>
        </p:sp>
        <p:sp>
          <p:nvSpPr>
            <p:cNvPr id="9" name="Rectangle 8">
              <a:extLst>
                <a:ext uri="{FF2B5EF4-FFF2-40B4-BE49-F238E27FC236}">
                  <a16:creationId xmlns:a16="http://schemas.microsoft.com/office/drawing/2014/main" id="{0351DDDC-BD49-3761-1CC1-4CF6EB6CA557}"/>
                </a:ext>
              </a:extLst>
            </p:cNvPr>
            <p:cNvSpPr>
              <a:spLocks noGrp="1" noRot="1" noMove="1" noResize="1" noEditPoints="1" noAdjustHandles="1" noChangeArrowheads="1" noChangeShapeType="1"/>
            </p:cNvSpPr>
            <p:nvPr/>
          </p:nvSpPr>
          <p:spPr>
            <a:xfrm>
              <a:off x="6705698" y="5150642"/>
              <a:ext cx="285209" cy="285209"/>
            </a:xfrm>
            <a:prstGeom prst="rect">
              <a:avLst/>
            </a:prstGeom>
            <a:solidFill>
              <a:schemeClr val="bg1"/>
            </a:solid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L-Shape 9">
              <a:extLst>
                <a:ext uri="{FF2B5EF4-FFF2-40B4-BE49-F238E27FC236}">
                  <a16:creationId xmlns:a16="http://schemas.microsoft.com/office/drawing/2014/main" id="{78C43F4D-5043-E664-FA6A-9ED3F4151D4B}"/>
                </a:ext>
              </a:extLst>
            </p:cNvPr>
            <p:cNvSpPr>
              <a:spLocks noGrp="1" noRot="1" noMove="1" noResize="1" noEditPoints="1" noAdjustHandles="1" noChangeArrowheads="1" noChangeShapeType="1"/>
            </p:cNvSpPr>
            <p:nvPr/>
          </p:nvSpPr>
          <p:spPr>
            <a:xfrm rot="18669267">
              <a:off x="6723142" y="5094823"/>
              <a:ext cx="364565" cy="172339"/>
            </a:xfrm>
            <a:prstGeom prst="corner">
              <a:avLst>
                <a:gd name="adj1" fmla="val 27715"/>
                <a:gd name="adj2" fmla="val 30057"/>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383381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2"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B25F5F-EBCD-F187-859E-F3F2AECF8C78}"/>
              </a:ext>
            </a:extLst>
          </p:cNvPr>
          <p:cNvSpPr txBox="1">
            <a:spLocks noGrp="1" noRot="1" noMove="1" noResize="1" noEditPoints="1" noAdjustHandles="1" noChangeArrowheads="1" noChangeShapeType="1"/>
          </p:cNvSpPr>
          <p:nvPr/>
        </p:nvSpPr>
        <p:spPr>
          <a:xfrm>
            <a:off x="1117854" y="2059891"/>
            <a:ext cx="4304752" cy="1719189"/>
          </a:xfrm>
          <a:prstGeom prst="rect">
            <a:avLst/>
          </a:prstGeom>
          <a:noFill/>
        </p:spPr>
        <p:txBody>
          <a:bodyPr wrap="square" rtlCol="0">
            <a:spAutoFit/>
          </a:bodyPr>
          <a:lstStyle/>
          <a:p>
            <a:pPr>
              <a:lnSpc>
                <a:spcPct val="80000"/>
              </a:lnSpc>
            </a:pPr>
            <a:r>
              <a:rPr lang="en-US" sz="6600" b="1">
                <a:latin typeface="+mj-lt"/>
              </a:rPr>
              <a:t>Learning Objectives</a:t>
            </a:r>
          </a:p>
        </p:txBody>
      </p:sp>
      <p:sp>
        <p:nvSpPr>
          <p:cNvPr id="5" name="TextBox 4">
            <a:extLst>
              <a:ext uri="{FF2B5EF4-FFF2-40B4-BE49-F238E27FC236}">
                <a16:creationId xmlns:a16="http://schemas.microsoft.com/office/drawing/2014/main" id="{0682B60A-4775-A800-2A1C-E8844C514B4F}"/>
              </a:ext>
            </a:extLst>
          </p:cNvPr>
          <p:cNvSpPr txBox="1">
            <a:spLocks noGrp="1" noRot="1" noMove="1" noResize="1" noEditPoints="1" noAdjustHandles="1" noChangeArrowheads="1" noChangeShapeType="1"/>
          </p:cNvSpPr>
          <p:nvPr/>
        </p:nvSpPr>
        <p:spPr>
          <a:xfrm>
            <a:off x="6941105" y="1323080"/>
            <a:ext cx="4604771" cy="4031873"/>
          </a:xfrm>
          <a:prstGeom prst="rect">
            <a:avLst/>
          </a:prstGeom>
          <a:noFill/>
        </p:spPr>
        <p:txBody>
          <a:bodyPr wrap="square" rtlCol="0">
            <a:spAutoFit/>
          </a:bodyPr>
          <a:lstStyle/>
          <a:p>
            <a:pPr rtl="0" fontAlgn="ctr">
              <a:spcBef>
                <a:spcPts val="0"/>
              </a:spcBef>
              <a:spcAft>
                <a:spcPts val="2400"/>
              </a:spcAft>
            </a:pPr>
            <a:r>
              <a:rPr lang="en-US" sz="2400">
                <a:latin typeface="Myriad Pro" panose="020B0503030403020204" pitchFamily="34" charset="0"/>
              </a:rPr>
              <a:t>Learn about and reflect on </a:t>
            </a:r>
            <a:br>
              <a:rPr lang="en-US" sz="2400">
                <a:latin typeface="Myriad Pro" panose="020B0503030403020204" pitchFamily="34" charset="0"/>
              </a:rPr>
            </a:br>
            <a:r>
              <a:rPr lang="en-US" sz="2400">
                <a:latin typeface="Myriad Pro" panose="020B0503030403020204" pitchFamily="34" charset="0"/>
              </a:rPr>
              <a:t>brain health and dementia in </a:t>
            </a:r>
            <a:br>
              <a:rPr lang="en-US" sz="2400">
                <a:latin typeface="Myriad Pro" panose="020B0503030403020204" pitchFamily="34" charset="0"/>
              </a:rPr>
            </a:br>
            <a:r>
              <a:rPr lang="en-US" sz="2400">
                <a:latin typeface="Myriad Pro" panose="020B0503030403020204" pitchFamily="34" charset="0"/>
              </a:rPr>
              <a:t>our communities</a:t>
            </a:r>
          </a:p>
          <a:p>
            <a:pPr rtl="0" fontAlgn="ctr">
              <a:spcBef>
                <a:spcPts val="0"/>
              </a:spcBef>
              <a:spcAft>
                <a:spcPts val="2400"/>
              </a:spcAft>
            </a:pPr>
            <a:r>
              <a:rPr lang="en-US" sz="2400">
                <a:latin typeface="Myriad Pro" panose="020B0503030403020204" pitchFamily="34" charset="0"/>
              </a:rPr>
              <a:t>Understand potentially modifiable risk factors and the benefits of early detection for dementia</a:t>
            </a:r>
          </a:p>
          <a:p>
            <a:pPr rtl="0" fontAlgn="ctr">
              <a:spcBef>
                <a:spcPts val="0"/>
              </a:spcBef>
              <a:spcAft>
                <a:spcPts val="2400"/>
              </a:spcAft>
            </a:pPr>
            <a:r>
              <a:rPr lang="en-US" sz="2400">
                <a:latin typeface="Myriad Pro" panose="020B0503030403020204" pitchFamily="34" charset="0"/>
              </a:rPr>
              <a:t>Explore resources for further learning, action, and support around brain health and dementia</a:t>
            </a:r>
          </a:p>
        </p:txBody>
      </p:sp>
      <p:grpSp>
        <p:nvGrpSpPr>
          <p:cNvPr id="9" name="Group 8">
            <a:extLst>
              <a:ext uri="{FF2B5EF4-FFF2-40B4-BE49-F238E27FC236}">
                <a16:creationId xmlns:a16="http://schemas.microsoft.com/office/drawing/2014/main" id="{79B3BA72-3649-59DC-FB75-A082F621D9FA}"/>
              </a:ext>
            </a:extLst>
          </p:cNvPr>
          <p:cNvGrpSpPr>
            <a:grpSpLocks noGrp="1" noUngrp="1" noRot="1" noMove="1" noResize="1"/>
          </p:cNvGrpSpPr>
          <p:nvPr/>
        </p:nvGrpSpPr>
        <p:grpSpPr>
          <a:xfrm>
            <a:off x="5878218" y="1496051"/>
            <a:ext cx="834656" cy="845412"/>
            <a:chOff x="5878218" y="1496051"/>
            <a:chExt cx="834656" cy="845412"/>
          </a:xfrm>
        </p:grpSpPr>
        <p:sp>
          <p:nvSpPr>
            <p:cNvPr id="2" name="Oval 1">
              <a:extLst>
                <a:ext uri="{FF2B5EF4-FFF2-40B4-BE49-F238E27FC236}">
                  <a16:creationId xmlns:a16="http://schemas.microsoft.com/office/drawing/2014/main" id="{F56DF81E-E59C-7053-3B6F-D36C4E61E6DD}"/>
                </a:ext>
              </a:extLst>
            </p:cNvPr>
            <p:cNvSpPr>
              <a:spLocks noGrp="1" noRot="1" noMove="1" noResize="1" noEditPoints="1" noAdjustHandles="1" noChangeArrowheads="1" noChangeShapeType="1"/>
            </p:cNvSpPr>
            <p:nvPr/>
          </p:nvSpPr>
          <p:spPr>
            <a:xfrm>
              <a:off x="5878218" y="1506807"/>
              <a:ext cx="834656" cy="834656"/>
            </a:xfrm>
            <a:prstGeom prst="ellips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EE4D0C29-F1F8-CD48-5597-952DA3BCA720}"/>
                </a:ext>
              </a:extLst>
            </p:cNvPr>
            <p:cNvSpPr txBox="1">
              <a:spLocks noGrp="1" noRot="1" noMove="1" noResize="1" noEditPoints="1" noAdjustHandles="1" noChangeArrowheads="1" noChangeShapeType="1"/>
            </p:cNvSpPr>
            <p:nvPr/>
          </p:nvSpPr>
          <p:spPr>
            <a:xfrm>
              <a:off x="6055329" y="1496051"/>
              <a:ext cx="491067" cy="830997"/>
            </a:xfrm>
            <a:prstGeom prst="rect">
              <a:avLst/>
            </a:prstGeom>
            <a:noFill/>
          </p:spPr>
          <p:txBody>
            <a:bodyPr wrap="square" rtlCol="0" anchor="ctr">
              <a:spAutoFit/>
            </a:bodyPr>
            <a:lstStyle/>
            <a:p>
              <a:pPr algn="ctr"/>
              <a:r>
                <a:rPr lang="en-US" sz="4800" b="1">
                  <a:solidFill>
                    <a:schemeClr val="accent6"/>
                  </a:solidFill>
                </a:rPr>
                <a:t>1</a:t>
              </a:r>
            </a:p>
          </p:txBody>
        </p:sp>
      </p:grpSp>
      <p:grpSp>
        <p:nvGrpSpPr>
          <p:cNvPr id="13" name="Group 12">
            <a:extLst>
              <a:ext uri="{FF2B5EF4-FFF2-40B4-BE49-F238E27FC236}">
                <a16:creationId xmlns:a16="http://schemas.microsoft.com/office/drawing/2014/main" id="{7D924037-0534-05F0-34EF-DFACC9AFA1B5}"/>
              </a:ext>
            </a:extLst>
          </p:cNvPr>
          <p:cNvGrpSpPr>
            <a:grpSpLocks noGrp="1" noUngrp="1" noRot="1" noMove="1" noResize="1"/>
          </p:cNvGrpSpPr>
          <p:nvPr/>
        </p:nvGrpSpPr>
        <p:grpSpPr>
          <a:xfrm>
            <a:off x="5878218" y="2864429"/>
            <a:ext cx="834656" cy="863723"/>
            <a:chOff x="5878218" y="2864429"/>
            <a:chExt cx="834656" cy="863723"/>
          </a:xfrm>
        </p:grpSpPr>
        <p:sp>
          <p:nvSpPr>
            <p:cNvPr id="3" name="Oval 2">
              <a:extLst>
                <a:ext uri="{FF2B5EF4-FFF2-40B4-BE49-F238E27FC236}">
                  <a16:creationId xmlns:a16="http://schemas.microsoft.com/office/drawing/2014/main" id="{8C2510DD-AB30-9A4D-41D9-D9CF954051F1}"/>
                </a:ext>
              </a:extLst>
            </p:cNvPr>
            <p:cNvSpPr>
              <a:spLocks noGrp="1" noRot="1" noMove="1" noResize="1" noEditPoints="1" noAdjustHandles="1" noChangeArrowheads="1" noChangeShapeType="1"/>
            </p:cNvSpPr>
            <p:nvPr/>
          </p:nvSpPr>
          <p:spPr>
            <a:xfrm>
              <a:off x="5878218" y="2893496"/>
              <a:ext cx="834656" cy="834656"/>
            </a:xfrm>
            <a:prstGeom prst="ellips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31D082D-D962-3088-3D48-1E17844326A8}"/>
                </a:ext>
              </a:extLst>
            </p:cNvPr>
            <p:cNvSpPr txBox="1">
              <a:spLocks noGrp="1" noRot="1" noMove="1" noResize="1" noEditPoints="1" noAdjustHandles="1" noChangeArrowheads="1" noChangeShapeType="1"/>
            </p:cNvSpPr>
            <p:nvPr/>
          </p:nvSpPr>
          <p:spPr>
            <a:xfrm>
              <a:off x="6055329" y="2864429"/>
              <a:ext cx="491067" cy="830997"/>
            </a:xfrm>
            <a:prstGeom prst="rect">
              <a:avLst/>
            </a:prstGeom>
            <a:noFill/>
          </p:spPr>
          <p:txBody>
            <a:bodyPr wrap="square" rtlCol="0" anchor="ctr">
              <a:spAutoFit/>
            </a:bodyPr>
            <a:lstStyle/>
            <a:p>
              <a:pPr algn="ctr"/>
              <a:r>
                <a:rPr lang="en-US" sz="4800" b="1">
                  <a:solidFill>
                    <a:schemeClr val="accent6"/>
                  </a:solidFill>
                </a:rPr>
                <a:t>2</a:t>
              </a:r>
            </a:p>
          </p:txBody>
        </p:sp>
      </p:grpSp>
      <p:grpSp>
        <p:nvGrpSpPr>
          <p:cNvPr id="14" name="Group 13">
            <a:extLst>
              <a:ext uri="{FF2B5EF4-FFF2-40B4-BE49-F238E27FC236}">
                <a16:creationId xmlns:a16="http://schemas.microsoft.com/office/drawing/2014/main" id="{4C060CE2-71E2-F23F-AD83-B016D34260B6}"/>
              </a:ext>
            </a:extLst>
          </p:cNvPr>
          <p:cNvGrpSpPr>
            <a:grpSpLocks noGrp="1" noUngrp="1" noRot="1" noMove="1" noResize="1"/>
          </p:cNvGrpSpPr>
          <p:nvPr/>
        </p:nvGrpSpPr>
        <p:grpSpPr>
          <a:xfrm>
            <a:off x="5878218" y="4296607"/>
            <a:ext cx="834656" cy="860282"/>
            <a:chOff x="5878218" y="4296607"/>
            <a:chExt cx="834656" cy="860282"/>
          </a:xfrm>
        </p:grpSpPr>
        <p:sp>
          <p:nvSpPr>
            <p:cNvPr id="10" name="Oval 9">
              <a:extLst>
                <a:ext uri="{FF2B5EF4-FFF2-40B4-BE49-F238E27FC236}">
                  <a16:creationId xmlns:a16="http://schemas.microsoft.com/office/drawing/2014/main" id="{B25B3E4B-A0B1-F1EA-405F-8146DEC5D713}"/>
                </a:ext>
              </a:extLst>
            </p:cNvPr>
            <p:cNvSpPr>
              <a:spLocks noGrp="1" noRot="1" noMove="1" noResize="1" noEditPoints="1" noAdjustHandles="1" noChangeArrowheads="1" noChangeShapeType="1"/>
            </p:cNvSpPr>
            <p:nvPr/>
          </p:nvSpPr>
          <p:spPr>
            <a:xfrm>
              <a:off x="5878218" y="4322233"/>
              <a:ext cx="834656" cy="834656"/>
            </a:xfrm>
            <a:prstGeom prst="ellips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ADD74AE-977A-FC5F-2A18-F0C0D885BFE5}"/>
                </a:ext>
              </a:extLst>
            </p:cNvPr>
            <p:cNvSpPr txBox="1">
              <a:spLocks noGrp="1" noRot="1" noMove="1" noResize="1" noEditPoints="1" noAdjustHandles="1" noChangeArrowheads="1" noChangeShapeType="1"/>
            </p:cNvSpPr>
            <p:nvPr/>
          </p:nvSpPr>
          <p:spPr>
            <a:xfrm>
              <a:off x="6055329" y="4296607"/>
              <a:ext cx="491067" cy="830997"/>
            </a:xfrm>
            <a:prstGeom prst="rect">
              <a:avLst/>
            </a:prstGeom>
            <a:noFill/>
          </p:spPr>
          <p:txBody>
            <a:bodyPr wrap="square" rtlCol="0" anchor="ctr">
              <a:spAutoFit/>
            </a:bodyPr>
            <a:lstStyle/>
            <a:p>
              <a:pPr algn="ctr"/>
              <a:r>
                <a:rPr lang="en-US" sz="4800" b="1">
                  <a:solidFill>
                    <a:schemeClr val="accent6"/>
                  </a:solidFill>
                </a:rPr>
                <a:t>3</a:t>
              </a:r>
            </a:p>
          </p:txBody>
        </p:sp>
      </p:grpSp>
      <p:sp>
        <p:nvSpPr>
          <p:cNvPr id="11" name="TextBox 10">
            <a:extLst>
              <a:ext uri="{FF2B5EF4-FFF2-40B4-BE49-F238E27FC236}">
                <a16:creationId xmlns:a16="http://schemas.microsoft.com/office/drawing/2014/main" id="{BA624D74-2B62-C695-4102-CEF20BA6B08F}"/>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t>Brain Health &amp; Dementia Awareness in Our Communities  |  </a:t>
            </a:r>
            <a:fld id="{F9C608B9-E2CB-4E5D-B995-23A42A7D67FE}" type="slidenum">
              <a:rPr lang="en-US" sz="1200" i="1" smtClean="0"/>
              <a:pPr algn="r"/>
              <a:t>6</a:t>
            </a:fld>
            <a:r>
              <a:rPr lang="en-US" sz="1200" i="1"/>
              <a:t> </a:t>
            </a:r>
          </a:p>
        </p:txBody>
      </p:sp>
      <p:sp>
        <p:nvSpPr>
          <p:cNvPr id="12" name="TextBox 11">
            <a:extLst>
              <a:ext uri="{FF2B5EF4-FFF2-40B4-BE49-F238E27FC236}">
                <a16:creationId xmlns:a16="http://schemas.microsoft.com/office/drawing/2014/main" id="{D836C107-3C83-4854-48B5-94A61F3309B4}"/>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solidFill>
              </a:rPr>
              <a:t>Please Do Not Change Presentation Language</a:t>
            </a:r>
          </a:p>
        </p:txBody>
      </p:sp>
    </p:spTree>
    <p:extLst>
      <p:ext uri="{BB962C8B-B14F-4D97-AF65-F5344CB8AC3E}">
        <p14:creationId xmlns:p14="http://schemas.microsoft.com/office/powerpoint/2010/main" val="12114904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B827EDFC-FE95-9B86-CDFC-8003D516670A}"/>
              </a:ext>
            </a:extLst>
          </p:cNvPr>
          <p:cNvGrpSpPr>
            <a:grpSpLocks noGrp="1" noUngrp="1" noRot="1" noMove="1" noResize="1"/>
          </p:cNvGrpSpPr>
          <p:nvPr/>
        </p:nvGrpSpPr>
        <p:grpSpPr>
          <a:xfrm>
            <a:off x="6004380" y="193287"/>
            <a:ext cx="6316900" cy="338554"/>
            <a:chOff x="127874" y="193287"/>
            <a:chExt cx="6316900" cy="338554"/>
          </a:xfrm>
        </p:grpSpPr>
        <p:sp>
          <p:nvSpPr>
            <p:cNvPr id="34" name="TextBox 33">
              <a:extLst>
                <a:ext uri="{FF2B5EF4-FFF2-40B4-BE49-F238E27FC236}">
                  <a16:creationId xmlns:a16="http://schemas.microsoft.com/office/drawing/2014/main" id="{1A9916AD-6412-E69B-73AD-EA1DCAD65523}"/>
                </a:ext>
              </a:extLst>
            </p:cNvPr>
            <p:cNvSpPr txBox="1">
              <a:spLocks noGrp="1" noRot="1" noMove="1" noResize="1" noEditPoints="1" noAdjustHandles="1" noChangeArrowheads="1" noChangeShapeType="1"/>
            </p:cNvSpPr>
            <p:nvPr/>
          </p:nvSpPr>
          <p:spPr>
            <a:xfrm>
              <a:off x="127874" y="193287"/>
              <a:ext cx="5501268" cy="338554"/>
            </a:xfrm>
            <a:prstGeom prst="rect">
              <a:avLst/>
            </a:prstGeom>
            <a:noFill/>
          </p:spPr>
          <p:txBody>
            <a:bodyPr wrap="square" rtlCol="0">
              <a:spAutoFit/>
            </a:bodyPr>
            <a:lstStyle/>
            <a:p>
              <a:pPr algn="r"/>
              <a:r>
                <a:rPr lang="en-US" sz="1600" b="1" i="1">
                  <a:solidFill>
                    <a:schemeClr val="bg1">
                      <a:lumMod val="75000"/>
                    </a:schemeClr>
                  </a:solidFill>
                  <a:latin typeface="Myriad Pro" panose="020B0503030403020204" pitchFamily="34" charset="0"/>
                </a:rPr>
                <a:t>Potentially Modifiable Risk Factors</a:t>
              </a:r>
            </a:p>
          </p:txBody>
        </p:sp>
        <p:sp>
          <p:nvSpPr>
            <p:cNvPr id="35" name="Rectangle: Rounded Corners 34">
              <a:extLst>
                <a:ext uri="{FF2B5EF4-FFF2-40B4-BE49-F238E27FC236}">
                  <a16:creationId xmlns:a16="http://schemas.microsoft.com/office/drawing/2014/main" id="{24404E06-04D5-7702-0D63-6E4F3D519C5A}"/>
                </a:ext>
              </a:extLst>
            </p:cNvPr>
            <p:cNvSpPr>
              <a:spLocks noGrp="1" noRot="1" noMove="1" noResize="1" noEditPoints="1" noAdjustHandles="1" noChangeArrowheads="1" noChangeShapeType="1"/>
            </p:cNvSpPr>
            <p:nvPr/>
          </p:nvSpPr>
          <p:spPr>
            <a:xfrm>
              <a:off x="5812534"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36" name="Rectangle: Rounded Corners 35">
              <a:extLst>
                <a:ext uri="{FF2B5EF4-FFF2-40B4-BE49-F238E27FC236}">
                  <a16:creationId xmlns:a16="http://schemas.microsoft.com/office/drawing/2014/main" id="{F9A765EC-3A8C-D784-1790-51F47090FA58}"/>
                </a:ext>
              </a:extLst>
            </p:cNvPr>
            <p:cNvSpPr>
              <a:spLocks noGrp="1" noRot="1" noMove="1" noResize="1" noEditPoints="1" noAdjustHandles="1" noChangeArrowheads="1" noChangeShapeType="1"/>
            </p:cNvSpPr>
            <p:nvPr/>
          </p:nvSpPr>
          <p:spPr>
            <a:xfrm>
              <a:off x="6167775"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grpSp>
      <p:sp>
        <p:nvSpPr>
          <p:cNvPr id="4" name="TextBox 3">
            <a:extLst>
              <a:ext uri="{FF2B5EF4-FFF2-40B4-BE49-F238E27FC236}">
                <a16:creationId xmlns:a16="http://schemas.microsoft.com/office/drawing/2014/main" id="{388E8D3B-6581-F8C1-13B0-85039EB452B2}"/>
              </a:ext>
            </a:extLst>
          </p:cNvPr>
          <p:cNvSpPr txBox="1">
            <a:spLocks noGrp="1" noRot="1" noMove="1" noResize="1" noEditPoints="1" noAdjustHandles="1" noChangeArrowheads="1" noChangeShapeType="1"/>
          </p:cNvSpPr>
          <p:nvPr/>
        </p:nvSpPr>
        <p:spPr>
          <a:xfrm>
            <a:off x="282497" y="6437971"/>
            <a:ext cx="11627005" cy="276999"/>
          </a:xfrm>
          <a:prstGeom prst="rect">
            <a:avLst/>
          </a:prstGeom>
          <a:noFill/>
        </p:spPr>
        <p:txBody>
          <a:bodyPr wrap="square" rtlCol="0">
            <a:spAutoFit/>
          </a:bodyPr>
          <a:lstStyle/>
          <a:p>
            <a:r>
              <a:rPr lang="en-US" sz="1200" i="1">
                <a:solidFill>
                  <a:schemeClr val="bg1"/>
                </a:solidFill>
              </a:rPr>
              <a:t>Increasing Dementia Awareness in Our Communities | </a:t>
            </a:r>
            <a:fld id="{35789508-AA35-4FF7-8A4F-E015686533B0}" type="datetimeyyyy">
              <a:rPr lang="en-US" sz="1200" i="1" smtClean="0">
                <a:solidFill>
                  <a:schemeClr val="bg1"/>
                </a:solidFill>
              </a:rPr>
              <a:pPr/>
              <a:t>2026</a:t>
            </a:fld>
            <a:endParaRPr lang="en-US" sz="1200" i="1">
              <a:solidFill>
                <a:schemeClr val="bg1"/>
              </a:solidFill>
            </a:endParaRPr>
          </a:p>
        </p:txBody>
      </p:sp>
      <p:sp>
        <p:nvSpPr>
          <p:cNvPr id="5" name="TextBox 4">
            <a:extLst>
              <a:ext uri="{FF2B5EF4-FFF2-40B4-BE49-F238E27FC236}">
                <a16:creationId xmlns:a16="http://schemas.microsoft.com/office/drawing/2014/main" id="{20C4561C-F147-2FC7-4CB3-378E011727BA}"/>
              </a:ext>
            </a:extLst>
          </p:cNvPr>
          <p:cNvSpPr txBox="1">
            <a:spLocks noGrp="1" noRot="1" noMove="1" noResize="1" noEditPoints="1" noAdjustHandles="1" noChangeArrowheads="1" noChangeShapeType="1"/>
          </p:cNvSpPr>
          <p:nvPr/>
        </p:nvSpPr>
        <p:spPr>
          <a:xfrm>
            <a:off x="1349127" y="672114"/>
            <a:ext cx="4854903" cy="400110"/>
          </a:xfrm>
          <a:prstGeom prst="rect">
            <a:avLst/>
          </a:prstGeom>
          <a:noFill/>
        </p:spPr>
        <p:txBody>
          <a:bodyPr wrap="square" rtlCol="0">
            <a:spAutoFit/>
          </a:bodyPr>
          <a:lstStyle/>
          <a:p>
            <a:r>
              <a:rPr lang="en-US" sz="2000">
                <a:latin typeface="Myriad Pro" panose="020B0503030403020204" pitchFamily="34" charset="0"/>
              </a:rPr>
              <a:t>Activity: </a:t>
            </a:r>
            <a:r>
              <a:rPr lang="en-US" sz="2000" b="1">
                <a:latin typeface="Myriad Pro" panose="020B0503030403020204" pitchFamily="34" charset="0"/>
              </a:rPr>
              <a:t>Choose to Make Change</a:t>
            </a:r>
            <a:endParaRPr lang="en-US" sz="3600" b="1"/>
          </a:p>
        </p:txBody>
      </p:sp>
      <p:grpSp>
        <p:nvGrpSpPr>
          <p:cNvPr id="31" name="Group 30">
            <a:extLst>
              <a:ext uri="{FF2B5EF4-FFF2-40B4-BE49-F238E27FC236}">
                <a16:creationId xmlns:a16="http://schemas.microsoft.com/office/drawing/2014/main" id="{52D9B9B3-E0ED-B386-3677-DE873648A107}"/>
              </a:ext>
            </a:extLst>
          </p:cNvPr>
          <p:cNvGrpSpPr>
            <a:grpSpLocks noGrp="1" noUngrp="1" noRot="1" noMove="1" noResize="1"/>
          </p:cNvGrpSpPr>
          <p:nvPr/>
        </p:nvGrpSpPr>
        <p:grpSpPr>
          <a:xfrm>
            <a:off x="744279" y="634790"/>
            <a:ext cx="577931" cy="471944"/>
            <a:chOff x="5699051" y="1711842"/>
            <a:chExt cx="512135" cy="418214"/>
          </a:xfrm>
          <a:solidFill>
            <a:schemeClr val="accent3">
              <a:lumMod val="20000"/>
              <a:lumOff val="80000"/>
            </a:schemeClr>
          </a:solidFill>
        </p:grpSpPr>
        <p:sp>
          <p:nvSpPr>
            <p:cNvPr id="32" name="Oval 31">
              <a:extLst>
                <a:ext uri="{FF2B5EF4-FFF2-40B4-BE49-F238E27FC236}">
                  <a16:creationId xmlns:a16="http://schemas.microsoft.com/office/drawing/2014/main" id="{86561D87-C01B-E957-54AE-E1917C1DCD4E}"/>
                </a:ext>
              </a:extLst>
            </p:cNvPr>
            <p:cNvSpPr>
              <a:spLocks noGrp="1" noRot="1" noMove="1" noResize="1" noEditPoints="1" noAdjustHandles="1" noChangeArrowheads="1" noChangeShapeType="1"/>
            </p:cNvSpPr>
            <p:nvPr/>
          </p:nvSpPr>
          <p:spPr>
            <a:xfrm>
              <a:off x="5792972" y="1711842"/>
              <a:ext cx="418214" cy="418214"/>
            </a:xfrm>
            <a:prstGeom prst="ellips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Arrow: Right 37">
              <a:extLst>
                <a:ext uri="{FF2B5EF4-FFF2-40B4-BE49-F238E27FC236}">
                  <a16:creationId xmlns:a16="http://schemas.microsoft.com/office/drawing/2014/main" id="{86B57325-948F-ECA6-086C-04E1AAEA6C9C}"/>
                </a:ext>
              </a:extLst>
            </p:cNvPr>
            <p:cNvSpPr>
              <a:spLocks noGrp="1" noRot="1" noMove="1" noResize="1" noEditPoints="1" noAdjustHandles="1" noChangeArrowheads="1" noChangeShapeType="1"/>
            </p:cNvSpPr>
            <p:nvPr/>
          </p:nvSpPr>
          <p:spPr>
            <a:xfrm>
              <a:off x="5699051" y="1800087"/>
              <a:ext cx="418214" cy="241724"/>
            </a:xfrm>
            <a:prstGeom prst="rightArrow">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extBox 6">
            <a:extLst>
              <a:ext uri="{FF2B5EF4-FFF2-40B4-BE49-F238E27FC236}">
                <a16:creationId xmlns:a16="http://schemas.microsoft.com/office/drawing/2014/main" id="{B37256AD-DE2D-9E8F-EAB2-17EBCA12CDD7}"/>
              </a:ext>
            </a:extLst>
          </p:cNvPr>
          <p:cNvSpPr txBox="1">
            <a:spLocks noGrp="1" noRot="1" noMove="1" noResize="1" noEditPoints="1" noAdjustHandles="1" noChangeArrowheads="1" noChangeShapeType="1"/>
          </p:cNvSpPr>
          <p:nvPr/>
        </p:nvSpPr>
        <p:spPr>
          <a:xfrm>
            <a:off x="1349127" y="1754118"/>
            <a:ext cx="5783841" cy="3748719"/>
          </a:xfrm>
          <a:prstGeom prst="rect">
            <a:avLst/>
          </a:prstGeom>
          <a:noFill/>
        </p:spPr>
        <p:txBody>
          <a:bodyPr wrap="square" lIns="91440" tIns="45720" rIns="91440" bIns="45720" rtlCol="0" anchor="t">
            <a:spAutoFit/>
          </a:bodyPr>
          <a:lstStyle/>
          <a:p>
            <a:pPr>
              <a:lnSpc>
                <a:spcPct val="90000"/>
              </a:lnSpc>
            </a:pPr>
            <a:r>
              <a:rPr lang="en-US" sz="6600" b="1">
                <a:latin typeface="Myriad Pro"/>
              </a:rPr>
              <a:t>Which Strategies Might Work For You?</a:t>
            </a:r>
            <a:endParaRPr lang="en-US" sz="6600" b="1">
              <a:latin typeface="Myriad Pro" panose="020B0503030403020204" pitchFamily="34" charset="0"/>
            </a:endParaRPr>
          </a:p>
        </p:txBody>
      </p:sp>
      <p:sp>
        <p:nvSpPr>
          <p:cNvPr id="3" name="TextBox 2">
            <a:extLst>
              <a:ext uri="{FF2B5EF4-FFF2-40B4-BE49-F238E27FC236}">
                <a16:creationId xmlns:a16="http://schemas.microsoft.com/office/drawing/2014/main" id="{43424ED9-A785-85F1-A832-CAA7C51B852B}"/>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solidFill>
                  <a:schemeClr val="bg1"/>
                </a:solidFill>
              </a:rPr>
              <a:t>Brain Health &amp; Dementia Awareness in Our Communities  |  </a:t>
            </a:r>
            <a:fld id="{F9C608B9-E2CB-4E5D-B995-23A42A7D67FE}" type="slidenum">
              <a:rPr lang="en-US" sz="1200" i="1" smtClean="0">
                <a:solidFill>
                  <a:schemeClr val="bg1"/>
                </a:solidFill>
              </a:rPr>
              <a:pPr algn="r"/>
              <a:t>60</a:t>
            </a:fld>
            <a:r>
              <a:rPr lang="en-US" sz="1200" i="1">
                <a:solidFill>
                  <a:schemeClr val="bg1"/>
                </a:solidFill>
              </a:rPr>
              <a:t> </a:t>
            </a:r>
          </a:p>
        </p:txBody>
      </p:sp>
      <p:sp>
        <p:nvSpPr>
          <p:cNvPr id="6" name="TextBox 5">
            <a:extLst>
              <a:ext uri="{FF2B5EF4-FFF2-40B4-BE49-F238E27FC236}">
                <a16:creationId xmlns:a16="http://schemas.microsoft.com/office/drawing/2014/main" id="{ABF7AB08-58C2-CCE8-B5CB-7FE9A55B2A5B}"/>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lumMod val="50000"/>
                  </a:schemeClr>
                </a:solidFill>
              </a:rPr>
              <a:t>Please Do Not Change Presentation Language</a:t>
            </a:r>
          </a:p>
        </p:txBody>
      </p:sp>
      <p:sp>
        <p:nvSpPr>
          <p:cNvPr id="8" name="Oval 7">
            <a:extLst>
              <a:ext uri="{FF2B5EF4-FFF2-40B4-BE49-F238E27FC236}">
                <a16:creationId xmlns:a16="http://schemas.microsoft.com/office/drawing/2014/main" id="{116BBE02-8B3D-A7C5-978B-3523DD5580E9}"/>
              </a:ext>
            </a:extLst>
          </p:cNvPr>
          <p:cNvSpPr/>
          <p:nvPr/>
        </p:nvSpPr>
        <p:spPr>
          <a:xfrm flipH="1">
            <a:off x="7244067" y="968897"/>
            <a:ext cx="3598806" cy="3598806"/>
          </a:xfrm>
          <a:prstGeom prst="ellipse">
            <a:avLst/>
          </a:prstGeom>
          <a:blipFill>
            <a:blip r:embed="rId3">
              <a:extLst>
                <a:ext uri="{28A0092B-C50C-407E-A947-70E740481C1C}">
                  <a14:useLocalDpi xmlns:a14="http://schemas.microsoft.com/office/drawing/2010/main" val="0"/>
                </a:ext>
              </a:extLst>
            </a:blip>
            <a:srcRect/>
            <a:stretch>
              <a:fillRect l="-31211" t="-4181" r="-24940" b="1"/>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984612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5172179-B757-1532-BD95-007F9952902F}"/>
              </a:ext>
            </a:extLst>
          </p:cNvPr>
          <p:cNvSpPr txBox="1">
            <a:spLocks noGrp="1" noRot="1" noMove="1" noResize="1" noEditPoints="1" noAdjustHandles="1" noChangeArrowheads="1" noChangeShapeType="1"/>
          </p:cNvSpPr>
          <p:nvPr/>
        </p:nvSpPr>
        <p:spPr>
          <a:xfrm>
            <a:off x="879512" y="809783"/>
            <a:ext cx="3039292" cy="911724"/>
          </a:xfrm>
          <a:prstGeom prst="rect">
            <a:avLst/>
          </a:prstGeom>
          <a:noFill/>
        </p:spPr>
        <p:txBody>
          <a:bodyPr wrap="square" rtlCol="0">
            <a:spAutoFit/>
          </a:bodyPr>
          <a:lstStyle/>
          <a:p>
            <a:pPr>
              <a:lnSpc>
                <a:spcPct val="80000"/>
              </a:lnSpc>
            </a:pPr>
            <a:r>
              <a:rPr lang="en-US" sz="6600" b="1">
                <a:solidFill>
                  <a:schemeClr val="bg1"/>
                </a:solidFill>
                <a:latin typeface="+mj-lt"/>
              </a:rPr>
              <a:t>Debrief</a:t>
            </a:r>
            <a:endParaRPr lang="en-US" sz="4800">
              <a:solidFill>
                <a:schemeClr val="bg1"/>
              </a:solidFill>
              <a:latin typeface="+mj-lt"/>
            </a:endParaRPr>
          </a:p>
        </p:txBody>
      </p:sp>
      <p:sp>
        <p:nvSpPr>
          <p:cNvPr id="4" name="TextBox 3">
            <a:extLst>
              <a:ext uri="{FF2B5EF4-FFF2-40B4-BE49-F238E27FC236}">
                <a16:creationId xmlns:a16="http://schemas.microsoft.com/office/drawing/2014/main" id="{1C78AC49-9BE9-9A74-7845-DC2ADD697408}"/>
              </a:ext>
            </a:extLst>
          </p:cNvPr>
          <p:cNvSpPr txBox="1">
            <a:spLocks noGrp="1" noRot="1" noMove="1" noResize="1" noEditPoints="1" noAdjustHandles="1" noChangeArrowheads="1" noChangeShapeType="1"/>
          </p:cNvSpPr>
          <p:nvPr/>
        </p:nvSpPr>
        <p:spPr>
          <a:xfrm>
            <a:off x="602944" y="1843950"/>
            <a:ext cx="6797782" cy="3170099"/>
          </a:xfrm>
          <a:prstGeom prst="rect">
            <a:avLst/>
          </a:prstGeom>
          <a:noFill/>
        </p:spPr>
        <p:txBody>
          <a:bodyPr wrap="square" lIns="91440" tIns="45720" rIns="91440" bIns="45720" rtlCol="0" anchor="t">
            <a:spAutoFit/>
          </a:bodyPr>
          <a:lstStyle/>
          <a:p>
            <a:pPr marL="342900" indent="-342900">
              <a:spcAft>
                <a:spcPts val="2400"/>
              </a:spcAft>
              <a:buClr>
                <a:schemeClr val="accent2"/>
              </a:buClr>
              <a:buSzPct val="150000"/>
              <a:buFont typeface="Arial" panose="020B0604020202020204" pitchFamily="34" charset="0"/>
              <a:buChar char="•"/>
            </a:pPr>
            <a:r>
              <a:rPr lang="en-US" sz="2400">
                <a:solidFill>
                  <a:schemeClr val="bg1"/>
                </a:solidFill>
                <a:latin typeface="Myriad Pro"/>
                <a:ea typeface="Myriad Pro Semicondensed"/>
                <a:cs typeface="Times New Roman"/>
              </a:rPr>
              <a:t>Which change would be easiest for you to make</a:t>
            </a:r>
            <a:r>
              <a:rPr lang="en-US" sz="2400">
                <a:solidFill>
                  <a:schemeClr val="bg1"/>
                </a:solidFill>
                <a:effectLst/>
                <a:latin typeface="Myriad Pro"/>
                <a:ea typeface="Myriad Pro Semicondensed"/>
                <a:cs typeface="Times New Roman"/>
              </a:rPr>
              <a:t>?</a:t>
            </a:r>
          </a:p>
          <a:p>
            <a:pPr marL="342900" indent="-342900">
              <a:spcAft>
                <a:spcPts val="2400"/>
              </a:spcAft>
              <a:buClr>
                <a:schemeClr val="accent2"/>
              </a:buClr>
              <a:buSzPct val="150000"/>
              <a:buFont typeface="Arial" panose="020B0604020202020204" pitchFamily="34" charset="0"/>
              <a:buChar char="•"/>
            </a:pPr>
            <a:r>
              <a:rPr lang="en-US" sz="2400">
                <a:solidFill>
                  <a:schemeClr val="bg1"/>
                </a:solidFill>
                <a:effectLst/>
                <a:latin typeface="Myriad Pro"/>
                <a:ea typeface="Myriad Pro Semicondensed"/>
                <a:cs typeface="Times New Roman"/>
              </a:rPr>
              <a:t>What are the barriers to making </a:t>
            </a:r>
            <a:r>
              <a:rPr lang="en-US" sz="2400">
                <a:solidFill>
                  <a:schemeClr val="bg1"/>
                </a:solidFill>
                <a:latin typeface="Myriad Pro"/>
                <a:ea typeface="Myriad Pro Semicondensed"/>
                <a:cs typeface="Times New Roman"/>
              </a:rPr>
              <a:t>that change</a:t>
            </a:r>
            <a:r>
              <a:rPr lang="en-US" sz="2400">
                <a:solidFill>
                  <a:schemeClr val="bg1"/>
                </a:solidFill>
                <a:effectLst/>
                <a:latin typeface="Myriad Pro"/>
                <a:ea typeface="Myriad Pro Semicondensed"/>
                <a:cs typeface="Times New Roman"/>
              </a:rPr>
              <a:t>?</a:t>
            </a:r>
            <a:r>
              <a:rPr lang="en-US" sz="2400">
                <a:solidFill>
                  <a:schemeClr val="bg1"/>
                </a:solidFill>
                <a:latin typeface="Myriad Pro"/>
                <a:ea typeface="Myriad Pro Semicondensed"/>
                <a:cs typeface="Times New Roman"/>
              </a:rPr>
              <a:t> </a:t>
            </a:r>
            <a:endParaRPr lang="en-US" sz="2400">
              <a:solidFill>
                <a:schemeClr val="bg1"/>
              </a:solidFill>
              <a:effectLst/>
              <a:latin typeface="Myriad Pro"/>
              <a:ea typeface="Myriad Pro Semicondensed"/>
              <a:cs typeface="Times New Roman"/>
            </a:endParaRPr>
          </a:p>
          <a:p>
            <a:pPr marL="342900" indent="-342900">
              <a:spcAft>
                <a:spcPts val="2400"/>
              </a:spcAft>
              <a:buClr>
                <a:schemeClr val="accent2"/>
              </a:buClr>
              <a:buSzPct val="150000"/>
              <a:buFont typeface="Arial" panose="020B0604020202020204" pitchFamily="34" charset="0"/>
              <a:buChar char="•"/>
            </a:pPr>
            <a:r>
              <a:rPr lang="en-US" sz="2400">
                <a:solidFill>
                  <a:schemeClr val="bg1"/>
                </a:solidFill>
                <a:latin typeface="Myriad Pro"/>
                <a:ea typeface="Myriad Pro Semicondensed"/>
                <a:cs typeface="Times New Roman"/>
              </a:rPr>
              <a:t>When will you commit to make that change?</a:t>
            </a:r>
          </a:p>
          <a:p>
            <a:pPr marL="342900" indent="-342900">
              <a:spcAft>
                <a:spcPts val="2400"/>
              </a:spcAft>
              <a:buClr>
                <a:schemeClr val="accent2"/>
              </a:buClr>
              <a:buSzPct val="150000"/>
              <a:buFont typeface="Arial" panose="020B0604020202020204" pitchFamily="34" charset="0"/>
              <a:buChar char="•"/>
            </a:pPr>
            <a:r>
              <a:rPr lang="en-US" sz="2400">
                <a:solidFill>
                  <a:schemeClr val="bg1"/>
                </a:solidFill>
                <a:latin typeface="Myriad Pro"/>
                <a:ea typeface="Myriad Pro Semicondensed"/>
                <a:cs typeface="Times New Roman"/>
              </a:rPr>
              <a:t>How will you make that change?</a:t>
            </a:r>
          </a:p>
          <a:p>
            <a:pPr marL="342900" indent="-342900">
              <a:spcAft>
                <a:spcPts val="2400"/>
              </a:spcAft>
              <a:buClr>
                <a:schemeClr val="accent2"/>
              </a:buClr>
              <a:buSzPct val="150000"/>
              <a:buFont typeface="Arial" panose="020B0604020202020204" pitchFamily="34" charset="0"/>
              <a:buChar char="•"/>
            </a:pPr>
            <a:r>
              <a:rPr lang="en-US" sz="2400">
                <a:solidFill>
                  <a:schemeClr val="bg1"/>
                </a:solidFill>
                <a:latin typeface="Myriad Pro"/>
                <a:ea typeface="Myriad Pro Semicondensed"/>
                <a:cs typeface="Times New Roman"/>
              </a:rPr>
              <a:t>What supports would you need?</a:t>
            </a:r>
          </a:p>
        </p:txBody>
      </p:sp>
      <p:sp>
        <p:nvSpPr>
          <p:cNvPr id="19" name="Rectangle: Rounded Corners 18">
            <a:extLst>
              <a:ext uri="{FF2B5EF4-FFF2-40B4-BE49-F238E27FC236}">
                <a16:creationId xmlns:a16="http://schemas.microsoft.com/office/drawing/2014/main" id="{2B564047-4DEA-DBF5-C987-B4E84D9B19F0}"/>
              </a:ext>
            </a:extLst>
          </p:cNvPr>
          <p:cNvSpPr>
            <a:spLocks noGrp="1" noRot="1" noMove="1" noResize="1" noEditPoints="1" noAdjustHandles="1" noChangeArrowheads="1" noChangeShapeType="1"/>
          </p:cNvSpPr>
          <p:nvPr/>
        </p:nvSpPr>
        <p:spPr>
          <a:xfrm>
            <a:off x="11689040"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20" name="Rectangle: Rounded Corners 19">
            <a:extLst>
              <a:ext uri="{FF2B5EF4-FFF2-40B4-BE49-F238E27FC236}">
                <a16:creationId xmlns:a16="http://schemas.microsoft.com/office/drawing/2014/main" id="{41D922FC-49C6-D3CC-9155-EC6F78D083DB}"/>
              </a:ext>
            </a:extLst>
          </p:cNvPr>
          <p:cNvSpPr>
            <a:spLocks noGrp="1" noRot="1" noMove="1" noResize="1" noEditPoints="1" noAdjustHandles="1" noChangeArrowheads="1" noChangeShapeType="1"/>
          </p:cNvSpPr>
          <p:nvPr/>
        </p:nvSpPr>
        <p:spPr>
          <a:xfrm>
            <a:off x="12044281"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21" name="TextBox 20">
            <a:extLst>
              <a:ext uri="{FF2B5EF4-FFF2-40B4-BE49-F238E27FC236}">
                <a16:creationId xmlns:a16="http://schemas.microsoft.com/office/drawing/2014/main" id="{D6730642-C09E-8F91-3491-55641AED95D2}"/>
              </a:ext>
            </a:extLst>
          </p:cNvPr>
          <p:cNvSpPr txBox="1">
            <a:spLocks noGrp="1" noRot="1" noMove="1" noResize="1" noEditPoints="1" noAdjustHandles="1" noChangeArrowheads="1" noChangeShapeType="1"/>
          </p:cNvSpPr>
          <p:nvPr/>
        </p:nvSpPr>
        <p:spPr>
          <a:xfrm>
            <a:off x="6096000" y="193287"/>
            <a:ext cx="5501268" cy="338554"/>
          </a:xfrm>
          <a:prstGeom prst="rect">
            <a:avLst/>
          </a:prstGeom>
          <a:noFill/>
        </p:spPr>
        <p:txBody>
          <a:bodyPr wrap="square" rtlCol="0">
            <a:spAutoFit/>
          </a:bodyPr>
          <a:lstStyle/>
          <a:p>
            <a:pPr algn="r"/>
            <a:r>
              <a:rPr lang="en-US" sz="1600" b="1" i="1">
                <a:solidFill>
                  <a:schemeClr val="bg1"/>
                </a:solidFill>
                <a:latin typeface="Myriad Pro" panose="020B0503030403020204" pitchFamily="34" charset="0"/>
              </a:rPr>
              <a:t>Potentially Modifiable Risk Factors</a:t>
            </a:r>
          </a:p>
        </p:txBody>
      </p:sp>
      <p:sp>
        <p:nvSpPr>
          <p:cNvPr id="5" name="TextBox 4">
            <a:extLst>
              <a:ext uri="{FF2B5EF4-FFF2-40B4-BE49-F238E27FC236}">
                <a16:creationId xmlns:a16="http://schemas.microsoft.com/office/drawing/2014/main" id="{EB0DB8A9-DE01-AADE-6B9C-808212628502}"/>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t>Brain Health &amp; Dementia Awareness in Our Communities  |  </a:t>
            </a:r>
            <a:fld id="{F9C608B9-E2CB-4E5D-B995-23A42A7D67FE}" type="slidenum">
              <a:rPr lang="en-US" sz="1200" i="1" smtClean="0"/>
              <a:pPr algn="r"/>
              <a:t>61</a:t>
            </a:fld>
            <a:r>
              <a:rPr lang="en-US" sz="1200" i="1"/>
              <a:t> </a:t>
            </a:r>
          </a:p>
        </p:txBody>
      </p:sp>
      <p:sp>
        <p:nvSpPr>
          <p:cNvPr id="6" name="TextBox 5">
            <a:extLst>
              <a:ext uri="{FF2B5EF4-FFF2-40B4-BE49-F238E27FC236}">
                <a16:creationId xmlns:a16="http://schemas.microsoft.com/office/drawing/2014/main" id="{250127AA-27CC-6AF1-F73C-2FDB0F76E183}"/>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lumMod val="50000"/>
                  </a:schemeClr>
                </a:solidFill>
              </a:rPr>
              <a:t>Please Do Not Change Presentation Language</a:t>
            </a:r>
          </a:p>
        </p:txBody>
      </p:sp>
      <p:sp>
        <p:nvSpPr>
          <p:cNvPr id="8" name="Oval 7">
            <a:extLst>
              <a:ext uri="{FF2B5EF4-FFF2-40B4-BE49-F238E27FC236}">
                <a16:creationId xmlns:a16="http://schemas.microsoft.com/office/drawing/2014/main" id="{22EF6769-62E2-9591-D338-75A554EBB4F6}"/>
              </a:ext>
            </a:extLst>
          </p:cNvPr>
          <p:cNvSpPr/>
          <p:nvPr/>
        </p:nvSpPr>
        <p:spPr>
          <a:xfrm>
            <a:off x="7742640" y="1157479"/>
            <a:ext cx="3832038" cy="3832038"/>
          </a:xfrm>
          <a:prstGeom prst="ellipse">
            <a:avLst/>
          </a:prstGeom>
          <a:blipFill>
            <a:blip r:embed="rId3">
              <a:extLst>
                <a:ext uri="{28A0092B-C50C-407E-A947-70E740481C1C}">
                  <a14:useLocalDpi xmlns:a14="http://schemas.microsoft.com/office/drawing/2010/main" val="0"/>
                </a:ext>
              </a:extLst>
            </a:blip>
            <a:srcRect/>
            <a:stretch>
              <a:fillRect l="-37005" t="-3330" r="-24835" b="-456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882263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055AE6-7121-356E-6C4A-1EDA8A43C63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099806B-410D-A887-1B03-C587BA17B967}"/>
              </a:ext>
            </a:extLst>
          </p:cNvPr>
          <p:cNvSpPr txBox="1"/>
          <p:nvPr/>
        </p:nvSpPr>
        <p:spPr>
          <a:xfrm>
            <a:off x="879510" y="1456242"/>
            <a:ext cx="6152947" cy="2314544"/>
          </a:xfrm>
          <a:prstGeom prst="rect">
            <a:avLst/>
          </a:prstGeom>
          <a:noFill/>
        </p:spPr>
        <p:txBody>
          <a:bodyPr wrap="square" rtlCol="0">
            <a:spAutoFit/>
          </a:bodyPr>
          <a:lstStyle/>
          <a:p>
            <a:pPr>
              <a:lnSpc>
                <a:spcPct val="80000"/>
              </a:lnSpc>
            </a:pPr>
            <a:r>
              <a:rPr lang="en-US" sz="6000" b="1">
                <a:latin typeface="+mj-lt"/>
              </a:rPr>
              <a:t>Learn More About Risk Factors</a:t>
            </a:r>
            <a:endParaRPr lang="en-US" sz="4400">
              <a:latin typeface="+mj-lt"/>
            </a:endParaRPr>
          </a:p>
        </p:txBody>
      </p:sp>
      <p:sp>
        <p:nvSpPr>
          <p:cNvPr id="19" name="Rectangle: Rounded Corners 18">
            <a:extLst>
              <a:ext uri="{FF2B5EF4-FFF2-40B4-BE49-F238E27FC236}">
                <a16:creationId xmlns:a16="http://schemas.microsoft.com/office/drawing/2014/main" id="{A22D20A7-E9C0-019E-79DF-0EEF2CFBC9ED}"/>
              </a:ext>
            </a:extLst>
          </p:cNvPr>
          <p:cNvSpPr/>
          <p:nvPr/>
        </p:nvSpPr>
        <p:spPr>
          <a:xfrm>
            <a:off x="11689040" y="209718"/>
            <a:ext cx="276999" cy="27699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20" name="Rectangle: Rounded Corners 19">
            <a:extLst>
              <a:ext uri="{FF2B5EF4-FFF2-40B4-BE49-F238E27FC236}">
                <a16:creationId xmlns:a16="http://schemas.microsoft.com/office/drawing/2014/main" id="{CD4B1EA6-7E96-C701-29BB-125747EFBC31}"/>
              </a:ext>
            </a:extLst>
          </p:cNvPr>
          <p:cNvSpPr/>
          <p:nvPr/>
        </p:nvSpPr>
        <p:spPr>
          <a:xfrm>
            <a:off x="12044281" y="209718"/>
            <a:ext cx="276999" cy="2769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solidFill>
                <a:schemeClr val="bg1">
                  <a:lumMod val="65000"/>
                </a:schemeClr>
              </a:solidFill>
            </a:endParaRPr>
          </a:p>
        </p:txBody>
      </p:sp>
      <p:sp>
        <p:nvSpPr>
          <p:cNvPr id="21" name="TextBox 20">
            <a:extLst>
              <a:ext uri="{FF2B5EF4-FFF2-40B4-BE49-F238E27FC236}">
                <a16:creationId xmlns:a16="http://schemas.microsoft.com/office/drawing/2014/main" id="{8D704691-432C-405B-76F9-7A2588EFC42C}"/>
              </a:ext>
            </a:extLst>
          </p:cNvPr>
          <p:cNvSpPr txBox="1"/>
          <p:nvPr/>
        </p:nvSpPr>
        <p:spPr>
          <a:xfrm>
            <a:off x="6096000" y="193287"/>
            <a:ext cx="5501268" cy="338554"/>
          </a:xfrm>
          <a:prstGeom prst="rect">
            <a:avLst/>
          </a:prstGeom>
          <a:noFill/>
        </p:spPr>
        <p:txBody>
          <a:bodyPr wrap="square" rtlCol="0">
            <a:spAutoFit/>
          </a:bodyPr>
          <a:lstStyle/>
          <a:p>
            <a:pPr algn="r"/>
            <a:r>
              <a:rPr lang="en-US" sz="1600" b="1" i="1">
                <a:solidFill>
                  <a:schemeClr val="bg1"/>
                </a:solidFill>
                <a:latin typeface="Myriad Pro" panose="020B0503030403020204" pitchFamily="34" charset="0"/>
              </a:rPr>
              <a:t>Potentially Modifiable Risk Factors</a:t>
            </a:r>
          </a:p>
        </p:txBody>
      </p:sp>
      <p:sp>
        <p:nvSpPr>
          <p:cNvPr id="5" name="TextBox 4">
            <a:extLst>
              <a:ext uri="{FF2B5EF4-FFF2-40B4-BE49-F238E27FC236}">
                <a16:creationId xmlns:a16="http://schemas.microsoft.com/office/drawing/2014/main" id="{B5BB466F-DA29-DA2E-1D29-6B27E95F942E}"/>
              </a:ext>
            </a:extLst>
          </p:cNvPr>
          <p:cNvSpPr txBox="1"/>
          <p:nvPr/>
        </p:nvSpPr>
        <p:spPr>
          <a:xfrm>
            <a:off x="6324600" y="6448603"/>
            <a:ext cx="5584902" cy="276999"/>
          </a:xfrm>
          <a:prstGeom prst="rect">
            <a:avLst/>
          </a:prstGeom>
          <a:noFill/>
        </p:spPr>
        <p:txBody>
          <a:bodyPr wrap="square" rtlCol="0">
            <a:spAutoFit/>
          </a:bodyPr>
          <a:lstStyle/>
          <a:p>
            <a:pPr algn="r"/>
            <a:r>
              <a:rPr lang="en-US" sz="1200" i="1"/>
              <a:t>Brain Health &amp; Dementia Awareness in Our Communities  |  </a:t>
            </a:r>
            <a:fld id="{F9C608B9-E2CB-4E5D-B995-23A42A7D67FE}" type="slidenum">
              <a:rPr lang="en-US" sz="1200" i="1" smtClean="0"/>
              <a:pPr algn="r"/>
              <a:t>62</a:t>
            </a:fld>
            <a:r>
              <a:rPr lang="en-US" sz="1200" i="1"/>
              <a:t> </a:t>
            </a:r>
          </a:p>
        </p:txBody>
      </p:sp>
      <p:sp>
        <p:nvSpPr>
          <p:cNvPr id="6" name="TextBox 5">
            <a:extLst>
              <a:ext uri="{FF2B5EF4-FFF2-40B4-BE49-F238E27FC236}">
                <a16:creationId xmlns:a16="http://schemas.microsoft.com/office/drawing/2014/main" id="{84E1A346-452F-7690-1782-D4127AB7050F}"/>
              </a:ext>
            </a:extLst>
          </p:cNvPr>
          <p:cNvSpPr txBox="1"/>
          <p:nvPr/>
        </p:nvSpPr>
        <p:spPr>
          <a:xfrm>
            <a:off x="282499" y="6448603"/>
            <a:ext cx="5584902" cy="246221"/>
          </a:xfrm>
          <a:prstGeom prst="rect">
            <a:avLst/>
          </a:prstGeom>
          <a:noFill/>
        </p:spPr>
        <p:txBody>
          <a:bodyPr wrap="square" rtlCol="0">
            <a:spAutoFit/>
          </a:bodyPr>
          <a:lstStyle/>
          <a:p>
            <a:r>
              <a:rPr lang="en-US" sz="1000" i="1">
                <a:solidFill>
                  <a:schemeClr val="bg1">
                    <a:lumMod val="50000"/>
                  </a:schemeClr>
                </a:solidFill>
              </a:rPr>
              <a:t>Please Do Not Change Presentation Language</a:t>
            </a:r>
          </a:p>
        </p:txBody>
      </p:sp>
      <p:sp>
        <p:nvSpPr>
          <p:cNvPr id="7" name="TextBox 6">
            <a:extLst>
              <a:ext uri="{FF2B5EF4-FFF2-40B4-BE49-F238E27FC236}">
                <a16:creationId xmlns:a16="http://schemas.microsoft.com/office/drawing/2014/main" id="{AF17175E-2BE9-6020-70FC-CF6140EE1B3A}"/>
              </a:ext>
            </a:extLst>
          </p:cNvPr>
          <p:cNvSpPr txBox="1"/>
          <p:nvPr/>
        </p:nvSpPr>
        <p:spPr>
          <a:xfrm>
            <a:off x="904373" y="3946785"/>
            <a:ext cx="4618122" cy="1569660"/>
          </a:xfrm>
          <a:prstGeom prst="rect">
            <a:avLst/>
          </a:prstGeom>
          <a:noFill/>
        </p:spPr>
        <p:txBody>
          <a:bodyPr wrap="square" rtlCol="0">
            <a:spAutoFit/>
          </a:bodyPr>
          <a:lstStyle/>
          <a:p>
            <a:r>
              <a:rPr lang="en-US" sz="2400"/>
              <a:t>There are more potentially modifiable risk factors. </a:t>
            </a:r>
            <a:br>
              <a:rPr lang="en-US" sz="2400"/>
            </a:br>
            <a:r>
              <a:rPr lang="en-US" sz="2400"/>
              <a:t>Check out the </a:t>
            </a:r>
            <a:r>
              <a:rPr lang="en-US" sz="2400" b="1"/>
              <a:t>Keep Your Brain Healthy</a:t>
            </a:r>
            <a:r>
              <a:rPr lang="en-US" sz="2400"/>
              <a:t> handout to learn more. </a:t>
            </a:r>
          </a:p>
        </p:txBody>
      </p:sp>
      <p:pic>
        <p:nvPicPr>
          <p:cNvPr id="9" name="Picture 8">
            <a:extLst>
              <a:ext uri="{FF2B5EF4-FFF2-40B4-BE49-F238E27FC236}">
                <a16:creationId xmlns:a16="http://schemas.microsoft.com/office/drawing/2014/main" id="{BE45055F-49A8-60DA-3F8F-B0716473CC3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540627" y="531841"/>
            <a:ext cx="4295273" cy="5558589"/>
          </a:xfrm>
          <a:prstGeom prst="rect">
            <a:avLst/>
          </a:prstGeom>
          <a:ln>
            <a:solidFill>
              <a:schemeClr val="bg2"/>
            </a:solidFill>
          </a:ln>
        </p:spPr>
      </p:pic>
    </p:spTree>
    <p:extLst>
      <p:ext uri="{BB962C8B-B14F-4D97-AF65-F5344CB8AC3E}">
        <p14:creationId xmlns:p14="http://schemas.microsoft.com/office/powerpoint/2010/main" val="185369270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EC34EF-421D-250D-733A-F0F38FF27C1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EE83A35-688E-D92C-185B-9EAA8D9BE6C6}"/>
              </a:ext>
            </a:extLst>
          </p:cNvPr>
          <p:cNvSpPr txBox="1">
            <a:spLocks noGrp="1" noRot="1" noMove="1" noResize="1" noEditPoints="1" noAdjustHandles="1" noChangeArrowheads="1" noChangeShapeType="1"/>
          </p:cNvSpPr>
          <p:nvPr/>
        </p:nvSpPr>
        <p:spPr>
          <a:xfrm>
            <a:off x="981858" y="759822"/>
            <a:ext cx="6536542" cy="1200329"/>
          </a:xfrm>
          <a:prstGeom prst="rect">
            <a:avLst/>
          </a:prstGeom>
          <a:noFill/>
        </p:spPr>
        <p:txBody>
          <a:bodyPr wrap="square" rtlCol="0">
            <a:spAutoFit/>
          </a:bodyPr>
          <a:lstStyle/>
          <a:p>
            <a:pPr>
              <a:lnSpc>
                <a:spcPct val="90000"/>
              </a:lnSpc>
            </a:pPr>
            <a:r>
              <a:rPr lang="en-US" sz="8000" b="1" i="0" u="none" strike="noStrike" baseline="0">
                <a:latin typeface="Myriad Pro" panose="020B0503030403020204" pitchFamily="34" charset="0"/>
              </a:rPr>
              <a:t>Resources</a:t>
            </a:r>
            <a:endParaRPr lang="en-US" sz="13800"/>
          </a:p>
        </p:txBody>
      </p:sp>
      <p:sp>
        <p:nvSpPr>
          <p:cNvPr id="4" name="TextBox 3">
            <a:extLst>
              <a:ext uri="{FF2B5EF4-FFF2-40B4-BE49-F238E27FC236}">
                <a16:creationId xmlns:a16="http://schemas.microsoft.com/office/drawing/2014/main" id="{74A1A823-52F9-984F-B2D6-A3CBE6FD4F8C}"/>
              </a:ext>
            </a:extLst>
          </p:cNvPr>
          <p:cNvSpPr txBox="1">
            <a:spLocks noGrp="1" noRot="1" noMove="1" noResize="1" noEditPoints="1" noAdjustHandles="1" noChangeArrowheads="1" noChangeShapeType="1"/>
          </p:cNvSpPr>
          <p:nvPr/>
        </p:nvSpPr>
        <p:spPr>
          <a:xfrm>
            <a:off x="1032659" y="2112551"/>
            <a:ext cx="5684335" cy="2092881"/>
          </a:xfrm>
          <a:prstGeom prst="rect">
            <a:avLst/>
          </a:prstGeom>
          <a:noFill/>
        </p:spPr>
        <p:txBody>
          <a:bodyPr wrap="square" rtlCol="0">
            <a:spAutoFit/>
          </a:bodyPr>
          <a:lstStyle/>
          <a:p>
            <a:pPr>
              <a:spcAft>
                <a:spcPts val="1200"/>
              </a:spcAft>
            </a:pPr>
            <a:r>
              <a:rPr lang="en-US" sz="2400">
                <a:effectLst/>
                <a:ea typeface="Calibri" panose="020F0502020204030204" pitchFamily="34" charset="0"/>
                <a:cs typeface="Times New Roman" panose="02020603050405020304" pitchFamily="18" charset="0"/>
              </a:rPr>
              <a:t>Learn more through the link below or using the QR code by pointing your phone camera at the QR code, then touching the prompt on the screen to open the website.</a:t>
            </a:r>
          </a:p>
          <a:p>
            <a:pPr>
              <a:spcAft>
                <a:spcPts val="1200"/>
              </a:spcAft>
            </a:pPr>
            <a:r>
              <a:rPr lang="en-US" sz="2400" u="sng">
                <a:solidFill>
                  <a:schemeClr val="accent2"/>
                </a:solidFill>
                <a:effectLst/>
                <a:ea typeface="Calibri" panose="020F0502020204030204" pitchFamily="34" charset="0"/>
                <a:cs typeface="Times New Roman" panose="02020603050405020304" pitchFamily="18" charset="0"/>
              </a:rPr>
              <a:t>doh.wa.gov/brain-health-resources</a:t>
            </a:r>
          </a:p>
        </p:txBody>
      </p:sp>
      <p:sp>
        <p:nvSpPr>
          <p:cNvPr id="5" name="TextBox 4">
            <a:extLst>
              <a:ext uri="{FF2B5EF4-FFF2-40B4-BE49-F238E27FC236}">
                <a16:creationId xmlns:a16="http://schemas.microsoft.com/office/drawing/2014/main" id="{FDAB8A9B-2E89-B820-B6FF-816344EB57C0}"/>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solidFill>
                  <a:schemeClr val="bg1"/>
                </a:solidFill>
              </a:rPr>
              <a:t>Brain Health &amp; Dementia Awareness in Our Communities  |  </a:t>
            </a:r>
            <a:fld id="{F9C608B9-E2CB-4E5D-B995-23A42A7D67FE}" type="slidenum">
              <a:rPr lang="en-US" sz="1200" i="1" smtClean="0">
                <a:solidFill>
                  <a:schemeClr val="bg1"/>
                </a:solidFill>
              </a:rPr>
              <a:pPr algn="r"/>
              <a:t>63</a:t>
            </a:fld>
            <a:r>
              <a:rPr lang="en-US" sz="1200" i="1">
                <a:solidFill>
                  <a:schemeClr val="bg1"/>
                </a:solidFill>
              </a:rPr>
              <a:t> </a:t>
            </a:r>
          </a:p>
        </p:txBody>
      </p:sp>
      <p:sp>
        <p:nvSpPr>
          <p:cNvPr id="6" name="TextBox 5">
            <a:extLst>
              <a:ext uri="{FF2B5EF4-FFF2-40B4-BE49-F238E27FC236}">
                <a16:creationId xmlns:a16="http://schemas.microsoft.com/office/drawing/2014/main" id="{37A91AD4-8231-1066-E07C-C1C4CEB95824}"/>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solidFill>
              </a:rPr>
              <a:t>Please Do Not Change Presentation Language</a:t>
            </a:r>
          </a:p>
        </p:txBody>
      </p:sp>
      <p:sp>
        <p:nvSpPr>
          <p:cNvPr id="8" name="TextBox 7">
            <a:extLst>
              <a:ext uri="{FF2B5EF4-FFF2-40B4-BE49-F238E27FC236}">
                <a16:creationId xmlns:a16="http://schemas.microsoft.com/office/drawing/2014/main" id="{DDE79AB9-19FF-AAE9-59FF-5CD27D7845D8}"/>
              </a:ext>
            </a:extLst>
          </p:cNvPr>
          <p:cNvSpPr txBox="1">
            <a:spLocks noGrp="1" noRot="1" noMove="1" noResize="1" noEditPoints="1" noAdjustHandles="1" noChangeArrowheads="1" noChangeShapeType="1"/>
          </p:cNvSpPr>
          <p:nvPr/>
        </p:nvSpPr>
        <p:spPr>
          <a:xfrm>
            <a:off x="7561544" y="4251598"/>
            <a:ext cx="3797301" cy="646331"/>
          </a:xfrm>
          <a:prstGeom prst="rect">
            <a:avLst/>
          </a:prstGeom>
          <a:noFill/>
        </p:spPr>
        <p:txBody>
          <a:bodyPr wrap="square" rtlCol="0">
            <a:spAutoFit/>
          </a:bodyPr>
          <a:lstStyle/>
          <a:p>
            <a:pPr algn="ctr"/>
            <a:r>
              <a:rPr lang="en-US" i="0" u="none" strike="noStrike" baseline="0">
                <a:latin typeface="Myriad Pro" panose="020B0503030403020204" pitchFamily="34" charset="0"/>
              </a:rPr>
              <a:t>Email</a:t>
            </a:r>
            <a:r>
              <a:rPr lang="en-US" b="1" i="0" u="none" strike="noStrike" baseline="0">
                <a:latin typeface="Myriad Pro" panose="020B0503030403020204" pitchFamily="34" charset="0"/>
              </a:rPr>
              <a:t> </a:t>
            </a:r>
            <a:r>
              <a:rPr lang="en-US" b="1" i="0" u="none" strike="noStrike" baseline="0" err="1">
                <a:latin typeface="Myriad Pro" panose="020B0503030403020204" pitchFamily="34" charset="0"/>
                <a:hlinkClick r:id="rId3">
                  <a:extLst>
                    <a:ext uri="{A12FA001-AC4F-418D-AE19-62706E023703}">
                      <ahyp:hlinkClr xmlns:ahyp="http://schemas.microsoft.com/office/drawing/2018/hyperlinkcolor" val="tx"/>
                    </a:ext>
                  </a:extLst>
                </a:hlinkClick>
              </a:rPr>
              <a:t>Brain-Health@DOH.WA.Gov</a:t>
            </a:r>
            <a:r>
              <a:rPr lang="en-US" b="1" i="0" u="none" strike="noStrike" baseline="0">
                <a:latin typeface="Myriad Pro" panose="020B0503030403020204" pitchFamily="34" charset="0"/>
              </a:rPr>
              <a:t> </a:t>
            </a:r>
            <a:r>
              <a:rPr lang="en-US" i="0" u="none" strike="noStrike" baseline="0">
                <a:latin typeface="Myriad Pro" panose="020B0503030403020204" pitchFamily="34" charset="0"/>
              </a:rPr>
              <a:t>for further assistance.</a:t>
            </a:r>
            <a:endParaRPr lang="en-US" sz="3200"/>
          </a:p>
        </p:txBody>
      </p:sp>
      <p:pic>
        <p:nvPicPr>
          <p:cNvPr id="7" name="Picture 6">
            <a:extLst>
              <a:ext uri="{FF2B5EF4-FFF2-40B4-BE49-F238E27FC236}">
                <a16:creationId xmlns:a16="http://schemas.microsoft.com/office/drawing/2014/main" id="{A9808CCA-7678-5B1F-8BAD-42A6F4F66052}"/>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t="453" b="453"/>
          <a:stretch/>
        </p:blipFill>
        <p:spPr>
          <a:xfrm>
            <a:off x="7761049" y="779921"/>
            <a:ext cx="3398292" cy="3381795"/>
          </a:xfrm>
          <a:prstGeom prst="roundRect">
            <a:avLst>
              <a:gd name="adj" fmla="val 6527"/>
            </a:avLst>
          </a:prstGeom>
        </p:spPr>
      </p:pic>
    </p:spTree>
    <p:extLst>
      <p:ext uri="{BB962C8B-B14F-4D97-AF65-F5344CB8AC3E}">
        <p14:creationId xmlns:p14="http://schemas.microsoft.com/office/powerpoint/2010/main" val="13306598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C530B3C-3E4A-62D9-602E-74871EBC8BE2}"/>
              </a:ext>
            </a:extLst>
          </p:cNvPr>
          <p:cNvSpPr txBox="1">
            <a:spLocks noGrp="1" noRot="1" noMove="1" noResize="1" noEditPoints="1" noAdjustHandles="1" noChangeArrowheads="1" noChangeShapeType="1"/>
          </p:cNvSpPr>
          <p:nvPr/>
        </p:nvSpPr>
        <p:spPr>
          <a:xfrm>
            <a:off x="893135" y="3331872"/>
            <a:ext cx="5970181" cy="1079398"/>
          </a:xfrm>
          <a:prstGeom prst="rect">
            <a:avLst/>
          </a:prstGeom>
          <a:noFill/>
        </p:spPr>
        <p:txBody>
          <a:bodyPr wrap="square" rtlCol="0">
            <a:spAutoFit/>
          </a:bodyPr>
          <a:lstStyle/>
          <a:p>
            <a:pPr>
              <a:lnSpc>
                <a:spcPct val="80000"/>
              </a:lnSpc>
            </a:pPr>
            <a:r>
              <a:rPr lang="en-US" sz="8000" b="1">
                <a:solidFill>
                  <a:schemeClr val="tx2">
                    <a:lumMod val="75000"/>
                  </a:schemeClr>
                </a:solidFill>
                <a:latin typeface="+mj-lt"/>
              </a:rPr>
              <a:t>Wrap-Up</a:t>
            </a:r>
          </a:p>
        </p:txBody>
      </p:sp>
      <p:sp>
        <p:nvSpPr>
          <p:cNvPr id="5" name="TextBox 4">
            <a:extLst>
              <a:ext uri="{FF2B5EF4-FFF2-40B4-BE49-F238E27FC236}">
                <a16:creationId xmlns:a16="http://schemas.microsoft.com/office/drawing/2014/main" id="{6B76B969-AD4D-0798-54A7-8039797B4A68}"/>
              </a:ext>
            </a:extLst>
          </p:cNvPr>
          <p:cNvSpPr txBox="1">
            <a:spLocks noGrp="1" noRot="1" noMove="1" noResize="1" noEditPoints="1" noAdjustHandles="1" noChangeArrowheads="1" noChangeShapeType="1"/>
          </p:cNvSpPr>
          <p:nvPr/>
        </p:nvSpPr>
        <p:spPr>
          <a:xfrm>
            <a:off x="893135" y="4524409"/>
            <a:ext cx="6921795" cy="954107"/>
          </a:xfrm>
          <a:prstGeom prst="rect">
            <a:avLst/>
          </a:prstGeom>
          <a:noFill/>
        </p:spPr>
        <p:txBody>
          <a:bodyPr wrap="square" rtlCol="0">
            <a:spAutoFit/>
          </a:bodyPr>
          <a:lstStyle/>
          <a:p>
            <a:r>
              <a:rPr lang="en-US" sz="2800">
                <a:effectLst/>
                <a:latin typeface="Myriad Pro" panose="020B0503030403020204" pitchFamily="34" charset="0"/>
                <a:ea typeface="Myriad Pro Semicondensed"/>
                <a:cs typeface="Times New Roman" panose="02020603050405020304" pitchFamily="18" charset="0"/>
              </a:rPr>
              <a:t>We are committed to connecting with you and to connecting you with resources.</a:t>
            </a:r>
            <a:endParaRPr lang="en-US" sz="2800">
              <a:latin typeface="Myriad Pro" panose="020B0503030403020204" pitchFamily="34" charset="0"/>
            </a:endParaRPr>
          </a:p>
        </p:txBody>
      </p:sp>
      <p:sp>
        <p:nvSpPr>
          <p:cNvPr id="2" name="TextBox 1">
            <a:extLst>
              <a:ext uri="{FF2B5EF4-FFF2-40B4-BE49-F238E27FC236}">
                <a16:creationId xmlns:a16="http://schemas.microsoft.com/office/drawing/2014/main" id="{25C9C41D-120D-9FCC-E4A3-5E1DDF44699C}"/>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t>Brain Health &amp; Dementia Awareness in Our Communities  |  </a:t>
            </a:r>
            <a:fld id="{F9C608B9-E2CB-4E5D-B995-23A42A7D67FE}" type="slidenum">
              <a:rPr lang="en-US" sz="1200" i="1" smtClean="0"/>
              <a:pPr algn="r"/>
              <a:t>64</a:t>
            </a:fld>
            <a:r>
              <a:rPr lang="en-US" sz="1200" i="1"/>
              <a:t> </a:t>
            </a:r>
          </a:p>
        </p:txBody>
      </p:sp>
      <p:sp>
        <p:nvSpPr>
          <p:cNvPr id="8" name="TextBox 7">
            <a:extLst>
              <a:ext uri="{FF2B5EF4-FFF2-40B4-BE49-F238E27FC236}">
                <a16:creationId xmlns:a16="http://schemas.microsoft.com/office/drawing/2014/main" id="{220B4A8A-B9A5-0DC1-C5DA-EB96D2443434}"/>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lumMod val="50000"/>
                  </a:schemeClr>
                </a:solidFill>
              </a:rPr>
              <a:t>Please Do Not Change Presentation Language</a:t>
            </a:r>
          </a:p>
        </p:txBody>
      </p:sp>
      <p:sp>
        <p:nvSpPr>
          <p:cNvPr id="6" name="Oval 5">
            <a:extLst>
              <a:ext uri="{FF2B5EF4-FFF2-40B4-BE49-F238E27FC236}">
                <a16:creationId xmlns:a16="http://schemas.microsoft.com/office/drawing/2014/main" id="{2DFDB79A-073E-78C7-755F-25C12C23E672}"/>
              </a:ext>
            </a:extLst>
          </p:cNvPr>
          <p:cNvSpPr/>
          <p:nvPr/>
        </p:nvSpPr>
        <p:spPr>
          <a:xfrm flipH="1">
            <a:off x="6565829" y="-132907"/>
            <a:ext cx="3242706" cy="3242706"/>
          </a:xfrm>
          <a:prstGeom prst="ellipse">
            <a:avLst/>
          </a:prstGeom>
          <a:blipFill>
            <a:blip r:embed="rId3">
              <a:extLst>
                <a:ext uri="{28A0092B-C50C-407E-A947-70E740481C1C}">
                  <a14:useLocalDpi xmlns:a14="http://schemas.microsoft.com/office/drawing/2010/main" val="0"/>
                </a:ext>
              </a:extLst>
            </a:blip>
            <a:srcRect/>
            <a:stretch>
              <a:fillRect l="-33741" r="-43071" b="-17876"/>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8845A29F-7610-B374-9A1C-C0754B587808}"/>
              </a:ext>
            </a:extLst>
          </p:cNvPr>
          <p:cNvSpPr/>
          <p:nvPr/>
        </p:nvSpPr>
        <p:spPr>
          <a:xfrm>
            <a:off x="9500191" y="1751978"/>
            <a:ext cx="2804961" cy="2804961"/>
          </a:xfrm>
          <a:prstGeom prst="ellipse">
            <a:avLst/>
          </a:prstGeom>
          <a:blipFill>
            <a:blip r:embed="rId4">
              <a:extLst>
                <a:ext uri="{28A0092B-C50C-407E-A947-70E740481C1C}">
                  <a14:useLocalDpi xmlns:a14="http://schemas.microsoft.com/office/drawing/2010/main" val="0"/>
                </a:ext>
              </a:extLst>
            </a:blip>
            <a:srcRect/>
            <a:stretch>
              <a:fillRect l="-55859" t="-14793" r="-33747" b="-116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447081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FA9E7CD-0590-9FE0-469A-937AF9B0A7BE}"/>
              </a:ext>
            </a:extLst>
          </p:cNvPr>
          <p:cNvSpPr txBox="1">
            <a:spLocks noGrp="1" noRot="1" noMove="1" noResize="1" noEditPoints="1" noAdjustHandles="1" noChangeArrowheads="1" noChangeShapeType="1"/>
          </p:cNvSpPr>
          <p:nvPr/>
        </p:nvSpPr>
        <p:spPr>
          <a:xfrm>
            <a:off x="942817" y="817196"/>
            <a:ext cx="5654833" cy="923330"/>
          </a:xfrm>
          <a:prstGeom prst="rect">
            <a:avLst/>
          </a:prstGeom>
          <a:noFill/>
        </p:spPr>
        <p:txBody>
          <a:bodyPr wrap="square" rtlCol="0">
            <a:spAutoFit/>
          </a:bodyPr>
          <a:lstStyle/>
          <a:p>
            <a:r>
              <a:rPr lang="en-US" sz="5400" b="1" i="0" u="none" strike="noStrike" baseline="0">
                <a:solidFill>
                  <a:schemeClr val="bg1"/>
                </a:solidFill>
                <a:latin typeface="Myriad Pro" panose="020B0503030403020204" pitchFamily="34" charset="0"/>
              </a:rPr>
              <a:t>Final Reflection</a:t>
            </a:r>
            <a:endParaRPr lang="en-US" sz="8000">
              <a:solidFill>
                <a:schemeClr val="bg1"/>
              </a:solidFill>
            </a:endParaRPr>
          </a:p>
        </p:txBody>
      </p:sp>
      <p:sp>
        <p:nvSpPr>
          <p:cNvPr id="28" name="TextBox 27">
            <a:extLst>
              <a:ext uri="{FF2B5EF4-FFF2-40B4-BE49-F238E27FC236}">
                <a16:creationId xmlns:a16="http://schemas.microsoft.com/office/drawing/2014/main" id="{D5B54342-C2CF-E29F-FC43-6CA44827261D}"/>
              </a:ext>
            </a:extLst>
          </p:cNvPr>
          <p:cNvSpPr txBox="1">
            <a:spLocks noGrp="1" noRot="1" noMove="1" noResize="1" noEditPoints="1" noAdjustHandles="1" noChangeArrowheads="1" noChangeShapeType="1"/>
          </p:cNvSpPr>
          <p:nvPr/>
        </p:nvSpPr>
        <p:spPr>
          <a:xfrm>
            <a:off x="942817" y="1934994"/>
            <a:ext cx="5248433" cy="1384995"/>
          </a:xfrm>
          <a:prstGeom prst="rect">
            <a:avLst/>
          </a:prstGeom>
          <a:noFill/>
        </p:spPr>
        <p:txBody>
          <a:bodyPr wrap="square" rtlCol="0">
            <a:spAutoFit/>
          </a:bodyPr>
          <a:lstStyle/>
          <a:p>
            <a:pPr marR="0" lvl="0">
              <a:spcBef>
                <a:spcPts val="0"/>
              </a:spcBef>
              <a:spcAft>
                <a:spcPts val="0"/>
              </a:spcAft>
              <a:buSzPts val="700"/>
            </a:pPr>
            <a:r>
              <a:rPr lang="en-US" sz="2800">
                <a:solidFill>
                  <a:schemeClr val="bg1"/>
                </a:solidFill>
                <a:effectLst/>
                <a:latin typeface="Myriad Pro Semicondensed"/>
                <a:ea typeface="Myriad Pro Semicondensed"/>
                <a:cs typeface="Myriad Pro Semicondensed"/>
              </a:rPr>
              <a:t>What is one change I will make </a:t>
            </a:r>
          </a:p>
          <a:p>
            <a:pPr marR="0" lvl="0">
              <a:spcBef>
                <a:spcPts val="0"/>
              </a:spcBef>
              <a:spcAft>
                <a:spcPts val="0"/>
              </a:spcAft>
              <a:buSzPts val="700"/>
            </a:pPr>
            <a:r>
              <a:rPr lang="en-US" sz="2800">
                <a:solidFill>
                  <a:schemeClr val="bg1"/>
                </a:solidFill>
                <a:effectLst/>
                <a:latin typeface="Myriad Pro Semicondensed"/>
                <a:ea typeface="Myriad Pro Semicondensed"/>
                <a:cs typeface="Myriad Pro Semicondensed"/>
              </a:rPr>
              <a:t>or action I will take based on our learning together today?</a:t>
            </a:r>
          </a:p>
        </p:txBody>
      </p:sp>
      <p:sp>
        <p:nvSpPr>
          <p:cNvPr id="39" name="TextBox 38">
            <a:extLst>
              <a:ext uri="{FF2B5EF4-FFF2-40B4-BE49-F238E27FC236}">
                <a16:creationId xmlns:a16="http://schemas.microsoft.com/office/drawing/2014/main" id="{3CAB1A37-702E-9E6F-E3B7-B7BC5B125110}"/>
              </a:ext>
            </a:extLst>
          </p:cNvPr>
          <p:cNvSpPr txBox="1">
            <a:spLocks noGrp="1" noRot="1" noMove="1" noResize="1" noEditPoints="1" noAdjustHandles="1" noChangeArrowheads="1" noChangeShapeType="1"/>
          </p:cNvSpPr>
          <p:nvPr/>
        </p:nvSpPr>
        <p:spPr>
          <a:xfrm>
            <a:off x="1389810" y="5127794"/>
            <a:ext cx="4706190" cy="707886"/>
          </a:xfrm>
          <a:prstGeom prst="rect">
            <a:avLst/>
          </a:prstGeom>
          <a:noFill/>
        </p:spPr>
        <p:txBody>
          <a:bodyPr wrap="square" rtlCol="0">
            <a:spAutoFit/>
          </a:bodyPr>
          <a:lstStyle/>
          <a:p>
            <a:pPr marR="0" lvl="0">
              <a:spcBef>
                <a:spcPts val="0"/>
              </a:spcBef>
              <a:spcAft>
                <a:spcPts val="0"/>
              </a:spcAft>
              <a:buSzPts val="700"/>
            </a:pPr>
            <a:r>
              <a:rPr lang="en-US" sz="2000">
                <a:effectLst/>
                <a:latin typeface="Myriad Pro Semicondensed"/>
                <a:ea typeface="Myriad Pro Semicondensed"/>
                <a:cs typeface="Myriad Pro Semicondensed"/>
              </a:rPr>
              <a:t>Use the provided handout to write down your commitment to change.</a:t>
            </a:r>
          </a:p>
        </p:txBody>
      </p:sp>
      <p:grpSp>
        <p:nvGrpSpPr>
          <p:cNvPr id="3" name="Group 2">
            <a:extLst>
              <a:ext uri="{FF2B5EF4-FFF2-40B4-BE49-F238E27FC236}">
                <a16:creationId xmlns:a16="http://schemas.microsoft.com/office/drawing/2014/main" id="{0F40D136-5C07-3FBB-96A7-330E5E7321FE}"/>
              </a:ext>
            </a:extLst>
          </p:cNvPr>
          <p:cNvGrpSpPr>
            <a:grpSpLocks noGrp="1" noUngrp="1" noRot="1" noMove="1" noResize="1"/>
          </p:cNvGrpSpPr>
          <p:nvPr/>
        </p:nvGrpSpPr>
        <p:grpSpPr>
          <a:xfrm>
            <a:off x="653851" y="5245765"/>
            <a:ext cx="577931" cy="471944"/>
            <a:chOff x="5699051" y="1711842"/>
            <a:chExt cx="512135" cy="418214"/>
          </a:xfrm>
          <a:solidFill>
            <a:schemeClr val="accent3">
              <a:lumMod val="20000"/>
              <a:lumOff val="80000"/>
            </a:schemeClr>
          </a:solidFill>
        </p:grpSpPr>
        <p:sp>
          <p:nvSpPr>
            <p:cNvPr id="4" name="Oval 3">
              <a:extLst>
                <a:ext uri="{FF2B5EF4-FFF2-40B4-BE49-F238E27FC236}">
                  <a16:creationId xmlns:a16="http://schemas.microsoft.com/office/drawing/2014/main" id="{83D1C6F9-C2BA-4B15-FE76-3243FA36D707}"/>
                </a:ext>
              </a:extLst>
            </p:cNvPr>
            <p:cNvSpPr>
              <a:spLocks noGrp="1" noRot="1" noMove="1" noResize="1" noEditPoints="1" noAdjustHandles="1" noChangeArrowheads="1" noChangeShapeType="1"/>
            </p:cNvSpPr>
            <p:nvPr/>
          </p:nvSpPr>
          <p:spPr>
            <a:xfrm>
              <a:off x="5792972" y="1711842"/>
              <a:ext cx="418214" cy="418214"/>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4789046-C5CF-E109-E351-6D56CA30E80E}"/>
                </a:ext>
              </a:extLst>
            </p:cNvPr>
            <p:cNvSpPr>
              <a:spLocks noGrp="1" noRot="1" noMove="1" noResize="1" noEditPoints="1" noAdjustHandles="1" noChangeArrowheads="1" noChangeShapeType="1"/>
            </p:cNvSpPr>
            <p:nvPr/>
          </p:nvSpPr>
          <p:spPr>
            <a:xfrm>
              <a:off x="5699051" y="1800087"/>
              <a:ext cx="418214" cy="241724"/>
            </a:xfrm>
            <a:prstGeom prst="right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a:extLst>
              <a:ext uri="{FF2B5EF4-FFF2-40B4-BE49-F238E27FC236}">
                <a16:creationId xmlns:a16="http://schemas.microsoft.com/office/drawing/2014/main" id="{12FBB043-E07D-B027-5E21-7887B300CA1E}"/>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t>Brain Health &amp; Dementia Awareness in Our Communities  |  </a:t>
            </a:r>
            <a:fld id="{F9C608B9-E2CB-4E5D-B995-23A42A7D67FE}" type="slidenum">
              <a:rPr lang="en-US" sz="1200" i="1" smtClean="0"/>
              <a:pPr algn="r"/>
              <a:t>65</a:t>
            </a:fld>
            <a:r>
              <a:rPr lang="en-US" sz="1200" i="1"/>
              <a:t> </a:t>
            </a:r>
          </a:p>
        </p:txBody>
      </p:sp>
      <p:sp>
        <p:nvSpPr>
          <p:cNvPr id="7" name="TextBox 6">
            <a:extLst>
              <a:ext uri="{FF2B5EF4-FFF2-40B4-BE49-F238E27FC236}">
                <a16:creationId xmlns:a16="http://schemas.microsoft.com/office/drawing/2014/main" id="{4BB8F47D-2EFC-C85E-535F-9A4C016583C4}"/>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lumMod val="50000"/>
                  </a:schemeClr>
                </a:solidFill>
              </a:rPr>
              <a:t>Please Do Not Change Presentation Language</a:t>
            </a:r>
          </a:p>
        </p:txBody>
      </p:sp>
      <p:sp>
        <p:nvSpPr>
          <p:cNvPr id="10" name="Oval 9">
            <a:extLst>
              <a:ext uri="{FF2B5EF4-FFF2-40B4-BE49-F238E27FC236}">
                <a16:creationId xmlns:a16="http://schemas.microsoft.com/office/drawing/2014/main" id="{47C413CF-DFEE-3DBE-73ED-B3468D2D3EB7}"/>
              </a:ext>
            </a:extLst>
          </p:cNvPr>
          <p:cNvSpPr/>
          <p:nvPr/>
        </p:nvSpPr>
        <p:spPr>
          <a:xfrm>
            <a:off x="7216149" y="729298"/>
            <a:ext cx="4033034" cy="4033034"/>
          </a:xfrm>
          <a:prstGeom prst="ellipse">
            <a:avLst/>
          </a:prstGeom>
          <a:blipFill>
            <a:blip r:embed="rId3">
              <a:extLst>
                <a:ext uri="{28A0092B-C50C-407E-A947-70E740481C1C}">
                  <a14:useLocalDpi xmlns:a14="http://schemas.microsoft.com/office/drawing/2010/main" val="0"/>
                </a:ext>
              </a:extLst>
            </a:blip>
            <a:srcRect/>
            <a:stretch>
              <a:fillRect l="-42730" t="-18084" r="-115352" b="-5397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0839466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B25F5F-EBCD-F187-859E-F3F2AECF8C78}"/>
              </a:ext>
            </a:extLst>
          </p:cNvPr>
          <p:cNvSpPr txBox="1">
            <a:spLocks noGrp="1" noRot="1" noMove="1" noResize="1" noEditPoints="1" noAdjustHandles="1" noChangeArrowheads="1" noChangeShapeType="1"/>
          </p:cNvSpPr>
          <p:nvPr/>
        </p:nvSpPr>
        <p:spPr>
          <a:xfrm>
            <a:off x="1117854" y="2161375"/>
            <a:ext cx="4304752" cy="1719189"/>
          </a:xfrm>
          <a:prstGeom prst="rect">
            <a:avLst/>
          </a:prstGeom>
          <a:noFill/>
        </p:spPr>
        <p:txBody>
          <a:bodyPr wrap="square" rtlCol="0">
            <a:spAutoFit/>
          </a:bodyPr>
          <a:lstStyle/>
          <a:p>
            <a:pPr>
              <a:lnSpc>
                <a:spcPct val="80000"/>
              </a:lnSpc>
            </a:pPr>
            <a:r>
              <a:rPr lang="en-US" sz="6600" b="1">
                <a:latin typeface="+mj-lt"/>
              </a:rPr>
              <a:t>Core</a:t>
            </a:r>
          </a:p>
          <a:p>
            <a:pPr>
              <a:lnSpc>
                <a:spcPct val="80000"/>
              </a:lnSpc>
            </a:pPr>
            <a:r>
              <a:rPr lang="en-US" sz="6600" b="1">
                <a:latin typeface="+mj-lt"/>
              </a:rPr>
              <a:t>Messages</a:t>
            </a:r>
          </a:p>
        </p:txBody>
      </p:sp>
      <p:sp>
        <p:nvSpPr>
          <p:cNvPr id="5" name="TextBox 4">
            <a:extLst>
              <a:ext uri="{FF2B5EF4-FFF2-40B4-BE49-F238E27FC236}">
                <a16:creationId xmlns:a16="http://schemas.microsoft.com/office/drawing/2014/main" id="{0682B60A-4775-A800-2A1C-E8844C514B4F}"/>
              </a:ext>
            </a:extLst>
          </p:cNvPr>
          <p:cNvSpPr txBox="1">
            <a:spLocks noGrp="1" noRot="1" noMove="1" noResize="1" noEditPoints="1" noAdjustHandles="1" noChangeArrowheads="1" noChangeShapeType="1"/>
          </p:cNvSpPr>
          <p:nvPr/>
        </p:nvSpPr>
        <p:spPr>
          <a:xfrm>
            <a:off x="6693335" y="956980"/>
            <a:ext cx="4670491" cy="4647426"/>
          </a:xfrm>
          <a:prstGeom prst="rect">
            <a:avLst/>
          </a:prstGeom>
          <a:noFill/>
        </p:spPr>
        <p:txBody>
          <a:bodyPr wrap="square" rtlCol="0">
            <a:spAutoFit/>
          </a:bodyPr>
          <a:lstStyle/>
          <a:p>
            <a:pPr marR="0" lvl="0">
              <a:lnSpc>
                <a:spcPct val="98000"/>
              </a:lnSpc>
              <a:spcBef>
                <a:spcPts val="0"/>
              </a:spcBef>
              <a:spcAft>
                <a:spcPts val="3000"/>
              </a:spcAft>
              <a:buSzPts val="700"/>
            </a:pPr>
            <a:r>
              <a:rPr lang="en-US" sz="2000">
                <a:effectLst/>
                <a:latin typeface="Myriad Pro" panose="020B0503030403020204" pitchFamily="34" charset="0"/>
                <a:ea typeface="Myriad Pro Semicondensed"/>
                <a:cs typeface="Myriad Pro Semicondensed"/>
              </a:rPr>
              <a:t>Living with dementia has its challenges, and supportive community can help</a:t>
            </a:r>
          </a:p>
          <a:p>
            <a:pPr marR="0" lvl="0">
              <a:lnSpc>
                <a:spcPct val="98000"/>
              </a:lnSpc>
              <a:spcBef>
                <a:spcPts val="0"/>
              </a:spcBef>
              <a:spcAft>
                <a:spcPts val="3000"/>
              </a:spcAft>
              <a:buSzPts val="700"/>
            </a:pPr>
            <a:r>
              <a:rPr lang="en-US" sz="2000">
                <a:effectLst/>
                <a:latin typeface="Myriad Pro" panose="020B0503030403020204" pitchFamily="34" charset="0"/>
                <a:ea typeface="Myriad Pro Semicondensed"/>
                <a:cs typeface="Myriad Pro Semicondensed"/>
              </a:rPr>
              <a:t>Early dementia diagnosis can </a:t>
            </a:r>
            <a:br>
              <a:rPr lang="en-US" sz="2000">
                <a:effectLst/>
                <a:latin typeface="Myriad Pro" panose="020B0503030403020204" pitchFamily="34" charset="0"/>
                <a:ea typeface="Myriad Pro Semicondensed"/>
                <a:cs typeface="Myriad Pro Semicondensed"/>
              </a:rPr>
            </a:br>
            <a:r>
              <a:rPr lang="en-US" sz="2000">
                <a:effectLst/>
                <a:latin typeface="Myriad Pro" panose="020B0503030403020204" pitchFamily="34" charset="0"/>
                <a:ea typeface="Myriad Pro Semicondensed"/>
                <a:cs typeface="Myriad Pro Semicondensed"/>
              </a:rPr>
              <a:t>increase quality of life</a:t>
            </a:r>
          </a:p>
          <a:p>
            <a:pPr marR="0" lvl="0">
              <a:lnSpc>
                <a:spcPct val="98000"/>
              </a:lnSpc>
              <a:spcBef>
                <a:spcPts val="0"/>
              </a:spcBef>
              <a:spcAft>
                <a:spcPts val="3000"/>
              </a:spcAft>
              <a:buSzPts val="700"/>
            </a:pPr>
            <a:r>
              <a:rPr lang="en-US" sz="2000">
                <a:effectLst/>
                <a:latin typeface="Myriad Pro" panose="020B0503030403020204" pitchFamily="34" charset="0"/>
                <a:ea typeface="Myriad Pro Semicondensed"/>
                <a:cs typeface="Myriad Pro Semicondensed"/>
              </a:rPr>
              <a:t>It’s never too early or too late </a:t>
            </a:r>
            <a:br>
              <a:rPr lang="en-US" sz="2000">
                <a:effectLst/>
                <a:latin typeface="Myriad Pro" panose="020B0503030403020204" pitchFamily="34" charset="0"/>
                <a:ea typeface="Myriad Pro Semicondensed"/>
                <a:cs typeface="Myriad Pro Semicondensed"/>
              </a:rPr>
            </a:br>
            <a:r>
              <a:rPr lang="en-US" sz="2000">
                <a:effectLst/>
                <a:latin typeface="Myriad Pro" panose="020B0503030403020204" pitchFamily="34" charset="0"/>
                <a:ea typeface="Myriad Pro Semicondensed"/>
                <a:cs typeface="Myriad Pro Semicondensed"/>
              </a:rPr>
              <a:t>to improve brain health</a:t>
            </a:r>
          </a:p>
          <a:p>
            <a:pPr marR="0" lvl="0">
              <a:lnSpc>
                <a:spcPct val="98000"/>
              </a:lnSpc>
              <a:spcBef>
                <a:spcPts val="0"/>
              </a:spcBef>
              <a:spcAft>
                <a:spcPts val="3000"/>
              </a:spcAft>
              <a:buSzPts val="700"/>
            </a:pPr>
            <a:r>
              <a:rPr lang="en-US" sz="2000">
                <a:effectLst/>
                <a:latin typeface="Myriad Pro" panose="020B0503030403020204" pitchFamily="34" charset="0"/>
                <a:ea typeface="Myriad Pro Semicondensed"/>
                <a:cs typeface="Myriad Pro Semicondensed"/>
              </a:rPr>
              <a:t>Small lifestyle changes can </a:t>
            </a:r>
            <a:br>
              <a:rPr lang="en-US" sz="2000">
                <a:effectLst/>
                <a:latin typeface="Myriad Pro" panose="020B0503030403020204" pitchFamily="34" charset="0"/>
                <a:ea typeface="Myriad Pro Semicondensed"/>
                <a:cs typeface="Myriad Pro Semicondensed"/>
              </a:rPr>
            </a:br>
            <a:r>
              <a:rPr lang="en-US" sz="2000">
                <a:effectLst/>
                <a:latin typeface="Myriad Pro" panose="020B0503030403020204" pitchFamily="34" charset="0"/>
                <a:ea typeface="Myriad Pro Semicondensed"/>
                <a:cs typeface="Myriad Pro Semicondensed"/>
              </a:rPr>
              <a:t>make a big difference</a:t>
            </a:r>
          </a:p>
          <a:p>
            <a:pPr marR="0" lvl="0">
              <a:lnSpc>
                <a:spcPct val="98000"/>
              </a:lnSpc>
              <a:spcBef>
                <a:spcPts val="0"/>
              </a:spcBef>
              <a:spcAft>
                <a:spcPts val="3000"/>
              </a:spcAft>
              <a:buSzPts val="700"/>
            </a:pPr>
            <a:r>
              <a:rPr lang="en-US" sz="2000">
                <a:effectLst/>
                <a:latin typeface="Myriad Pro" panose="020B0503030403020204" pitchFamily="34" charset="0"/>
                <a:ea typeface="Myriad Pro Semicondensed"/>
                <a:cs typeface="Myriad Pro Semicondensed"/>
              </a:rPr>
              <a:t>We are committed to connecting with you and connecting you with resources</a:t>
            </a:r>
          </a:p>
        </p:txBody>
      </p:sp>
      <p:grpSp>
        <p:nvGrpSpPr>
          <p:cNvPr id="16" name="Group 15">
            <a:extLst>
              <a:ext uri="{FF2B5EF4-FFF2-40B4-BE49-F238E27FC236}">
                <a16:creationId xmlns:a16="http://schemas.microsoft.com/office/drawing/2014/main" id="{B05C6004-9497-1F5A-FD91-CEA20222BF76}"/>
              </a:ext>
            </a:extLst>
          </p:cNvPr>
          <p:cNvGrpSpPr>
            <a:grpSpLocks noGrp="1" noUngrp="1" noRot="1" noMove="1" noResize="1"/>
          </p:cNvGrpSpPr>
          <p:nvPr/>
        </p:nvGrpSpPr>
        <p:grpSpPr>
          <a:xfrm>
            <a:off x="6024463" y="1124968"/>
            <a:ext cx="512135" cy="418214"/>
            <a:chOff x="5699051" y="1711842"/>
            <a:chExt cx="512135" cy="418214"/>
          </a:xfrm>
        </p:grpSpPr>
        <p:sp>
          <p:nvSpPr>
            <p:cNvPr id="11" name="Oval 10">
              <a:extLst>
                <a:ext uri="{FF2B5EF4-FFF2-40B4-BE49-F238E27FC236}">
                  <a16:creationId xmlns:a16="http://schemas.microsoft.com/office/drawing/2014/main" id="{7DFF00C6-3ABC-9661-416F-E0AF1B901FF9}"/>
                </a:ext>
              </a:extLst>
            </p:cNvPr>
            <p:cNvSpPr>
              <a:spLocks noGrp="1" noRot="1" noMove="1" noResize="1" noEditPoints="1" noAdjustHandles="1" noChangeArrowheads="1" noChangeShapeType="1"/>
            </p:cNvSpPr>
            <p:nvPr/>
          </p:nvSpPr>
          <p:spPr>
            <a:xfrm>
              <a:off x="5792972" y="1711842"/>
              <a:ext cx="418214" cy="418214"/>
            </a:xfrm>
            <a:prstGeom prst="ellipse">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Right 14">
              <a:extLst>
                <a:ext uri="{FF2B5EF4-FFF2-40B4-BE49-F238E27FC236}">
                  <a16:creationId xmlns:a16="http://schemas.microsoft.com/office/drawing/2014/main" id="{2959F67F-EB42-E082-78AF-E379A937A20D}"/>
                </a:ext>
              </a:extLst>
            </p:cNvPr>
            <p:cNvSpPr>
              <a:spLocks noGrp="1" noRot="1" noMove="1" noResize="1" noEditPoints="1" noAdjustHandles="1" noChangeArrowheads="1" noChangeShapeType="1"/>
            </p:cNvSpPr>
            <p:nvPr/>
          </p:nvSpPr>
          <p:spPr>
            <a:xfrm>
              <a:off x="5699051" y="1800087"/>
              <a:ext cx="418214" cy="241724"/>
            </a:xfrm>
            <a:prstGeom prst="rightArrow">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D5FFC2C4-D48B-4031-9EC8-B8C1F192B4C1}"/>
              </a:ext>
            </a:extLst>
          </p:cNvPr>
          <p:cNvGrpSpPr>
            <a:grpSpLocks noGrp="1" noUngrp="1" noRot="1" noMove="1" noResize="1"/>
          </p:cNvGrpSpPr>
          <p:nvPr/>
        </p:nvGrpSpPr>
        <p:grpSpPr>
          <a:xfrm>
            <a:off x="6024463" y="2096292"/>
            <a:ext cx="512135" cy="418214"/>
            <a:chOff x="5699051" y="1711842"/>
            <a:chExt cx="512135" cy="418214"/>
          </a:xfrm>
        </p:grpSpPr>
        <p:sp>
          <p:nvSpPr>
            <p:cNvPr id="18" name="Oval 17">
              <a:extLst>
                <a:ext uri="{FF2B5EF4-FFF2-40B4-BE49-F238E27FC236}">
                  <a16:creationId xmlns:a16="http://schemas.microsoft.com/office/drawing/2014/main" id="{DA16CBDE-5D5F-2B4C-7BBD-ECD1B2B470B2}"/>
                </a:ext>
              </a:extLst>
            </p:cNvPr>
            <p:cNvSpPr>
              <a:spLocks noGrp="1" noRot="1" noMove="1" noResize="1" noEditPoints="1" noAdjustHandles="1" noChangeArrowheads="1" noChangeShapeType="1"/>
            </p:cNvSpPr>
            <p:nvPr/>
          </p:nvSpPr>
          <p:spPr>
            <a:xfrm>
              <a:off x="5792972" y="1711842"/>
              <a:ext cx="418214" cy="418214"/>
            </a:xfrm>
            <a:prstGeom prst="ellipse">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row: Right 18">
              <a:extLst>
                <a:ext uri="{FF2B5EF4-FFF2-40B4-BE49-F238E27FC236}">
                  <a16:creationId xmlns:a16="http://schemas.microsoft.com/office/drawing/2014/main" id="{6CDBE633-3E48-C646-6907-CADD75A26CF7}"/>
                </a:ext>
              </a:extLst>
            </p:cNvPr>
            <p:cNvSpPr>
              <a:spLocks noGrp="1" noRot="1" noMove="1" noResize="1" noEditPoints="1" noAdjustHandles="1" noChangeArrowheads="1" noChangeShapeType="1"/>
            </p:cNvSpPr>
            <p:nvPr/>
          </p:nvSpPr>
          <p:spPr>
            <a:xfrm>
              <a:off x="5699051" y="1800087"/>
              <a:ext cx="418214" cy="241724"/>
            </a:xfrm>
            <a:prstGeom prst="rightArrow">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a:extLst>
              <a:ext uri="{FF2B5EF4-FFF2-40B4-BE49-F238E27FC236}">
                <a16:creationId xmlns:a16="http://schemas.microsoft.com/office/drawing/2014/main" id="{0175016F-610F-0D89-8938-CF5E7E1F366F}"/>
              </a:ext>
            </a:extLst>
          </p:cNvPr>
          <p:cNvGrpSpPr>
            <a:grpSpLocks noGrp="1" noUngrp="1" noRot="1" noMove="1" noResize="1"/>
          </p:cNvGrpSpPr>
          <p:nvPr/>
        </p:nvGrpSpPr>
        <p:grpSpPr>
          <a:xfrm>
            <a:off x="6024463" y="3067616"/>
            <a:ext cx="512135" cy="418214"/>
            <a:chOff x="5699051" y="1711842"/>
            <a:chExt cx="512135" cy="418214"/>
          </a:xfrm>
        </p:grpSpPr>
        <p:sp>
          <p:nvSpPr>
            <p:cNvPr id="21" name="Oval 20">
              <a:extLst>
                <a:ext uri="{FF2B5EF4-FFF2-40B4-BE49-F238E27FC236}">
                  <a16:creationId xmlns:a16="http://schemas.microsoft.com/office/drawing/2014/main" id="{AD15ED56-694B-4C92-6163-DB8151419F9B}"/>
                </a:ext>
              </a:extLst>
            </p:cNvPr>
            <p:cNvSpPr>
              <a:spLocks noGrp="1" noRot="1" noMove="1" noResize="1" noEditPoints="1" noAdjustHandles="1" noChangeArrowheads="1" noChangeShapeType="1"/>
            </p:cNvSpPr>
            <p:nvPr/>
          </p:nvSpPr>
          <p:spPr>
            <a:xfrm>
              <a:off x="5792972" y="1711842"/>
              <a:ext cx="418214" cy="418214"/>
            </a:xfrm>
            <a:prstGeom prst="ellipse">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Right 21">
              <a:extLst>
                <a:ext uri="{FF2B5EF4-FFF2-40B4-BE49-F238E27FC236}">
                  <a16:creationId xmlns:a16="http://schemas.microsoft.com/office/drawing/2014/main" id="{4CFEDE31-AA62-8328-47D3-CF97966F54B6}"/>
                </a:ext>
              </a:extLst>
            </p:cNvPr>
            <p:cNvSpPr>
              <a:spLocks noGrp="1" noRot="1" noMove="1" noResize="1" noEditPoints="1" noAdjustHandles="1" noChangeArrowheads="1" noChangeShapeType="1"/>
            </p:cNvSpPr>
            <p:nvPr/>
          </p:nvSpPr>
          <p:spPr>
            <a:xfrm>
              <a:off x="5699051" y="1800087"/>
              <a:ext cx="418214" cy="241724"/>
            </a:xfrm>
            <a:prstGeom prst="rightArrow">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2">
            <a:extLst>
              <a:ext uri="{FF2B5EF4-FFF2-40B4-BE49-F238E27FC236}">
                <a16:creationId xmlns:a16="http://schemas.microsoft.com/office/drawing/2014/main" id="{35E4008A-611A-067A-C4F1-D00AF1995774}"/>
              </a:ext>
            </a:extLst>
          </p:cNvPr>
          <p:cNvGrpSpPr>
            <a:grpSpLocks noGrp="1" noUngrp="1" noRot="1" noMove="1" noResize="1"/>
          </p:cNvGrpSpPr>
          <p:nvPr/>
        </p:nvGrpSpPr>
        <p:grpSpPr>
          <a:xfrm>
            <a:off x="6024463" y="4038940"/>
            <a:ext cx="512135" cy="418214"/>
            <a:chOff x="5699051" y="1711842"/>
            <a:chExt cx="512135" cy="418214"/>
          </a:xfrm>
        </p:grpSpPr>
        <p:sp>
          <p:nvSpPr>
            <p:cNvPr id="24" name="Oval 23">
              <a:extLst>
                <a:ext uri="{FF2B5EF4-FFF2-40B4-BE49-F238E27FC236}">
                  <a16:creationId xmlns:a16="http://schemas.microsoft.com/office/drawing/2014/main" id="{8B6A499C-B0EA-8212-F772-B6C588AB128C}"/>
                </a:ext>
              </a:extLst>
            </p:cNvPr>
            <p:cNvSpPr>
              <a:spLocks noGrp="1" noRot="1" noMove="1" noResize="1" noEditPoints="1" noAdjustHandles="1" noChangeArrowheads="1" noChangeShapeType="1"/>
            </p:cNvSpPr>
            <p:nvPr/>
          </p:nvSpPr>
          <p:spPr>
            <a:xfrm>
              <a:off x="5792972" y="1711842"/>
              <a:ext cx="418214" cy="418214"/>
            </a:xfrm>
            <a:prstGeom prst="ellipse">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Arrow: Right 24">
              <a:extLst>
                <a:ext uri="{FF2B5EF4-FFF2-40B4-BE49-F238E27FC236}">
                  <a16:creationId xmlns:a16="http://schemas.microsoft.com/office/drawing/2014/main" id="{089949EF-C2E8-81E2-AB90-CA224253F96D}"/>
                </a:ext>
              </a:extLst>
            </p:cNvPr>
            <p:cNvSpPr>
              <a:spLocks noGrp="1" noRot="1" noMove="1" noResize="1" noEditPoints="1" noAdjustHandles="1" noChangeArrowheads="1" noChangeShapeType="1"/>
            </p:cNvSpPr>
            <p:nvPr/>
          </p:nvSpPr>
          <p:spPr>
            <a:xfrm>
              <a:off x="5699051" y="1800087"/>
              <a:ext cx="418214" cy="241724"/>
            </a:xfrm>
            <a:prstGeom prst="rightArrow">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 name="Group 2">
            <a:extLst>
              <a:ext uri="{FF2B5EF4-FFF2-40B4-BE49-F238E27FC236}">
                <a16:creationId xmlns:a16="http://schemas.microsoft.com/office/drawing/2014/main" id="{ECA4418B-99F1-012E-D92F-58276286DBDA}"/>
              </a:ext>
            </a:extLst>
          </p:cNvPr>
          <p:cNvGrpSpPr>
            <a:grpSpLocks noGrp="1" noUngrp="1" noRot="1" noMove="1" noResize="1"/>
          </p:cNvGrpSpPr>
          <p:nvPr/>
        </p:nvGrpSpPr>
        <p:grpSpPr>
          <a:xfrm>
            <a:off x="6024463" y="5010264"/>
            <a:ext cx="512135" cy="418214"/>
            <a:chOff x="5699051" y="1711842"/>
            <a:chExt cx="512135" cy="418214"/>
          </a:xfrm>
        </p:grpSpPr>
        <p:sp>
          <p:nvSpPr>
            <p:cNvPr id="6" name="Oval 5">
              <a:extLst>
                <a:ext uri="{FF2B5EF4-FFF2-40B4-BE49-F238E27FC236}">
                  <a16:creationId xmlns:a16="http://schemas.microsoft.com/office/drawing/2014/main" id="{4B94A2B2-4B4B-D5E6-F5EB-0E48F9943F18}"/>
                </a:ext>
              </a:extLst>
            </p:cNvPr>
            <p:cNvSpPr>
              <a:spLocks noGrp="1" noRot="1" noMove="1" noResize="1" noEditPoints="1" noAdjustHandles="1" noChangeArrowheads="1" noChangeShapeType="1"/>
            </p:cNvSpPr>
            <p:nvPr/>
          </p:nvSpPr>
          <p:spPr>
            <a:xfrm>
              <a:off x="5792972" y="1711842"/>
              <a:ext cx="418214" cy="418214"/>
            </a:xfrm>
            <a:prstGeom prst="ellipse">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FC6B8C90-65AE-2397-A5D9-3F23F75E8460}"/>
                </a:ext>
              </a:extLst>
            </p:cNvPr>
            <p:cNvSpPr>
              <a:spLocks noGrp="1" noRot="1" noMove="1" noResize="1" noEditPoints="1" noAdjustHandles="1" noChangeArrowheads="1" noChangeShapeType="1"/>
            </p:cNvSpPr>
            <p:nvPr/>
          </p:nvSpPr>
          <p:spPr>
            <a:xfrm>
              <a:off x="5699051" y="1800087"/>
              <a:ext cx="418214" cy="241724"/>
            </a:xfrm>
            <a:prstGeom prst="rightArrow">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extBox 1">
            <a:extLst>
              <a:ext uri="{FF2B5EF4-FFF2-40B4-BE49-F238E27FC236}">
                <a16:creationId xmlns:a16="http://schemas.microsoft.com/office/drawing/2014/main" id="{5F269C96-1CA0-9430-DE55-DAB62ACCC4B6}"/>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t>Brain Health &amp; Dementia Awareness in Our Communities  |  </a:t>
            </a:r>
            <a:fld id="{F9C608B9-E2CB-4E5D-B995-23A42A7D67FE}" type="slidenum">
              <a:rPr lang="en-US" sz="1200" i="1" smtClean="0"/>
              <a:pPr algn="r"/>
              <a:t>66</a:t>
            </a:fld>
            <a:r>
              <a:rPr lang="en-US" sz="1200" i="1"/>
              <a:t> </a:t>
            </a:r>
          </a:p>
        </p:txBody>
      </p:sp>
      <p:sp>
        <p:nvSpPr>
          <p:cNvPr id="8" name="TextBox 7">
            <a:extLst>
              <a:ext uri="{FF2B5EF4-FFF2-40B4-BE49-F238E27FC236}">
                <a16:creationId xmlns:a16="http://schemas.microsoft.com/office/drawing/2014/main" id="{DF041FBA-27A7-BB28-10C3-4DC2A998F268}"/>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solidFill>
              </a:rPr>
              <a:t>Please Do Not Change Presentation Language</a:t>
            </a:r>
          </a:p>
        </p:txBody>
      </p:sp>
    </p:spTree>
    <p:extLst>
      <p:ext uri="{BB962C8B-B14F-4D97-AF65-F5344CB8AC3E}">
        <p14:creationId xmlns:p14="http://schemas.microsoft.com/office/powerpoint/2010/main" val="379170434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263A2-1F73-4DA2-7CB2-1C20D89FE3B1}"/>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503E8CDB-66EA-60E0-240E-B940C3DF9DAF}"/>
              </a:ext>
            </a:extLst>
          </p:cNvPr>
          <p:cNvSpPr txBox="1">
            <a:spLocks noGrp="1" noRot="1" noMove="1" noResize="1" noEditPoints="1" noAdjustHandles="1" noChangeArrowheads="1" noChangeShapeType="1"/>
          </p:cNvSpPr>
          <p:nvPr/>
        </p:nvSpPr>
        <p:spPr>
          <a:xfrm>
            <a:off x="1170525" y="932782"/>
            <a:ext cx="7353500" cy="1754326"/>
          </a:xfrm>
          <a:prstGeom prst="rect">
            <a:avLst/>
          </a:prstGeom>
          <a:noFill/>
        </p:spPr>
        <p:txBody>
          <a:bodyPr wrap="square" rtlCol="0">
            <a:spAutoFit/>
          </a:bodyPr>
          <a:lstStyle/>
          <a:p>
            <a:pPr>
              <a:lnSpc>
                <a:spcPct val="90000"/>
              </a:lnSpc>
            </a:pPr>
            <a:r>
              <a:rPr lang="en-US" sz="6000" b="1" i="0" u="none" strike="noStrike" baseline="0">
                <a:latin typeface="Myriad Pro" panose="020B0503030403020204" pitchFamily="34" charset="0"/>
              </a:rPr>
              <a:t>Discover Community</a:t>
            </a:r>
            <a:br>
              <a:rPr lang="en-US" sz="6000" b="1" i="0" u="none" strike="noStrike" baseline="0">
                <a:latin typeface="Myriad Pro" panose="020B0503030403020204" pitchFamily="34" charset="0"/>
              </a:rPr>
            </a:br>
            <a:r>
              <a:rPr lang="en-US" sz="6000" b="1" i="0" u="none" strike="noStrike" baseline="0">
                <a:latin typeface="Myriad Pro" panose="020B0503030403020204" pitchFamily="34" charset="0"/>
              </a:rPr>
              <a:t>Events &amp; Resources</a:t>
            </a:r>
            <a:endParaRPr lang="en-US" sz="6000"/>
          </a:p>
        </p:txBody>
      </p:sp>
      <p:sp>
        <p:nvSpPr>
          <p:cNvPr id="19" name="TextBox 18">
            <a:extLst>
              <a:ext uri="{FF2B5EF4-FFF2-40B4-BE49-F238E27FC236}">
                <a16:creationId xmlns:a16="http://schemas.microsoft.com/office/drawing/2014/main" id="{458AF1F3-9661-299B-D98C-02DA2634FC48}"/>
              </a:ext>
            </a:extLst>
          </p:cNvPr>
          <p:cNvSpPr txBox="1">
            <a:spLocks noGrp="1" noRot="1" noMove="1" noResize="1" noEditPoints="1" noAdjustHandles="1" noChangeArrowheads="1" noChangeShapeType="1"/>
          </p:cNvSpPr>
          <p:nvPr/>
        </p:nvSpPr>
        <p:spPr>
          <a:xfrm>
            <a:off x="419100" y="6448603"/>
            <a:ext cx="5584902" cy="276999"/>
          </a:xfrm>
          <a:prstGeom prst="rect">
            <a:avLst/>
          </a:prstGeom>
          <a:noFill/>
        </p:spPr>
        <p:txBody>
          <a:bodyPr wrap="square" rtlCol="0">
            <a:spAutoFit/>
          </a:bodyPr>
          <a:lstStyle/>
          <a:p>
            <a:r>
              <a:rPr lang="en-US" sz="1200" i="1">
                <a:solidFill>
                  <a:schemeClr val="bg1"/>
                </a:solidFill>
              </a:rPr>
              <a:t>Brain Health &amp; Dementia Awareness in Our Communities  |  </a:t>
            </a:r>
            <a:fld id="{F9C608B9-E2CB-4E5D-B995-23A42A7D67FE}" type="slidenum">
              <a:rPr lang="en-US" sz="1200" i="1" smtClean="0">
                <a:solidFill>
                  <a:schemeClr val="bg1"/>
                </a:solidFill>
              </a:rPr>
              <a:pPr/>
              <a:t>67</a:t>
            </a:fld>
            <a:r>
              <a:rPr lang="en-US" sz="1200" i="1">
                <a:solidFill>
                  <a:schemeClr val="bg1"/>
                </a:solidFill>
              </a:rPr>
              <a:t> </a:t>
            </a:r>
          </a:p>
        </p:txBody>
      </p:sp>
      <p:sp>
        <p:nvSpPr>
          <p:cNvPr id="20" name="TextBox 19">
            <a:extLst>
              <a:ext uri="{FF2B5EF4-FFF2-40B4-BE49-F238E27FC236}">
                <a16:creationId xmlns:a16="http://schemas.microsoft.com/office/drawing/2014/main" id="{F64EA548-F603-6020-0491-8BFB02A8DA11}"/>
              </a:ext>
            </a:extLst>
          </p:cNvPr>
          <p:cNvSpPr txBox="1">
            <a:spLocks noGrp="1" noRot="1" noMove="1" noResize="1" noEditPoints="1" noAdjustHandles="1" noChangeArrowheads="1" noChangeShapeType="1"/>
          </p:cNvSpPr>
          <p:nvPr/>
        </p:nvSpPr>
        <p:spPr>
          <a:xfrm>
            <a:off x="1249810" y="2987563"/>
            <a:ext cx="5655192" cy="1108509"/>
          </a:xfrm>
          <a:prstGeom prst="rect">
            <a:avLst/>
          </a:prstGeom>
          <a:noFill/>
        </p:spPr>
        <p:txBody>
          <a:bodyPr wrap="square" rtlCol="0">
            <a:spAutoFit/>
          </a:bodyPr>
          <a:lstStyle/>
          <a:p>
            <a:pPr>
              <a:lnSpc>
                <a:spcPts val="2700"/>
              </a:lnSpc>
            </a:pPr>
            <a:r>
              <a:rPr lang="en-US" sz="2000"/>
              <a:t>Find additional resources, opportunities, and upcoming events offered by your host organization. Ask your trainer for more information.</a:t>
            </a:r>
          </a:p>
        </p:txBody>
      </p:sp>
      <p:sp>
        <p:nvSpPr>
          <p:cNvPr id="22" name="Oval 21">
            <a:extLst>
              <a:ext uri="{FF2B5EF4-FFF2-40B4-BE49-F238E27FC236}">
                <a16:creationId xmlns:a16="http://schemas.microsoft.com/office/drawing/2014/main" id="{03871A1E-11E6-1402-BD7B-EC89E7964E0D}"/>
              </a:ext>
            </a:extLst>
          </p:cNvPr>
          <p:cNvSpPr/>
          <p:nvPr/>
        </p:nvSpPr>
        <p:spPr>
          <a:xfrm flipH="1">
            <a:off x="9278883" y="653381"/>
            <a:ext cx="2033727" cy="2033727"/>
          </a:xfrm>
          <a:prstGeom prst="ellipse">
            <a:avLst/>
          </a:prstGeom>
          <a:blipFill>
            <a:blip r:embed="rId3">
              <a:extLst>
                <a:ext uri="{28A0092B-C50C-407E-A947-70E740481C1C}">
                  <a14:useLocalDpi xmlns:a14="http://schemas.microsoft.com/office/drawing/2010/main" val="0"/>
                </a:ext>
              </a:extLst>
            </a:blip>
            <a:srcRect/>
            <a:stretch>
              <a:fillRect l="-45044" t="-11076" r="-2149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333F4D25-2A4D-9C9B-D2D8-4504E20AA92E}"/>
              </a:ext>
            </a:extLst>
          </p:cNvPr>
          <p:cNvSpPr/>
          <p:nvPr/>
        </p:nvSpPr>
        <p:spPr>
          <a:xfrm flipH="1">
            <a:off x="8002516" y="2330007"/>
            <a:ext cx="3595844" cy="3595844"/>
          </a:xfrm>
          <a:prstGeom prst="ellipse">
            <a:avLst/>
          </a:prstGeom>
          <a:blipFill>
            <a:blip r:embed="rId4">
              <a:extLst>
                <a:ext uri="{28A0092B-C50C-407E-A947-70E740481C1C}">
                  <a14:useLocalDpi xmlns:a14="http://schemas.microsoft.com/office/drawing/2010/main" val="0"/>
                </a:ext>
              </a:extLst>
            </a:blip>
            <a:srcRect/>
            <a:stretch>
              <a:fillRect l="-37858" r="-1214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8D71510D-0980-71B1-78D9-E40C0875E7F2}"/>
              </a:ext>
            </a:extLst>
          </p:cNvPr>
          <p:cNvSpPr/>
          <p:nvPr/>
        </p:nvSpPr>
        <p:spPr>
          <a:xfrm flipH="1">
            <a:off x="6188000" y="4127929"/>
            <a:ext cx="2326459" cy="2326459"/>
          </a:xfrm>
          <a:prstGeom prst="ellipse">
            <a:avLst/>
          </a:prstGeom>
          <a:blipFill>
            <a:blip r:embed="rId5">
              <a:extLst>
                <a:ext uri="{28A0092B-C50C-407E-A947-70E740481C1C}">
                  <a14:useLocalDpi xmlns:a14="http://schemas.microsoft.com/office/drawing/2010/main" val="0"/>
                </a:ext>
              </a:extLst>
            </a:blip>
            <a:srcRect/>
            <a:stretch>
              <a:fillRect l="-7756" t="-8591" r="-59244" b="-279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6046984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B25F5F-EBCD-F187-859E-F3F2AECF8C78}"/>
              </a:ext>
            </a:extLst>
          </p:cNvPr>
          <p:cNvSpPr txBox="1">
            <a:spLocks noGrp="1" noRot="1" noMove="1" noResize="1" noEditPoints="1" noAdjustHandles="1" noChangeArrowheads="1" noChangeShapeType="1"/>
          </p:cNvSpPr>
          <p:nvPr/>
        </p:nvSpPr>
        <p:spPr>
          <a:xfrm>
            <a:off x="1117854" y="2059891"/>
            <a:ext cx="4304752" cy="1719189"/>
          </a:xfrm>
          <a:prstGeom prst="rect">
            <a:avLst/>
          </a:prstGeom>
          <a:noFill/>
        </p:spPr>
        <p:txBody>
          <a:bodyPr wrap="square" rtlCol="0">
            <a:spAutoFit/>
          </a:bodyPr>
          <a:lstStyle/>
          <a:p>
            <a:pPr>
              <a:lnSpc>
                <a:spcPct val="80000"/>
              </a:lnSpc>
            </a:pPr>
            <a:r>
              <a:rPr lang="en-US" sz="6600" b="1">
                <a:latin typeface="+mj-lt"/>
              </a:rPr>
              <a:t>Learning Objectives</a:t>
            </a:r>
          </a:p>
        </p:txBody>
      </p:sp>
      <p:sp>
        <p:nvSpPr>
          <p:cNvPr id="5" name="TextBox 4">
            <a:extLst>
              <a:ext uri="{FF2B5EF4-FFF2-40B4-BE49-F238E27FC236}">
                <a16:creationId xmlns:a16="http://schemas.microsoft.com/office/drawing/2014/main" id="{0682B60A-4775-A800-2A1C-E8844C514B4F}"/>
              </a:ext>
            </a:extLst>
          </p:cNvPr>
          <p:cNvSpPr txBox="1">
            <a:spLocks noGrp="1" noRot="1" noMove="1" noResize="1" noEditPoints="1" noAdjustHandles="1" noChangeArrowheads="1" noChangeShapeType="1"/>
          </p:cNvSpPr>
          <p:nvPr/>
        </p:nvSpPr>
        <p:spPr>
          <a:xfrm>
            <a:off x="6941105" y="1323080"/>
            <a:ext cx="4604771" cy="4031873"/>
          </a:xfrm>
          <a:prstGeom prst="rect">
            <a:avLst/>
          </a:prstGeom>
          <a:noFill/>
        </p:spPr>
        <p:txBody>
          <a:bodyPr wrap="square" rtlCol="0">
            <a:spAutoFit/>
          </a:bodyPr>
          <a:lstStyle/>
          <a:p>
            <a:pPr rtl="0" fontAlgn="ctr">
              <a:spcBef>
                <a:spcPts val="0"/>
              </a:spcBef>
              <a:spcAft>
                <a:spcPts val="2400"/>
              </a:spcAft>
            </a:pPr>
            <a:r>
              <a:rPr lang="en-US" sz="2400">
                <a:latin typeface="Myriad Pro" panose="020B0503030403020204" pitchFamily="34" charset="0"/>
              </a:rPr>
              <a:t>Learn about and reflect on </a:t>
            </a:r>
            <a:br>
              <a:rPr lang="en-US" sz="2400">
                <a:latin typeface="Myriad Pro" panose="020B0503030403020204" pitchFamily="34" charset="0"/>
              </a:rPr>
            </a:br>
            <a:r>
              <a:rPr lang="en-US" sz="2400">
                <a:latin typeface="Myriad Pro" panose="020B0503030403020204" pitchFamily="34" charset="0"/>
              </a:rPr>
              <a:t>brain health and dementia in </a:t>
            </a:r>
            <a:br>
              <a:rPr lang="en-US" sz="2400">
                <a:latin typeface="Myriad Pro" panose="020B0503030403020204" pitchFamily="34" charset="0"/>
              </a:rPr>
            </a:br>
            <a:r>
              <a:rPr lang="en-US" sz="2400">
                <a:latin typeface="Myriad Pro" panose="020B0503030403020204" pitchFamily="34" charset="0"/>
              </a:rPr>
              <a:t>our communities</a:t>
            </a:r>
          </a:p>
          <a:p>
            <a:pPr rtl="0" fontAlgn="ctr">
              <a:spcBef>
                <a:spcPts val="0"/>
              </a:spcBef>
              <a:spcAft>
                <a:spcPts val="2400"/>
              </a:spcAft>
            </a:pPr>
            <a:r>
              <a:rPr lang="en-US" sz="2400">
                <a:latin typeface="Myriad Pro" panose="020B0503030403020204" pitchFamily="34" charset="0"/>
              </a:rPr>
              <a:t>Understand potentially modifiable risk factors and the benefits of early detection for dementia</a:t>
            </a:r>
          </a:p>
          <a:p>
            <a:pPr rtl="0" fontAlgn="ctr">
              <a:spcBef>
                <a:spcPts val="0"/>
              </a:spcBef>
              <a:spcAft>
                <a:spcPts val="2400"/>
              </a:spcAft>
            </a:pPr>
            <a:r>
              <a:rPr lang="en-US" sz="2400">
                <a:latin typeface="Myriad Pro" panose="020B0503030403020204" pitchFamily="34" charset="0"/>
              </a:rPr>
              <a:t>Explore resources for further learning, action, and support around brain health and dementia</a:t>
            </a:r>
          </a:p>
        </p:txBody>
      </p:sp>
      <p:grpSp>
        <p:nvGrpSpPr>
          <p:cNvPr id="9" name="Group 8">
            <a:extLst>
              <a:ext uri="{FF2B5EF4-FFF2-40B4-BE49-F238E27FC236}">
                <a16:creationId xmlns:a16="http://schemas.microsoft.com/office/drawing/2014/main" id="{5739EE5B-F58D-2F7D-32B4-8A11B56FC0F6}"/>
              </a:ext>
            </a:extLst>
          </p:cNvPr>
          <p:cNvGrpSpPr>
            <a:grpSpLocks noGrp="1" noUngrp="1" noRot="1" noMove="1" noResize="1"/>
          </p:cNvGrpSpPr>
          <p:nvPr/>
        </p:nvGrpSpPr>
        <p:grpSpPr>
          <a:xfrm>
            <a:off x="5878218" y="1496051"/>
            <a:ext cx="834656" cy="845412"/>
            <a:chOff x="5878218" y="1496051"/>
            <a:chExt cx="834656" cy="845412"/>
          </a:xfrm>
        </p:grpSpPr>
        <p:sp>
          <p:nvSpPr>
            <p:cNvPr id="2" name="Oval 1">
              <a:extLst>
                <a:ext uri="{FF2B5EF4-FFF2-40B4-BE49-F238E27FC236}">
                  <a16:creationId xmlns:a16="http://schemas.microsoft.com/office/drawing/2014/main" id="{F56DF81E-E59C-7053-3B6F-D36C4E61E6DD}"/>
                </a:ext>
              </a:extLst>
            </p:cNvPr>
            <p:cNvSpPr>
              <a:spLocks noGrp="1" noRot="1" noMove="1" noResize="1" noEditPoints="1" noAdjustHandles="1" noChangeArrowheads="1" noChangeShapeType="1"/>
            </p:cNvSpPr>
            <p:nvPr/>
          </p:nvSpPr>
          <p:spPr>
            <a:xfrm>
              <a:off x="5878218" y="1506807"/>
              <a:ext cx="834656" cy="834656"/>
            </a:xfrm>
            <a:prstGeom prst="ellips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EE4D0C29-F1F8-CD48-5597-952DA3BCA720}"/>
                </a:ext>
              </a:extLst>
            </p:cNvPr>
            <p:cNvSpPr txBox="1">
              <a:spLocks noGrp="1" noRot="1" noMove="1" noResize="1" noEditPoints="1" noAdjustHandles="1" noChangeArrowheads="1" noChangeShapeType="1"/>
            </p:cNvSpPr>
            <p:nvPr/>
          </p:nvSpPr>
          <p:spPr>
            <a:xfrm>
              <a:off x="6055329" y="1496051"/>
              <a:ext cx="491067" cy="830997"/>
            </a:xfrm>
            <a:prstGeom prst="rect">
              <a:avLst/>
            </a:prstGeom>
            <a:noFill/>
          </p:spPr>
          <p:txBody>
            <a:bodyPr wrap="square" rtlCol="0" anchor="ctr">
              <a:spAutoFit/>
            </a:bodyPr>
            <a:lstStyle/>
            <a:p>
              <a:pPr algn="ctr"/>
              <a:r>
                <a:rPr lang="en-US" sz="4800" b="1">
                  <a:solidFill>
                    <a:schemeClr val="accent6"/>
                  </a:solidFill>
                </a:rPr>
                <a:t>1</a:t>
              </a:r>
            </a:p>
          </p:txBody>
        </p:sp>
      </p:grpSp>
      <p:grpSp>
        <p:nvGrpSpPr>
          <p:cNvPr id="13" name="Group 12">
            <a:extLst>
              <a:ext uri="{FF2B5EF4-FFF2-40B4-BE49-F238E27FC236}">
                <a16:creationId xmlns:a16="http://schemas.microsoft.com/office/drawing/2014/main" id="{C938097E-8424-9378-DD52-2DEA409FB1AD}"/>
              </a:ext>
            </a:extLst>
          </p:cNvPr>
          <p:cNvGrpSpPr>
            <a:grpSpLocks noGrp="1" noUngrp="1" noRot="1" noMove="1" noResize="1"/>
          </p:cNvGrpSpPr>
          <p:nvPr/>
        </p:nvGrpSpPr>
        <p:grpSpPr>
          <a:xfrm>
            <a:off x="5878218" y="2864429"/>
            <a:ext cx="834656" cy="863723"/>
            <a:chOff x="5878218" y="2864429"/>
            <a:chExt cx="834656" cy="863723"/>
          </a:xfrm>
        </p:grpSpPr>
        <p:sp>
          <p:nvSpPr>
            <p:cNvPr id="3" name="Oval 2">
              <a:extLst>
                <a:ext uri="{FF2B5EF4-FFF2-40B4-BE49-F238E27FC236}">
                  <a16:creationId xmlns:a16="http://schemas.microsoft.com/office/drawing/2014/main" id="{8C2510DD-AB30-9A4D-41D9-D9CF954051F1}"/>
                </a:ext>
              </a:extLst>
            </p:cNvPr>
            <p:cNvSpPr>
              <a:spLocks noGrp="1" noRot="1" noMove="1" noResize="1" noEditPoints="1" noAdjustHandles="1" noChangeArrowheads="1" noChangeShapeType="1"/>
            </p:cNvSpPr>
            <p:nvPr/>
          </p:nvSpPr>
          <p:spPr>
            <a:xfrm>
              <a:off x="5878218" y="2893496"/>
              <a:ext cx="834656" cy="834656"/>
            </a:xfrm>
            <a:prstGeom prst="ellips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31D082D-D962-3088-3D48-1E17844326A8}"/>
                </a:ext>
              </a:extLst>
            </p:cNvPr>
            <p:cNvSpPr txBox="1">
              <a:spLocks noGrp="1" noRot="1" noMove="1" noResize="1" noEditPoints="1" noAdjustHandles="1" noChangeArrowheads="1" noChangeShapeType="1"/>
            </p:cNvSpPr>
            <p:nvPr/>
          </p:nvSpPr>
          <p:spPr>
            <a:xfrm>
              <a:off x="6055329" y="2864429"/>
              <a:ext cx="491067" cy="830997"/>
            </a:xfrm>
            <a:prstGeom prst="rect">
              <a:avLst/>
            </a:prstGeom>
            <a:noFill/>
          </p:spPr>
          <p:txBody>
            <a:bodyPr wrap="square" rtlCol="0" anchor="ctr">
              <a:spAutoFit/>
            </a:bodyPr>
            <a:lstStyle/>
            <a:p>
              <a:pPr algn="ctr"/>
              <a:r>
                <a:rPr lang="en-US" sz="4800" b="1">
                  <a:solidFill>
                    <a:schemeClr val="accent6"/>
                  </a:solidFill>
                </a:rPr>
                <a:t>2</a:t>
              </a:r>
            </a:p>
          </p:txBody>
        </p:sp>
      </p:grpSp>
      <p:grpSp>
        <p:nvGrpSpPr>
          <p:cNvPr id="14" name="Group 13">
            <a:extLst>
              <a:ext uri="{FF2B5EF4-FFF2-40B4-BE49-F238E27FC236}">
                <a16:creationId xmlns:a16="http://schemas.microsoft.com/office/drawing/2014/main" id="{CCFC6959-EB12-0165-79D3-B2E4A66F739B}"/>
              </a:ext>
            </a:extLst>
          </p:cNvPr>
          <p:cNvGrpSpPr>
            <a:grpSpLocks noGrp="1" noUngrp="1" noRot="1" noMove="1" noResize="1"/>
          </p:cNvGrpSpPr>
          <p:nvPr/>
        </p:nvGrpSpPr>
        <p:grpSpPr>
          <a:xfrm>
            <a:off x="5878218" y="4296607"/>
            <a:ext cx="834656" cy="860282"/>
            <a:chOff x="5878218" y="4296607"/>
            <a:chExt cx="834656" cy="860282"/>
          </a:xfrm>
        </p:grpSpPr>
        <p:sp>
          <p:nvSpPr>
            <p:cNvPr id="10" name="Oval 9">
              <a:extLst>
                <a:ext uri="{FF2B5EF4-FFF2-40B4-BE49-F238E27FC236}">
                  <a16:creationId xmlns:a16="http://schemas.microsoft.com/office/drawing/2014/main" id="{B25B3E4B-A0B1-F1EA-405F-8146DEC5D713}"/>
                </a:ext>
              </a:extLst>
            </p:cNvPr>
            <p:cNvSpPr>
              <a:spLocks noGrp="1" noRot="1" noMove="1" noResize="1" noEditPoints="1" noAdjustHandles="1" noChangeArrowheads="1" noChangeShapeType="1"/>
            </p:cNvSpPr>
            <p:nvPr/>
          </p:nvSpPr>
          <p:spPr>
            <a:xfrm>
              <a:off x="5878218" y="4322233"/>
              <a:ext cx="834656" cy="834656"/>
            </a:xfrm>
            <a:prstGeom prst="ellips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ADD74AE-977A-FC5F-2A18-F0C0D885BFE5}"/>
                </a:ext>
              </a:extLst>
            </p:cNvPr>
            <p:cNvSpPr txBox="1">
              <a:spLocks noGrp="1" noRot="1" noMove="1" noResize="1" noEditPoints="1" noAdjustHandles="1" noChangeArrowheads="1" noChangeShapeType="1"/>
            </p:cNvSpPr>
            <p:nvPr/>
          </p:nvSpPr>
          <p:spPr>
            <a:xfrm>
              <a:off x="6055329" y="4296607"/>
              <a:ext cx="491067" cy="830997"/>
            </a:xfrm>
            <a:prstGeom prst="rect">
              <a:avLst/>
            </a:prstGeom>
            <a:noFill/>
          </p:spPr>
          <p:txBody>
            <a:bodyPr wrap="square" rtlCol="0" anchor="ctr">
              <a:spAutoFit/>
            </a:bodyPr>
            <a:lstStyle/>
            <a:p>
              <a:pPr algn="ctr"/>
              <a:r>
                <a:rPr lang="en-US" sz="4800" b="1">
                  <a:solidFill>
                    <a:schemeClr val="accent6"/>
                  </a:solidFill>
                </a:rPr>
                <a:t>3</a:t>
              </a:r>
            </a:p>
          </p:txBody>
        </p:sp>
      </p:grpSp>
      <p:sp>
        <p:nvSpPr>
          <p:cNvPr id="11" name="TextBox 10">
            <a:extLst>
              <a:ext uri="{FF2B5EF4-FFF2-40B4-BE49-F238E27FC236}">
                <a16:creationId xmlns:a16="http://schemas.microsoft.com/office/drawing/2014/main" id="{BA624D74-2B62-C695-4102-CEF20BA6B08F}"/>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t>Brain Health &amp; Dementia Awareness in Our Communities  |  </a:t>
            </a:r>
            <a:fld id="{F9C608B9-E2CB-4E5D-B995-23A42A7D67FE}" type="slidenum">
              <a:rPr lang="en-US" sz="1200" i="1" smtClean="0"/>
              <a:pPr algn="r"/>
              <a:t>68</a:t>
            </a:fld>
            <a:r>
              <a:rPr lang="en-US" sz="1200" i="1"/>
              <a:t> </a:t>
            </a:r>
          </a:p>
        </p:txBody>
      </p:sp>
      <p:sp>
        <p:nvSpPr>
          <p:cNvPr id="12" name="TextBox 11">
            <a:extLst>
              <a:ext uri="{FF2B5EF4-FFF2-40B4-BE49-F238E27FC236}">
                <a16:creationId xmlns:a16="http://schemas.microsoft.com/office/drawing/2014/main" id="{D836C107-3C83-4854-48B5-94A61F3309B4}"/>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solidFill>
              </a:rPr>
              <a:t>Please Do Not Change Presentation Language</a:t>
            </a:r>
          </a:p>
        </p:txBody>
      </p:sp>
    </p:spTree>
    <p:extLst>
      <p:ext uri="{BB962C8B-B14F-4D97-AF65-F5344CB8AC3E}">
        <p14:creationId xmlns:p14="http://schemas.microsoft.com/office/powerpoint/2010/main" val="56914026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7CDA5-FDC2-B262-D420-DE5722CE3D4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9121E85-EBC6-D696-8578-F597450D1854}"/>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t="243" b="243"/>
          <a:stretch/>
        </p:blipFill>
        <p:spPr>
          <a:xfrm>
            <a:off x="7109460" y="1471210"/>
            <a:ext cx="3788671" cy="3770279"/>
          </a:xfrm>
          <a:prstGeom prst="roundRect">
            <a:avLst>
              <a:gd name="adj" fmla="val 3744"/>
            </a:avLst>
          </a:prstGeom>
        </p:spPr>
      </p:pic>
      <p:sp>
        <p:nvSpPr>
          <p:cNvPr id="8" name="TextBox 7">
            <a:extLst>
              <a:ext uri="{FF2B5EF4-FFF2-40B4-BE49-F238E27FC236}">
                <a16:creationId xmlns:a16="http://schemas.microsoft.com/office/drawing/2014/main" id="{C8C47931-95D2-E45D-A40A-BF35A62ACFAB}"/>
              </a:ext>
            </a:extLst>
          </p:cNvPr>
          <p:cNvSpPr txBox="1">
            <a:spLocks noGrp="1" noRot="1" noMove="1" noResize="1" noEditPoints="1" noAdjustHandles="1" noChangeArrowheads="1" noChangeShapeType="1"/>
          </p:cNvSpPr>
          <p:nvPr/>
        </p:nvSpPr>
        <p:spPr>
          <a:xfrm>
            <a:off x="1117854" y="3356350"/>
            <a:ext cx="6088295" cy="846386"/>
          </a:xfrm>
          <a:prstGeom prst="rect">
            <a:avLst/>
          </a:prstGeom>
          <a:noFill/>
        </p:spPr>
        <p:txBody>
          <a:bodyPr wrap="square">
            <a:spAutoFit/>
          </a:bodyPr>
          <a:lstStyle/>
          <a:p>
            <a:pPr>
              <a:spcAft>
                <a:spcPts val="600"/>
              </a:spcAft>
            </a:pPr>
            <a:r>
              <a:rPr lang="en-US" sz="2200">
                <a:effectLst/>
                <a:ea typeface="Calibri" panose="020F0502020204030204" pitchFamily="34" charset="0"/>
                <a:cs typeface="Times New Roman" panose="02020603050405020304" pitchFamily="18" charset="0"/>
              </a:rPr>
              <a:t>Please complete the training evaluation.</a:t>
            </a:r>
            <a:endParaRPr lang="en-US" sz="2200">
              <a:ea typeface="Calibri" panose="020F0502020204030204" pitchFamily="34" charset="0"/>
              <a:cs typeface="Times New Roman" panose="02020603050405020304" pitchFamily="18" charset="0"/>
            </a:endParaRPr>
          </a:p>
          <a:p>
            <a:pPr>
              <a:spcAft>
                <a:spcPts val="600"/>
              </a:spcAft>
            </a:pPr>
            <a:r>
              <a:rPr lang="en-US" sz="2200">
                <a:solidFill>
                  <a:schemeClr val="accent2"/>
                </a:solidFill>
                <a:effectLst/>
                <a:ea typeface="Calibri" panose="020F0502020204030204" pitchFamily="34" charset="0"/>
                <a:cs typeface="Times New Roman" panose="02020603050405020304" pitchFamily="18" charset="0"/>
              </a:rPr>
              <a:t>forms.office.com/g/AJYbJGczWD</a:t>
            </a:r>
          </a:p>
        </p:txBody>
      </p:sp>
      <p:sp>
        <p:nvSpPr>
          <p:cNvPr id="4" name="TextBox 3">
            <a:extLst>
              <a:ext uri="{FF2B5EF4-FFF2-40B4-BE49-F238E27FC236}">
                <a16:creationId xmlns:a16="http://schemas.microsoft.com/office/drawing/2014/main" id="{E356A530-91E9-8A96-DD99-0F096E976EA9}"/>
              </a:ext>
            </a:extLst>
          </p:cNvPr>
          <p:cNvSpPr txBox="1">
            <a:spLocks noGrp="1" noRot="1" noMove="1" noResize="1" noEditPoints="1" noAdjustHandles="1" noChangeArrowheads="1" noChangeShapeType="1"/>
          </p:cNvSpPr>
          <p:nvPr/>
        </p:nvSpPr>
        <p:spPr>
          <a:xfrm>
            <a:off x="1117854" y="1540748"/>
            <a:ext cx="4304752" cy="1719189"/>
          </a:xfrm>
          <a:prstGeom prst="rect">
            <a:avLst/>
          </a:prstGeom>
          <a:noFill/>
        </p:spPr>
        <p:txBody>
          <a:bodyPr wrap="square" rtlCol="0">
            <a:spAutoFit/>
          </a:bodyPr>
          <a:lstStyle/>
          <a:p>
            <a:pPr>
              <a:lnSpc>
                <a:spcPct val="80000"/>
              </a:lnSpc>
            </a:pPr>
            <a:r>
              <a:rPr lang="en-US" sz="6600" b="1">
                <a:latin typeface="+mj-lt"/>
              </a:rPr>
              <a:t>Training</a:t>
            </a:r>
          </a:p>
          <a:p>
            <a:pPr>
              <a:lnSpc>
                <a:spcPct val="80000"/>
              </a:lnSpc>
            </a:pPr>
            <a:r>
              <a:rPr lang="en-US" sz="6600" b="1">
                <a:latin typeface="+mj-lt"/>
              </a:rPr>
              <a:t>Evaluation</a:t>
            </a:r>
          </a:p>
        </p:txBody>
      </p:sp>
      <p:sp>
        <p:nvSpPr>
          <p:cNvPr id="2" name="TextBox 1">
            <a:extLst>
              <a:ext uri="{FF2B5EF4-FFF2-40B4-BE49-F238E27FC236}">
                <a16:creationId xmlns:a16="http://schemas.microsoft.com/office/drawing/2014/main" id="{91D44DB1-1EDC-B8A1-809E-015D48E78E78}"/>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t>Brain Health &amp; Dementia Awareness in Our Communities  |  </a:t>
            </a:r>
            <a:fld id="{F9C608B9-E2CB-4E5D-B995-23A42A7D67FE}" type="slidenum">
              <a:rPr lang="en-US" sz="1200" i="1" smtClean="0"/>
              <a:pPr algn="r"/>
              <a:t>69</a:t>
            </a:fld>
            <a:r>
              <a:rPr lang="en-US" sz="1200" i="1"/>
              <a:t> </a:t>
            </a:r>
          </a:p>
        </p:txBody>
      </p:sp>
    </p:spTree>
    <p:custDataLst>
      <p:tags r:id="rId1"/>
    </p:custDataLst>
    <p:extLst>
      <p:ext uri="{BB962C8B-B14F-4D97-AF65-F5344CB8AC3E}">
        <p14:creationId xmlns:p14="http://schemas.microsoft.com/office/powerpoint/2010/main" val="13777834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B25F5F-EBCD-F187-859E-F3F2AECF8C78}"/>
              </a:ext>
            </a:extLst>
          </p:cNvPr>
          <p:cNvSpPr txBox="1">
            <a:spLocks noGrp="1" noRot="1" noMove="1" noResize="1" noEditPoints="1" noAdjustHandles="1" noChangeArrowheads="1" noChangeShapeType="1"/>
          </p:cNvSpPr>
          <p:nvPr/>
        </p:nvSpPr>
        <p:spPr>
          <a:xfrm>
            <a:off x="1117854" y="2161375"/>
            <a:ext cx="4304752" cy="1719189"/>
          </a:xfrm>
          <a:prstGeom prst="rect">
            <a:avLst/>
          </a:prstGeom>
          <a:noFill/>
        </p:spPr>
        <p:txBody>
          <a:bodyPr wrap="square" rtlCol="0">
            <a:spAutoFit/>
          </a:bodyPr>
          <a:lstStyle/>
          <a:p>
            <a:pPr>
              <a:lnSpc>
                <a:spcPct val="80000"/>
              </a:lnSpc>
            </a:pPr>
            <a:r>
              <a:rPr lang="en-US" sz="6600" b="1">
                <a:latin typeface="+mj-lt"/>
              </a:rPr>
              <a:t>Core</a:t>
            </a:r>
          </a:p>
          <a:p>
            <a:pPr>
              <a:lnSpc>
                <a:spcPct val="80000"/>
              </a:lnSpc>
            </a:pPr>
            <a:r>
              <a:rPr lang="en-US" sz="6600" b="1">
                <a:latin typeface="+mj-lt"/>
              </a:rPr>
              <a:t>Messages</a:t>
            </a:r>
          </a:p>
        </p:txBody>
      </p:sp>
      <p:sp>
        <p:nvSpPr>
          <p:cNvPr id="5" name="TextBox 4">
            <a:extLst>
              <a:ext uri="{FF2B5EF4-FFF2-40B4-BE49-F238E27FC236}">
                <a16:creationId xmlns:a16="http://schemas.microsoft.com/office/drawing/2014/main" id="{0682B60A-4775-A800-2A1C-E8844C514B4F}"/>
              </a:ext>
            </a:extLst>
          </p:cNvPr>
          <p:cNvSpPr txBox="1">
            <a:spLocks noGrp="1" noRot="1" noMove="1" noResize="1" noEditPoints="1" noAdjustHandles="1" noChangeArrowheads="1" noChangeShapeType="1"/>
          </p:cNvSpPr>
          <p:nvPr/>
        </p:nvSpPr>
        <p:spPr>
          <a:xfrm>
            <a:off x="6693335" y="956980"/>
            <a:ext cx="4670491" cy="4647426"/>
          </a:xfrm>
          <a:prstGeom prst="rect">
            <a:avLst/>
          </a:prstGeom>
          <a:noFill/>
        </p:spPr>
        <p:txBody>
          <a:bodyPr wrap="square" rtlCol="0">
            <a:spAutoFit/>
          </a:bodyPr>
          <a:lstStyle/>
          <a:p>
            <a:pPr marR="0" lvl="0">
              <a:lnSpc>
                <a:spcPct val="98000"/>
              </a:lnSpc>
              <a:spcBef>
                <a:spcPts val="0"/>
              </a:spcBef>
              <a:spcAft>
                <a:spcPts val="3000"/>
              </a:spcAft>
              <a:buSzPts val="700"/>
            </a:pPr>
            <a:r>
              <a:rPr lang="en-US" sz="2000">
                <a:effectLst/>
                <a:latin typeface="Myriad Pro" panose="020B0503030403020204" pitchFamily="34" charset="0"/>
                <a:ea typeface="Myriad Pro Semicondensed"/>
                <a:cs typeface="Myriad Pro Semicondensed"/>
              </a:rPr>
              <a:t>Living with dementia has its challenges, and supportive community can help</a:t>
            </a:r>
          </a:p>
          <a:p>
            <a:pPr marR="0" lvl="0">
              <a:lnSpc>
                <a:spcPct val="98000"/>
              </a:lnSpc>
              <a:spcBef>
                <a:spcPts val="0"/>
              </a:spcBef>
              <a:spcAft>
                <a:spcPts val="3000"/>
              </a:spcAft>
              <a:buSzPts val="700"/>
            </a:pPr>
            <a:r>
              <a:rPr lang="en-US" sz="2000">
                <a:effectLst/>
                <a:latin typeface="Myriad Pro" panose="020B0503030403020204" pitchFamily="34" charset="0"/>
                <a:ea typeface="Myriad Pro Semicondensed"/>
                <a:cs typeface="Myriad Pro Semicondensed"/>
              </a:rPr>
              <a:t>Early dementia diagnosis can </a:t>
            </a:r>
            <a:br>
              <a:rPr lang="en-US" sz="2000">
                <a:effectLst/>
                <a:latin typeface="Myriad Pro" panose="020B0503030403020204" pitchFamily="34" charset="0"/>
                <a:ea typeface="Myriad Pro Semicondensed"/>
                <a:cs typeface="Myriad Pro Semicondensed"/>
              </a:rPr>
            </a:br>
            <a:r>
              <a:rPr lang="en-US" sz="2000">
                <a:effectLst/>
                <a:latin typeface="Myriad Pro" panose="020B0503030403020204" pitchFamily="34" charset="0"/>
                <a:ea typeface="Myriad Pro Semicondensed"/>
                <a:cs typeface="Myriad Pro Semicondensed"/>
              </a:rPr>
              <a:t>increase quality of life</a:t>
            </a:r>
          </a:p>
          <a:p>
            <a:pPr marR="0" lvl="0">
              <a:lnSpc>
                <a:spcPct val="98000"/>
              </a:lnSpc>
              <a:spcBef>
                <a:spcPts val="0"/>
              </a:spcBef>
              <a:spcAft>
                <a:spcPts val="3000"/>
              </a:spcAft>
              <a:buSzPts val="700"/>
            </a:pPr>
            <a:r>
              <a:rPr lang="en-US" sz="2000">
                <a:effectLst/>
                <a:latin typeface="Myriad Pro" panose="020B0503030403020204" pitchFamily="34" charset="0"/>
                <a:ea typeface="Myriad Pro Semicondensed"/>
                <a:cs typeface="Myriad Pro Semicondensed"/>
              </a:rPr>
              <a:t>It’s never too early or too late </a:t>
            </a:r>
            <a:br>
              <a:rPr lang="en-US" sz="2000">
                <a:effectLst/>
                <a:latin typeface="Myriad Pro" panose="020B0503030403020204" pitchFamily="34" charset="0"/>
                <a:ea typeface="Myriad Pro Semicondensed"/>
                <a:cs typeface="Myriad Pro Semicondensed"/>
              </a:rPr>
            </a:br>
            <a:r>
              <a:rPr lang="en-US" sz="2000">
                <a:effectLst/>
                <a:latin typeface="Myriad Pro" panose="020B0503030403020204" pitchFamily="34" charset="0"/>
                <a:ea typeface="Myriad Pro Semicondensed"/>
                <a:cs typeface="Myriad Pro Semicondensed"/>
              </a:rPr>
              <a:t>to improve brain health</a:t>
            </a:r>
          </a:p>
          <a:p>
            <a:pPr marR="0" lvl="0">
              <a:lnSpc>
                <a:spcPct val="98000"/>
              </a:lnSpc>
              <a:spcBef>
                <a:spcPts val="0"/>
              </a:spcBef>
              <a:spcAft>
                <a:spcPts val="3000"/>
              </a:spcAft>
              <a:buSzPts val="700"/>
            </a:pPr>
            <a:r>
              <a:rPr lang="en-US" sz="2000">
                <a:effectLst/>
                <a:latin typeface="Myriad Pro" panose="020B0503030403020204" pitchFamily="34" charset="0"/>
                <a:ea typeface="Myriad Pro Semicondensed"/>
                <a:cs typeface="Myriad Pro Semicondensed"/>
              </a:rPr>
              <a:t>Small lifestyle changes can </a:t>
            </a:r>
            <a:br>
              <a:rPr lang="en-US" sz="2000">
                <a:effectLst/>
                <a:latin typeface="Myriad Pro" panose="020B0503030403020204" pitchFamily="34" charset="0"/>
                <a:ea typeface="Myriad Pro Semicondensed"/>
                <a:cs typeface="Myriad Pro Semicondensed"/>
              </a:rPr>
            </a:br>
            <a:r>
              <a:rPr lang="en-US" sz="2000">
                <a:effectLst/>
                <a:latin typeface="Myriad Pro" panose="020B0503030403020204" pitchFamily="34" charset="0"/>
                <a:ea typeface="Myriad Pro Semicondensed"/>
                <a:cs typeface="Myriad Pro Semicondensed"/>
              </a:rPr>
              <a:t>make a big difference</a:t>
            </a:r>
          </a:p>
          <a:p>
            <a:pPr marR="0" lvl="0">
              <a:lnSpc>
                <a:spcPct val="98000"/>
              </a:lnSpc>
              <a:spcBef>
                <a:spcPts val="0"/>
              </a:spcBef>
              <a:spcAft>
                <a:spcPts val="3000"/>
              </a:spcAft>
              <a:buSzPts val="700"/>
            </a:pPr>
            <a:r>
              <a:rPr lang="en-US" sz="2000">
                <a:effectLst/>
                <a:latin typeface="Myriad Pro" panose="020B0503030403020204" pitchFamily="34" charset="0"/>
                <a:ea typeface="Myriad Pro Semicondensed"/>
                <a:cs typeface="Myriad Pro Semicondensed"/>
              </a:rPr>
              <a:t>We are committed to connecting with you and connecting you with resources</a:t>
            </a:r>
          </a:p>
        </p:txBody>
      </p:sp>
      <p:grpSp>
        <p:nvGrpSpPr>
          <p:cNvPr id="16" name="Group 15">
            <a:extLst>
              <a:ext uri="{FF2B5EF4-FFF2-40B4-BE49-F238E27FC236}">
                <a16:creationId xmlns:a16="http://schemas.microsoft.com/office/drawing/2014/main" id="{B05C6004-9497-1F5A-FD91-CEA20222BF76}"/>
              </a:ext>
            </a:extLst>
          </p:cNvPr>
          <p:cNvGrpSpPr>
            <a:grpSpLocks noGrp="1" noUngrp="1" noRot="1" noMove="1" noResize="1"/>
          </p:cNvGrpSpPr>
          <p:nvPr/>
        </p:nvGrpSpPr>
        <p:grpSpPr>
          <a:xfrm>
            <a:off x="6024463" y="1124968"/>
            <a:ext cx="512135" cy="418214"/>
            <a:chOff x="5699051" y="1711842"/>
            <a:chExt cx="512135" cy="418214"/>
          </a:xfrm>
        </p:grpSpPr>
        <p:sp>
          <p:nvSpPr>
            <p:cNvPr id="11" name="Oval 10">
              <a:extLst>
                <a:ext uri="{FF2B5EF4-FFF2-40B4-BE49-F238E27FC236}">
                  <a16:creationId xmlns:a16="http://schemas.microsoft.com/office/drawing/2014/main" id="{7DFF00C6-3ABC-9661-416F-E0AF1B901FF9}"/>
                </a:ext>
              </a:extLst>
            </p:cNvPr>
            <p:cNvSpPr>
              <a:spLocks noGrp="1" noRot="1" noMove="1" noResize="1" noEditPoints="1" noAdjustHandles="1" noChangeArrowheads="1" noChangeShapeType="1"/>
            </p:cNvSpPr>
            <p:nvPr/>
          </p:nvSpPr>
          <p:spPr>
            <a:xfrm>
              <a:off x="5792972" y="1711842"/>
              <a:ext cx="418214" cy="418214"/>
            </a:xfrm>
            <a:prstGeom prst="ellipse">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Right 14">
              <a:extLst>
                <a:ext uri="{FF2B5EF4-FFF2-40B4-BE49-F238E27FC236}">
                  <a16:creationId xmlns:a16="http://schemas.microsoft.com/office/drawing/2014/main" id="{2959F67F-EB42-E082-78AF-E379A937A20D}"/>
                </a:ext>
              </a:extLst>
            </p:cNvPr>
            <p:cNvSpPr>
              <a:spLocks noGrp="1" noRot="1" noMove="1" noResize="1" noEditPoints="1" noAdjustHandles="1" noChangeArrowheads="1" noChangeShapeType="1"/>
            </p:cNvSpPr>
            <p:nvPr/>
          </p:nvSpPr>
          <p:spPr>
            <a:xfrm>
              <a:off x="5699051" y="1800087"/>
              <a:ext cx="418214" cy="241724"/>
            </a:xfrm>
            <a:prstGeom prst="rightArrow">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D5FFC2C4-D48B-4031-9EC8-B8C1F192B4C1}"/>
              </a:ext>
            </a:extLst>
          </p:cNvPr>
          <p:cNvGrpSpPr>
            <a:grpSpLocks noGrp="1" noUngrp="1" noRot="1" noMove="1" noResize="1"/>
          </p:cNvGrpSpPr>
          <p:nvPr/>
        </p:nvGrpSpPr>
        <p:grpSpPr>
          <a:xfrm>
            <a:off x="6024463" y="2096292"/>
            <a:ext cx="512135" cy="418214"/>
            <a:chOff x="5699051" y="1711842"/>
            <a:chExt cx="512135" cy="418214"/>
          </a:xfrm>
        </p:grpSpPr>
        <p:sp>
          <p:nvSpPr>
            <p:cNvPr id="18" name="Oval 17">
              <a:extLst>
                <a:ext uri="{FF2B5EF4-FFF2-40B4-BE49-F238E27FC236}">
                  <a16:creationId xmlns:a16="http://schemas.microsoft.com/office/drawing/2014/main" id="{DA16CBDE-5D5F-2B4C-7BBD-ECD1B2B470B2}"/>
                </a:ext>
              </a:extLst>
            </p:cNvPr>
            <p:cNvSpPr>
              <a:spLocks noGrp="1" noRot="1" noMove="1" noResize="1" noEditPoints="1" noAdjustHandles="1" noChangeArrowheads="1" noChangeShapeType="1"/>
            </p:cNvSpPr>
            <p:nvPr/>
          </p:nvSpPr>
          <p:spPr>
            <a:xfrm>
              <a:off x="5792972" y="1711842"/>
              <a:ext cx="418214" cy="418214"/>
            </a:xfrm>
            <a:prstGeom prst="ellipse">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row: Right 18">
              <a:extLst>
                <a:ext uri="{FF2B5EF4-FFF2-40B4-BE49-F238E27FC236}">
                  <a16:creationId xmlns:a16="http://schemas.microsoft.com/office/drawing/2014/main" id="{6CDBE633-3E48-C646-6907-CADD75A26CF7}"/>
                </a:ext>
              </a:extLst>
            </p:cNvPr>
            <p:cNvSpPr>
              <a:spLocks noGrp="1" noRot="1" noMove="1" noResize="1" noEditPoints="1" noAdjustHandles="1" noChangeArrowheads="1" noChangeShapeType="1"/>
            </p:cNvSpPr>
            <p:nvPr/>
          </p:nvSpPr>
          <p:spPr>
            <a:xfrm>
              <a:off x="5699051" y="1800087"/>
              <a:ext cx="418214" cy="241724"/>
            </a:xfrm>
            <a:prstGeom prst="rightArrow">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a:extLst>
              <a:ext uri="{FF2B5EF4-FFF2-40B4-BE49-F238E27FC236}">
                <a16:creationId xmlns:a16="http://schemas.microsoft.com/office/drawing/2014/main" id="{0175016F-610F-0D89-8938-CF5E7E1F366F}"/>
              </a:ext>
            </a:extLst>
          </p:cNvPr>
          <p:cNvGrpSpPr>
            <a:grpSpLocks noGrp="1" noUngrp="1" noRot="1" noMove="1" noResize="1"/>
          </p:cNvGrpSpPr>
          <p:nvPr/>
        </p:nvGrpSpPr>
        <p:grpSpPr>
          <a:xfrm>
            <a:off x="6024463" y="3067616"/>
            <a:ext cx="512135" cy="418214"/>
            <a:chOff x="5699051" y="1711842"/>
            <a:chExt cx="512135" cy="418214"/>
          </a:xfrm>
        </p:grpSpPr>
        <p:sp>
          <p:nvSpPr>
            <p:cNvPr id="21" name="Oval 20">
              <a:extLst>
                <a:ext uri="{FF2B5EF4-FFF2-40B4-BE49-F238E27FC236}">
                  <a16:creationId xmlns:a16="http://schemas.microsoft.com/office/drawing/2014/main" id="{AD15ED56-694B-4C92-6163-DB8151419F9B}"/>
                </a:ext>
              </a:extLst>
            </p:cNvPr>
            <p:cNvSpPr>
              <a:spLocks noGrp="1" noRot="1" noMove="1" noResize="1" noEditPoints="1" noAdjustHandles="1" noChangeArrowheads="1" noChangeShapeType="1"/>
            </p:cNvSpPr>
            <p:nvPr/>
          </p:nvSpPr>
          <p:spPr>
            <a:xfrm>
              <a:off x="5792972" y="1711842"/>
              <a:ext cx="418214" cy="418214"/>
            </a:xfrm>
            <a:prstGeom prst="ellipse">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Right 21">
              <a:extLst>
                <a:ext uri="{FF2B5EF4-FFF2-40B4-BE49-F238E27FC236}">
                  <a16:creationId xmlns:a16="http://schemas.microsoft.com/office/drawing/2014/main" id="{4CFEDE31-AA62-8328-47D3-CF97966F54B6}"/>
                </a:ext>
              </a:extLst>
            </p:cNvPr>
            <p:cNvSpPr>
              <a:spLocks noGrp="1" noRot="1" noMove="1" noResize="1" noEditPoints="1" noAdjustHandles="1" noChangeArrowheads="1" noChangeShapeType="1"/>
            </p:cNvSpPr>
            <p:nvPr/>
          </p:nvSpPr>
          <p:spPr>
            <a:xfrm>
              <a:off x="5699051" y="1800087"/>
              <a:ext cx="418214" cy="241724"/>
            </a:xfrm>
            <a:prstGeom prst="rightArrow">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2">
            <a:extLst>
              <a:ext uri="{FF2B5EF4-FFF2-40B4-BE49-F238E27FC236}">
                <a16:creationId xmlns:a16="http://schemas.microsoft.com/office/drawing/2014/main" id="{35E4008A-611A-067A-C4F1-D00AF1995774}"/>
              </a:ext>
            </a:extLst>
          </p:cNvPr>
          <p:cNvGrpSpPr>
            <a:grpSpLocks noGrp="1" noUngrp="1" noRot="1" noMove="1" noResize="1"/>
          </p:cNvGrpSpPr>
          <p:nvPr/>
        </p:nvGrpSpPr>
        <p:grpSpPr>
          <a:xfrm>
            <a:off x="6024463" y="4038940"/>
            <a:ext cx="512135" cy="418214"/>
            <a:chOff x="5699051" y="1711842"/>
            <a:chExt cx="512135" cy="418214"/>
          </a:xfrm>
        </p:grpSpPr>
        <p:sp>
          <p:nvSpPr>
            <p:cNvPr id="24" name="Oval 23">
              <a:extLst>
                <a:ext uri="{FF2B5EF4-FFF2-40B4-BE49-F238E27FC236}">
                  <a16:creationId xmlns:a16="http://schemas.microsoft.com/office/drawing/2014/main" id="{8B6A499C-B0EA-8212-F772-B6C588AB128C}"/>
                </a:ext>
              </a:extLst>
            </p:cNvPr>
            <p:cNvSpPr>
              <a:spLocks noGrp="1" noRot="1" noMove="1" noResize="1" noEditPoints="1" noAdjustHandles="1" noChangeArrowheads="1" noChangeShapeType="1"/>
            </p:cNvSpPr>
            <p:nvPr/>
          </p:nvSpPr>
          <p:spPr>
            <a:xfrm>
              <a:off x="5792972" y="1711842"/>
              <a:ext cx="418214" cy="418214"/>
            </a:xfrm>
            <a:prstGeom prst="ellipse">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Arrow: Right 24">
              <a:extLst>
                <a:ext uri="{FF2B5EF4-FFF2-40B4-BE49-F238E27FC236}">
                  <a16:creationId xmlns:a16="http://schemas.microsoft.com/office/drawing/2014/main" id="{089949EF-C2E8-81E2-AB90-CA224253F96D}"/>
                </a:ext>
              </a:extLst>
            </p:cNvPr>
            <p:cNvSpPr>
              <a:spLocks noGrp="1" noRot="1" noMove="1" noResize="1" noEditPoints="1" noAdjustHandles="1" noChangeArrowheads="1" noChangeShapeType="1"/>
            </p:cNvSpPr>
            <p:nvPr/>
          </p:nvSpPr>
          <p:spPr>
            <a:xfrm>
              <a:off x="5699051" y="1800087"/>
              <a:ext cx="418214" cy="241724"/>
            </a:xfrm>
            <a:prstGeom prst="rightArrow">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 name="Group 2">
            <a:extLst>
              <a:ext uri="{FF2B5EF4-FFF2-40B4-BE49-F238E27FC236}">
                <a16:creationId xmlns:a16="http://schemas.microsoft.com/office/drawing/2014/main" id="{ECA4418B-99F1-012E-D92F-58276286DBDA}"/>
              </a:ext>
            </a:extLst>
          </p:cNvPr>
          <p:cNvGrpSpPr>
            <a:grpSpLocks noGrp="1" noUngrp="1" noRot="1" noMove="1" noResize="1"/>
          </p:cNvGrpSpPr>
          <p:nvPr/>
        </p:nvGrpSpPr>
        <p:grpSpPr>
          <a:xfrm>
            <a:off x="6024463" y="5010264"/>
            <a:ext cx="512135" cy="418214"/>
            <a:chOff x="5699051" y="1711842"/>
            <a:chExt cx="512135" cy="418214"/>
          </a:xfrm>
        </p:grpSpPr>
        <p:sp>
          <p:nvSpPr>
            <p:cNvPr id="6" name="Oval 5">
              <a:extLst>
                <a:ext uri="{FF2B5EF4-FFF2-40B4-BE49-F238E27FC236}">
                  <a16:creationId xmlns:a16="http://schemas.microsoft.com/office/drawing/2014/main" id="{4B94A2B2-4B4B-D5E6-F5EB-0E48F9943F18}"/>
                </a:ext>
              </a:extLst>
            </p:cNvPr>
            <p:cNvSpPr>
              <a:spLocks noGrp="1" noRot="1" noMove="1" noResize="1" noEditPoints="1" noAdjustHandles="1" noChangeArrowheads="1" noChangeShapeType="1"/>
            </p:cNvSpPr>
            <p:nvPr/>
          </p:nvSpPr>
          <p:spPr>
            <a:xfrm>
              <a:off x="5792972" y="1711842"/>
              <a:ext cx="418214" cy="418214"/>
            </a:xfrm>
            <a:prstGeom prst="ellipse">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FC6B8C90-65AE-2397-A5D9-3F23F75E8460}"/>
                </a:ext>
              </a:extLst>
            </p:cNvPr>
            <p:cNvSpPr>
              <a:spLocks noGrp="1" noRot="1" noMove="1" noResize="1" noEditPoints="1" noAdjustHandles="1" noChangeArrowheads="1" noChangeShapeType="1"/>
            </p:cNvSpPr>
            <p:nvPr/>
          </p:nvSpPr>
          <p:spPr>
            <a:xfrm>
              <a:off x="5699051" y="1800087"/>
              <a:ext cx="418214" cy="241724"/>
            </a:xfrm>
            <a:prstGeom prst="rightArrow">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extBox 1">
            <a:extLst>
              <a:ext uri="{FF2B5EF4-FFF2-40B4-BE49-F238E27FC236}">
                <a16:creationId xmlns:a16="http://schemas.microsoft.com/office/drawing/2014/main" id="{5F269C96-1CA0-9430-DE55-DAB62ACCC4B6}"/>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t>Brain Health &amp; Dementia Awareness in Our Communities  |  </a:t>
            </a:r>
            <a:fld id="{F9C608B9-E2CB-4E5D-B995-23A42A7D67FE}" type="slidenum">
              <a:rPr lang="en-US" sz="1200" i="1" smtClean="0"/>
              <a:pPr algn="r"/>
              <a:t>7</a:t>
            </a:fld>
            <a:r>
              <a:rPr lang="en-US" sz="1200" i="1"/>
              <a:t> </a:t>
            </a:r>
          </a:p>
        </p:txBody>
      </p:sp>
      <p:sp>
        <p:nvSpPr>
          <p:cNvPr id="8" name="TextBox 7">
            <a:extLst>
              <a:ext uri="{FF2B5EF4-FFF2-40B4-BE49-F238E27FC236}">
                <a16:creationId xmlns:a16="http://schemas.microsoft.com/office/drawing/2014/main" id="{DF041FBA-27A7-BB28-10C3-4DC2A998F268}"/>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solidFill>
              </a:rPr>
              <a:t>Please Do Not Change Presentation Language</a:t>
            </a:r>
          </a:p>
        </p:txBody>
      </p:sp>
    </p:spTree>
    <p:extLst>
      <p:ext uri="{BB962C8B-B14F-4D97-AF65-F5344CB8AC3E}">
        <p14:creationId xmlns:p14="http://schemas.microsoft.com/office/powerpoint/2010/main" val="33770153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C002E3B-660C-5225-A1A2-8C70DDDE36BA}"/>
              </a:ext>
            </a:extLst>
          </p:cNvPr>
          <p:cNvSpPr txBox="1">
            <a:spLocks noGrp="1" noRot="1" noMove="1" noResize="1" noEditPoints="1" noAdjustHandles="1" noChangeArrowheads="1" noChangeShapeType="1"/>
          </p:cNvSpPr>
          <p:nvPr/>
        </p:nvSpPr>
        <p:spPr>
          <a:xfrm>
            <a:off x="981858" y="1078506"/>
            <a:ext cx="6536542" cy="1754326"/>
          </a:xfrm>
          <a:prstGeom prst="rect">
            <a:avLst/>
          </a:prstGeom>
          <a:noFill/>
        </p:spPr>
        <p:txBody>
          <a:bodyPr wrap="square" rtlCol="0">
            <a:spAutoFit/>
          </a:bodyPr>
          <a:lstStyle/>
          <a:p>
            <a:pPr>
              <a:lnSpc>
                <a:spcPct val="90000"/>
              </a:lnSpc>
            </a:pPr>
            <a:r>
              <a:rPr lang="en-US" sz="6000" b="1" i="0" u="none" strike="noStrike" baseline="0">
                <a:latin typeface="Myriad Pro" panose="020B0503030403020204" pitchFamily="34" charset="0"/>
              </a:rPr>
              <a:t>Thank You </a:t>
            </a:r>
            <a:br>
              <a:rPr lang="en-US" sz="6000" b="1" i="0" u="none" strike="noStrike" baseline="0">
                <a:latin typeface="Myriad Pro" panose="020B0503030403020204" pitchFamily="34" charset="0"/>
              </a:rPr>
            </a:br>
            <a:r>
              <a:rPr lang="en-US" sz="6000" b="1" i="0" u="none" strike="noStrike" baseline="0">
                <a:latin typeface="Myriad Pro" panose="020B0503030403020204" pitchFamily="34" charset="0"/>
              </a:rPr>
              <a:t>for Attending</a:t>
            </a:r>
            <a:endParaRPr lang="en-US" sz="6000"/>
          </a:p>
        </p:txBody>
      </p:sp>
      <p:sp>
        <p:nvSpPr>
          <p:cNvPr id="4" name="TextBox 3">
            <a:extLst>
              <a:ext uri="{FF2B5EF4-FFF2-40B4-BE49-F238E27FC236}">
                <a16:creationId xmlns:a16="http://schemas.microsoft.com/office/drawing/2014/main" id="{3F3B3183-86D3-DD71-F7AE-84AE39D288A2}"/>
              </a:ext>
            </a:extLst>
          </p:cNvPr>
          <p:cNvSpPr txBox="1">
            <a:spLocks noGrp="1" noRot="1" noMove="1" noResize="1" noEditPoints="1" noAdjustHandles="1" noChangeArrowheads="1" noChangeShapeType="1"/>
          </p:cNvSpPr>
          <p:nvPr/>
        </p:nvSpPr>
        <p:spPr>
          <a:xfrm>
            <a:off x="1032658" y="4214691"/>
            <a:ext cx="5223795" cy="646331"/>
          </a:xfrm>
          <a:prstGeom prst="rect">
            <a:avLst/>
          </a:prstGeom>
          <a:noFill/>
        </p:spPr>
        <p:txBody>
          <a:bodyPr wrap="square" rtlCol="0">
            <a:spAutoFit/>
          </a:bodyPr>
          <a:lstStyle/>
          <a:p>
            <a:r>
              <a:rPr lang="en-US" sz="3600" b="1" i="0" u="none" strike="noStrike" baseline="0">
                <a:latin typeface="Myriad Pro" panose="020B0503030403020204" pitchFamily="34" charset="0"/>
              </a:rPr>
              <a:t>Questions?</a:t>
            </a:r>
            <a:endParaRPr lang="en-US" sz="5400" b="1"/>
          </a:p>
        </p:txBody>
      </p:sp>
      <p:sp>
        <p:nvSpPr>
          <p:cNvPr id="5" name="TextBox 4">
            <a:extLst>
              <a:ext uri="{FF2B5EF4-FFF2-40B4-BE49-F238E27FC236}">
                <a16:creationId xmlns:a16="http://schemas.microsoft.com/office/drawing/2014/main" id="{7713DF95-15EC-D0A1-E689-56709DF2A26D}"/>
              </a:ext>
            </a:extLst>
          </p:cNvPr>
          <p:cNvSpPr txBox="1">
            <a:spLocks noGrp="1" noRot="1" noMove="1" noResize="1" noEditPoints="1" noAdjustHandles="1" noChangeArrowheads="1" noChangeShapeType="1"/>
          </p:cNvSpPr>
          <p:nvPr/>
        </p:nvSpPr>
        <p:spPr>
          <a:xfrm>
            <a:off x="1032659" y="2876328"/>
            <a:ext cx="4938772" cy="1200329"/>
          </a:xfrm>
          <a:prstGeom prst="rect">
            <a:avLst/>
          </a:prstGeom>
          <a:noFill/>
        </p:spPr>
        <p:txBody>
          <a:bodyPr wrap="square" lIns="91440" tIns="45720" rIns="91440" bIns="45720" rtlCol="0" anchor="t">
            <a:spAutoFit/>
          </a:bodyPr>
          <a:lstStyle/>
          <a:p>
            <a:r>
              <a:rPr lang="en-US" sz="2400">
                <a:latin typeface="Myriad Pro"/>
              </a:rPr>
              <a:t>And for caring enough to grow brain health and dementia awareness in our communities. </a:t>
            </a:r>
            <a:endParaRPr lang="en-US" sz="4000"/>
          </a:p>
        </p:txBody>
      </p:sp>
      <p:sp>
        <p:nvSpPr>
          <p:cNvPr id="7" name="TextBox 6">
            <a:extLst>
              <a:ext uri="{FF2B5EF4-FFF2-40B4-BE49-F238E27FC236}">
                <a16:creationId xmlns:a16="http://schemas.microsoft.com/office/drawing/2014/main" id="{7268CBDF-6816-0E22-A71E-CBA9CA0C61D2}"/>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solidFill>
                  <a:schemeClr val="bg1"/>
                </a:solidFill>
              </a:rPr>
              <a:t>Brain Health &amp; Dementia Awareness in Our Communities  |  </a:t>
            </a:r>
            <a:fld id="{F9C608B9-E2CB-4E5D-B995-23A42A7D67FE}" type="slidenum">
              <a:rPr lang="en-US" sz="1200" i="1" smtClean="0">
                <a:solidFill>
                  <a:schemeClr val="bg1"/>
                </a:solidFill>
              </a:rPr>
              <a:pPr algn="r"/>
              <a:t>70</a:t>
            </a:fld>
            <a:r>
              <a:rPr lang="en-US" sz="1200" i="1">
                <a:solidFill>
                  <a:schemeClr val="bg1"/>
                </a:solidFill>
              </a:rPr>
              <a:t> </a:t>
            </a:r>
          </a:p>
        </p:txBody>
      </p:sp>
      <p:sp>
        <p:nvSpPr>
          <p:cNvPr id="8" name="TextBox 7">
            <a:extLst>
              <a:ext uri="{FF2B5EF4-FFF2-40B4-BE49-F238E27FC236}">
                <a16:creationId xmlns:a16="http://schemas.microsoft.com/office/drawing/2014/main" id="{FC8905EB-7EEA-AF25-5998-BF5BFFC669B4}"/>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solidFill>
              </a:rPr>
              <a:t>Please Do Not Change Presentation Language</a:t>
            </a:r>
          </a:p>
        </p:txBody>
      </p:sp>
      <p:sp>
        <p:nvSpPr>
          <p:cNvPr id="9" name="Oval 8">
            <a:extLst>
              <a:ext uri="{FF2B5EF4-FFF2-40B4-BE49-F238E27FC236}">
                <a16:creationId xmlns:a16="http://schemas.microsoft.com/office/drawing/2014/main" id="{53C5A511-CF9C-D957-CBBF-F194F43A23D6}"/>
              </a:ext>
            </a:extLst>
          </p:cNvPr>
          <p:cNvSpPr/>
          <p:nvPr/>
        </p:nvSpPr>
        <p:spPr>
          <a:xfrm flipH="1">
            <a:off x="7042375" y="494097"/>
            <a:ext cx="4116967" cy="4116967"/>
          </a:xfrm>
          <a:prstGeom prst="ellipse">
            <a:avLst/>
          </a:prstGeom>
          <a:blipFill>
            <a:blip r:embed="rId3">
              <a:extLst>
                <a:ext uri="{28A0092B-C50C-407E-A947-70E740481C1C}">
                  <a14:useLocalDpi xmlns:a14="http://schemas.microsoft.com/office/drawing/2010/main" val="0"/>
                </a:ext>
              </a:extLst>
            </a:blip>
            <a:srcRect/>
            <a:stretch>
              <a:fillRect l="-22070" t="-56" r="-28918" b="-603"/>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295000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B25F5F-EBCD-F187-859E-F3F2AECF8C78}"/>
              </a:ext>
            </a:extLst>
          </p:cNvPr>
          <p:cNvSpPr txBox="1">
            <a:spLocks noGrp="1" noRot="1" noMove="1" noResize="1" noEditPoints="1" noAdjustHandles="1" noChangeArrowheads="1" noChangeShapeType="1"/>
          </p:cNvSpPr>
          <p:nvPr/>
        </p:nvSpPr>
        <p:spPr>
          <a:xfrm>
            <a:off x="691555" y="644212"/>
            <a:ext cx="5139406" cy="906658"/>
          </a:xfrm>
          <a:prstGeom prst="rect">
            <a:avLst/>
          </a:prstGeom>
          <a:noFill/>
        </p:spPr>
        <p:txBody>
          <a:bodyPr wrap="square" rtlCol="0">
            <a:spAutoFit/>
          </a:bodyPr>
          <a:lstStyle/>
          <a:p>
            <a:pPr>
              <a:lnSpc>
                <a:spcPct val="80000"/>
              </a:lnSpc>
            </a:pPr>
            <a:r>
              <a:rPr lang="en-US" sz="6600" b="1">
                <a:solidFill>
                  <a:schemeClr val="bg1"/>
                </a:solidFill>
                <a:latin typeface="+mj-lt"/>
              </a:rPr>
              <a:t>Expectations</a:t>
            </a:r>
          </a:p>
        </p:txBody>
      </p:sp>
      <p:sp>
        <p:nvSpPr>
          <p:cNvPr id="5" name="TextBox 4">
            <a:extLst>
              <a:ext uri="{FF2B5EF4-FFF2-40B4-BE49-F238E27FC236}">
                <a16:creationId xmlns:a16="http://schemas.microsoft.com/office/drawing/2014/main" id="{0682B60A-4775-A800-2A1C-E8844C514B4F}"/>
              </a:ext>
            </a:extLst>
          </p:cNvPr>
          <p:cNvSpPr txBox="1">
            <a:spLocks noGrp="1" noRot="1" noMove="1" noResize="1" noEditPoints="1" noAdjustHandles="1" noChangeArrowheads="1" noChangeShapeType="1"/>
          </p:cNvSpPr>
          <p:nvPr/>
        </p:nvSpPr>
        <p:spPr>
          <a:xfrm>
            <a:off x="8160759" y="4180057"/>
            <a:ext cx="3491712" cy="1184940"/>
          </a:xfrm>
          <a:prstGeom prst="rect">
            <a:avLst/>
          </a:prstGeom>
          <a:noFill/>
        </p:spPr>
        <p:txBody>
          <a:bodyPr wrap="square" rtlCol="0" anchor="ctr">
            <a:spAutoFit/>
          </a:bodyPr>
          <a:lstStyle/>
          <a:p>
            <a:pPr marR="0" lvl="0" algn="ctr">
              <a:spcBef>
                <a:spcPts val="0"/>
              </a:spcBef>
              <a:spcAft>
                <a:spcPts val="600"/>
              </a:spcAft>
              <a:buSzPts val="700"/>
            </a:pPr>
            <a:r>
              <a:rPr lang="en-US" sz="2200" b="1">
                <a:effectLst/>
                <a:ea typeface="Myriad Pro Semicondensed"/>
                <a:cs typeface="Myriad Pro Semicondensed"/>
              </a:rPr>
              <a:t>Take Care of this Space</a:t>
            </a:r>
          </a:p>
          <a:p>
            <a:pPr marR="0" lvl="0" algn="ctr">
              <a:spcBef>
                <a:spcPts val="0"/>
              </a:spcBef>
              <a:spcAft>
                <a:spcPts val="600"/>
              </a:spcAft>
              <a:buSzPts val="700"/>
            </a:pPr>
            <a:r>
              <a:rPr lang="en-US" sz="2200">
                <a:effectLst/>
                <a:ea typeface="Myriad Pro Semicondensed"/>
                <a:cs typeface="Myriad Pro Semicondensed"/>
              </a:rPr>
              <a:t>Leave This Place Better </a:t>
            </a:r>
            <a:br>
              <a:rPr lang="en-US" sz="2200">
                <a:effectLst/>
                <a:ea typeface="Myriad Pro Semicondensed"/>
                <a:cs typeface="Myriad Pro Semicondensed"/>
              </a:rPr>
            </a:br>
            <a:r>
              <a:rPr lang="en-US" sz="2200">
                <a:effectLst/>
                <a:ea typeface="Myriad Pro Semicondensed"/>
                <a:cs typeface="Myriad Pro Semicondensed"/>
              </a:rPr>
              <a:t>Than You Found It</a:t>
            </a:r>
          </a:p>
        </p:txBody>
      </p:sp>
      <p:grpSp>
        <p:nvGrpSpPr>
          <p:cNvPr id="15" name="Group 14">
            <a:extLst>
              <a:ext uri="{FF2B5EF4-FFF2-40B4-BE49-F238E27FC236}">
                <a16:creationId xmlns:a16="http://schemas.microsoft.com/office/drawing/2014/main" id="{1BA62F1E-E9FE-8397-7894-A4BEFE718D49}"/>
              </a:ext>
            </a:extLst>
          </p:cNvPr>
          <p:cNvGrpSpPr>
            <a:grpSpLocks noGrp="1" noUngrp="1" noRot="1" noMove="1" noResize="1"/>
          </p:cNvGrpSpPr>
          <p:nvPr/>
        </p:nvGrpSpPr>
        <p:grpSpPr>
          <a:xfrm>
            <a:off x="1728382" y="3061195"/>
            <a:ext cx="834656" cy="845412"/>
            <a:chOff x="1869742" y="2250962"/>
            <a:chExt cx="834656" cy="845412"/>
          </a:xfrm>
        </p:grpSpPr>
        <p:sp>
          <p:nvSpPr>
            <p:cNvPr id="2" name="Oval 1">
              <a:extLst>
                <a:ext uri="{FF2B5EF4-FFF2-40B4-BE49-F238E27FC236}">
                  <a16:creationId xmlns:a16="http://schemas.microsoft.com/office/drawing/2014/main" id="{F56DF81E-E59C-7053-3B6F-D36C4E61E6DD}"/>
                </a:ext>
              </a:extLst>
            </p:cNvPr>
            <p:cNvSpPr>
              <a:spLocks noGrp="1" noRot="1" noMove="1" noResize="1" noEditPoints="1" noAdjustHandles="1" noChangeArrowheads="1" noChangeShapeType="1"/>
            </p:cNvSpPr>
            <p:nvPr/>
          </p:nvSpPr>
          <p:spPr>
            <a:xfrm>
              <a:off x="1869742" y="2261718"/>
              <a:ext cx="834656" cy="834656"/>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EE4D0C29-F1F8-CD48-5597-952DA3BCA720}"/>
                </a:ext>
              </a:extLst>
            </p:cNvPr>
            <p:cNvSpPr txBox="1">
              <a:spLocks noGrp="1" noRot="1" noMove="1" noResize="1" noEditPoints="1" noAdjustHandles="1" noChangeArrowheads="1" noChangeShapeType="1"/>
            </p:cNvSpPr>
            <p:nvPr/>
          </p:nvSpPr>
          <p:spPr>
            <a:xfrm>
              <a:off x="2046853" y="2250962"/>
              <a:ext cx="491067" cy="830997"/>
            </a:xfrm>
            <a:prstGeom prst="rect">
              <a:avLst/>
            </a:prstGeom>
            <a:noFill/>
          </p:spPr>
          <p:txBody>
            <a:bodyPr wrap="square" rtlCol="0" anchor="ctr">
              <a:spAutoFit/>
            </a:bodyPr>
            <a:lstStyle/>
            <a:p>
              <a:pPr algn="ctr"/>
              <a:r>
                <a:rPr lang="en-US" sz="4800" b="1">
                  <a:solidFill>
                    <a:schemeClr val="tx2"/>
                  </a:solidFill>
                </a:rPr>
                <a:t>1</a:t>
              </a:r>
            </a:p>
          </p:txBody>
        </p:sp>
      </p:grpSp>
      <p:grpSp>
        <p:nvGrpSpPr>
          <p:cNvPr id="14" name="Group 13">
            <a:extLst>
              <a:ext uri="{FF2B5EF4-FFF2-40B4-BE49-F238E27FC236}">
                <a16:creationId xmlns:a16="http://schemas.microsoft.com/office/drawing/2014/main" id="{9E9998FE-6610-A22C-43EF-E164CDA725E0}"/>
              </a:ext>
            </a:extLst>
          </p:cNvPr>
          <p:cNvGrpSpPr>
            <a:grpSpLocks noGrp="1" noUngrp="1" noRot="1" noMove="1" noResize="1"/>
          </p:cNvGrpSpPr>
          <p:nvPr/>
        </p:nvGrpSpPr>
        <p:grpSpPr>
          <a:xfrm>
            <a:off x="5574143" y="3068075"/>
            <a:ext cx="834656" cy="863723"/>
            <a:chOff x="5105498" y="2257842"/>
            <a:chExt cx="834656" cy="863723"/>
          </a:xfrm>
        </p:grpSpPr>
        <p:sp>
          <p:nvSpPr>
            <p:cNvPr id="3" name="Oval 2">
              <a:extLst>
                <a:ext uri="{FF2B5EF4-FFF2-40B4-BE49-F238E27FC236}">
                  <a16:creationId xmlns:a16="http://schemas.microsoft.com/office/drawing/2014/main" id="{8C2510DD-AB30-9A4D-41D9-D9CF954051F1}"/>
                </a:ext>
              </a:extLst>
            </p:cNvPr>
            <p:cNvSpPr>
              <a:spLocks noGrp="1" noRot="1" noMove="1" noResize="1" noEditPoints="1" noAdjustHandles="1" noChangeArrowheads="1" noChangeShapeType="1"/>
            </p:cNvSpPr>
            <p:nvPr/>
          </p:nvSpPr>
          <p:spPr>
            <a:xfrm>
              <a:off x="5105498" y="2286909"/>
              <a:ext cx="834656" cy="834656"/>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31D082D-D962-3088-3D48-1E17844326A8}"/>
                </a:ext>
              </a:extLst>
            </p:cNvPr>
            <p:cNvSpPr txBox="1">
              <a:spLocks noGrp="1" noRot="1" noMove="1" noResize="1" noEditPoints="1" noAdjustHandles="1" noChangeArrowheads="1" noChangeShapeType="1"/>
            </p:cNvSpPr>
            <p:nvPr/>
          </p:nvSpPr>
          <p:spPr>
            <a:xfrm>
              <a:off x="5282609" y="2257842"/>
              <a:ext cx="491067" cy="830997"/>
            </a:xfrm>
            <a:prstGeom prst="rect">
              <a:avLst/>
            </a:prstGeom>
            <a:noFill/>
          </p:spPr>
          <p:txBody>
            <a:bodyPr wrap="square" rtlCol="0" anchor="ctr">
              <a:spAutoFit/>
            </a:bodyPr>
            <a:lstStyle/>
            <a:p>
              <a:pPr algn="ctr"/>
              <a:r>
                <a:rPr lang="en-US" sz="4800" b="1">
                  <a:solidFill>
                    <a:schemeClr val="tx2"/>
                  </a:solidFill>
                </a:rPr>
                <a:t>2</a:t>
              </a:r>
            </a:p>
          </p:txBody>
        </p:sp>
      </p:grpSp>
      <p:grpSp>
        <p:nvGrpSpPr>
          <p:cNvPr id="13" name="Group 12">
            <a:extLst>
              <a:ext uri="{FF2B5EF4-FFF2-40B4-BE49-F238E27FC236}">
                <a16:creationId xmlns:a16="http://schemas.microsoft.com/office/drawing/2014/main" id="{664D9E31-7F4C-F3AE-BDD9-4884F7D2287D}"/>
              </a:ext>
            </a:extLst>
          </p:cNvPr>
          <p:cNvGrpSpPr>
            <a:grpSpLocks noGrp="1" noUngrp="1" noRot="1" noMove="1" noResize="1"/>
          </p:cNvGrpSpPr>
          <p:nvPr/>
        </p:nvGrpSpPr>
        <p:grpSpPr>
          <a:xfrm>
            <a:off x="9489287" y="3031910"/>
            <a:ext cx="834656" cy="860282"/>
            <a:chOff x="9020138" y="2221677"/>
            <a:chExt cx="834656" cy="860282"/>
          </a:xfrm>
        </p:grpSpPr>
        <p:sp>
          <p:nvSpPr>
            <p:cNvPr id="10" name="Oval 9">
              <a:extLst>
                <a:ext uri="{FF2B5EF4-FFF2-40B4-BE49-F238E27FC236}">
                  <a16:creationId xmlns:a16="http://schemas.microsoft.com/office/drawing/2014/main" id="{B25B3E4B-A0B1-F1EA-405F-8146DEC5D713}"/>
                </a:ext>
              </a:extLst>
            </p:cNvPr>
            <p:cNvSpPr>
              <a:spLocks noGrp="1" noRot="1" noMove="1" noResize="1" noEditPoints="1" noAdjustHandles="1" noChangeArrowheads="1" noChangeShapeType="1"/>
            </p:cNvSpPr>
            <p:nvPr/>
          </p:nvSpPr>
          <p:spPr>
            <a:xfrm>
              <a:off x="9020138" y="2247303"/>
              <a:ext cx="834656" cy="834656"/>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ADD74AE-977A-FC5F-2A18-F0C0D885BFE5}"/>
                </a:ext>
              </a:extLst>
            </p:cNvPr>
            <p:cNvSpPr txBox="1">
              <a:spLocks noGrp="1" noRot="1" noMove="1" noResize="1" noEditPoints="1" noAdjustHandles="1" noChangeArrowheads="1" noChangeShapeType="1"/>
            </p:cNvSpPr>
            <p:nvPr/>
          </p:nvSpPr>
          <p:spPr>
            <a:xfrm>
              <a:off x="9197249" y="2221677"/>
              <a:ext cx="491067" cy="830997"/>
            </a:xfrm>
            <a:prstGeom prst="rect">
              <a:avLst/>
            </a:prstGeom>
            <a:noFill/>
          </p:spPr>
          <p:txBody>
            <a:bodyPr wrap="square" rtlCol="0" anchor="ctr">
              <a:spAutoFit/>
            </a:bodyPr>
            <a:lstStyle/>
            <a:p>
              <a:pPr algn="ctr"/>
              <a:r>
                <a:rPr lang="en-US" sz="4800" b="1">
                  <a:solidFill>
                    <a:schemeClr val="tx2"/>
                  </a:solidFill>
                </a:rPr>
                <a:t>3</a:t>
              </a:r>
            </a:p>
          </p:txBody>
        </p:sp>
      </p:grpSp>
      <p:sp>
        <p:nvSpPr>
          <p:cNvPr id="11" name="TextBox 10">
            <a:extLst>
              <a:ext uri="{FF2B5EF4-FFF2-40B4-BE49-F238E27FC236}">
                <a16:creationId xmlns:a16="http://schemas.microsoft.com/office/drawing/2014/main" id="{6ECABD49-D4DB-DAD0-0114-D425180F0C60}"/>
              </a:ext>
            </a:extLst>
          </p:cNvPr>
          <p:cNvSpPr txBox="1">
            <a:spLocks noGrp="1" noRot="1" noMove="1" noResize="1" noEditPoints="1" noAdjustHandles="1" noChangeArrowheads="1" noChangeShapeType="1"/>
          </p:cNvSpPr>
          <p:nvPr/>
        </p:nvSpPr>
        <p:spPr>
          <a:xfrm>
            <a:off x="539529" y="4202019"/>
            <a:ext cx="3212362" cy="1261884"/>
          </a:xfrm>
          <a:prstGeom prst="rect">
            <a:avLst/>
          </a:prstGeom>
          <a:noFill/>
        </p:spPr>
        <p:txBody>
          <a:bodyPr wrap="square" rtlCol="0" anchor="ctr">
            <a:spAutoFit/>
          </a:bodyPr>
          <a:lstStyle/>
          <a:p>
            <a:pPr algn="ctr">
              <a:spcAft>
                <a:spcPts val="600"/>
              </a:spcAft>
            </a:pPr>
            <a:r>
              <a:rPr lang="en-US" sz="2200" b="1">
                <a:effectLst/>
                <a:ea typeface="Myriad Pro Semicondensed"/>
                <a:cs typeface="Myriad Pro Semicondensed"/>
              </a:rPr>
              <a:t>Take Care of Yourself</a:t>
            </a:r>
          </a:p>
          <a:p>
            <a:pPr algn="ctr">
              <a:spcBef>
                <a:spcPts val="600"/>
              </a:spcBef>
              <a:spcAft>
                <a:spcPts val="600"/>
              </a:spcAft>
            </a:pPr>
            <a:r>
              <a:rPr lang="en-US" sz="2200">
                <a:effectLst/>
                <a:ea typeface="Myriad Pro Semicondensed"/>
                <a:cs typeface="Myriad Pro Semicondensed"/>
              </a:rPr>
              <a:t>Stay Present for </a:t>
            </a:r>
            <a:br>
              <a:rPr lang="en-US" sz="2200">
                <a:effectLst/>
                <a:ea typeface="Myriad Pro Semicondensed"/>
                <a:cs typeface="Myriad Pro Semicondensed"/>
              </a:rPr>
            </a:br>
            <a:r>
              <a:rPr lang="en-US" sz="2200">
                <a:effectLst/>
                <a:ea typeface="Myriad Pro Semicondensed"/>
                <a:cs typeface="Myriad Pro Semicondensed"/>
              </a:rPr>
              <a:t>the Full Workshop</a:t>
            </a:r>
          </a:p>
        </p:txBody>
      </p:sp>
      <p:sp>
        <p:nvSpPr>
          <p:cNvPr id="12" name="TextBox 11">
            <a:extLst>
              <a:ext uri="{FF2B5EF4-FFF2-40B4-BE49-F238E27FC236}">
                <a16:creationId xmlns:a16="http://schemas.microsoft.com/office/drawing/2014/main" id="{D0EEC8CE-1B50-6984-892C-F5A24DC05129}"/>
              </a:ext>
            </a:extLst>
          </p:cNvPr>
          <p:cNvSpPr txBox="1">
            <a:spLocks noGrp="1" noRot="1" noMove="1" noResize="1" noEditPoints="1" noAdjustHandles="1" noChangeArrowheads="1" noChangeShapeType="1"/>
          </p:cNvSpPr>
          <p:nvPr/>
        </p:nvSpPr>
        <p:spPr>
          <a:xfrm>
            <a:off x="4120141" y="4202019"/>
            <a:ext cx="3742661" cy="1184940"/>
          </a:xfrm>
          <a:prstGeom prst="rect">
            <a:avLst/>
          </a:prstGeom>
          <a:noFill/>
        </p:spPr>
        <p:txBody>
          <a:bodyPr wrap="square" rtlCol="0" anchor="ctr">
            <a:spAutoFit/>
          </a:bodyPr>
          <a:lstStyle/>
          <a:p>
            <a:pPr marR="0" lvl="0" algn="ctr">
              <a:spcBef>
                <a:spcPts val="0"/>
              </a:spcBef>
              <a:spcAft>
                <a:spcPts val="600"/>
              </a:spcAft>
              <a:buSzPts val="700"/>
            </a:pPr>
            <a:r>
              <a:rPr lang="en-US" sz="2200" b="1">
                <a:effectLst/>
                <a:ea typeface="Myriad Pro Semicondensed"/>
                <a:cs typeface="Myriad Pro Semicondensed"/>
              </a:rPr>
              <a:t>Take Care of Each Other</a:t>
            </a:r>
          </a:p>
          <a:p>
            <a:pPr marR="0" lvl="0" algn="ctr">
              <a:spcBef>
                <a:spcPts val="0"/>
              </a:spcBef>
              <a:spcAft>
                <a:spcPts val="600"/>
              </a:spcAft>
              <a:buSzPts val="700"/>
            </a:pPr>
            <a:r>
              <a:rPr lang="en-US" sz="2200">
                <a:effectLst/>
                <a:ea typeface="Myriad Pro Semicondensed"/>
                <a:cs typeface="Myriad Pro Semicondensed"/>
              </a:rPr>
              <a:t>Assume Positive Intent and Acknowledge Impact</a:t>
            </a:r>
          </a:p>
        </p:txBody>
      </p:sp>
      <p:sp>
        <p:nvSpPr>
          <p:cNvPr id="16" name="TextBox 15">
            <a:extLst>
              <a:ext uri="{FF2B5EF4-FFF2-40B4-BE49-F238E27FC236}">
                <a16:creationId xmlns:a16="http://schemas.microsoft.com/office/drawing/2014/main" id="{BDE2A7EE-86C4-A5B0-0B22-223053985A8B}"/>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t>Brain Health &amp; Dementia Awareness in Our Communities  |  </a:t>
            </a:r>
            <a:fld id="{F9C608B9-E2CB-4E5D-B995-23A42A7D67FE}" type="slidenum">
              <a:rPr lang="en-US" sz="1200" i="1" smtClean="0"/>
              <a:pPr algn="r"/>
              <a:t>8</a:t>
            </a:fld>
            <a:r>
              <a:rPr lang="en-US" sz="1200" i="1"/>
              <a:t> </a:t>
            </a:r>
          </a:p>
        </p:txBody>
      </p:sp>
      <p:sp>
        <p:nvSpPr>
          <p:cNvPr id="17" name="TextBox 16">
            <a:extLst>
              <a:ext uri="{FF2B5EF4-FFF2-40B4-BE49-F238E27FC236}">
                <a16:creationId xmlns:a16="http://schemas.microsoft.com/office/drawing/2014/main" id="{FBC78A14-D08E-836B-6869-3374850D516B}"/>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lumMod val="65000"/>
                  </a:schemeClr>
                </a:solidFill>
              </a:rPr>
              <a:t>Please Do Not Change Presentation Language</a:t>
            </a:r>
          </a:p>
        </p:txBody>
      </p:sp>
    </p:spTree>
    <p:extLst>
      <p:ext uri="{BB962C8B-B14F-4D97-AF65-F5344CB8AC3E}">
        <p14:creationId xmlns:p14="http://schemas.microsoft.com/office/powerpoint/2010/main" val="10136766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C530B3C-3E4A-62D9-602E-74871EBC8BE2}"/>
              </a:ext>
            </a:extLst>
          </p:cNvPr>
          <p:cNvSpPr txBox="1">
            <a:spLocks noGrp="1" noRot="1" noMove="1" noResize="1" noEditPoints="1" noAdjustHandles="1" noChangeArrowheads="1" noChangeShapeType="1"/>
          </p:cNvSpPr>
          <p:nvPr/>
        </p:nvSpPr>
        <p:spPr>
          <a:xfrm>
            <a:off x="893135" y="2922518"/>
            <a:ext cx="9197163" cy="2064283"/>
          </a:xfrm>
          <a:prstGeom prst="rect">
            <a:avLst/>
          </a:prstGeom>
          <a:noFill/>
        </p:spPr>
        <p:txBody>
          <a:bodyPr wrap="square" rtlCol="0">
            <a:spAutoFit/>
          </a:bodyPr>
          <a:lstStyle/>
          <a:p>
            <a:pPr>
              <a:lnSpc>
                <a:spcPct val="80000"/>
              </a:lnSpc>
            </a:pPr>
            <a:r>
              <a:rPr lang="en-US" sz="8000" b="1">
                <a:solidFill>
                  <a:schemeClr val="accent4">
                    <a:lumMod val="75000"/>
                  </a:schemeClr>
                </a:solidFill>
                <a:latin typeface="+mj-lt"/>
              </a:rPr>
              <a:t>Dementia in </a:t>
            </a:r>
            <a:br>
              <a:rPr lang="en-US" sz="8000" b="1">
                <a:solidFill>
                  <a:schemeClr val="accent4">
                    <a:lumMod val="75000"/>
                  </a:schemeClr>
                </a:solidFill>
                <a:latin typeface="+mj-lt"/>
              </a:rPr>
            </a:br>
            <a:r>
              <a:rPr lang="en-US" sz="8000" b="1">
                <a:solidFill>
                  <a:schemeClr val="accent4">
                    <a:lumMod val="75000"/>
                  </a:schemeClr>
                </a:solidFill>
                <a:latin typeface="+mj-lt"/>
              </a:rPr>
              <a:t>Our Communities</a:t>
            </a:r>
          </a:p>
        </p:txBody>
      </p:sp>
      <p:sp>
        <p:nvSpPr>
          <p:cNvPr id="5" name="TextBox 4">
            <a:extLst>
              <a:ext uri="{FF2B5EF4-FFF2-40B4-BE49-F238E27FC236}">
                <a16:creationId xmlns:a16="http://schemas.microsoft.com/office/drawing/2014/main" id="{6B76B969-AD4D-0798-54A7-8039797B4A68}"/>
              </a:ext>
            </a:extLst>
          </p:cNvPr>
          <p:cNvSpPr txBox="1">
            <a:spLocks noGrp="1" noRot="1" noMove="1" noResize="1" noEditPoints="1" noAdjustHandles="1" noChangeArrowheads="1" noChangeShapeType="1"/>
          </p:cNvSpPr>
          <p:nvPr/>
        </p:nvSpPr>
        <p:spPr>
          <a:xfrm>
            <a:off x="893135" y="4986801"/>
            <a:ext cx="8224283" cy="954107"/>
          </a:xfrm>
          <a:prstGeom prst="rect">
            <a:avLst/>
          </a:prstGeom>
          <a:noFill/>
        </p:spPr>
        <p:txBody>
          <a:bodyPr wrap="square" rtlCol="0">
            <a:spAutoFit/>
          </a:bodyPr>
          <a:lstStyle/>
          <a:p>
            <a:r>
              <a:rPr lang="en-US" sz="2800">
                <a:effectLst/>
                <a:latin typeface="Myriad Pro" panose="020B0503030403020204" pitchFamily="34" charset="0"/>
                <a:ea typeface="Myriad Pro Semicondensed"/>
                <a:cs typeface="Times New Roman" panose="02020603050405020304" pitchFamily="18" charset="0"/>
              </a:rPr>
              <a:t>Living with dementia has its challenges, and supportive community can help.</a:t>
            </a:r>
            <a:endParaRPr lang="en-US" sz="2800">
              <a:latin typeface="Myriad Pro" panose="020B0503030403020204" pitchFamily="34" charset="0"/>
            </a:endParaRPr>
          </a:p>
        </p:txBody>
      </p:sp>
      <p:sp>
        <p:nvSpPr>
          <p:cNvPr id="2" name="TextBox 1">
            <a:extLst>
              <a:ext uri="{FF2B5EF4-FFF2-40B4-BE49-F238E27FC236}">
                <a16:creationId xmlns:a16="http://schemas.microsoft.com/office/drawing/2014/main" id="{6927303B-9BD9-2327-49D9-518F5DFFB923}"/>
              </a:ext>
            </a:extLst>
          </p:cNvPr>
          <p:cNvSpPr txBox="1">
            <a:spLocks noGrp="1" noRot="1" noMove="1" noResize="1" noEditPoints="1" noAdjustHandles="1" noChangeArrowheads="1" noChangeShapeType="1"/>
          </p:cNvSpPr>
          <p:nvPr/>
        </p:nvSpPr>
        <p:spPr>
          <a:xfrm>
            <a:off x="6324600" y="6448603"/>
            <a:ext cx="5584902" cy="276999"/>
          </a:xfrm>
          <a:prstGeom prst="rect">
            <a:avLst/>
          </a:prstGeom>
          <a:noFill/>
        </p:spPr>
        <p:txBody>
          <a:bodyPr wrap="square" rtlCol="0">
            <a:spAutoFit/>
          </a:bodyPr>
          <a:lstStyle/>
          <a:p>
            <a:pPr algn="r"/>
            <a:r>
              <a:rPr lang="en-US" sz="1200" i="1"/>
              <a:t>Brain Health &amp; Dementia Awareness in Our Communities  |  </a:t>
            </a:r>
            <a:fld id="{F9C608B9-E2CB-4E5D-B995-23A42A7D67FE}" type="slidenum">
              <a:rPr lang="en-US" sz="1200" i="1" smtClean="0"/>
              <a:pPr algn="r"/>
              <a:t>9</a:t>
            </a:fld>
            <a:r>
              <a:rPr lang="en-US" sz="1200" i="1"/>
              <a:t> </a:t>
            </a:r>
          </a:p>
        </p:txBody>
      </p:sp>
      <p:sp>
        <p:nvSpPr>
          <p:cNvPr id="8" name="TextBox 7">
            <a:extLst>
              <a:ext uri="{FF2B5EF4-FFF2-40B4-BE49-F238E27FC236}">
                <a16:creationId xmlns:a16="http://schemas.microsoft.com/office/drawing/2014/main" id="{5124163F-D919-4FED-A0D4-820459D42B9A}"/>
              </a:ext>
            </a:extLst>
          </p:cNvPr>
          <p:cNvSpPr txBox="1">
            <a:spLocks noGrp="1" noRot="1" noMove="1" noResize="1" noEditPoints="1" noAdjustHandles="1" noChangeArrowheads="1" noChangeShapeType="1"/>
          </p:cNvSpPr>
          <p:nvPr/>
        </p:nvSpPr>
        <p:spPr>
          <a:xfrm>
            <a:off x="282499" y="6448603"/>
            <a:ext cx="5584902" cy="246221"/>
          </a:xfrm>
          <a:prstGeom prst="rect">
            <a:avLst/>
          </a:prstGeom>
          <a:noFill/>
        </p:spPr>
        <p:txBody>
          <a:bodyPr wrap="square" rtlCol="0">
            <a:spAutoFit/>
          </a:bodyPr>
          <a:lstStyle/>
          <a:p>
            <a:r>
              <a:rPr lang="en-US" sz="1000" i="1">
                <a:solidFill>
                  <a:schemeClr val="bg1">
                    <a:lumMod val="65000"/>
                  </a:schemeClr>
                </a:solidFill>
              </a:rPr>
              <a:t>Please Do Not Change Presentation Language</a:t>
            </a:r>
          </a:p>
        </p:txBody>
      </p:sp>
      <p:sp>
        <p:nvSpPr>
          <p:cNvPr id="7" name="Oval 6">
            <a:extLst>
              <a:ext uri="{FF2B5EF4-FFF2-40B4-BE49-F238E27FC236}">
                <a16:creationId xmlns:a16="http://schemas.microsoft.com/office/drawing/2014/main" id="{3A336538-C670-9CFB-46C4-C99B17A83164}"/>
              </a:ext>
            </a:extLst>
          </p:cNvPr>
          <p:cNvSpPr/>
          <p:nvPr/>
        </p:nvSpPr>
        <p:spPr>
          <a:xfrm flipH="1">
            <a:off x="9500191" y="1751978"/>
            <a:ext cx="2804961" cy="2804961"/>
          </a:xfrm>
          <a:prstGeom prst="ellipse">
            <a:avLst/>
          </a:prstGeom>
          <a:blipFill>
            <a:blip r:embed="rId3">
              <a:extLst>
                <a:ext uri="{28A0092B-C50C-407E-A947-70E740481C1C}">
                  <a14:useLocalDpi xmlns:a14="http://schemas.microsoft.com/office/drawing/2010/main" val="0"/>
                </a:ext>
              </a:extLst>
            </a:blip>
            <a:srcRect/>
            <a:stretch>
              <a:fillRect l="-36204" r="-13646"/>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7B9F6346-62E1-35D8-BF16-F62A83BCFC88}"/>
              </a:ext>
            </a:extLst>
          </p:cNvPr>
          <p:cNvSpPr/>
          <p:nvPr/>
        </p:nvSpPr>
        <p:spPr>
          <a:xfrm flipH="1">
            <a:off x="6565829" y="-132907"/>
            <a:ext cx="3242706" cy="3242706"/>
          </a:xfrm>
          <a:prstGeom prst="ellipse">
            <a:avLst/>
          </a:prstGeom>
          <a:blipFill>
            <a:blip r:embed="rId4">
              <a:extLst>
                <a:ext uri="{28A0092B-C50C-407E-A947-70E740481C1C}">
                  <a14:useLocalDpi xmlns:a14="http://schemas.microsoft.com/office/drawing/2010/main" val="0"/>
                </a:ext>
              </a:extLst>
            </a:blip>
            <a:srcRect/>
            <a:stretch>
              <a:fillRect l="-28794" t="-5632" r="-31092" b="-9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679438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Background Designs">
  <a:themeElements>
    <a:clrScheme name="IDAC">
      <a:dk1>
        <a:sysClr val="windowText" lastClr="000000"/>
      </a:dk1>
      <a:lt1>
        <a:sysClr val="window" lastClr="FFFFFF"/>
      </a:lt1>
      <a:dk2>
        <a:srgbClr val="0067A6"/>
      </a:dk2>
      <a:lt2>
        <a:srgbClr val="F4F0F3"/>
      </a:lt2>
      <a:accent1>
        <a:srgbClr val="0067A6"/>
      </a:accent1>
      <a:accent2>
        <a:srgbClr val="922B6E"/>
      </a:accent2>
      <a:accent3>
        <a:srgbClr val="845890"/>
      </a:accent3>
      <a:accent4>
        <a:srgbClr val="B0B628"/>
      </a:accent4>
      <a:accent5>
        <a:srgbClr val="7F9557"/>
      </a:accent5>
      <a:accent6>
        <a:srgbClr val="00A19B"/>
      </a:accent6>
      <a:hlink>
        <a:srgbClr val="CDBACA"/>
      </a:hlink>
      <a:folHlink>
        <a:srgbClr val="00A19B"/>
      </a:folHlink>
    </a:clrScheme>
    <a:fontScheme name="IDAC">
      <a:majorFont>
        <a:latin typeface="Myriad Pro Bold"/>
        <a:ea typeface=""/>
        <a:cs typeface=""/>
      </a:majorFont>
      <a:minorFont>
        <a:latin typeface="Myriad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IDAC">
      <a:dk1>
        <a:sysClr val="windowText" lastClr="000000"/>
      </a:dk1>
      <a:lt1>
        <a:sysClr val="window" lastClr="FFFFFF"/>
      </a:lt1>
      <a:dk2>
        <a:srgbClr val="0067A6"/>
      </a:dk2>
      <a:lt2>
        <a:srgbClr val="F4F0F3"/>
      </a:lt2>
      <a:accent1>
        <a:srgbClr val="0067A6"/>
      </a:accent1>
      <a:accent2>
        <a:srgbClr val="845890"/>
      </a:accent2>
      <a:accent3>
        <a:srgbClr val="00A19B"/>
      </a:accent3>
      <a:accent4>
        <a:srgbClr val="B0B628"/>
      </a:accent4>
      <a:accent5>
        <a:srgbClr val="7F9557"/>
      </a:accent5>
      <a:accent6>
        <a:srgbClr val="922B6E"/>
      </a:accent6>
      <a:hlink>
        <a:srgbClr val="6D2052"/>
      </a:hlink>
      <a:folHlink>
        <a:srgbClr val="A3819E"/>
      </a:folHlink>
    </a:clrScheme>
    <a:fontScheme name="IDAC">
      <a:majorFont>
        <a:latin typeface="Myriad Pro Bold"/>
        <a:ea typeface=""/>
        <a:cs typeface=""/>
      </a:majorFont>
      <a:minorFont>
        <a:latin typeface="Myriad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62b6804-e3f8-4b30-8f32-02efd64b4227" xsi:nil="true"/>
    <lcf76f155ced4ddcb4097134ff3c332f xmlns="560ee0e8-f1f0-4f63-b31e-504d3324d09a">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9DB00D99CB47747BF3A0DACBFC204A4" ma:contentTypeVersion="14" ma:contentTypeDescription="Create a new document." ma:contentTypeScope="" ma:versionID="e511a0a904f01eb0f576ae97fa265785">
  <xsd:schema xmlns:xsd="http://www.w3.org/2001/XMLSchema" xmlns:xs="http://www.w3.org/2001/XMLSchema" xmlns:p="http://schemas.microsoft.com/office/2006/metadata/properties" xmlns:ns1="http://schemas.microsoft.com/sharepoint/v3" xmlns:ns2="560ee0e8-f1f0-4f63-b31e-504d3324d09a" xmlns:ns3="e62b6804-e3f8-4b30-8f32-02efd64b4227" targetNamespace="http://schemas.microsoft.com/office/2006/metadata/properties" ma:root="true" ma:fieldsID="e091fd3a673d6e1d6979cff47c3084a0" ns1:_="" ns2:_="" ns3:_="">
    <xsd:import namespace="http://schemas.microsoft.com/sharepoint/v3"/>
    <xsd:import namespace="560ee0e8-f1f0-4f63-b31e-504d3324d09a"/>
    <xsd:import namespace="e62b6804-e3f8-4b30-8f32-02efd64b422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1:_ip_UnifiedCompliancePolicyProperties" minOccurs="0"/>
                <xsd:element ref="ns1:_ip_UnifiedCompliancePolicyUIAction"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2" nillable="true" ma:displayName="Unified Compliance Policy Properties" ma:hidden="true" ma:internalName="_ip_UnifiedCompliancePolicyProperties">
      <xsd:simpleType>
        <xsd:restriction base="dms:Note"/>
      </xsd:simpleType>
    </xsd:element>
    <xsd:element name="_ip_UnifiedCompliancePolicyUIAction" ma:index="1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60ee0e8-f1f0-4f63-b31e-504d3324d09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360a6a1c-50a4-4ec0-87e3-f00760ffe76b"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62b6804-e3f8-4b30-8f32-02efd64b4227"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e80c82aa-224b-4f30-9869-2e643cc21fd6}" ma:internalName="TaxCatchAll" ma:showField="CatchAllData" ma:web="e62b6804-e3f8-4b30-8f32-02efd64b422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8CE24B2-9353-4D09-8AF9-DF0978C042D1}">
  <ds:schemaRefs>
    <ds:schemaRef ds:uri="85103c27-ac26-4a88-a54f-900b4db47c56"/>
    <ds:schemaRef ds:uri="ad794a85-a875-48d4-a964-99aa7908621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B14171FE-2318-43E1-8270-38164436F9E6}"/>
</file>

<file path=customXml/itemProps3.xml><?xml version="1.0" encoding="utf-8"?>
<ds:datastoreItem xmlns:ds="http://schemas.openxmlformats.org/officeDocument/2006/customXml" ds:itemID="{0EEB2DCB-1CC5-444A-966D-40BBFA95DB82}">
  <ds:schemaRefs>
    <ds:schemaRef ds:uri="http://schemas.microsoft.com/sharepoint/v3/contenttype/forms"/>
  </ds:schemaRefs>
</ds:datastoreItem>
</file>

<file path=docMetadata/LabelInfo.xml><?xml version="1.0" encoding="utf-8"?>
<clbl:labelList xmlns:clbl="http://schemas.microsoft.com/office/2020/mipLabelMetadata">
  <clbl:label id="{1520fa42-cf58-4c22-8b93-58cf1d3bd1cb}" enabled="1" method="Standard" siteId="{11d0e217-264e-400a-8ba0-57dcc127d72d}" contentBits="0" removed="0"/>
</clbl:labelList>
</file>

<file path=docProps/app.xml><?xml version="1.0" encoding="utf-8"?>
<Properties xmlns="http://schemas.openxmlformats.org/officeDocument/2006/extended-properties" xmlns:vt="http://schemas.openxmlformats.org/officeDocument/2006/docPropsVTypes">
  <TotalTime>2</TotalTime>
  <Words>4212</Words>
  <Application>Microsoft Office PowerPoint</Application>
  <PresentationFormat>Widescreen</PresentationFormat>
  <Paragraphs>656</Paragraphs>
  <Slides>70</Slides>
  <Notes>70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70</vt:i4>
      </vt:variant>
    </vt:vector>
  </HeadingPairs>
  <TitlesOfParts>
    <vt:vector size="77" baseType="lpstr">
      <vt:lpstr>Myriad Pro Bold</vt:lpstr>
      <vt:lpstr>Calibri</vt:lpstr>
      <vt:lpstr>Aptos</vt:lpstr>
      <vt:lpstr>Myriad Pro Semicondensed</vt:lpstr>
      <vt:lpstr>Arial</vt:lpstr>
      <vt:lpstr>Myriad Pro</vt:lpstr>
      <vt:lpstr>Background Designs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Helland</dc:creator>
  <cp:lastModifiedBy>Turner, Tiffany L (DOH)</cp:lastModifiedBy>
  <cp:revision>2</cp:revision>
  <cp:lastPrinted>2024-06-17T19:06:04Z</cp:lastPrinted>
  <dcterms:created xsi:type="dcterms:W3CDTF">2024-04-11T17:45:03Z</dcterms:created>
  <dcterms:modified xsi:type="dcterms:W3CDTF">2026-08-27T14:09:05Z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0x01010019DB00D99CB47747BF3A0DACBFC204A4</vt:lpwstr>
  </property>
  <property fmtid="{D5CDD505-2E9C-101B-9397-08002B2CF9AE}" pid="3" name="MediaServiceImageTags">
    <vt:lpwstr/>
  </property>
</Properties>
</file>