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4"/>
  </p:notesMasterIdLst>
  <p:handoutMasterIdLst>
    <p:handoutMasterId r:id="rId25"/>
  </p:handoutMasterIdLst>
  <p:sldIdLst>
    <p:sldId id="448" r:id="rId6"/>
    <p:sldId id="2134806159" r:id="rId7"/>
    <p:sldId id="2145706802" r:id="rId8"/>
    <p:sldId id="2145706796" r:id="rId9"/>
    <p:sldId id="2145706797" r:id="rId10"/>
    <p:sldId id="2134806157" r:id="rId11"/>
    <p:sldId id="616" r:id="rId12"/>
    <p:sldId id="2134806151" r:id="rId13"/>
    <p:sldId id="2145706794" r:id="rId14"/>
    <p:sldId id="2134806146" r:id="rId15"/>
    <p:sldId id="552" r:id="rId16"/>
    <p:sldId id="2145706799" r:id="rId17"/>
    <p:sldId id="2145706803" r:id="rId18"/>
    <p:sldId id="2145706801" r:id="rId19"/>
    <p:sldId id="2145706800" r:id="rId20"/>
    <p:sldId id="2134806143" r:id="rId21"/>
    <p:sldId id="2134806153" r:id="rId22"/>
    <p:sldId id="50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combe, Anne (DOH)" initials="NA(" lastIdx="8" clrIdx="0">
    <p:extLst>
      <p:ext uri="{19B8F6BF-5375-455C-9EA6-DF929625EA0E}">
        <p15:presenceInfo xmlns:p15="http://schemas.microsoft.com/office/powerpoint/2012/main" userId="S::Anne.Newcombe@doh.wa.gov::e27b515b-5cf9-4e8c-88df-1b39442155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E76"/>
    <a:srgbClr val="349D96"/>
    <a:srgbClr val="E8E8E8"/>
    <a:srgbClr val="999999"/>
    <a:srgbClr val="309992"/>
    <a:srgbClr val="D8E36E"/>
    <a:srgbClr val="30958E"/>
    <a:srgbClr val="00857B"/>
    <a:srgbClr val="028279"/>
    <a:srgbClr val="1384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6745" autoAdjust="0"/>
  </p:normalViewPr>
  <p:slideViewPr>
    <p:cSldViewPr snapToGrid="0">
      <p:cViewPr varScale="1">
        <p:scale>
          <a:sx n="57" d="100"/>
          <a:sy n="57" d="100"/>
        </p:scale>
        <p:origin x="2179" y="5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50"/>
    </p:cViewPr>
  </p:sorterViewPr>
  <p:notesViewPr>
    <p:cSldViewPr snapToGrid="0">
      <p:cViewPr varScale="1">
        <p:scale>
          <a:sx n="68" d="100"/>
          <a:sy n="68" d="100"/>
        </p:scale>
        <p:origin x="44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68B820-8221-41CD-ABB4-AAADE7E688E5}"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lang="en-US"/>
        </a:p>
      </dgm:t>
    </dgm:pt>
    <dgm:pt modelId="{83A701CB-D2EF-4A23-8400-FABD4F161774}">
      <dgm:prSet phldrT="[Text]"/>
      <dgm:spPr>
        <a:xfrm>
          <a:off x="2979266" y="21347"/>
          <a:ext cx="736151" cy="736151"/>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Calibri" panose="020F0502020204030204"/>
              <a:ea typeface="+mn-ea"/>
              <a:cs typeface="+mn-cs"/>
            </a:rPr>
            <a:t>Planning</a:t>
          </a:r>
        </a:p>
      </dgm:t>
    </dgm:pt>
    <dgm:pt modelId="{BD8C54E4-D94E-47BE-A5A3-90ED2763B76E}" type="parTrans" cxnId="{3109440F-90E0-4DBD-8334-741E48B09DEC}">
      <dgm:prSet/>
      <dgm:spPr/>
      <dgm:t>
        <a:bodyPr/>
        <a:lstStyle/>
        <a:p>
          <a:endParaRPr lang="en-US"/>
        </a:p>
      </dgm:t>
    </dgm:pt>
    <dgm:pt modelId="{110BDB2A-58F2-48D8-9015-B71FAB39CFFE}" type="sibTrans" cxnId="{3109440F-90E0-4DBD-8334-741E48B09DEC}">
      <dgm:prSet/>
      <dgm:spPr>
        <a:xfrm>
          <a:off x="1244742" y="-290"/>
          <a:ext cx="2763607" cy="2763607"/>
        </a:xfrm>
        <a:prstGeom prst="circularArrow">
          <a:avLst>
            <a:gd name="adj1" fmla="val 5193"/>
            <a:gd name="adj2" fmla="val 335372"/>
            <a:gd name="adj3" fmla="val 21295444"/>
            <a:gd name="adj4" fmla="val 19764309"/>
            <a:gd name="adj5" fmla="val 6058"/>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EE518097-EA55-4050-8C12-1267A7473059}">
      <dgm:prSet phldrT="[Text]"/>
      <dgm:spPr>
        <a:xfrm>
          <a:off x="3424743" y="1392383"/>
          <a:ext cx="736151" cy="736151"/>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Calibri" panose="020F0502020204030204"/>
              <a:ea typeface="+mn-ea"/>
              <a:cs typeface="+mn-cs"/>
            </a:rPr>
            <a:t>Equip Teams</a:t>
          </a:r>
        </a:p>
      </dgm:t>
    </dgm:pt>
    <dgm:pt modelId="{BBCF4122-487E-4038-9C62-ED3EBD6C9753}" type="parTrans" cxnId="{2BA732A3-DF80-4B03-824E-257B2427EBA7}">
      <dgm:prSet/>
      <dgm:spPr/>
      <dgm:t>
        <a:bodyPr/>
        <a:lstStyle/>
        <a:p>
          <a:endParaRPr lang="en-US"/>
        </a:p>
      </dgm:t>
    </dgm:pt>
    <dgm:pt modelId="{2BC05852-1705-4619-B987-01158D854B7D}" type="sibTrans" cxnId="{2BA732A3-DF80-4B03-824E-257B2427EBA7}">
      <dgm:prSet/>
      <dgm:spPr>
        <a:xfrm>
          <a:off x="1244742" y="-290"/>
          <a:ext cx="2763607" cy="2763607"/>
        </a:xfrm>
        <a:prstGeom prst="circularArrow">
          <a:avLst>
            <a:gd name="adj1" fmla="val 5193"/>
            <a:gd name="adj2" fmla="val 335372"/>
            <a:gd name="adj3" fmla="val 4016980"/>
            <a:gd name="adj4" fmla="val 2251337"/>
            <a:gd name="adj5" fmla="val 6058"/>
          </a:avLst>
        </a:prstGeom>
        <a:solidFill>
          <a:srgbClr val="5B9BD5">
            <a:hueOff val="-1689636"/>
            <a:satOff val="-4355"/>
            <a:lumOff val="-2941"/>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3A7742E5-96A0-40F7-A561-14FE09B6183F}">
      <dgm:prSet phldrT="[Text]"/>
      <dgm:spPr>
        <a:xfrm>
          <a:off x="2258470" y="2239729"/>
          <a:ext cx="736151" cy="736151"/>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Calibri" panose="020F0502020204030204"/>
              <a:ea typeface="+mn-ea"/>
              <a:cs typeface="+mn-cs"/>
            </a:rPr>
            <a:t>Train</a:t>
          </a:r>
        </a:p>
      </dgm:t>
    </dgm:pt>
    <dgm:pt modelId="{6F18C5B9-A5AB-461E-9F79-765C6BBF989D}" type="parTrans" cxnId="{C5E5383B-F85A-4B8B-ACE0-6D47CB8C7D41}">
      <dgm:prSet/>
      <dgm:spPr/>
      <dgm:t>
        <a:bodyPr/>
        <a:lstStyle/>
        <a:p>
          <a:endParaRPr lang="en-US"/>
        </a:p>
      </dgm:t>
    </dgm:pt>
    <dgm:pt modelId="{136BF59C-46A8-4783-950F-BA49E43EC18B}" type="sibTrans" cxnId="{C5E5383B-F85A-4B8B-ACE0-6D47CB8C7D41}">
      <dgm:prSet/>
      <dgm:spPr>
        <a:xfrm>
          <a:off x="1244742" y="-290"/>
          <a:ext cx="2763607" cy="2763607"/>
        </a:xfrm>
        <a:prstGeom prst="circularArrow">
          <a:avLst>
            <a:gd name="adj1" fmla="val 5193"/>
            <a:gd name="adj2" fmla="val 335372"/>
            <a:gd name="adj3" fmla="val 8213290"/>
            <a:gd name="adj4" fmla="val 6447647"/>
            <a:gd name="adj5" fmla="val 6058"/>
          </a:avLst>
        </a:prstGeom>
        <a:solidFill>
          <a:srgbClr val="5B9BD5">
            <a:hueOff val="-3379271"/>
            <a:satOff val="-8710"/>
            <a:lumOff val="-5883"/>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D0F94569-8CB5-425F-804A-5750F3DB5B1B}">
      <dgm:prSet phldrT="[Text]"/>
      <dgm:spPr>
        <a:xfrm>
          <a:off x="1092197" y="1392383"/>
          <a:ext cx="736151" cy="736151"/>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Calibri" panose="020F0502020204030204"/>
              <a:ea typeface="+mn-ea"/>
              <a:cs typeface="+mn-cs"/>
            </a:rPr>
            <a:t>Exercise/ Response </a:t>
          </a:r>
        </a:p>
      </dgm:t>
    </dgm:pt>
    <dgm:pt modelId="{5154089D-6D3A-4996-9189-22DB9B297A0F}" type="parTrans" cxnId="{2BD30069-CA0C-41F6-94A4-D2E7272935DC}">
      <dgm:prSet/>
      <dgm:spPr/>
      <dgm:t>
        <a:bodyPr/>
        <a:lstStyle/>
        <a:p>
          <a:endParaRPr lang="en-US"/>
        </a:p>
      </dgm:t>
    </dgm:pt>
    <dgm:pt modelId="{6F9A0B5B-8266-4DAB-923E-9CAC78FC97A6}" type="sibTrans" cxnId="{2BD30069-CA0C-41F6-94A4-D2E7272935DC}">
      <dgm:prSet/>
      <dgm:spPr>
        <a:xfrm>
          <a:off x="1244742" y="-290"/>
          <a:ext cx="2763607" cy="2763607"/>
        </a:xfrm>
        <a:prstGeom prst="circularArrow">
          <a:avLst>
            <a:gd name="adj1" fmla="val 5193"/>
            <a:gd name="adj2" fmla="val 335372"/>
            <a:gd name="adj3" fmla="val 12300318"/>
            <a:gd name="adj4" fmla="val 10769184"/>
            <a:gd name="adj5" fmla="val 6058"/>
          </a:avLst>
        </a:prstGeom>
        <a:solidFill>
          <a:srgbClr val="5B9BD5">
            <a:hueOff val="-5068907"/>
            <a:satOff val="-13064"/>
            <a:lumOff val="-8824"/>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3C226B1F-8549-4899-965D-15BBA120FEDE}">
      <dgm:prSet phldrT="[Text]"/>
      <dgm:spPr>
        <a:xfrm>
          <a:off x="1537674" y="21347"/>
          <a:ext cx="736151" cy="736151"/>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Calibri" panose="020F0502020204030204"/>
              <a:ea typeface="+mn-ea"/>
              <a:cs typeface="+mn-cs"/>
            </a:rPr>
            <a:t>Evaluate </a:t>
          </a:r>
        </a:p>
      </dgm:t>
    </dgm:pt>
    <dgm:pt modelId="{65725479-37E0-4579-A54F-14D21BA7CCA5}" type="parTrans" cxnId="{7B282278-10B7-4B4B-8117-AAD83CAA9255}">
      <dgm:prSet/>
      <dgm:spPr/>
      <dgm:t>
        <a:bodyPr/>
        <a:lstStyle/>
        <a:p>
          <a:endParaRPr lang="en-US"/>
        </a:p>
      </dgm:t>
    </dgm:pt>
    <dgm:pt modelId="{84821B8C-5B38-4BD2-BDF9-6D34344D9A41}" type="sibTrans" cxnId="{7B282278-10B7-4B4B-8117-AAD83CAA9255}">
      <dgm:prSet/>
      <dgm:spPr>
        <a:xfrm>
          <a:off x="1244742" y="-290"/>
          <a:ext cx="2763607" cy="2763607"/>
        </a:xfrm>
        <a:prstGeom prst="circularArrow">
          <a:avLst>
            <a:gd name="adj1" fmla="val 5193"/>
            <a:gd name="adj2" fmla="val 335372"/>
            <a:gd name="adj3" fmla="val 16867962"/>
            <a:gd name="adj4" fmla="val 15196666"/>
            <a:gd name="adj5" fmla="val 6058"/>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54DA9230-A0DD-4141-B4C4-C168A45095C8}" type="pres">
      <dgm:prSet presAssocID="{3568B820-8221-41CD-ABB4-AAADE7E688E5}" presName="cycle" presStyleCnt="0">
        <dgm:presLayoutVars>
          <dgm:dir/>
          <dgm:resizeHandles val="exact"/>
        </dgm:presLayoutVars>
      </dgm:prSet>
      <dgm:spPr/>
    </dgm:pt>
    <dgm:pt modelId="{8792FCCC-F464-481C-AD1D-EFC1E5795336}" type="pres">
      <dgm:prSet presAssocID="{83A701CB-D2EF-4A23-8400-FABD4F161774}" presName="dummy" presStyleCnt="0"/>
      <dgm:spPr/>
    </dgm:pt>
    <dgm:pt modelId="{CD67AEDB-19D4-491B-BD48-B98931C79704}" type="pres">
      <dgm:prSet presAssocID="{83A701CB-D2EF-4A23-8400-FABD4F161774}" presName="node" presStyleLbl="revTx" presStyleIdx="0" presStyleCnt="5">
        <dgm:presLayoutVars>
          <dgm:bulletEnabled val="1"/>
        </dgm:presLayoutVars>
      </dgm:prSet>
      <dgm:spPr/>
    </dgm:pt>
    <dgm:pt modelId="{E6C7BC86-5B0D-4343-AA35-B5201B6673E2}" type="pres">
      <dgm:prSet presAssocID="{110BDB2A-58F2-48D8-9015-B71FAB39CFFE}" presName="sibTrans" presStyleLbl="node1" presStyleIdx="0" presStyleCnt="5"/>
      <dgm:spPr/>
    </dgm:pt>
    <dgm:pt modelId="{28A9B83E-6AA6-40AF-863D-D6E4E22FCFCE}" type="pres">
      <dgm:prSet presAssocID="{EE518097-EA55-4050-8C12-1267A7473059}" presName="dummy" presStyleCnt="0"/>
      <dgm:spPr/>
    </dgm:pt>
    <dgm:pt modelId="{262779B9-3AFA-4863-AF69-EC749AE7DF55}" type="pres">
      <dgm:prSet presAssocID="{EE518097-EA55-4050-8C12-1267A7473059}" presName="node" presStyleLbl="revTx" presStyleIdx="1" presStyleCnt="5">
        <dgm:presLayoutVars>
          <dgm:bulletEnabled val="1"/>
        </dgm:presLayoutVars>
      </dgm:prSet>
      <dgm:spPr/>
    </dgm:pt>
    <dgm:pt modelId="{F09A1A66-2EBB-46C0-AB11-755325CCA930}" type="pres">
      <dgm:prSet presAssocID="{2BC05852-1705-4619-B987-01158D854B7D}" presName="sibTrans" presStyleLbl="node1" presStyleIdx="1" presStyleCnt="5"/>
      <dgm:spPr/>
    </dgm:pt>
    <dgm:pt modelId="{569C8648-2154-42BF-A1C6-CD44A0546BC8}" type="pres">
      <dgm:prSet presAssocID="{3A7742E5-96A0-40F7-A561-14FE09B6183F}" presName="dummy" presStyleCnt="0"/>
      <dgm:spPr/>
    </dgm:pt>
    <dgm:pt modelId="{9F57E814-2425-4A2B-939C-B3E3C350439D}" type="pres">
      <dgm:prSet presAssocID="{3A7742E5-96A0-40F7-A561-14FE09B6183F}" presName="node" presStyleLbl="revTx" presStyleIdx="2" presStyleCnt="5">
        <dgm:presLayoutVars>
          <dgm:bulletEnabled val="1"/>
        </dgm:presLayoutVars>
      </dgm:prSet>
      <dgm:spPr/>
    </dgm:pt>
    <dgm:pt modelId="{734A3672-DBDE-4976-81BE-7085B74670E0}" type="pres">
      <dgm:prSet presAssocID="{136BF59C-46A8-4783-950F-BA49E43EC18B}" presName="sibTrans" presStyleLbl="node1" presStyleIdx="2" presStyleCnt="5"/>
      <dgm:spPr/>
    </dgm:pt>
    <dgm:pt modelId="{807AA723-C216-458D-A12F-A6FFC916E070}" type="pres">
      <dgm:prSet presAssocID="{D0F94569-8CB5-425F-804A-5750F3DB5B1B}" presName="dummy" presStyleCnt="0"/>
      <dgm:spPr/>
    </dgm:pt>
    <dgm:pt modelId="{A01D2E04-5983-4439-8A53-64B9D3A4038E}" type="pres">
      <dgm:prSet presAssocID="{D0F94569-8CB5-425F-804A-5750F3DB5B1B}" presName="node" presStyleLbl="revTx" presStyleIdx="3" presStyleCnt="5">
        <dgm:presLayoutVars>
          <dgm:bulletEnabled val="1"/>
        </dgm:presLayoutVars>
      </dgm:prSet>
      <dgm:spPr/>
    </dgm:pt>
    <dgm:pt modelId="{CF06E802-4562-48B7-AEBF-85D1013514FB}" type="pres">
      <dgm:prSet presAssocID="{6F9A0B5B-8266-4DAB-923E-9CAC78FC97A6}" presName="sibTrans" presStyleLbl="node1" presStyleIdx="3" presStyleCnt="5"/>
      <dgm:spPr/>
    </dgm:pt>
    <dgm:pt modelId="{796850BA-901F-4EC4-BD3E-180553903BA5}" type="pres">
      <dgm:prSet presAssocID="{3C226B1F-8549-4899-965D-15BBA120FEDE}" presName="dummy" presStyleCnt="0"/>
      <dgm:spPr/>
    </dgm:pt>
    <dgm:pt modelId="{6A0C082F-FEDD-43CE-801E-83D0B7B9AA48}" type="pres">
      <dgm:prSet presAssocID="{3C226B1F-8549-4899-965D-15BBA120FEDE}" presName="node" presStyleLbl="revTx" presStyleIdx="4" presStyleCnt="5">
        <dgm:presLayoutVars>
          <dgm:bulletEnabled val="1"/>
        </dgm:presLayoutVars>
      </dgm:prSet>
      <dgm:spPr/>
    </dgm:pt>
    <dgm:pt modelId="{16D310A6-4D1E-493F-9F32-A4A484629EA2}" type="pres">
      <dgm:prSet presAssocID="{84821B8C-5B38-4BD2-BDF9-6D34344D9A41}" presName="sibTrans" presStyleLbl="node1" presStyleIdx="4" presStyleCnt="5"/>
      <dgm:spPr/>
    </dgm:pt>
  </dgm:ptLst>
  <dgm:cxnLst>
    <dgm:cxn modelId="{3109440F-90E0-4DBD-8334-741E48B09DEC}" srcId="{3568B820-8221-41CD-ABB4-AAADE7E688E5}" destId="{83A701CB-D2EF-4A23-8400-FABD4F161774}" srcOrd="0" destOrd="0" parTransId="{BD8C54E4-D94E-47BE-A5A3-90ED2763B76E}" sibTransId="{110BDB2A-58F2-48D8-9015-B71FAB39CFFE}"/>
    <dgm:cxn modelId="{6A716E19-3B63-4E9D-B2DA-9F6F039F3BD8}" type="presOf" srcId="{110BDB2A-58F2-48D8-9015-B71FAB39CFFE}" destId="{E6C7BC86-5B0D-4343-AA35-B5201B6673E2}" srcOrd="0" destOrd="0" presId="urn:microsoft.com/office/officeart/2005/8/layout/cycle1"/>
    <dgm:cxn modelId="{C5E5383B-F85A-4B8B-ACE0-6D47CB8C7D41}" srcId="{3568B820-8221-41CD-ABB4-AAADE7E688E5}" destId="{3A7742E5-96A0-40F7-A561-14FE09B6183F}" srcOrd="2" destOrd="0" parTransId="{6F18C5B9-A5AB-461E-9F79-765C6BBF989D}" sibTransId="{136BF59C-46A8-4783-950F-BA49E43EC18B}"/>
    <dgm:cxn modelId="{C8C5E55F-8E02-420E-A40E-03C9D8E16A13}" type="presOf" srcId="{3568B820-8221-41CD-ABB4-AAADE7E688E5}" destId="{54DA9230-A0DD-4141-B4C4-C168A45095C8}" srcOrd="0" destOrd="0" presId="urn:microsoft.com/office/officeart/2005/8/layout/cycle1"/>
    <dgm:cxn modelId="{23AA7C63-CE03-4227-BA76-2E49F7774FE8}" type="presOf" srcId="{136BF59C-46A8-4783-950F-BA49E43EC18B}" destId="{734A3672-DBDE-4976-81BE-7085B74670E0}" srcOrd="0" destOrd="0" presId="urn:microsoft.com/office/officeart/2005/8/layout/cycle1"/>
    <dgm:cxn modelId="{2BD30069-CA0C-41F6-94A4-D2E7272935DC}" srcId="{3568B820-8221-41CD-ABB4-AAADE7E688E5}" destId="{D0F94569-8CB5-425F-804A-5750F3DB5B1B}" srcOrd="3" destOrd="0" parTransId="{5154089D-6D3A-4996-9189-22DB9B297A0F}" sibTransId="{6F9A0B5B-8266-4DAB-923E-9CAC78FC97A6}"/>
    <dgm:cxn modelId="{7B282278-10B7-4B4B-8117-AAD83CAA9255}" srcId="{3568B820-8221-41CD-ABB4-AAADE7E688E5}" destId="{3C226B1F-8549-4899-965D-15BBA120FEDE}" srcOrd="4" destOrd="0" parTransId="{65725479-37E0-4579-A54F-14D21BA7CCA5}" sibTransId="{84821B8C-5B38-4BD2-BDF9-6D34344D9A41}"/>
    <dgm:cxn modelId="{D193D178-BC06-4D5B-B423-64343141A896}" type="presOf" srcId="{3C226B1F-8549-4899-965D-15BBA120FEDE}" destId="{6A0C082F-FEDD-43CE-801E-83D0B7B9AA48}" srcOrd="0" destOrd="0" presId="urn:microsoft.com/office/officeart/2005/8/layout/cycle1"/>
    <dgm:cxn modelId="{34674E9C-6DE2-4AB0-8914-FCB63A3A0587}" type="presOf" srcId="{83A701CB-D2EF-4A23-8400-FABD4F161774}" destId="{CD67AEDB-19D4-491B-BD48-B98931C79704}" srcOrd="0" destOrd="0" presId="urn:microsoft.com/office/officeart/2005/8/layout/cycle1"/>
    <dgm:cxn modelId="{2BA732A3-DF80-4B03-824E-257B2427EBA7}" srcId="{3568B820-8221-41CD-ABB4-AAADE7E688E5}" destId="{EE518097-EA55-4050-8C12-1267A7473059}" srcOrd="1" destOrd="0" parTransId="{BBCF4122-487E-4038-9C62-ED3EBD6C9753}" sibTransId="{2BC05852-1705-4619-B987-01158D854B7D}"/>
    <dgm:cxn modelId="{BB1EF4A7-7CE1-42A9-92C9-FC9ADA4C3895}" type="presOf" srcId="{6F9A0B5B-8266-4DAB-923E-9CAC78FC97A6}" destId="{CF06E802-4562-48B7-AEBF-85D1013514FB}" srcOrd="0" destOrd="0" presId="urn:microsoft.com/office/officeart/2005/8/layout/cycle1"/>
    <dgm:cxn modelId="{A40C0BB0-A16B-4264-8968-F3CBB4BE20FC}" type="presOf" srcId="{84821B8C-5B38-4BD2-BDF9-6D34344D9A41}" destId="{16D310A6-4D1E-493F-9F32-A4A484629EA2}" srcOrd="0" destOrd="0" presId="urn:microsoft.com/office/officeart/2005/8/layout/cycle1"/>
    <dgm:cxn modelId="{850F4CB8-F213-47FD-9075-1142A2317468}" type="presOf" srcId="{EE518097-EA55-4050-8C12-1267A7473059}" destId="{262779B9-3AFA-4863-AF69-EC749AE7DF55}" srcOrd="0" destOrd="0" presId="urn:microsoft.com/office/officeart/2005/8/layout/cycle1"/>
    <dgm:cxn modelId="{C1B368D2-AD75-4610-AED8-7E5E28EB5FBD}" type="presOf" srcId="{3A7742E5-96A0-40F7-A561-14FE09B6183F}" destId="{9F57E814-2425-4A2B-939C-B3E3C350439D}" srcOrd="0" destOrd="0" presId="urn:microsoft.com/office/officeart/2005/8/layout/cycle1"/>
    <dgm:cxn modelId="{48F284D6-2EB4-4B14-9637-FF8FCED3D1F1}" type="presOf" srcId="{2BC05852-1705-4619-B987-01158D854B7D}" destId="{F09A1A66-2EBB-46C0-AB11-755325CCA930}" srcOrd="0" destOrd="0" presId="urn:microsoft.com/office/officeart/2005/8/layout/cycle1"/>
    <dgm:cxn modelId="{58138EFE-DCF1-44B7-AD44-82596DA27B79}" type="presOf" srcId="{D0F94569-8CB5-425F-804A-5750F3DB5B1B}" destId="{A01D2E04-5983-4439-8A53-64B9D3A4038E}" srcOrd="0" destOrd="0" presId="urn:microsoft.com/office/officeart/2005/8/layout/cycle1"/>
    <dgm:cxn modelId="{E2435DEC-98F5-41A0-A471-581F3E7F524B}" type="presParOf" srcId="{54DA9230-A0DD-4141-B4C4-C168A45095C8}" destId="{8792FCCC-F464-481C-AD1D-EFC1E5795336}" srcOrd="0" destOrd="0" presId="urn:microsoft.com/office/officeart/2005/8/layout/cycle1"/>
    <dgm:cxn modelId="{4F1A7588-2EA4-4F92-9A9A-E707633196D8}" type="presParOf" srcId="{54DA9230-A0DD-4141-B4C4-C168A45095C8}" destId="{CD67AEDB-19D4-491B-BD48-B98931C79704}" srcOrd="1" destOrd="0" presId="urn:microsoft.com/office/officeart/2005/8/layout/cycle1"/>
    <dgm:cxn modelId="{73C18ADF-0A55-446F-A683-BEE58A563864}" type="presParOf" srcId="{54DA9230-A0DD-4141-B4C4-C168A45095C8}" destId="{E6C7BC86-5B0D-4343-AA35-B5201B6673E2}" srcOrd="2" destOrd="0" presId="urn:microsoft.com/office/officeart/2005/8/layout/cycle1"/>
    <dgm:cxn modelId="{09E959D5-0F38-4976-9316-5AFDD653F83A}" type="presParOf" srcId="{54DA9230-A0DD-4141-B4C4-C168A45095C8}" destId="{28A9B83E-6AA6-40AF-863D-D6E4E22FCFCE}" srcOrd="3" destOrd="0" presId="urn:microsoft.com/office/officeart/2005/8/layout/cycle1"/>
    <dgm:cxn modelId="{59BDC88C-B232-47AF-9710-07BA0FAAF96F}" type="presParOf" srcId="{54DA9230-A0DD-4141-B4C4-C168A45095C8}" destId="{262779B9-3AFA-4863-AF69-EC749AE7DF55}" srcOrd="4" destOrd="0" presId="urn:microsoft.com/office/officeart/2005/8/layout/cycle1"/>
    <dgm:cxn modelId="{0882B9D3-C982-47BB-96F7-34A6BBBD4242}" type="presParOf" srcId="{54DA9230-A0DD-4141-B4C4-C168A45095C8}" destId="{F09A1A66-2EBB-46C0-AB11-755325CCA930}" srcOrd="5" destOrd="0" presId="urn:microsoft.com/office/officeart/2005/8/layout/cycle1"/>
    <dgm:cxn modelId="{2B3D4178-5B79-46AB-BC77-706A3A64B36B}" type="presParOf" srcId="{54DA9230-A0DD-4141-B4C4-C168A45095C8}" destId="{569C8648-2154-42BF-A1C6-CD44A0546BC8}" srcOrd="6" destOrd="0" presId="urn:microsoft.com/office/officeart/2005/8/layout/cycle1"/>
    <dgm:cxn modelId="{032D9526-04DA-4A71-AF8C-3138D1C7F21F}" type="presParOf" srcId="{54DA9230-A0DD-4141-B4C4-C168A45095C8}" destId="{9F57E814-2425-4A2B-939C-B3E3C350439D}" srcOrd="7" destOrd="0" presId="urn:microsoft.com/office/officeart/2005/8/layout/cycle1"/>
    <dgm:cxn modelId="{17E6BFD9-D7BD-402B-8439-6E22D8A68B2A}" type="presParOf" srcId="{54DA9230-A0DD-4141-B4C4-C168A45095C8}" destId="{734A3672-DBDE-4976-81BE-7085B74670E0}" srcOrd="8" destOrd="0" presId="urn:microsoft.com/office/officeart/2005/8/layout/cycle1"/>
    <dgm:cxn modelId="{7F21EC77-7259-4E87-B94A-947D7D95CD4D}" type="presParOf" srcId="{54DA9230-A0DD-4141-B4C4-C168A45095C8}" destId="{807AA723-C216-458D-A12F-A6FFC916E070}" srcOrd="9" destOrd="0" presId="urn:microsoft.com/office/officeart/2005/8/layout/cycle1"/>
    <dgm:cxn modelId="{5007DED1-7EC0-4C24-824F-0BB4B57F4D34}" type="presParOf" srcId="{54DA9230-A0DD-4141-B4C4-C168A45095C8}" destId="{A01D2E04-5983-4439-8A53-64B9D3A4038E}" srcOrd="10" destOrd="0" presId="urn:microsoft.com/office/officeart/2005/8/layout/cycle1"/>
    <dgm:cxn modelId="{377DB78B-D4E4-4125-A3D5-084C7A8F6598}" type="presParOf" srcId="{54DA9230-A0DD-4141-B4C4-C168A45095C8}" destId="{CF06E802-4562-48B7-AEBF-85D1013514FB}" srcOrd="11" destOrd="0" presId="urn:microsoft.com/office/officeart/2005/8/layout/cycle1"/>
    <dgm:cxn modelId="{34D029DE-1B39-420F-BE65-18E6D4A9B775}" type="presParOf" srcId="{54DA9230-A0DD-4141-B4C4-C168A45095C8}" destId="{796850BA-901F-4EC4-BD3E-180553903BA5}" srcOrd="12" destOrd="0" presId="urn:microsoft.com/office/officeart/2005/8/layout/cycle1"/>
    <dgm:cxn modelId="{51B396A8-D1E1-48CF-85D5-8D19F7F7257B}" type="presParOf" srcId="{54DA9230-A0DD-4141-B4C4-C168A45095C8}" destId="{6A0C082F-FEDD-43CE-801E-83D0B7B9AA48}" srcOrd="13" destOrd="0" presId="urn:microsoft.com/office/officeart/2005/8/layout/cycle1"/>
    <dgm:cxn modelId="{239AE6C3-95E4-466F-85FD-D767978A8CBA}" type="presParOf" srcId="{54DA9230-A0DD-4141-B4C4-C168A45095C8}" destId="{16D310A6-4D1E-493F-9F32-A4A484629EA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6AF2D3-1271-470E-A9A2-9F3E83D3BD72}" type="doc">
      <dgm:prSet loTypeId="urn:microsoft.com/office/officeart/2005/8/layout/pyramid2" loCatId="list" qsTypeId="urn:microsoft.com/office/officeart/2005/8/quickstyle/simple1" qsCatId="simple" csTypeId="urn:microsoft.com/office/officeart/2005/8/colors/accent6_3" csCatId="accent6" phldr="1"/>
      <dgm:spPr/>
    </dgm:pt>
    <dgm:pt modelId="{465866C3-2CB0-4ED9-95B0-022502E6A585}">
      <dgm:prSet phldrT="[Text]"/>
      <dgm:spPr/>
      <dgm:t>
        <a:bodyPr/>
        <a:lstStyle/>
        <a:p>
          <a:r>
            <a:rPr lang="en-US" dirty="0"/>
            <a:t>Statewide Comprehensive COVID-19 AAR</a:t>
          </a:r>
        </a:p>
      </dgm:t>
    </dgm:pt>
    <dgm:pt modelId="{50150DD5-E814-4D0D-BCD7-C59EDC5BEE0E}" type="parTrans" cxnId="{043867A4-3D93-4252-B046-46893D7EE190}">
      <dgm:prSet/>
      <dgm:spPr/>
      <dgm:t>
        <a:bodyPr/>
        <a:lstStyle/>
        <a:p>
          <a:endParaRPr lang="en-US"/>
        </a:p>
      </dgm:t>
    </dgm:pt>
    <dgm:pt modelId="{DECB9C5E-3E7E-48DB-9D50-76C16ACEA254}" type="sibTrans" cxnId="{043867A4-3D93-4252-B046-46893D7EE190}">
      <dgm:prSet/>
      <dgm:spPr/>
      <dgm:t>
        <a:bodyPr/>
        <a:lstStyle/>
        <a:p>
          <a:endParaRPr lang="en-US"/>
        </a:p>
      </dgm:t>
    </dgm:pt>
    <dgm:pt modelId="{FBD98894-C570-4785-9AC9-5E674B1051E8}">
      <dgm:prSet phldrT="[Text]"/>
      <dgm:spPr/>
      <dgm:t>
        <a:bodyPr/>
        <a:lstStyle/>
        <a:p>
          <a:r>
            <a:rPr lang="en-US" dirty="0"/>
            <a:t>DOH In Action Reviews</a:t>
          </a:r>
        </a:p>
      </dgm:t>
    </dgm:pt>
    <dgm:pt modelId="{860F23F6-544E-4D6F-9E29-8F3EA794F2EC}" type="parTrans" cxnId="{8137B03C-9D5D-498F-98D4-E00563E1AE02}">
      <dgm:prSet/>
      <dgm:spPr/>
      <dgm:t>
        <a:bodyPr/>
        <a:lstStyle/>
        <a:p>
          <a:endParaRPr lang="en-US"/>
        </a:p>
      </dgm:t>
    </dgm:pt>
    <dgm:pt modelId="{589ACE38-71DD-4B1F-807C-9A664DA357E2}" type="sibTrans" cxnId="{8137B03C-9D5D-498F-98D4-E00563E1AE02}">
      <dgm:prSet/>
      <dgm:spPr/>
      <dgm:t>
        <a:bodyPr/>
        <a:lstStyle/>
        <a:p>
          <a:endParaRPr lang="en-US"/>
        </a:p>
      </dgm:t>
    </dgm:pt>
    <dgm:pt modelId="{CA586543-9F49-4C51-979A-B1EABA6635E3}">
      <dgm:prSet phldrT="[Text]"/>
      <dgm:spPr/>
      <dgm:t>
        <a:bodyPr/>
        <a:lstStyle/>
        <a:p>
          <a:r>
            <a:rPr lang="en-US" dirty="0"/>
            <a:t>Local and Agency AARs</a:t>
          </a:r>
        </a:p>
      </dgm:t>
    </dgm:pt>
    <dgm:pt modelId="{350B0AF1-9604-45A3-A22B-2E07D12E2ED7}" type="parTrans" cxnId="{CD24178B-52CA-48B0-B090-8772568E1B87}">
      <dgm:prSet/>
      <dgm:spPr/>
      <dgm:t>
        <a:bodyPr/>
        <a:lstStyle/>
        <a:p>
          <a:endParaRPr lang="en-US"/>
        </a:p>
      </dgm:t>
    </dgm:pt>
    <dgm:pt modelId="{D865BB73-CC21-4A4B-A344-402303864B62}" type="sibTrans" cxnId="{CD24178B-52CA-48B0-B090-8772568E1B87}">
      <dgm:prSet/>
      <dgm:spPr/>
      <dgm:t>
        <a:bodyPr/>
        <a:lstStyle/>
        <a:p>
          <a:endParaRPr lang="en-US"/>
        </a:p>
      </dgm:t>
    </dgm:pt>
    <dgm:pt modelId="{7321EF49-D664-424B-8772-EDC0E0AF0C9F}" type="pres">
      <dgm:prSet presAssocID="{986AF2D3-1271-470E-A9A2-9F3E83D3BD72}" presName="compositeShape" presStyleCnt="0">
        <dgm:presLayoutVars>
          <dgm:dir/>
          <dgm:resizeHandles/>
        </dgm:presLayoutVars>
      </dgm:prSet>
      <dgm:spPr/>
    </dgm:pt>
    <dgm:pt modelId="{3A9265C1-57B7-400E-A1E2-EFCB17CACCFF}" type="pres">
      <dgm:prSet presAssocID="{986AF2D3-1271-470E-A9A2-9F3E83D3BD72}" presName="pyramid" presStyleLbl="node1" presStyleIdx="0" presStyleCnt="1"/>
      <dgm:spPr/>
    </dgm:pt>
    <dgm:pt modelId="{4CEA9344-0041-475E-8CB4-A6FD21C5A746}" type="pres">
      <dgm:prSet presAssocID="{986AF2D3-1271-470E-A9A2-9F3E83D3BD72}" presName="theList" presStyleCnt="0"/>
      <dgm:spPr/>
    </dgm:pt>
    <dgm:pt modelId="{A2F1717B-5F04-4B4D-9452-715DA504C6B1}" type="pres">
      <dgm:prSet presAssocID="{465866C3-2CB0-4ED9-95B0-022502E6A585}" presName="aNode" presStyleLbl="fgAcc1" presStyleIdx="0" presStyleCnt="3" custScaleX="135577">
        <dgm:presLayoutVars>
          <dgm:bulletEnabled val="1"/>
        </dgm:presLayoutVars>
      </dgm:prSet>
      <dgm:spPr/>
    </dgm:pt>
    <dgm:pt modelId="{DE6F8BC2-577B-4DEB-833E-A8C89E777638}" type="pres">
      <dgm:prSet presAssocID="{465866C3-2CB0-4ED9-95B0-022502E6A585}" presName="aSpace" presStyleCnt="0"/>
      <dgm:spPr/>
    </dgm:pt>
    <dgm:pt modelId="{61EEB25F-DD62-4779-B67B-C98B79B66C96}" type="pres">
      <dgm:prSet presAssocID="{FBD98894-C570-4785-9AC9-5E674B1051E8}" presName="aNode" presStyleLbl="fgAcc1" presStyleIdx="1" presStyleCnt="3" custScaleX="136058">
        <dgm:presLayoutVars>
          <dgm:bulletEnabled val="1"/>
        </dgm:presLayoutVars>
      </dgm:prSet>
      <dgm:spPr/>
    </dgm:pt>
    <dgm:pt modelId="{BBC7A1DB-383C-4979-9695-91C1587053A7}" type="pres">
      <dgm:prSet presAssocID="{FBD98894-C570-4785-9AC9-5E674B1051E8}" presName="aSpace" presStyleCnt="0"/>
      <dgm:spPr/>
    </dgm:pt>
    <dgm:pt modelId="{AC096810-3EFD-46B5-AEEF-79186061182E}" type="pres">
      <dgm:prSet presAssocID="{CA586543-9F49-4C51-979A-B1EABA6635E3}" presName="aNode" presStyleLbl="fgAcc1" presStyleIdx="2" presStyleCnt="3" custScaleX="138221">
        <dgm:presLayoutVars>
          <dgm:bulletEnabled val="1"/>
        </dgm:presLayoutVars>
      </dgm:prSet>
      <dgm:spPr/>
    </dgm:pt>
    <dgm:pt modelId="{D47DA352-4D44-45F9-87E1-F311EE0A1A9D}" type="pres">
      <dgm:prSet presAssocID="{CA586543-9F49-4C51-979A-B1EABA6635E3}" presName="aSpace" presStyleCnt="0"/>
      <dgm:spPr/>
    </dgm:pt>
  </dgm:ptLst>
  <dgm:cxnLst>
    <dgm:cxn modelId="{39E91316-3B3B-4FCD-B047-7D35D96C4772}" type="presOf" srcId="{986AF2D3-1271-470E-A9A2-9F3E83D3BD72}" destId="{7321EF49-D664-424B-8772-EDC0E0AF0C9F}" srcOrd="0" destOrd="0" presId="urn:microsoft.com/office/officeart/2005/8/layout/pyramid2"/>
    <dgm:cxn modelId="{8137B03C-9D5D-498F-98D4-E00563E1AE02}" srcId="{986AF2D3-1271-470E-A9A2-9F3E83D3BD72}" destId="{FBD98894-C570-4785-9AC9-5E674B1051E8}" srcOrd="1" destOrd="0" parTransId="{860F23F6-544E-4D6F-9E29-8F3EA794F2EC}" sibTransId="{589ACE38-71DD-4B1F-807C-9A664DA357E2}"/>
    <dgm:cxn modelId="{573B4070-4254-4DAB-8302-988A00B792F5}" type="presOf" srcId="{465866C3-2CB0-4ED9-95B0-022502E6A585}" destId="{A2F1717B-5F04-4B4D-9452-715DA504C6B1}" srcOrd="0" destOrd="0" presId="urn:microsoft.com/office/officeart/2005/8/layout/pyramid2"/>
    <dgm:cxn modelId="{CD24178B-52CA-48B0-B090-8772568E1B87}" srcId="{986AF2D3-1271-470E-A9A2-9F3E83D3BD72}" destId="{CA586543-9F49-4C51-979A-B1EABA6635E3}" srcOrd="2" destOrd="0" parTransId="{350B0AF1-9604-45A3-A22B-2E07D12E2ED7}" sibTransId="{D865BB73-CC21-4A4B-A344-402303864B62}"/>
    <dgm:cxn modelId="{8BD94991-3A6E-441E-B89C-CD049AE659AE}" type="presOf" srcId="{FBD98894-C570-4785-9AC9-5E674B1051E8}" destId="{61EEB25F-DD62-4779-B67B-C98B79B66C96}" srcOrd="0" destOrd="0" presId="urn:microsoft.com/office/officeart/2005/8/layout/pyramid2"/>
    <dgm:cxn modelId="{043867A4-3D93-4252-B046-46893D7EE190}" srcId="{986AF2D3-1271-470E-A9A2-9F3E83D3BD72}" destId="{465866C3-2CB0-4ED9-95B0-022502E6A585}" srcOrd="0" destOrd="0" parTransId="{50150DD5-E814-4D0D-BCD7-C59EDC5BEE0E}" sibTransId="{DECB9C5E-3E7E-48DB-9D50-76C16ACEA254}"/>
    <dgm:cxn modelId="{C3F442C1-EDDB-4E46-9917-F2B63B437814}" type="presOf" srcId="{CA586543-9F49-4C51-979A-B1EABA6635E3}" destId="{AC096810-3EFD-46B5-AEEF-79186061182E}" srcOrd="0" destOrd="0" presId="urn:microsoft.com/office/officeart/2005/8/layout/pyramid2"/>
    <dgm:cxn modelId="{78EAB132-37AE-4D12-9129-058FA55AC4C1}" type="presParOf" srcId="{7321EF49-D664-424B-8772-EDC0E0AF0C9F}" destId="{3A9265C1-57B7-400E-A1E2-EFCB17CACCFF}" srcOrd="0" destOrd="0" presId="urn:microsoft.com/office/officeart/2005/8/layout/pyramid2"/>
    <dgm:cxn modelId="{E0D9E86A-DBE2-4D24-A485-4445F683E196}" type="presParOf" srcId="{7321EF49-D664-424B-8772-EDC0E0AF0C9F}" destId="{4CEA9344-0041-475E-8CB4-A6FD21C5A746}" srcOrd="1" destOrd="0" presId="urn:microsoft.com/office/officeart/2005/8/layout/pyramid2"/>
    <dgm:cxn modelId="{D2934474-1588-42F8-8CCC-E2FBD7A84A85}" type="presParOf" srcId="{4CEA9344-0041-475E-8CB4-A6FD21C5A746}" destId="{A2F1717B-5F04-4B4D-9452-715DA504C6B1}" srcOrd="0" destOrd="0" presId="urn:microsoft.com/office/officeart/2005/8/layout/pyramid2"/>
    <dgm:cxn modelId="{CDE1DF89-CFCD-4F72-B38A-4DECDF565861}" type="presParOf" srcId="{4CEA9344-0041-475E-8CB4-A6FD21C5A746}" destId="{DE6F8BC2-577B-4DEB-833E-A8C89E777638}" srcOrd="1" destOrd="0" presId="urn:microsoft.com/office/officeart/2005/8/layout/pyramid2"/>
    <dgm:cxn modelId="{D9224CE7-A9F0-4110-A45D-4BEE9C388CBA}" type="presParOf" srcId="{4CEA9344-0041-475E-8CB4-A6FD21C5A746}" destId="{61EEB25F-DD62-4779-B67B-C98B79B66C96}" srcOrd="2" destOrd="0" presId="urn:microsoft.com/office/officeart/2005/8/layout/pyramid2"/>
    <dgm:cxn modelId="{5A444BC7-983D-49B0-A117-F00334CB4197}" type="presParOf" srcId="{4CEA9344-0041-475E-8CB4-A6FD21C5A746}" destId="{BBC7A1DB-383C-4979-9695-91C1587053A7}" srcOrd="3" destOrd="0" presId="urn:microsoft.com/office/officeart/2005/8/layout/pyramid2"/>
    <dgm:cxn modelId="{B91677CA-D0A0-4F6F-87E7-E12B09E0A584}" type="presParOf" srcId="{4CEA9344-0041-475E-8CB4-A6FD21C5A746}" destId="{AC096810-3EFD-46B5-AEEF-79186061182E}" srcOrd="4" destOrd="0" presId="urn:microsoft.com/office/officeart/2005/8/layout/pyramid2"/>
    <dgm:cxn modelId="{1893EEB0-DA6B-45BD-A4D5-4A8F21691E66}" type="presParOf" srcId="{4CEA9344-0041-475E-8CB4-A6FD21C5A746}" destId="{D47DA352-4D44-45F9-87E1-F311EE0A1A9D}"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7AEDB-19D4-491B-BD48-B98931C79704}">
      <dsp:nvSpPr>
        <dsp:cNvPr id="0" name=""/>
        <dsp:cNvSpPr/>
      </dsp:nvSpPr>
      <dsp:spPr>
        <a:xfrm>
          <a:off x="3800700" y="26944"/>
          <a:ext cx="936426" cy="936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hueOff val="0"/>
                  <a:satOff val="0"/>
                  <a:lumOff val="0"/>
                  <a:alphaOff val="0"/>
                </a:sysClr>
              </a:solidFill>
              <a:latin typeface="Calibri" panose="020F0502020204030204"/>
              <a:ea typeface="+mn-ea"/>
              <a:cs typeface="+mn-cs"/>
            </a:rPr>
            <a:t>Planning</a:t>
          </a:r>
        </a:p>
      </dsp:txBody>
      <dsp:txXfrm>
        <a:off x="3800700" y="26944"/>
        <a:ext cx="936426" cy="936426"/>
      </dsp:txXfrm>
    </dsp:sp>
    <dsp:sp modelId="{E6C7BC86-5B0D-4343-AA35-B5201B6673E2}">
      <dsp:nvSpPr>
        <dsp:cNvPr id="0" name=""/>
        <dsp:cNvSpPr/>
      </dsp:nvSpPr>
      <dsp:spPr>
        <a:xfrm>
          <a:off x="1596392" y="-325"/>
          <a:ext cx="3512814" cy="3512814"/>
        </a:xfrm>
        <a:prstGeom prst="circularArrow">
          <a:avLst>
            <a:gd name="adj1" fmla="val 5193"/>
            <a:gd name="adj2" fmla="val 335372"/>
            <a:gd name="adj3" fmla="val 21295444"/>
            <a:gd name="adj4" fmla="val 19764309"/>
            <a:gd name="adj5" fmla="val 6058"/>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2779B9-3AFA-4863-AF69-EC749AE7DF55}">
      <dsp:nvSpPr>
        <dsp:cNvPr id="0" name=""/>
        <dsp:cNvSpPr/>
      </dsp:nvSpPr>
      <dsp:spPr>
        <a:xfrm>
          <a:off x="4366890" y="1769498"/>
          <a:ext cx="936426" cy="936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hueOff val="0"/>
                  <a:satOff val="0"/>
                  <a:lumOff val="0"/>
                  <a:alphaOff val="0"/>
                </a:sysClr>
              </a:solidFill>
              <a:latin typeface="Calibri" panose="020F0502020204030204"/>
              <a:ea typeface="+mn-ea"/>
              <a:cs typeface="+mn-cs"/>
            </a:rPr>
            <a:t>Equip Teams</a:t>
          </a:r>
        </a:p>
      </dsp:txBody>
      <dsp:txXfrm>
        <a:off x="4366890" y="1769498"/>
        <a:ext cx="936426" cy="936426"/>
      </dsp:txXfrm>
    </dsp:sp>
    <dsp:sp modelId="{F09A1A66-2EBB-46C0-AB11-755325CCA930}">
      <dsp:nvSpPr>
        <dsp:cNvPr id="0" name=""/>
        <dsp:cNvSpPr/>
      </dsp:nvSpPr>
      <dsp:spPr>
        <a:xfrm>
          <a:off x="1596392" y="-325"/>
          <a:ext cx="3512814" cy="3512814"/>
        </a:xfrm>
        <a:prstGeom prst="circularArrow">
          <a:avLst>
            <a:gd name="adj1" fmla="val 5193"/>
            <a:gd name="adj2" fmla="val 335372"/>
            <a:gd name="adj3" fmla="val 4016980"/>
            <a:gd name="adj4" fmla="val 2251337"/>
            <a:gd name="adj5" fmla="val 6058"/>
          </a:avLst>
        </a:prstGeom>
        <a:solidFill>
          <a:srgbClr val="5B9BD5">
            <a:hueOff val="-1689636"/>
            <a:satOff val="-4355"/>
            <a:lumOff val="-294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7E814-2425-4A2B-939C-B3E3C350439D}">
      <dsp:nvSpPr>
        <dsp:cNvPr id="0" name=""/>
        <dsp:cNvSpPr/>
      </dsp:nvSpPr>
      <dsp:spPr>
        <a:xfrm>
          <a:off x="2884586" y="2846455"/>
          <a:ext cx="936426" cy="936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hueOff val="0"/>
                  <a:satOff val="0"/>
                  <a:lumOff val="0"/>
                  <a:alphaOff val="0"/>
                </a:sysClr>
              </a:solidFill>
              <a:latin typeface="Calibri" panose="020F0502020204030204"/>
              <a:ea typeface="+mn-ea"/>
              <a:cs typeface="+mn-cs"/>
            </a:rPr>
            <a:t>Train</a:t>
          </a:r>
        </a:p>
      </dsp:txBody>
      <dsp:txXfrm>
        <a:off x="2884586" y="2846455"/>
        <a:ext cx="936426" cy="936426"/>
      </dsp:txXfrm>
    </dsp:sp>
    <dsp:sp modelId="{734A3672-DBDE-4976-81BE-7085B74670E0}">
      <dsp:nvSpPr>
        <dsp:cNvPr id="0" name=""/>
        <dsp:cNvSpPr/>
      </dsp:nvSpPr>
      <dsp:spPr>
        <a:xfrm>
          <a:off x="1596392" y="-325"/>
          <a:ext cx="3512814" cy="3512814"/>
        </a:xfrm>
        <a:prstGeom prst="circularArrow">
          <a:avLst>
            <a:gd name="adj1" fmla="val 5193"/>
            <a:gd name="adj2" fmla="val 335372"/>
            <a:gd name="adj3" fmla="val 8213290"/>
            <a:gd name="adj4" fmla="val 6447647"/>
            <a:gd name="adj5" fmla="val 6058"/>
          </a:avLst>
        </a:prstGeom>
        <a:solidFill>
          <a:srgbClr val="5B9BD5">
            <a:hueOff val="-3379271"/>
            <a:satOff val="-8710"/>
            <a:lumOff val="-588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1D2E04-5983-4439-8A53-64B9D3A4038E}">
      <dsp:nvSpPr>
        <dsp:cNvPr id="0" name=""/>
        <dsp:cNvSpPr/>
      </dsp:nvSpPr>
      <dsp:spPr>
        <a:xfrm>
          <a:off x="1402281" y="1769498"/>
          <a:ext cx="936426" cy="936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hueOff val="0"/>
                  <a:satOff val="0"/>
                  <a:lumOff val="0"/>
                  <a:alphaOff val="0"/>
                </a:sysClr>
              </a:solidFill>
              <a:latin typeface="Calibri" panose="020F0502020204030204"/>
              <a:ea typeface="+mn-ea"/>
              <a:cs typeface="+mn-cs"/>
            </a:rPr>
            <a:t>Exercise/ Response </a:t>
          </a:r>
        </a:p>
      </dsp:txBody>
      <dsp:txXfrm>
        <a:off x="1402281" y="1769498"/>
        <a:ext cx="936426" cy="936426"/>
      </dsp:txXfrm>
    </dsp:sp>
    <dsp:sp modelId="{CF06E802-4562-48B7-AEBF-85D1013514FB}">
      <dsp:nvSpPr>
        <dsp:cNvPr id="0" name=""/>
        <dsp:cNvSpPr/>
      </dsp:nvSpPr>
      <dsp:spPr>
        <a:xfrm>
          <a:off x="1596392" y="-325"/>
          <a:ext cx="3512814" cy="3512814"/>
        </a:xfrm>
        <a:prstGeom prst="circularArrow">
          <a:avLst>
            <a:gd name="adj1" fmla="val 5193"/>
            <a:gd name="adj2" fmla="val 335372"/>
            <a:gd name="adj3" fmla="val 12300318"/>
            <a:gd name="adj4" fmla="val 10769184"/>
            <a:gd name="adj5" fmla="val 6058"/>
          </a:avLst>
        </a:prstGeom>
        <a:solidFill>
          <a:srgbClr val="5B9BD5">
            <a:hueOff val="-5068907"/>
            <a:satOff val="-13064"/>
            <a:lumOff val="-882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0C082F-FEDD-43CE-801E-83D0B7B9AA48}">
      <dsp:nvSpPr>
        <dsp:cNvPr id="0" name=""/>
        <dsp:cNvSpPr/>
      </dsp:nvSpPr>
      <dsp:spPr>
        <a:xfrm>
          <a:off x="1968471" y="26944"/>
          <a:ext cx="936426" cy="936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hueOff val="0"/>
                  <a:satOff val="0"/>
                  <a:lumOff val="0"/>
                  <a:alphaOff val="0"/>
                </a:sysClr>
              </a:solidFill>
              <a:latin typeface="Calibri" panose="020F0502020204030204"/>
              <a:ea typeface="+mn-ea"/>
              <a:cs typeface="+mn-cs"/>
            </a:rPr>
            <a:t>Evaluate </a:t>
          </a:r>
        </a:p>
      </dsp:txBody>
      <dsp:txXfrm>
        <a:off x="1968471" y="26944"/>
        <a:ext cx="936426" cy="936426"/>
      </dsp:txXfrm>
    </dsp:sp>
    <dsp:sp modelId="{16D310A6-4D1E-493F-9F32-A4A484629EA2}">
      <dsp:nvSpPr>
        <dsp:cNvPr id="0" name=""/>
        <dsp:cNvSpPr/>
      </dsp:nvSpPr>
      <dsp:spPr>
        <a:xfrm>
          <a:off x="1596392" y="-325"/>
          <a:ext cx="3512814" cy="3512814"/>
        </a:xfrm>
        <a:prstGeom prst="circularArrow">
          <a:avLst>
            <a:gd name="adj1" fmla="val 5193"/>
            <a:gd name="adj2" fmla="val 335372"/>
            <a:gd name="adj3" fmla="val 16867962"/>
            <a:gd name="adj4" fmla="val 15196666"/>
            <a:gd name="adj5" fmla="val 6058"/>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265C1-57B7-400E-A1E2-EFCB17CACCFF}">
      <dsp:nvSpPr>
        <dsp:cNvPr id="0" name=""/>
        <dsp:cNvSpPr/>
      </dsp:nvSpPr>
      <dsp:spPr>
        <a:xfrm>
          <a:off x="458788" y="0"/>
          <a:ext cx="4064000" cy="4064000"/>
        </a:xfrm>
        <a:prstGeom prst="triangle">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F1717B-5F04-4B4D-9452-715DA504C6B1}">
      <dsp:nvSpPr>
        <dsp:cNvPr id="0" name=""/>
        <dsp:cNvSpPr/>
      </dsp:nvSpPr>
      <dsp:spPr>
        <a:xfrm>
          <a:off x="2020887" y="408582"/>
          <a:ext cx="3581402" cy="962025"/>
        </a:xfrm>
        <a:prstGeom prst="roundRect">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Statewide Comprehensive COVID-19 AAR</a:t>
          </a:r>
        </a:p>
      </dsp:txBody>
      <dsp:txXfrm>
        <a:off x="2067849" y="455544"/>
        <a:ext cx="3487478" cy="868101"/>
      </dsp:txXfrm>
    </dsp:sp>
    <dsp:sp modelId="{61EEB25F-DD62-4779-B67B-C98B79B66C96}">
      <dsp:nvSpPr>
        <dsp:cNvPr id="0" name=""/>
        <dsp:cNvSpPr/>
      </dsp:nvSpPr>
      <dsp:spPr>
        <a:xfrm>
          <a:off x="2014534" y="1490860"/>
          <a:ext cx="3594108" cy="962025"/>
        </a:xfrm>
        <a:prstGeom prst="roundRect">
          <a:avLst/>
        </a:prstGeom>
        <a:solidFill>
          <a:schemeClr val="lt1">
            <a:alpha val="90000"/>
            <a:hueOff val="0"/>
            <a:satOff val="0"/>
            <a:lumOff val="0"/>
            <a:alphaOff val="0"/>
          </a:schemeClr>
        </a:solidFill>
        <a:ln w="12700" cap="flat" cmpd="sng" algn="ctr">
          <a:solidFill>
            <a:schemeClr val="accent6">
              <a:shade val="80000"/>
              <a:hueOff val="160640"/>
              <a:satOff val="-6455"/>
              <a:lumOff val="138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DOH In Action Reviews</a:t>
          </a:r>
        </a:p>
      </dsp:txBody>
      <dsp:txXfrm>
        <a:off x="2061496" y="1537822"/>
        <a:ext cx="3500184" cy="868101"/>
      </dsp:txXfrm>
    </dsp:sp>
    <dsp:sp modelId="{AC096810-3EFD-46B5-AEEF-79186061182E}">
      <dsp:nvSpPr>
        <dsp:cNvPr id="0" name=""/>
        <dsp:cNvSpPr/>
      </dsp:nvSpPr>
      <dsp:spPr>
        <a:xfrm>
          <a:off x="1985965" y="2573139"/>
          <a:ext cx="3651245" cy="962025"/>
        </a:xfrm>
        <a:prstGeom prst="roundRect">
          <a:avLst/>
        </a:prstGeom>
        <a:solidFill>
          <a:schemeClr val="lt1">
            <a:alpha val="90000"/>
            <a:hueOff val="0"/>
            <a:satOff val="0"/>
            <a:lumOff val="0"/>
            <a:alphaOff val="0"/>
          </a:schemeClr>
        </a:solidFill>
        <a:ln w="12700" cap="flat" cmpd="sng" algn="ctr">
          <a:solidFill>
            <a:schemeClr val="accent6">
              <a:shade val="80000"/>
              <a:hueOff val="321280"/>
              <a:satOff val="-12909"/>
              <a:lumOff val="27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Local and Agency AARs</a:t>
          </a:r>
        </a:p>
      </dsp:txBody>
      <dsp:txXfrm>
        <a:off x="2032927" y="2620101"/>
        <a:ext cx="3557321" cy="868101"/>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FCB1EE-2BEC-488D-BFFA-AAD7DB36B65D}" type="datetimeFigureOut">
              <a:rPr lang="en-US" smtClean="0"/>
              <a:t>5/23/2022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AE80EB-E534-444C-9847-504A6B1C86D8}" type="slidenum">
              <a:rPr lang="en-US" smtClean="0"/>
              <a:t>‹#›</a:t>
            </a:fld>
            <a:endParaRPr lang="en-US" dirty="0"/>
          </a:p>
        </p:txBody>
      </p:sp>
    </p:spTree>
    <p:extLst>
      <p:ext uri="{BB962C8B-B14F-4D97-AF65-F5344CB8AC3E}">
        <p14:creationId xmlns:p14="http://schemas.microsoft.com/office/powerpoint/2010/main" val="1297890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D67E38-3A4A-4F40-8FC3-E34E8B562FD6}" type="datetimeFigureOut">
              <a:rPr lang="en-US" smtClean="0"/>
              <a:t>5/23/2022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4FE9C-24EC-442B-850F-65B0BA925E10}" type="slidenum">
              <a:rPr lang="en-US" smtClean="0"/>
              <a:t>‹#›</a:t>
            </a:fld>
            <a:endParaRPr lang="en-US" dirty="0"/>
          </a:p>
        </p:txBody>
      </p:sp>
    </p:spTree>
    <p:extLst>
      <p:ext uri="{BB962C8B-B14F-4D97-AF65-F5344CB8AC3E}">
        <p14:creationId xmlns:p14="http://schemas.microsoft.com/office/powerpoint/2010/main" val="325430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t>Good afternoon everyone! </a:t>
            </a:r>
          </a:p>
          <a:p>
            <a:pPr lvl="0"/>
            <a:endParaRPr lang="en-US" b="0" dirty="0"/>
          </a:p>
          <a:p>
            <a:pPr lvl="0"/>
            <a:r>
              <a:rPr lang="en-US" b="0" dirty="0"/>
              <a:t>My name is Nate Weed.</a:t>
            </a:r>
          </a:p>
          <a:p>
            <a:pPr lvl="0"/>
            <a:r>
              <a:rPr lang="en-US" b="0" dirty="0"/>
              <a:t>I use he/him pronouns.</a:t>
            </a:r>
          </a:p>
          <a:p>
            <a:pPr lvl="0"/>
            <a:r>
              <a:rPr lang="en-US" b="0" dirty="0"/>
              <a:t>For those who may not be able to see me, I’m a 40-something white male with graying red hair, a mid length beard, and I’m wearing…</a:t>
            </a:r>
          </a:p>
          <a:p>
            <a:pPr lvl="0"/>
            <a:r>
              <a:rPr lang="en-US" b="0" dirty="0"/>
              <a:t>I currently serve as the Acting Deputy Secretary for Emergency Preparedness, Resilience, and Response at the Washington State Department of Health. </a:t>
            </a:r>
          </a:p>
          <a:p>
            <a:pPr lvl="0"/>
            <a:endParaRPr lang="en-US" b="0" dirty="0"/>
          </a:p>
          <a:p>
            <a:pPr lvl="0"/>
            <a:r>
              <a:rPr lang="en-US" b="0" dirty="0"/>
              <a:t>Before I begin, I want to thank you all for the hard work that you’ve all done in response to the many challenging events over the past couple of years. It has truly been a time for emergency management to shine (and perhaps get a little tarnished at times). You all are amazing, and our communities are safer and healthier today because of the tireless work that you all do every day. National public health recognition week.</a:t>
            </a:r>
          </a:p>
          <a:p>
            <a:pPr lvl="0"/>
            <a:endParaRPr lang="en-US" b="0" dirty="0"/>
          </a:p>
        </p:txBody>
      </p:sp>
      <p:sp>
        <p:nvSpPr>
          <p:cNvPr id="4" name="Slide Number Placeholder 3"/>
          <p:cNvSpPr>
            <a:spLocks noGrp="1"/>
          </p:cNvSpPr>
          <p:nvPr>
            <p:ph type="sldNum" sz="quarter" idx="10"/>
          </p:nvPr>
        </p:nvSpPr>
        <p:spPr/>
        <p:txBody>
          <a:bodyPr/>
          <a:lstStyle/>
          <a:p>
            <a:fld id="{7204FE9C-24EC-442B-850F-65B0BA925E10}" type="slidenum">
              <a:rPr lang="en-US" smtClean="0"/>
              <a:t>1</a:t>
            </a:fld>
            <a:endParaRPr lang="en-US" dirty="0"/>
          </a:p>
        </p:txBody>
      </p:sp>
    </p:spTree>
    <p:extLst>
      <p:ext uri="{BB962C8B-B14F-4D97-AF65-F5344CB8AC3E}">
        <p14:creationId xmlns:p14="http://schemas.microsoft.com/office/powerpoint/2010/main" val="1858757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deeper at the data around COVID-19 in Washington, we see that the impacts of the pandemic were not equitable across the whole population or the whole state…</a:t>
            </a:r>
          </a:p>
          <a:p>
            <a:endParaRPr lang="en-US" dirty="0"/>
          </a:p>
          <a:p>
            <a:r>
              <a:rPr lang="en-US" dirty="0"/>
              <a:t>This slide demonstrates the age-adjusted case rate by race and ethnicity. We see that Native Hawaiian and Other Pacific Islander, Hispanic, Black, and American Indian and Alaska Native Washingtonians experienced a greater disease burden than White or Asian Washingtonians. </a:t>
            </a:r>
          </a:p>
          <a:p>
            <a:endParaRPr lang="en-US" dirty="0"/>
          </a:p>
          <a:p>
            <a:r>
              <a:rPr lang="en-US" dirty="0"/>
              <a:t>In Washington, the age adjusted case rate for people who identify as White was about 2900/100,000 between January 19, 2021 and August 9, 2021. In that same time period, the age adjusted case rate for people who identify as Hispanic was around 8500/100,000. And, the age adjusted case rate was about 8800/100,000 for people who identify as Native Hawaiian and Other Pacific Islanders. </a:t>
            </a:r>
          </a:p>
          <a:p>
            <a:endParaRPr lang="en-US" dirty="0"/>
          </a:p>
          <a:p>
            <a:r>
              <a:rPr lang="en-US" dirty="0"/>
              <a:t>These are substantial differences!</a:t>
            </a:r>
          </a:p>
        </p:txBody>
      </p:sp>
      <p:sp>
        <p:nvSpPr>
          <p:cNvPr id="4" name="Slide Number Placeholder 3"/>
          <p:cNvSpPr>
            <a:spLocks noGrp="1"/>
          </p:cNvSpPr>
          <p:nvPr>
            <p:ph type="sldNum" sz="quarter" idx="5"/>
          </p:nvPr>
        </p:nvSpPr>
        <p:spPr/>
        <p:txBody>
          <a:bodyPr/>
          <a:lstStyle/>
          <a:p>
            <a:fld id="{7204FE9C-24EC-442B-850F-65B0BA925E10}" type="slidenum">
              <a:rPr lang="en-US" smtClean="0"/>
              <a:t>11</a:t>
            </a:fld>
            <a:endParaRPr lang="en-US" dirty="0"/>
          </a:p>
        </p:txBody>
      </p:sp>
    </p:spTree>
    <p:extLst>
      <p:ext uri="{BB962C8B-B14F-4D97-AF65-F5344CB8AC3E}">
        <p14:creationId xmlns:p14="http://schemas.microsoft.com/office/powerpoint/2010/main" val="1723694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Gratitude and supporting these efforts moving forward…</a:t>
            </a:r>
          </a:p>
          <a:p>
            <a:endParaRPr lang="en-US" dirty="0"/>
          </a:p>
          <a:p>
            <a:r>
              <a:rPr lang="en-US" dirty="0"/>
              <a:t>Invite everyone to stand up and take 3 </a:t>
            </a:r>
            <a:r>
              <a:rPr lang="en-US"/>
              <a:t>deep breaths…</a:t>
            </a: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17</a:t>
            </a:fld>
            <a:endParaRPr lang="en-US" dirty="0"/>
          </a:p>
        </p:txBody>
      </p:sp>
    </p:spTree>
    <p:extLst>
      <p:ext uri="{BB962C8B-B14F-4D97-AF65-F5344CB8AC3E}">
        <p14:creationId xmlns:p14="http://schemas.microsoft.com/office/powerpoint/2010/main" val="393423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END SLIDE</a:t>
            </a:r>
            <a:endParaRPr lang="en-US" dirty="0"/>
          </a:p>
          <a:p>
            <a:pPr lvl="0"/>
            <a:endParaRPr lang="en-US" dirty="0"/>
          </a:p>
          <a:p>
            <a:pPr defTabSz="931774">
              <a:defRPr/>
            </a:pPr>
            <a:r>
              <a:rPr lang="en-US" b="1" u="sng" dirty="0"/>
              <a:t>Quick Help Tips</a:t>
            </a:r>
          </a:p>
          <a:p>
            <a:pPr lvl="0"/>
            <a:endParaRPr lang="en-US" dirty="0"/>
          </a:p>
          <a:p>
            <a:pPr lvl="0"/>
            <a:r>
              <a:rPr lang="en-US" b="1" dirty="0"/>
              <a:t>Insert this slide at the end of the presentation. It is not editable.</a:t>
            </a:r>
          </a:p>
        </p:txBody>
      </p:sp>
      <p:sp>
        <p:nvSpPr>
          <p:cNvPr id="4" name="Slide Number Placeholder 3"/>
          <p:cNvSpPr>
            <a:spLocks noGrp="1"/>
          </p:cNvSpPr>
          <p:nvPr>
            <p:ph type="sldNum" sz="quarter" idx="10"/>
          </p:nvPr>
        </p:nvSpPr>
        <p:spPr/>
        <p:txBody>
          <a:bodyPr/>
          <a:lstStyle/>
          <a:p>
            <a:fld id="{7204FE9C-24EC-442B-850F-65B0BA925E10}" type="slidenum">
              <a:rPr lang="en-US" smtClean="0"/>
              <a:t>18</a:t>
            </a:fld>
            <a:endParaRPr lang="en-US" dirty="0"/>
          </a:p>
        </p:txBody>
      </p:sp>
    </p:spTree>
    <p:extLst>
      <p:ext uri="{BB962C8B-B14F-4D97-AF65-F5344CB8AC3E}">
        <p14:creationId xmlns:p14="http://schemas.microsoft.com/office/powerpoint/2010/main" val="3643695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Setting on why After Action Reviews are important to further developing response capabilities.</a:t>
            </a:r>
          </a:p>
        </p:txBody>
      </p:sp>
      <p:sp>
        <p:nvSpPr>
          <p:cNvPr id="4" name="Slide Number Placeholder 3"/>
          <p:cNvSpPr>
            <a:spLocks noGrp="1"/>
          </p:cNvSpPr>
          <p:nvPr>
            <p:ph type="sldNum" sz="quarter" idx="5"/>
          </p:nvPr>
        </p:nvSpPr>
        <p:spPr/>
        <p:txBody>
          <a:bodyPr/>
          <a:lstStyle/>
          <a:p>
            <a:fld id="{7204FE9C-24EC-442B-850F-65B0BA925E10}" type="slidenum">
              <a:rPr lang="en-US" smtClean="0"/>
              <a:t>2</a:t>
            </a:fld>
            <a:endParaRPr lang="en-US" dirty="0"/>
          </a:p>
        </p:txBody>
      </p:sp>
    </p:spTree>
    <p:extLst>
      <p:ext uri="{BB962C8B-B14F-4D97-AF65-F5344CB8AC3E}">
        <p14:creationId xmlns:p14="http://schemas.microsoft.com/office/powerpoint/2010/main" val="37608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COVID-19 pandemic is still with us and may be for some time. Reviewing what went well and should sustain in future responses; and learning what didn’t go so well and what we would like to improve for future responses is quite deep and broad. </a:t>
            </a:r>
          </a:p>
          <a:p>
            <a:endParaRPr lang="en-US" dirty="0"/>
          </a:p>
          <a:p>
            <a:r>
              <a:rPr lang="en-US" dirty="0"/>
              <a:t>To organize our efforts around the COVID-19 After Action Review process, we are working to first obtain and analyze both local, healthcare, and agency After Action Reports. This will give us a good baseline for understanding common themes across the response. Second, DOH has completed a 2020 “In Action Review” and is embarking on a 2021 “In Action Review”. The information that we gather from these reviews will help us improve agency plans, policies, systems, training, and exercises for the future. Finally, we are co-leading with the Washington State Military Department, a Comprehensive Statewide COVID-19 After Action Review. This process includes convening a 40+ person governor-appointed task force and synthesizing a considerable catalog of lessons learned into recommendations for the legislature by June 30, 2023. </a:t>
            </a:r>
          </a:p>
        </p:txBody>
      </p:sp>
      <p:sp>
        <p:nvSpPr>
          <p:cNvPr id="4" name="Slide Number Placeholder 3"/>
          <p:cNvSpPr>
            <a:spLocks noGrp="1"/>
          </p:cNvSpPr>
          <p:nvPr>
            <p:ph type="sldNum" sz="quarter" idx="5"/>
          </p:nvPr>
        </p:nvSpPr>
        <p:spPr/>
        <p:txBody>
          <a:bodyPr/>
          <a:lstStyle/>
          <a:p>
            <a:fld id="{7204FE9C-24EC-442B-850F-65B0BA925E10}" type="slidenum">
              <a:rPr lang="en-US" smtClean="0"/>
              <a:t>4</a:t>
            </a:fld>
            <a:endParaRPr lang="en-US" dirty="0"/>
          </a:p>
        </p:txBody>
      </p:sp>
    </p:spTree>
    <p:extLst>
      <p:ext uri="{BB962C8B-B14F-4D97-AF65-F5344CB8AC3E}">
        <p14:creationId xmlns:p14="http://schemas.microsoft.com/office/powerpoint/2010/main" val="123355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COVID pandemic has been a significant historical event and has affected so many people, organizations, and societal structures, there is considerable learning from this experience that goes well beyond After Action Reviews. </a:t>
            </a:r>
          </a:p>
        </p:txBody>
      </p:sp>
      <p:sp>
        <p:nvSpPr>
          <p:cNvPr id="4" name="Slide Number Placeholder 3"/>
          <p:cNvSpPr>
            <a:spLocks noGrp="1"/>
          </p:cNvSpPr>
          <p:nvPr>
            <p:ph type="sldNum" sz="quarter" idx="5"/>
          </p:nvPr>
        </p:nvSpPr>
        <p:spPr/>
        <p:txBody>
          <a:bodyPr/>
          <a:lstStyle/>
          <a:p>
            <a:fld id="{7204FE9C-24EC-442B-850F-65B0BA925E10}" type="slidenum">
              <a:rPr lang="en-US" smtClean="0"/>
              <a:t>5</a:t>
            </a:fld>
            <a:endParaRPr lang="en-US" dirty="0"/>
          </a:p>
        </p:txBody>
      </p:sp>
    </p:spTree>
    <p:extLst>
      <p:ext uri="{BB962C8B-B14F-4D97-AF65-F5344CB8AC3E}">
        <p14:creationId xmlns:p14="http://schemas.microsoft.com/office/powerpoint/2010/main" val="2911343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Pandemics are one of the most challenging planning scenarios that I can think of. They tend to emerge from seemingly common diseases and quickly escalate into an invisible force that overtakes the globe with illness, death, frustration, and sadness. They also last a really long time!</a:t>
            </a:r>
          </a:p>
          <a:p>
            <a:endParaRPr lang="en-US" dirty="0"/>
          </a:p>
          <a:p>
            <a:r>
              <a:rPr lang="en-US" dirty="0"/>
              <a:t>The first recorded pandemic was in 430BC, and they’ve been coming back to humanity about every 100 years (or so) since then. Pandemics have led to all sorts of scientific advances and they’ve also typically led to a distrust in governmental authority. With almost every pandemic, disinformation (I’m including superstitions in this one) has been prevalent. Pandemics have always resulted in economic shifts with some winners and some losers. They have always had groups who are disproportionally impacted and those who aren’t. And, they’ve always had a political aspect to them that those who have not experienced a pandemic might not fully appreciate… (it’s a joke)…</a:t>
            </a:r>
          </a:p>
          <a:p>
            <a:r>
              <a:rPr lang="en-US" dirty="0"/>
              <a:t> </a:t>
            </a:r>
          </a:p>
          <a:p>
            <a:r>
              <a:rPr lang="en-US" dirty="0"/>
              <a:t>These are all learnings from almost 2500 years of pandemics… yet, we seem to have learned many of these same lessons again over the past two and a half years…</a:t>
            </a:r>
          </a:p>
          <a:p>
            <a:endParaRPr lang="en-US" dirty="0"/>
          </a:p>
          <a:p>
            <a:r>
              <a:rPr lang="en-US" dirty="0"/>
              <a:t>Going back in time but not very far back in time – not to 430BC or anything…</a:t>
            </a:r>
          </a:p>
        </p:txBody>
      </p:sp>
      <p:sp>
        <p:nvSpPr>
          <p:cNvPr id="4" name="Slide Number Placeholder 3"/>
          <p:cNvSpPr>
            <a:spLocks noGrp="1"/>
          </p:cNvSpPr>
          <p:nvPr>
            <p:ph type="sldNum" sz="quarter" idx="5"/>
          </p:nvPr>
        </p:nvSpPr>
        <p:spPr/>
        <p:txBody>
          <a:bodyPr/>
          <a:lstStyle/>
          <a:p>
            <a:fld id="{7204FE9C-24EC-442B-850F-65B0BA925E10}" type="slidenum">
              <a:rPr lang="en-US" smtClean="0"/>
              <a:t>6</a:t>
            </a:fld>
            <a:endParaRPr lang="en-US" dirty="0"/>
          </a:p>
        </p:txBody>
      </p:sp>
    </p:spTree>
    <p:extLst>
      <p:ext uri="{BB962C8B-B14F-4D97-AF65-F5344CB8AC3E}">
        <p14:creationId xmlns:p14="http://schemas.microsoft.com/office/powerpoint/2010/main" val="36947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a brief timeline…</a:t>
            </a:r>
          </a:p>
          <a:p>
            <a:endParaRPr lang="en-US" dirty="0"/>
          </a:p>
          <a:p>
            <a:r>
              <a:rPr lang="en-US" dirty="0"/>
              <a:t>Describe the shape of the pandemic and some of the key milestones… Personalize this and draw people into this…</a:t>
            </a:r>
          </a:p>
          <a:p>
            <a:endParaRPr lang="en-US" dirty="0"/>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7</a:t>
            </a:fld>
            <a:endParaRPr lang="en-US" dirty="0"/>
          </a:p>
        </p:txBody>
      </p:sp>
    </p:spTree>
    <p:extLst>
      <p:ext uri="{BB962C8B-B14F-4D97-AF65-F5344CB8AC3E}">
        <p14:creationId xmlns:p14="http://schemas.microsoft.com/office/powerpoint/2010/main" val="2242067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all of the planning, training, exercising, and learning that public health and emergency management have done in the past 20 years, here is our overall scorecard…</a:t>
            </a:r>
          </a:p>
          <a:p>
            <a:endParaRPr lang="en-US" dirty="0"/>
          </a:p>
          <a:p>
            <a:r>
              <a:rPr lang="en-US" dirty="0"/>
              <a:t>Generally, Washington did well… and we still tragically lost many lives and many others are still dealing with the long-term complications from COVID-19</a:t>
            </a: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8</a:t>
            </a:fld>
            <a:endParaRPr lang="en-US" dirty="0"/>
          </a:p>
        </p:txBody>
      </p:sp>
    </p:spTree>
    <p:extLst>
      <p:ext uri="{BB962C8B-B14F-4D97-AF65-F5344CB8AC3E}">
        <p14:creationId xmlns:p14="http://schemas.microsoft.com/office/powerpoint/2010/main" val="115984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A0623F-7F24-4124-A1EA-53C8DFF37D42}" type="slidenum">
              <a:rPr lang="en-US" smtClean="0"/>
              <a:t>9</a:t>
            </a:fld>
            <a:endParaRPr lang="en-US"/>
          </a:p>
        </p:txBody>
      </p:sp>
    </p:spTree>
    <p:extLst>
      <p:ext uri="{BB962C8B-B14F-4D97-AF65-F5344CB8AC3E}">
        <p14:creationId xmlns:p14="http://schemas.microsoft.com/office/powerpoint/2010/main" val="4056712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compare how Washington did relative to other states across the country, we did pretty well. This December 2021 “scorecard” from Politico describes some of our statistics. </a:t>
            </a:r>
          </a:p>
          <a:p>
            <a:endParaRPr lang="en-US" dirty="0"/>
          </a:p>
          <a:p>
            <a:r>
              <a:rPr lang="en-US" dirty="0"/>
              <a:t>Overall Washington received the seventh highest score of all states. </a:t>
            </a:r>
          </a:p>
          <a:p>
            <a:endParaRPr lang="en-US" dirty="0"/>
          </a:p>
          <a:p>
            <a:r>
              <a:rPr lang="en-US" dirty="0"/>
              <a:t>And there are trade offs… To improve in some areas meant that sacrifices had to be made in other areas. I’m personally proud of Washington for prioritizing health in the face of this pandemic. But doing that had costs associated with the decisions driven by that prioritization. </a:t>
            </a:r>
          </a:p>
          <a:p>
            <a:endParaRPr lang="en-US" dirty="0"/>
          </a:p>
          <a:p>
            <a:r>
              <a:rPr lang="en-US" dirty="0"/>
              <a:t>So what are we learning from our experience so far?</a:t>
            </a:r>
          </a:p>
          <a:p>
            <a:endParaRPr lang="en-US" dirty="0"/>
          </a:p>
          <a:p>
            <a:r>
              <a:rPr lang="en-US" dirty="0"/>
              <a:t>Given that we generally fared well in our response to COVID, perhaps we should ask ourselves, did we all fare well in this pandemic?</a:t>
            </a:r>
          </a:p>
          <a:p>
            <a:r>
              <a:rPr lang="en-US" dirty="0"/>
              <a:t>The answer is a clear no!</a:t>
            </a:r>
          </a:p>
          <a:p>
            <a:endParaRPr lang="en-US" dirty="0"/>
          </a:p>
          <a:p>
            <a:r>
              <a:rPr lang="en-US" dirty="0"/>
              <a:t>As we get into the next couple of slides, I invite you to be uncomfortable… it’s ok to be uncomfortable and we should all consider what that discomfort is telling us…</a:t>
            </a: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10</a:t>
            </a:fld>
            <a:endParaRPr lang="en-US" dirty="0"/>
          </a:p>
        </p:txBody>
      </p:sp>
    </p:spTree>
    <p:extLst>
      <p:ext uri="{BB962C8B-B14F-4D97-AF65-F5344CB8AC3E}">
        <p14:creationId xmlns:p14="http://schemas.microsoft.com/office/powerpoint/2010/main" val="2803097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507" y="4957832"/>
            <a:ext cx="1023486" cy="1360159"/>
          </a:xfrm>
          <a:prstGeom prst="rect">
            <a:avLst/>
          </a:prstGeom>
        </p:spPr>
      </p:pic>
      <p:sp>
        <p:nvSpPr>
          <p:cNvPr id="13" name="Text Placeholder 9"/>
          <p:cNvSpPr>
            <a:spLocks noGrp="1"/>
          </p:cNvSpPr>
          <p:nvPr>
            <p:ph type="body" sz="quarter" idx="10" hasCustomPrompt="1"/>
          </p:nvPr>
        </p:nvSpPr>
        <p:spPr>
          <a:xfrm>
            <a:off x="2799978"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2799978"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b="24806"/>
          <a:stretch/>
        </p:blipFill>
        <p:spPr>
          <a:xfrm>
            <a:off x="0" y="0"/>
            <a:ext cx="9144000" cy="45910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2617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908550" y="2103883"/>
            <a:ext cx="2473325" cy="2487612"/>
          </a:xfrm>
        </p:spPr>
        <p:txBody>
          <a:bodyPr/>
          <a:lstStyle>
            <a:lvl1pPr marL="0" indent="0">
              <a:buNone/>
              <a:defRPr/>
            </a:lvl1pPr>
          </a:lstStyle>
          <a:p>
            <a:r>
              <a:rPr lang="en-US" dirty="0"/>
              <a:t>Click icon to add picture</a:t>
            </a:r>
          </a:p>
        </p:txBody>
      </p:sp>
      <p:sp>
        <p:nvSpPr>
          <p:cNvPr id="18" name="Picture Placeholder 17"/>
          <p:cNvSpPr>
            <a:spLocks noGrp="1"/>
          </p:cNvSpPr>
          <p:nvPr>
            <p:ph type="pic" sz="quarter" idx="13"/>
          </p:nvPr>
        </p:nvSpPr>
        <p:spPr>
          <a:xfrm>
            <a:off x="1817688" y="2103883"/>
            <a:ext cx="2484437" cy="2487612"/>
          </a:xfrm>
        </p:spPr>
        <p:txBody>
          <a:bodyPr/>
          <a:lstStyle>
            <a:lvl1pPr marL="0" indent="0">
              <a:buNone/>
              <a:defRPr/>
            </a:lvl1pPr>
          </a:lstStyle>
          <a:p>
            <a:r>
              <a:rPr lang="en-US" dirty="0"/>
              <a:t>Click icon to add picture</a:t>
            </a:r>
          </a:p>
        </p:txBody>
      </p:sp>
      <p:sp>
        <p:nvSpPr>
          <p:cNvPr id="12" name="Text Placeholder 11"/>
          <p:cNvSpPr>
            <a:spLocks noGrp="1"/>
          </p:cNvSpPr>
          <p:nvPr>
            <p:ph type="body" sz="quarter" idx="10" hasCustomPrompt="1"/>
          </p:nvPr>
        </p:nvSpPr>
        <p:spPr>
          <a:xfrm>
            <a:off x="-8313" y="677872"/>
            <a:ext cx="9144000" cy="433388"/>
          </a:xfrm>
        </p:spPr>
        <p:txBody>
          <a:bodyPr>
            <a:noAutofit/>
          </a:bodyPr>
          <a:lstStyle>
            <a:lvl1pPr marL="0" indent="0" algn="ctr">
              <a:buNone/>
              <a:defRPr sz="30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Subtitle 2</a:t>
            </a:r>
          </a:p>
        </p:txBody>
      </p:sp>
      <p:sp>
        <p:nvSpPr>
          <p:cNvPr id="16" name="Text Placeholder 15"/>
          <p:cNvSpPr>
            <a:spLocks noGrp="1"/>
          </p:cNvSpPr>
          <p:nvPr>
            <p:ph type="body" sz="quarter" idx="12" hasCustomPrompt="1"/>
          </p:nvPr>
        </p:nvSpPr>
        <p:spPr>
          <a:xfrm>
            <a:off x="-8313" y="1248908"/>
            <a:ext cx="9143999" cy="304800"/>
          </a:xfrm>
        </p:spPr>
        <p:txBody>
          <a:bodyPr/>
          <a:lstStyle>
            <a:lvl1pPr marL="0" indent="0" algn="ctr">
              <a:buNone/>
              <a:defRPr sz="1800">
                <a:solidFill>
                  <a:schemeClr val="tx1">
                    <a:lumMod val="75000"/>
                    <a:lumOff val="25000"/>
                  </a:schemeClr>
                </a:solidFill>
              </a:defRPr>
            </a:lvl1pPr>
          </a:lstStyle>
          <a:p>
            <a:pPr lvl="0"/>
            <a:r>
              <a:rPr lang="en-US" dirty="0"/>
              <a:t>Date</a:t>
            </a:r>
          </a:p>
        </p:txBody>
      </p:sp>
      <p:sp>
        <p:nvSpPr>
          <p:cNvPr id="22" name="Text Placeholder 21"/>
          <p:cNvSpPr>
            <a:spLocks noGrp="1"/>
          </p:cNvSpPr>
          <p:nvPr>
            <p:ph type="body" sz="quarter" idx="15" hasCustomPrompt="1"/>
          </p:nvPr>
        </p:nvSpPr>
        <p:spPr>
          <a:xfrm>
            <a:off x="1817689" y="4832576"/>
            <a:ext cx="2484436"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4901550" y="4830223"/>
            <a:ext cx="2487133" cy="412750"/>
          </a:xfrm>
        </p:spPr>
        <p:txBody>
          <a:bodyPr>
            <a:normAutofit/>
          </a:bodyPr>
          <a:lstStyle>
            <a:lvl1pPr marL="0" indent="0" algn="ctr">
              <a:buNone/>
              <a:defRPr sz="2200" b="1" i="0">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1817688" y="5266174"/>
            <a:ext cx="2484437" cy="314335"/>
          </a:xfrm>
        </p:spPr>
        <p:txBody>
          <a:bodyPr/>
          <a:lstStyle>
            <a:lvl1pPr marL="0" indent="0" algn="ctr">
              <a:buNone/>
              <a:defRPr sz="2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4901551" y="5265980"/>
            <a:ext cx="2487132" cy="314335"/>
          </a:xfrm>
        </p:spPr>
        <p:txBody>
          <a:bodyPr/>
          <a:lstStyle>
            <a:lvl1pPr marL="0" indent="0" algn="ctr">
              <a:buNone/>
              <a:defRPr sz="2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1817688" y="5610138"/>
            <a:ext cx="2484437"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4908129" y="5606642"/>
            <a:ext cx="2484437"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cxnSp>
        <p:nvCxnSpPr>
          <p:cNvPr id="17" name="Straight Connector 16"/>
          <p:cNvCxnSpPr/>
          <p:nvPr userDrawn="1"/>
        </p:nvCxnSpPr>
        <p:spPr>
          <a:xfrm flipV="1">
            <a:off x="4322814" y="1699836"/>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79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s Slide 1">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1792974" y="2628231"/>
            <a:ext cx="2509151"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4883836" y="2625878"/>
            <a:ext cx="2473325"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1792974" y="3061825"/>
            <a:ext cx="2509151" cy="314335"/>
          </a:xfrm>
        </p:spPr>
        <p:txBody>
          <a:bodyPr/>
          <a:lstStyle>
            <a:lvl1pPr marL="0" indent="0" algn="ctr">
              <a:buNone/>
              <a:defRPr sz="2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4883836" y="3061631"/>
            <a:ext cx="2473325" cy="314335"/>
          </a:xfrm>
        </p:spPr>
        <p:txBody>
          <a:bodyPr/>
          <a:lstStyle>
            <a:lvl1pPr marL="0" indent="0" algn="ctr">
              <a:buNone/>
              <a:defRPr sz="2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1792974" y="3412177"/>
            <a:ext cx="2509151"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4883836" y="3408681"/>
            <a:ext cx="2473325"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47" name="Text Placeholder 2"/>
          <p:cNvSpPr>
            <a:spLocks noGrp="1"/>
          </p:cNvSpPr>
          <p:nvPr>
            <p:ph type="body" sz="quarter" idx="21" hasCustomPrompt="1"/>
          </p:nvPr>
        </p:nvSpPr>
        <p:spPr>
          <a:xfrm>
            <a:off x="-8311" y="673973"/>
            <a:ext cx="9143998" cy="482030"/>
          </a:xfrm>
        </p:spPr>
        <p:txBody>
          <a:bodyPr>
            <a:normAutofit/>
          </a:bodyPr>
          <a:lstStyle>
            <a:lvl1pPr marL="0" indent="0" algn="ctr">
              <a:buNone/>
              <a:defRPr sz="3000">
                <a:solidFill>
                  <a:schemeClr val="tx1">
                    <a:lumMod val="75000"/>
                    <a:lumOff val="25000"/>
                  </a:schemeClr>
                </a:solidFill>
              </a:defRPr>
            </a:lvl1pPr>
          </a:lstStyle>
          <a:p>
            <a:pPr lvl="0"/>
            <a:r>
              <a:rPr lang="en-US" dirty="0"/>
              <a:t>Presenters 1</a:t>
            </a:r>
          </a:p>
        </p:txBody>
      </p:sp>
    </p:spTree>
    <p:extLst>
      <p:ext uri="{BB962C8B-B14F-4D97-AF65-F5344CB8AC3E}">
        <p14:creationId xmlns:p14="http://schemas.microsoft.com/office/powerpoint/2010/main" val="7480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512814" y="2628231"/>
            <a:ext cx="2509151"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3329356" y="2625878"/>
            <a:ext cx="2473325"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512814" y="3061825"/>
            <a:ext cx="2509151" cy="314335"/>
          </a:xfrm>
        </p:spPr>
        <p:txBody>
          <a:bodyPr/>
          <a:lstStyle>
            <a:lvl1pPr marL="0" indent="0" algn="ctr">
              <a:buNone/>
              <a:defRPr sz="2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3329356" y="3061631"/>
            <a:ext cx="2473325" cy="314335"/>
          </a:xfrm>
        </p:spPr>
        <p:txBody>
          <a:bodyPr/>
          <a:lstStyle>
            <a:lvl1pPr marL="0" indent="0" algn="ctr">
              <a:buNone/>
              <a:defRPr sz="2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512814" y="3412177"/>
            <a:ext cx="2509151"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3329356" y="3408681"/>
            <a:ext cx="2473325"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47" name="Text Placeholder 2"/>
          <p:cNvSpPr>
            <a:spLocks noGrp="1"/>
          </p:cNvSpPr>
          <p:nvPr>
            <p:ph type="body" sz="quarter" idx="21" hasCustomPrompt="1"/>
          </p:nvPr>
        </p:nvSpPr>
        <p:spPr>
          <a:xfrm>
            <a:off x="-8311" y="673973"/>
            <a:ext cx="9143998" cy="482030"/>
          </a:xfrm>
        </p:spPr>
        <p:txBody>
          <a:bodyPr>
            <a:normAutofit/>
          </a:bodyPr>
          <a:lstStyle>
            <a:lvl1pPr marL="0" indent="0" algn="ctr">
              <a:buNone/>
              <a:defRPr sz="3000">
                <a:solidFill>
                  <a:schemeClr val="tx1">
                    <a:lumMod val="75000"/>
                    <a:lumOff val="25000"/>
                  </a:schemeClr>
                </a:solidFill>
              </a:defRPr>
            </a:lvl1pPr>
          </a:lstStyle>
          <a:p>
            <a:pPr lvl="0"/>
            <a:r>
              <a:rPr lang="en-US" dirty="0"/>
              <a:t>Presenters 2</a:t>
            </a:r>
          </a:p>
        </p:txBody>
      </p:sp>
      <p:sp>
        <p:nvSpPr>
          <p:cNvPr id="11" name="Text Placeholder 21"/>
          <p:cNvSpPr>
            <a:spLocks noGrp="1"/>
          </p:cNvSpPr>
          <p:nvPr>
            <p:ph type="body" sz="quarter" idx="22" hasCustomPrompt="1"/>
          </p:nvPr>
        </p:nvSpPr>
        <p:spPr>
          <a:xfrm>
            <a:off x="6110072" y="2625878"/>
            <a:ext cx="2509151"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12" name="Text Placeholder 24"/>
          <p:cNvSpPr>
            <a:spLocks noGrp="1"/>
          </p:cNvSpPr>
          <p:nvPr>
            <p:ph type="body" sz="quarter" idx="23" hasCustomPrompt="1"/>
          </p:nvPr>
        </p:nvSpPr>
        <p:spPr>
          <a:xfrm>
            <a:off x="6110072" y="3059472"/>
            <a:ext cx="2509151" cy="314335"/>
          </a:xfrm>
        </p:spPr>
        <p:txBody>
          <a:bodyPr/>
          <a:lstStyle>
            <a:lvl1pPr marL="0" indent="0" algn="ctr">
              <a:buNone/>
              <a:defRPr sz="2000" i="1">
                <a:solidFill>
                  <a:srgbClr val="404040"/>
                </a:solidFill>
              </a:defRPr>
            </a:lvl1pPr>
          </a:lstStyle>
          <a:p>
            <a:pPr lvl="0"/>
            <a:r>
              <a:rPr lang="en-US" dirty="0"/>
              <a:t>Title</a:t>
            </a:r>
          </a:p>
        </p:txBody>
      </p:sp>
      <p:sp>
        <p:nvSpPr>
          <p:cNvPr id="13" name="Text Placeholder 27"/>
          <p:cNvSpPr>
            <a:spLocks noGrp="1"/>
          </p:cNvSpPr>
          <p:nvPr>
            <p:ph type="body" sz="quarter" idx="24" hasCustomPrompt="1"/>
          </p:nvPr>
        </p:nvSpPr>
        <p:spPr>
          <a:xfrm>
            <a:off x="6110072" y="3409824"/>
            <a:ext cx="2509151"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Tree>
    <p:extLst>
      <p:ext uri="{BB962C8B-B14F-4D97-AF65-F5344CB8AC3E}">
        <p14:creationId xmlns:p14="http://schemas.microsoft.com/office/powerpoint/2010/main" val="1282364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Slide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1792974" y="4739028"/>
            <a:ext cx="2509151"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4883836" y="4736675"/>
            <a:ext cx="2473325"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1792974" y="5172622"/>
            <a:ext cx="2509151" cy="314335"/>
          </a:xfrm>
        </p:spPr>
        <p:txBody>
          <a:bodyPr/>
          <a:lstStyle>
            <a:lvl1pPr marL="0" indent="0" algn="ctr">
              <a:buNone/>
              <a:defRPr sz="2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4883836" y="5172428"/>
            <a:ext cx="2473325" cy="314335"/>
          </a:xfrm>
        </p:spPr>
        <p:txBody>
          <a:bodyPr/>
          <a:lstStyle>
            <a:lvl1pPr marL="0" indent="0" algn="ctr">
              <a:buNone/>
              <a:defRPr sz="2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1792974" y="5522974"/>
            <a:ext cx="2509151"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4883836" y="5519478"/>
            <a:ext cx="2473325"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45" name="Picture Placeholder 19"/>
          <p:cNvSpPr>
            <a:spLocks noGrp="1"/>
          </p:cNvSpPr>
          <p:nvPr>
            <p:ph type="pic" sz="quarter" idx="14"/>
          </p:nvPr>
        </p:nvSpPr>
        <p:spPr>
          <a:xfrm>
            <a:off x="4883836" y="2010333"/>
            <a:ext cx="2473325" cy="2487612"/>
          </a:xfrm>
        </p:spPr>
        <p:txBody>
          <a:bodyPr/>
          <a:lstStyle>
            <a:lvl1pPr marL="0" indent="0">
              <a:buNone/>
              <a:defRPr/>
            </a:lvl1pPr>
          </a:lstStyle>
          <a:p>
            <a:r>
              <a:rPr lang="en-US" dirty="0"/>
              <a:t>Click icon to add picture</a:t>
            </a:r>
          </a:p>
        </p:txBody>
      </p:sp>
      <p:sp>
        <p:nvSpPr>
          <p:cNvPr id="46" name="Picture Placeholder 17"/>
          <p:cNvSpPr>
            <a:spLocks noGrp="1"/>
          </p:cNvSpPr>
          <p:nvPr>
            <p:ph type="pic" sz="quarter" idx="13"/>
          </p:nvPr>
        </p:nvSpPr>
        <p:spPr>
          <a:xfrm>
            <a:off x="1792974" y="2010333"/>
            <a:ext cx="2484437" cy="2487612"/>
          </a:xfrm>
        </p:spPr>
        <p:txBody>
          <a:bodyPr/>
          <a:lstStyle>
            <a:lvl1pPr marL="0" indent="0">
              <a:buNone/>
              <a:defRPr/>
            </a:lvl1pPr>
          </a:lstStyle>
          <a:p>
            <a:r>
              <a:rPr lang="en-US" dirty="0"/>
              <a:t>Click icon to add picture</a:t>
            </a:r>
          </a:p>
        </p:txBody>
      </p:sp>
      <p:sp>
        <p:nvSpPr>
          <p:cNvPr id="47" name="Text Placeholder 2"/>
          <p:cNvSpPr>
            <a:spLocks noGrp="1"/>
          </p:cNvSpPr>
          <p:nvPr>
            <p:ph type="body" sz="quarter" idx="21" hasCustomPrompt="1"/>
          </p:nvPr>
        </p:nvSpPr>
        <p:spPr>
          <a:xfrm>
            <a:off x="-8311" y="673973"/>
            <a:ext cx="9143998" cy="482030"/>
          </a:xfrm>
        </p:spPr>
        <p:txBody>
          <a:bodyPr>
            <a:normAutofit/>
          </a:bodyPr>
          <a:lstStyle>
            <a:lvl1pPr marL="0" indent="0" algn="ctr">
              <a:buNone/>
              <a:defRPr sz="3000">
                <a:solidFill>
                  <a:schemeClr val="tx1">
                    <a:lumMod val="75000"/>
                    <a:lumOff val="25000"/>
                  </a:schemeClr>
                </a:solidFill>
              </a:defRPr>
            </a:lvl1pPr>
          </a:lstStyle>
          <a:p>
            <a:pPr lvl="0"/>
            <a:r>
              <a:rPr lang="en-US" dirty="0"/>
              <a:t>Presenters</a:t>
            </a:r>
          </a:p>
        </p:txBody>
      </p:sp>
    </p:spTree>
    <p:extLst>
      <p:ext uri="{BB962C8B-B14F-4D97-AF65-F5344CB8AC3E}">
        <p14:creationId xmlns:p14="http://schemas.microsoft.com/office/powerpoint/2010/main" val="2034823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4324139" y="2815173"/>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8"/>
          <p:cNvSpPr>
            <a:spLocks noGrp="1"/>
          </p:cNvSpPr>
          <p:nvPr>
            <p:ph type="body" sz="quarter" idx="10" hasCustomPrompt="1"/>
          </p:nvPr>
        </p:nvSpPr>
        <p:spPr>
          <a:xfrm>
            <a:off x="-8313" y="2256440"/>
            <a:ext cx="9144000" cy="478522"/>
          </a:xfrm>
        </p:spPr>
        <p:txBody>
          <a:bodyPr>
            <a:noAutofit/>
          </a:bodyPr>
          <a:lstStyle>
            <a:lvl1pPr marL="0" indent="0" algn="ctr">
              <a:buNone/>
              <a:defRPr sz="3000">
                <a:solidFill>
                  <a:schemeClr val="tx1">
                    <a:lumMod val="75000"/>
                    <a:lumOff val="25000"/>
                  </a:schemeClr>
                </a:solidFill>
              </a:defRPr>
            </a:lvl1pPr>
          </a:lstStyle>
          <a:p>
            <a:pPr lvl="0"/>
            <a:r>
              <a:rPr lang="en-US" dirty="0"/>
              <a:t>Section Divider</a:t>
            </a:r>
          </a:p>
        </p:txBody>
      </p:sp>
      <p:sp>
        <p:nvSpPr>
          <p:cNvPr id="6" name="Text Placeholder 9"/>
          <p:cNvSpPr>
            <a:spLocks noGrp="1"/>
          </p:cNvSpPr>
          <p:nvPr>
            <p:ph type="body" sz="quarter" idx="12" hasCustomPrompt="1"/>
          </p:nvPr>
        </p:nvSpPr>
        <p:spPr>
          <a:xfrm>
            <a:off x="-1" y="3229980"/>
            <a:ext cx="9135687" cy="1111250"/>
          </a:xfrm>
        </p:spPr>
        <p:txBody>
          <a:bodyPr>
            <a:normAutofit/>
          </a:bodyPr>
          <a:lstStyle>
            <a:lvl1pPr marL="0" indent="0" algn="ctr">
              <a:lnSpc>
                <a:spcPct val="100000"/>
              </a:lnSpc>
              <a:spcBef>
                <a:spcPts val="0"/>
              </a:spcBef>
              <a:buNone/>
              <a:defRPr sz="3000" cap="all" baseline="0">
                <a:solidFill>
                  <a:srgbClr val="404040"/>
                </a:solidFill>
              </a:defRPr>
            </a:lvl1pPr>
          </a:lstStyle>
          <a:p>
            <a:pPr lvl="0"/>
            <a:r>
              <a:rPr lang="en-US" dirty="0"/>
              <a:t>Chapter title</a:t>
            </a:r>
          </a:p>
        </p:txBody>
      </p:sp>
    </p:spTree>
    <p:extLst>
      <p:ext uri="{BB962C8B-B14F-4D97-AF65-F5344CB8AC3E}">
        <p14:creationId xmlns:p14="http://schemas.microsoft.com/office/powerpoint/2010/main" val="184634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8311" y="673973"/>
            <a:ext cx="9143998"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a:t>Title</a:t>
            </a:r>
          </a:p>
        </p:txBody>
      </p:sp>
      <p:cxnSp>
        <p:nvCxnSpPr>
          <p:cNvPr id="8" name="Straight Connector 7"/>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8" y="1606082"/>
            <a:ext cx="7553207" cy="4662833"/>
          </a:xfrm>
        </p:spPr>
        <p:txBody>
          <a:bodyPr/>
          <a:lstStyle>
            <a:lvl1pPr marL="0" indent="0">
              <a:buClr>
                <a:srgbClr val="57B6AF"/>
              </a:buClr>
              <a:buNone/>
              <a:defRPr sz="2000" baseline="0"/>
            </a:lvl1pPr>
            <a:lvl2pPr>
              <a:buClr>
                <a:srgbClr val="57B6AF"/>
              </a:buClr>
              <a:defRPr sz="2000"/>
            </a:lvl2pPr>
            <a:lvl3pPr>
              <a:buClr>
                <a:srgbClr val="57B6AF"/>
              </a:buClr>
              <a:defRPr sz="1800"/>
            </a:lvl3pPr>
            <a:lvl4pPr>
              <a:buClr>
                <a:srgbClr val="57B6AF"/>
              </a:buClr>
              <a:defRPr sz="1800"/>
            </a:lvl4pPr>
          </a:lstStyle>
          <a:p>
            <a:pPr lvl="0"/>
            <a:r>
              <a:rPr lang="en-US" dirty="0"/>
              <a:t>Text…</a:t>
            </a:r>
          </a:p>
        </p:txBody>
      </p:sp>
      <p:sp>
        <p:nvSpPr>
          <p:cNvPr id="9" name="TextBox 8"/>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123846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p:cNvSpPr/>
          <p:nvPr/>
        </p:nvSpPr>
        <p:spPr>
          <a:xfrm>
            <a:off x="846099" y="207601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6" name="Oval 15"/>
          <p:cNvSpPr/>
          <p:nvPr/>
        </p:nvSpPr>
        <p:spPr>
          <a:xfrm>
            <a:off x="4866115" y="2076017"/>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8" name="Text Placeholder 2"/>
          <p:cNvSpPr>
            <a:spLocks noGrp="1"/>
          </p:cNvSpPr>
          <p:nvPr userDrawn="1">
            <p:ph type="body" sz="quarter" idx="21" hasCustomPrompt="1"/>
          </p:nvPr>
        </p:nvSpPr>
        <p:spPr>
          <a:xfrm>
            <a:off x="-8311"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Unordered List 1</a:t>
            </a:r>
          </a:p>
        </p:txBody>
      </p:sp>
      <p:sp>
        <p:nvSpPr>
          <p:cNvPr id="20" name="Text Placeholder 19"/>
          <p:cNvSpPr>
            <a:spLocks noGrp="1"/>
          </p:cNvSpPr>
          <p:nvPr userDrawn="1">
            <p:ph type="body" sz="quarter" idx="22" hasCustomPrompt="1"/>
          </p:nvPr>
        </p:nvSpPr>
        <p:spPr>
          <a:xfrm>
            <a:off x="1313789" y="2106227"/>
            <a:ext cx="3008973" cy="373362"/>
          </a:xfrm>
        </p:spPr>
        <p:txBody>
          <a:bodyPr>
            <a:normAutofit/>
          </a:bodyPr>
          <a:lstStyle>
            <a:lvl1pPr marL="0" indent="0">
              <a:buNone/>
              <a:defRPr sz="2000" b="1">
                <a:solidFill>
                  <a:schemeClr val="tx1">
                    <a:lumMod val="75000"/>
                    <a:lumOff val="25000"/>
                  </a:schemeClr>
                </a:solidFill>
              </a:defRPr>
            </a:lvl1pPr>
          </a:lstStyle>
          <a:p>
            <a:pPr lvl="0"/>
            <a:r>
              <a:rPr lang="en-US" dirty="0"/>
              <a:t>Text…</a:t>
            </a:r>
          </a:p>
        </p:txBody>
      </p:sp>
      <p:sp>
        <p:nvSpPr>
          <p:cNvPr id="21" name="Text Placeholder 19"/>
          <p:cNvSpPr>
            <a:spLocks noGrp="1"/>
          </p:cNvSpPr>
          <p:nvPr userDrawn="1">
            <p:ph type="body" sz="quarter" idx="23" hasCustomPrompt="1"/>
          </p:nvPr>
        </p:nvSpPr>
        <p:spPr>
          <a:xfrm>
            <a:off x="5338965" y="2106227"/>
            <a:ext cx="3008973" cy="373362"/>
          </a:xfrm>
        </p:spPr>
        <p:txBody>
          <a:bodyPr>
            <a:normAutofit/>
          </a:bodyPr>
          <a:lstStyle>
            <a:lvl1pPr marL="0" indent="0">
              <a:buNone/>
              <a:defRPr sz="2000" b="1">
                <a:solidFill>
                  <a:schemeClr val="tx1">
                    <a:lumMod val="75000"/>
                    <a:lumOff val="25000"/>
                  </a:schemeClr>
                </a:solidFill>
              </a:defRPr>
            </a:lvl1pPr>
          </a:lstStyle>
          <a:p>
            <a:pPr lvl="0"/>
            <a:r>
              <a:rPr lang="en-US" dirty="0"/>
              <a:t>Text…</a:t>
            </a:r>
          </a:p>
        </p:txBody>
      </p:sp>
      <p:sp>
        <p:nvSpPr>
          <p:cNvPr id="23" name="Text Placeholder 22"/>
          <p:cNvSpPr>
            <a:spLocks noGrp="1"/>
          </p:cNvSpPr>
          <p:nvPr userDrawn="1">
            <p:ph type="body" sz="quarter" idx="24" hasCustomPrompt="1"/>
          </p:nvPr>
        </p:nvSpPr>
        <p:spPr>
          <a:xfrm>
            <a:off x="1314450" y="2480364"/>
            <a:ext cx="3008313" cy="3617913"/>
          </a:xfrm>
        </p:spPr>
        <p:txBody>
          <a:bodyPr>
            <a:normAutofit/>
          </a:bodyPr>
          <a:lstStyle>
            <a:lvl1pPr marL="0" indent="0">
              <a:buNone/>
              <a:defRPr sz="2000" baseline="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sp>
        <p:nvSpPr>
          <p:cNvPr id="24" name="Text Placeholder 22"/>
          <p:cNvSpPr>
            <a:spLocks noGrp="1"/>
          </p:cNvSpPr>
          <p:nvPr userDrawn="1">
            <p:ph type="body" sz="quarter" idx="25" hasCustomPrompt="1"/>
          </p:nvPr>
        </p:nvSpPr>
        <p:spPr>
          <a:xfrm>
            <a:off x="5339625" y="2486904"/>
            <a:ext cx="3008313" cy="3611426"/>
          </a:xfrm>
        </p:spPr>
        <p:txBody>
          <a:bodyPr>
            <a:normAutofit/>
          </a:bodyPr>
          <a:lstStyle>
            <a:lvl1pPr marL="0" indent="0">
              <a:buNone/>
              <a:defRPr sz="200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cxnSp>
        <p:nvCxnSpPr>
          <p:cNvPr id="25" name="Straight Connector 24"/>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208812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8311" y="673973"/>
            <a:ext cx="9143998"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a:t>Unordered List 2</a:t>
            </a:r>
          </a:p>
        </p:txBody>
      </p:sp>
      <p:cxnSp>
        <p:nvCxnSpPr>
          <p:cNvPr id="25" name="Straight Connector 24"/>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740595" y="207601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4" name="Oval 13"/>
          <p:cNvSpPr/>
          <p:nvPr userDrawn="1"/>
        </p:nvSpPr>
        <p:spPr>
          <a:xfrm>
            <a:off x="3452408" y="2076017"/>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7" name="Oval 16"/>
          <p:cNvSpPr/>
          <p:nvPr userDrawn="1"/>
        </p:nvSpPr>
        <p:spPr>
          <a:xfrm>
            <a:off x="6162293" y="2078051"/>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 name="Text Placeholder 2"/>
          <p:cNvSpPr>
            <a:spLocks noGrp="1"/>
          </p:cNvSpPr>
          <p:nvPr>
            <p:ph type="body" sz="quarter" idx="22" hasCustomPrompt="1"/>
          </p:nvPr>
        </p:nvSpPr>
        <p:spPr>
          <a:xfrm>
            <a:off x="1208946" y="2097854"/>
            <a:ext cx="1790700" cy="372955"/>
          </a:xfrm>
        </p:spPr>
        <p:txBody>
          <a:bodyPr>
            <a:noAutofit/>
          </a:bodyPr>
          <a:lstStyle>
            <a:lvl1pPr marL="285750" indent="-28575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3932027" y="2097854"/>
            <a:ext cx="17907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6635473" y="2097854"/>
            <a:ext cx="1790700" cy="372955"/>
          </a:xfrm>
        </p:spPr>
        <p:txBody>
          <a:bodyPr>
            <a:noAutofit/>
          </a:bodyPr>
          <a:lstStyle>
            <a:lvl1pPr marL="285750" indent="-28575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208946" y="2474230"/>
            <a:ext cx="1790700" cy="3702416"/>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3931894" y="2474230"/>
            <a:ext cx="17907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6635033" y="2474230"/>
            <a:ext cx="1790700" cy="3691680"/>
          </a:xfrm>
        </p:spPr>
        <p:txBody>
          <a:bodyPr>
            <a:normAutofit/>
          </a:bodyPr>
          <a:lstStyle>
            <a:lvl1pPr marL="285750" indent="-28575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5" name="TextBox 1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12205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583956" y="1487830"/>
            <a:ext cx="8005866" cy="5082228"/>
            <a:chOff x="892593" y="1460430"/>
            <a:chExt cx="8005866" cy="5082228"/>
          </a:xfrm>
        </p:grpSpPr>
        <p:sp>
          <p:nvSpPr>
            <p:cNvPr id="16" name="TextBox 15"/>
            <p:cNvSpPr txBox="1"/>
            <p:nvPr/>
          </p:nvSpPr>
          <p:spPr>
            <a:xfrm>
              <a:off x="4082659" y="4080445"/>
              <a:ext cx="2332018" cy="2462213"/>
            </a:xfrm>
            <a:prstGeom prst="rect">
              <a:avLst/>
            </a:prstGeom>
            <a:noFill/>
            <a:ln>
              <a:noFill/>
            </a:ln>
          </p:spPr>
          <p:txBody>
            <a:bodyPr wrap="square" rtlCol="0">
              <a:spAutoFit/>
            </a:bodyPr>
            <a:lstStyle/>
            <a:p>
              <a:r>
                <a:rPr lang="en-US" sz="1800" b="1" dirty="0">
                  <a:solidFill>
                    <a:schemeClr val="tx1">
                      <a:lumMod val="75000"/>
                      <a:lumOff val="25000"/>
                    </a:schemeClr>
                  </a:solidFill>
                  <a:latin typeface="Century Gothic" panose="020B0502020202020204" pitchFamily="34" charset="0"/>
                </a:rPr>
                <a:t>Strategy</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rPr>
                <a:t>Through collaborations and partnerships, we</a:t>
              </a:r>
            </a:p>
            <a:p>
              <a:pPr>
                <a:spcBef>
                  <a:spcPts val="0"/>
                </a:spcBef>
              </a:pPr>
              <a:r>
                <a:rPr lang="en-US" sz="1400" kern="1200" dirty="0">
                  <a:solidFill>
                    <a:schemeClr val="tx1">
                      <a:lumMod val="75000"/>
                      <a:lumOff val="25000"/>
                    </a:schemeClr>
                  </a:solidFill>
                  <a:latin typeface="Century Gothic" panose="020B0502020202020204" pitchFamily="34" charset="0"/>
                  <a:ea typeface="+mn-ea"/>
                  <a:cs typeface="+mn-cs"/>
                </a:rPr>
                <a:t>will leverage the knowledge, relation-ships and resources necessary to influence the conditions that promote good health and safety for everyone.</a:t>
              </a:r>
            </a:p>
          </p:txBody>
        </p:sp>
        <p:sp>
          <p:nvSpPr>
            <p:cNvPr id="20" name="TextBox 19"/>
            <p:cNvSpPr txBox="1"/>
            <p:nvPr/>
          </p:nvSpPr>
          <p:spPr>
            <a:xfrm>
              <a:off x="6791671" y="4080608"/>
              <a:ext cx="2106788" cy="1738938"/>
            </a:xfrm>
            <a:prstGeom prst="rect">
              <a:avLst/>
            </a:prstGeom>
            <a:noFill/>
            <a:ln>
              <a:noFill/>
            </a:ln>
          </p:spPr>
          <p:txBody>
            <a:bodyPr wrap="square" rtlCol="0">
              <a:spAutoFit/>
            </a:bodyPr>
            <a:lstStyle/>
            <a:p>
              <a:r>
                <a:rPr lang="en-US" sz="1800" b="1" dirty="0">
                  <a:solidFill>
                    <a:schemeClr val="tx1">
                      <a:lumMod val="75000"/>
                      <a:lumOff val="25000"/>
                    </a:schemeClr>
                  </a:solidFill>
                  <a:latin typeface="Century Gothic" panose="020B0502020202020204" pitchFamily="34" charset="0"/>
                </a:rPr>
                <a:t>Mission</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rPr>
                <a:t>The Department of Health works with others to protect and improve the health of all people in Washington.</a:t>
              </a:r>
            </a:p>
          </p:txBody>
        </p:sp>
        <p:sp>
          <p:nvSpPr>
            <p:cNvPr id="21" name="TextBox 20"/>
            <p:cNvSpPr txBox="1"/>
            <p:nvPr/>
          </p:nvSpPr>
          <p:spPr>
            <a:xfrm>
              <a:off x="1357926" y="4081738"/>
              <a:ext cx="2116475" cy="1738938"/>
            </a:xfrm>
            <a:prstGeom prst="rect">
              <a:avLst/>
            </a:prstGeom>
            <a:noFill/>
            <a:ln>
              <a:noFill/>
            </a:ln>
          </p:spPr>
          <p:txBody>
            <a:bodyPr wrap="square" rtlCol="0">
              <a:spAutoFit/>
            </a:bodyPr>
            <a:lstStyle/>
            <a:p>
              <a:r>
                <a:rPr lang="en-US" sz="1800" b="1" dirty="0">
                  <a:solidFill>
                    <a:schemeClr val="tx1">
                      <a:lumMod val="75000"/>
                      <a:lumOff val="25000"/>
                    </a:schemeClr>
                  </a:solidFill>
                  <a:latin typeface="Century Gothic" panose="020B0502020202020204" pitchFamily="34" charset="0"/>
                </a:rPr>
                <a:t>Vision</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rPr>
                <a:t>People in Washington enjoy longer and healthier lives because they live in healthy families and communities.</a:t>
              </a:r>
            </a:p>
          </p:txBody>
        </p:sp>
        <p:grpSp>
          <p:nvGrpSpPr>
            <p:cNvPr id="28" name="Group 27"/>
            <p:cNvGrpSpPr/>
            <p:nvPr/>
          </p:nvGrpSpPr>
          <p:grpSpPr>
            <a:xfrm>
              <a:off x="892593" y="1460430"/>
              <a:ext cx="8005866" cy="2446330"/>
              <a:chOff x="846099" y="1909880"/>
              <a:chExt cx="8005866" cy="2446330"/>
            </a:xfrm>
          </p:grpSpPr>
          <p:sp>
            <p:nvSpPr>
              <p:cNvPr id="32" name="TextBox 31"/>
              <p:cNvSpPr txBox="1"/>
              <p:nvPr/>
            </p:nvSpPr>
            <p:spPr>
              <a:xfrm>
                <a:off x="1313790" y="2032497"/>
                <a:ext cx="1792023" cy="2323713"/>
              </a:xfrm>
              <a:prstGeom prst="rect">
                <a:avLst/>
              </a:prstGeom>
              <a:noFill/>
              <a:ln>
                <a:noFill/>
              </a:ln>
            </p:spPr>
            <p:txBody>
              <a:bodyPr wrap="square" rtlCol="0">
                <a:spAutoFit/>
              </a:bodyPr>
              <a:lstStyle/>
              <a:p>
                <a:r>
                  <a:rPr lang="en-US" sz="1800" b="1" dirty="0">
                    <a:solidFill>
                      <a:schemeClr val="tx1">
                        <a:lumMod val="75000"/>
                        <a:lumOff val="25000"/>
                      </a:schemeClr>
                    </a:solidFill>
                    <a:latin typeface="Century Gothic" panose="020B0502020202020204" pitchFamily="34" charset="0"/>
                  </a:rPr>
                  <a:t>What We Do</a:t>
                </a:r>
              </a:p>
              <a:p>
                <a:pPr>
                  <a:spcBef>
                    <a:spcPts val="600"/>
                  </a:spcBef>
                </a:pPr>
                <a:r>
                  <a:rPr lang="en-US" sz="1400" dirty="0">
                    <a:solidFill>
                      <a:schemeClr val="tx1">
                        <a:lumMod val="75000"/>
                        <a:lumOff val="25000"/>
                      </a:schemeClr>
                    </a:solidFill>
                    <a:latin typeface="Century Gothic" panose="020B0502020202020204" pitchFamily="34" charset="0"/>
                  </a:rPr>
                  <a:t>Ensure public safety</a:t>
                </a:r>
              </a:p>
              <a:p>
                <a:pPr>
                  <a:spcBef>
                    <a:spcPts val="600"/>
                  </a:spcBef>
                </a:pPr>
                <a:r>
                  <a:rPr lang="en-US" sz="1400" dirty="0">
                    <a:solidFill>
                      <a:schemeClr val="tx1">
                        <a:lumMod val="75000"/>
                        <a:lumOff val="25000"/>
                      </a:schemeClr>
                    </a:solidFill>
                    <a:latin typeface="Century Gothic" panose="020B0502020202020204" pitchFamily="34" charset="0"/>
                  </a:rPr>
                  <a:t>Create the healthiest next generation</a:t>
                </a:r>
              </a:p>
              <a:p>
                <a:pPr>
                  <a:spcBef>
                    <a:spcPts val="600"/>
                  </a:spcBef>
                </a:pPr>
                <a:r>
                  <a:rPr lang="en-US" sz="1400" dirty="0">
                    <a:solidFill>
                      <a:schemeClr val="tx1">
                        <a:lumMod val="75000"/>
                        <a:lumOff val="25000"/>
                      </a:schemeClr>
                    </a:solidFill>
                    <a:latin typeface="Century Gothic" panose="020B0502020202020204" pitchFamily="34" charset="0"/>
                  </a:rPr>
                  <a:t>Promote healthy living and healthy aging</a:t>
                </a:r>
                <a:endParaRPr lang="en-US" sz="1200" dirty="0">
                  <a:solidFill>
                    <a:schemeClr val="tx1">
                      <a:lumMod val="75000"/>
                      <a:lumOff val="25000"/>
                    </a:schemeClr>
                  </a:solidFill>
                  <a:latin typeface="Century Gothic" panose="020B0502020202020204" pitchFamily="34" charset="0"/>
                </a:endParaRPr>
              </a:p>
            </p:txBody>
          </p:sp>
          <p:sp>
            <p:nvSpPr>
              <p:cNvPr id="33" name="TextBox 32"/>
              <p:cNvSpPr txBox="1"/>
              <p:nvPr/>
            </p:nvSpPr>
            <p:spPr>
              <a:xfrm>
                <a:off x="4030709" y="1909880"/>
                <a:ext cx="2175037" cy="2385268"/>
              </a:xfrm>
              <a:prstGeom prst="rect">
                <a:avLst/>
              </a:prstGeom>
              <a:noFill/>
              <a:ln>
                <a:noFill/>
              </a:ln>
            </p:spPr>
            <p:txBody>
              <a:bodyPr wrap="square" rtlCol="0">
                <a:spAutoFit/>
              </a:bodyPr>
              <a:lstStyle/>
              <a:p>
                <a:r>
                  <a:rPr lang="en-US" sz="1800" b="1" dirty="0">
                    <a:solidFill>
                      <a:schemeClr val="tx1">
                        <a:lumMod val="75000"/>
                        <a:lumOff val="25000"/>
                      </a:schemeClr>
                    </a:solidFill>
                    <a:latin typeface="Century Gothic" panose="020B0502020202020204" pitchFamily="34" charset="0"/>
                  </a:rPr>
                  <a:t>How We Do</a:t>
                </a:r>
              </a:p>
              <a:p>
                <a:r>
                  <a:rPr lang="en-US" sz="1800" b="1" dirty="0">
                    <a:solidFill>
                      <a:schemeClr val="tx1">
                        <a:lumMod val="75000"/>
                        <a:lumOff val="25000"/>
                      </a:schemeClr>
                    </a:solidFill>
                    <a:latin typeface="Century Gothic" panose="020B0502020202020204" pitchFamily="34" charset="0"/>
                  </a:rPr>
                  <a:t>Our Work</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rPr>
                  <a:t>Serve our customers and continue to improve</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rPr>
                  <a:t>Be efficient, innovative and transparent</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rPr>
                  <a:t>Develop and support our workforce</a:t>
                </a:r>
              </a:p>
            </p:txBody>
          </p:sp>
          <p:sp>
            <p:nvSpPr>
              <p:cNvPr id="34" name="TextBox 33"/>
              <p:cNvSpPr txBox="1"/>
              <p:nvPr/>
            </p:nvSpPr>
            <p:spPr>
              <a:xfrm>
                <a:off x="6742366" y="1909884"/>
                <a:ext cx="2109599" cy="2323713"/>
              </a:xfrm>
              <a:prstGeom prst="rect">
                <a:avLst/>
              </a:prstGeom>
              <a:noFill/>
              <a:ln>
                <a:noFill/>
              </a:ln>
            </p:spPr>
            <p:txBody>
              <a:bodyPr wrap="square" rtlCol="0">
                <a:spAutoFit/>
              </a:bodyPr>
              <a:lstStyle/>
              <a:p>
                <a:r>
                  <a:rPr lang="en-US" sz="1800" b="1" dirty="0">
                    <a:solidFill>
                      <a:schemeClr val="tx1">
                        <a:lumMod val="75000"/>
                        <a:lumOff val="25000"/>
                      </a:schemeClr>
                    </a:solidFill>
                    <a:latin typeface="Century Gothic" panose="020B0502020202020204" pitchFamily="34" charset="0"/>
                  </a:rPr>
                  <a:t>Guiding</a:t>
                </a:r>
              </a:p>
              <a:p>
                <a:r>
                  <a:rPr lang="en-US" sz="1800" b="1" dirty="0">
                    <a:solidFill>
                      <a:schemeClr val="tx1">
                        <a:lumMod val="75000"/>
                        <a:lumOff val="25000"/>
                      </a:schemeClr>
                    </a:solidFill>
                    <a:latin typeface="Century Gothic" panose="020B0502020202020204" pitchFamily="34" charset="0"/>
                  </a:rPr>
                  <a:t>Principles</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rPr>
                  <a:t>Evidence-based public health practice</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sym typeface="Wingdings"/>
                  </a:rPr>
                  <a:t>Partnership</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sym typeface="Wingdings"/>
                  </a:rPr>
                  <a:t>Transparency</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sym typeface="Wingdings"/>
                  </a:rPr>
                  <a:t>Health equity</a:t>
                </a:r>
              </a:p>
              <a:p>
                <a:pPr>
                  <a:spcBef>
                    <a:spcPts val="600"/>
                  </a:spcBef>
                </a:pPr>
                <a:r>
                  <a:rPr lang="en-US" sz="1400" kern="1200" dirty="0">
                    <a:solidFill>
                      <a:schemeClr val="tx1">
                        <a:lumMod val="75000"/>
                        <a:lumOff val="25000"/>
                      </a:schemeClr>
                    </a:solidFill>
                    <a:latin typeface="Century Gothic" panose="020B0502020202020204" pitchFamily="34" charset="0"/>
                    <a:ea typeface="+mn-ea"/>
                    <a:cs typeface="+mn-cs"/>
                    <a:sym typeface="Wingdings"/>
                  </a:rPr>
                  <a:t>Seven generations</a:t>
                </a:r>
                <a:endParaRPr lang="en-US" sz="1400" kern="1200" dirty="0">
                  <a:solidFill>
                    <a:schemeClr val="tx1">
                      <a:lumMod val="75000"/>
                      <a:lumOff val="25000"/>
                    </a:schemeClr>
                  </a:solidFill>
                  <a:latin typeface="Century Gothic" panose="020B0502020202020204" pitchFamily="34" charset="0"/>
                  <a:ea typeface="+mn-ea"/>
                  <a:cs typeface="+mn-cs"/>
                </a:endParaRPr>
              </a:p>
            </p:txBody>
          </p:sp>
          <p:sp>
            <p:nvSpPr>
              <p:cNvPr id="35" name="Oval 34"/>
              <p:cNvSpPr/>
              <p:nvPr/>
            </p:nvSpPr>
            <p:spPr>
              <a:xfrm>
                <a:off x="846099" y="207601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6" name="Oval 35"/>
              <p:cNvSpPr/>
              <p:nvPr/>
            </p:nvSpPr>
            <p:spPr>
              <a:xfrm>
                <a:off x="3557912" y="2076017"/>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7" name="Oval 36"/>
              <p:cNvSpPr/>
              <p:nvPr/>
            </p:nvSpPr>
            <p:spPr>
              <a:xfrm>
                <a:off x="6267797" y="2073135"/>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grpSp>
        <p:sp>
          <p:nvSpPr>
            <p:cNvPr id="29" name="Oval 28"/>
            <p:cNvSpPr/>
            <p:nvPr/>
          </p:nvSpPr>
          <p:spPr>
            <a:xfrm>
              <a:off x="892593" y="4125259"/>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0" name="Oval 29"/>
            <p:cNvSpPr/>
            <p:nvPr/>
          </p:nvSpPr>
          <p:spPr>
            <a:xfrm>
              <a:off x="3604406" y="412525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1" name="Oval 30"/>
            <p:cNvSpPr/>
            <p:nvPr/>
          </p:nvSpPr>
          <p:spPr>
            <a:xfrm>
              <a:off x="6314291" y="4122376"/>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grpSp>
      <p:sp>
        <p:nvSpPr>
          <p:cNvPr id="40" name="TextBox 39"/>
          <p:cNvSpPr txBox="1"/>
          <p:nvPr userDrawn="1"/>
        </p:nvSpPr>
        <p:spPr>
          <a:xfrm>
            <a:off x="-6927" y="623453"/>
            <a:ext cx="9144000" cy="553998"/>
          </a:xfrm>
          <a:prstGeom prst="rect">
            <a:avLst/>
          </a:prstGeom>
          <a:noFill/>
        </p:spPr>
        <p:txBody>
          <a:bodyPr wrap="square" rtlCol="0">
            <a:spAutoFit/>
          </a:bodyPr>
          <a:lstStyle/>
          <a:p>
            <a:pPr lvl="0" algn="ctr"/>
            <a:r>
              <a:rPr lang="en-US" sz="3000" kern="1200" baseline="0" dirty="0">
                <a:solidFill>
                  <a:schemeClr val="tx1">
                    <a:lumMod val="75000"/>
                    <a:lumOff val="25000"/>
                  </a:schemeClr>
                </a:solidFill>
                <a:latin typeface="Century Gothic" panose="020B0502020202020204" pitchFamily="34" charset="0"/>
                <a:ea typeface="+mn-ea"/>
                <a:cs typeface="+mn-cs"/>
              </a:rPr>
              <a:t>DOH Strategic Plan</a:t>
            </a:r>
          </a:p>
        </p:txBody>
      </p:sp>
    </p:spTree>
    <p:extLst>
      <p:ext uri="{BB962C8B-B14F-4D97-AF65-F5344CB8AC3E}">
        <p14:creationId xmlns:p14="http://schemas.microsoft.com/office/powerpoint/2010/main" val="3506937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8311" y="673973"/>
            <a:ext cx="9143998"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a:t>Unordered List 3: Traditional </a:t>
            </a:r>
          </a:p>
        </p:txBody>
      </p:sp>
      <p:cxnSp>
        <p:nvCxnSpPr>
          <p:cNvPr id="8" name="Straight Connector 7"/>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8" y="1606082"/>
            <a:ext cx="7553207" cy="4662833"/>
          </a:xfrm>
        </p:spPr>
        <p:txBody>
          <a:bodyPr/>
          <a:lstStyle>
            <a:lvl1pPr>
              <a:buClr>
                <a:srgbClr val="349D96"/>
              </a:buClr>
              <a:defRPr sz="2000" baseline="0"/>
            </a:lvl1pPr>
            <a:lvl2pPr>
              <a:buClr>
                <a:srgbClr val="349D96"/>
              </a:buClr>
              <a:defRPr sz="2000"/>
            </a:lvl2pPr>
            <a:lvl3pPr>
              <a:buClr>
                <a:srgbClr val="349D96"/>
              </a:buClr>
              <a:defRPr sz="1800"/>
            </a:lvl3pPr>
            <a:lvl4pPr>
              <a:buClr>
                <a:srgbClr val="349D96"/>
              </a:buClr>
              <a:defRPr sz="18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extBox 8"/>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26771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4042" y="4957832"/>
            <a:ext cx="1023486" cy="1360159"/>
          </a:xfrm>
          <a:prstGeom prst="rect">
            <a:avLst/>
          </a:prstGeom>
        </p:spPr>
      </p:pic>
      <p:sp>
        <p:nvSpPr>
          <p:cNvPr id="13" name="Text Placeholder 9"/>
          <p:cNvSpPr>
            <a:spLocks noGrp="1"/>
          </p:cNvSpPr>
          <p:nvPr>
            <p:ph type="body" sz="quarter" idx="10" hasCustomPrompt="1"/>
          </p:nvPr>
        </p:nvSpPr>
        <p:spPr>
          <a:xfrm>
            <a:off x="2798513"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2798513"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t="25000"/>
          <a:stretch/>
        </p:blipFill>
        <p:spPr>
          <a:xfrm>
            <a:off x="0" y="1"/>
            <a:ext cx="9144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275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8311" y="673973"/>
            <a:ext cx="9143998" cy="482030"/>
          </a:xfrm>
        </p:spPr>
        <p:txBody>
          <a:bodyPr>
            <a:noAutofit/>
          </a:bodyPr>
          <a:lstStyle>
            <a:lvl1pPr marL="0" indent="0" algn="ctr">
              <a:buFont typeface="Arial" panose="020B0604020202020204" pitchFamily="34" charset="0"/>
              <a:buNone/>
              <a:defRPr sz="3000">
                <a:solidFill>
                  <a:schemeClr val="tx1">
                    <a:lumMod val="75000"/>
                    <a:lumOff val="25000"/>
                  </a:schemeClr>
                </a:solidFill>
              </a:defRPr>
            </a:lvl1pPr>
          </a:lstStyle>
          <a:p>
            <a:pPr lvl="0"/>
            <a:r>
              <a:rPr lang="en-US" dirty="0"/>
              <a:t>Number List 1</a:t>
            </a:r>
          </a:p>
        </p:txBody>
      </p:sp>
      <p:cxnSp>
        <p:nvCxnSpPr>
          <p:cNvPr id="25" name="Straight Connector 24"/>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138605" y="2097854"/>
            <a:ext cx="2010831"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3861687" y="2097854"/>
            <a:ext cx="2004074"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6565132" y="2097854"/>
            <a:ext cx="1980989" cy="372955"/>
          </a:xfrm>
        </p:spPr>
        <p:txBody>
          <a:bodyPr>
            <a:noAutofit/>
          </a:bodyPr>
          <a:lstStyle>
            <a:lvl1pPr marL="285750" indent="-285750">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138606" y="2474230"/>
            <a:ext cx="2010830" cy="3702416"/>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3861553" y="2474230"/>
            <a:ext cx="2004207" cy="3691680"/>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6564693" y="2474230"/>
            <a:ext cx="1981428" cy="3691680"/>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5" name="Oval 14"/>
          <p:cNvSpPr/>
          <p:nvPr userDrawn="1"/>
        </p:nvSpPr>
        <p:spPr>
          <a:xfrm>
            <a:off x="612326" y="2038157"/>
            <a:ext cx="360218"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1</a:t>
            </a:r>
          </a:p>
        </p:txBody>
      </p:sp>
      <p:sp>
        <p:nvSpPr>
          <p:cNvPr id="16" name="Oval 15"/>
          <p:cNvSpPr/>
          <p:nvPr userDrawn="1"/>
        </p:nvSpPr>
        <p:spPr>
          <a:xfrm>
            <a:off x="3325453" y="2038156"/>
            <a:ext cx="360218"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2</a:t>
            </a:r>
          </a:p>
        </p:txBody>
      </p:sp>
      <p:sp>
        <p:nvSpPr>
          <p:cNvPr id="20" name="Oval 19"/>
          <p:cNvSpPr/>
          <p:nvPr userDrawn="1"/>
        </p:nvSpPr>
        <p:spPr>
          <a:xfrm>
            <a:off x="6035338" y="2038155"/>
            <a:ext cx="360218" cy="360219"/>
          </a:xfrm>
          <a:prstGeom prst="ellipse">
            <a:avLst/>
          </a:prstGeom>
          <a:solidFill>
            <a:srgbClr val="349D96"/>
          </a:solidFill>
          <a:ln w="5080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3</a:t>
            </a:r>
          </a:p>
        </p:txBody>
      </p:sp>
      <p:sp>
        <p:nvSpPr>
          <p:cNvPr id="17" name="TextBox 16"/>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835135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8311" y="673973"/>
            <a:ext cx="9143998"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a:t>Number List 2: Traditional</a:t>
            </a:r>
          </a:p>
        </p:txBody>
      </p:sp>
      <p:cxnSp>
        <p:nvCxnSpPr>
          <p:cNvPr id="8" name="Straight Connector 7"/>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9" y="1606082"/>
            <a:ext cx="7544414" cy="4662833"/>
          </a:xfrm>
        </p:spPr>
        <p:txBody>
          <a:bodyPr/>
          <a:lstStyle>
            <a:lvl1pPr marL="290513" indent="-290513">
              <a:buClr>
                <a:srgbClr val="404040"/>
              </a:buClr>
              <a:buFont typeface="+mj-lt"/>
              <a:buAutoNum type="arabicPeriod"/>
              <a:tabLst/>
              <a:defRPr sz="2000"/>
            </a:lvl1pPr>
            <a:lvl2pPr marL="571500" indent="-290513">
              <a:buClr>
                <a:srgbClr val="404040"/>
              </a:buClr>
              <a:buFont typeface="+mj-lt"/>
              <a:buAutoNum type="alphaLcPeriod"/>
              <a:defRPr sz="2000"/>
            </a:lvl2pPr>
            <a:lvl3pPr marL="747713" indent="-228600">
              <a:buClr>
                <a:srgbClr val="404040"/>
              </a:buClr>
              <a:buFont typeface="+mj-lt"/>
              <a:buAutoNum type="romanLcPeriod"/>
              <a:defRPr sz="1800"/>
            </a:lvl3pPr>
          </a:lstStyle>
          <a:p>
            <a:pPr lvl="0"/>
            <a:r>
              <a:rPr lang="en-US" dirty="0"/>
              <a:t>First Level</a:t>
            </a:r>
          </a:p>
          <a:p>
            <a:pPr lvl="1"/>
            <a:r>
              <a:rPr lang="en-US" dirty="0"/>
              <a:t>Second level</a:t>
            </a:r>
          </a:p>
          <a:p>
            <a:pPr lvl="2"/>
            <a:r>
              <a:rPr lang="en-US" dirty="0"/>
              <a:t>Third level</a:t>
            </a:r>
          </a:p>
        </p:txBody>
      </p:sp>
      <p:sp>
        <p:nvSpPr>
          <p:cNvPr id="9" name="TextBox 8"/>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775451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8311" y="673973"/>
            <a:ext cx="9143998" cy="482030"/>
          </a:xfrm>
        </p:spPr>
        <p:txBody>
          <a:bodyPr>
            <a:noAutofit/>
          </a:bodyPr>
          <a:lstStyle>
            <a:lvl1pPr marL="0" indent="0" algn="ctr">
              <a:buFont typeface="Arial" panose="020B0604020202020204" pitchFamily="34" charset="0"/>
              <a:buNone/>
              <a:defRPr sz="3000" baseline="0">
                <a:solidFill>
                  <a:schemeClr val="tx1">
                    <a:lumMod val="75000"/>
                    <a:lumOff val="25000"/>
                  </a:schemeClr>
                </a:solidFill>
              </a:defRPr>
            </a:lvl1pPr>
          </a:lstStyle>
          <a:p>
            <a:pPr lvl="0"/>
            <a:r>
              <a:rPr lang="en-US" dirty="0"/>
              <a:t>Icon List (insert icons inside the circles)</a:t>
            </a:r>
          </a:p>
        </p:txBody>
      </p:sp>
      <p:cxnSp>
        <p:nvCxnSpPr>
          <p:cNvPr id="25" name="Straight Connector 24"/>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270490" y="2616607"/>
            <a:ext cx="1790700" cy="372955"/>
          </a:xfrm>
        </p:spPr>
        <p:txBody>
          <a:bodyPr>
            <a:noAutofit/>
          </a:bodyPr>
          <a:lstStyle>
            <a:lvl1pPr marL="285750" indent="-285750" algn="l">
              <a:buFont typeface="Arial" panose="020B0604020202020204" pitchFamily="34" charset="0"/>
              <a:buNone/>
              <a:defRPr lang="en-US" sz="2000" b="1"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3677051" y="2616605"/>
            <a:ext cx="1790700" cy="372955"/>
          </a:xfrm>
        </p:spPr>
        <p:txBody>
          <a:bodyPr>
            <a:noAutofit/>
          </a:bodyPr>
          <a:lstStyle>
            <a:lvl1pPr marL="285750" indent="-285750" algn="l">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6099138" y="2616609"/>
            <a:ext cx="1790700" cy="372955"/>
          </a:xfrm>
        </p:spPr>
        <p:txBody>
          <a:bodyPr>
            <a:noAutofit/>
          </a:bodyPr>
          <a:lstStyle>
            <a:lvl1pPr marL="285750" indent="-285750" algn="l">
              <a:buFont typeface="Arial" panose="020B0604020202020204" pitchFamily="34" charset="0"/>
              <a:buNone/>
              <a:defRPr lang="en-US" sz="2000" b="1" kern="120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270490" y="2992983"/>
            <a:ext cx="1790700" cy="3198287"/>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3676918" y="2992981"/>
            <a:ext cx="1790700" cy="3198289"/>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6098698" y="2992985"/>
            <a:ext cx="1790700" cy="3198285"/>
          </a:xfrm>
        </p:spPr>
        <p:txBody>
          <a:bodyPr>
            <a:normAutofit/>
          </a:bodyPr>
          <a:lstStyle>
            <a:lvl1pPr marL="285750" indent="-285750">
              <a:buFont typeface="Arial" panose="020B0604020202020204" pitchFamily="34" charset="0"/>
              <a:buNone/>
              <a:defRPr lang="en-US" sz="2000" kern="1200" baseline="0" dirty="0">
                <a:solidFill>
                  <a:schemeClr val="tx1">
                    <a:lumMod val="75000"/>
                    <a:lumOff val="25000"/>
                  </a:schemeClr>
                </a:solidFill>
                <a:latin typeface="Century Gothic" panose="020B0502020202020204" pitchFamily="34" charset="0"/>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4" name="Oval 13"/>
          <p:cNvSpPr/>
          <p:nvPr/>
        </p:nvSpPr>
        <p:spPr>
          <a:xfrm>
            <a:off x="1785866" y="1700861"/>
            <a:ext cx="739897"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7" name="Oval 16"/>
          <p:cNvSpPr/>
          <p:nvPr/>
        </p:nvSpPr>
        <p:spPr>
          <a:xfrm>
            <a:off x="4148536" y="1700861"/>
            <a:ext cx="739897"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Oval 20"/>
          <p:cNvSpPr/>
          <p:nvPr/>
        </p:nvSpPr>
        <p:spPr>
          <a:xfrm>
            <a:off x="6580067" y="1700861"/>
            <a:ext cx="739897" cy="740152"/>
          </a:xfrm>
          <a:prstGeom prst="ellipse">
            <a:avLst/>
          </a:prstGeom>
          <a:solidFill>
            <a:srgbClr val="349D96"/>
          </a:solidFill>
          <a:ln w="19050">
            <a:solidFill>
              <a:srgbClr val="349D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6" name="TextBox 15"/>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223033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0" y="0"/>
            <a:ext cx="9144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2773214" y="5894225"/>
            <a:ext cx="214952" cy="204716"/>
          </a:xfrm>
          <a:prstGeom prst="rect">
            <a:avLst/>
          </a:prstGeom>
          <a:solidFill>
            <a:srgbClr val="99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sz="800" dirty="0">
              <a:solidFill>
                <a:schemeClr val="tx1">
                  <a:lumMod val="75000"/>
                  <a:lumOff val="25000"/>
                </a:schemeClr>
              </a:solidFill>
              <a:latin typeface="Century Gothic" panose="020B0502020202020204" pitchFamily="34" charset="0"/>
            </a:endParaRPr>
          </a:p>
        </p:txBody>
      </p:sp>
      <p:sp>
        <p:nvSpPr>
          <p:cNvPr id="9" name="Rectangle 8"/>
          <p:cNvSpPr/>
          <p:nvPr userDrawn="1"/>
        </p:nvSpPr>
        <p:spPr>
          <a:xfrm>
            <a:off x="5327893" y="5890326"/>
            <a:ext cx="214952" cy="204716"/>
          </a:xfrm>
          <a:prstGeom prst="rect">
            <a:avLst/>
          </a:prstGeom>
          <a:solidFill>
            <a:srgbClr val="D8E3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dirty="0"/>
          </a:p>
        </p:txBody>
      </p:sp>
      <p:sp>
        <p:nvSpPr>
          <p:cNvPr id="10" name="TextBox 9"/>
          <p:cNvSpPr txBox="1"/>
          <p:nvPr userDrawn="1"/>
        </p:nvSpPr>
        <p:spPr>
          <a:xfrm>
            <a:off x="1" y="583087"/>
            <a:ext cx="9144000" cy="523220"/>
          </a:xfrm>
          <a:prstGeom prst="rect">
            <a:avLst/>
          </a:prstGeom>
          <a:noFill/>
        </p:spPr>
        <p:txBody>
          <a:bodyPr wrap="none" rtlCol="0">
            <a:noAutofit/>
          </a:bodyPr>
          <a:lstStyle/>
          <a:p>
            <a:pPr algn="ctr"/>
            <a:r>
              <a:rPr lang="en-US" sz="2800" dirty="0">
                <a:solidFill>
                  <a:schemeClr val="tx1">
                    <a:lumMod val="75000"/>
                    <a:lumOff val="25000"/>
                  </a:schemeClr>
                </a:solidFill>
                <a:latin typeface="Century Gothic" panose="020B0502020202020204" pitchFamily="34" charset="0"/>
              </a:rPr>
              <a:t>Washington State Local Health Jurisdictions</a:t>
            </a:r>
          </a:p>
        </p:txBody>
      </p:sp>
      <p:cxnSp>
        <p:nvCxnSpPr>
          <p:cNvPr id="11" name="Straight Connector 10"/>
          <p:cNvCxnSpPr/>
          <p:nvPr userDrawn="1"/>
        </p:nvCxnSpPr>
        <p:spPr>
          <a:xfrm flipV="1">
            <a:off x="4322814" y="1196654"/>
            <a:ext cx="499998" cy="1369"/>
          </a:xfrm>
          <a:prstGeom prst="line">
            <a:avLst/>
          </a:prstGeom>
          <a:ln w="50800">
            <a:solidFill>
              <a:srgbClr val="349D96"/>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2774277" y="6272819"/>
            <a:ext cx="214952" cy="204716"/>
          </a:xfrm>
          <a:prstGeom prst="rect">
            <a:avLst/>
          </a:prstGeom>
          <a:solidFill>
            <a:srgbClr val="E8E8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Rectangle 14"/>
          <p:cNvSpPr/>
          <p:nvPr userDrawn="1"/>
        </p:nvSpPr>
        <p:spPr>
          <a:xfrm>
            <a:off x="5336094" y="6272819"/>
            <a:ext cx="214952" cy="204716"/>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588" y="6037359"/>
            <a:ext cx="1066504" cy="471857"/>
          </a:xfrm>
          <a:prstGeom prst="rect">
            <a:avLst/>
          </a:prstGeom>
        </p:spPr>
      </p:pic>
      <p:sp>
        <p:nvSpPr>
          <p:cNvPr id="17" name="TextBox 16"/>
          <p:cNvSpPr txBox="1"/>
          <p:nvPr userDrawn="1"/>
        </p:nvSpPr>
        <p:spPr>
          <a:xfrm>
            <a:off x="599909" y="5183825"/>
            <a:ext cx="1473881" cy="553998"/>
          </a:xfrm>
          <a:prstGeom prst="rect">
            <a:avLst/>
          </a:prstGeom>
          <a:noFill/>
        </p:spPr>
        <p:txBody>
          <a:bodyPr wrap="square" rtlCol="0">
            <a:spAutoFit/>
          </a:bodyPr>
          <a:lstStyle/>
          <a:p>
            <a:r>
              <a:rPr lang="en-US" sz="1000" b="1" dirty="0">
                <a:solidFill>
                  <a:schemeClr val="tx1">
                    <a:lumMod val="75000"/>
                    <a:lumOff val="25000"/>
                  </a:schemeClr>
                </a:solidFill>
                <a:latin typeface="Century Gothic" panose="020B0502020202020204" pitchFamily="34" charset="0"/>
              </a:rPr>
              <a:t>*Agency lead by full-time physician health officer (</a:t>
            </a:r>
            <a:r>
              <a:rPr lang="en-US" sz="1000" b="1" i="1" dirty="0">
                <a:solidFill>
                  <a:schemeClr val="tx1">
                    <a:lumMod val="75000"/>
                    <a:lumOff val="25000"/>
                  </a:schemeClr>
                </a:solidFill>
                <a:latin typeface="Century Gothic" panose="020B0502020202020204" pitchFamily="34" charset="0"/>
              </a:rPr>
              <a:t>3</a:t>
            </a:r>
            <a:r>
              <a:rPr lang="en-US" sz="1000" b="1" dirty="0">
                <a:solidFill>
                  <a:schemeClr val="tx1">
                    <a:lumMod val="75000"/>
                    <a:lumOff val="25000"/>
                  </a:schemeClr>
                </a:solidFill>
                <a:latin typeface="Century Gothic" panose="020B0502020202020204" pitchFamily="34" charset="0"/>
              </a:rPr>
              <a:t>)</a:t>
            </a:r>
          </a:p>
        </p:txBody>
      </p:sp>
      <p:grpSp>
        <p:nvGrpSpPr>
          <p:cNvPr id="18" name="Group 17"/>
          <p:cNvGrpSpPr/>
          <p:nvPr userDrawn="1"/>
        </p:nvGrpSpPr>
        <p:grpSpPr>
          <a:xfrm>
            <a:off x="1155570" y="1367868"/>
            <a:ext cx="7433602" cy="4392551"/>
            <a:chOff x="1155570" y="1501680"/>
            <a:chExt cx="7433602" cy="4392551"/>
          </a:xfrm>
        </p:grpSpPr>
        <p:grpSp>
          <p:nvGrpSpPr>
            <p:cNvPr id="19" name="Group 18"/>
            <p:cNvGrpSpPr/>
            <p:nvPr/>
          </p:nvGrpSpPr>
          <p:grpSpPr>
            <a:xfrm>
              <a:off x="1155570" y="1501680"/>
              <a:ext cx="6693635" cy="4194289"/>
              <a:chOff x="1777366" y="2155881"/>
              <a:chExt cx="4480731" cy="2843080"/>
            </a:xfrm>
            <a:effectLst>
              <a:outerShdw blurRad="50800" dist="38100" dir="2700000" algn="tl" rotWithShape="0">
                <a:prstClr val="black">
                  <a:alpha val="40000"/>
                </a:prstClr>
              </a:outerShdw>
            </a:effectLst>
          </p:grpSpPr>
          <p:sp>
            <p:nvSpPr>
              <p:cNvPr id="63" name="Freeform 26"/>
              <p:cNvSpPr>
                <a:spLocks/>
              </p:cNvSpPr>
              <p:nvPr/>
            </p:nvSpPr>
            <p:spPr bwMode="auto">
              <a:xfrm>
                <a:off x="3095735" y="2769165"/>
                <a:ext cx="842722" cy="427767"/>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4" name="Freeform 5"/>
              <p:cNvSpPr>
                <a:spLocks/>
              </p:cNvSpPr>
              <p:nvPr/>
            </p:nvSpPr>
            <p:spPr bwMode="auto">
              <a:xfrm>
                <a:off x="4821678" y="3587777"/>
                <a:ext cx="809978" cy="446680"/>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5" name="Freeform 6"/>
              <p:cNvSpPr>
                <a:spLocks/>
              </p:cNvSpPr>
              <p:nvPr/>
            </p:nvSpPr>
            <p:spPr bwMode="auto">
              <a:xfrm>
                <a:off x="5927212" y="4217271"/>
                <a:ext cx="330885" cy="384541"/>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6" name="Freeform 7"/>
              <p:cNvSpPr>
                <a:spLocks/>
              </p:cNvSpPr>
              <p:nvPr/>
            </p:nvSpPr>
            <p:spPr bwMode="auto">
              <a:xfrm>
                <a:off x="4527845" y="4040761"/>
                <a:ext cx="553198" cy="727656"/>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7" name="Freeform 8"/>
              <p:cNvSpPr>
                <a:spLocks/>
              </p:cNvSpPr>
              <p:nvPr/>
            </p:nvSpPr>
            <p:spPr bwMode="auto">
              <a:xfrm>
                <a:off x="3783355" y="2572842"/>
                <a:ext cx="742767" cy="1045554"/>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8" name="Freeform 9"/>
              <p:cNvSpPr>
                <a:spLocks/>
              </p:cNvSpPr>
              <p:nvPr/>
            </p:nvSpPr>
            <p:spPr bwMode="auto">
              <a:xfrm>
                <a:off x="1777366" y="2643086"/>
                <a:ext cx="1031430" cy="462890"/>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9" name="Freeform 10"/>
              <p:cNvSpPr>
                <a:spLocks/>
              </p:cNvSpPr>
              <p:nvPr/>
            </p:nvSpPr>
            <p:spPr bwMode="auto">
              <a:xfrm>
                <a:off x="2826029" y="4581099"/>
                <a:ext cx="323991" cy="417862"/>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0" name="Freeform 11"/>
              <p:cNvSpPr>
                <a:spLocks/>
              </p:cNvSpPr>
              <p:nvPr/>
            </p:nvSpPr>
            <p:spPr bwMode="auto">
              <a:xfrm>
                <a:off x="5471383" y="4105601"/>
                <a:ext cx="389479" cy="506117"/>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1" name="Freeform 12"/>
              <p:cNvSpPr>
                <a:spLocks/>
              </p:cNvSpPr>
              <p:nvPr/>
            </p:nvSpPr>
            <p:spPr bwMode="auto">
              <a:xfrm>
                <a:off x="2587344" y="4304625"/>
                <a:ext cx="572155" cy="443979"/>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2" name="Freeform 13"/>
              <p:cNvSpPr>
                <a:spLocks/>
              </p:cNvSpPr>
              <p:nvPr/>
            </p:nvSpPr>
            <p:spPr bwMode="auto">
              <a:xfrm>
                <a:off x="4265894" y="2885337"/>
                <a:ext cx="761725" cy="762778"/>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3" name="Freeform 14"/>
              <p:cNvSpPr>
                <a:spLocks/>
              </p:cNvSpPr>
              <p:nvPr/>
            </p:nvSpPr>
            <p:spPr bwMode="auto">
              <a:xfrm>
                <a:off x="5070703" y="2183798"/>
                <a:ext cx="425670" cy="949194"/>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4" name="Freeform 15"/>
              <p:cNvSpPr>
                <a:spLocks/>
              </p:cNvSpPr>
              <p:nvPr/>
            </p:nvSpPr>
            <p:spPr bwMode="auto">
              <a:xfrm>
                <a:off x="4772562" y="4018247"/>
                <a:ext cx="726396" cy="456586"/>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5" name="Freeform 16"/>
              <p:cNvSpPr>
                <a:spLocks/>
              </p:cNvSpPr>
              <p:nvPr/>
            </p:nvSpPr>
            <p:spPr bwMode="auto">
              <a:xfrm>
                <a:off x="5691112" y="4031756"/>
                <a:ext cx="370522" cy="574560"/>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6" name="Freeform 17"/>
              <p:cNvSpPr>
                <a:spLocks/>
              </p:cNvSpPr>
              <p:nvPr/>
            </p:nvSpPr>
            <p:spPr bwMode="auto">
              <a:xfrm>
                <a:off x="4434784" y="3036632"/>
                <a:ext cx="608345" cy="1093284"/>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7" name="Freeform 18"/>
              <p:cNvSpPr>
                <a:spLocks/>
              </p:cNvSpPr>
              <p:nvPr/>
            </p:nvSpPr>
            <p:spPr bwMode="auto">
              <a:xfrm>
                <a:off x="1972967" y="3349128"/>
                <a:ext cx="669524" cy="626793"/>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8" name="Freeform 19"/>
              <p:cNvSpPr>
                <a:spLocks/>
              </p:cNvSpPr>
              <p:nvPr/>
            </p:nvSpPr>
            <p:spPr bwMode="auto">
              <a:xfrm>
                <a:off x="3622221" y="3343725"/>
                <a:ext cx="880636" cy="694334"/>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9" name="Freeform 20"/>
              <p:cNvSpPr>
                <a:spLocks/>
              </p:cNvSpPr>
              <p:nvPr/>
            </p:nvSpPr>
            <p:spPr bwMode="auto">
              <a:xfrm>
                <a:off x="3521404" y="4600010"/>
                <a:ext cx="1017643" cy="358424"/>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0" name="Freeform 21"/>
              <p:cNvSpPr>
                <a:spLocks/>
              </p:cNvSpPr>
              <p:nvPr/>
            </p:nvSpPr>
            <p:spPr bwMode="auto">
              <a:xfrm>
                <a:off x="2511516" y="3971417"/>
                <a:ext cx="1163267" cy="352121"/>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1" name="Freeform 22"/>
              <p:cNvSpPr>
                <a:spLocks/>
              </p:cNvSpPr>
              <p:nvPr/>
            </p:nvSpPr>
            <p:spPr bwMode="auto">
              <a:xfrm>
                <a:off x="5026757" y="3035732"/>
                <a:ext cx="672110" cy="570056"/>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2" name="Freeform 23"/>
              <p:cNvSpPr>
                <a:spLocks/>
              </p:cNvSpPr>
              <p:nvPr/>
            </p:nvSpPr>
            <p:spPr bwMode="auto">
              <a:xfrm>
                <a:off x="3949659" y="2191003"/>
                <a:ext cx="1144310" cy="863640"/>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3" name="Freeform 24"/>
              <p:cNvSpPr>
                <a:spLocks/>
              </p:cNvSpPr>
              <p:nvPr/>
            </p:nvSpPr>
            <p:spPr bwMode="auto">
              <a:xfrm>
                <a:off x="5758323" y="2155881"/>
                <a:ext cx="353288" cy="785292"/>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4" name="Freeform 25"/>
              <p:cNvSpPr>
                <a:spLocks/>
              </p:cNvSpPr>
              <p:nvPr/>
            </p:nvSpPr>
            <p:spPr bwMode="auto">
              <a:xfrm>
                <a:off x="3141404" y="4315433"/>
                <a:ext cx="435147" cy="6826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5" name="Freeform 84"/>
              <p:cNvSpPr>
                <a:spLocks/>
              </p:cNvSpPr>
              <p:nvPr/>
            </p:nvSpPr>
            <p:spPr bwMode="auto">
              <a:xfrm>
                <a:off x="5681634" y="2928564"/>
                <a:ext cx="465307" cy="656511"/>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6" name="Freeform 85"/>
              <p:cNvSpPr>
                <a:spLocks/>
              </p:cNvSpPr>
              <p:nvPr/>
            </p:nvSpPr>
            <p:spPr bwMode="auto">
              <a:xfrm>
                <a:off x="5349887" y="2164887"/>
                <a:ext cx="539411" cy="993322"/>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7" name="Freeform 86"/>
              <p:cNvSpPr>
                <a:spLocks/>
              </p:cNvSpPr>
              <p:nvPr/>
            </p:nvSpPr>
            <p:spPr bwMode="auto">
              <a:xfrm>
                <a:off x="2616641" y="3657121"/>
                <a:ext cx="568708" cy="353021"/>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8" name="Freeform 87"/>
              <p:cNvSpPr>
                <a:spLocks/>
              </p:cNvSpPr>
              <p:nvPr/>
            </p:nvSpPr>
            <p:spPr bwMode="auto">
              <a:xfrm>
                <a:off x="5019002" y="4129016"/>
                <a:ext cx="612654" cy="498912"/>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9" name="Freeform 88"/>
              <p:cNvSpPr>
                <a:spLocks/>
              </p:cNvSpPr>
              <p:nvPr/>
            </p:nvSpPr>
            <p:spPr bwMode="auto">
              <a:xfrm>
                <a:off x="5467937" y="3567964"/>
                <a:ext cx="709162" cy="681727"/>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r>
                  <a:rPr lang="en-US" sz="800" dirty="0">
                    <a:solidFill>
                      <a:schemeClr val="tx1">
                        <a:lumMod val="75000"/>
                        <a:lumOff val="25000"/>
                      </a:schemeClr>
                    </a:solidFill>
                    <a:latin typeface="Century Gothic" panose="020B0502020202020204" pitchFamily="34" charset="0"/>
                  </a:rPr>
                  <a:t> </a:t>
                </a:r>
              </a:p>
            </p:txBody>
          </p:sp>
          <p:sp>
            <p:nvSpPr>
              <p:cNvPr id="90" name="Freeform 89"/>
              <p:cNvSpPr>
                <a:spLocks/>
              </p:cNvSpPr>
              <p:nvPr/>
            </p:nvSpPr>
            <p:spPr bwMode="auto">
              <a:xfrm>
                <a:off x="3573104" y="3757984"/>
                <a:ext cx="965942" cy="848331"/>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1" name="Freeform 90"/>
              <p:cNvSpPr>
                <a:spLocks/>
              </p:cNvSpPr>
              <p:nvPr/>
            </p:nvSpPr>
            <p:spPr bwMode="auto">
              <a:xfrm>
                <a:off x="2895826" y="2675506"/>
                <a:ext cx="230068" cy="419662"/>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2" name="Freeform 91"/>
              <p:cNvSpPr>
                <a:spLocks/>
              </p:cNvSpPr>
              <p:nvPr/>
            </p:nvSpPr>
            <p:spPr bwMode="auto">
              <a:xfrm>
                <a:off x="3025078" y="2793480"/>
                <a:ext cx="100817" cy="178312"/>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3" name="Freeform 92"/>
              <p:cNvSpPr>
                <a:spLocks/>
              </p:cNvSpPr>
              <p:nvPr/>
            </p:nvSpPr>
            <p:spPr bwMode="auto">
              <a:xfrm>
                <a:off x="1838545" y="2899747"/>
                <a:ext cx="1136554" cy="481802"/>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4" name="Freeform 93"/>
              <p:cNvSpPr>
                <a:spLocks/>
              </p:cNvSpPr>
              <p:nvPr/>
            </p:nvSpPr>
            <p:spPr bwMode="auto">
              <a:xfrm>
                <a:off x="2900996" y="2941172"/>
                <a:ext cx="42222" cy="71145"/>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5" name="Freeform 94"/>
              <p:cNvSpPr>
                <a:spLocks/>
              </p:cNvSpPr>
              <p:nvPr/>
            </p:nvSpPr>
            <p:spPr bwMode="auto">
              <a:xfrm>
                <a:off x="2801902" y="2901548"/>
                <a:ext cx="26712" cy="27017"/>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6" name="Freeform 95"/>
              <p:cNvSpPr>
                <a:spLocks/>
              </p:cNvSpPr>
              <p:nvPr/>
            </p:nvSpPr>
            <p:spPr bwMode="auto">
              <a:xfrm>
                <a:off x="2728660" y="3054643"/>
                <a:ext cx="324853" cy="434972"/>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7" name="Freeform 96"/>
              <p:cNvSpPr>
                <a:spLocks/>
              </p:cNvSpPr>
              <p:nvPr/>
            </p:nvSpPr>
            <p:spPr bwMode="auto">
              <a:xfrm>
                <a:off x="2986302" y="3230253"/>
                <a:ext cx="56009" cy="115272"/>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8" name="Freeform 97"/>
              <p:cNvSpPr>
                <a:spLocks/>
              </p:cNvSpPr>
              <p:nvPr/>
            </p:nvSpPr>
            <p:spPr bwMode="auto">
              <a:xfrm>
                <a:off x="3033694" y="3373443"/>
                <a:ext cx="25850" cy="28818"/>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9" name="Freeform 98"/>
              <p:cNvSpPr>
                <a:spLocks/>
              </p:cNvSpPr>
              <p:nvPr/>
            </p:nvSpPr>
            <p:spPr bwMode="auto">
              <a:xfrm>
                <a:off x="2087570" y="3957008"/>
                <a:ext cx="426531" cy="451182"/>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0" name="Freeform 99"/>
              <p:cNvSpPr>
                <a:spLocks/>
              </p:cNvSpPr>
              <p:nvPr/>
            </p:nvSpPr>
            <p:spPr bwMode="auto">
              <a:xfrm>
                <a:off x="2147027" y="4195657"/>
                <a:ext cx="35329" cy="71145"/>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1" name="Freeform 100"/>
              <p:cNvSpPr>
                <a:spLocks/>
              </p:cNvSpPr>
              <p:nvPr/>
            </p:nvSpPr>
            <p:spPr bwMode="auto">
              <a:xfrm>
                <a:off x="2894102" y="3667026"/>
                <a:ext cx="37914" cy="50431"/>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2" name="Freeform 101"/>
              <p:cNvSpPr>
                <a:spLocks/>
              </p:cNvSpPr>
              <p:nvPr/>
            </p:nvSpPr>
            <p:spPr bwMode="auto">
              <a:xfrm>
                <a:off x="2910474" y="3563462"/>
                <a:ext cx="760001" cy="483602"/>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3" name="Freeform 102"/>
              <p:cNvSpPr>
                <a:spLocks/>
              </p:cNvSpPr>
              <p:nvPr/>
            </p:nvSpPr>
            <p:spPr bwMode="auto">
              <a:xfrm>
                <a:off x="2849294" y="3483312"/>
                <a:ext cx="167165" cy="193621"/>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4" name="Freeform 103"/>
              <p:cNvSpPr>
                <a:spLocks/>
              </p:cNvSpPr>
              <p:nvPr/>
            </p:nvSpPr>
            <p:spPr bwMode="auto">
              <a:xfrm>
                <a:off x="2905304" y="3640009"/>
                <a:ext cx="45669" cy="35122"/>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5" name="Freeform 104"/>
              <p:cNvSpPr>
                <a:spLocks/>
              </p:cNvSpPr>
              <p:nvPr/>
            </p:nvSpPr>
            <p:spPr bwMode="auto">
              <a:xfrm>
                <a:off x="2757096" y="2523311"/>
                <a:ext cx="68935" cy="3782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6" name="Freeform 105"/>
              <p:cNvSpPr>
                <a:spLocks/>
              </p:cNvSpPr>
              <p:nvPr/>
            </p:nvSpPr>
            <p:spPr bwMode="auto">
              <a:xfrm>
                <a:off x="2660587" y="2500797"/>
                <a:ext cx="132698" cy="143190"/>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7" name="Freeform 106"/>
              <p:cNvSpPr>
                <a:spLocks/>
              </p:cNvSpPr>
              <p:nvPr/>
            </p:nvSpPr>
            <p:spPr bwMode="auto">
              <a:xfrm>
                <a:off x="2801902" y="2541322"/>
                <a:ext cx="87029" cy="122476"/>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8" name="Freeform 107"/>
              <p:cNvSpPr>
                <a:spLocks/>
              </p:cNvSpPr>
              <p:nvPr/>
            </p:nvSpPr>
            <p:spPr bwMode="auto">
              <a:xfrm>
                <a:off x="2863943" y="2515206"/>
                <a:ext cx="37052" cy="4592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9" name="Freeform 108"/>
              <p:cNvSpPr>
                <a:spLocks/>
              </p:cNvSpPr>
              <p:nvPr/>
            </p:nvSpPr>
            <p:spPr bwMode="auto">
              <a:xfrm>
                <a:off x="2750202" y="2418846"/>
                <a:ext cx="170612" cy="103565"/>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0" name="Freeform 109"/>
              <p:cNvSpPr>
                <a:spLocks/>
              </p:cNvSpPr>
              <p:nvPr/>
            </p:nvSpPr>
            <p:spPr bwMode="auto">
              <a:xfrm>
                <a:off x="2869974" y="2571942"/>
                <a:ext cx="30159" cy="29719"/>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1" name="Freeform 110"/>
              <p:cNvSpPr>
                <a:spLocks/>
              </p:cNvSpPr>
              <p:nvPr/>
            </p:nvSpPr>
            <p:spPr bwMode="auto">
              <a:xfrm>
                <a:off x="2933739" y="2483686"/>
                <a:ext cx="1126214" cy="29538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2" name="Freeform 111"/>
              <p:cNvSpPr>
                <a:spLocks/>
              </p:cNvSpPr>
              <p:nvPr/>
            </p:nvSpPr>
            <p:spPr bwMode="auto">
              <a:xfrm>
                <a:off x="2963036" y="2527814"/>
                <a:ext cx="47393" cy="4592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3" name="Freeform 112"/>
              <p:cNvSpPr>
                <a:spLocks/>
              </p:cNvSpPr>
              <p:nvPr/>
            </p:nvSpPr>
            <p:spPr bwMode="auto">
              <a:xfrm>
                <a:off x="2913059" y="2507100"/>
                <a:ext cx="43946" cy="46829"/>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4" name="Freeform 113"/>
              <p:cNvSpPr>
                <a:spLocks/>
              </p:cNvSpPr>
              <p:nvPr/>
            </p:nvSpPr>
            <p:spPr bwMode="auto">
              <a:xfrm>
                <a:off x="2464124" y="4451418"/>
                <a:ext cx="53424" cy="47730"/>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5" name="Freeform 114"/>
              <p:cNvSpPr>
                <a:spLocks/>
              </p:cNvSpPr>
              <p:nvPr/>
            </p:nvSpPr>
            <p:spPr bwMode="auto">
              <a:xfrm>
                <a:off x="2293512" y="4294720"/>
                <a:ext cx="300726" cy="204427"/>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6" name="Freeform 115"/>
              <p:cNvSpPr>
                <a:spLocks/>
              </p:cNvSpPr>
              <p:nvPr/>
            </p:nvSpPr>
            <p:spPr bwMode="auto">
              <a:xfrm>
                <a:off x="2882039" y="2192804"/>
                <a:ext cx="1197733" cy="296285"/>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7" name="Freeform 116"/>
              <p:cNvSpPr>
                <a:spLocks/>
              </p:cNvSpPr>
              <p:nvPr/>
            </p:nvSpPr>
            <p:spPr bwMode="auto">
              <a:xfrm>
                <a:off x="2935463" y="2400834"/>
                <a:ext cx="63765" cy="84653"/>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8" name="Freeform 117"/>
              <p:cNvSpPr>
                <a:spLocks/>
              </p:cNvSpPr>
              <p:nvPr/>
            </p:nvSpPr>
            <p:spPr bwMode="auto">
              <a:xfrm>
                <a:off x="2977685" y="2430553"/>
                <a:ext cx="25850" cy="27917"/>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9" name="Freeform 118"/>
              <p:cNvSpPr>
                <a:spLocks/>
              </p:cNvSpPr>
              <p:nvPr/>
            </p:nvSpPr>
            <p:spPr bwMode="auto">
              <a:xfrm>
                <a:off x="3016460" y="3411266"/>
                <a:ext cx="92199" cy="142289"/>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20" name="Freeform 119"/>
              <p:cNvSpPr>
                <a:spLocks/>
              </p:cNvSpPr>
              <p:nvPr/>
            </p:nvSpPr>
            <p:spPr bwMode="auto">
              <a:xfrm>
                <a:off x="3070746" y="3190629"/>
                <a:ext cx="776372" cy="568256"/>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21" name="Freeform 120"/>
              <p:cNvSpPr>
                <a:spLocks/>
              </p:cNvSpPr>
              <p:nvPr/>
            </p:nvSpPr>
            <p:spPr bwMode="auto">
              <a:xfrm>
                <a:off x="2801902" y="3557158"/>
                <a:ext cx="48254" cy="112571"/>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rgbClr val="D8E36E"/>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22" name="Freeform 121"/>
              <p:cNvSpPr>
                <a:spLocks/>
              </p:cNvSpPr>
              <p:nvPr/>
            </p:nvSpPr>
            <p:spPr bwMode="auto">
              <a:xfrm>
                <a:off x="2452061" y="3306801"/>
                <a:ext cx="410160" cy="432271"/>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grpSp>
        <p:sp>
          <p:nvSpPr>
            <p:cNvPr id="20" name="TextBox 19"/>
            <p:cNvSpPr txBox="1"/>
            <p:nvPr/>
          </p:nvSpPr>
          <p:spPr>
            <a:xfrm>
              <a:off x="5607265" y="5314585"/>
              <a:ext cx="2981907" cy="579646"/>
            </a:xfrm>
            <a:prstGeom prst="rect">
              <a:avLst/>
            </a:prstGeom>
            <a:noFill/>
            <a:ln w="12700">
              <a:solidFill>
                <a:schemeClr val="bg1"/>
              </a:solidFill>
            </a:ln>
          </p:spPr>
          <p:txBody>
            <a:bodyPr wrap="none" rtlCol="0">
              <a:spAutoFit/>
            </a:bodyPr>
            <a:lstStyle/>
            <a:p>
              <a:r>
                <a:rPr lang="en-US" sz="1000" b="1" dirty="0">
                  <a:solidFill>
                    <a:schemeClr val="tx1">
                      <a:lumMod val="75000"/>
                      <a:lumOff val="25000"/>
                    </a:schemeClr>
                  </a:solidFill>
                  <a:latin typeface="Century Gothic" panose="020B0502020202020204" pitchFamily="34" charset="0"/>
                </a:rPr>
                <a:t>Washington State Total Population </a:t>
              </a:r>
              <a:r>
                <a:rPr lang="en-US" sz="1000" b="1" i="1" dirty="0">
                  <a:solidFill>
                    <a:schemeClr val="tx1">
                      <a:lumMod val="75000"/>
                      <a:lumOff val="25000"/>
                    </a:schemeClr>
                  </a:solidFill>
                  <a:latin typeface="Century Gothic" panose="020B0502020202020204" pitchFamily="34" charset="0"/>
                </a:rPr>
                <a:t>(estimate)</a:t>
              </a:r>
            </a:p>
            <a:p>
              <a:r>
                <a:rPr lang="en-US" sz="1000" b="1" dirty="0">
                  <a:solidFill>
                    <a:schemeClr val="tx1">
                      <a:lumMod val="75000"/>
                      <a:lumOff val="25000"/>
                    </a:schemeClr>
                  </a:solidFill>
                  <a:latin typeface="Century Gothic" panose="020B0502020202020204" pitchFamily="34" charset="0"/>
                </a:rPr>
                <a:t>April 2016: 7,183,700</a:t>
              </a:r>
            </a:p>
            <a:p>
              <a:pPr>
                <a:spcBef>
                  <a:spcPts val="200"/>
                </a:spcBef>
              </a:pPr>
              <a:r>
                <a:rPr lang="en-US" sz="1000" b="1" i="1" dirty="0">
                  <a:solidFill>
                    <a:schemeClr val="tx1">
                      <a:lumMod val="75000"/>
                      <a:lumOff val="25000"/>
                    </a:schemeClr>
                  </a:solidFill>
                  <a:latin typeface="Century Gothic" panose="020B0502020202020204" pitchFamily="34" charset="0"/>
                </a:rPr>
                <a:t>Source: </a:t>
              </a:r>
              <a:r>
                <a:rPr lang="en-US" sz="1000" b="1" dirty="0">
                  <a:solidFill>
                    <a:schemeClr val="tx1">
                      <a:lumMod val="75000"/>
                      <a:lumOff val="25000"/>
                    </a:schemeClr>
                  </a:solidFill>
                  <a:latin typeface="Century Gothic" panose="020B0502020202020204" pitchFamily="34" charset="0"/>
                </a:rPr>
                <a:t>Office of Financial Management</a:t>
              </a:r>
            </a:p>
          </p:txBody>
        </p:sp>
        <p:sp>
          <p:nvSpPr>
            <p:cNvPr id="21" name="TextBox 20"/>
            <p:cNvSpPr txBox="1"/>
            <p:nvPr/>
          </p:nvSpPr>
          <p:spPr>
            <a:xfrm>
              <a:off x="3335376" y="1592155"/>
              <a:ext cx="784189" cy="400110"/>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Whatcom</a:t>
              </a:r>
            </a:p>
            <a:p>
              <a:pPr algn="ctr"/>
              <a:r>
                <a:rPr lang="en-US" sz="1000" b="1" i="1" dirty="0">
                  <a:solidFill>
                    <a:schemeClr val="bg1"/>
                  </a:solidFill>
                  <a:latin typeface="Century Gothic" panose="020B0502020202020204" pitchFamily="34" charset="0"/>
                </a:rPr>
                <a:t>212,540</a:t>
              </a:r>
            </a:p>
          </p:txBody>
        </p:sp>
        <p:sp>
          <p:nvSpPr>
            <p:cNvPr id="22" name="TextBox 21"/>
            <p:cNvSpPr txBox="1"/>
            <p:nvPr/>
          </p:nvSpPr>
          <p:spPr>
            <a:xfrm>
              <a:off x="3369368" y="2027431"/>
              <a:ext cx="652743"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Skagit</a:t>
              </a:r>
            </a:p>
            <a:p>
              <a:pPr algn="ctr"/>
              <a:r>
                <a:rPr lang="en-US" sz="1000" b="1" i="1" dirty="0">
                  <a:solidFill>
                    <a:schemeClr val="bg1"/>
                  </a:solidFill>
                  <a:latin typeface="Century Gothic" panose="020B0502020202020204" pitchFamily="34" charset="0"/>
                </a:rPr>
                <a:t>122,270</a:t>
              </a:r>
            </a:p>
          </p:txBody>
        </p:sp>
        <p:sp>
          <p:nvSpPr>
            <p:cNvPr id="23" name="TextBox 22"/>
            <p:cNvSpPr txBox="1"/>
            <p:nvPr/>
          </p:nvSpPr>
          <p:spPr>
            <a:xfrm>
              <a:off x="3267342" y="2561877"/>
              <a:ext cx="909223"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Snohomish*</a:t>
              </a:r>
            </a:p>
            <a:p>
              <a:pPr algn="ctr"/>
              <a:r>
                <a:rPr lang="en-US" sz="1000" b="1" i="1" dirty="0">
                  <a:solidFill>
                    <a:schemeClr val="tx1">
                      <a:lumMod val="75000"/>
                      <a:lumOff val="25000"/>
                    </a:schemeClr>
                  </a:solidFill>
                  <a:latin typeface="Century Gothic" panose="020B0502020202020204" pitchFamily="34" charset="0"/>
                </a:rPr>
                <a:t>772,860</a:t>
              </a:r>
            </a:p>
          </p:txBody>
        </p:sp>
        <p:sp>
          <p:nvSpPr>
            <p:cNvPr id="24" name="TextBox 23"/>
            <p:cNvSpPr txBox="1"/>
            <p:nvPr/>
          </p:nvSpPr>
          <p:spPr>
            <a:xfrm>
              <a:off x="3077461" y="3142394"/>
              <a:ext cx="1037463" cy="553998"/>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Seattle &amp; King</a:t>
              </a:r>
            </a:p>
            <a:p>
              <a:pPr algn="ctr"/>
              <a:r>
                <a:rPr lang="en-US" sz="1000" b="1" dirty="0">
                  <a:solidFill>
                    <a:schemeClr val="tx1">
                      <a:lumMod val="75000"/>
                      <a:lumOff val="25000"/>
                    </a:schemeClr>
                  </a:solidFill>
                  <a:latin typeface="Century Gothic" panose="020B0502020202020204" pitchFamily="34" charset="0"/>
                </a:rPr>
                <a:t>County</a:t>
              </a:r>
            </a:p>
            <a:p>
              <a:pPr algn="ctr"/>
              <a:r>
                <a:rPr lang="en-US" sz="1000" b="1" i="1" dirty="0">
                  <a:solidFill>
                    <a:schemeClr val="tx1">
                      <a:lumMod val="75000"/>
                      <a:lumOff val="25000"/>
                    </a:schemeClr>
                  </a:solidFill>
                  <a:latin typeface="Century Gothic" panose="020B0502020202020204" pitchFamily="34" charset="0"/>
                </a:rPr>
                <a:t>2,105,100</a:t>
              </a:r>
            </a:p>
          </p:txBody>
        </p:sp>
        <p:sp>
          <p:nvSpPr>
            <p:cNvPr id="25" name="TextBox 24"/>
            <p:cNvSpPr txBox="1"/>
            <p:nvPr/>
          </p:nvSpPr>
          <p:spPr>
            <a:xfrm>
              <a:off x="2816795" y="3810731"/>
              <a:ext cx="1192954"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Tacoma-Pierce*</a:t>
              </a:r>
            </a:p>
            <a:p>
              <a:pPr algn="ctr"/>
              <a:r>
                <a:rPr lang="en-US" sz="1000" b="1" i="1" dirty="0">
                  <a:solidFill>
                    <a:schemeClr val="tx1">
                      <a:lumMod val="75000"/>
                      <a:lumOff val="25000"/>
                    </a:schemeClr>
                  </a:solidFill>
                  <a:latin typeface="Century Gothic" panose="020B0502020202020204" pitchFamily="34" charset="0"/>
                </a:rPr>
                <a:t>844,490</a:t>
              </a:r>
            </a:p>
          </p:txBody>
        </p:sp>
        <p:sp>
          <p:nvSpPr>
            <p:cNvPr id="26" name="TextBox 25"/>
            <p:cNvSpPr txBox="1"/>
            <p:nvPr/>
          </p:nvSpPr>
          <p:spPr>
            <a:xfrm>
              <a:off x="2677696" y="4283681"/>
              <a:ext cx="580607"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Lewis</a:t>
              </a:r>
            </a:p>
            <a:p>
              <a:pPr algn="ctr"/>
              <a:r>
                <a:rPr lang="en-US" sz="1000" b="1" dirty="0">
                  <a:solidFill>
                    <a:schemeClr val="bg1"/>
                  </a:solidFill>
                  <a:latin typeface="Century Gothic" panose="020B0502020202020204" pitchFamily="34" charset="0"/>
                </a:rPr>
                <a:t>76,890</a:t>
              </a:r>
            </a:p>
          </p:txBody>
        </p:sp>
        <p:sp>
          <p:nvSpPr>
            <p:cNvPr id="27" name="TextBox 26"/>
            <p:cNvSpPr txBox="1"/>
            <p:nvPr/>
          </p:nvSpPr>
          <p:spPr>
            <a:xfrm>
              <a:off x="2520630" y="4731699"/>
              <a:ext cx="652743"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Cowlitz</a:t>
              </a:r>
            </a:p>
            <a:p>
              <a:pPr algn="ctr"/>
              <a:r>
                <a:rPr lang="en-US" sz="1000" b="1" i="1" dirty="0">
                  <a:solidFill>
                    <a:schemeClr val="bg1"/>
                  </a:solidFill>
                  <a:latin typeface="Century Gothic" panose="020B0502020202020204" pitchFamily="34" charset="0"/>
                </a:rPr>
                <a:t>104,850</a:t>
              </a:r>
            </a:p>
          </p:txBody>
        </p:sp>
        <p:sp>
          <p:nvSpPr>
            <p:cNvPr id="28" name="TextBox 27"/>
            <p:cNvSpPr txBox="1"/>
            <p:nvPr/>
          </p:nvSpPr>
          <p:spPr>
            <a:xfrm>
              <a:off x="2645757" y="5239124"/>
              <a:ext cx="652743"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Clark*</a:t>
              </a:r>
            </a:p>
            <a:p>
              <a:pPr algn="ctr"/>
              <a:r>
                <a:rPr lang="en-US" sz="1000" b="1" i="1" dirty="0">
                  <a:solidFill>
                    <a:schemeClr val="tx1">
                      <a:lumMod val="75000"/>
                      <a:lumOff val="25000"/>
                    </a:schemeClr>
                  </a:solidFill>
                  <a:latin typeface="Century Gothic" panose="020B0502020202020204" pitchFamily="34" charset="0"/>
                </a:rPr>
                <a:t>461,010</a:t>
              </a:r>
            </a:p>
          </p:txBody>
        </p:sp>
        <p:sp>
          <p:nvSpPr>
            <p:cNvPr id="29" name="TextBox 28"/>
            <p:cNvSpPr txBox="1"/>
            <p:nvPr/>
          </p:nvSpPr>
          <p:spPr>
            <a:xfrm>
              <a:off x="3129233" y="4819375"/>
              <a:ext cx="808235"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Skamania</a:t>
              </a:r>
            </a:p>
            <a:p>
              <a:pPr algn="ctr"/>
              <a:r>
                <a:rPr lang="en-US" sz="1000" b="1" i="1" dirty="0">
                  <a:solidFill>
                    <a:schemeClr val="bg1"/>
                  </a:solidFill>
                  <a:latin typeface="Century Gothic" panose="020B0502020202020204" pitchFamily="34" charset="0"/>
                </a:rPr>
                <a:t>11,500</a:t>
              </a:r>
            </a:p>
          </p:txBody>
        </p:sp>
        <p:sp>
          <p:nvSpPr>
            <p:cNvPr id="30" name="TextBox 29"/>
            <p:cNvSpPr txBox="1"/>
            <p:nvPr/>
          </p:nvSpPr>
          <p:spPr>
            <a:xfrm>
              <a:off x="4010548" y="5160380"/>
              <a:ext cx="673582"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Klickitat</a:t>
              </a:r>
            </a:p>
            <a:p>
              <a:pPr algn="ctr"/>
              <a:r>
                <a:rPr lang="en-US" sz="1000" b="1" i="1" dirty="0">
                  <a:solidFill>
                    <a:schemeClr val="bg1"/>
                  </a:solidFill>
                  <a:latin typeface="Century Gothic" panose="020B0502020202020204" pitchFamily="34" charset="0"/>
                </a:rPr>
                <a:t>21,270</a:t>
              </a:r>
            </a:p>
          </p:txBody>
        </p:sp>
        <p:sp>
          <p:nvSpPr>
            <p:cNvPr id="31" name="TextBox 30"/>
            <p:cNvSpPr txBox="1"/>
            <p:nvPr/>
          </p:nvSpPr>
          <p:spPr>
            <a:xfrm>
              <a:off x="2444912" y="2254709"/>
              <a:ext cx="580607"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Island</a:t>
              </a:r>
            </a:p>
            <a:p>
              <a:pPr algn="ctr"/>
              <a:r>
                <a:rPr lang="en-US" sz="1000" b="1" i="1" dirty="0">
                  <a:solidFill>
                    <a:schemeClr val="tx1">
                      <a:lumMod val="75000"/>
                      <a:lumOff val="25000"/>
                    </a:schemeClr>
                  </a:solidFill>
                  <a:latin typeface="Century Gothic" panose="020B0502020202020204" pitchFamily="34" charset="0"/>
                </a:rPr>
                <a:t>82,910</a:t>
              </a:r>
            </a:p>
          </p:txBody>
        </p:sp>
        <p:sp>
          <p:nvSpPr>
            <p:cNvPr id="32" name="TextBox 31"/>
            <p:cNvSpPr txBox="1"/>
            <p:nvPr/>
          </p:nvSpPr>
          <p:spPr>
            <a:xfrm>
              <a:off x="1476004" y="2518302"/>
              <a:ext cx="665567"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Clallam</a:t>
              </a:r>
            </a:p>
            <a:p>
              <a:pPr algn="ctr"/>
              <a:r>
                <a:rPr lang="en-US" sz="1000" b="1" i="1" dirty="0">
                  <a:solidFill>
                    <a:schemeClr val="bg1"/>
                  </a:solidFill>
                  <a:latin typeface="Century Gothic" panose="020B0502020202020204" pitchFamily="34" charset="0"/>
                </a:rPr>
                <a:t>73,410</a:t>
              </a:r>
            </a:p>
          </p:txBody>
        </p:sp>
        <p:sp>
          <p:nvSpPr>
            <p:cNvPr id="33" name="TextBox 32"/>
            <p:cNvSpPr txBox="1"/>
            <p:nvPr/>
          </p:nvSpPr>
          <p:spPr>
            <a:xfrm>
              <a:off x="1547067" y="2907111"/>
              <a:ext cx="736099"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Jefferson</a:t>
              </a:r>
            </a:p>
            <a:p>
              <a:pPr algn="ctr"/>
              <a:r>
                <a:rPr lang="en-US" sz="1000" b="1" i="1" dirty="0">
                  <a:solidFill>
                    <a:schemeClr val="bg1"/>
                  </a:solidFill>
                  <a:latin typeface="Century Gothic" panose="020B0502020202020204" pitchFamily="34" charset="0"/>
                </a:rPr>
                <a:t>31,090</a:t>
              </a:r>
            </a:p>
          </p:txBody>
        </p:sp>
        <p:sp>
          <p:nvSpPr>
            <p:cNvPr id="34" name="TextBox 33"/>
            <p:cNvSpPr txBox="1"/>
            <p:nvPr/>
          </p:nvSpPr>
          <p:spPr>
            <a:xfrm>
              <a:off x="1561410" y="3319160"/>
              <a:ext cx="606255" cy="553998"/>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Grays</a:t>
              </a:r>
            </a:p>
            <a:p>
              <a:pPr algn="ctr"/>
              <a:r>
                <a:rPr lang="en-US" sz="1000" b="1" dirty="0">
                  <a:solidFill>
                    <a:schemeClr val="bg1"/>
                  </a:solidFill>
                  <a:latin typeface="Century Gothic" panose="020B0502020202020204" pitchFamily="34" charset="0"/>
                </a:rPr>
                <a:t>Harbor</a:t>
              </a:r>
            </a:p>
            <a:p>
              <a:pPr algn="ctr"/>
              <a:r>
                <a:rPr lang="en-US" sz="1000" b="1" i="1" dirty="0">
                  <a:solidFill>
                    <a:schemeClr val="bg1"/>
                  </a:solidFill>
                  <a:latin typeface="Century Gothic" panose="020B0502020202020204" pitchFamily="34" charset="0"/>
                </a:rPr>
                <a:t>72,820</a:t>
              </a:r>
            </a:p>
          </p:txBody>
        </p:sp>
        <p:sp>
          <p:nvSpPr>
            <p:cNvPr id="35" name="TextBox 34"/>
            <p:cNvSpPr txBox="1"/>
            <p:nvPr/>
          </p:nvSpPr>
          <p:spPr>
            <a:xfrm>
              <a:off x="1719092" y="4257708"/>
              <a:ext cx="601447"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Pacific</a:t>
              </a:r>
            </a:p>
            <a:p>
              <a:pPr algn="ctr"/>
              <a:r>
                <a:rPr lang="en-US" sz="1000" b="1" i="1" dirty="0">
                  <a:solidFill>
                    <a:schemeClr val="bg1"/>
                  </a:solidFill>
                  <a:latin typeface="Century Gothic" panose="020B0502020202020204" pitchFamily="34" charset="0"/>
                </a:rPr>
                <a:t>21,180</a:t>
              </a:r>
            </a:p>
          </p:txBody>
        </p:sp>
        <p:sp>
          <p:nvSpPr>
            <p:cNvPr id="36" name="TextBox 35"/>
            <p:cNvSpPr txBox="1"/>
            <p:nvPr/>
          </p:nvSpPr>
          <p:spPr>
            <a:xfrm>
              <a:off x="1558121" y="4739274"/>
              <a:ext cx="922047"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Wahkiakum</a:t>
              </a:r>
            </a:p>
            <a:p>
              <a:pPr algn="ctr"/>
              <a:r>
                <a:rPr lang="en-US" sz="1000" b="1" i="1" dirty="0">
                  <a:solidFill>
                    <a:schemeClr val="tx1">
                      <a:lumMod val="75000"/>
                      <a:lumOff val="25000"/>
                    </a:schemeClr>
                  </a:solidFill>
                  <a:latin typeface="Century Gothic" panose="020B0502020202020204" pitchFamily="34" charset="0"/>
                </a:rPr>
                <a:t>4,000</a:t>
              </a:r>
            </a:p>
          </p:txBody>
        </p:sp>
        <p:sp>
          <p:nvSpPr>
            <p:cNvPr id="37" name="TextBox 36"/>
            <p:cNvSpPr txBox="1"/>
            <p:nvPr/>
          </p:nvSpPr>
          <p:spPr>
            <a:xfrm>
              <a:off x="2344508" y="3884109"/>
              <a:ext cx="688009"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Thurston</a:t>
              </a:r>
            </a:p>
            <a:p>
              <a:pPr algn="ctr"/>
              <a:r>
                <a:rPr lang="en-US" sz="1000" b="1" i="1" dirty="0">
                  <a:solidFill>
                    <a:schemeClr val="bg1"/>
                  </a:solidFill>
                  <a:latin typeface="Century Gothic" panose="020B0502020202020204" pitchFamily="34" charset="0"/>
                </a:rPr>
                <a:t>272,690</a:t>
              </a:r>
            </a:p>
          </p:txBody>
        </p:sp>
        <p:sp>
          <p:nvSpPr>
            <p:cNvPr id="38" name="TextBox 37"/>
            <p:cNvSpPr txBox="1"/>
            <p:nvPr/>
          </p:nvSpPr>
          <p:spPr>
            <a:xfrm>
              <a:off x="2087885" y="3474369"/>
              <a:ext cx="599843"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Mason</a:t>
              </a:r>
            </a:p>
            <a:p>
              <a:pPr algn="ctr"/>
              <a:r>
                <a:rPr lang="en-US" sz="1000" b="1" i="1" dirty="0">
                  <a:solidFill>
                    <a:schemeClr val="bg1"/>
                  </a:solidFill>
                  <a:latin typeface="Century Gothic" panose="020B0502020202020204" pitchFamily="34" charset="0"/>
                </a:rPr>
                <a:t>63,320</a:t>
              </a:r>
            </a:p>
          </p:txBody>
        </p:sp>
        <p:sp>
          <p:nvSpPr>
            <p:cNvPr id="39" name="TextBox 38"/>
            <p:cNvSpPr txBox="1"/>
            <p:nvPr/>
          </p:nvSpPr>
          <p:spPr>
            <a:xfrm>
              <a:off x="4225023" y="4452314"/>
              <a:ext cx="659155"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Yakima</a:t>
              </a:r>
            </a:p>
            <a:p>
              <a:pPr algn="ctr"/>
              <a:r>
                <a:rPr lang="en-US" sz="1000" b="1" i="1" dirty="0">
                  <a:solidFill>
                    <a:schemeClr val="tx1">
                      <a:lumMod val="75000"/>
                      <a:lumOff val="25000"/>
                    </a:schemeClr>
                  </a:solidFill>
                  <a:latin typeface="Century Gothic" panose="020B0502020202020204" pitchFamily="34" charset="0"/>
                </a:rPr>
                <a:t>250,900</a:t>
              </a:r>
            </a:p>
          </p:txBody>
        </p:sp>
        <p:sp>
          <p:nvSpPr>
            <p:cNvPr id="40" name="TextBox 39"/>
            <p:cNvSpPr txBox="1"/>
            <p:nvPr/>
          </p:nvSpPr>
          <p:spPr>
            <a:xfrm>
              <a:off x="4263354" y="3648644"/>
              <a:ext cx="582211"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Kittitas</a:t>
              </a:r>
            </a:p>
            <a:p>
              <a:pPr algn="ctr"/>
              <a:r>
                <a:rPr lang="en-US" sz="1000" b="1" i="1" dirty="0">
                  <a:solidFill>
                    <a:schemeClr val="tx1">
                      <a:lumMod val="75000"/>
                      <a:lumOff val="25000"/>
                    </a:schemeClr>
                  </a:solidFill>
                  <a:latin typeface="Century Gothic" panose="020B0502020202020204" pitchFamily="34" charset="0"/>
                </a:rPr>
                <a:t>43,710</a:t>
              </a:r>
            </a:p>
          </p:txBody>
        </p:sp>
        <p:sp>
          <p:nvSpPr>
            <p:cNvPr id="41" name="TextBox 40"/>
            <p:cNvSpPr txBox="1"/>
            <p:nvPr/>
          </p:nvSpPr>
          <p:spPr>
            <a:xfrm>
              <a:off x="4298977" y="3024131"/>
              <a:ext cx="635110" cy="400110"/>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Chelan</a:t>
              </a:r>
            </a:p>
            <a:p>
              <a:pPr algn="ctr"/>
              <a:r>
                <a:rPr lang="en-US" sz="1000" b="1" i="1" dirty="0">
                  <a:solidFill>
                    <a:schemeClr val="bg1"/>
                  </a:solidFill>
                  <a:latin typeface="Century Gothic" panose="020B0502020202020204" pitchFamily="34" charset="0"/>
                </a:rPr>
                <a:t>75,910</a:t>
              </a:r>
            </a:p>
          </p:txBody>
        </p:sp>
        <p:sp>
          <p:nvSpPr>
            <p:cNvPr id="42" name="TextBox 41"/>
            <p:cNvSpPr txBox="1"/>
            <p:nvPr/>
          </p:nvSpPr>
          <p:spPr>
            <a:xfrm>
              <a:off x="4944258" y="3042937"/>
              <a:ext cx="689611" cy="400110"/>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Douglas</a:t>
              </a:r>
            </a:p>
            <a:p>
              <a:pPr algn="ctr"/>
              <a:r>
                <a:rPr lang="en-US" sz="1000" b="1" i="1" dirty="0">
                  <a:solidFill>
                    <a:schemeClr val="bg1"/>
                  </a:solidFill>
                  <a:latin typeface="Century Gothic" panose="020B0502020202020204" pitchFamily="34" charset="0"/>
                </a:rPr>
                <a:t>40,720</a:t>
              </a:r>
            </a:p>
          </p:txBody>
        </p:sp>
        <p:sp>
          <p:nvSpPr>
            <p:cNvPr id="43" name="TextBox 42"/>
            <p:cNvSpPr txBox="1"/>
            <p:nvPr/>
          </p:nvSpPr>
          <p:spPr>
            <a:xfrm>
              <a:off x="4576121" y="2783022"/>
              <a:ext cx="1290738" cy="246221"/>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(Chelan-Douglas)</a:t>
              </a:r>
            </a:p>
          </p:txBody>
        </p:sp>
        <p:sp>
          <p:nvSpPr>
            <p:cNvPr id="44" name="TextBox 43"/>
            <p:cNvSpPr txBox="1"/>
            <p:nvPr/>
          </p:nvSpPr>
          <p:spPr>
            <a:xfrm>
              <a:off x="4909994" y="1906893"/>
              <a:ext cx="856325"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Okanogan</a:t>
              </a:r>
            </a:p>
            <a:p>
              <a:pPr algn="ctr"/>
              <a:r>
                <a:rPr lang="en-US" sz="1000" b="1" i="1" dirty="0">
                  <a:solidFill>
                    <a:schemeClr val="tx1">
                      <a:lumMod val="75000"/>
                      <a:lumOff val="25000"/>
                    </a:schemeClr>
                  </a:solidFill>
                  <a:latin typeface="Century Gothic" panose="020B0502020202020204" pitchFamily="34" charset="0"/>
                </a:rPr>
                <a:t>41,730</a:t>
              </a:r>
            </a:p>
          </p:txBody>
        </p:sp>
        <p:sp>
          <p:nvSpPr>
            <p:cNvPr id="45" name="TextBox 44"/>
            <p:cNvSpPr txBox="1"/>
            <p:nvPr/>
          </p:nvSpPr>
          <p:spPr>
            <a:xfrm>
              <a:off x="5235704" y="4788400"/>
              <a:ext cx="652743" cy="400110"/>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Benton</a:t>
              </a:r>
            </a:p>
            <a:p>
              <a:pPr algn="ctr"/>
              <a:r>
                <a:rPr lang="en-US" sz="1000" b="1" i="1" dirty="0">
                  <a:solidFill>
                    <a:schemeClr val="bg1"/>
                  </a:solidFill>
                  <a:latin typeface="Century Gothic" panose="020B0502020202020204" pitchFamily="34" charset="0"/>
                </a:rPr>
                <a:t>190,500</a:t>
              </a:r>
            </a:p>
          </p:txBody>
        </p:sp>
        <p:sp>
          <p:nvSpPr>
            <p:cNvPr id="46" name="TextBox 45"/>
            <p:cNvSpPr txBox="1"/>
            <p:nvPr/>
          </p:nvSpPr>
          <p:spPr>
            <a:xfrm>
              <a:off x="5697345" y="4498791"/>
              <a:ext cx="660758" cy="400110"/>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Franklin</a:t>
              </a:r>
            </a:p>
            <a:p>
              <a:pPr algn="ctr"/>
              <a:r>
                <a:rPr lang="en-US" sz="1000" b="1" i="1" dirty="0">
                  <a:solidFill>
                    <a:schemeClr val="bg1"/>
                  </a:solidFill>
                  <a:latin typeface="Century Gothic" panose="020B0502020202020204" pitchFamily="34" charset="0"/>
                </a:rPr>
                <a:t>88,670</a:t>
              </a:r>
            </a:p>
          </p:txBody>
        </p:sp>
        <p:sp>
          <p:nvSpPr>
            <p:cNvPr id="47" name="TextBox 46"/>
            <p:cNvSpPr txBox="1"/>
            <p:nvPr/>
          </p:nvSpPr>
          <p:spPr>
            <a:xfrm>
              <a:off x="5186090" y="4344613"/>
              <a:ext cx="1241045" cy="246221"/>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(Benton-Franklin)</a:t>
              </a:r>
            </a:p>
          </p:txBody>
        </p:sp>
        <p:sp>
          <p:nvSpPr>
            <p:cNvPr id="48" name="TextBox 47"/>
            <p:cNvSpPr txBox="1"/>
            <p:nvPr/>
          </p:nvSpPr>
          <p:spPr>
            <a:xfrm>
              <a:off x="5303310" y="3580747"/>
              <a:ext cx="580607"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Grant</a:t>
              </a:r>
            </a:p>
            <a:p>
              <a:pPr algn="ctr"/>
              <a:r>
                <a:rPr lang="en-US" sz="1000" b="1" i="1" dirty="0">
                  <a:solidFill>
                    <a:schemeClr val="tx1">
                      <a:lumMod val="75000"/>
                      <a:lumOff val="25000"/>
                    </a:schemeClr>
                  </a:solidFill>
                  <a:latin typeface="Century Gothic" panose="020B0502020202020204" pitchFamily="34" charset="0"/>
                </a:rPr>
                <a:t>94,610</a:t>
              </a:r>
            </a:p>
          </p:txBody>
        </p:sp>
        <p:sp>
          <p:nvSpPr>
            <p:cNvPr id="49" name="TextBox 48"/>
            <p:cNvSpPr txBox="1"/>
            <p:nvPr/>
          </p:nvSpPr>
          <p:spPr>
            <a:xfrm>
              <a:off x="6102391" y="1946663"/>
              <a:ext cx="508473"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Ferry</a:t>
              </a:r>
            </a:p>
            <a:p>
              <a:pPr algn="ctr"/>
              <a:r>
                <a:rPr lang="en-US" sz="1000" b="1" i="1" dirty="0">
                  <a:solidFill>
                    <a:schemeClr val="bg1"/>
                  </a:solidFill>
                  <a:latin typeface="Century Gothic" panose="020B0502020202020204" pitchFamily="34" charset="0"/>
                </a:rPr>
                <a:t>7,700</a:t>
              </a:r>
            </a:p>
          </p:txBody>
        </p:sp>
        <p:sp>
          <p:nvSpPr>
            <p:cNvPr id="50" name="TextBox 49"/>
            <p:cNvSpPr txBox="1"/>
            <p:nvPr/>
          </p:nvSpPr>
          <p:spPr>
            <a:xfrm>
              <a:off x="6615715" y="2179078"/>
              <a:ext cx="659155" cy="400110"/>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Stevens</a:t>
              </a:r>
            </a:p>
            <a:p>
              <a:pPr algn="ctr"/>
              <a:r>
                <a:rPr lang="en-US" sz="1000" b="1" i="1" dirty="0">
                  <a:solidFill>
                    <a:schemeClr val="bg1"/>
                  </a:solidFill>
                  <a:latin typeface="Century Gothic" panose="020B0502020202020204" pitchFamily="34" charset="0"/>
                </a:rPr>
                <a:t>44,100</a:t>
              </a:r>
            </a:p>
          </p:txBody>
        </p:sp>
        <p:sp>
          <p:nvSpPr>
            <p:cNvPr id="51" name="TextBox 50"/>
            <p:cNvSpPr txBox="1"/>
            <p:nvPr/>
          </p:nvSpPr>
          <p:spPr>
            <a:xfrm>
              <a:off x="7118518" y="1859639"/>
              <a:ext cx="588623" cy="553998"/>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Pend</a:t>
              </a:r>
            </a:p>
            <a:p>
              <a:pPr algn="ctr"/>
              <a:r>
                <a:rPr lang="en-US" sz="1000" b="1" dirty="0">
                  <a:solidFill>
                    <a:schemeClr val="bg1"/>
                  </a:solidFill>
                  <a:latin typeface="Century Gothic" panose="020B0502020202020204" pitchFamily="34" charset="0"/>
                </a:rPr>
                <a:t>Oreille</a:t>
              </a:r>
            </a:p>
            <a:p>
              <a:pPr algn="ctr"/>
              <a:r>
                <a:rPr lang="en-US" sz="1000" b="1" i="1" dirty="0">
                  <a:solidFill>
                    <a:schemeClr val="bg1"/>
                  </a:solidFill>
                  <a:latin typeface="Century Gothic" panose="020B0502020202020204" pitchFamily="34" charset="0"/>
                </a:rPr>
                <a:t>13,290</a:t>
              </a:r>
            </a:p>
          </p:txBody>
        </p:sp>
        <p:sp>
          <p:nvSpPr>
            <p:cNvPr id="52" name="TextBox 51"/>
            <p:cNvSpPr txBox="1"/>
            <p:nvPr/>
          </p:nvSpPr>
          <p:spPr>
            <a:xfrm>
              <a:off x="6177642" y="3072466"/>
              <a:ext cx="619079"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Lincoln</a:t>
              </a:r>
            </a:p>
            <a:p>
              <a:pPr algn="ctr"/>
              <a:r>
                <a:rPr lang="en-US" sz="1000" b="1" i="1" dirty="0">
                  <a:solidFill>
                    <a:schemeClr val="tx1">
                      <a:lumMod val="75000"/>
                      <a:lumOff val="25000"/>
                    </a:schemeClr>
                  </a:solidFill>
                  <a:latin typeface="Century Gothic" panose="020B0502020202020204" pitchFamily="34" charset="0"/>
                </a:rPr>
                <a:t>10,640</a:t>
              </a:r>
            </a:p>
          </p:txBody>
        </p:sp>
        <p:sp>
          <p:nvSpPr>
            <p:cNvPr id="53" name="TextBox 52"/>
            <p:cNvSpPr txBox="1"/>
            <p:nvPr/>
          </p:nvSpPr>
          <p:spPr>
            <a:xfrm>
              <a:off x="6946898" y="3050097"/>
              <a:ext cx="736099"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Spokane</a:t>
              </a:r>
            </a:p>
            <a:p>
              <a:pPr algn="ctr"/>
              <a:r>
                <a:rPr lang="en-US" sz="1000" b="1" i="1" dirty="0">
                  <a:solidFill>
                    <a:schemeClr val="tx1">
                      <a:lumMod val="75000"/>
                      <a:lumOff val="25000"/>
                    </a:schemeClr>
                  </a:solidFill>
                  <a:latin typeface="Century Gothic" panose="020B0502020202020204" pitchFamily="34" charset="0"/>
                </a:rPr>
                <a:t>492,530</a:t>
              </a:r>
            </a:p>
          </p:txBody>
        </p:sp>
        <p:sp>
          <p:nvSpPr>
            <p:cNvPr id="54" name="TextBox 53"/>
            <p:cNvSpPr txBox="1"/>
            <p:nvPr/>
          </p:nvSpPr>
          <p:spPr>
            <a:xfrm>
              <a:off x="6120655" y="3768082"/>
              <a:ext cx="625491" cy="400110"/>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Adams</a:t>
              </a:r>
            </a:p>
            <a:p>
              <a:pPr algn="ctr"/>
              <a:r>
                <a:rPr lang="en-US" sz="1000" b="1" i="1" dirty="0">
                  <a:solidFill>
                    <a:schemeClr val="bg1"/>
                  </a:solidFill>
                  <a:latin typeface="Century Gothic" panose="020B0502020202020204" pitchFamily="34" charset="0"/>
                </a:rPr>
                <a:t>19,510</a:t>
              </a:r>
            </a:p>
          </p:txBody>
        </p:sp>
        <p:sp>
          <p:nvSpPr>
            <p:cNvPr id="55" name="TextBox 54"/>
            <p:cNvSpPr txBox="1"/>
            <p:nvPr/>
          </p:nvSpPr>
          <p:spPr>
            <a:xfrm>
              <a:off x="6897164" y="3777256"/>
              <a:ext cx="728084"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Whitman</a:t>
              </a:r>
            </a:p>
            <a:p>
              <a:pPr algn="ctr"/>
              <a:r>
                <a:rPr lang="en-US" sz="1000" b="1" i="1" dirty="0">
                  <a:solidFill>
                    <a:schemeClr val="tx1">
                      <a:lumMod val="75000"/>
                      <a:lumOff val="25000"/>
                    </a:schemeClr>
                  </a:solidFill>
                  <a:latin typeface="Century Gothic" panose="020B0502020202020204" pitchFamily="34" charset="0"/>
                </a:rPr>
                <a:t>47,940</a:t>
              </a:r>
            </a:p>
          </p:txBody>
        </p:sp>
        <p:sp>
          <p:nvSpPr>
            <p:cNvPr id="56" name="TextBox 55"/>
            <p:cNvSpPr txBox="1"/>
            <p:nvPr/>
          </p:nvSpPr>
          <p:spPr>
            <a:xfrm>
              <a:off x="6018394" y="4781974"/>
              <a:ext cx="912429" cy="400110"/>
            </a:xfrm>
            <a:prstGeom prst="rect">
              <a:avLst/>
            </a:prstGeom>
            <a:noFill/>
            <a:ln w="12700">
              <a:noFill/>
            </a:ln>
          </p:spPr>
          <p:txBody>
            <a:bodyPr wrap="none" rtlCol="0">
              <a:spAutoFit/>
            </a:bodyPr>
            <a:lstStyle/>
            <a:p>
              <a:pPr algn="ctr">
                <a:spcBef>
                  <a:spcPts val="200"/>
                </a:spcBef>
              </a:pPr>
              <a:r>
                <a:rPr lang="en-US" sz="1000" b="1" dirty="0">
                  <a:solidFill>
                    <a:schemeClr val="bg1"/>
                  </a:solidFill>
                  <a:latin typeface="Century Gothic" panose="020B0502020202020204" pitchFamily="34" charset="0"/>
                </a:rPr>
                <a:t>Walla Walla</a:t>
              </a:r>
            </a:p>
            <a:p>
              <a:pPr algn="ctr"/>
              <a:r>
                <a:rPr lang="en-US" sz="1000" b="1" i="1" dirty="0">
                  <a:solidFill>
                    <a:schemeClr val="bg1"/>
                  </a:solidFill>
                  <a:latin typeface="Century Gothic" panose="020B0502020202020204" pitchFamily="34" charset="0"/>
                </a:rPr>
                <a:t>60,730</a:t>
              </a:r>
            </a:p>
          </p:txBody>
        </p:sp>
        <p:sp>
          <p:nvSpPr>
            <p:cNvPr id="57" name="TextBox 56"/>
            <p:cNvSpPr txBox="1"/>
            <p:nvPr/>
          </p:nvSpPr>
          <p:spPr>
            <a:xfrm>
              <a:off x="6684215" y="4664743"/>
              <a:ext cx="793807"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Columbia</a:t>
              </a:r>
            </a:p>
            <a:p>
              <a:pPr algn="ctr"/>
              <a:r>
                <a:rPr lang="en-US" sz="1000" b="1" i="1" dirty="0">
                  <a:solidFill>
                    <a:schemeClr val="tx1">
                      <a:lumMod val="75000"/>
                      <a:lumOff val="25000"/>
                    </a:schemeClr>
                  </a:solidFill>
                  <a:latin typeface="Century Gothic" panose="020B0502020202020204" pitchFamily="34" charset="0"/>
                </a:rPr>
                <a:t>1,050</a:t>
              </a:r>
            </a:p>
          </p:txBody>
        </p:sp>
        <p:sp>
          <p:nvSpPr>
            <p:cNvPr id="58" name="TextBox 57"/>
            <p:cNvSpPr txBox="1"/>
            <p:nvPr/>
          </p:nvSpPr>
          <p:spPr>
            <a:xfrm>
              <a:off x="6942048" y="4316070"/>
              <a:ext cx="681597"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Garfield</a:t>
              </a:r>
            </a:p>
            <a:p>
              <a:pPr algn="ctr"/>
              <a:r>
                <a:rPr lang="en-US" sz="1000" b="1" i="1" dirty="0">
                  <a:solidFill>
                    <a:schemeClr val="tx1">
                      <a:lumMod val="75000"/>
                      <a:lumOff val="25000"/>
                    </a:schemeClr>
                  </a:solidFill>
                  <a:latin typeface="Century Gothic" panose="020B0502020202020204" pitchFamily="34" charset="0"/>
                </a:rPr>
                <a:t>2,200</a:t>
              </a:r>
            </a:p>
          </p:txBody>
        </p:sp>
        <p:sp>
          <p:nvSpPr>
            <p:cNvPr id="59" name="TextBox 58"/>
            <p:cNvSpPr txBox="1"/>
            <p:nvPr/>
          </p:nvSpPr>
          <p:spPr>
            <a:xfrm>
              <a:off x="7301325" y="4698362"/>
              <a:ext cx="580607" cy="400110"/>
            </a:xfrm>
            <a:prstGeom prst="rect">
              <a:avLst/>
            </a:prstGeom>
            <a:noFill/>
            <a:ln w="12700">
              <a:noFill/>
            </a:ln>
          </p:spPr>
          <p:txBody>
            <a:bodyPr wrap="none" rtlCol="0">
              <a:spAutoFit/>
            </a:bodyPr>
            <a:lstStyle/>
            <a:p>
              <a:pPr algn="ctr">
                <a:spcBef>
                  <a:spcPts val="200"/>
                </a:spcBef>
              </a:pPr>
              <a:r>
                <a:rPr lang="en-US" sz="1000" b="1" dirty="0">
                  <a:solidFill>
                    <a:schemeClr val="tx1">
                      <a:lumMod val="75000"/>
                      <a:lumOff val="25000"/>
                    </a:schemeClr>
                  </a:solidFill>
                  <a:latin typeface="Century Gothic" panose="020B0502020202020204" pitchFamily="34" charset="0"/>
                </a:rPr>
                <a:t>Asotin</a:t>
              </a:r>
            </a:p>
            <a:p>
              <a:pPr algn="ctr"/>
              <a:r>
                <a:rPr lang="en-US" sz="1000" b="1" i="1" dirty="0">
                  <a:solidFill>
                    <a:schemeClr val="tx1">
                      <a:lumMod val="75000"/>
                      <a:lumOff val="25000"/>
                    </a:schemeClr>
                  </a:solidFill>
                  <a:latin typeface="Century Gothic" panose="020B0502020202020204" pitchFamily="34" charset="0"/>
                </a:rPr>
                <a:t>22,150</a:t>
              </a:r>
            </a:p>
          </p:txBody>
        </p:sp>
        <p:sp>
          <p:nvSpPr>
            <p:cNvPr id="60" name="TextBox 59"/>
            <p:cNvSpPr txBox="1"/>
            <p:nvPr/>
          </p:nvSpPr>
          <p:spPr>
            <a:xfrm>
              <a:off x="6105070" y="1662712"/>
              <a:ext cx="1519968" cy="246221"/>
            </a:xfrm>
            <a:prstGeom prst="rect">
              <a:avLst/>
            </a:prstGeom>
            <a:noFill/>
            <a:ln w="12700">
              <a:noFill/>
            </a:ln>
          </p:spPr>
          <p:txBody>
            <a:bodyPr wrap="none" rtlCol="0">
              <a:spAutoFit/>
            </a:bodyPr>
            <a:lstStyle/>
            <a:p>
              <a:pPr algn="ctr"/>
              <a:r>
                <a:rPr lang="en-US" sz="1000" b="1" dirty="0">
                  <a:solidFill>
                    <a:schemeClr val="bg1"/>
                  </a:solidFill>
                  <a:latin typeface="Century Gothic" panose="020B0502020202020204" pitchFamily="34" charset="0"/>
                </a:rPr>
                <a:t>(Northeast Tri County)</a:t>
              </a:r>
            </a:p>
          </p:txBody>
        </p:sp>
        <p:sp>
          <p:nvSpPr>
            <p:cNvPr id="61" name="TextBox 60"/>
            <p:cNvSpPr txBox="1"/>
            <p:nvPr/>
          </p:nvSpPr>
          <p:spPr>
            <a:xfrm>
              <a:off x="2031785" y="1633938"/>
              <a:ext cx="748923"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San Juan</a:t>
              </a:r>
            </a:p>
            <a:p>
              <a:pPr algn="ctr"/>
              <a:r>
                <a:rPr lang="en-US" sz="1000" b="1" i="1" dirty="0">
                  <a:solidFill>
                    <a:schemeClr val="tx1">
                      <a:lumMod val="75000"/>
                      <a:lumOff val="25000"/>
                    </a:schemeClr>
                  </a:solidFill>
                  <a:latin typeface="Century Gothic" panose="020B0502020202020204" pitchFamily="34" charset="0"/>
                </a:rPr>
                <a:t>16,329</a:t>
              </a:r>
            </a:p>
          </p:txBody>
        </p:sp>
        <p:sp>
          <p:nvSpPr>
            <p:cNvPr id="62" name="TextBox 61"/>
            <p:cNvSpPr txBox="1"/>
            <p:nvPr/>
          </p:nvSpPr>
          <p:spPr>
            <a:xfrm>
              <a:off x="2485247" y="2986762"/>
              <a:ext cx="652743" cy="400110"/>
            </a:xfrm>
            <a:prstGeom prst="rect">
              <a:avLst/>
            </a:prstGeom>
            <a:noFill/>
            <a:ln w="12700">
              <a:noFill/>
            </a:ln>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Kitsap</a:t>
              </a:r>
            </a:p>
            <a:p>
              <a:pPr algn="ctr"/>
              <a:r>
                <a:rPr lang="en-US" sz="1000" b="1" i="1" dirty="0">
                  <a:solidFill>
                    <a:schemeClr val="tx1">
                      <a:lumMod val="75000"/>
                      <a:lumOff val="25000"/>
                    </a:schemeClr>
                  </a:solidFill>
                  <a:latin typeface="Century Gothic" panose="020B0502020202020204" pitchFamily="34" charset="0"/>
                </a:rPr>
                <a:t>262,590</a:t>
              </a:r>
            </a:p>
          </p:txBody>
        </p:sp>
      </p:grpSp>
      <p:sp>
        <p:nvSpPr>
          <p:cNvPr id="124" name="TextBox 123"/>
          <p:cNvSpPr txBox="1"/>
          <p:nvPr userDrawn="1"/>
        </p:nvSpPr>
        <p:spPr>
          <a:xfrm>
            <a:off x="2987309" y="5803980"/>
            <a:ext cx="1754006" cy="400110"/>
          </a:xfrm>
          <a:prstGeom prst="rect">
            <a:avLst/>
          </a:prstGeom>
          <a:noFill/>
        </p:spPr>
        <p:txBody>
          <a:bodyPr wrap="none" rtlCol="0">
            <a:spAutoFit/>
          </a:bodyPr>
          <a:lstStyle/>
          <a:p>
            <a:r>
              <a:rPr lang="en-US" sz="1000" b="1" dirty="0">
                <a:solidFill>
                  <a:schemeClr val="tx1">
                    <a:lumMod val="75000"/>
                    <a:lumOff val="25000"/>
                  </a:schemeClr>
                </a:solidFill>
                <a:latin typeface="Century Gothic" panose="020B0502020202020204" pitchFamily="34" charset="0"/>
              </a:rPr>
              <a:t>Public Health &amp; Human</a:t>
            </a:r>
          </a:p>
          <a:p>
            <a:r>
              <a:rPr lang="en-US" sz="1000" b="1" dirty="0">
                <a:solidFill>
                  <a:schemeClr val="tx1">
                    <a:lumMod val="75000"/>
                    <a:lumOff val="25000"/>
                  </a:schemeClr>
                </a:solidFill>
                <a:latin typeface="Century Gothic" panose="020B0502020202020204" pitchFamily="34" charset="0"/>
              </a:rPr>
              <a:t>Services Department (16)</a:t>
            </a:r>
          </a:p>
        </p:txBody>
      </p:sp>
      <p:sp>
        <p:nvSpPr>
          <p:cNvPr id="126" name="TextBox 125"/>
          <p:cNvSpPr txBox="1"/>
          <p:nvPr userDrawn="1"/>
        </p:nvSpPr>
        <p:spPr>
          <a:xfrm>
            <a:off x="2980875" y="6255197"/>
            <a:ext cx="1685077" cy="246221"/>
          </a:xfrm>
          <a:prstGeom prst="rect">
            <a:avLst/>
          </a:prstGeom>
          <a:noFill/>
        </p:spPr>
        <p:txBody>
          <a:bodyPr wrap="none" rtlCol="0">
            <a:spAutoFit/>
          </a:bodyPr>
          <a:lstStyle/>
          <a:p>
            <a:r>
              <a:rPr lang="en-US" sz="1000" b="1" dirty="0">
                <a:solidFill>
                  <a:schemeClr val="tx1">
                    <a:lumMod val="75000"/>
                    <a:lumOff val="25000"/>
                  </a:schemeClr>
                </a:solidFill>
                <a:latin typeface="Century Gothic" panose="020B0502020202020204" pitchFamily="34" charset="0"/>
              </a:rPr>
              <a:t>Single County District (8)</a:t>
            </a:r>
          </a:p>
        </p:txBody>
      </p:sp>
      <p:sp>
        <p:nvSpPr>
          <p:cNvPr id="128" name="TextBox 127"/>
          <p:cNvSpPr txBox="1"/>
          <p:nvPr userDrawn="1"/>
        </p:nvSpPr>
        <p:spPr>
          <a:xfrm>
            <a:off x="5542845" y="5875055"/>
            <a:ext cx="2029723" cy="246221"/>
          </a:xfrm>
          <a:prstGeom prst="rect">
            <a:avLst/>
          </a:prstGeom>
          <a:noFill/>
        </p:spPr>
        <p:txBody>
          <a:bodyPr wrap="none" rtlCol="0">
            <a:spAutoFit/>
          </a:bodyPr>
          <a:lstStyle/>
          <a:p>
            <a:r>
              <a:rPr lang="en-US" sz="1000" b="1" dirty="0">
                <a:solidFill>
                  <a:schemeClr val="tx1">
                    <a:lumMod val="75000"/>
                    <a:lumOff val="25000"/>
                  </a:schemeClr>
                </a:solidFill>
                <a:latin typeface="Century Gothic" panose="020B0502020202020204" pitchFamily="34" charset="0"/>
              </a:rPr>
              <a:t>Public Health Department</a:t>
            </a:r>
            <a:r>
              <a:rPr lang="en-US" sz="1000" b="1" baseline="0" dirty="0">
                <a:solidFill>
                  <a:schemeClr val="tx1">
                    <a:lumMod val="75000"/>
                    <a:lumOff val="25000"/>
                  </a:schemeClr>
                </a:solidFill>
                <a:latin typeface="Century Gothic" panose="020B0502020202020204" pitchFamily="34" charset="0"/>
              </a:rPr>
              <a:t> (8)</a:t>
            </a:r>
            <a:endParaRPr lang="en-US" sz="1000" b="1" dirty="0">
              <a:solidFill>
                <a:schemeClr val="tx1">
                  <a:lumMod val="75000"/>
                  <a:lumOff val="25000"/>
                </a:schemeClr>
              </a:solidFill>
              <a:latin typeface="Century Gothic" panose="020B0502020202020204" pitchFamily="34" charset="0"/>
            </a:endParaRPr>
          </a:p>
        </p:txBody>
      </p:sp>
      <p:sp>
        <p:nvSpPr>
          <p:cNvPr id="130" name="TextBox 129"/>
          <p:cNvSpPr txBox="1"/>
          <p:nvPr userDrawn="1"/>
        </p:nvSpPr>
        <p:spPr>
          <a:xfrm>
            <a:off x="5542845" y="6247260"/>
            <a:ext cx="1604927" cy="246221"/>
          </a:xfrm>
          <a:prstGeom prst="rect">
            <a:avLst/>
          </a:prstGeom>
          <a:noFill/>
        </p:spPr>
        <p:txBody>
          <a:bodyPr wrap="none" rtlCol="0">
            <a:spAutoFit/>
          </a:bodyPr>
          <a:lstStyle/>
          <a:p>
            <a:r>
              <a:rPr lang="en-US" sz="1000" b="1" dirty="0">
                <a:solidFill>
                  <a:schemeClr val="tx1">
                    <a:lumMod val="75000"/>
                    <a:lumOff val="25000"/>
                  </a:schemeClr>
                </a:solidFill>
                <a:latin typeface="Century Gothic" panose="020B0502020202020204" pitchFamily="34" charset="0"/>
              </a:rPr>
              <a:t>Multi County District (3)</a:t>
            </a:r>
          </a:p>
        </p:txBody>
      </p:sp>
    </p:spTree>
    <p:extLst>
      <p:ext uri="{BB962C8B-B14F-4D97-AF65-F5344CB8AC3E}">
        <p14:creationId xmlns:p14="http://schemas.microsoft.com/office/powerpoint/2010/main" val="3990256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ditable Washington State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744537" y="1900238"/>
            <a:ext cx="2742815" cy="954087"/>
          </a:xfrm>
        </p:spPr>
        <p:txBody>
          <a:bodyPr>
            <a:normAutofit/>
          </a:bodyPr>
          <a:lstStyle>
            <a:lvl1pPr marL="0" indent="0">
              <a:buNone/>
              <a:defRPr sz="3000"/>
            </a:lvl1pPr>
          </a:lstStyle>
          <a:p>
            <a:pPr lvl="0"/>
            <a:r>
              <a:rPr lang="en-US" dirty="0"/>
              <a:t>Washington State Map 1</a:t>
            </a:r>
          </a:p>
        </p:txBody>
      </p:sp>
      <p:sp>
        <p:nvSpPr>
          <p:cNvPr id="82" name="Text Placeholder 77"/>
          <p:cNvSpPr>
            <a:spLocks noGrp="1"/>
          </p:cNvSpPr>
          <p:nvPr>
            <p:ph type="body" sz="quarter" idx="11" hasCustomPrompt="1"/>
          </p:nvPr>
        </p:nvSpPr>
        <p:spPr>
          <a:xfrm>
            <a:off x="744538" y="2858792"/>
            <a:ext cx="2742815" cy="2134650"/>
          </a:xfrm>
        </p:spPr>
        <p:txBody>
          <a:bodyPr>
            <a:noAutofit/>
          </a:bodyPr>
          <a:lstStyle>
            <a:lvl1pPr marL="0" indent="0">
              <a:buNone/>
              <a:defRPr sz="2000" baseline="0">
                <a:solidFill>
                  <a:schemeClr val="tx1">
                    <a:lumMod val="75000"/>
                    <a:lumOff val="25000"/>
                  </a:schemeClr>
                </a:solidFill>
              </a:defRPr>
            </a:lvl1pPr>
            <a:lvl2pPr>
              <a:defRPr sz="1600"/>
            </a:lvl2pPr>
            <a:lvl3pPr>
              <a:defRPr sz="1600"/>
            </a:lvl3pPr>
            <a:lvl4pPr>
              <a:defRPr sz="1600"/>
            </a:lvl4pPr>
            <a:lvl5pPr>
              <a:defRPr sz="1600"/>
            </a:lvl5pPr>
          </a:lstStyle>
          <a:p>
            <a:pPr lvl="0"/>
            <a:r>
              <a:rPr lang="en-US" dirty="0"/>
              <a:t>Text… Click on a county to recolor it. You can add or erase items to the legend below to correspond with your map needs.</a:t>
            </a:r>
          </a:p>
        </p:txBody>
      </p:sp>
      <p:sp>
        <p:nvSpPr>
          <p:cNvPr id="86" name="Text Placeholder 83"/>
          <p:cNvSpPr>
            <a:spLocks noGrp="1"/>
          </p:cNvSpPr>
          <p:nvPr>
            <p:ph type="body" sz="quarter" idx="12" hasCustomPrompt="1"/>
          </p:nvPr>
        </p:nvSpPr>
        <p:spPr>
          <a:xfrm>
            <a:off x="1025231" y="4993442"/>
            <a:ext cx="1268795" cy="348349"/>
          </a:xfrm>
        </p:spPr>
        <p:txBody>
          <a:bodyPr>
            <a:noAutofit/>
          </a:bodyPr>
          <a:lstStyle>
            <a:lvl1pPr marL="0" indent="0">
              <a:buNone/>
              <a:defRPr sz="1800">
                <a:solidFill>
                  <a:schemeClr val="tx1">
                    <a:lumMod val="75000"/>
                    <a:lumOff val="25000"/>
                  </a:schemeClr>
                </a:solidFill>
              </a:defRPr>
            </a:lvl1pPr>
          </a:lstStyle>
          <a:p>
            <a:pPr lvl="0"/>
            <a:r>
              <a:rPr lang="en-US" dirty="0"/>
              <a:t>Region 1</a:t>
            </a:r>
          </a:p>
        </p:txBody>
      </p:sp>
      <p:sp>
        <p:nvSpPr>
          <p:cNvPr id="87" name="Text Placeholder 83"/>
          <p:cNvSpPr>
            <a:spLocks noGrp="1"/>
          </p:cNvSpPr>
          <p:nvPr>
            <p:ph type="body" sz="quarter" idx="13" hasCustomPrompt="1"/>
          </p:nvPr>
        </p:nvSpPr>
        <p:spPr>
          <a:xfrm>
            <a:off x="2558836" y="4995010"/>
            <a:ext cx="1159276" cy="348349"/>
          </a:xfrm>
        </p:spPr>
        <p:txBody>
          <a:bodyPr>
            <a:noAutofit/>
          </a:bodyPr>
          <a:lstStyle>
            <a:lvl1pPr marL="0" indent="0">
              <a:buNone/>
              <a:defRPr sz="1800">
                <a:solidFill>
                  <a:schemeClr val="tx1">
                    <a:lumMod val="75000"/>
                    <a:lumOff val="25000"/>
                  </a:schemeClr>
                </a:solidFill>
              </a:defRPr>
            </a:lvl1pPr>
          </a:lstStyle>
          <a:p>
            <a:pPr lvl="0"/>
            <a:r>
              <a:rPr lang="en-US" dirty="0"/>
              <a:t>Region 2</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935472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ditable Washington State Map 2">
    <p:spTree>
      <p:nvGrpSpPr>
        <p:cNvPr id="1" name=""/>
        <p:cNvGrpSpPr/>
        <p:nvPr/>
      </p:nvGrpSpPr>
      <p:grpSpPr>
        <a:xfrm>
          <a:off x="0" y="0"/>
          <a:ext cx="0" cy="0"/>
          <a:chOff x="0" y="0"/>
          <a:chExt cx="0" cy="0"/>
        </a:xfrm>
      </p:grpSpPr>
      <p:sp>
        <p:nvSpPr>
          <p:cNvPr id="5" name="Rectangle 4"/>
          <p:cNvSpPr/>
          <p:nvPr userDrawn="1"/>
        </p:nvSpPr>
        <p:spPr>
          <a:xfrm>
            <a:off x="5102942" y="0"/>
            <a:ext cx="4041058"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34373E"/>
              </a:solidFill>
            </a:endParaRPr>
          </a:p>
        </p:txBody>
      </p:sp>
      <p:sp>
        <p:nvSpPr>
          <p:cNvPr id="78" name="Text Placeholder 77"/>
          <p:cNvSpPr>
            <a:spLocks noGrp="1"/>
          </p:cNvSpPr>
          <p:nvPr>
            <p:ph type="body" sz="quarter" idx="11" hasCustomPrompt="1"/>
          </p:nvPr>
        </p:nvSpPr>
        <p:spPr>
          <a:xfrm>
            <a:off x="5872720" y="2698533"/>
            <a:ext cx="2742815" cy="2097450"/>
          </a:xfrm>
        </p:spPr>
        <p:txBody>
          <a:bodyPr>
            <a:noAutofit/>
          </a:bodyPr>
          <a:lstStyle>
            <a:lvl1pPr marL="0" indent="0">
              <a:buNone/>
              <a:defRPr sz="2000" baseline="0">
                <a:solidFill>
                  <a:schemeClr val="bg1"/>
                </a:solidFill>
              </a:defRPr>
            </a:lvl1pPr>
            <a:lvl2pPr>
              <a:defRPr sz="1600"/>
            </a:lvl2pPr>
            <a:lvl3pPr>
              <a:defRPr sz="1600"/>
            </a:lvl3pPr>
            <a:lvl4pPr>
              <a:defRPr sz="1600"/>
            </a:lvl4pPr>
            <a:lvl5pPr>
              <a:defRPr sz="1600"/>
            </a:lvl5pPr>
          </a:lstStyle>
          <a:p>
            <a:pPr lvl="0"/>
            <a:r>
              <a:rPr lang="en-US" dirty="0"/>
              <a:t>Text… Click on a county to recolor it. You can add or erase items to the legend below to correspond with your map needs.</a:t>
            </a:r>
          </a:p>
        </p:txBody>
      </p:sp>
      <p:sp>
        <p:nvSpPr>
          <p:cNvPr id="79" name="Text Placeholder 74"/>
          <p:cNvSpPr>
            <a:spLocks noGrp="1"/>
          </p:cNvSpPr>
          <p:nvPr>
            <p:ph type="body" sz="quarter" idx="10" hasCustomPrompt="1"/>
          </p:nvPr>
        </p:nvSpPr>
        <p:spPr>
          <a:xfrm>
            <a:off x="5872719" y="1739979"/>
            <a:ext cx="2742815" cy="954087"/>
          </a:xfrm>
        </p:spPr>
        <p:txBody>
          <a:bodyPr>
            <a:normAutofit/>
          </a:bodyPr>
          <a:lstStyle>
            <a:lvl1pPr marL="0" indent="0">
              <a:buNone/>
              <a:defRPr sz="3000">
                <a:solidFill>
                  <a:schemeClr val="bg1"/>
                </a:solidFill>
              </a:defRPr>
            </a:lvl1pPr>
          </a:lstStyle>
          <a:p>
            <a:pPr lvl="0"/>
            <a:r>
              <a:rPr lang="en-US" dirty="0"/>
              <a:t>Washington State Map 2</a:t>
            </a:r>
          </a:p>
        </p:txBody>
      </p:sp>
      <p:sp>
        <p:nvSpPr>
          <p:cNvPr id="97" name="Text Placeholder 93"/>
          <p:cNvSpPr>
            <a:spLocks noGrp="1"/>
          </p:cNvSpPr>
          <p:nvPr>
            <p:ph type="body" sz="quarter" idx="12" hasCustomPrompt="1"/>
          </p:nvPr>
        </p:nvSpPr>
        <p:spPr>
          <a:xfrm>
            <a:off x="5871586" y="4795983"/>
            <a:ext cx="2743947" cy="332019"/>
          </a:xfrm>
        </p:spPr>
        <p:txBody>
          <a:bodyPr>
            <a:noAutofit/>
          </a:bodyPr>
          <a:lstStyle>
            <a:lvl1pPr marL="0" indent="0">
              <a:buNone/>
              <a:tabLst>
                <a:tab pos="803275"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1      10%</a:t>
            </a:r>
          </a:p>
        </p:txBody>
      </p:sp>
      <p:sp>
        <p:nvSpPr>
          <p:cNvPr id="98" name="Text Placeholder 93"/>
          <p:cNvSpPr>
            <a:spLocks noGrp="1"/>
          </p:cNvSpPr>
          <p:nvPr>
            <p:ph type="body" sz="quarter" idx="13" hasCustomPrompt="1"/>
          </p:nvPr>
        </p:nvSpPr>
        <p:spPr>
          <a:xfrm>
            <a:off x="5871584" y="5314141"/>
            <a:ext cx="2743947"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2      10%</a:t>
            </a:r>
          </a:p>
        </p:txBody>
      </p:sp>
      <p:sp>
        <p:nvSpPr>
          <p:cNvPr id="99" name="Text Placeholder 93"/>
          <p:cNvSpPr>
            <a:spLocks noGrp="1"/>
          </p:cNvSpPr>
          <p:nvPr>
            <p:ph type="body" sz="quarter" idx="14" hasCustomPrompt="1"/>
          </p:nvPr>
        </p:nvSpPr>
        <p:spPr>
          <a:xfrm>
            <a:off x="5876205" y="5846159"/>
            <a:ext cx="2743947"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3      80%</a:t>
            </a:r>
          </a:p>
        </p:txBody>
      </p:sp>
    </p:spTree>
    <p:extLst>
      <p:ext uri="{BB962C8B-B14F-4D97-AF65-F5344CB8AC3E}">
        <p14:creationId xmlns:p14="http://schemas.microsoft.com/office/powerpoint/2010/main" val="3558403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ditable United States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744537" y="1900238"/>
            <a:ext cx="2742815" cy="954087"/>
          </a:xfrm>
        </p:spPr>
        <p:txBody>
          <a:bodyPr>
            <a:normAutofit/>
          </a:bodyPr>
          <a:lstStyle>
            <a:lvl1pPr marL="0" indent="0">
              <a:buNone/>
              <a:defRPr sz="3000"/>
            </a:lvl1pPr>
          </a:lstStyle>
          <a:p>
            <a:pPr lvl="0"/>
            <a:r>
              <a:rPr lang="en-US" dirty="0"/>
              <a:t>United States Map 1</a:t>
            </a:r>
          </a:p>
        </p:txBody>
      </p:sp>
      <p:sp>
        <p:nvSpPr>
          <p:cNvPr id="82" name="Text Placeholder 77"/>
          <p:cNvSpPr>
            <a:spLocks noGrp="1"/>
          </p:cNvSpPr>
          <p:nvPr>
            <p:ph type="body" sz="quarter" idx="11" hasCustomPrompt="1"/>
          </p:nvPr>
        </p:nvSpPr>
        <p:spPr>
          <a:xfrm>
            <a:off x="744538" y="2858791"/>
            <a:ext cx="2742815" cy="2117065"/>
          </a:xfrm>
        </p:spPr>
        <p:txBody>
          <a:bodyPr>
            <a:noAutofit/>
          </a:bodyPr>
          <a:lstStyle>
            <a:lvl1pPr marL="0" indent="0">
              <a:buNone/>
              <a:defRPr sz="2000" baseline="0">
                <a:solidFill>
                  <a:schemeClr val="tx1">
                    <a:lumMod val="75000"/>
                    <a:lumOff val="25000"/>
                  </a:schemeClr>
                </a:solidFill>
              </a:defRPr>
            </a:lvl1pPr>
            <a:lvl2pPr>
              <a:defRPr sz="1600"/>
            </a:lvl2pPr>
            <a:lvl3pPr>
              <a:defRPr sz="1600"/>
            </a:lvl3pPr>
            <a:lvl4pPr>
              <a:defRPr sz="1600"/>
            </a:lvl4pPr>
            <a:lvl5pPr>
              <a:defRPr sz="1600"/>
            </a:lvl5pPr>
          </a:lstStyle>
          <a:p>
            <a:pPr lvl="0"/>
            <a:r>
              <a:rPr lang="en-US" dirty="0"/>
              <a:t>Text… Click on a state to recolor it. You can add or erase items to the legend below to correspond with your map needs.</a:t>
            </a:r>
          </a:p>
        </p:txBody>
      </p:sp>
      <p:sp>
        <p:nvSpPr>
          <p:cNvPr id="6" name="Text Placeholder 83"/>
          <p:cNvSpPr>
            <a:spLocks noGrp="1"/>
          </p:cNvSpPr>
          <p:nvPr>
            <p:ph type="body" sz="quarter" idx="12" hasCustomPrompt="1"/>
          </p:nvPr>
        </p:nvSpPr>
        <p:spPr>
          <a:xfrm>
            <a:off x="1025232" y="4975857"/>
            <a:ext cx="1152704" cy="348349"/>
          </a:xfrm>
        </p:spPr>
        <p:txBody>
          <a:bodyPr>
            <a:noAutofit/>
          </a:bodyPr>
          <a:lstStyle>
            <a:lvl1pPr marL="0" indent="0">
              <a:buNone/>
              <a:defRPr sz="1800">
                <a:solidFill>
                  <a:schemeClr val="tx1">
                    <a:lumMod val="75000"/>
                    <a:lumOff val="25000"/>
                  </a:schemeClr>
                </a:solidFill>
              </a:defRPr>
            </a:lvl1pPr>
          </a:lstStyle>
          <a:p>
            <a:pPr lvl="0"/>
            <a:r>
              <a:rPr lang="en-US" dirty="0"/>
              <a:t>Region 1</a:t>
            </a:r>
          </a:p>
        </p:txBody>
      </p:sp>
      <p:sp>
        <p:nvSpPr>
          <p:cNvPr id="7" name="Text Placeholder 83"/>
          <p:cNvSpPr>
            <a:spLocks noGrp="1"/>
          </p:cNvSpPr>
          <p:nvPr>
            <p:ph type="body" sz="quarter" idx="13" hasCustomPrompt="1"/>
          </p:nvPr>
        </p:nvSpPr>
        <p:spPr>
          <a:xfrm>
            <a:off x="2558835" y="4977425"/>
            <a:ext cx="1209211" cy="348349"/>
          </a:xfrm>
        </p:spPr>
        <p:txBody>
          <a:bodyPr>
            <a:noAutofit/>
          </a:bodyPr>
          <a:lstStyle>
            <a:lvl1pPr marL="0" indent="0">
              <a:buNone/>
              <a:defRPr sz="1800">
                <a:solidFill>
                  <a:schemeClr val="tx1">
                    <a:lumMod val="75000"/>
                    <a:lumOff val="25000"/>
                  </a:schemeClr>
                </a:solidFill>
              </a:defRPr>
            </a:lvl1pPr>
          </a:lstStyle>
          <a:p>
            <a:pPr lvl="0"/>
            <a:r>
              <a:rPr lang="en-US" dirty="0"/>
              <a:t>Region 2</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921312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ditable United States Map 2">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5102942" y="0"/>
            <a:ext cx="4041058"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373E"/>
              </a:solidFill>
            </a:endParaRPr>
          </a:p>
        </p:txBody>
      </p:sp>
      <p:sp>
        <p:nvSpPr>
          <p:cNvPr id="12" name="Text Placeholder 77"/>
          <p:cNvSpPr>
            <a:spLocks noGrp="1"/>
          </p:cNvSpPr>
          <p:nvPr>
            <p:ph type="body" sz="quarter" idx="11" hasCustomPrompt="1"/>
          </p:nvPr>
        </p:nvSpPr>
        <p:spPr>
          <a:xfrm>
            <a:off x="5872720" y="2698533"/>
            <a:ext cx="2742815" cy="2097450"/>
          </a:xfrm>
        </p:spPr>
        <p:txBody>
          <a:bodyPr>
            <a:noAutofit/>
          </a:bodyPr>
          <a:lstStyle>
            <a:lvl1pPr marL="0" indent="0">
              <a:buNone/>
              <a:defRPr sz="2000" baseline="0">
                <a:solidFill>
                  <a:schemeClr val="bg1"/>
                </a:solidFill>
              </a:defRPr>
            </a:lvl1pPr>
            <a:lvl2pPr>
              <a:defRPr sz="1600"/>
            </a:lvl2pPr>
            <a:lvl3pPr>
              <a:defRPr sz="1600"/>
            </a:lvl3pPr>
            <a:lvl4pPr>
              <a:defRPr sz="1600"/>
            </a:lvl4pPr>
            <a:lvl5pPr>
              <a:defRPr sz="1600"/>
            </a:lvl5pPr>
          </a:lstStyle>
          <a:p>
            <a:pPr lvl="0"/>
            <a:r>
              <a:rPr lang="en-US" dirty="0"/>
              <a:t>Text… Click on a county to recolor it. You can add or erase items to the legend below to correspond with your map needs.</a:t>
            </a:r>
          </a:p>
        </p:txBody>
      </p:sp>
      <p:sp>
        <p:nvSpPr>
          <p:cNvPr id="13" name="Text Placeholder 74"/>
          <p:cNvSpPr>
            <a:spLocks noGrp="1"/>
          </p:cNvSpPr>
          <p:nvPr>
            <p:ph type="body" sz="quarter" idx="10" hasCustomPrompt="1"/>
          </p:nvPr>
        </p:nvSpPr>
        <p:spPr>
          <a:xfrm>
            <a:off x="5872719" y="1739979"/>
            <a:ext cx="2742815" cy="958554"/>
          </a:xfrm>
        </p:spPr>
        <p:txBody>
          <a:bodyPr>
            <a:normAutofit/>
          </a:bodyPr>
          <a:lstStyle>
            <a:lvl1pPr marL="0" indent="0">
              <a:spcBef>
                <a:spcPts val="0"/>
              </a:spcBef>
              <a:buNone/>
              <a:defRPr sz="3000" u="none" baseline="0">
                <a:solidFill>
                  <a:schemeClr val="bg1"/>
                </a:solidFill>
              </a:defRPr>
            </a:lvl1pPr>
          </a:lstStyle>
          <a:p>
            <a:pPr lvl="0"/>
            <a:r>
              <a:rPr lang="en-US" dirty="0"/>
              <a:t>United States Map 2</a:t>
            </a:r>
          </a:p>
        </p:txBody>
      </p:sp>
      <p:sp>
        <p:nvSpPr>
          <p:cNvPr id="17" name="Text Placeholder 93"/>
          <p:cNvSpPr>
            <a:spLocks noGrp="1"/>
          </p:cNvSpPr>
          <p:nvPr>
            <p:ph type="body" sz="quarter" idx="12" hasCustomPrompt="1"/>
          </p:nvPr>
        </p:nvSpPr>
        <p:spPr>
          <a:xfrm>
            <a:off x="5871586" y="4795983"/>
            <a:ext cx="2743947" cy="332019"/>
          </a:xfrm>
        </p:spPr>
        <p:txBody>
          <a:bodyPr>
            <a:noAutofit/>
          </a:bodyPr>
          <a:lstStyle>
            <a:lvl1pPr marL="0" indent="0">
              <a:buNone/>
              <a:tabLst>
                <a:tab pos="803275"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1      10%</a:t>
            </a:r>
          </a:p>
        </p:txBody>
      </p:sp>
      <p:sp>
        <p:nvSpPr>
          <p:cNvPr id="18" name="Text Placeholder 93"/>
          <p:cNvSpPr>
            <a:spLocks noGrp="1"/>
          </p:cNvSpPr>
          <p:nvPr>
            <p:ph type="body" sz="quarter" idx="13" hasCustomPrompt="1"/>
          </p:nvPr>
        </p:nvSpPr>
        <p:spPr>
          <a:xfrm>
            <a:off x="5871584" y="5314141"/>
            <a:ext cx="2743947"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2      10%</a:t>
            </a:r>
          </a:p>
        </p:txBody>
      </p:sp>
      <p:sp>
        <p:nvSpPr>
          <p:cNvPr id="19" name="Text Placeholder 93"/>
          <p:cNvSpPr>
            <a:spLocks noGrp="1"/>
          </p:cNvSpPr>
          <p:nvPr>
            <p:ph type="body" sz="quarter" idx="14" hasCustomPrompt="1"/>
          </p:nvPr>
        </p:nvSpPr>
        <p:spPr>
          <a:xfrm>
            <a:off x="5876205" y="5846159"/>
            <a:ext cx="2743947" cy="332019"/>
          </a:xfrm>
        </p:spPr>
        <p:txBody>
          <a:bodyPr>
            <a:noAutofit/>
          </a:bodyPr>
          <a:lstStyle>
            <a:lvl1pPr marL="0" indent="0">
              <a:buNone/>
              <a:tabLst>
                <a:tab pos="852488" algn="l"/>
              </a:tabLst>
              <a:defRPr sz="18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3      80%</a:t>
            </a:r>
          </a:p>
        </p:txBody>
      </p:sp>
    </p:spTree>
    <p:extLst>
      <p:ext uri="{BB962C8B-B14F-4D97-AF65-F5344CB8AC3E}">
        <p14:creationId xmlns:p14="http://schemas.microsoft.com/office/powerpoint/2010/main" val="3272431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ditable World Map">
    <p:spTree>
      <p:nvGrpSpPr>
        <p:cNvPr id="1" name=""/>
        <p:cNvGrpSpPr/>
        <p:nvPr/>
      </p:nvGrpSpPr>
      <p:grpSpPr>
        <a:xfrm>
          <a:off x="0" y="0"/>
          <a:ext cx="0" cy="0"/>
          <a:chOff x="0" y="0"/>
          <a:chExt cx="0" cy="0"/>
        </a:xfrm>
      </p:grpSpPr>
      <p:cxnSp>
        <p:nvCxnSpPr>
          <p:cNvPr id="8" name="Straight Connector 7"/>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21" hasCustomPrompt="1"/>
          </p:nvPr>
        </p:nvSpPr>
        <p:spPr>
          <a:xfrm>
            <a:off x="-7313"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Editable World Map</a:t>
            </a:r>
          </a:p>
        </p:txBody>
      </p: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892855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4286" y="1328060"/>
            <a:ext cx="8066314" cy="447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6927" y="623453"/>
            <a:ext cx="9144000" cy="553998"/>
          </a:xfrm>
          <a:prstGeom prst="rect">
            <a:avLst/>
          </a:prstGeom>
          <a:noFill/>
        </p:spPr>
        <p:txBody>
          <a:bodyPr wrap="square" rtlCol="0">
            <a:spAutoFit/>
          </a:bodyPr>
          <a:lstStyle/>
          <a:p>
            <a:pPr lvl="0" algn="ctr"/>
            <a:r>
              <a:rPr lang="en-US" sz="3000" kern="1200" baseline="0" dirty="0">
                <a:solidFill>
                  <a:schemeClr val="tx1">
                    <a:lumMod val="75000"/>
                    <a:lumOff val="25000"/>
                  </a:schemeClr>
                </a:solidFill>
                <a:latin typeface="Century Gothic" panose="020B0502020202020204" pitchFamily="34" charset="0"/>
                <a:ea typeface="+mn-ea"/>
                <a:cs typeface="+mn-cs"/>
              </a:rPr>
              <a:t>Public Health System</a:t>
            </a:r>
          </a:p>
        </p:txBody>
      </p:sp>
      <p:sp>
        <p:nvSpPr>
          <p:cNvPr id="10" name="Rectangle 9"/>
          <p:cNvSpPr/>
          <p:nvPr userDrawn="1"/>
        </p:nvSpPr>
        <p:spPr>
          <a:xfrm>
            <a:off x="5751501" y="5150529"/>
            <a:ext cx="2776041" cy="1564531"/>
          </a:xfrm>
          <a:prstGeom prst="rect">
            <a:avLst/>
          </a:prstGeom>
        </p:spPr>
        <p:txBody>
          <a:bodyPr wrap="square">
            <a:spAutoFit/>
          </a:bodyPr>
          <a:lstStyle/>
          <a:p>
            <a:pPr marL="1588">
              <a:spcBef>
                <a:spcPts val="900"/>
              </a:spcBef>
            </a:pPr>
            <a:r>
              <a:rPr lang="en-US" sz="1600" dirty="0">
                <a:solidFill>
                  <a:schemeClr val="tx1">
                    <a:lumMod val="75000"/>
                    <a:lumOff val="25000"/>
                  </a:schemeClr>
                </a:solidFill>
                <a:latin typeface="Century Gothic" panose="020B0502020202020204" pitchFamily="34" charset="0"/>
              </a:rPr>
              <a:t>Partners</a:t>
            </a:r>
          </a:p>
          <a:p>
            <a:pPr marL="1588">
              <a:spcBef>
                <a:spcPts val="200"/>
              </a:spcBef>
            </a:pPr>
            <a:r>
              <a:rPr lang="en-US" sz="1300" dirty="0">
                <a:solidFill>
                  <a:schemeClr val="tx1">
                    <a:lumMod val="75000"/>
                    <a:lumOff val="25000"/>
                  </a:schemeClr>
                </a:solidFill>
                <a:latin typeface="Century Gothic" panose="020B0502020202020204" pitchFamily="34" charset="0"/>
              </a:rPr>
              <a:t>Health Care Delivery System</a:t>
            </a:r>
          </a:p>
          <a:p>
            <a:pPr marL="1588"/>
            <a:r>
              <a:rPr lang="en-US" sz="1300" dirty="0">
                <a:solidFill>
                  <a:schemeClr val="tx1">
                    <a:lumMod val="75000"/>
                    <a:lumOff val="25000"/>
                  </a:schemeClr>
                </a:solidFill>
                <a:latin typeface="Century Gothic" panose="020B0502020202020204" pitchFamily="34" charset="0"/>
              </a:rPr>
              <a:t>Professional Associations</a:t>
            </a:r>
          </a:p>
          <a:p>
            <a:pPr marL="1588"/>
            <a:r>
              <a:rPr lang="en-US" sz="1300" dirty="0">
                <a:solidFill>
                  <a:schemeClr val="tx1">
                    <a:lumMod val="75000"/>
                    <a:lumOff val="25000"/>
                  </a:schemeClr>
                </a:solidFill>
                <a:latin typeface="Century Gothic" panose="020B0502020202020204" pitchFamily="34" charset="0"/>
              </a:rPr>
              <a:t>Academic Institutions</a:t>
            </a:r>
          </a:p>
          <a:p>
            <a:pPr marL="1588"/>
            <a:r>
              <a:rPr lang="en-US" sz="1300" dirty="0">
                <a:solidFill>
                  <a:schemeClr val="tx1">
                    <a:lumMod val="75000"/>
                    <a:lumOff val="25000"/>
                  </a:schemeClr>
                </a:solidFill>
                <a:latin typeface="Century Gothic" panose="020B0502020202020204" pitchFamily="34" charset="0"/>
              </a:rPr>
              <a:t>Non-Profit Organizations</a:t>
            </a:r>
          </a:p>
          <a:p>
            <a:pPr marL="1588"/>
            <a:r>
              <a:rPr lang="en-US" sz="1300" dirty="0">
                <a:solidFill>
                  <a:schemeClr val="tx1">
                    <a:lumMod val="75000"/>
                    <a:lumOff val="25000"/>
                  </a:schemeClr>
                </a:solidFill>
                <a:latin typeface="Century Gothic" panose="020B0502020202020204" pitchFamily="34" charset="0"/>
              </a:rPr>
              <a:t>Private Sector</a:t>
            </a:r>
          </a:p>
          <a:p>
            <a:pPr marL="1588"/>
            <a:r>
              <a:rPr lang="en-US" sz="1300" dirty="0">
                <a:solidFill>
                  <a:schemeClr val="tx1">
                    <a:lumMod val="75000"/>
                    <a:lumOff val="25000"/>
                  </a:schemeClr>
                </a:solidFill>
                <a:latin typeface="Century Gothic" panose="020B0502020202020204" pitchFamily="34" charset="0"/>
              </a:rPr>
              <a:t>Other Stakeholders</a:t>
            </a:r>
          </a:p>
        </p:txBody>
      </p:sp>
      <p:sp>
        <p:nvSpPr>
          <p:cNvPr id="11" name="Oval 10"/>
          <p:cNvSpPr/>
          <p:nvPr userDrawn="1"/>
        </p:nvSpPr>
        <p:spPr>
          <a:xfrm>
            <a:off x="1605595" y="3694147"/>
            <a:ext cx="45719" cy="4571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295400" y="3199106"/>
            <a:ext cx="685800" cy="433387"/>
          </a:xfrm>
          <a:prstGeom prst="rect">
            <a:avLst/>
          </a:prstGeom>
          <a:noFill/>
          <a:ln w="25400">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291886" y="5068873"/>
            <a:ext cx="2402823" cy="369332"/>
          </a:xfrm>
          <a:prstGeom prst="rect">
            <a:avLst/>
          </a:prstGeom>
          <a:solidFill>
            <a:schemeClr val="bg1"/>
          </a:solidFill>
        </p:spPr>
        <p:txBody>
          <a:bodyPr wrap="square">
            <a:spAutoFit/>
          </a:bodyPr>
          <a:lstStyle/>
          <a:p>
            <a:pPr algn="l"/>
            <a:r>
              <a:rPr lang="en-US" sz="1800" dirty="0">
                <a:solidFill>
                  <a:srgbClr val="349D96"/>
                </a:solidFill>
                <a:latin typeface="Century Gothic" panose="020B0502020202020204" pitchFamily="34" charset="0"/>
              </a:rPr>
              <a:t>WASHINGTON STATE</a:t>
            </a:r>
          </a:p>
        </p:txBody>
      </p:sp>
      <p:cxnSp>
        <p:nvCxnSpPr>
          <p:cNvPr id="18" name="Straight Connector 17"/>
          <p:cNvCxnSpPr/>
          <p:nvPr userDrawn="1"/>
        </p:nvCxnSpPr>
        <p:spPr>
          <a:xfrm>
            <a:off x="1628454" y="5966966"/>
            <a:ext cx="4205201" cy="9292"/>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1628454" y="3696252"/>
            <a:ext cx="2" cy="2270714"/>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3271808" y="5688106"/>
            <a:ext cx="2382679"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3227145" y="5149475"/>
            <a:ext cx="2667000" cy="1164421"/>
          </a:xfrm>
          <a:prstGeom prst="rect">
            <a:avLst/>
          </a:prstGeom>
          <a:noFill/>
        </p:spPr>
        <p:txBody>
          <a:bodyPr wrap="square">
            <a:spAutoFit/>
          </a:bodyPr>
          <a:lstStyle/>
          <a:p>
            <a:pPr>
              <a:spcBef>
                <a:spcPts val="900"/>
              </a:spcBef>
            </a:pPr>
            <a:r>
              <a:rPr lang="en-US" sz="1600" dirty="0">
                <a:solidFill>
                  <a:schemeClr val="tx1">
                    <a:lumMod val="75000"/>
                    <a:lumOff val="25000"/>
                  </a:schemeClr>
                </a:solidFill>
                <a:latin typeface="Century Gothic" panose="020B0502020202020204" pitchFamily="34" charset="0"/>
              </a:rPr>
              <a:t>Government</a:t>
            </a:r>
          </a:p>
          <a:p>
            <a:pPr>
              <a:spcBef>
                <a:spcPts val="200"/>
              </a:spcBef>
            </a:pPr>
            <a:r>
              <a:rPr lang="en-US" sz="1300" dirty="0">
                <a:solidFill>
                  <a:schemeClr val="tx1">
                    <a:lumMod val="75000"/>
                    <a:lumOff val="25000"/>
                  </a:schemeClr>
                </a:solidFill>
                <a:latin typeface="Century Gothic" panose="020B0502020202020204" pitchFamily="34" charset="0"/>
              </a:rPr>
              <a:t>Department of Health</a:t>
            </a:r>
          </a:p>
          <a:p>
            <a:r>
              <a:rPr lang="en-US" sz="1300" dirty="0">
                <a:solidFill>
                  <a:schemeClr val="tx1">
                    <a:lumMod val="75000"/>
                    <a:lumOff val="25000"/>
                  </a:schemeClr>
                </a:solidFill>
                <a:latin typeface="Century Gothic" panose="020B0502020202020204" pitchFamily="34" charset="0"/>
              </a:rPr>
              <a:t>State Board of Health</a:t>
            </a:r>
          </a:p>
          <a:p>
            <a:r>
              <a:rPr lang="en-US" sz="1300" dirty="0">
                <a:solidFill>
                  <a:schemeClr val="tx1">
                    <a:lumMod val="75000"/>
                    <a:lumOff val="25000"/>
                  </a:schemeClr>
                </a:solidFill>
                <a:latin typeface="Century Gothic" panose="020B0502020202020204" pitchFamily="34" charset="0"/>
              </a:rPr>
              <a:t>Local Health Jurisdictions (35)</a:t>
            </a:r>
          </a:p>
          <a:p>
            <a:r>
              <a:rPr lang="en-US" sz="1300" dirty="0">
                <a:solidFill>
                  <a:schemeClr val="tx1">
                    <a:lumMod val="75000"/>
                    <a:lumOff val="25000"/>
                  </a:schemeClr>
                </a:solidFill>
                <a:latin typeface="Century Gothic" panose="020B0502020202020204" pitchFamily="34" charset="0"/>
              </a:rPr>
              <a:t>Tribal Nations (29)</a:t>
            </a:r>
          </a:p>
        </p:txBody>
      </p:sp>
    </p:spTree>
    <p:extLst>
      <p:ext uri="{BB962C8B-B14F-4D97-AF65-F5344CB8AC3E}">
        <p14:creationId xmlns:p14="http://schemas.microsoft.com/office/powerpoint/2010/main" val="4020017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4042" y="4957832"/>
            <a:ext cx="1023486" cy="1360159"/>
          </a:xfrm>
          <a:prstGeom prst="rect">
            <a:avLst/>
          </a:prstGeom>
        </p:spPr>
      </p:pic>
      <p:sp>
        <p:nvSpPr>
          <p:cNvPr id="13" name="Text Placeholder 9"/>
          <p:cNvSpPr>
            <a:spLocks noGrp="1"/>
          </p:cNvSpPr>
          <p:nvPr>
            <p:ph type="body" sz="quarter" idx="10" hasCustomPrompt="1"/>
          </p:nvPr>
        </p:nvSpPr>
        <p:spPr>
          <a:xfrm>
            <a:off x="2798513"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2798513"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4889"/>
          <a:stretch/>
        </p:blipFill>
        <p:spPr>
          <a:xfrm>
            <a:off x="0" y="0"/>
            <a:ext cx="9150394" cy="4571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4485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7315"/>
            <a:ext cx="9144000" cy="3431263"/>
          </a:xfrm>
        </p:spPr>
        <p:txBody>
          <a:bodyPr/>
          <a:lstStyle>
            <a:lvl1pPr marL="0" indent="0">
              <a:buNone/>
              <a:defRPr/>
            </a:lvl1pPr>
          </a:lstStyle>
          <a:p>
            <a:r>
              <a:rPr lang="en-US" dirty="0"/>
              <a:t>Click icon to add picture</a:t>
            </a:r>
          </a:p>
        </p:txBody>
      </p:sp>
      <p:sp>
        <p:nvSpPr>
          <p:cNvPr id="11" name="Text Placeholder 2"/>
          <p:cNvSpPr>
            <a:spLocks noGrp="1"/>
          </p:cNvSpPr>
          <p:nvPr>
            <p:ph type="body" sz="quarter" idx="12" hasCustomPrompt="1"/>
          </p:nvPr>
        </p:nvSpPr>
        <p:spPr>
          <a:xfrm>
            <a:off x="1215717" y="3933309"/>
            <a:ext cx="6751332"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2" name="Text Placeholder 2"/>
          <p:cNvSpPr>
            <a:spLocks noGrp="1"/>
          </p:cNvSpPr>
          <p:nvPr>
            <p:ph type="body" sz="quarter" idx="13" hasCustomPrompt="1"/>
          </p:nvPr>
        </p:nvSpPr>
        <p:spPr>
          <a:xfrm>
            <a:off x="1214653" y="4903934"/>
            <a:ext cx="6752396" cy="1363195"/>
          </a:xfrm>
        </p:spPr>
        <p:txBody>
          <a:bodyPr>
            <a:normAutofit/>
          </a:bodyPr>
          <a:lstStyle>
            <a:lvl1pPr marL="0" indent="0">
              <a:buNone/>
              <a:defRPr sz="180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7" name="TextBox 6"/>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720456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7315"/>
            <a:ext cx="9144000" cy="4778820"/>
          </a:xfrm>
        </p:spPr>
        <p:txBody>
          <a:bodyPr/>
          <a:lstStyle>
            <a:lvl1pPr marL="0" indent="0">
              <a:buNone/>
              <a:defRPr/>
            </a:lvl1pPr>
          </a:lstStyle>
          <a:p>
            <a:r>
              <a:rPr lang="en-US" dirty="0"/>
              <a:t>Click icon to add picture</a:t>
            </a:r>
          </a:p>
        </p:txBody>
      </p:sp>
      <p:sp>
        <p:nvSpPr>
          <p:cNvPr id="11" name="Text Placeholder 2"/>
          <p:cNvSpPr>
            <a:spLocks noGrp="1"/>
          </p:cNvSpPr>
          <p:nvPr>
            <p:ph type="body" sz="quarter" idx="12" hasCustomPrompt="1"/>
          </p:nvPr>
        </p:nvSpPr>
        <p:spPr>
          <a:xfrm>
            <a:off x="1215717" y="5297702"/>
            <a:ext cx="6751332"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6" name="TextBox 5"/>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347603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7489768" cy="3773978"/>
          </a:xfrm>
        </p:spPr>
        <p:txBody>
          <a:bodyPr/>
          <a:lstStyle>
            <a:lvl1pPr marL="0" indent="0">
              <a:buNone/>
              <a:defRPr/>
            </a:lvl1pPr>
          </a:lstStyle>
          <a:p>
            <a:r>
              <a:rPr lang="en-US" dirty="0"/>
              <a:t>Click icon to add picture</a:t>
            </a:r>
          </a:p>
        </p:txBody>
      </p:sp>
      <p:sp>
        <p:nvSpPr>
          <p:cNvPr id="11" name="Text Placeholder 2"/>
          <p:cNvSpPr>
            <a:spLocks noGrp="1"/>
          </p:cNvSpPr>
          <p:nvPr>
            <p:ph type="body" sz="quarter" idx="12" hasCustomPrompt="1"/>
          </p:nvPr>
        </p:nvSpPr>
        <p:spPr>
          <a:xfrm>
            <a:off x="839585" y="5297702"/>
            <a:ext cx="7489768"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6" name="TextBox 5"/>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029432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3507971" cy="3773978"/>
          </a:xfrm>
        </p:spPr>
        <p:txBody>
          <a:bodyPr/>
          <a:lstStyle>
            <a:lvl1pPr marL="0" indent="0">
              <a:buNone/>
              <a:defRPr/>
            </a:lvl1pPr>
          </a:lstStyle>
          <a:p>
            <a:r>
              <a:rPr lang="en-US" dirty="0"/>
              <a:t>Click icon to add picture</a:t>
            </a:r>
          </a:p>
        </p:txBody>
      </p:sp>
      <p:sp>
        <p:nvSpPr>
          <p:cNvPr id="11" name="Text Placeholder 2"/>
          <p:cNvSpPr>
            <a:spLocks noGrp="1"/>
          </p:cNvSpPr>
          <p:nvPr>
            <p:ph type="body" sz="quarter" idx="12" hasCustomPrompt="1"/>
          </p:nvPr>
        </p:nvSpPr>
        <p:spPr>
          <a:xfrm>
            <a:off x="839585" y="5021477"/>
            <a:ext cx="7442662"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 name="Picture Placeholder 17"/>
          <p:cNvSpPr>
            <a:spLocks noGrp="1"/>
          </p:cNvSpPr>
          <p:nvPr>
            <p:ph type="pic" sz="quarter" idx="13"/>
          </p:nvPr>
        </p:nvSpPr>
        <p:spPr>
          <a:xfrm>
            <a:off x="4774276" y="814647"/>
            <a:ext cx="3507971" cy="3773978"/>
          </a:xfrm>
        </p:spPr>
        <p:txBody>
          <a:bodyPr/>
          <a:lstStyle>
            <a:lvl1pPr marL="0" indent="0">
              <a:buNone/>
              <a:defRPr/>
            </a:lvl1pPr>
          </a:lstStyle>
          <a:p>
            <a:r>
              <a:rPr lang="en-US" dirty="0"/>
              <a:t>Click icon to add picture</a:t>
            </a:r>
          </a:p>
        </p:txBody>
      </p:sp>
      <p:sp>
        <p:nvSpPr>
          <p:cNvPr id="7" name="TextBox 6"/>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41902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7315"/>
            <a:ext cx="9144000" cy="6865315"/>
          </a:xfrm>
        </p:spPr>
        <p:txBody>
          <a:bodyPr/>
          <a:lstStyle>
            <a:lvl1pPr marL="0" indent="0">
              <a:buNone/>
              <a:defRPr/>
            </a:lvl1pPr>
          </a:lstStyle>
          <a:p>
            <a:r>
              <a:rPr lang="en-US" dirty="0"/>
              <a:t>Click icon to add picture</a:t>
            </a:r>
          </a:p>
        </p:txBody>
      </p:sp>
    </p:spTree>
    <p:extLst>
      <p:ext uri="{BB962C8B-B14F-4D97-AF65-F5344CB8AC3E}">
        <p14:creationId xmlns:p14="http://schemas.microsoft.com/office/powerpoint/2010/main" val="404169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1031777"/>
            <a:ext cx="9144000" cy="4778820"/>
          </a:xfrm>
        </p:spPr>
        <p:txBody>
          <a:bodyPr/>
          <a:lstStyle>
            <a:lvl1pPr marL="0" indent="0">
              <a:buNone/>
              <a:defRPr/>
            </a:lvl1pPr>
          </a:lstStyle>
          <a:p>
            <a:r>
              <a:rPr lang="en-US" dirty="0"/>
              <a:t>Click icon to add picture</a:t>
            </a:r>
          </a:p>
        </p:txBody>
      </p: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026075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7489768" cy="5228706"/>
          </a:xfrm>
        </p:spPr>
        <p:txBody>
          <a:bodyPr/>
          <a:lstStyle>
            <a:lvl1pPr marL="0" indent="0">
              <a:buNone/>
              <a:defRPr/>
            </a:lvl1pPr>
          </a:lstStyle>
          <a:p>
            <a:r>
              <a:rPr lang="en-US" dirty="0"/>
              <a:t>Click icon to add picture</a:t>
            </a:r>
          </a:p>
        </p:txBody>
      </p: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965229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5" y="814647"/>
            <a:ext cx="3507971" cy="5187142"/>
          </a:xfrm>
        </p:spPr>
        <p:txBody>
          <a:bodyPr/>
          <a:lstStyle>
            <a:lvl1pPr marL="0" indent="0">
              <a:buNone/>
              <a:defRPr/>
            </a:lvl1pPr>
          </a:lstStyle>
          <a:p>
            <a:r>
              <a:rPr lang="en-US" dirty="0"/>
              <a:t>Click icon to add picture</a:t>
            </a:r>
          </a:p>
        </p:txBody>
      </p:sp>
      <p:sp>
        <p:nvSpPr>
          <p:cNvPr id="4" name="Picture Placeholder 17"/>
          <p:cNvSpPr>
            <a:spLocks noGrp="1"/>
          </p:cNvSpPr>
          <p:nvPr>
            <p:ph type="pic" sz="quarter" idx="13"/>
          </p:nvPr>
        </p:nvSpPr>
        <p:spPr>
          <a:xfrm>
            <a:off x="4774276" y="814647"/>
            <a:ext cx="3507971" cy="5187142"/>
          </a:xfrm>
        </p:spPr>
        <p:txBody>
          <a:bodyPr/>
          <a:lstStyle>
            <a:lvl1pPr marL="0" indent="0">
              <a:buNone/>
              <a:defRPr/>
            </a:lvl1pPr>
          </a:lstStyle>
          <a:p>
            <a:r>
              <a:rPr lang="en-US" dirty="0"/>
              <a:t>Click icon to add picture</a:t>
            </a:r>
          </a:p>
        </p:txBody>
      </p: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1504768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4647210" y="1233820"/>
            <a:ext cx="3960262" cy="18288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1" name="Text Placeholder 3"/>
          <p:cNvSpPr>
            <a:spLocks noGrp="1"/>
          </p:cNvSpPr>
          <p:nvPr>
            <p:ph type="body" sz="half" idx="10" hasCustomPrompt="1"/>
          </p:nvPr>
        </p:nvSpPr>
        <p:spPr>
          <a:xfrm>
            <a:off x="4647211" y="3069758"/>
            <a:ext cx="3960262" cy="3048380"/>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2" name="Picture Placeholder 2"/>
          <p:cNvSpPr>
            <a:spLocks noGrp="1" noChangeAspect="1"/>
          </p:cNvSpPr>
          <p:nvPr>
            <p:ph type="pic" idx="1"/>
          </p:nvPr>
        </p:nvSpPr>
        <p:spPr>
          <a:xfrm>
            <a:off x="-4038" y="-7315"/>
            <a:ext cx="3585172"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Text Placeholder 13"/>
          <p:cNvSpPr>
            <a:spLocks noGrp="1"/>
          </p:cNvSpPr>
          <p:nvPr>
            <p:ph type="body" sz="quarter" idx="11" hasCustomPrompt="1"/>
          </p:nvPr>
        </p:nvSpPr>
        <p:spPr>
          <a:xfrm>
            <a:off x="877824" y="3290206"/>
            <a:ext cx="2816351" cy="2174875"/>
          </a:xfrm>
        </p:spPr>
        <p:txBody>
          <a:bodyPr>
            <a:normAutofit/>
          </a:bodyPr>
          <a:lstStyle>
            <a:lvl1pPr marL="0" indent="0" algn="r">
              <a:spcBef>
                <a:spcPts val="0"/>
              </a:spcBef>
              <a:buNone/>
              <a:defRPr sz="3000"/>
            </a:lvl1pPr>
          </a:lstStyle>
          <a:p>
            <a:pPr lvl="0"/>
            <a:r>
              <a:rPr lang="en-US" dirty="0"/>
              <a:t>Left Photo Slide 1</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668251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4038" y="-1"/>
            <a:ext cx="3960402"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p:cNvSpPr>
            <a:spLocks noGrp="1"/>
          </p:cNvSpPr>
          <p:nvPr>
            <p:ph type="body" sz="half" idx="2" hasCustomPrompt="1"/>
          </p:nvPr>
        </p:nvSpPr>
        <p:spPr>
          <a:xfrm>
            <a:off x="4579756" y="2099462"/>
            <a:ext cx="3960262" cy="595546"/>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Left Photo Slide 2</a:t>
            </a:r>
          </a:p>
        </p:txBody>
      </p:sp>
      <p:sp>
        <p:nvSpPr>
          <p:cNvPr id="13" name="Text Placeholder 3"/>
          <p:cNvSpPr>
            <a:spLocks noGrp="1"/>
          </p:cNvSpPr>
          <p:nvPr>
            <p:ph type="body" sz="half" idx="10" hasCustomPrompt="1"/>
          </p:nvPr>
        </p:nvSpPr>
        <p:spPr>
          <a:xfrm>
            <a:off x="4579756" y="2702503"/>
            <a:ext cx="3960262"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Tree>
    <p:extLst>
      <p:ext uri="{BB962C8B-B14F-4D97-AF65-F5344CB8AC3E}">
        <p14:creationId xmlns:p14="http://schemas.microsoft.com/office/powerpoint/2010/main" val="1054346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4042" y="4957832"/>
            <a:ext cx="1023486" cy="1360159"/>
          </a:xfrm>
          <a:prstGeom prst="rect">
            <a:avLst/>
          </a:prstGeom>
        </p:spPr>
      </p:pic>
      <p:sp>
        <p:nvSpPr>
          <p:cNvPr id="13" name="Text Placeholder 9"/>
          <p:cNvSpPr>
            <a:spLocks noGrp="1"/>
          </p:cNvSpPr>
          <p:nvPr>
            <p:ph type="body" sz="quarter" idx="10" hasCustomPrompt="1"/>
          </p:nvPr>
        </p:nvSpPr>
        <p:spPr>
          <a:xfrm>
            <a:off x="2798513"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2798513"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955" b="17571"/>
          <a:stretch/>
        </p:blipFill>
        <p:spPr>
          <a:xfrm>
            <a:off x="1" y="0"/>
            <a:ext cx="9144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38446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726497" y="1711756"/>
            <a:ext cx="2817895" cy="983251"/>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Left Photos Slide 3</a:t>
            </a:r>
          </a:p>
        </p:txBody>
      </p:sp>
      <p:sp>
        <p:nvSpPr>
          <p:cNvPr id="13" name="Text Placeholder 3"/>
          <p:cNvSpPr>
            <a:spLocks noGrp="1"/>
          </p:cNvSpPr>
          <p:nvPr>
            <p:ph type="body" sz="half" idx="10" hasCustomPrompt="1"/>
          </p:nvPr>
        </p:nvSpPr>
        <p:spPr>
          <a:xfrm>
            <a:off x="5726498" y="2702503"/>
            <a:ext cx="2817895"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Picture Placeholder 2"/>
          <p:cNvSpPr>
            <a:spLocks noGrp="1" noChangeAspect="1"/>
          </p:cNvSpPr>
          <p:nvPr>
            <p:ph type="pic" idx="1"/>
          </p:nvPr>
        </p:nvSpPr>
        <p:spPr>
          <a:xfrm>
            <a:off x="-7315" y="-2744"/>
            <a:ext cx="2618333" cy="6858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p:cNvSpPr>
            <a:spLocks noGrp="1" noChangeAspect="1"/>
          </p:cNvSpPr>
          <p:nvPr>
            <p:ph type="pic" idx="11"/>
          </p:nvPr>
        </p:nvSpPr>
        <p:spPr>
          <a:xfrm>
            <a:off x="2614475" y="-2744"/>
            <a:ext cx="2484922"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p:cNvSpPr>
            <a:spLocks noGrp="1" noChangeAspect="1"/>
          </p:cNvSpPr>
          <p:nvPr>
            <p:ph type="pic" idx="12"/>
          </p:nvPr>
        </p:nvSpPr>
        <p:spPr>
          <a:xfrm>
            <a:off x="2614475" y="3436315"/>
            <a:ext cx="2484922" cy="342168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317227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29841" y="1219190"/>
            <a:ext cx="3960262" cy="18288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1" name="Text Placeholder 3"/>
          <p:cNvSpPr>
            <a:spLocks noGrp="1"/>
          </p:cNvSpPr>
          <p:nvPr>
            <p:ph type="body" sz="half" idx="10" hasCustomPrompt="1"/>
          </p:nvPr>
        </p:nvSpPr>
        <p:spPr>
          <a:xfrm>
            <a:off x="629842" y="3055128"/>
            <a:ext cx="3960262" cy="3048380"/>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2" name="Picture Placeholder 2"/>
          <p:cNvSpPr>
            <a:spLocks noGrp="1" noChangeAspect="1"/>
          </p:cNvSpPr>
          <p:nvPr>
            <p:ph type="pic" idx="1"/>
          </p:nvPr>
        </p:nvSpPr>
        <p:spPr>
          <a:xfrm>
            <a:off x="5558828" y="-7315"/>
            <a:ext cx="3585172"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Text Placeholder 13"/>
          <p:cNvSpPr>
            <a:spLocks noGrp="1"/>
          </p:cNvSpPr>
          <p:nvPr>
            <p:ph type="body" sz="quarter" idx="11" hasCustomPrompt="1"/>
          </p:nvPr>
        </p:nvSpPr>
        <p:spPr>
          <a:xfrm>
            <a:off x="5442178" y="3290206"/>
            <a:ext cx="2685822" cy="2174875"/>
          </a:xfrm>
        </p:spPr>
        <p:txBody>
          <a:bodyPr>
            <a:normAutofit/>
          </a:bodyPr>
          <a:lstStyle>
            <a:lvl1pPr marL="0" indent="0">
              <a:buNone/>
              <a:defRPr sz="3000"/>
            </a:lvl1pPr>
          </a:lstStyle>
          <a:p>
            <a:pPr lvl="0"/>
            <a:r>
              <a:rPr lang="en-US" dirty="0"/>
              <a:t>Right Photo Slide 1</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508015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182565" y="-1"/>
            <a:ext cx="3960402"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p:cNvSpPr>
            <a:spLocks noGrp="1"/>
          </p:cNvSpPr>
          <p:nvPr>
            <p:ph type="body" sz="half" idx="10" hasCustomPrompt="1"/>
          </p:nvPr>
        </p:nvSpPr>
        <p:spPr>
          <a:xfrm>
            <a:off x="629847" y="2709818"/>
            <a:ext cx="3960262"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5" name="Text Placeholder 3"/>
          <p:cNvSpPr>
            <a:spLocks noGrp="1"/>
          </p:cNvSpPr>
          <p:nvPr>
            <p:ph type="body" sz="half" idx="2" hasCustomPrompt="1"/>
          </p:nvPr>
        </p:nvSpPr>
        <p:spPr>
          <a:xfrm>
            <a:off x="629847" y="2106778"/>
            <a:ext cx="3960262" cy="595725"/>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Right Photo Slide 2</a:t>
            </a:r>
          </a:p>
        </p:txBody>
      </p:sp>
    </p:spTree>
    <p:extLst>
      <p:ext uri="{BB962C8B-B14F-4D97-AF65-F5344CB8AC3E}">
        <p14:creationId xmlns:p14="http://schemas.microsoft.com/office/powerpoint/2010/main" val="2600895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629832" y="1711756"/>
            <a:ext cx="2817895" cy="983251"/>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Right Photos Slide 3</a:t>
            </a:r>
          </a:p>
        </p:txBody>
      </p:sp>
      <p:sp>
        <p:nvSpPr>
          <p:cNvPr id="13" name="Text Placeholder 3"/>
          <p:cNvSpPr>
            <a:spLocks noGrp="1"/>
          </p:cNvSpPr>
          <p:nvPr>
            <p:ph type="body" sz="half" idx="10" hasCustomPrompt="1"/>
          </p:nvPr>
        </p:nvSpPr>
        <p:spPr>
          <a:xfrm>
            <a:off x="629833" y="2702503"/>
            <a:ext cx="2817895"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Picture Placeholder 2"/>
          <p:cNvSpPr>
            <a:spLocks noGrp="1" noChangeAspect="1"/>
          </p:cNvSpPr>
          <p:nvPr>
            <p:ph type="pic" idx="1"/>
          </p:nvPr>
        </p:nvSpPr>
        <p:spPr>
          <a:xfrm>
            <a:off x="6524188" y="-1"/>
            <a:ext cx="2618333"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p:cNvSpPr>
            <a:spLocks noGrp="1" noChangeAspect="1"/>
          </p:cNvSpPr>
          <p:nvPr>
            <p:ph type="pic" idx="11"/>
          </p:nvPr>
        </p:nvSpPr>
        <p:spPr>
          <a:xfrm>
            <a:off x="4030307" y="-1"/>
            <a:ext cx="2484922" cy="342150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p:cNvSpPr>
            <a:spLocks noGrp="1" noChangeAspect="1"/>
          </p:cNvSpPr>
          <p:nvPr>
            <p:ph type="pic" idx="12"/>
          </p:nvPr>
        </p:nvSpPr>
        <p:spPr>
          <a:xfrm>
            <a:off x="4030307" y="3429000"/>
            <a:ext cx="2485479"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82625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7" name="Straight Connector 6"/>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7313"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Table</a:t>
            </a:r>
          </a:p>
        </p:txBody>
      </p:sp>
      <p:sp>
        <p:nvSpPr>
          <p:cNvPr id="12" name="Text Placeholder 3"/>
          <p:cNvSpPr>
            <a:spLocks noGrp="1"/>
          </p:cNvSpPr>
          <p:nvPr>
            <p:ph type="body" sz="half" idx="10" hasCustomPrompt="1"/>
          </p:nvPr>
        </p:nvSpPr>
        <p:spPr>
          <a:xfrm>
            <a:off x="1129503" y="1498349"/>
            <a:ext cx="6886619" cy="971377"/>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821394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ta Slide 1">
    <p:spTree>
      <p:nvGrpSpPr>
        <p:cNvPr id="1" name=""/>
        <p:cNvGrpSpPr/>
        <p:nvPr/>
      </p:nvGrpSpPr>
      <p:grpSpPr>
        <a:xfrm>
          <a:off x="0" y="0"/>
          <a:ext cx="0" cy="0"/>
          <a:chOff x="0" y="0"/>
          <a:chExt cx="0" cy="0"/>
        </a:xfrm>
      </p:grpSpPr>
      <p:cxnSp>
        <p:nvCxnSpPr>
          <p:cNvPr id="7" name="Straight Connector 6"/>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7313"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Data Slide 1</a:t>
            </a:r>
          </a:p>
        </p:txBody>
      </p:sp>
      <p:sp>
        <p:nvSpPr>
          <p:cNvPr id="12" name="Text Placeholder 3"/>
          <p:cNvSpPr>
            <a:spLocks noGrp="1"/>
          </p:cNvSpPr>
          <p:nvPr>
            <p:ph type="body" sz="half" idx="10" hasCustomPrompt="1"/>
          </p:nvPr>
        </p:nvSpPr>
        <p:spPr>
          <a:xfrm>
            <a:off x="672303" y="2097064"/>
            <a:ext cx="2767838" cy="3495801"/>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279633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ta Slide 2">
    <p:spTree>
      <p:nvGrpSpPr>
        <p:cNvPr id="1" name=""/>
        <p:cNvGrpSpPr/>
        <p:nvPr/>
      </p:nvGrpSpPr>
      <p:grpSpPr>
        <a:xfrm>
          <a:off x="0" y="0"/>
          <a:ext cx="0" cy="0"/>
          <a:chOff x="0" y="0"/>
          <a:chExt cx="0" cy="0"/>
        </a:xfrm>
      </p:grpSpPr>
      <p:cxnSp>
        <p:nvCxnSpPr>
          <p:cNvPr id="7" name="Straight Connector 6"/>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7313"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Data Slide 2</a:t>
            </a:r>
          </a:p>
        </p:txBody>
      </p:sp>
      <p:sp>
        <p:nvSpPr>
          <p:cNvPr id="6" name="TextBox 5"/>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0367146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182565" y="-7316"/>
            <a:ext cx="3960402" cy="686531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p:cNvSpPr>
            <a:spLocks noGrp="1"/>
          </p:cNvSpPr>
          <p:nvPr>
            <p:ph type="body" sz="half" idx="2" hasCustomPrompt="1"/>
          </p:nvPr>
        </p:nvSpPr>
        <p:spPr>
          <a:xfrm>
            <a:off x="684277" y="1721334"/>
            <a:ext cx="3905832" cy="489160"/>
          </a:xfrm>
        </p:spPr>
        <p:txBody>
          <a:bodyPr>
            <a:noAutofit/>
          </a:bodyPr>
          <a:lstStyle>
            <a:lvl1pPr marL="0" indent="0">
              <a:buNone/>
              <a:defRPr sz="3000" b="1">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p:txBody>
      </p:sp>
      <p:sp>
        <p:nvSpPr>
          <p:cNvPr id="11" name="Text Placeholder 2"/>
          <p:cNvSpPr>
            <a:spLocks noGrp="1"/>
          </p:cNvSpPr>
          <p:nvPr>
            <p:ph type="body" sz="quarter" idx="11" hasCustomPrompt="1"/>
          </p:nvPr>
        </p:nvSpPr>
        <p:spPr>
          <a:xfrm>
            <a:off x="684668" y="2221605"/>
            <a:ext cx="3905441" cy="325437"/>
          </a:xfrm>
        </p:spPr>
        <p:txBody>
          <a:bodyPr>
            <a:noAutofit/>
          </a:bodyPr>
          <a:lstStyle>
            <a:lvl1pPr marL="0" indent="0">
              <a:buNone/>
              <a:defRPr sz="180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Manager Title</a:t>
            </a:r>
          </a:p>
        </p:txBody>
      </p:sp>
      <p:sp>
        <p:nvSpPr>
          <p:cNvPr id="12" name="Text Placeholder 3"/>
          <p:cNvSpPr>
            <a:spLocks noGrp="1"/>
          </p:cNvSpPr>
          <p:nvPr>
            <p:ph type="body" sz="half" idx="10" hasCustomPrompt="1"/>
          </p:nvPr>
        </p:nvSpPr>
        <p:spPr>
          <a:xfrm>
            <a:off x="684277" y="2702503"/>
            <a:ext cx="3905832" cy="3151156"/>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Tree>
    <p:extLst>
      <p:ext uri="{BB962C8B-B14F-4D97-AF65-F5344CB8AC3E}">
        <p14:creationId xmlns:p14="http://schemas.microsoft.com/office/powerpoint/2010/main" val="1138106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21" hasCustomPrompt="1"/>
          </p:nvPr>
        </p:nvSpPr>
        <p:spPr>
          <a:xfrm>
            <a:off x="-7313"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Team Slide 1</a:t>
            </a:r>
          </a:p>
        </p:txBody>
      </p:sp>
      <p:sp>
        <p:nvSpPr>
          <p:cNvPr id="17" name="Picture Placeholder 15"/>
          <p:cNvSpPr>
            <a:spLocks noGrp="1"/>
          </p:cNvSpPr>
          <p:nvPr>
            <p:ph type="pic" sz="quarter" idx="23"/>
          </p:nvPr>
        </p:nvSpPr>
        <p:spPr>
          <a:xfrm>
            <a:off x="3459621" y="1787642"/>
            <a:ext cx="2165350" cy="2174875"/>
          </a:xfrm>
        </p:spPr>
        <p:txBody>
          <a:bodyPr/>
          <a:lstStyle>
            <a:lvl1pPr marL="0" indent="0">
              <a:buNone/>
              <a:defRPr/>
            </a:lvl1pPr>
          </a:lstStyle>
          <a:p>
            <a:r>
              <a:rPr lang="en-US" dirty="0"/>
              <a:t>Click icon to add picture</a:t>
            </a:r>
          </a:p>
        </p:txBody>
      </p:sp>
      <p:sp>
        <p:nvSpPr>
          <p:cNvPr id="19" name="Picture Placeholder 15"/>
          <p:cNvSpPr>
            <a:spLocks noGrp="1"/>
          </p:cNvSpPr>
          <p:nvPr>
            <p:ph type="pic" sz="quarter" idx="24"/>
          </p:nvPr>
        </p:nvSpPr>
        <p:spPr>
          <a:xfrm>
            <a:off x="799271" y="1787642"/>
            <a:ext cx="2165350" cy="2174875"/>
          </a:xfrm>
        </p:spPr>
        <p:txBody>
          <a:bodyPr/>
          <a:lstStyle>
            <a:lvl1pPr marL="0" indent="0">
              <a:buNone/>
              <a:defRPr/>
            </a:lvl1pPr>
          </a:lstStyle>
          <a:p>
            <a:r>
              <a:rPr lang="en-US" dirty="0"/>
              <a:t>Click icon to add picture</a:t>
            </a:r>
          </a:p>
        </p:txBody>
      </p:sp>
      <p:sp>
        <p:nvSpPr>
          <p:cNvPr id="20" name="Picture Placeholder 15"/>
          <p:cNvSpPr>
            <a:spLocks noGrp="1"/>
          </p:cNvSpPr>
          <p:nvPr>
            <p:ph type="pic" sz="quarter" idx="22"/>
          </p:nvPr>
        </p:nvSpPr>
        <p:spPr>
          <a:xfrm>
            <a:off x="6122760" y="1787642"/>
            <a:ext cx="2165350" cy="2174875"/>
          </a:xfrm>
        </p:spPr>
        <p:txBody>
          <a:bodyPr/>
          <a:lstStyle>
            <a:lvl1pPr marL="0" indent="0">
              <a:buNone/>
              <a:defRPr/>
            </a:lvl1pPr>
          </a:lstStyle>
          <a:p>
            <a:r>
              <a:rPr lang="en-US" dirty="0"/>
              <a:t>Click icon to add picture</a:t>
            </a:r>
          </a:p>
        </p:txBody>
      </p:sp>
      <p:sp>
        <p:nvSpPr>
          <p:cNvPr id="23" name="Text Placeholder 21"/>
          <p:cNvSpPr>
            <a:spLocks noGrp="1"/>
          </p:cNvSpPr>
          <p:nvPr>
            <p:ph type="body" sz="quarter" idx="25" hasCustomPrompt="1"/>
          </p:nvPr>
        </p:nvSpPr>
        <p:spPr>
          <a:xfrm>
            <a:off x="799139" y="4369066"/>
            <a:ext cx="2165481" cy="336550"/>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4" name="Text Placeholder 21"/>
          <p:cNvSpPr>
            <a:spLocks noGrp="1"/>
          </p:cNvSpPr>
          <p:nvPr>
            <p:ph type="body" sz="quarter" idx="26" hasCustomPrompt="1"/>
          </p:nvPr>
        </p:nvSpPr>
        <p:spPr>
          <a:xfrm>
            <a:off x="3459622" y="4366079"/>
            <a:ext cx="2165349" cy="336550"/>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5" name="Text Placeholder 21"/>
          <p:cNvSpPr>
            <a:spLocks noGrp="1"/>
          </p:cNvSpPr>
          <p:nvPr>
            <p:ph type="body" sz="quarter" idx="27" hasCustomPrompt="1"/>
          </p:nvPr>
        </p:nvSpPr>
        <p:spPr>
          <a:xfrm>
            <a:off x="6122629" y="4358568"/>
            <a:ext cx="2165349" cy="349454"/>
          </a:xfrm>
        </p:spPr>
        <p:txBody>
          <a:bodyPr>
            <a:noAutofit/>
          </a:bodyPr>
          <a:lstStyle>
            <a:lvl1pPr marL="0" indent="0" algn="ctr">
              <a:buFont typeface="Arial" panose="020B0604020202020204" pitchFamily="34" charset="0"/>
              <a:buNone/>
              <a:defRPr sz="22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7" name="Text Placeholder 21"/>
          <p:cNvSpPr>
            <a:spLocks noGrp="1"/>
          </p:cNvSpPr>
          <p:nvPr>
            <p:ph type="body" sz="quarter" idx="29" hasCustomPrompt="1"/>
          </p:nvPr>
        </p:nvSpPr>
        <p:spPr>
          <a:xfrm>
            <a:off x="3459490" y="4704753"/>
            <a:ext cx="2165481"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28" name="Text Placeholder 21"/>
          <p:cNvSpPr>
            <a:spLocks noGrp="1"/>
          </p:cNvSpPr>
          <p:nvPr>
            <p:ph type="body" sz="quarter" idx="30" hasCustomPrompt="1"/>
          </p:nvPr>
        </p:nvSpPr>
        <p:spPr>
          <a:xfrm>
            <a:off x="799139" y="4712068"/>
            <a:ext cx="2165481"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29" name="Text Placeholder 21"/>
          <p:cNvSpPr>
            <a:spLocks noGrp="1"/>
          </p:cNvSpPr>
          <p:nvPr>
            <p:ph type="body" sz="quarter" idx="31" hasCustomPrompt="1"/>
          </p:nvPr>
        </p:nvSpPr>
        <p:spPr>
          <a:xfrm>
            <a:off x="6122629" y="4715116"/>
            <a:ext cx="2165481" cy="336550"/>
          </a:xfrm>
        </p:spPr>
        <p:txBody>
          <a:bodyPr>
            <a:normAutofit/>
          </a:bodyPr>
          <a:lstStyle>
            <a:lvl1pPr marL="0" indent="0" algn="ctr">
              <a:buFont typeface="Arial" panose="020B0604020202020204" pitchFamily="34" charset="0"/>
              <a:buNone/>
              <a:defRPr sz="18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31" name="Text Placeholder 21"/>
          <p:cNvSpPr>
            <a:spLocks noGrp="1"/>
          </p:cNvSpPr>
          <p:nvPr>
            <p:ph type="body" sz="quarter" idx="33" hasCustomPrompt="1"/>
          </p:nvPr>
        </p:nvSpPr>
        <p:spPr>
          <a:xfrm>
            <a:off x="3459489" y="5047754"/>
            <a:ext cx="2165481" cy="1015312"/>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2" name="Text Placeholder 21"/>
          <p:cNvSpPr>
            <a:spLocks noGrp="1"/>
          </p:cNvSpPr>
          <p:nvPr>
            <p:ph type="body" sz="quarter" idx="32" hasCustomPrompt="1"/>
          </p:nvPr>
        </p:nvSpPr>
        <p:spPr>
          <a:xfrm>
            <a:off x="799138" y="5055069"/>
            <a:ext cx="2165481" cy="1007997"/>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3" name="Text Placeholder 21"/>
          <p:cNvSpPr>
            <a:spLocks noGrp="1"/>
          </p:cNvSpPr>
          <p:nvPr>
            <p:ph type="body" sz="quarter" idx="34" hasCustomPrompt="1"/>
          </p:nvPr>
        </p:nvSpPr>
        <p:spPr>
          <a:xfrm>
            <a:off x="6122562" y="5055933"/>
            <a:ext cx="2165481" cy="1007133"/>
          </a:xfrm>
        </p:spPr>
        <p:txBody>
          <a:bodyPr>
            <a:normAutofit/>
          </a:bodyPr>
          <a:lstStyle>
            <a:lvl1pPr marL="0" indent="0" algn="l">
              <a:buFont typeface="Arial" panose="020B0604020202020204" pitchFamily="34" charset="0"/>
              <a:buNone/>
              <a:defRPr sz="18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21" name="TextBox 20"/>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6724041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p:ph type="body" sz="quarter" idx="21" hasCustomPrompt="1"/>
          </p:nvPr>
        </p:nvSpPr>
        <p:spPr>
          <a:xfrm>
            <a:off x="-7313"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Team Slide 2</a:t>
            </a:r>
          </a:p>
        </p:txBody>
      </p:sp>
      <p:sp>
        <p:nvSpPr>
          <p:cNvPr id="24" name="Text Placeholder 21"/>
          <p:cNvSpPr>
            <a:spLocks noGrp="1"/>
          </p:cNvSpPr>
          <p:nvPr>
            <p:ph type="body" sz="quarter" idx="25" hasCustomPrompt="1"/>
          </p:nvPr>
        </p:nvSpPr>
        <p:spPr>
          <a:xfrm>
            <a:off x="356" y="4569091"/>
            <a:ext cx="2271376" cy="342999"/>
          </a:xfrm>
        </p:spPr>
        <p:txBody>
          <a:bodyPr>
            <a:no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8" name="Text Placeholder 21"/>
          <p:cNvSpPr>
            <a:spLocks noGrp="1"/>
          </p:cNvSpPr>
          <p:nvPr>
            <p:ph type="body" sz="quarter" idx="30" hasCustomPrompt="1"/>
          </p:nvPr>
        </p:nvSpPr>
        <p:spPr>
          <a:xfrm>
            <a:off x="356" y="4919407"/>
            <a:ext cx="2271376" cy="36494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31" name="Text Placeholder 21"/>
          <p:cNvSpPr>
            <a:spLocks noGrp="1"/>
          </p:cNvSpPr>
          <p:nvPr>
            <p:ph type="body" sz="quarter" idx="32" hasCustomPrompt="1"/>
          </p:nvPr>
        </p:nvSpPr>
        <p:spPr>
          <a:xfrm>
            <a:off x="355" y="5291672"/>
            <a:ext cx="2271377" cy="994230"/>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4" name="Picture Placeholder 15"/>
          <p:cNvSpPr>
            <a:spLocks noGrp="1"/>
          </p:cNvSpPr>
          <p:nvPr>
            <p:ph type="pic" sz="quarter" idx="23"/>
          </p:nvPr>
        </p:nvSpPr>
        <p:spPr>
          <a:xfrm>
            <a:off x="2275777" y="1838841"/>
            <a:ext cx="2251528" cy="2325903"/>
          </a:xfrm>
        </p:spPr>
        <p:txBody>
          <a:bodyPr/>
          <a:lstStyle>
            <a:lvl1pPr marL="0" indent="0">
              <a:buNone/>
              <a:defRPr/>
            </a:lvl1pPr>
          </a:lstStyle>
          <a:p>
            <a:r>
              <a:rPr lang="en-US" dirty="0"/>
              <a:t>Click icon to add picture</a:t>
            </a:r>
          </a:p>
        </p:txBody>
      </p:sp>
      <p:sp>
        <p:nvSpPr>
          <p:cNvPr id="35" name="Picture Placeholder 15"/>
          <p:cNvSpPr>
            <a:spLocks noGrp="1"/>
          </p:cNvSpPr>
          <p:nvPr>
            <p:ph type="pic" sz="quarter" idx="24"/>
          </p:nvPr>
        </p:nvSpPr>
        <p:spPr>
          <a:xfrm>
            <a:off x="2057" y="1838841"/>
            <a:ext cx="2269675" cy="2325903"/>
          </a:xfrm>
        </p:spPr>
        <p:txBody>
          <a:bodyPr/>
          <a:lstStyle>
            <a:lvl1pPr marL="0" indent="0">
              <a:buNone/>
              <a:defRPr/>
            </a:lvl1pPr>
          </a:lstStyle>
          <a:p>
            <a:r>
              <a:rPr lang="en-US" dirty="0"/>
              <a:t>Click icon to add picture</a:t>
            </a:r>
          </a:p>
        </p:txBody>
      </p:sp>
      <p:sp>
        <p:nvSpPr>
          <p:cNvPr id="36" name="Picture Placeholder 15"/>
          <p:cNvSpPr>
            <a:spLocks noGrp="1"/>
          </p:cNvSpPr>
          <p:nvPr>
            <p:ph type="pic" sz="quarter" idx="22"/>
          </p:nvPr>
        </p:nvSpPr>
        <p:spPr>
          <a:xfrm>
            <a:off x="4529004" y="1838841"/>
            <a:ext cx="2286481" cy="2325903"/>
          </a:xfrm>
        </p:spPr>
        <p:txBody>
          <a:bodyPr/>
          <a:lstStyle>
            <a:lvl1pPr marL="0" indent="0">
              <a:buNone/>
              <a:defRPr/>
            </a:lvl1pPr>
          </a:lstStyle>
          <a:p>
            <a:r>
              <a:rPr lang="en-US" dirty="0"/>
              <a:t>Click icon to add picture</a:t>
            </a:r>
          </a:p>
        </p:txBody>
      </p:sp>
      <p:sp>
        <p:nvSpPr>
          <p:cNvPr id="37" name="Picture Placeholder 15"/>
          <p:cNvSpPr>
            <a:spLocks noGrp="1"/>
          </p:cNvSpPr>
          <p:nvPr>
            <p:ph type="pic" sz="quarter" idx="35"/>
          </p:nvPr>
        </p:nvSpPr>
        <p:spPr>
          <a:xfrm>
            <a:off x="6822800" y="1838841"/>
            <a:ext cx="2321199" cy="2325903"/>
          </a:xfrm>
        </p:spPr>
        <p:txBody>
          <a:bodyPr/>
          <a:lstStyle>
            <a:lvl1pPr marL="0" indent="0">
              <a:buNone/>
              <a:defRPr/>
            </a:lvl1pPr>
          </a:lstStyle>
          <a:p>
            <a:r>
              <a:rPr lang="en-US" dirty="0"/>
              <a:t>Click icon to add picture</a:t>
            </a:r>
          </a:p>
        </p:txBody>
      </p:sp>
      <p:sp>
        <p:nvSpPr>
          <p:cNvPr id="38" name="Text Placeholder 21"/>
          <p:cNvSpPr>
            <a:spLocks noGrp="1"/>
          </p:cNvSpPr>
          <p:nvPr>
            <p:ph type="body" sz="quarter" idx="36" hasCustomPrompt="1"/>
          </p:nvPr>
        </p:nvSpPr>
        <p:spPr>
          <a:xfrm>
            <a:off x="2279047" y="4569092"/>
            <a:ext cx="2255573" cy="343002"/>
          </a:xfrm>
        </p:spPr>
        <p:txBody>
          <a:bodyPr>
            <a:no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39" name="Text Placeholder 21"/>
          <p:cNvSpPr>
            <a:spLocks noGrp="1"/>
          </p:cNvSpPr>
          <p:nvPr>
            <p:ph type="body" sz="quarter" idx="37" hasCustomPrompt="1"/>
          </p:nvPr>
        </p:nvSpPr>
        <p:spPr>
          <a:xfrm>
            <a:off x="2279047" y="4919406"/>
            <a:ext cx="2255573" cy="372266"/>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0" name="Text Placeholder 21"/>
          <p:cNvSpPr>
            <a:spLocks noGrp="1"/>
          </p:cNvSpPr>
          <p:nvPr>
            <p:ph type="body" sz="quarter" idx="38" hasCustomPrompt="1"/>
          </p:nvPr>
        </p:nvSpPr>
        <p:spPr>
          <a:xfrm>
            <a:off x="2279048" y="5298984"/>
            <a:ext cx="2255572" cy="986918"/>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1" name="Text Placeholder 21"/>
          <p:cNvSpPr>
            <a:spLocks noGrp="1"/>
          </p:cNvSpPr>
          <p:nvPr>
            <p:ph type="body" sz="quarter" idx="39" hasCustomPrompt="1"/>
          </p:nvPr>
        </p:nvSpPr>
        <p:spPr>
          <a:xfrm>
            <a:off x="4541935" y="4569091"/>
            <a:ext cx="2307500" cy="343003"/>
          </a:xfrm>
        </p:spPr>
        <p:txBody>
          <a:bodyPr>
            <a:norm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42" name="Text Placeholder 21"/>
          <p:cNvSpPr>
            <a:spLocks noGrp="1"/>
          </p:cNvSpPr>
          <p:nvPr>
            <p:ph type="body" sz="quarter" idx="40" hasCustomPrompt="1"/>
          </p:nvPr>
        </p:nvSpPr>
        <p:spPr>
          <a:xfrm>
            <a:off x="4541936" y="4919408"/>
            <a:ext cx="2307500" cy="37225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3" name="Text Placeholder 21"/>
          <p:cNvSpPr>
            <a:spLocks noGrp="1"/>
          </p:cNvSpPr>
          <p:nvPr>
            <p:ph type="body" sz="quarter" idx="41" hasCustomPrompt="1"/>
          </p:nvPr>
        </p:nvSpPr>
        <p:spPr>
          <a:xfrm>
            <a:off x="4541934" y="5296216"/>
            <a:ext cx="2307501" cy="994235"/>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4" name="Text Placeholder 21"/>
          <p:cNvSpPr>
            <a:spLocks noGrp="1"/>
          </p:cNvSpPr>
          <p:nvPr>
            <p:ph type="body" sz="quarter" idx="42" hasCustomPrompt="1"/>
          </p:nvPr>
        </p:nvSpPr>
        <p:spPr>
          <a:xfrm>
            <a:off x="6852047" y="4569090"/>
            <a:ext cx="2291952" cy="343003"/>
          </a:xfrm>
        </p:spPr>
        <p:txBody>
          <a:bodyPr>
            <a:normAutofit/>
          </a:bodyPr>
          <a:lstStyle>
            <a:lvl1pPr marL="0" indent="0" algn="ctr">
              <a:buFont typeface="Arial" panose="020B0604020202020204" pitchFamily="34" charset="0"/>
              <a:buNone/>
              <a:defRPr sz="1800" b="1">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45" name="Text Placeholder 21"/>
          <p:cNvSpPr>
            <a:spLocks noGrp="1"/>
          </p:cNvSpPr>
          <p:nvPr>
            <p:ph type="body" sz="quarter" idx="43" hasCustomPrompt="1"/>
          </p:nvPr>
        </p:nvSpPr>
        <p:spPr>
          <a:xfrm>
            <a:off x="6852047" y="4919408"/>
            <a:ext cx="2291953" cy="372258"/>
          </a:xfrm>
        </p:spPr>
        <p:txBody>
          <a:bodyPr>
            <a:normAutofit/>
          </a:bodyPr>
          <a:lstStyle>
            <a:lvl1pPr marL="0" indent="0" algn="ctr">
              <a:buFont typeface="Arial" panose="020B0604020202020204" pitchFamily="34" charset="0"/>
              <a:buNone/>
              <a:defRPr sz="1600" b="0" i="1">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6" name="Text Placeholder 21"/>
          <p:cNvSpPr>
            <a:spLocks noGrp="1"/>
          </p:cNvSpPr>
          <p:nvPr>
            <p:ph type="body" sz="quarter" idx="44" hasCustomPrompt="1"/>
          </p:nvPr>
        </p:nvSpPr>
        <p:spPr>
          <a:xfrm>
            <a:off x="6852047" y="5298979"/>
            <a:ext cx="2291953" cy="986923"/>
          </a:xfrm>
        </p:spPr>
        <p:txBody>
          <a:bodyPr>
            <a:normAutofit/>
          </a:bodyPr>
          <a:lstStyle>
            <a:lvl1pPr marL="0" indent="0" algn="l">
              <a:buFont typeface="Arial" panose="020B0604020202020204" pitchFamily="34" charset="0"/>
              <a:buNone/>
              <a:defRPr sz="1600" b="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21" name="TextBox 20"/>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88298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4042" y="4957832"/>
            <a:ext cx="1023486" cy="1360159"/>
          </a:xfrm>
          <a:prstGeom prst="rect">
            <a:avLst/>
          </a:prstGeom>
        </p:spPr>
      </p:pic>
      <p:sp>
        <p:nvSpPr>
          <p:cNvPr id="13" name="Text Placeholder 9"/>
          <p:cNvSpPr>
            <a:spLocks noGrp="1"/>
          </p:cNvSpPr>
          <p:nvPr>
            <p:ph type="body" sz="quarter" idx="10" hasCustomPrompt="1"/>
          </p:nvPr>
        </p:nvSpPr>
        <p:spPr>
          <a:xfrm>
            <a:off x="2798513"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2798513"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47422"/>
          <a:stretch/>
        </p:blipFill>
        <p:spPr>
          <a:xfrm>
            <a:off x="-6394" y="1"/>
            <a:ext cx="9150394"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6459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cxnSp>
        <p:nvCxnSpPr>
          <p:cNvPr id="11" name="Straight Connector 10"/>
          <p:cNvCxnSpPr/>
          <p:nvPr/>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6927" y="623453"/>
            <a:ext cx="9144000" cy="553998"/>
          </a:xfrm>
          <a:prstGeom prst="rect">
            <a:avLst/>
          </a:prstGeom>
          <a:noFill/>
        </p:spPr>
        <p:txBody>
          <a:bodyPr wrap="square" rtlCol="0">
            <a:spAutoFit/>
          </a:bodyPr>
          <a:lstStyle/>
          <a:p>
            <a:pPr lvl="0" algn="ctr"/>
            <a:r>
              <a:rPr lang="en-US" sz="3000" kern="1200" baseline="0" dirty="0">
                <a:solidFill>
                  <a:schemeClr val="tx1">
                    <a:lumMod val="75000"/>
                    <a:lumOff val="25000"/>
                  </a:schemeClr>
                </a:solidFill>
                <a:latin typeface="Century Gothic" panose="020B0502020202020204" pitchFamily="34" charset="0"/>
                <a:ea typeface="+mn-ea"/>
                <a:cs typeface="+mn-cs"/>
              </a:rPr>
              <a:t>Department of Health</a:t>
            </a:r>
          </a:p>
        </p:txBody>
      </p:sp>
      <p:pic>
        <p:nvPicPr>
          <p:cNvPr id="29" name="Picture 15"/>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292752" y="1845775"/>
            <a:ext cx="2248580" cy="23258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41332" y="1845774"/>
            <a:ext cx="2303013" cy="23258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userDrawn="1"/>
        </p:nvPicPr>
        <p:blipFill rotWithShape="1">
          <a:blip r:embed="rId5" cstate="print">
            <a:extLst>
              <a:ext uri="{28A0092B-C50C-407E-A947-70E740481C1C}">
                <a14:useLocalDpi xmlns:a14="http://schemas.microsoft.com/office/drawing/2010/main" val="0"/>
              </a:ext>
            </a:extLst>
          </a:blip>
          <a:srcRect l="22957" r="25000" b="23750"/>
          <a:stretch/>
        </p:blipFill>
        <p:spPr>
          <a:xfrm>
            <a:off x="0" y="1845772"/>
            <a:ext cx="2292752" cy="2325899"/>
          </a:xfrm>
          <a:prstGeom prst="rect">
            <a:avLst/>
          </a:prstGeom>
          <a:effectLst>
            <a:outerShdw blurRad="50800" dist="38100" dir="2700000" algn="tl" rotWithShape="0">
              <a:prstClr val="black">
                <a:alpha val="40000"/>
              </a:prstClr>
            </a:outerShdw>
          </a:effectLst>
        </p:spPr>
      </p:pic>
      <p:sp>
        <p:nvSpPr>
          <p:cNvPr id="50" name="TextBox 49"/>
          <p:cNvSpPr txBox="1"/>
          <p:nvPr userDrawn="1"/>
        </p:nvSpPr>
        <p:spPr>
          <a:xfrm>
            <a:off x="-6926" y="4393627"/>
            <a:ext cx="2299678" cy="2071336"/>
          </a:xfrm>
          <a:prstGeom prst="rect">
            <a:avLst/>
          </a:prstGeom>
          <a:noFill/>
          <a:ln>
            <a:noFill/>
          </a:ln>
        </p:spPr>
        <p:txBody>
          <a:bodyPr wrap="square" rtlCol="0">
            <a:spAutoFit/>
          </a:bodyPr>
          <a:lstStyle/>
          <a:p>
            <a:pPr marL="173038" lvl="0" indent="0" algn="ctr" defTabSz="914400" rtl="0" eaLnBrk="1" latinLnBrk="0" hangingPunct="1">
              <a:lnSpc>
                <a:spcPct val="90000"/>
              </a:lnSpc>
              <a:spcBef>
                <a:spcPts val="1000"/>
              </a:spcBef>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Disease Control</a:t>
            </a:r>
          </a:p>
          <a:p>
            <a:pPr marL="173038" lvl="0" indent="0" algn="ctr" defTabSz="914400" rtl="0" eaLnBrk="1" latinLnBrk="0" hangingPunct="1">
              <a:lnSpc>
                <a:spcPct val="90000"/>
              </a:lnSpc>
              <a:spcBef>
                <a:spcPts val="0"/>
              </a:spcBef>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&amp; Health Statistics</a:t>
            </a:r>
          </a:p>
          <a:p>
            <a:pPr marL="0" lvl="0" indent="0" algn="ctr" defTabSz="914400" rtl="0" eaLnBrk="1" latinLnBrk="0" hangingPunct="1">
              <a:lnSpc>
                <a:spcPct val="90000"/>
              </a:lnSpc>
              <a:spcBef>
                <a:spcPts val="1200"/>
              </a:spcBef>
              <a:buClr>
                <a:srgbClr val="57B6AF"/>
              </a:buClr>
              <a:buFont typeface="Arial" panose="020B0604020202020204" pitchFamily="34" charset="0"/>
              <a:buNone/>
            </a:pPr>
            <a:r>
              <a:rPr lang="en-US" sz="1800" b="0" i="1" kern="1200" dirty="0">
                <a:solidFill>
                  <a:srgbClr val="349D96"/>
                </a:solidFill>
                <a:latin typeface="Century Gothic" panose="020B0502020202020204" pitchFamily="34" charset="0"/>
                <a:ea typeface="+mn-ea"/>
                <a:cs typeface="+mn-cs"/>
              </a:rPr>
              <a:t>Initiatives</a:t>
            </a:r>
          </a:p>
          <a:p>
            <a:pPr marL="0" lvl="0" indent="0" algn="ctr" defTabSz="914400" rtl="0" eaLnBrk="1" latinLnBrk="0" hangingPunct="1">
              <a:lnSpc>
                <a:spcPct val="90000"/>
              </a:lnSpc>
              <a:spcBef>
                <a:spcPts val="1200"/>
              </a:spcBef>
              <a:buClr>
                <a:srgbClr val="57B6AF"/>
              </a:buClr>
              <a:buFont typeface="Arial" panose="020B0604020202020204" pitchFamily="34" charset="0"/>
              <a:buNone/>
            </a:pPr>
            <a:r>
              <a:rPr lang="en-US" sz="1400" b="0" i="0" kern="1200" dirty="0">
                <a:solidFill>
                  <a:schemeClr val="tx1">
                    <a:lumMod val="75000"/>
                    <a:lumOff val="25000"/>
                  </a:schemeClr>
                </a:solidFill>
                <a:latin typeface="Century Gothic" panose="020B0502020202020204" pitchFamily="34" charset="0"/>
                <a:ea typeface="+mn-ea"/>
                <a:cs typeface="+mn-cs"/>
              </a:rPr>
              <a:t>EndAIDS</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400" b="0" i="0" kern="1200" dirty="0">
                <a:solidFill>
                  <a:schemeClr val="tx1">
                    <a:lumMod val="75000"/>
                    <a:lumOff val="25000"/>
                  </a:schemeClr>
                </a:solidFill>
                <a:latin typeface="Century Gothic" panose="020B0502020202020204" pitchFamily="34" charset="0"/>
                <a:ea typeface="+mn-ea"/>
                <a:cs typeface="+mn-cs"/>
              </a:rPr>
              <a:t>Vital Statistics</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400" b="0" i="0" kern="1200" dirty="0">
                <a:solidFill>
                  <a:schemeClr val="tx1">
                    <a:lumMod val="75000"/>
                    <a:lumOff val="25000"/>
                  </a:schemeClr>
                </a:solidFill>
                <a:latin typeface="Century Gothic" panose="020B0502020202020204" pitchFamily="34" charset="0"/>
                <a:ea typeface="+mn-ea"/>
                <a:cs typeface="+mn-cs"/>
              </a:rPr>
              <a:t>Disease Control</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400" b="0" i="0" kern="1200" dirty="0">
                <a:solidFill>
                  <a:schemeClr val="tx1">
                    <a:lumMod val="75000"/>
                    <a:lumOff val="25000"/>
                  </a:schemeClr>
                </a:solidFill>
                <a:latin typeface="Century Gothic" panose="020B0502020202020204" pitchFamily="34" charset="0"/>
                <a:ea typeface="+mn-ea"/>
                <a:cs typeface="+mn-cs"/>
              </a:rPr>
              <a:t>(E. coli, mumps, etc.)</a:t>
            </a:r>
          </a:p>
        </p:txBody>
      </p:sp>
      <p:sp>
        <p:nvSpPr>
          <p:cNvPr id="51" name="TextBox 50"/>
          <p:cNvSpPr txBox="1"/>
          <p:nvPr userDrawn="1"/>
        </p:nvSpPr>
        <p:spPr>
          <a:xfrm>
            <a:off x="4541332" y="4393628"/>
            <a:ext cx="2303013" cy="2185214"/>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Prevention and</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Community Health</a:t>
            </a:r>
          </a:p>
          <a:p>
            <a:pPr algn="ctr">
              <a:spcBef>
                <a:spcPts val="1200"/>
              </a:spcBef>
            </a:pPr>
            <a:r>
              <a:rPr lang="en-US" sz="1800" b="0" i="1" kern="1200" dirty="0">
                <a:solidFill>
                  <a:srgbClr val="349D96"/>
                </a:solidFill>
                <a:latin typeface="Century Gothic" panose="020B0502020202020204" pitchFamily="34" charset="0"/>
                <a:ea typeface="+mn-ea"/>
                <a:cs typeface="+mn-cs"/>
              </a:rPr>
              <a:t>Initiatives</a:t>
            </a:r>
            <a:endParaRPr lang="en-US" sz="1800" dirty="0">
              <a:solidFill>
                <a:srgbClr val="349D96"/>
              </a:solidFill>
              <a:latin typeface="Century Gothic" panose="020B0502020202020204" pitchFamily="34" charset="0"/>
            </a:endParaRPr>
          </a:p>
          <a:p>
            <a:pPr marL="0" algn="ctr" defTabSz="914400" rtl="0" eaLnBrk="1" latinLnBrk="0" hangingPunct="1">
              <a:spcBef>
                <a:spcPts val="1200"/>
              </a:spcBef>
            </a:pPr>
            <a:r>
              <a:rPr lang="en-US" sz="1400" b="0" i="0" kern="1200" dirty="0">
                <a:solidFill>
                  <a:schemeClr val="tx1">
                    <a:lumMod val="75000"/>
                    <a:lumOff val="25000"/>
                  </a:schemeClr>
                </a:solidFill>
                <a:latin typeface="Century Gothic" panose="020B0502020202020204" pitchFamily="34" charset="0"/>
                <a:ea typeface="+mn-ea"/>
                <a:cs typeface="+mn-cs"/>
              </a:rPr>
              <a:t>Tobacco 21</a:t>
            </a:r>
          </a:p>
          <a:p>
            <a:pPr marL="0" algn="ctr" defTabSz="914400" rtl="0" eaLnBrk="1" latinLnBrk="0" hangingPunct="1">
              <a:spcBef>
                <a:spcPts val="600"/>
              </a:spcBef>
            </a:pPr>
            <a:r>
              <a:rPr lang="en-US" sz="1400" b="0" i="0" kern="1200" dirty="0">
                <a:solidFill>
                  <a:schemeClr val="tx1">
                    <a:lumMod val="75000"/>
                    <a:lumOff val="25000"/>
                  </a:schemeClr>
                </a:solidFill>
                <a:latin typeface="Century Gothic" panose="020B0502020202020204" pitchFamily="34" charset="0"/>
                <a:ea typeface="+mn-ea"/>
                <a:cs typeface="+mn-cs"/>
              </a:rPr>
              <a:t>Marijuana Prevention</a:t>
            </a:r>
          </a:p>
          <a:p>
            <a:pPr marL="0" algn="ctr" defTabSz="914400" rtl="0" eaLnBrk="1" latinLnBrk="0" hangingPunct="1">
              <a:spcBef>
                <a:spcPts val="600"/>
              </a:spcBef>
            </a:pPr>
            <a:r>
              <a:rPr lang="en-US" sz="1400" b="0" i="0" kern="1200" dirty="0">
                <a:solidFill>
                  <a:schemeClr val="tx1">
                    <a:lumMod val="75000"/>
                    <a:lumOff val="25000"/>
                  </a:schemeClr>
                </a:solidFill>
                <a:latin typeface="Century Gothic" panose="020B0502020202020204" pitchFamily="34" charset="0"/>
                <a:ea typeface="+mn-ea"/>
                <a:cs typeface="+mn-cs"/>
              </a:rPr>
              <a:t>Immunization Rates</a:t>
            </a:r>
          </a:p>
          <a:p>
            <a:pPr marL="0" algn="ctr" defTabSz="914400" rtl="0" eaLnBrk="1" latinLnBrk="0" hangingPunct="1">
              <a:spcBef>
                <a:spcPts val="600"/>
              </a:spcBef>
            </a:pPr>
            <a:r>
              <a:rPr lang="en-US" sz="1400" b="0" i="0" kern="1200" dirty="0">
                <a:solidFill>
                  <a:schemeClr val="tx1">
                    <a:lumMod val="75000"/>
                    <a:lumOff val="25000"/>
                  </a:schemeClr>
                </a:solidFill>
                <a:latin typeface="Century Gothic" panose="020B0502020202020204" pitchFamily="34" charset="0"/>
                <a:ea typeface="+mn-ea"/>
                <a:cs typeface="+mn-cs"/>
              </a:rPr>
              <a:t>Suicide Prevention Plan</a:t>
            </a:r>
          </a:p>
        </p:txBody>
      </p:sp>
      <p:sp>
        <p:nvSpPr>
          <p:cNvPr id="52" name="TextBox 51"/>
          <p:cNvSpPr txBox="1"/>
          <p:nvPr userDrawn="1"/>
        </p:nvSpPr>
        <p:spPr>
          <a:xfrm>
            <a:off x="2292752" y="4393629"/>
            <a:ext cx="2248580" cy="1892826"/>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Environmental</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Public Health</a:t>
            </a:r>
          </a:p>
          <a:p>
            <a:pPr algn="ctr">
              <a:spcBef>
                <a:spcPts val="1200"/>
              </a:spcBef>
            </a:pPr>
            <a:r>
              <a:rPr lang="en-US" sz="1800" b="0" i="1" kern="1200" dirty="0">
                <a:solidFill>
                  <a:srgbClr val="349D96"/>
                </a:solidFill>
                <a:latin typeface="Century Gothic" panose="020B0502020202020204" pitchFamily="34" charset="0"/>
                <a:ea typeface="+mn-ea"/>
                <a:cs typeface="+mn-cs"/>
              </a:rPr>
              <a:t>Initiatives</a:t>
            </a:r>
            <a:endParaRPr lang="en-US" sz="1800" dirty="0">
              <a:solidFill>
                <a:srgbClr val="349D96"/>
              </a:solidFill>
              <a:latin typeface="Century Gothic" panose="020B0502020202020204" pitchFamily="34" charset="0"/>
            </a:endParaRPr>
          </a:p>
          <a:p>
            <a:pPr algn="ctr">
              <a:spcBef>
                <a:spcPts val="1200"/>
              </a:spcBef>
            </a:pPr>
            <a:r>
              <a:rPr lang="en-US" sz="1400" b="0" i="0" kern="1200" dirty="0">
                <a:solidFill>
                  <a:schemeClr val="tx1">
                    <a:lumMod val="75000"/>
                    <a:lumOff val="25000"/>
                  </a:schemeClr>
                </a:solidFill>
                <a:latin typeface="Century Gothic" panose="020B0502020202020204" pitchFamily="34" charset="0"/>
                <a:ea typeface="+mn-ea"/>
                <a:cs typeface="+mn-cs"/>
              </a:rPr>
              <a:t>Shellfish Beds</a:t>
            </a:r>
          </a:p>
          <a:p>
            <a:pPr algn="ctr">
              <a:spcBef>
                <a:spcPts val="600"/>
              </a:spcBef>
            </a:pPr>
            <a:r>
              <a:rPr lang="en-US" sz="1400" b="0" i="0" kern="1200" dirty="0">
                <a:solidFill>
                  <a:schemeClr val="tx1">
                    <a:lumMod val="75000"/>
                    <a:lumOff val="25000"/>
                  </a:schemeClr>
                </a:solidFill>
                <a:latin typeface="Century Gothic" panose="020B0502020202020204" pitchFamily="34" charset="0"/>
                <a:ea typeface="+mn-ea"/>
                <a:cs typeface="+mn-cs"/>
              </a:rPr>
              <a:t> Clean Air</a:t>
            </a:r>
          </a:p>
          <a:p>
            <a:pPr algn="ctr">
              <a:spcBef>
                <a:spcPts val="600"/>
              </a:spcBef>
            </a:pPr>
            <a:r>
              <a:rPr lang="en-US" sz="1400" b="0" i="0" kern="1200" dirty="0">
                <a:solidFill>
                  <a:schemeClr val="tx1">
                    <a:lumMod val="75000"/>
                    <a:lumOff val="25000"/>
                  </a:schemeClr>
                </a:solidFill>
                <a:latin typeface="Century Gothic" panose="020B0502020202020204" pitchFamily="34" charset="0"/>
                <a:ea typeface="+mn-ea"/>
                <a:cs typeface="+mn-cs"/>
              </a:rPr>
              <a:t> Pesticide Exposures</a:t>
            </a:r>
          </a:p>
        </p:txBody>
      </p:sp>
      <p:sp>
        <p:nvSpPr>
          <p:cNvPr id="53" name="TextBox 52"/>
          <p:cNvSpPr txBox="1"/>
          <p:nvPr userDrawn="1"/>
        </p:nvSpPr>
        <p:spPr>
          <a:xfrm>
            <a:off x="6844345" y="4394913"/>
            <a:ext cx="2299655" cy="1892826"/>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Health Systems</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lumMod val="75000"/>
                    <a:lumOff val="25000"/>
                  </a:schemeClr>
                </a:solidFill>
                <a:latin typeface="Century Gothic" panose="020B0502020202020204" pitchFamily="34" charset="0"/>
                <a:ea typeface="+mn-ea"/>
                <a:cs typeface="+mn-cs"/>
              </a:rPr>
              <a:t>Quality Assurance</a:t>
            </a:r>
          </a:p>
          <a:p>
            <a:pPr algn="ctr">
              <a:spcBef>
                <a:spcPts val="1200"/>
              </a:spcBef>
            </a:pPr>
            <a:r>
              <a:rPr lang="en-US" sz="1800" b="0" i="1" kern="1200" dirty="0">
                <a:solidFill>
                  <a:srgbClr val="349D96"/>
                </a:solidFill>
                <a:latin typeface="Century Gothic" panose="020B0502020202020204" pitchFamily="34" charset="0"/>
                <a:ea typeface="+mn-ea"/>
                <a:cs typeface="+mn-cs"/>
              </a:rPr>
              <a:t>Initiatives</a:t>
            </a:r>
            <a:endParaRPr lang="en-US" sz="1800" dirty="0">
              <a:solidFill>
                <a:srgbClr val="349D96"/>
              </a:solidFill>
              <a:latin typeface="Century Gothic" panose="020B0502020202020204" pitchFamily="34" charset="0"/>
            </a:endParaRPr>
          </a:p>
          <a:p>
            <a:pPr marL="0" algn="ctr" defTabSz="914400" rtl="0" eaLnBrk="1" latinLnBrk="0" hangingPunct="1">
              <a:spcBef>
                <a:spcPts val="1200"/>
              </a:spcBef>
            </a:pPr>
            <a:r>
              <a:rPr lang="en-US" sz="1400" b="0" i="0" kern="1200" dirty="0">
                <a:solidFill>
                  <a:schemeClr val="tx1">
                    <a:lumMod val="75000"/>
                    <a:lumOff val="25000"/>
                  </a:schemeClr>
                </a:solidFill>
                <a:latin typeface="Century Gothic" panose="020B0502020202020204" pitchFamily="34" charset="0"/>
                <a:ea typeface="+mn-ea"/>
                <a:cs typeface="+mn-cs"/>
              </a:rPr>
              <a:t>Opioids</a:t>
            </a:r>
          </a:p>
          <a:p>
            <a:pPr marL="0" algn="ctr" defTabSz="914400" rtl="0" eaLnBrk="1" latinLnBrk="0" hangingPunct="1">
              <a:spcBef>
                <a:spcPts val="600"/>
              </a:spcBef>
            </a:pPr>
            <a:r>
              <a:rPr lang="en-US" sz="1400" b="0" i="0" kern="1200" dirty="0">
                <a:solidFill>
                  <a:schemeClr val="tx1">
                    <a:lumMod val="75000"/>
                    <a:lumOff val="25000"/>
                  </a:schemeClr>
                </a:solidFill>
                <a:latin typeface="Century Gothic" panose="020B0502020202020204" pitchFamily="34" charset="0"/>
                <a:ea typeface="+mn-ea"/>
                <a:cs typeface="+mn-cs"/>
              </a:rPr>
              <a:t> Certificate of Need</a:t>
            </a:r>
          </a:p>
          <a:p>
            <a:pPr marL="0" algn="ctr" defTabSz="914400" rtl="0" eaLnBrk="1" latinLnBrk="0" hangingPunct="1">
              <a:spcBef>
                <a:spcPts val="600"/>
              </a:spcBef>
            </a:pPr>
            <a:r>
              <a:rPr lang="en-US" sz="1400" b="0" i="0" kern="1200" dirty="0">
                <a:solidFill>
                  <a:schemeClr val="tx1">
                    <a:lumMod val="75000"/>
                    <a:lumOff val="25000"/>
                  </a:schemeClr>
                </a:solidFill>
                <a:latin typeface="Century Gothic" panose="020B0502020202020204" pitchFamily="34" charset="0"/>
                <a:ea typeface="+mn-ea"/>
                <a:cs typeface="+mn-cs"/>
              </a:rPr>
              <a:t> Health Professions</a:t>
            </a:r>
          </a:p>
        </p:txBody>
      </p:sp>
      <p:pic>
        <p:nvPicPr>
          <p:cNvPr id="12" name="Picture 11"/>
          <p:cNvPicPr>
            <a:picLocks noChangeAspect="1"/>
          </p:cNvPicPr>
          <p:nvPr userDrawn="1"/>
        </p:nvPicPr>
        <p:blipFill rotWithShape="1">
          <a:blip r:embed="rId6" cstate="print">
            <a:extLst>
              <a:ext uri="{28A0092B-C50C-407E-A947-70E740481C1C}">
                <a14:useLocalDpi xmlns:a14="http://schemas.microsoft.com/office/drawing/2010/main" val="0"/>
              </a:ext>
            </a:extLst>
          </a:blip>
          <a:srcRect l="7814" r="56502" b="14998"/>
          <a:stretch/>
        </p:blipFill>
        <p:spPr>
          <a:xfrm>
            <a:off x="6844345" y="1845773"/>
            <a:ext cx="2299655" cy="23258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4818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62197" y="1687649"/>
            <a:ext cx="4633450" cy="3590095"/>
          </a:xfrm>
          <a:prstGeom prst="rect">
            <a:avLst/>
          </a:prstGeom>
          <a:effectLst>
            <a:outerShdw blurRad="50800" dist="38100" dir="2700000" algn="tl" rotWithShape="0">
              <a:prstClr val="black">
                <a:alpha val="40000"/>
              </a:prstClr>
            </a:outerShdw>
          </a:effectLst>
        </p:spPr>
      </p:pic>
      <p:sp>
        <p:nvSpPr>
          <p:cNvPr id="9" name="Text Placeholder 3"/>
          <p:cNvSpPr>
            <a:spLocks noGrp="1"/>
          </p:cNvSpPr>
          <p:nvPr>
            <p:ph type="body" sz="half" idx="2" hasCustomPrompt="1"/>
          </p:nvPr>
        </p:nvSpPr>
        <p:spPr>
          <a:xfrm>
            <a:off x="684277" y="1643610"/>
            <a:ext cx="3126178"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 Presence Screenshot</a:t>
            </a:r>
          </a:p>
        </p:txBody>
      </p:sp>
      <p:sp>
        <p:nvSpPr>
          <p:cNvPr id="10" name="Text Placeholder 2"/>
          <p:cNvSpPr>
            <a:spLocks noGrp="1"/>
          </p:cNvSpPr>
          <p:nvPr>
            <p:ph type="body" sz="quarter" idx="11" hasCustomPrompt="1"/>
          </p:nvPr>
        </p:nvSpPr>
        <p:spPr>
          <a:xfrm>
            <a:off x="684278" y="2638650"/>
            <a:ext cx="3126177"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1" name="Text Placeholder 3"/>
          <p:cNvSpPr>
            <a:spLocks noGrp="1"/>
          </p:cNvSpPr>
          <p:nvPr>
            <p:ph type="body" sz="half" idx="10" hasCustomPrompt="1"/>
          </p:nvPr>
        </p:nvSpPr>
        <p:spPr>
          <a:xfrm>
            <a:off x="684277" y="3691263"/>
            <a:ext cx="3126178"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3" name="Picture Placeholder 14"/>
          <p:cNvSpPr>
            <a:spLocks noGrp="1"/>
          </p:cNvSpPr>
          <p:nvPr>
            <p:ph type="pic" sz="quarter" idx="12"/>
          </p:nvPr>
        </p:nvSpPr>
        <p:spPr>
          <a:xfrm>
            <a:off x="4219575" y="1876425"/>
            <a:ext cx="3914775" cy="2324100"/>
          </a:xfrm>
        </p:spPr>
        <p:txBody>
          <a:bodyPr/>
          <a:lstStyle>
            <a:lvl1pPr marL="0" indent="0">
              <a:buNone/>
              <a:defRPr/>
            </a:lvl1pPr>
          </a:lstStyle>
          <a:p>
            <a:r>
              <a:rPr lang="en-US" dirty="0"/>
              <a:t>Click icon to add picture</a:t>
            </a:r>
          </a:p>
        </p:txBody>
      </p:sp>
      <p:sp>
        <p:nvSpPr>
          <p:cNvPr id="14" name="TextBox 13"/>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0693946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sp>
        <p:nvSpPr>
          <p:cNvPr id="14" name="Text Placeholder 2"/>
          <p:cNvSpPr>
            <a:spLocks noGrp="1"/>
          </p:cNvSpPr>
          <p:nvPr>
            <p:ph type="body" sz="quarter" idx="12" hasCustomPrompt="1"/>
          </p:nvPr>
        </p:nvSpPr>
        <p:spPr>
          <a:xfrm>
            <a:off x="4238625" y="2833688"/>
            <a:ext cx="3876675" cy="557212"/>
          </a:xfrm>
        </p:spPr>
        <p:txBody>
          <a:bodyPr>
            <a:noAutofit/>
          </a:bodyPr>
          <a:lstStyle>
            <a:lvl1pPr marL="0" indent="0" algn="ctr">
              <a:buNone/>
              <a:defRPr sz="2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www.doh.wa.gov</a:t>
            </a:r>
          </a:p>
        </p:txBody>
      </p:sp>
      <p:sp>
        <p:nvSpPr>
          <p:cNvPr id="9" name="Text Placeholder 3"/>
          <p:cNvSpPr>
            <a:spLocks noGrp="1"/>
          </p:cNvSpPr>
          <p:nvPr>
            <p:ph type="body" sz="half" idx="2" hasCustomPrompt="1"/>
          </p:nvPr>
        </p:nvSpPr>
        <p:spPr>
          <a:xfrm>
            <a:off x="684277" y="1643610"/>
            <a:ext cx="3126178"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 Presence Address</a:t>
            </a:r>
          </a:p>
        </p:txBody>
      </p:sp>
      <p:sp>
        <p:nvSpPr>
          <p:cNvPr id="10" name="Text Placeholder 2"/>
          <p:cNvSpPr>
            <a:spLocks noGrp="1"/>
          </p:cNvSpPr>
          <p:nvPr>
            <p:ph type="body" sz="quarter" idx="11" hasCustomPrompt="1"/>
          </p:nvPr>
        </p:nvSpPr>
        <p:spPr>
          <a:xfrm>
            <a:off x="684278" y="2638650"/>
            <a:ext cx="3126177"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1" name="Text Placeholder 3"/>
          <p:cNvSpPr>
            <a:spLocks noGrp="1"/>
          </p:cNvSpPr>
          <p:nvPr>
            <p:ph type="body" sz="half" idx="10" hasCustomPrompt="1"/>
          </p:nvPr>
        </p:nvSpPr>
        <p:spPr>
          <a:xfrm>
            <a:off x="684277" y="3691263"/>
            <a:ext cx="3126178"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62197" y="1687649"/>
            <a:ext cx="4633450" cy="3590095"/>
          </a:xfrm>
          <a:prstGeom prst="rect">
            <a:avLst/>
          </a:prstGeom>
          <a:effectLst>
            <a:outerShdw blurRad="50800" dist="38100" dir="2700000" algn="tl" rotWithShape="0">
              <a:prstClr val="black">
                <a:alpha val="40000"/>
              </a:prstClr>
            </a:outerShdw>
          </a:effectLst>
        </p:spPr>
      </p:pic>
      <p:sp>
        <p:nvSpPr>
          <p:cNvPr id="8" name="TextBox 7"/>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2369749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860" y="683166"/>
            <a:ext cx="8115083" cy="5457268"/>
          </a:xfrm>
          <a:prstGeom prst="rect">
            <a:avLst/>
          </a:prstGeom>
        </p:spPr>
      </p:pic>
      <p:sp>
        <p:nvSpPr>
          <p:cNvPr id="8" name="Picture Placeholder 14"/>
          <p:cNvSpPr>
            <a:spLocks noGrp="1"/>
          </p:cNvSpPr>
          <p:nvPr>
            <p:ph type="pic" sz="quarter" idx="12"/>
          </p:nvPr>
        </p:nvSpPr>
        <p:spPr>
          <a:xfrm>
            <a:off x="1459148" y="966282"/>
            <a:ext cx="6361889" cy="4876800"/>
          </a:xfrm>
        </p:spPr>
        <p:txBody>
          <a:bodyPr/>
          <a:lstStyle>
            <a:lvl1pPr marL="0" indent="0">
              <a:buNone/>
              <a:defRPr/>
            </a:lvl1pPr>
          </a:lstStyle>
          <a:p>
            <a:r>
              <a:rPr lang="en-US" dirty="0"/>
              <a:t>Click icon to add picture</a:t>
            </a:r>
          </a:p>
        </p:txBody>
      </p:sp>
      <p:sp>
        <p:nvSpPr>
          <p:cNvPr id="6" name="TextBox 5"/>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771081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684276" y="1300708"/>
            <a:ext cx="3400621"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Mobile Presence Screenshot</a:t>
            </a:r>
          </a:p>
        </p:txBody>
      </p:sp>
      <p:sp>
        <p:nvSpPr>
          <p:cNvPr id="17" name="Text Placeholder 2"/>
          <p:cNvSpPr>
            <a:spLocks noGrp="1"/>
          </p:cNvSpPr>
          <p:nvPr>
            <p:ph type="body" sz="quarter" idx="14" hasCustomPrompt="1"/>
          </p:nvPr>
        </p:nvSpPr>
        <p:spPr>
          <a:xfrm>
            <a:off x="684278" y="2295750"/>
            <a:ext cx="3400619"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8" name="Text Placeholder 3"/>
          <p:cNvSpPr>
            <a:spLocks noGrp="1"/>
          </p:cNvSpPr>
          <p:nvPr>
            <p:ph type="body" sz="half" idx="15" hasCustomPrompt="1"/>
          </p:nvPr>
        </p:nvSpPr>
        <p:spPr>
          <a:xfrm>
            <a:off x="684277" y="3348363"/>
            <a:ext cx="3400620"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63470" y="848632"/>
            <a:ext cx="2501674" cy="5102225"/>
          </a:xfrm>
          <a:prstGeom prst="rect">
            <a:avLst/>
          </a:prstGeom>
          <a:effectLst>
            <a:outerShdw blurRad="50800" dist="38100" dir="2700000" algn="tl" rotWithShape="0">
              <a:prstClr val="black">
                <a:alpha val="40000"/>
              </a:prstClr>
            </a:outerShdw>
          </a:effectLst>
        </p:spPr>
      </p:pic>
      <p:sp>
        <p:nvSpPr>
          <p:cNvPr id="9" name="Picture Placeholder 9"/>
          <p:cNvSpPr>
            <a:spLocks noGrp="1"/>
          </p:cNvSpPr>
          <p:nvPr>
            <p:ph type="pic" sz="quarter" idx="13"/>
          </p:nvPr>
        </p:nvSpPr>
        <p:spPr>
          <a:xfrm>
            <a:off x="5464630" y="1763486"/>
            <a:ext cx="2126342" cy="3302000"/>
          </a:xfrm>
        </p:spPr>
        <p:txBody>
          <a:bodyPr/>
          <a:lstStyle>
            <a:lvl1pPr marL="0" indent="0">
              <a:buNone/>
              <a:defRPr/>
            </a:lvl1pPr>
          </a:lstStyle>
          <a:p>
            <a:r>
              <a:rPr lang="en-US" dirty="0"/>
              <a:t>Click icon to add picture</a:t>
            </a:r>
          </a:p>
        </p:txBody>
      </p:sp>
      <p:sp>
        <p:nvSpPr>
          <p:cNvPr id="11" name="TextBox 10"/>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7985221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684276" y="1300709"/>
            <a:ext cx="3400621" cy="852471"/>
          </a:xfrm>
        </p:spPr>
        <p:txBody>
          <a:bodyPr>
            <a:no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Mobile Presence Address</a:t>
            </a:r>
          </a:p>
        </p:txBody>
      </p:sp>
      <p:sp>
        <p:nvSpPr>
          <p:cNvPr id="17" name="Text Placeholder 2"/>
          <p:cNvSpPr>
            <a:spLocks noGrp="1"/>
          </p:cNvSpPr>
          <p:nvPr>
            <p:ph type="body" sz="quarter" idx="14" hasCustomPrompt="1"/>
          </p:nvPr>
        </p:nvSpPr>
        <p:spPr>
          <a:xfrm>
            <a:off x="684278" y="2295750"/>
            <a:ext cx="3400619" cy="1035403"/>
          </a:xfrm>
        </p:spPr>
        <p:txBody>
          <a:bodyPr>
            <a:normAutofit/>
          </a:bodyPr>
          <a:lstStyle>
            <a:lvl1pPr marL="0" indent="0">
              <a:buNone/>
              <a:defRPr sz="2000" i="0">
                <a:solidFill>
                  <a:schemeClr val="tx1">
                    <a:lumMod val="75000"/>
                    <a:lumOff val="25000"/>
                  </a:schemeClr>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8" name="Text Placeholder 3"/>
          <p:cNvSpPr>
            <a:spLocks noGrp="1"/>
          </p:cNvSpPr>
          <p:nvPr>
            <p:ph type="body" sz="half" idx="15" hasCustomPrompt="1"/>
          </p:nvPr>
        </p:nvSpPr>
        <p:spPr>
          <a:xfrm>
            <a:off x="684277" y="3348363"/>
            <a:ext cx="3400620" cy="2412422"/>
          </a:xfrm>
        </p:spPr>
        <p:txBody>
          <a:bodyPr>
            <a:normAutofit/>
          </a:bodyPr>
          <a:lstStyle>
            <a:lvl1pPr marL="0" indent="0">
              <a:buNone/>
              <a:defRPr sz="18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63470" y="848632"/>
            <a:ext cx="2501674" cy="5102225"/>
          </a:xfrm>
          <a:prstGeom prst="rect">
            <a:avLst/>
          </a:prstGeom>
          <a:effectLst>
            <a:outerShdw blurRad="50800" dist="38100" dir="2700000" algn="tl" rotWithShape="0">
              <a:prstClr val="black">
                <a:alpha val="40000"/>
              </a:prstClr>
            </a:outerShdw>
          </a:effectLst>
        </p:spPr>
      </p:pic>
      <p:sp>
        <p:nvSpPr>
          <p:cNvPr id="9" name="Text Placeholder 2"/>
          <p:cNvSpPr>
            <a:spLocks noGrp="1"/>
          </p:cNvSpPr>
          <p:nvPr>
            <p:ph type="body" sz="quarter" idx="16" hasCustomPrompt="1"/>
          </p:nvPr>
        </p:nvSpPr>
        <p:spPr>
          <a:xfrm>
            <a:off x="5435295" y="3264478"/>
            <a:ext cx="2181225" cy="409575"/>
          </a:xfrm>
        </p:spPr>
        <p:txBody>
          <a:bodyPr>
            <a:normAutofit/>
          </a:bodyPr>
          <a:lstStyle>
            <a:lvl1pPr marL="0" indent="0" algn="ctr">
              <a:lnSpc>
                <a:spcPct val="100000"/>
              </a:lnSpc>
              <a:spcBef>
                <a:spcPts val="0"/>
              </a:spcBef>
              <a:buNone/>
              <a:defRPr sz="1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www.doh.wa.gov</a:t>
            </a:r>
          </a:p>
        </p:txBody>
      </p:sp>
      <p:sp>
        <p:nvSpPr>
          <p:cNvPr id="11" name="TextBox 10"/>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4938228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0" name="Text Placeholder 8"/>
          <p:cNvSpPr>
            <a:spLocks noGrp="1"/>
          </p:cNvSpPr>
          <p:nvPr>
            <p:ph type="body" sz="quarter" idx="10" hasCustomPrompt="1"/>
          </p:nvPr>
        </p:nvSpPr>
        <p:spPr>
          <a:xfrm>
            <a:off x="-430" y="2971334"/>
            <a:ext cx="9144000" cy="478522"/>
          </a:xfrm>
        </p:spPr>
        <p:txBody>
          <a:bodyPr>
            <a:noAutofit/>
          </a:bodyPr>
          <a:lstStyle>
            <a:lvl1pPr marL="0" indent="0" algn="ctr">
              <a:buNone/>
              <a:defRPr sz="3000">
                <a:solidFill>
                  <a:srgbClr val="404040"/>
                </a:solidFill>
              </a:defRPr>
            </a:lvl1pPr>
          </a:lstStyle>
          <a:p>
            <a:pPr lvl="0"/>
            <a:r>
              <a:rPr lang="en-US" dirty="0"/>
              <a:t>Questions?</a:t>
            </a:r>
          </a:p>
        </p:txBody>
      </p:sp>
      <p:cxnSp>
        <p:nvCxnSpPr>
          <p:cNvPr id="6" name="Straight Connector 5"/>
          <p:cNvCxnSpPr/>
          <p:nvPr userDrawn="1"/>
        </p:nvCxnSpPr>
        <p:spPr>
          <a:xfrm flipV="1">
            <a:off x="4322814" y="3549371"/>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5643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1246747"/>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3341910" y="4739419"/>
            <a:ext cx="2473324" cy="314335"/>
          </a:xfrm>
        </p:spPr>
        <p:txBody>
          <a:bodyPr/>
          <a:lstStyle>
            <a:lvl1pPr marL="0" indent="0" algn="ctr">
              <a:buNone/>
              <a:defRPr sz="2000" i="1">
                <a:solidFill>
                  <a:srgbClr val="404040"/>
                </a:solidFill>
              </a:defRPr>
            </a:lvl1pPr>
          </a:lstStyle>
          <a:p>
            <a:pPr lvl="0"/>
            <a:r>
              <a:rPr lang="en-US" dirty="0"/>
              <a:t>Title</a:t>
            </a:r>
          </a:p>
        </p:txBody>
      </p:sp>
      <p:sp>
        <p:nvSpPr>
          <p:cNvPr id="29" name="Text Placeholder 27"/>
          <p:cNvSpPr>
            <a:spLocks noGrp="1"/>
          </p:cNvSpPr>
          <p:nvPr>
            <p:ph type="body" sz="quarter" idx="20" hasCustomPrompt="1"/>
          </p:nvPr>
        </p:nvSpPr>
        <p:spPr>
          <a:xfrm>
            <a:off x="3341910" y="5067436"/>
            <a:ext cx="2473324"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47" name="Text Placeholder 2"/>
          <p:cNvSpPr>
            <a:spLocks noGrp="1"/>
          </p:cNvSpPr>
          <p:nvPr>
            <p:ph type="body" sz="quarter" idx="21" hasCustomPrompt="1"/>
          </p:nvPr>
        </p:nvSpPr>
        <p:spPr>
          <a:xfrm>
            <a:off x="-8311"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Contact 1</a:t>
            </a:r>
          </a:p>
        </p:txBody>
      </p:sp>
      <p:sp>
        <p:nvSpPr>
          <p:cNvPr id="35" name="Text Placeholder 21"/>
          <p:cNvSpPr>
            <a:spLocks noGrp="1"/>
          </p:cNvSpPr>
          <p:nvPr>
            <p:ph type="body" sz="quarter" idx="16" hasCustomPrompt="1"/>
          </p:nvPr>
        </p:nvSpPr>
        <p:spPr>
          <a:xfrm>
            <a:off x="3341910" y="4313395"/>
            <a:ext cx="2473324"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36" name="Picture Placeholder 19"/>
          <p:cNvSpPr>
            <a:spLocks noGrp="1"/>
          </p:cNvSpPr>
          <p:nvPr>
            <p:ph type="pic" sz="quarter" idx="14"/>
          </p:nvPr>
        </p:nvSpPr>
        <p:spPr>
          <a:xfrm>
            <a:off x="3341910" y="1554491"/>
            <a:ext cx="2473325" cy="2487612"/>
          </a:xfrm>
        </p:spPr>
        <p:txBody>
          <a:bodyPr/>
          <a:lstStyle>
            <a:lvl1pPr marL="0" indent="0">
              <a:buNone/>
              <a:defRPr lang="en-US" dirty="0"/>
            </a:lvl1pPr>
          </a:lstStyle>
          <a:p>
            <a:r>
              <a:rPr lang="en-US" dirty="0"/>
              <a:t>Click icon to add picture</a:t>
            </a:r>
          </a:p>
        </p:txBody>
      </p:sp>
      <p:sp>
        <p:nvSpPr>
          <p:cNvPr id="55" name="Text Placeholder 2"/>
          <p:cNvSpPr>
            <a:spLocks noGrp="1"/>
          </p:cNvSpPr>
          <p:nvPr>
            <p:ph type="body" sz="quarter" idx="22" hasCustomPrompt="1"/>
          </p:nvPr>
        </p:nvSpPr>
        <p:spPr>
          <a:xfrm>
            <a:off x="0" y="5569077"/>
            <a:ext cx="9144000" cy="269274"/>
          </a:xfrm>
        </p:spPr>
        <p:txBody>
          <a:bodyPr>
            <a:noAutofit/>
          </a:bodyPr>
          <a:lstStyle>
            <a:lvl1pPr marL="0" indent="0" algn="ctr">
              <a:buNone/>
              <a:defRPr sz="20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a:t>www.doh.wa.gov</a:t>
            </a:r>
          </a:p>
        </p:txBody>
      </p:sp>
      <p:sp>
        <p:nvSpPr>
          <p:cNvPr id="2" name="TextBox 1"/>
          <p:cNvSpPr txBox="1"/>
          <p:nvPr userDrawn="1"/>
        </p:nvSpPr>
        <p:spPr>
          <a:xfrm>
            <a:off x="3341910" y="6430954"/>
            <a:ext cx="2473324" cy="307777"/>
          </a:xfrm>
          <a:prstGeom prst="rect">
            <a:avLst/>
          </a:prstGeom>
          <a:noFill/>
        </p:spPr>
        <p:txBody>
          <a:bodyPr wrap="square" rtlCol="0">
            <a:spAutoFit/>
          </a:bodyPr>
          <a:lstStyle/>
          <a:p>
            <a:pPr algn="ctr"/>
            <a:r>
              <a:rPr lang="en-US" sz="1400" dirty="0">
                <a:solidFill>
                  <a:srgbClr val="404040"/>
                </a:solidFill>
                <a:latin typeface="Century Gothic" panose="020B0502020202020204" pitchFamily="34" charset="0"/>
              </a:rPr>
              <a:t>handle: WADeptHealth</a:t>
            </a:r>
          </a:p>
        </p:txBody>
      </p:sp>
      <p:grpSp>
        <p:nvGrpSpPr>
          <p:cNvPr id="9" name="Group 8"/>
          <p:cNvGrpSpPr/>
          <p:nvPr userDrawn="1"/>
        </p:nvGrpSpPr>
        <p:grpSpPr>
          <a:xfrm>
            <a:off x="3819060" y="6028972"/>
            <a:ext cx="1454506" cy="308053"/>
            <a:chOff x="3819060" y="6028972"/>
            <a:chExt cx="1454506" cy="308053"/>
          </a:xfrm>
        </p:grpSpPr>
        <p:grpSp>
          <p:nvGrpSpPr>
            <p:cNvPr id="66" name="Group 65"/>
            <p:cNvGrpSpPr/>
            <p:nvPr userDrawn="1"/>
          </p:nvGrpSpPr>
          <p:grpSpPr>
            <a:xfrm>
              <a:off x="3819060" y="6028972"/>
              <a:ext cx="1454506" cy="308053"/>
              <a:chOff x="3819060" y="6187468"/>
              <a:chExt cx="1454506" cy="308053"/>
            </a:xfrm>
            <a:effectLst>
              <a:outerShdw blurRad="50800" dist="38100" dir="2700000" algn="tl" rotWithShape="0">
                <a:prstClr val="black">
                  <a:alpha val="40000"/>
                </a:prstClr>
              </a:outerShdw>
            </a:effectLst>
          </p:grpSpPr>
          <p:sp>
            <p:nvSpPr>
              <p:cNvPr id="71" name="Rounded Rectangle 70"/>
              <p:cNvSpPr/>
              <p:nvPr userDrawn="1"/>
            </p:nvSpPr>
            <p:spPr>
              <a:xfrm>
                <a:off x="4964533" y="6187468"/>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ounded Rectangle 71"/>
              <p:cNvSpPr/>
              <p:nvPr userDrawn="1"/>
            </p:nvSpPr>
            <p:spPr>
              <a:xfrm>
                <a:off x="4582715" y="6187468"/>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ounded Rectangle 72"/>
              <p:cNvSpPr/>
              <p:nvPr userDrawn="1"/>
            </p:nvSpPr>
            <p:spPr>
              <a:xfrm>
                <a:off x="4202658"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ounded Rectangle 73"/>
              <p:cNvSpPr/>
              <p:nvPr userDrawn="1"/>
            </p:nvSpPr>
            <p:spPr>
              <a:xfrm>
                <a:off x="3819060"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1904" y="6072952"/>
              <a:ext cx="237314" cy="22674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39119" y="6107906"/>
              <a:ext cx="207447" cy="145213"/>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l="12061" t="5102" r="5429" b="7232"/>
            <a:stretch/>
          </p:blipFill>
          <p:spPr>
            <a:xfrm>
              <a:off x="4267307" y="6085958"/>
              <a:ext cx="186004" cy="197629"/>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03254" y="6055140"/>
              <a:ext cx="163921" cy="244558"/>
            </a:xfrm>
            <a:prstGeom prst="rect">
              <a:avLst/>
            </a:prstGeom>
          </p:spPr>
        </p:pic>
      </p:grpSp>
    </p:spTree>
    <p:extLst>
      <p:ext uri="{BB962C8B-B14F-4D97-AF65-F5344CB8AC3E}">
        <p14:creationId xmlns:p14="http://schemas.microsoft.com/office/powerpoint/2010/main" val="85201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1789114" y="4283999"/>
            <a:ext cx="2484436"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4882595" y="4278472"/>
            <a:ext cx="2487133" cy="412750"/>
          </a:xfrm>
        </p:spPr>
        <p:txBody>
          <a:bodyPr>
            <a:normAutofit/>
          </a:bodyPr>
          <a:lstStyle>
            <a:lvl1pPr marL="0" indent="0" algn="ctr">
              <a:buNone/>
              <a:defRPr lang="en-US" sz="2200" b="1" kern="1200" dirty="0">
                <a:solidFill>
                  <a:schemeClr val="tx1">
                    <a:lumMod val="75000"/>
                    <a:lumOff val="25000"/>
                  </a:schemeClr>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a:t>Name</a:t>
            </a:r>
          </a:p>
        </p:txBody>
      </p:sp>
      <p:sp>
        <p:nvSpPr>
          <p:cNvPr id="25" name="Text Placeholder 24"/>
          <p:cNvSpPr>
            <a:spLocks noGrp="1"/>
          </p:cNvSpPr>
          <p:nvPr>
            <p:ph type="body" sz="quarter" idx="17" hasCustomPrompt="1"/>
          </p:nvPr>
        </p:nvSpPr>
        <p:spPr>
          <a:xfrm>
            <a:off x="1789113" y="4705635"/>
            <a:ext cx="2484437" cy="314335"/>
          </a:xfrm>
        </p:spPr>
        <p:txBody>
          <a:bodyPr/>
          <a:lstStyle>
            <a:lvl1pPr marL="0" indent="0" algn="ctr">
              <a:buNone/>
              <a:defRPr sz="2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4879975" y="4700174"/>
            <a:ext cx="2487132" cy="314335"/>
          </a:xfrm>
        </p:spPr>
        <p:txBody>
          <a:bodyPr>
            <a:normAutofit/>
          </a:bodyPr>
          <a:lstStyle>
            <a:lvl1pPr marL="0" indent="0" algn="ctr">
              <a:buNone/>
              <a:defRPr lang="en-US" sz="2000" i="1" kern="1200" dirty="0">
                <a:solidFill>
                  <a:srgbClr val="404040"/>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a:t>Title</a:t>
            </a:r>
          </a:p>
        </p:txBody>
      </p:sp>
      <p:sp>
        <p:nvSpPr>
          <p:cNvPr id="28" name="Text Placeholder 27"/>
          <p:cNvSpPr>
            <a:spLocks noGrp="1"/>
          </p:cNvSpPr>
          <p:nvPr>
            <p:ph type="body" sz="quarter" idx="19" hasCustomPrompt="1"/>
          </p:nvPr>
        </p:nvSpPr>
        <p:spPr>
          <a:xfrm>
            <a:off x="1789113" y="5028139"/>
            <a:ext cx="2484437"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4882670" y="5023461"/>
            <a:ext cx="2484437" cy="374650"/>
          </a:xfrm>
        </p:spPr>
        <p:txBody>
          <a:bodyPr/>
          <a:lstStyle>
            <a:lvl1pPr marL="0" indent="0" algn="ctr">
              <a:buNone/>
              <a:defRPr sz="2000">
                <a:solidFill>
                  <a:schemeClr val="tx1">
                    <a:lumMod val="75000"/>
                    <a:lumOff val="25000"/>
                  </a:schemeClr>
                </a:solidFill>
              </a:defRPr>
            </a:lvl1pPr>
          </a:lstStyle>
          <a:p>
            <a:pPr lvl="0"/>
            <a:r>
              <a:rPr lang="en-US" dirty="0"/>
              <a:t>Program</a:t>
            </a:r>
          </a:p>
        </p:txBody>
      </p:sp>
      <p:cxnSp>
        <p:nvCxnSpPr>
          <p:cNvPr id="15" name="Straight Connector 14"/>
          <p:cNvCxnSpPr/>
          <p:nvPr userDrawn="1"/>
        </p:nvCxnSpPr>
        <p:spPr>
          <a:xfrm flipV="1">
            <a:off x="4322814" y="1246349"/>
            <a:ext cx="499998"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4322814" y="1246747"/>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21" hasCustomPrompt="1"/>
          </p:nvPr>
        </p:nvSpPr>
        <p:spPr>
          <a:xfrm>
            <a:off x="-8311" y="673973"/>
            <a:ext cx="9143998" cy="482030"/>
          </a:xfrm>
        </p:spPr>
        <p:txBody>
          <a:bodyPr>
            <a:noAutofit/>
          </a:bodyPr>
          <a:lstStyle>
            <a:lvl1pPr marL="0" indent="0" algn="ctr">
              <a:buNone/>
              <a:defRPr sz="3000">
                <a:solidFill>
                  <a:schemeClr val="tx1">
                    <a:lumMod val="75000"/>
                    <a:lumOff val="25000"/>
                  </a:schemeClr>
                </a:solidFill>
              </a:defRPr>
            </a:lvl1pPr>
          </a:lstStyle>
          <a:p>
            <a:pPr lvl="0"/>
            <a:r>
              <a:rPr lang="en-US" dirty="0"/>
              <a:t>Contact 2</a:t>
            </a:r>
          </a:p>
        </p:txBody>
      </p:sp>
      <p:sp>
        <p:nvSpPr>
          <p:cNvPr id="45" name="Picture Placeholder 17"/>
          <p:cNvSpPr>
            <a:spLocks noGrp="1"/>
          </p:cNvSpPr>
          <p:nvPr>
            <p:ph type="pic" sz="quarter" idx="13"/>
          </p:nvPr>
        </p:nvSpPr>
        <p:spPr>
          <a:xfrm>
            <a:off x="1789113" y="1564831"/>
            <a:ext cx="2484437" cy="2487612"/>
          </a:xfrm>
        </p:spPr>
        <p:txBody>
          <a:bodyPr/>
          <a:lstStyle>
            <a:lvl1pPr marL="0" indent="0">
              <a:buNone/>
              <a:defRPr/>
            </a:lvl1pPr>
          </a:lstStyle>
          <a:p>
            <a:r>
              <a:rPr lang="en-US" dirty="0"/>
              <a:t>Click icon to add picture</a:t>
            </a:r>
          </a:p>
        </p:txBody>
      </p:sp>
      <p:sp>
        <p:nvSpPr>
          <p:cNvPr id="46" name="Picture Placeholder 19"/>
          <p:cNvSpPr>
            <a:spLocks noGrp="1"/>
          </p:cNvSpPr>
          <p:nvPr>
            <p:ph type="pic" sz="quarter" idx="14"/>
          </p:nvPr>
        </p:nvSpPr>
        <p:spPr>
          <a:xfrm>
            <a:off x="4879975" y="1559082"/>
            <a:ext cx="2473325" cy="2487617"/>
          </a:xfrm>
        </p:spPr>
        <p:txBody>
          <a:bodyPr/>
          <a:lstStyle>
            <a:lvl1pPr marL="0" indent="0">
              <a:buNone/>
              <a:defRPr/>
            </a:lvl1pPr>
          </a:lstStyle>
          <a:p>
            <a:r>
              <a:rPr lang="en-US" dirty="0"/>
              <a:t>Click icon to add picture</a:t>
            </a:r>
          </a:p>
        </p:txBody>
      </p:sp>
      <p:sp>
        <p:nvSpPr>
          <p:cNvPr id="47" name="Text Placeholder 2"/>
          <p:cNvSpPr>
            <a:spLocks noGrp="1"/>
          </p:cNvSpPr>
          <p:nvPr>
            <p:ph type="body" sz="quarter" idx="22" hasCustomPrompt="1"/>
          </p:nvPr>
        </p:nvSpPr>
        <p:spPr>
          <a:xfrm>
            <a:off x="0" y="5569077"/>
            <a:ext cx="9144000" cy="269274"/>
          </a:xfrm>
        </p:spPr>
        <p:txBody>
          <a:bodyPr>
            <a:noAutofit/>
          </a:bodyPr>
          <a:lstStyle>
            <a:lvl1pPr marL="0" indent="0" algn="ctr">
              <a:buNone/>
              <a:defRPr sz="20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a:t>www.doh.wa.gov</a:t>
            </a:r>
          </a:p>
        </p:txBody>
      </p:sp>
      <p:sp>
        <p:nvSpPr>
          <p:cNvPr id="51" name="TextBox 50"/>
          <p:cNvSpPr txBox="1"/>
          <p:nvPr userDrawn="1"/>
        </p:nvSpPr>
        <p:spPr>
          <a:xfrm>
            <a:off x="3341910" y="6430954"/>
            <a:ext cx="2473324" cy="307777"/>
          </a:xfrm>
          <a:prstGeom prst="rect">
            <a:avLst/>
          </a:prstGeom>
          <a:noFill/>
        </p:spPr>
        <p:txBody>
          <a:bodyPr wrap="square" rtlCol="0">
            <a:spAutoFit/>
          </a:bodyPr>
          <a:lstStyle/>
          <a:p>
            <a:pPr algn="ctr"/>
            <a:r>
              <a:rPr lang="en-US" sz="1400" dirty="0">
                <a:solidFill>
                  <a:srgbClr val="404040"/>
                </a:solidFill>
                <a:latin typeface="Century Gothic" panose="020B0502020202020204" pitchFamily="34" charset="0"/>
              </a:rPr>
              <a:t>handle: WADeptHealth</a:t>
            </a:r>
          </a:p>
        </p:txBody>
      </p:sp>
      <p:grpSp>
        <p:nvGrpSpPr>
          <p:cNvPr id="27" name="Group 26"/>
          <p:cNvGrpSpPr/>
          <p:nvPr userDrawn="1"/>
        </p:nvGrpSpPr>
        <p:grpSpPr>
          <a:xfrm>
            <a:off x="3819060" y="6028972"/>
            <a:ext cx="1454506" cy="308053"/>
            <a:chOff x="3819060" y="6028972"/>
            <a:chExt cx="1454506" cy="308053"/>
          </a:xfrm>
        </p:grpSpPr>
        <p:grpSp>
          <p:nvGrpSpPr>
            <p:cNvPr id="30" name="Group 29"/>
            <p:cNvGrpSpPr/>
            <p:nvPr userDrawn="1"/>
          </p:nvGrpSpPr>
          <p:grpSpPr>
            <a:xfrm>
              <a:off x="3819060" y="6028972"/>
              <a:ext cx="1454506" cy="308053"/>
              <a:chOff x="3819060" y="6187468"/>
              <a:chExt cx="1454506" cy="308053"/>
            </a:xfrm>
            <a:effectLst>
              <a:outerShdw blurRad="50800" dist="38100" dir="2700000" algn="tl" rotWithShape="0">
                <a:prstClr val="black">
                  <a:alpha val="40000"/>
                </a:prstClr>
              </a:outerShdw>
            </a:effectLst>
          </p:grpSpPr>
          <p:sp>
            <p:nvSpPr>
              <p:cNvPr id="35" name="Rounded Rectangle 34"/>
              <p:cNvSpPr/>
              <p:nvPr userDrawn="1"/>
            </p:nvSpPr>
            <p:spPr>
              <a:xfrm>
                <a:off x="4964533" y="6187468"/>
                <a:ext cx="309033" cy="308053"/>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p:cNvSpPr/>
              <p:nvPr userDrawn="1"/>
            </p:nvSpPr>
            <p:spPr>
              <a:xfrm>
                <a:off x="4582715" y="6187468"/>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p:cNvSpPr/>
              <p:nvPr userDrawn="1"/>
            </p:nvSpPr>
            <p:spPr>
              <a:xfrm>
                <a:off x="4202658"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p:cNvSpPr/>
              <p:nvPr userDrawn="1"/>
            </p:nvSpPr>
            <p:spPr>
              <a:xfrm>
                <a:off x="3819060" y="6187469"/>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1904" y="6072952"/>
              <a:ext cx="237314" cy="226746"/>
            </a:xfrm>
            <a:prstGeom prst="rect">
              <a:avLst/>
            </a:prstGeom>
          </p:spPr>
        </p:pic>
        <p:pic>
          <p:nvPicPr>
            <p:cNvPr id="32" name="Picture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39119" y="6107906"/>
              <a:ext cx="207447" cy="145213"/>
            </a:xfrm>
            <a:prstGeom prst="rect">
              <a:avLst/>
            </a:prstGeom>
          </p:spPr>
        </p:pic>
        <p:pic>
          <p:nvPicPr>
            <p:cNvPr id="33" name="Picture 32"/>
            <p:cNvPicPr>
              <a:picLocks noChangeAspect="1"/>
            </p:cNvPicPr>
            <p:nvPr userDrawn="1"/>
          </p:nvPicPr>
          <p:blipFill rotWithShape="1">
            <a:blip r:embed="rId4" cstate="print">
              <a:extLst>
                <a:ext uri="{28A0092B-C50C-407E-A947-70E740481C1C}">
                  <a14:useLocalDpi xmlns:a14="http://schemas.microsoft.com/office/drawing/2010/main" val="0"/>
                </a:ext>
              </a:extLst>
            </a:blip>
            <a:srcRect l="12061" t="5102" r="5429" b="7232"/>
            <a:stretch/>
          </p:blipFill>
          <p:spPr>
            <a:xfrm>
              <a:off x="4267307" y="6085958"/>
              <a:ext cx="186004" cy="197629"/>
            </a:xfrm>
            <a:prstGeom prst="rect">
              <a:avLst/>
            </a:prstGeom>
          </p:spPr>
        </p:pic>
        <p:pic>
          <p:nvPicPr>
            <p:cNvPr id="34" name="Picture 3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03254" y="6055140"/>
              <a:ext cx="163921" cy="244558"/>
            </a:xfrm>
            <a:prstGeom prst="rect">
              <a:avLst/>
            </a:prstGeom>
          </p:spPr>
        </p:pic>
      </p:grpSp>
    </p:spTree>
    <p:extLst>
      <p:ext uri="{BB962C8B-B14F-4D97-AF65-F5344CB8AC3E}">
        <p14:creationId xmlns:p14="http://schemas.microsoft.com/office/powerpoint/2010/main" val="25410077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8311" y="673973"/>
            <a:ext cx="9143998" cy="482030"/>
          </a:xfrm>
        </p:spPr>
        <p:txBody>
          <a:bodyPr>
            <a:noAutofit/>
          </a:bodyPr>
          <a:lstStyle>
            <a:lvl1pPr marL="0" indent="0" algn="ctr">
              <a:buFont typeface="Arial" panose="020B0604020202020204" pitchFamily="34" charset="0"/>
              <a:buNone/>
              <a:defRPr sz="3000">
                <a:solidFill>
                  <a:schemeClr val="tx1">
                    <a:lumMod val="75000"/>
                    <a:lumOff val="25000"/>
                  </a:schemeClr>
                </a:solidFill>
              </a:defRPr>
            </a:lvl1pPr>
          </a:lstStyle>
          <a:p>
            <a:pPr lvl="0"/>
            <a:r>
              <a:rPr lang="en-US" dirty="0"/>
              <a:t>Blank Slide</a:t>
            </a:r>
          </a:p>
        </p:txBody>
      </p:sp>
      <p:cxnSp>
        <p:nvCxnSpPr>
          <p:cNvPr id="25" name="Straight Connector 24"/>
          <p:cNvCxnSpPr/>
          <p:nvPr userDrawn="1"/>
        </p:nvCxnSpPr>
        <p:spPr>
          <a:xfrm flipV="1">
            <a:off x="4322814" y="1246349"/>
            <a:ext cx="499998"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a:t>
            </a:r>
            <a:r>
              <a:rPr lang="en-US" baseline="0" dirty="0">
                <a:solidFill>
                  <a:srgbClr val="349D96"/>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216566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4042" y="4957832"/>
            <a:ext cx="1023486" cy="1360159"/>
          </a:xfrm>
          <a:prstGeom prst="rect">
            <a:avLst/>
          </a:prstGeom>
        </p:spPr>
      </p:pic>
      <p:sp>
        <p:nvSpPr>
          <p:cNvPr id="13" name="Text Placeholder 9"/>
          <p:cNvSpPr>
            <a:spLocks noGrp="1"/>
          </p:cNvSpPr>
          <p:nvPr>
            <p:ph type="body" sz="quarter" idx="10" hasCustomPrompt="1"/>
          </p:nvPr>
        </p:nvSpPr>
        <p:spPr>
          <a:xfrm>
            <a:off x="2798513"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2798513"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b="11379"/>
          <a:stretch/>
        </p:blipFill>
        <p:spPr>
          <a:xfrm>
            <a:off x="-1" y="0"/>
            <a:ext cx="9144001"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8703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857B"/>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349D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1607" y="4043055"/>
            <a:ext cx="2760785" cy="1223520"/>
          </a:xfrm>
          <a:prstGeom prst="rect">
            <a:avLst/>
          </a:prstGeom>
        </p:spPr>
      </p:pic>
    </p:spTree>
    <p:extLst>
      <p:ext uri="{BB962C8B-B14F-4D97-AF65-F5344CB8AC3E}">
        <p14:creationId xmlns:p14="http://schemas.microsoft.com/office/powerpoint/2010/main" val="25554241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cxnSp>
        <p:nvCxnSpPr>
          <p:cNvPr id="8" name="Straight Connector 7"/>
          <p:cNvCxnSpPr/>
          <p:nvPr userDrawn="1"/>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8" y="1606082"/>
            <a:ext cx="7553207" cy="4662833"/>
          </a:xfrm>
        </p:spPr>
        <p:txBody>
          <a:bodyPr>
            <a:noAutofit/>
          </a:bodyPr>
          <a:lstStyle>
            <a:lvl1pPr marL="0" indent="0">
              <a:buClr>
                <a:srgbClr val="57B6AF"/>
              </a:buClr>
              <a:buNone/>
              <a:defRPr sz="2200" baseline="0">
                <a:solidFill>
                  <a:schemeClr val="tx1"/>
                </a:solidFill>
                <a:latin typeface="+mn-lt"/>
              </a:defRPr>
            </a:lvl1pPr>
            <a:lvl2pPr>
              <a:buClr>
                <a:srgbClr val="57B6AF"/>
              </a:buClr>
              <a:defRPr sz="2000"/>
            </a:lvl2pPr>
            <a:lvl3pPr>
              <a:buClr>
                <a:srgbClr val="57B6AF"/>
              </a:buClr>
              <a:defRPr sz="1800"/>
            </a:lvl3pPr>
            <a:lvl4pPr>
              <a:buClr>
                <a:srgbClr val="57B6AF"/>
              </a:buClr>
              <a:defRPr sz="1800"/>
            </a:lvl4pPr>
          </a:lstStyle>
          <a:p>
            <a:pPr lvl="0"/>
            <a:r>
              <a:rPr lang="en-US" dirty="0"/>
              <a:t>Text…</a:t>
            </a:r>
          </a:p>
        </p:txBody>
      </p:sp>
      <p:sp>
        <p:nvSpPr>
          <p:cNvPr id="9" name="TextBox 8"/>
          <p:cNvSpPr txBox="1"/>
          <p:nvPr userDrawn="1"/>
        </p:nvSpPr>
        <p:spPr>
          <a:xfrm>
            <a:off x="0" y="6318775"/>
            <a:ext cx="9144000" cy="369332"/>
          </a:xfrm>
          <a:prstGeom prst="rect">
            <a:avLst/>
          </a:prstGeom>
          <a:noFill/>
        </p:spPr>
        <p:txBody>
          <a:bodyPr wrap="square" rtlCol="0">
            <a:spAutoFit/>
          </a:bodyPr>
          <a:lstStyle/>
          <a:p>
            <a:pPr algn="ctr"/>
            <a:r>
              <a:rPr lang="en-US" dirty="0">
                <a:solidFill>
                  <a:srgbClr val="349D96"/>
                </a:solidFill>
                <a:latin typeface="Century Gothic" panose="020B0502020202020204" pitchFamily="34" charset="0"/>
              </a:rPr>
              <a:t>Washington</a:t>
            </a:r>
            <a:r>
              <a:rPr lang="en-US" baseline="0" dirty="0">
                <a:solidFill>
                  <a:srgbClr val="349D96"/>
                </a:solidFill>
                <a:latin typeface="Century Gothic" panose="020B0502020202020204" pitchFamily="34" charset="0"/>
              </a:rPr>
              <a:t> State 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1" name="Title 1"/>
          <p:cNvSpPr>
            <a:spLocks noGrp="1"/>
          </p:cNvSpPr>
          <p:nvPr>
            <p:ph type="title" hasCustomPrompt="1"/>
          </p:nvPr>
        </p:nvSpPr>
        <p:spPr>
          <a:xfrm>
            <a:off x="4156" y="673974"/>
            <a:ext cx="9135687" cy="482030"/>
          </a:xfrm>
        </p:spPr>
        <p:txBody>
          <a:bodyPr/>
          <a:lstStyle>
            <a:lvl1pPr algn="ctr">
              <a:defRPr sz="3000"/>
            </a:lvl1pPr>
          </a:lstStyle>
          <a:p>
            <a:r>
              <a:rPr lang="en-US" dirty="0"/>
              <a:t>Title</a:t>
            </a:r>
          </a:p>
        </p:txBody>
      </p:sp>
    </p:spTree>
    <p:extLst>
      <p:ext uri="{BB962C8B-B14F-4D97-AF65-F5344CB8AC3E}">
        <p14:creationId xmlns:p14="http://schemas.microsoft.com/office/powerpoint/2010/main" val="23104396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6A98A1-DD0F-4156-9E38-E4B45658F522}"/>
              </a:ext>
            </a:extLst>
          </p:cNvPr>
          <p:cNvSpPr>
            <a:spLocks noGrp="1"/>
          </p:cNvSpPr>
          <p:nvPr>
            <p:ph type="dt" sz="half" idx="10"/>
          </p:nvPr>
        </p:nvSpPr>
        <p:spPr/>
        <p:txBody>
          <a:bodyPr/>
          <a:lstStyle/>
          <a:p>
            <a:fld id="{903867A7-DCDA-4521-BE67-E59F16229CCE}" type="datetimeFigureOut">
              <a:rPr lang="en-US" smtClean="0"/>
              <a:t>5/23/2022</a:t>
            </a:fld>
            <a:endParaRPr lang="en-US"/>
          </a:p>
        </p:txBody>
      </p:sp>
      <p:sp>
        <p:nvSpPr>
          <p:cNvPr id="3" name="Footer Placeholder 2">
            <a:extLst>
              <a:ext uri="{FF2B5EF4-FFF2-40B4-BE49-F238E27FC236}">
                <a16:creationId xmlns:a16="http://schemas.microsoft.com/office/drawing/2014/main" id="{3EBD60CB-BB3C-4B47-B2EA-400BE0055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4392B0-7FC7-44E9-BB0C-5C37748EF7A6}"/>
              </a:ext>
            </a:extLst>
          </p:cNvPr>
          <p:cNvSpPr>
            <a:spLocks noGrp="1"/>
          </p:cNvSpPr>
          <p:nvPr>
            <p:ph type="sldNum" sz="quarter" idx="12"/>
          </p:nvPr>
        </p:nvSpPr>
        <p:spPr/>
        <p:txBody>
          <a:bodyPr/>
          <a:lstStyle/>
          <a:p>
            <a:fld id="{A0789DA9-9126-43A6-B86D-3EB08B65DE4A}" type="slidenum">
              <a:rPr lang="en-US" smtClean="0"/>
              <a:t>‹#›</a:t>
            </a:fld>
            <a:endParaRPr lang="en-US"/>
          </a:p>
        </p:txBody>
      </p:sp>
    </p:spTree>
    <p:extLst>
      <p:ext uri="{BB962C8B-B14F-4D97-AF65-F5344CB8AC3E}">
        <p14:creationId xmlns:p14="http://schemas.microsoft.com/office/powerpoint/2010/main" val="316668361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4042" y="4957832"/>
            <a:ext cx="1023486" cy="1360159"/>
          </a:xfrm>
          <a:prstGeom prst="rect">
            <a:avLst/>
          </a:prstGeom>
        </p:spPr>
      </p:pic>
      <p:sp>
        <p:nvSpPr>
          <p:cNvPr id="13" name="Text Placeholder 9"/>
          <p:cNvSpPr>
            <a:spLocks noGrp="1"/>
          </p:cNvSpPr>
          <p:nvPr>
            <p:ph type="body" sz="quarter" idx="10" hasCustomPrompt="1"/>
          </p:nvPr>
        </p:nvSpPr>
        <p:spPr>
          <a:xfrm>
            <a:off x="2798513"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0" name="Text Placeholder 2"/>
          <p:cNvSpPr>
            <a:spLocks noGrp="1"/>
          </p:cNvSpPr>
          <p:nvPr>
            <p:ph type="body" sz="quarter" idx="11" hasCustomPrompt="1"/>
          </p:nvPr>
        </p:nvSpPr>
        <p:spPr>
          <a:xfrm>
            <a:off x="2798513"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49950"/>
          <a:stretch/>
        </p:blipFill>
        <p:spPr>
          <a:xfrm>
            <a:off x="-1" y="-1"/>
            <a:ext cx="9144001" cy="4572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4409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9144000" cy="4572000"/>
          </a:xfrm>
          <a:effectLst>
            <a:outerShdw blurRad="50800" dist="38100" dir="2700000" algn="tl" rotWithShape="0">
              <a:prstClr val="black">
                <a:alpha val="40000"/>
              </a:prstClr>
            </a:outerShdw>
          </a:effectLst>
        </p:spPr>
        <p:txBody>
          <a:bodyPr/>
          <a:lstStyle>
            <a:lvl1pPr marL="0" indent="0">
              <a:buNone/>
              <a:defRPr/>
            </a:lvl1pPr>
          </a:lstStyle>
          <a:p>
            <a:r>
              <a:rPr lang="en-US" dirty="0"/>
              <a:t>Click icon to add picture</a:t>
            </a:r>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4042" y="4957832"/>
            <a:ext cx="1023486" cy="1360159"/>
          </a:xfrm>
          <a:prstGeom prst="rect">
            <a:avLst/>
          </a:prstGeom>
        </p:spPr>
      </p:pic>
      <p:sp>
        <p:nvSpPr>
          <p:cNvPr id="10" name="Text Placeholder 9"/>
          <p:cNvSpPr>
            <a:spLocks noGrp="1"/>
          </p:cNvSpPr>
          <p:nvPr>
            <p:ph type="body" sz="quarter" idx="10" hasCustomPrompt="1"/>
          </p:nvPr>
        </p:nvSpPr>
        <p:spPr>
          <a:xfrm>
            <a:off x="2798513" y="5384798"/>
            <a:ext cx="5387748" cy="656281"/>
          </a:xfrm>
        </p:spPr>
        <p:txBody>
          <a:bodyPr>
            <a:normAutofit/>
          </a:bodyPr>
          <a:lstStyle>
            <a:lvl1pPr marL="0" indent="0">
              <a:lnSpc>
                <a:spcPct val="100000"/>
              </a:lnSpc>
              <a:spcBef>
                <a:spcPts val="0"/>
              </a:spcBef>
              <a:buNone/>
              <a:defRPr sz="3000" cap="all" baseline="0">
                <a:solidFill>
                  <a:srgbClr val="404040"/>
                </a:solidFill>
              </a:defRPr>
            </a:lvl1pPr>
          </a:lstStyle>
          <a:p>
            <a:pPr lvl="0"/>
            <a:r>
              <a:rPr lang="en-US" dirty="0"/>
              <a:t>PRESENTATION title</a:t>
            </a:r>
          </a:p>
        </p:txBody>
      </p:sp>
      <p:sp>
        <p:nvSpPr>
          <p:cNvPr id="11" name="Text Placeholder 2"/>
          <p:cNvSpPr>
            <a:spLocks noGrp="1"/>
          </p:cNvSpPr>
          <p:nvPr>
            <p:ph type="body" sz="quarter" idx="12" hasCustomPrompt="1"/>
          </p:nvPr>
        </p:nvSpPr>
        <p:spPr>
          <a:xfrm>
            <a:off x="2798513" y="5929202"/>
            <a:ext cx="5387748" cy="396875"/>
          </a:xfrm>
        </p:spPr>
        <p:txBody>
          <a:bodyPr>
            <a:normAutofit/>
          </a:bodyPr>
          <a:lstStyle>
            <a:lvl1pPr marL="0" indent="0">
              <a:buNone/>
              <a:defRPr sz="1800">
                <a:solidFill>
                  <a:schemeClr val="tx1">
                    <a:lumMod val="75000"/>
                    <a:lumOff val="25000"/>
                  </a:schemeClr>
                </a:solidFill>
              </a:defRPr>
            </a:lvl1pPr>
          </a:lstStyle>
          <a:p>
            <a:pPr lvl="0"/>
            <a:r>
              <a:rPr lang="en-US" dirty="0"/>
              <a:t>Washington State Department of Health</a:t>
            </a:r>
          </a:p>
        </p:txBody>
      </p:sp>
    </p:spTree>
    <p:extLst>
      <p:ext uri="{BB962C8B-B14F-4D97-AF65-F5344CB8AC3E}">
        <p14:creationId xmlns:p14="http://schemas.microsoft.com/office/powerpoint/2010/main" val="360305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908550" y="2239963"/>
            <a:ext cx="2473325" cy="2487612"/>
          </a:xfrm>
        </p:spPr>
        <p:txBody>
          <a:bodyPr/>
          <a:lstStyle>
            <a:lvl1pPr marL="0" indent="0">
              <a:buNone/>
              <a:defRPr/>
            </a:lvl1pPr>
          </a:lstStyle>
          <a:p>
            <a:r>
              <a:rPr lang="en-US" dirty="0"/>
              <a:t>Click icon to add picture</a:t>
            </a:r>
          </a:p>
        </p:txBody>
      </p:sp>
      <p:sp>
        <p:nvSpPr>
          <p:cNvPr id="18" name="Picture Placeholder 17"/>
          <p:cNvSpPr>
            <a:spLocks noGrp="1"/>
          </p:cNvSpPr>
          <p:nvPr>
            <p:ph type="pic" sz="quarter" idx="13"/>
          </p:nvPr>
        </p:nvSpPr>
        <p:spPr>
          <a:xfrm>
            <a:off x="1817688" y="2239963"/>
            <a:ext cx="2484437" cy="2487612"/>
          </a:xfrm>
        </p:spPr>
        <p:txBody>
          <a:bodyPr/>
          <a:lstStyle>
            <a:lvl1pPr marL="0" indent="0">
              <a:buNone/>
              <a:defRPr/>
            </a:lvl1pPr>
          </a:lstStyle>
          <a:p>
            <a:r>
              <a:rPr lang="en-US" dirty="0"/>
              <a:t>Click icon to add picture</a:t>
            </a:r>
          </a:p>
        </p:txBody>
      </p:sp>
      <p:sp>
        <p:nvSpPr>
          <p:cNvPr id="12" name="Text Placeholder 11"/>
          <p:cNvSpPr>
            <a:spLocks noGrp="1"/>
          </p:cNvSpPr>
          <p:nvPr>
            <p:ph type="body" sz="quarter" idx="10" hasCustomPrompt="1"/>
          </p:nvPr>
        </p:nvSpPr>
        <p:spPr>
          <a:xfrm>
            <a:off x="-8313" y="677872"/>
            <a:ext cx="9144000" cy="433388"/>
          </a:xfrm>
        </p:spPr>
        <p:txBody>
          <a:bodyPr>
            <a:noAutofit/>
          </a:bodyPr>
          <a:lstStyle>
            <a:lvl1pPr marL="0" indent="0" algn="ctr">
              <a:buNone/>
              <a:defRPr sz="30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Subtitle 1</a:t>
            </a:r>
          </a:p>
        </p:txBody>
      </p:sp>
      <p:sp>
        <p:nvSpPr>
          <p:cNvPr id="14" name="Text Placeholder 13"/>
          <p:cNvSpPr>
            <a:spLocks noGrp="1"/>
          </p:cNvSpPr>
          <p:nvPr>
            <p:ph type="body" sz="quarter" idx="11" hasCustomPrompt="1"/>
          </p:nvPr>
        </p:nvSpPr>
        <p:spPr>
          <a:xfrm>
            <a:off x="-8313" y="1115870"/>
            <a:ext cx="9143999" cy="350440"/>
          </a:xfrm>
        </p:spPr>
        <p:txBody>
          <a:bodyPr>
            <a:noAutofit/>
          </a:bodyPr>
          <a:lstStyle>
            <a:lvl1pPr marL="0" indent="0" algn="ctr">
              <a:buNone/>
              <a:defRPr sz="2200">
                <a:solidFill>
                  <a:schemeClr val="tx1">
                    <a:lumMod val="75000"/>
                    <a:lumOff val="25000"/>
                  </a:schemeClr>
                </a:solidFill>
              </a:defRPr>
            </a:lvl1pPr>
            <a:lvl2pPr>
              <a:defRPr sz="2000">
                <a:solidFill>
                  <a:schemeClr val="tx1">
                    <a:lumMod val="75000"/>
                    <a:lumOff val="25000"/>
                  </a:schemeClr>
                </a:solidFill>
              </a:defRPr>
            </a:lvl2pPr>
            <a:lvl3pPr>
              <a:defRPr sz="2000"/>
            </a:lvl3pPr>
            <a:lvl4pPr>
              <a:defRPr sz="2000"/>
            </a:lvl4pPr>
            <a:lvl5pPr>
              <a:defRPr sz="2000"/>
            </a:lvl5pPr>
          </a:lstStyle>
          <a:p>
            <a:pPr lvl="0"/>
            <a:r>
              <a:rPr lang="en-US" dirty="0"/>
              <a:t>@ location</a:t>
            </a:r>
          </a:p>
        </p:txBody>
      </p:sp>
      <p:sp>
        <p:nvSpPr>
          <p:cNvPr id="16" name="Text Placeholder 15"/>
          <p:cNvSpPr>
            <a:spLocks noGrp="1"/>
          </p:cNvSpPr>
          <p:nvPr>
            <p:ph type="body" sz="quarter" idx="12" hasCustomPrompt="1"/>
          </p:nvPr>
        </p:nvSpPr>
        <p:spPr>
          <a:xfrm>
            <a:off x="-8313" y="1539191"/>
            <a:ext cx="9143999" cy="304800"/>
          </a:xfrm>
        </p:spPr>
        <p:txBody>
          <a:bodyPr/>
          <a:lstStyle>
            <a:lvl1pPr marL="0" indent="0" algn="ctr">
              <a:buNone/>
              <a:defRPr sz="1800">
                <a:solidFill>
                  <a:schemeClr val="tx1">
                    <a:lumMod val="75000"/>
                    <a:lumOff val="25000"/>
                  </a:schemeClr>
                </a:solidFill>
              </a:defRPr>
            </a:lvl1pPr>
          </a:lstStyle>
          <a:p>
            <a:pPr lvl="0"/>
            <a:r>
              <a:rPr lang="en-US" dirty="0"/>
              <a:t>Date</a:t>
            </a:r>
          </a:p>
        </p:txBody>
      </p:sp>
      <p:sp>
        <p:nvSpPr>
          <p:cNvPr id="22" name="Text Placeholder 21"/>
          <p:cNvSpPr>
            <a:spLocks noGrp="1"/>
          </p:cNvSpPr>
          <p:nvPr>
            <p:ph type="body" sz="quarter" idx="15" hasCustomPrompt="1"/>
          </p:nvPr>
        </p:nvSpPr>
        <p:spPr>
          <a:xfrm>
            <a:off x="1817689" y="4968656"/>
            <a:ext cx="2484436" cy="412750"/>
          </a:xfrm>
        </p:spPr>
        <p:txBody>
          <a:bodyPr>
            <a:normAutofit/>
          </a:bodyPr>
          <a:lstStyle>
            <a:lvl1pPr marL="0" indent="0" algn="ctr">
              <a:buNone/>
              <a:defRPr sz="2200" b="1">
                <a:solidFill>
                  <a:schemeClr val="tx1">
                    <a:lumMod val="75000"/>
                    <a:lumOff val="25000"/>
                  </a:schemeClr>
                </a:solidFill>
              </a:defRPr>
            </a:lvl1pPr>
          </a:lstStyle>
          <a:p>
            <a:pPr lvl="0"/>
            <a:r>
              <a:rPr lang="en-US" dirty="0"/>
              <a:t>Name</a:t>
            </a:r>
          </a:p>
        </p:txBody>
      </p:sp>
      <p:sp>
        <p:nvSpPr>
          <p:cNvPr id="23" name="Text Placeholder 21"/>
          <p:cNvSpPr>
            <a:spLocks noGrp="1"/>
          </p:cNvSpPr>
          <p:nvPr>
            <p:ph type="body" sz="quarter" idx="16" hasCustomPrompt="1"/>
          </p:nvPr>
        </p:nvSpPr>
        <p:spPr>
          <a:xfrm>
            <a:off x="4901550" y="4966303"/>
            <a:ext cx="2487133" cy="412750"/>
          </a:xfrm>
        </p:spPr>
        <p:txBody>
          <a:bodyPr>
            <a:normAutofit/>
          </a:bodyPr>
          <a:lstStyle>
            <a:lvl1pPr marL="0" indent="0" algn="ctr">
              <a:buNone/>
              <a:defRPr sz="2200" b="1" i="0">
                <a:solidFill>
                  <a:schemeClr val="tx1">
                    <a:lumMod val="75000"/>
                    <a:lumOff val="25000"/>
                  </a:schemeClr>
                </a:solidFill>
              </a:defRPr>
            </a:lvl1pPr>
          </a:lstStyle>
          <a:p>
            <a:pPr lvl="0"/>
            <a:r>
              <a:rPr lang="en-US" dirty="0"/>
              <a:t>Name</a:t>
            </a:r>
          </a:p>
        </p:txBody>
      </p:sp>
      <p:sp>
        <p:nvSpPr>
          <p:cNvPr id="25" name="Text Placeholder 24"/>
          <p:cNvSpPr>
            <a:spLocks noGrp="1"/>
          </p:cNvSpPr>
          <p:nvPr>
            <p:ph type="body" sz="quarter" idx="17" hasCustomPrompt="1"/>
          </p:nvPr>
        </p:nvSpPr>
        <p:spPr>
          <a:xfrm>
            <a:off x="1817688" y="5402254"/>
            <a:ext cx="2484437" cy="314335"/>
          </a:xfrm>
        </p:spPr>
        <p:txBody>
          <a:bodyPr/>
          <a:lstStyle>
            <a:lvl1pPr marL="0" indent="0" algn="ctr">
              <a:buNone/>
              <a:defRPr sz="2000" i="1">
                <a:solidFill>
                  <a:srgbClr val="404040"/>
                </a:solidFill>
              </a:defRPr>
            </a:lvl1pPr>
          </a:lstStyle>
          <a:p>
            <a:pPr lvl="0"/>
            <a:r>
              <a:rPr lang="en-US" dirty="0"/>
              <a:t>Title</a:t>
            </a:r>
          </a:p>
        </p:txBody>
      </p:sp>
      <p:sp>
        <p:nvSpPr>
          <p:cNvPr id="26" name="Text Placeholder 24"/>
          <p:cNvSpPr>
            <a:spLocks noGrp="1"/>
          </p:cNvSpPr>
          <p:nvPr>
            <p:ph type="body" sz="quarter" idx="18" hasCustomPrompt="1"/>
          </p:nvPr>
        </p:nvSpPr>
        <p:spPr>
          <a:xfrm>
            <a:off x="4901551" y="5402060"/>
            <a:ext cx="2487132" cy="314335"/>
          </a:xfrm>
        </p:spPr>
        <p:txBody>
          <a:bodyPr/>
          <a:lstStyle>
            <a:lvl1pPr marL="0" indent="0" algn="ctr">
              <a:buNone/>
              <a:defRPr sz="2000" i="1">
                <a:solidFill>
                  <a:srgbClr val="404040"/>
                </a:solidFill>
              </a:defRPr>
            </a:lvl1pPr>
          </a:lstStyle>
          <a:p>
            <a:pPr lvl="0"/>
            <a:r>
              <a:rPr lang="en-US" dirty="0"/>
              <a:t>Title</a:t>
            </a:r>
          </a:p>
        </p:txBody>
      </p:sp>
      <p:sp>
        <p:nvSpPr>
          <p:cNvPr id="28" name="Text Placeholder 27"/>
          <p:cNvSpPr>
            <a:spLocks noGrp="1"/>
          </p:cNvSpPr>
          <p:nvPr>
            <p:ph type="body" sz="quarter" idx="19" hasCustomPrompt="1"/>
          </p:nvPr>
        </p:nvSpPr>
        <p:spPr>
          <a:xfrm>
            <a:off x="1817688" y="5746218"/>
            <a:ext cx="2484437" cy="374650"/>
          </a:xfrm>
        </p:spPr>
        <p:txBody>
          <a:bodyPr>
            <a:normAutofit/>
          </a:bodyPr>
          <a:lstStyle>
            <a:lvl1pPr marL="0" indent="0" algn="ctr">
              <a:buNone/>
              <a:defRPr sz="20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4908129" y="5742722"/>
            <a:ext cx="2484437" cy="374650"/>
          </a:xfrm>
        </p:spPr>
        <p:txBody>
          <a:bodyPr>
            <a:normAutofit/>
          </a:bodyPr>
          <a:lstStyle>
            <a:lvl1pPr marL="0" indent="0" algn="ctr">
              <a:buNone/>
              <a:defRPr sz="2000">
                <a:solidFill>
                  <a:schemeClr val="tx1">
                    <a:lumMod val="75000"/>
                    <a:lumOff val="25000"/>
                  </a:schemeClr>
                </a:solidFill>
              </a:defRPr>
            </a:lvl1pPr>
          </a:lstStyle>
          <a:p>
            <a:pPr lvl="0"/>
            <a:r>
              <a:rPr lang="en-US" dirty="0"/>
              <a:t>Program</a:t>
            </a:r>
          </a:p>
        </p:txBody>
      </p:sp>
    </p:spTree>
    <p:extLst>
      <p:ext uri="{BB962C8B-B14F-4D97-AF65-F5344CB8AC3E}">
        <p14:creationId xmlns:p14="http://schemas.microsoft.com/office/powerpoint/2010/main" val="39033531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21005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5"/>
          <p:cNvSpPr>
            <a:spLocks noGrp="1"/>
          </p:cNvSpPr>
          <p:nvPr>
            <p:ph type="sldNum" sz="quarter" idx="4"/>
          </p:nvPr>
        </p:nvSpPr>
        <p:spPr>
          <a:xfrm>
            <a:off x="3028950" y="6356350"/>
            <a:ext cx="3086100" cy="365125"/>
          </a:xfrm>
          <a:prstGeom prst="rect">
            <a:avLst/>
          </a:prstGeom>
        </p:spPr>
        <p:txBody>
          <a:bodyPr vert="horz" lIns="91440" tIns="45720" rIns="91440" bIns="45720" rtlCol="0" anchor="ctr"/>
          <a:lstStyle>
            <a:lvl1pPr algn="ctr">
              <a:defRPr sz="1400">
                <a:solidFill>
                  <a:srgbClr val="404040"/>
                </a:solidFill>
                <a:latin typeface="Century Gothic" panose="020B0502020202020204" pitchFamily="34" charset="0"/>
              </a:defRPr>
            </a:lvl1pPr>
          </a:lstStyle>
          <a:p>
            <a:fld id="{3535056D-F555-406B-BF1D-286FE836F60C}" type="slidenum">
              <a:rPr lang="en-US" smtClean="0"/>
              <a:pPr/>
              <a:t>‹#›</a:t>
            </a:fld>
            <a:endParaRPr lang="en-US" dirty="0"/>
          </a:p>
        </p:txBody>
      </p:sp>
    </p:spTree>
    <p:extLst>
      <p:ext uri="{BB962C8B-B14F-4D97-AF65-F5344CB8AC3E}">
        <p14:creationId xmlns:p14="http://schemas.microsoft.com/office/powerpoint/2010/main" val="3222232568"/>
      </p:ext>
    </p:extLst>
  </p:cSld>
  <p:clrMap bg1="lt1" tx1="dk1" bg2="lt2" tx2="dk2" accent1="accent1" accent2="accent2" accent3="accent3" accent4="accent4" accent5="accent5" accent6="accent6" hlink="hlink" folHlink="folHlink"/>
  <p:sldLayoutIdLst>
    <p:sldLayoutId id="2147483672" r:id="rId1"/>
    <p:sldLayoutId id="2147483733" r:id="rId2"/>
    <p:sldLayoutId id="2147483737" r:id="rId3"/>
    <p:sldLayoutId id="2147483734" r:id="rId4"/>
    <p:sldLayoutId id="2147483735" r:id="rId5"/>
    <p:sldLayoutId id="2147483736" r:id="rId6"/>
    <p:sldLayoutId id="2147483740" r:id="rId7"/>
    <p:sldLayoutId id="2147483666" r:id="rId8"/>
    <p:sldLayoutId id="2147483673" r:id="rId9"/>
    <p:sldLayoutId id="2147483719" r:id="rId10"/>
    <p:sldLayoutId id="2147483720" r:id="rId11"/>
    <p:sldLayoutId id="2147483721" r:id="rId12"/>
    <p:sldLayoutId id="2147483674" r:id="rId13"/>
    <p:sldLayoutId id="2147483675" r:id="rId14"/>
    <p:sldLayoutId id="2147483744" r:id="rId15"/>
    <p:sldLayoutId id="2147483665" r:id="rId16"/>
    <p:sldLayoutId id="2147483677" r:id="rId17"/>
    <p:sldLayoutId id="2147483741" r:id="rId18"/>
    <p:sldLayoutId id="2147483692" r:id="rId19"/>
    <p:sldLayoutId id="2147483696" r:id="rId20"/>
    <p:sldLayoutId id="2147483694" r:id="rId21"/>
    <p:sldLayoutId id="2147483695" r:id="rId22"/>
    <p:sldLayoutId id="2147483739" r:id="rId23"/>
    <p:sldLayoutId id="2147483697" r:id="rId24"/>
    <p:sldLayoutId id="2147483698" r:id="rId25"/>
    <p:sldLayoutId id="2147483699" r:id="rId26"/>
    <p:sldLayoutId id="2147483700" r:id="rId27"/>
    <p:sldLayoutId id="2147483701" r:id="rId28"/>
    <p:sldLayoutId id="2147483743" r:id="rId29"/>
    <p:sldLayoutId id="2147483702" r:id="rId30"/>
    <p:sldLayoutId id="2147483725" r:id="rId31"/>
    <p:sldLayoutId id="2147483726" r:id="rId32"/>
    <p:sldLayoutId id="2147483727" r:id="rId33"/>
    <p:sldLayoutId id="2147483728" r:id="rId34"/>
    <p:sldLayoutId id="2147483730" r:id="rId35"/>
    <p:sldLayoutId id="2147483731" r:id="rId36"/>
    <p:sldLayoutId id="2147483732" r:id="rId37"/>
    <p:sldLayoutId id="2147483703" r:id="rId38"/>
    <p:sldLayoutId id="2147483704" r:id="rId39"/>
    <p:sldLayoutId id="2147483705" r:id="rId40"/>
    <p:sldLayoutId id="2147483669" r:id="rId41"/>
    <p:sldLayoutId id="2147483706" r:id="rId42"/>
    <p:sldLayoutId id="2147483707" r:id="rId43"/>
    <p:sldLayoutId id="2147483708" r:id="rId44"/>
    <p:sldLayoutId id="2147483709" r:id="rId45"/>
    <p:sldLayoutId id="2147483710" r:id="rId46"/>
    <p:sldLayoutId id="2147483712" r:id="rId47"/>
    <p:sldLayoutId id="2147483711" r:id="rId48"/>
    <p:sldLayoutId id="2147483713" r:id="rId49"/>
    <p:sldLayoutId id="2147483742" r:id="rId50"/>
    <p:sldLayoutId id="2147483714" r:id="rId51"/>
    <p:sldLayoutId id="2147483715" r:id="rId52"/>
    <p:sldLayoutId id="2147483738" r:id="rId53"/>
    <p:sldLayoutId id="2147483667" r:id="rId54"/>
    <p:sldLayoutId id="2147483716" r:id="rId55"/>
    <p:sldLayoutId id="2147483724" r:id="rId56"/>
    <p:sldLayoutId id="2147483718" r:id="rId57"/>
    <p:sldLayoutId id="2147483717" r:id="rId58"/>
    <p:sldLayoutId id="2147483693" r:id="rId59"/>
    <p:sldLayoutId id="2147483668" r:id="rId60"/>
    <p:sldLayoutId id="2147483746" r:id="rId61"/>
    <p:sldLayoutId id="2147483747" r:id="rId62"/>
  </p:sldLayoutIdLst>
  <p:hf hd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s://www.politico.com/interactives/2021/covid-by-the-numbers-how-each-state-fared-on-our-pandemic-scorecar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2.xml"/><Relationship Id="rId4" Type="http://schemas.openxmlformats.org/officeDocument/2006/relationships/hyperlink" Target="https://covid.cdc.gov/covid-data-tracker/#compare-trends_comptrends-deaths-cum-rate-li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98513" y="4906109"/>
            <a:ext cx="5387748" cy="1055838"/>
          </a:xfrm>
        </p:spPr>
        <p:txBody>
          <a:bodyPr>
            <a:normAutofit fontScale="77500" lnSpcReduction="20000"/>
          </a:bodyPr>
          <a:lstStyle/>
          <a:p>
            <a:r>
              <a:rPr lang="en-US" dirty="0"/>
              <a:t>After Action Reviews…</a:t>
            </a:r>
          </a:p>
          <a:p>
            <a:endParaRPr lang="en-US" dirty="0"/>
          </a:p>
          <a:p>
            <a:r>
              <a:rPr lang="en-US" sz="2100" dirty="0"/>
              <a:t>Nathan Weed, MPH</a:t>
            </a:r>
          </a:p>
          <a:p>
            <a:r>
              <a:rPr lang="en-US" sz="2100" dirty="0"/>
              <a:t>Washington State Department of Health</a:t>
            </a:r>
          </a:p>
        </p:txBody>
      </p:sp>
      <p:sp>
        <p:nvSpPr>
          <p:cNvPr id="3" name="Text Placeholder 2"/>
          <p:cNvSpPr>
            <a:spLocks noGrp="1"/>
          </p:cNvSpPr>
          <p:nvPr>
            <p:ph type="body" sz="quarter" idx="11"/>
          </p:nvPr>
        </p:nvSpPr>
        <p:spPr>
          <a:xfrm>
            <a:off x="2798513" y="5961947"/>
            <a:ext cx="5387748" cy="396875"/>
          </a:xfrm>
        </p:spPr>
        <p:txBody>
          <a:bodyPr>
            <a:normAutofit/>
          </a:bodyPr>
          <a:lstStyle/>
          <a:p>
            <a:r>
              <a:rPr lang="en-US" dirty="0">
                <a:solidFill>
                  <a:schemeClr val="tx1"/>
                </a:solidFill>
              </a:rPr>
              <a:t>May 26, 2022</a:t>
            </a:r>
          </a:p>
          <a:p>
            <a:endParaRPr lang="en-US" dirty="0">
              <a:solidFill>
                <a:schemeClr val="tx1"/>
              </a:solidFill>
            </a:endParaRPr>
          </a:p>
        </p:txBody>
      </p:sp>
    </p:spTree>
    <p:extLst>
      <p:ext uri="{BB962C8B-B14F-4D97-AF65-F5344CB8AC3E}">
        <p14:creationId xmlns:p14="http://schemas.microsoft.com/office/powerpoint/2010/main" val="622217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3F153B-98E4-4411-B20F-38C99A628A53}"/>
              </a:ext>
            </a:extLst>
          </p:cNvPr>
          <p:cNvSpPr>
            <a:spLocks noGrp="1"/>
          </p:cNvSpPr>
          <p:nvPr>
            <p:ph type="body" sz="quarter" idx="21"/>
          </p:nvPr>
        </p:nvSpPr>
        <p:spPr/>
        <p:txBody>
          <a:bodyPr/>
          <a:lstStyle/>
          <a:p>
            <a:r>
              <a:rPr lang="en-US" sz="2400" dirty="0"/>
              <a:t>POLITICO’s State Pandemic Scorecard - December 2021</a:t>
            </a:r>
          </a:p>
        </p:txBody>
      </p:sp>
      <p:pic>
        <p:nvPicPr>
          <p:cNvPr id="4" name="Picture 3">
            <a:extLst>
              <a:ext uri="{FF2B5EF4-FFF2-40B4-BE49-F238E27FC236}">
                <a16:creationId xmlns:a16="http://schemas.microsoft.com/office/drawing/2014/main" id="{8C741A8F-DAA1-4089-93C3-CBAE98BA5E9C}"/>
              </a:ext>
            </a:extLst>
          </p:cNvPr>
          <p:cNvPicPr>
            <a:picLocks noChangeAspect="1"/>
          </p:cNvPicPr>
          <p:nvPr/>
        </p:nvPicPr>
        <p:blipFill>
          <a:blip r:embed="rId3"/>
          <a:stretch>
            <a:fillRect/>
          </a:stretch>
        </p:blipFill>
        <p:spPr>
          <a:xfrm>
            <a:off x="1798027" y="1364090"/>
            <a:ext cx="5547946" cy="4892980"/>
          </a:xfrm>
          <a:prstGeom prst="rect">
            <a:avLst/>
          </a:prstGeom>
        </p:spPr>
      </p:pic>
      <p:sp>
        <p:nvSpPr>
          <p:cNvPr id="5" name="TextBox 4">
            <a:extLst>
              <a:ext uri="{FF2B5EF4-FFF2-40B4-BE49-F238E27FC236}">
                <a16:creationId xmlns:a16="http://schemas.microsoft.com/office/drawing/2014/main" id="{E7F42161-921B-41AE-9084-CEA13FA986E5}"/>
              </a:ext>
            </a:extLst>
          </p:cNvPr>
          <p:cNvSpPr txBox="1"/>
          <p:nvPr/>
        </p:nvSpPr>
        <p:spPr>
          <a:xfrm>
            <a:off x="6497515" y="6257070"/>
            <a:ext cx="2444262" cy="369332"/>
          </a:xfrm>
          <a:prstGeom prst="rect">
            <a:avLst/>
          </a:prstGeom>
          <a:noFill/>
        </p:spPr>
        <p:txBody>
          <a:bodyPr wrap="square" rtlCol="0">
            <a:spAutoFit/>
          </a:bodyPr>
          <a:lstStyle/>
          <a:p>
            <a:r>
              <a:rPr lang="en-US" sz="900" dirty="0" err="1">
                <a:hlinkClick r:id="rId4"/>
              </a:rPr>
              <a:t>Covid</a:t>
            </a:r>
            <a:r>
              <a:rPr lang="en-US" sz="900" dirty="0">
                <a:hlinkClick r:id="rId4"/>
              </a:rPr>
              <a:t> by the numbers: How each state fared on our pandemic scorecard (politico.com)</a:t>
            </a:r>
            <a:endParaRPr lang="en-US" sz="900" dirty="0"/>
          </a:p>
        </p:txBody>
      </p:sp>
    </p:spTree>
    <p:extLst>
      <p:ext uri="{BB962C8B-B14F-4D97-AF65-F5344CB8AC3E}">
        <p14:creationId xmlns:p14="http://schemas.microsoft.com/office/powerpoint/2010/main" val="536794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2BD89C-93C5-438E-86DE-301649835086}"/>
              </a:ext>
            </a:extLst>
          </p:cNvPr>
          <p:cNvSpPr>
            <a:spLocks noGrp="1"/>
          </p:cNvSpPr>
          <p:nvPr>
            <p:ph type="title"/>
          </p:nvPr>
        </p:nvSpPr>
        <p:spPr/>
        <p:txBody>
          <a:bodyPr>
            <a:normAutofit fontScale="90000"/>
          </a:bodyPr>
          <a:lstStyle/>
          <a:p>
            <a:r>
              <a:rPr lang="en-US" dirty="0"/>
              <a:t>COVID-19 Cases by Race in WA</a:t>
            </a:r>
          </a:p>
        </p:txBody>
      </p:sp>
      <p:pic>
        <p:nvPicPr>
          <p:cNvPr id="4" name="Picture 3">
            <a:extLst>
              <a:ext uri="{FF2B5EF4-FFF2-40B4-BE49-F238E27FC236}">
                <a16:creationId xmlns:a16="http://schemas.microsoft.com/office/drawing/2014/main" id="{F3CDE9B3-236D-411C-A267-09F805399272}"/>
              </a:ext>
            </a:extLst>
          </p:cNvPr>
          <p:cNvPicPr>
            <a:picLocks noChangeAspect="1"/>
          </p:cNvPicPr>
          <p:nvPr/>
        </p:nvPicPr>
        <p:blipFill>
          <a:blip r:embed="rId3"/>
          <a:stretch>
            <a:fillRect/>
          </a:stretch>
        </p:blipFill>
        <p:spPr>
          <a:xfrm>
            <a:off x="1359077" y="1282700"/>
            <a:ext cx="6737095" cy="4901326"/>
          </a:xfrm>
          <a:prstGeom prst="rect">
            <a:avLst/>
          </a:prstGeom>
        </p:spPr>
      </p:pic>
    </p:spTree>
    <p:extLst>
      <p:ext uri="{BB962C8B-B14F-4D97-AF65-F5344CB8AC3E}">
        <p14:creationId xmlns:p14="http://schemas.microsoft.com/office/powerpoint/2010/main" val="2635201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99FC54-4337-4AB8-BB94-D9A16C73A78E}"/>
              </a:ext>
            </a:extLst>
          </p:cNvPr>
          <p:cNvSpPr>
            <a:spLocks noGrp="1"/>
          </p:cNvSpPr>
          <p:nvPr>
            <p:ph type="title"/>
          </p:nvPr>
        </p:nvSpPr>
        <p:spPr/>
        <p:txBody>
          <a:bodyPr>
            <a:normAutofit fontScale="90000"/>
          </a:bodyPr>
          <a:lstStyle/>
          <a:p>
            <a:r>
              <a:rPr lang="en-US" dirty="0"/>
              <a:t>DOH In Action Review</a:t>
            </a:r>
          </a:p>
        </p:txBody>
      </p:sp>
      <p:graphicFrame>
        <p:nvGraphicFramePr>
          <p:cNvPr id="4" name="Table 3">
            <a:extLst>
              <a:ext uri="{FF2B5EF4-FFF2-40B4-BE49-F238E27FC236}">
                <a16:creationId xmlns:a16="http://schemas.microsoft.com/office/drawing/2014/main" id="{6921E21A-72C2-4111-91D2-B565AA3127D9}"/>
              </a:ext>
            </a:extLst>
          </p:cNvPr>
          <p:cNvGraphicFramePr>
            <a:graphicFrameLocks noGrp="1"/>
          </p:cNvGraphicFramePr>
          <p:nvPr>
            <p:extLst>
              <p:ext uri="{D42A27DB-BD31-4B8C-83A1-F6EECF244321}">
                <p14:modId xmlns:p14="http://schemas.microsoft.com/office/powerpoint/2010/main" val="1860251441"/>
              </p:ext>
            </p:extLst>
          </p:nvPr>
        </p:nvGraphicFramePr>
        <p:xfrm>
          <a:off x="863599" y="1346199"/>
          <a:ext cx="7903029" cy="4925639"/>
        </p:xfrm>
        <a:graphic>
          <a:graphicData uri="http://schemas.openxmlformats.org/drawingml/2006/table">
            <a:tbl>
              <a:tblPr firstRow="1" firstCol="1" bandRow="1">
                <a:tableStyleId>{5C22544A-7EE6-4342-B048-85BDC9FD1C3A}</a:tableStyleId>
              </a:tblPr>
              <a:tblGrid>
                <a:gridCol w="1331263">
                  <a:extLst>
                    <a:ext uri="{9D8B030D-6E8A-4147-A177-3AD203B41FA5}">
                      <a16:colId xmlns:a16="http://schemas.microsoft.com/office/drawing/2014/main" val="1235746909"/>
                    </a:ext>
                  </a:extLst>
                </a:gridCol>
                <a:gridCol w="3285514">
                  <a:extLst>
                    <a:ext uri="{9D8B030D-6E8A-4147-A177-3AD203B41FA5}">
                      <a16:colId xmlns:a16="http://schemas.microsoft.com/office/drawing/2014/main" val="2421051137"/>
                    </a:ext>
                  </a:extLst>
                </a:gridCol>
                <a:gridCol w="3286252">
                  <a:extLst>
                    <a:ext uri="{9D8B030D-6E8A-4147-A177-3AD203B41FA5}">
                      <a16:colId xmlns:a16="http://schemas.microsoft.com/office/drawing/2014/main" val="417072280"/>
                    </a:ext>
                  </a:extLst>
                </a:gridCol>
              </a:tblGrid>
              <a:tr h="215446">
                <a:tc gridSpan="3">
                  <a:txBody>
                    <a:bodyPr/>
                    <a:lstStyle/>
                    <a:p>
                      <a:pPr marL="0" marR="0" algn="ctr">
                        <a:spcBef>
                          <a:spcPts val="0"/>
                        </a:spcBef>
                        <a:spcAft>
                          <a:spcPts val="0"/>
                        </a:spcAft>
                      </a:pPr>
                      <a:r>
                        <a:rPr lang="en-US" sz="1400">
                          <a:effectLst/>
                        </a:rPr>
                        <a:t>Significant Findings  </a:t>
                      </a:r>
                      <a:endParaRPr lang="en-US" sz="1400" b="1">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9145003"/>
                  </a:ext>
                </a:extLst>
              </a:tr>
              <a:tr h="361529">
                <a:tc>
                  <a:txBody>
                    <a:bodyPr/>
                    <a:lstStyle/>
                    <a:p>
                      <a:pPr marL="0" marR="0">
                        <a:spcBef>
                          <a:spcPts val="0"/>
                        </a:spcBef>
                        <a:spcAft>
                          <a:spcPts val="0"/>
                        </a:spcAft>
                      </a:pPr>
                      <a:r>
                        <a:rPr lang="en-US" sz="2400">
                          <a:effectLst/>
                        </a:rPr>
                        <a:t>Theme</a:t>
                      </a:r>
                      <a:endParaRPr lang="en-US" sz="2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tc>
                <a:tc>
                  <a:txBody>
                    <a:bodyPr/>
                    <a:lstStyle/>
                    <a:p>
                      <a:pPr marL="0" marR="0">
                        <a:spcBef>
                          <a:spcPts val="0"/>
                        </a:spcBef>
                        <a:spcAft>
                          <a:spcPts val="0"/>
                        </a:spcAft>
                      </a:pPr>
                      <a:r>
                        <a:rPr lang="en-US" sz="2400">
                          <a:effectLst/>
                        </a:rPr>
                        <a:t>Strengths</a:t>
                      </a:r>
                      <a:endParaRPr lang="en-US" sz="2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tc>
                <a:tc>
                  <a:txBody>
                    <a:bodyPr/>
                    <a:lstStyle/>
                    <a:p>
                      <a:pPr marL="0" marR="0">
                        <a:spcBef>
                          <a:spcPts val="0"/>
                        </a:spcBef>
                        <a:spcAft>
                          <a:spcPts val="0"/>
                        </a:spcAft>
                      </a:pPr>
                      <a:r>
                        <a:rPr lang="en-US" sz="2400" dirty="0">
                          <a:effectLst/>
                        </a:rPr>
                        <a:t>Opportunities for Success</a:t>
                      </a:r>
                      <a:endParaRPr lang="en-US" sz="2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tc>
                <a:extLst>
                  <a:ext uri="{0D108BD9-81ED-4DB2-BD59-A6C34878D82A}">
                    <a16:rowId xmlns:a16="http://schemas.microsoft.com/office/drawing/2014/main" val="1339244361"/>
                  </a:ext>
                </a:extLst>
              </a:tr>
              <a:tr h="828992">
                <a:tc>
                  <a:txBody>
                    <a:bodyPr/>
                    <a:lstStyle/>
                    <a:p>
                      <a:pPr marL="0" marR="0">
                        <a:spcBef>
                          <a:spcPts val="0"/>
                        </a:spcBef>
                        <a:spcAft>
                          <a:spcPts val="0"/>
                        </a:spcAft>
                      </a:pPr>
                      <a:r>
                        <a:rPr lang="en-US" sz="1400" dirty="0">
                          <a:effectLst/>
                        </a:rPr>
                        <a:t>Medical Surge</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Volunteers assisted greatly in the rollout of mass vaccination sites</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Some of the relationships between DOH and healthcare associations were not strong prior to COVID-19 and that impacted early decision-making</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2720704811"/>
                  </a:ext>
                </a:extLst>
              </a:tr>
              <a:tr h="1185255">
                <a:tc>
                  <a:txBody>
                    <a:bodyPr/>
                    <a:lstStyle/>
                    <a:p>
                      <a:pPr marL="0" marR="0">
                        <a:spcBef>
                          <a:spcPts val="0"/>
                        </a:spcBef>
                        <a:spcAft>
                          <a:spcPts val="0"/>
                        </a:spcAft>
                      </a:pPr>
                      <a:r>
                        <a:rPr lang="en-US" sz="1400" dirty="0">
                          <a:effectLst/>
                        </a:rPr>
                        <a:t>Testing Operations</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The Public Health Laboratory worked with partner organization to create new processes and tools that improved laboratory operations and testing</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Development of communication tools, information sharing systems and dashboards were insufficient to address the demands of the pandemic and required  a lot of time and resources to re-invent. </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1919335176"/>
                  </a:ext>
                </a:extLst>
              </a:tr>
              <a:tr h="624477">
                <a:tc>
                  <a:txBody>
                    <a:bodyPr/>
                    <a:lstStyle/>
                    <a:p>
                      <a:pPr marL="0" marR="0">
                        <a:spcBef>
                          <a:spcPts val="0"/>
                        </a:spcBef>
                        <a:spcAft>
                          <a:spcPts val="0"/>
                        </a:spcAft>
                      </a:pPr>
                      <a:r>
                        <a:rPr lang="en-US" sz="1400">
                          <a:effectLst/>
                        </a:rPr>
                        <a:t>Surveillance &amp; Information Management</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DOH created a new Training Group to support an expansive case investigations and contact tracing system</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Increasing collaboration between DOH and local health jurisdictions on building statewide data systems</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3772467261"/>
                  </a:ext>
                </a:extLst>
              </a:tr>
              <a:tr h="722420">
                <a:tc>
                  <a:txBody>
                    <a:bodyPr/>
                    <a:lstStyle/>
                    <a:p>
                      <a:pPr marL="0" marR="0">
                        <a:spcBef>
                          <a:spcPts val="0"/>
                        </a:spcBef>
                        <a:spcAft>
                          <a:spcPts val="0"/>
                        </a:spcAft>
                      </a:pPr>
                      <a:r>
                        <a:rPr lang="en-US" sz="1400">
                          <a:effectLst/>
                        </a:rPr>
                        <a:t>Mass Vaccination Planning</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Washington State excelled at deploying its mass vaccination program</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Improving public education around vaccine safety and effectiveness</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169289664"/>
                  </a:ext>
                </a:extLst>
              </a:tr>
              <a:tr h="899708">
                <a:tc>
                  <a:txBody>
                    <a:bodyPr/>
                    <a:lstStyle/>
                    <a:p>
                      <a:pPr marL="0" marR="0">
                        <a:spcBef>
                          <a:spcPts val="0"/>
                        </a:spcBef>
                        <a:spcAft>
                          <a:spcPts val="0"/>
                        </a:spcAft>
                      </a:pPr>
                      <a:r>
                        <a:rPr lang="en-US" sz="1050" dirty="0">
                          <a:effectLst/>
                        </a:rPr>
                        <a:t>Demobilization </a:t>
                      </a:r>
                      <a:endParaRPr lang="en-US" sz="105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The Demobilization Unit developed new tools and processes for optimizing public health staffing availability </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The demobilization process created challenges for staff getting sufficient rest periods</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204331102"/>
                  </a:ext>
                </a:extLst>
              </a:tr>
            </a:tbl>
          </a:graphicData>
        </a:graphic>
      </p:graphicFrame>
    </p:spTree>
    <p:extLst>
      <p:ext uri="{BB962C8B-B14F-4D97-AF65-F5344CB8AC3E}">
        <p14:creationId xmlns:p14="http://schemas.microsoft.com/office/powerpoint/2010/main" val="4117604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B32540-F38F-400C-98C9-45F253416CB7}"/>
              </a:ext>
            </a:extLst>
          </p:cNvPr>
          <p:cNvSpPr>
            <a:spLocks noGrp="1"/>
          </p:cNvSpPr>
          <p:nvPr>
            <p:ph type="title"/>
          </p:nvPr>
        </p:nvSpPr>
        <p:spPr/>
        <p:txBody>
          <a:bodyPr>
            <a:normAutofit fontScale="90000"/>
          </a:bodyPr>
          <a:lstStyle/>
          <a:p>
            <a:r>
              <a:rPr lang="en-US" dirty="0"/>
              <a:t>DOH In Action Review Cont.</a:t>
            </a:r>
          </a:p>
        </p:txBody>
      </p:sp>
      <p:graphicFrame>
        <p:nvGraphicFramePr>
          <p:cNvPr id="4" name="Table 3">
            <a:extLst>
              <a:ext uri="{FF2B5EF4-FFF2-40B4-BE49-F238E27FC236}">
                <a16:creationId xmlns:a16="http://schemas.microsoft.com/office/drawing/2014/main" id="{ABED28D1-4A10-413A-BF8F-10662E3D4FF3}"/>
              </a:ext>
            </a:extLst>
          </p:cNvPr>
          <p:cNvGraphicFramePr>
            <a:graphicFrameLocks noGrp="1"/>
          </p:cNvGraphicFramePr>
          <p:nvPr>
            <p:extLst>
              <p:ext uri="{D42A27DB-BD31-4B8C-83A1-F6EECF244321}">
                <p14:modId xmlns:p14="http://schemas.microsoft.com/office/powerpoint/2010/main" val="2789631183"/>
              </p:ext>
            </p:extLst>
          </p:nvPr>
        </p:nvGraphicFramePr>
        <p:xfrm>
          <a:off x="532037" y="1444490"/>
          <a:ext cx="8079923" cy="4741387"/>
        </p:xfrm>
        <a:graphic>
          <a:graphicData uri="http://schemas.openxmlformats.org/drawingml/2006/table">
            <a:tbl>
              <a:tblPr firstRow="1" firstCol="1" bandRow="1">
                <a:tableStyleId>{5C22544A-7EE6-4342-B048-85BDC9FD1C3A}</a:tableStyleId>
              </a:tblPr>
              <a:tblGrid>
                <a:gridCol w="1369334">
                  <a:extLst>
                    <a:ext uri="{9D8B030D-6E8A-4147-A177-3AD203B41FA5}">
                      <a16:colId xmlns:a16="http://schemas.microsoft.com/office/drawing/2014/main" val="982841684"/>
                    </a:ext>
                  </a:extLst>
                </a:gridCol>
                <a:gridCol w="3350781">
                  <a:extLst>
                    <a:ext uri="{9D8B030D-6E8A-4147-A177-3AD203B41FA5}">
                      <a16:colId xmlns:a16="http://schemas.microsoft.com/office/drawing/2014/main" val="2482422167"/>
                    </a:ext>
                  </a:extLst>
                </a:gridCol>
                <a:gridCol w="3359808">
                  <a:extLst>
                    <a:ext uri="{9D8B030D-6E8A-4147-A177-3AD203B41FA5}">
                      <a16:colId xmlns:a16="http://schemas.microsoft.com/office/drawing/2014/main" val="657095301"/>
                    </a:ext>
                  </a:extLst>
                </a:gridCol>
              </a:tblGrid>
              <a:tr h="995624">
                <a:tc>
                  <a:txBody>
                    <a:bodyPr/>
                    <a:lstStyle/>
                    <a:p>
                      <a:pPr marL="0" marR="0">
                        <a:spcBef>
                          <a:spcPts val="0"/>
                        </a:spcBef>
                        <a:spcAft>
                          <a:spcPts val="0"/>
                        </a:spcAft>
                      </a:pPr>
                      <a:r>
                        <a:rPr lang="en-US" sz="1400">
                          <a:effectLst/>
                        </a:rPr>
                        <a:t>Public Information &amp; Messaging</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b="0" kern="1200" dirty="0">
                          <a:solidFill>
                            <a:schemeClr val="dk1"/>
                          </a:solidFill>
                          <a:effectLst/>
                          <a:latin typeface="+mn-lt"/>
                          <a:ea typeface="+mn-ea"/>
                          <a:cs typeface="+mn-cs"/>
                        </a:rPr>
                        <a:t>DOH was committed to providing accurate public messaging while battling misinformation.</a:t>
                      </a:r>
                    </a:p>
                  </a:txBody>
                  <a:tcPr marL="5702" marR="5702" marT="5702" marB="5702" anchor="ctr">
                    <a:solidFill>
                      <a:schemeClr val="accent1">
                        <a:lumMod val="20000"/>
                        <a:lumOff val="80000"/>
                      </a:schemeClr>
                    </a:solidFill>
                  </a:tcPr>
                </a:tc>
                <a:tc>
                  <a:txBody>
                    <a:bodyPr/>
                    <a:lstStyle/>
                    <a:p>
                      <a:pPr marL="0" marR="0">
                        <a:spcBef>
                          <a:spcPts val="0"/>
                        </a:spcBef>
                        <a:spcAft>
                          <a:spcPts val="0"/>
                        </a:spcAft>
                      </a:pPr>
                      <a:r>
                        <a:rPr lang="en-US" sz="1400" b="0" kern="1200" dirty="0">
                          <a:solidFill>
                            <a:schemeClr val="dk1"/>
                          </a:solidFill>
                          <a:effectLst/>
                          <a:latin typeface="+mn-lt"/>
                          <a:ea typeface="+mn-ea"/>
                          <a:cs typeface="+mn-cs"/>
                        </a:rPr>
                        <a:t>Inconsistent/non-standard process for integrating trusted community partners who could support communications to vulnerable into messaging efforts</a:t>
                      </a:r>
                    </a:p>
                  </a:txBody>
                  <a:tcPr marL="5702" marR="5702" marT="5702" marB="5702" anchor="ctr">
                    <a:solidFill>
                      <a:schemeClr val="accent1">
                        <a:lumMod val="20000"/>
                        <a:lumOff val="80000"/>
                      </a:schemeClr>
                    </a:solidFill>
                  </a:tcPr>
                </a:tc>
                <a:extLst>
                  <a:ext uri="{0D108BD9-81ED-4DB2-BD59-A6C34878D82A}">
                    <a16:rowId xmlns:a16="http://schemas.microsoft.com/office/drawing/2014/main" val="1571637018"/>
                  </a:ext>
                </a:extLst>
              </a:tr>
              <a:tr h="995624">
                <a:tc>
                  <a:txBody>
                    <a:bodyPr/>
                    <a:lstStyle/>
                    <a:p>
                      <a:pPr marL="0" marR="0">
                        <a:spcBef>
                          <a:spcPts val="0"/>
                        </a:spcBef>
                        <a:spcAft>
                          <a:spcPts val="0"/>
                        </a:spcAft>
                      </a:pPr>
                      <a:r>
                        <a:rPr lang="en-US" sz="1400">
                          <a:effectLst/>
                        </a:rPr>
                        <a:t>Resource Management</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b="0" dirty="0">
                          <a:effectLst/>
                        </a:rPr>
                        <a:t>Coordination with local health, health care, and private industry in getting health care workers needed resources.</a:t>
                      </a:r>
                      <a:endParaRPr lang="en-US" sz="1400" b="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b="0" dirty="0">
                          <a:effectLst/>
                        </a:rPr>
                        <a:t>Funding for staffing surge was unclear early in the pandemic which slowed response</a:t>
                      </a:r>
                      <a:endParaRPr lang="en-US" sz="1400" b="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4122481506"/>
                  </a:ext>
                </a:extLst>
              </a:tr>
              <a:tr h="758891">
                <a:tc>
                  <a:txBody>
                    <a:bodyPr/>
                    <a:lstStyle/>
                    <a:p>
                      <a:pPr marL="0" marR="0">
                        <a:spcBef>
                          <a:spcPts val="0"/>
                        </a:spcBef>
                        <a:spcAft>
                          <a:spcPts val="0"/>
                        </a:spcAft>
                      </a:pPr>
                      <a:r>
                        <a:rPr lang="en-US" sz="1400">
                          <a:effectLst/>
                        </a:rPr>
                        <a:t>Staff Safety &amp; Wellness</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b="0" dirty="0">
                          <a:effectLst/>
                        </a:rPr>
                        <a:t>Staff exhibited great passion and commitment at DOH</a:t>
                      </a:r>
                      <a:endParaRPr lang="en-US" sz="1400" b="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b="0" dirty="0">
                          <a:effectLst/>
                        </a:rPr>
                        <a:t>The lengthy response to the COVID-19 pandemic took a dramatic toll on staff members.  </a:t>
                      </a:r>
                      <a:endParaRPr lang="en-US" sz="1400" b="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3239919576"/>
                  </a:ext>
                </a:extLst>
              </a:tr>
              <a:tr h="995624">
                <a:tc>
                  <a:txBody>
                    <a:bodyPr/>
                    <a:lstStyle/>
                    <a:p>
                      <a:pPr marL="0" marR="0">
                        <a:spcBef>
                          <a:spcPts val="0"/>
                        </a:spcBef>
                        <a:spcAft>
                          <a:spcPts val="0"/>
                        </a:spcAft>
                      </a:pPr>
                      <a:r>
                        <a:rPr lang="en-US" sz="1400">
                          <a:effectLst/>
                        </a:rPr>
                        <a:t>Tribal Relations</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b="0" dirty="0">
                          <a:effectLst/>
                        </a:rPr>
                        <a:t>Tribal representatives and leaders reported feeling supported by the state in many ways during the pandemic.</a:t>
                      </a:r>
                      <a:endParaRPr lang="en-US" sz="1400" b="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b="0" dirty="0">
                          <a:effectLst/>
                        </a:rPr>
                        <a:t>There are still many opportunities for DOH staff to better recognize the sovereignty of tribal nations</a:t>
                      </a:r>
                      <a:endParaRPr lang="en-US" sz="1400" b="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2351204325"/>
                  </a:ext>
                </a:extLst>
              </a:tr>
              <a:tr h="995624">
                <a:tc>
                  <a:txBody>
                    <a:bodyPr/>
                    <a:lstStyle/>
                    <a:p>
                      <a:pPr marL="0" marR="0">
                        <a:spcBef>
                          <a:spcPts val="0"/>
                        </a:spcBef>
                        <a:spcAft>
                          <a:spcPts val="0"/>
                        </a:spcAft>
                      </a:pPr>
                      <a:r>
                        <a:rPr lang="en-US" sz="1400">
                          <a:effectLst/>
                        </a:rPr>
                        <a:t>Internal Communications</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DOH prioritized open and transparent internal communication during the initial phases of the response.</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As operations transitioned into a sustained response model, communication became inconsistent</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2514050447"/>
                  </a:ext>
                </a:extLst>
              </a:tr>
            </a:tbl>
          </a:graphicData>
        </a:graphic>
      </p:graphicFrame>
    </p:spTree>
    <p:extLst>
      <p:ext uri="{BB962C8B-B14F-4D97-AF65-F5344CB8AC3E}">
        <p14:creationId xmlns:p14="http://schemas.microsoft.com/office/powerpoint/2010/main" val="933700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D8685F-8813-43D4-808A-5B2E55E67640}"/>
              </a:ext>
            </a:extLst>
          </p:cNvPr>
          <p:cNvSpPr>
            <a:spLocks noGrp="1"/>
          </p:cNvSpPr>
          <p:nvPr>
            <p:ph type="title"/>
          </p:nvPr>
        </p:nvSpPr>
        <p:spPr/>
        <p:txBody>
          <a:bodyPr>
            <a:normAutofit fontScale="90000"/>
          </a:bodyPr>
          <a:lstStyle/>
          <a:p>
            <a:r>
              <a:rPr lang="en-US" dirty="0"/>
              <a:t>In Action Cont.</a:t>
            </a:r>
          </a:p>
        </p:txBody>
      </p:sp>
      <p:graphicFrame>
        <p:nvGraphicFramePr>
          <p:cNvPr id="4" name="Table 3">
            <a:extLst>
              <a:ext uri="{FF2B5EF4-FFF2-40B4-BE49-F238E27FC236}">
                <a16:creationId xmlns:a16="http://schemas.microsoft.com/office/drawing/2014/main" id="{76CF4DC3-7A06-452D-9D99-6E3467521522}"/>
              </a:ext>
            </a:extLst>
          </p:cNvPr>
          <p:cNvGraphicFramePr>
            <a:graphicFrameLocks noGrp="1"/>
          </p:cNvGraphicFramePr>
          <p:nvPr>
            <p:extLst>
              <p:ext uri="{D42A27DB-BD31-4B8C-83A1-F6EECF244321}">
                <p14:modId xmlns:p14="http://schemas.microsoft.com/office/powerpoint/2010/main" val="1797799613"/>
              </p:ext>
            </p:extLst>
          </p:nvPr>
        </p:nvGraphicFramePr>
        <p:xfrm>
          <a:off x="641349" y="1292225"/>
          <a:ext cx="7861300" cy="4998512"/>
        </p:xfrm>
        <a:graphic>
          <a:graphicData uri="http://schemas.openxmlformats.org/drawingml/2006/table">
            <a:tbl>
              <a:tblPr firstRow="1" firstCol="1" bandRow="1">
                <a:tableStyleId>{5C22544A-7EE6-4342-B048-85BDC9FD1C3A}</a:tableStyleId>
              </a:tblPr>
              <a:tblGrid>
                <a:gridCol w="1324234">
                  <a:extLst>
                    <a:ext uri="{9D8B030D-6E8A-4147-A177-3AD203B41FA5}">
                      <a16:colId xmlns:a16="http://schemas.microsoft.com/office/drawing/2014/main" val="1334384035"/>
                    </a:ext>
                  </a:extLst>
                </a:gridCol>
                <a:gridCol w="3268166">
                  <a:extLst>
                    <a:ext uri="{9D8B030D-6E8A-4147-A177-3AD203B41FA5}">
                      <a16:colId xmlns:a16="http://schemas.microsoft.com/office/drawing/2014/main" val="1890382013"/>
                    </a:ext>
                  </a:extLst>
                </a:gridCol>
                <a:gridCol w="3268900">
                  <a:extLst>
                    <a:ext uri="{9D8B030D-6E8A-4147-A177-3AD203B41FA5}">
                      <a16:colId xmlns:a16="http://schemas.microsoft.com/office/drawing/2014/main" val="1335744595"/>
                    </a:ext>
                  </a:extLst>
                </a:gridCol>
              </a:tblGrid>
              <a:tr h="84263">
                <a:tc>
                  <a:txBody>
                    <a:bodyPr/>
                    <a:lstStyle/>
                    <a:p>
                      <a:pPr marL="0" marR="0">
                        <a:spcBef>
                          <a:spcPts val="0"/>
                        </a:spcBef>
                        <a:spcAft>
                          <a:spcPts val="0"/>
                        </a:spcAft>
                      </a:pPr>
                      <a:r>
                        <a:rPr lang="en-US" sz="1400">
                          <a:effectLst/>
                        </a:rPr>
                        <a:t>Theme</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tc>
                <a:tc>
                  <a:txBody>
                    <a:bodyPr/>
                    <a:lstStyle/>
                    <a:p>
                      <a:pPr marL="0" marR="0">
                        <a:spcBef>
                          <a:spcPts val="0"/>
                        </a:spcBef>
                        <a:spcAft>
                          <a:spcPts val="0"/>
                        </a:spcAft>
                      </a:pPr>
                      <a:r>
                        <a:rPr lang="en-US" sz="1400">
                          <a:effectLst/>
                        </a:rPr>
                        <a:t>Strengths</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tc>
                <a:tc>
                  <a:txBody>
                    <a:bodyPr/>
                    <a:lstStyle/>
                    <a:p>
                      <a:pPr marL="0" marR="0">
                        <a:spcBef>
                          <a:spcPts val="0"/>
                        </a:spcBef>
                        <a:spcAft>
                          <a:spcPts val="0"/>
                        </a:spcAft>
                      </a:pPr>
                      <a:r>
                        <a:rPr lang="en-US" sz="1400">
                          <a:effectLst/>
                        </a:rPr>
                        <a:t>Opportunities for Success</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tc>
                <a:extLst>
                  <a:ext uri="{0D108BD9-81ED-4DB2-BD59-A6C34878D82A}">
                    <a16:rowId xmlns:a16="http://schemas.microsoft.com/office/drawing/2014/main" val="3259267432"/>
                  </a:ext>
                </a:extLst>
              </a:tr>
              <a:tr h="248042">
                <a:tc>
                  <a:txBody>
                    <a:bodyPr/>
                    <a:lstStyle/>
                    <a:p>
                      <a:pPr marL="0" marR="0">
                        <a:spcBef>
                          <a:spcPts val="0"/>
                        </a:spcBef>
                        <a:spcAft>
                          <a:spcPts val="0"/>
                        </a:spcAft>
                      </a:pPr>
                      <a:r>
                        <a:rPr lang="en-US" sz="1400">
                          <a:effectLst/>
                        </a:rPr>
                        <a:t>Activation &amp; ACC Operations</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DOH initially activated quickly, scaling up their response to meet incident needs</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lgn="l">
                        <a:spcBef>
                          <a:spcPts val="620"/>
                        </a:spcBef>
                        <a:spcAft>
                          <a:spcPts val="600"/>
                        </a:spcAft>
                      </a:pPr>
                      <a:r>
                        <a:rPr lang="en-US" sz="1400" dirty="0">
                          <a:effectLst/>
                        </a:rPr>
                        <a:t>Improvements could be made to the activation and Incident Management Team (IMT) onboarding process</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1340588174"/>
                  </a:ext>
                </a:extLst>
              </a:tr>
              <a:tr h="330722">
                <a:tc>
                  <a:txBody>
                    <a:bodyPr/>
                    <a:lstStyle/>
                    <a:p>
                      <a:pPr marL="0" marR="0">
                        <a:spcBef>
                          <a:spcPts val="0"/>
                        </a:spcBef>
                        <a:spcAft>
                          <a:spcPts val="0"/>
                        </a:spcAft>
                      </a:pPr>
                      <a:r>
                        <a:rPr lang="en-US" sz="1400">
                          <a:effectLst/>
                        </a:rPr>
                        <a:t>Community Needs &amp; Impacts</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DOH undertook creative and innovative methods to address community needs</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Despite outreach, vulnerable populations still did not receive resources necessary to ease the disproportionate impact of the pandemic.</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1665399340"/>
                  </a:ext>
                </a:extLst>
              </a:tr>
              <a:tr h="200176">
                <a:tc>
                  <a:txBody>
                    <a:bodyPr/>
                    <a:lstStyle/>
                    <a:p>
                      <a:pPr marL="0" marR="0">
                        <a:spcBef>
                          <a:spcPts val="0"/>
                        </a:spcBef>
                        <a:spcAft>
                          <a:spcPts val="0"/>
                        </a:spcAft>
                      </a:pPr>
                      <a:r>
                        <a:rPr lang="en-US" sz="1400">
                          <a:effectLst/>
                        </a:rPr>
                        <a:t>Continuity of Operations</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Despite the challenges of a large-scale and multi-dimensional crisis, DOH maintained many elements of steady-state functions</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Leadership communicated conflicting priorities which generated confusion.</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2727176760"/>
                  </a:ext>
                </a:extLst>
              </a:tr>
              <a:tr h="200176">
                <a:tc>
                  <a:txBody>
                    <a:bodyPr/>
                    <a:lstStyle/>
                    <a:p>
                      <a:pPr marL="0" marR="0">
                        <a:spcBef>
                          <a:spcPts val="0"/>
                        </a:spcBef>
                        <a:spcAft>
                          <a:spcPts val="0"/>
                        </a:spcAft>
                      </a:pPr>
                      <a:r>
                        <a:rPr lang="en-US" sz="1400">
                          <a:effectLst/>
                        </a:rPr>
                        <a:t>Public Private Partnership</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The Public-Private Partnerships developed by DOH during the pandemic were critical to the overall success of the response.</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a:effectLst/>
                        </a:rPr>
                        <a:t>A formal process for public-private partnerships to flourish does not yet exist and needs to be developed.</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3755968277"/>
                  </a:ext>
                </a:extLst>
              </a:tr>
              <a:tr h="243692">
                <a:tc>
                  <a:txBody>
                    <a:bodyPr/>
                    <a:lstStyle/>
                    <a:p>
                      <a:pPr marL="0" marR="0">
                        <a:spcBef>
                          <a:spcPts val="0"/>
                        </a:spcBef>
                        <a:spcAft>
                          <a:spcPts val="0"/>
                        </a:spcAft>
                      </a:pPr>
                      <a:r>
                        <a:rPr lang="en-US" sz="1400">
                          <a:effectLst/>
                        </a:rPr>
                        <a:t>Interagency Coordination – Local to State</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a:effectLst/>
                        </a:rPr>
                        <a:t>The COVID-19 response fostered greater relationships between DOH and local communities.</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There is a lack of understanding within DOH regarding the capabilities of local health care coalitions and associations</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3833031714"/>
                  </a:ext>
                </a:extLst>
              </a:tr>
              <a:tr h="287209">
                <a:tc>
                  <a:txBody>
                    <a:bodyPr/>
                    <a:lstStyle/>
                    <a:p>
                      <a:pPr marL="0" marR="0">
                        <a:spcBef>
                          <a:spcPts val="0"/>
                        </a:spcBef>
                        <a:spcAft>
                          <a:spcPts val="0"/>
                        </a:spcAft>
                      </a:pPr>
                      <a:r>
                        <a:rPr lang="en-US" sz="1400">
                          <a:effectLst/>
                        </a:rPr>
                        <a:t>Interagency Coordination – State to State</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a:effectLst/>
                        </a:rPr>
                        <a:t>The Governor’s Office and DOH fostered a strong relationship throughout the response. </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Other state departments and entities felt the lack of Unified Command during certain portions of the response</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566112492"/>
                  </a:ext>
                </a:extLst>
              </a:tr>
              <a:tr h="330722">
                <a:tc>
                  <a:txBody>
                    <a:bodyPr/>
                    <a:lstStyle/>
                    <a:p>
                      <a:pPr marL="0" marR="0">
                        <a:spcBef>
                          <a:spcPts val="0"/>
                        </a:spcBef>
                        <a:spcAft>
                          <a:spcPts val="0"/>
                        </a:spcAft>
                      </a:pPr>
                      <a:r>
                        <a:rPr lang="en-US" sz="1400">
                          <a:effectLst/>
                        </a:rPr>
                        <a:t>Interagency Coordination – Federal to State</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a:effectLst/>
                        </a:rPr>
                        <a:t>The DOH and the Centers for Disease Control and Prevention (CDC) coordinated effectively. </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tc>
                  <a:txBody>
                    <a:bodyPr/>
                    <a:lstStyle/>
                    <a:p>
                      <a:pPr marL="0" marR="0">
                        <a:spcBef>
                          <a:spcPts val="0"/>
                        </a:spcBef>
                        <a:spcAft>
                          <a:spcPts val="0"/>
                        </a:spcAft>
                      </a:pPr>
                      <a:r>
                        <a:rPr lang="en-US" sz="1400" dirty="0">
                          <a:effectLst/>
                        </a:rPr>
                        <a:t>The response to the COVID-19 pandemic by the 2020 federal administration increased the difficulty of the response</a:t>
                      </a:r>
                      <a:endParaRPr lang="en-US" sz="1400" dirty="0">
                        <a:effectLst/>
                        <a:latin typeface="Arial" panose="020B0604020202020204" pitchFamily="34" charset="0"/>
                        <a:ea typeface="Arial" panose="020B0604020202020204" pitchFamily="34" charset="0"/>
                        <a:cs typeface="Arial" panose="020B0604020202020204" pitchFamily="34" charset="0"/>
                      </a:endParaRPr>
                    </a:p>
                  </a:txBody>
                  <a:tcPr marL="5702" marR="5702" marT="5702" marB="5702" anchor="ctr"/>
                </a:tc>
                <a:extLst>
                  <a:ext uri="{0D108BD9-81ED-4DB2-BD59-A6C34878D82A}">
                    <a16:rowId xmlns:a16="http://schemas.microsoft.com/office/drawing/2014/main" val="2373431398"/>
                  </a:ext>
                </a:extLst>
              </a:tr>
            </a:tbl>
          </a:graphicData>
        </a:graphic>
      </p:graphicFrame>
    </p:spTree>
    <p:extLst>
      <p:ext uri="{BB962C8B-B14F-4D97-AF65-F5344CB8AC3E}">
        <p14:creationId xmlns:p14="http://schemas.microsoft.com/office/powerpoint/2010/main" val="4005533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3D3B06-125B-48F8-8274-890B52AAD697}"/>
              </a:ext>
            </a:extLst>
          </p:cNvPr>
          <p:cNvSpPr>
            <a:spLocks noGrp="1"/>
          </p:cNvSpPr>
          <p:nvPr>
            <p:ph type="body" sz="quarter" idx="22"/>
          </p:nvPr>
        </p:nvSpPr>
        <p:spPr/>
        <p:txBody>
          <a:bodyPr/>
          <a:lstStyle/>
          <a:p>
            <a:pPr marL="342900" indent="-342900">
              <a:buFont typeface="Arial" panose="020B0604020202020204" pitchFamily="34" charset="0"/>
              <a:buChar char="•"/>
            </a:pPr>
            <a:r>
              <a:rPr lang="en-US" dirty="0"/>
              <a:t>NIH researchers collaborating with an international team interested in priority setting and resource allocation during the COVID-19 pandemic. </a:t>
            </a:r>
          </a:p>
          <a:p>
            <a:pPr marL="342900" indent="-342900">
              <a:buFont typeface="Arial" panose="020B0604020202020204" pitchFamily="34" charset="0"/>
              <a:buChar char="•"/>
            </a:pPr>
            <a:r>
              <a:rPr lang="en-US" dirty="0"/>
              <a:t>Sampling countries representing all the WHO regions, including the United States. </a:t>
            </a:r>
          </a:p>
          <a:p>
            <a:pPr marL="342900" indent="-342900">
              <a:buFont typeface="Arial" panose="020B0604020202020204" pitchFamily="34" charset="0"/>
              <a:buChar char="•"/>
            </a:pPr>
            <a:r>
              <a:rPr lang="en-US" dirty="0"/>
              <a:t>Washington was selected as one of the states </a:t>
            </a:r>
          </a:p>
          <a:p>
            <a:pPr marL="342900" indent="-342900">
              <a:buFont typeface="Arial" panose="020B0604020202020204" pitchFamily="34" charset="0"/>
              <a:buChar char="•"/>
            </a:pPr>
            <a:r>
              <a:rPr lang="en-US" dirty="0"/>
              <a:t>This information will be used to glean key lessons that could be used in planning for any future disease outbreaks.</a:t>
            </a:r>
          </a:p>
          <a:p>
            <a:endParaRPr lang="en-US" dirty="0"/>
          </a:p>
        </p:txBody>
      </p:sp>
      <p:sp>
        <p:nvSpPr>
          <p:cNvPr id="3" name="Title 2">
            <a:extLst>
              <a:ext uri="{FF2B5EF4-FFF2-40B4-BE49-F238E27FC236}">
                <a16:creationId xmlns:a16="http://schemas.microsoft.com/office/drawing/2014/main" id="{3810B53B-09B4-493F-AF61-3F4A84465D2E}"/>
              </a:ext>
            </a:extLst>
          </p:cNvPr>
          <p:cNvSpPr>
            <a:spLocks noGrp="1"/>
          </p:cNvSpPr>
          <p:nvPr>
            <p:ph type="title"/>
          </p:nvPr>
        </p:nvSpPr>
        <p:spPr/>
        <p:txBody>
          <a:bodyPr>
            <a:normAutofit fontScale="90000"/>
          </a:bodyPr>
          <a:lstStyle/>
          <a:p>
            <a:r>
              <a:rPr lang="en-US" dirty="0"/>
              <a:t>National Institutes of Health</a:t>
            </a:r>
          </a:p>
        </p:txBody>
      </p:sp>
    </p:spTree>
    <p:extLst>
      <p:ext uri="{BB962C8B-B14F-4D97-AF65-F5344CB8AC3E}">
        <p14:creationId xmlns:p14="http://schemas.microsoft.com/office/powerpoint/2010/main" val="3184541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37C562-AFEA-41FC-87C1-6EB439AEFE2F}"/>
              </a:ext>
            </a:extLst>
          </p:cNvPr>
          <p:cNvSpPr>
            <a:spLocks noGrp="1"/>
          </p:cNvSpPr>
          <p:nvPr>
            <p:ph type="body" sz="quarter" idx="21"/>
          </p:nvPr>
        </p:nvSpPr>
        <p:spPr/>
        <p:txBody>
          <a:bodyPr/>
          <a:lstStyle/>
          <a:p>
            <a:r>
              <a:rPr lang="en-US" dirty="0"/>
              <a:t>General Retrospective Themes </a:t>
            </a:r>
          </a:p>
        </p:txBody>
      </p:sp>
      <p:sp>
        <p:nvSpPr>
          <p:cNvPr id="3" name="Text Placeholder 2">
            <a:extLst>
              <a:ext uri="{FF2B5EF4-FFF2-40B4-BE49-F238E27FC236}">
                <a16:creationId xmlns:a16="http://schemas.microsoft.com/office/drawing/2014/main" id="{E54A11BE-B29B-4DFB-AC24-1185D997B9F1}"/>
              </a:ext>
            </a:extLst>
          </p:cNvPr>
          <p:cNvSpPr>
            <a:spLocks noGrp="1"/>
          </p:cNvSpPr>
          <p:nvPr>
            <p:ph type="body" sz="quarter" idx="22"/>
          </p:nvPr>
        </p:nvSpPr>
        <p:spPr>
          <a:xfrm>
            <a:off x="808279" y="1606083"/>
            <a:ext cx="7544414" cy="4223218"/>
          </a:xfrm>
        </p:spPr>
        <p:txBody>
          <a:bodyPr/>
          <a:lstStyle/>
          <a:p>
            <a:r>
              <a:rPr lang="en-US" b="1" dirty="0"/>
              <a:t>Networks</a:t>
            </a:r>
            <a:r>
              <a:rPr lang="en-US" dirty="0"/>
              <a:t> - The pandemic transcended partnerships to require a capability to leverage networks of organizations …</a:t>
            </a:r>
          </a:p>
          <a:p>
            <a:r>
              <a:rPr lang="en-US" b="1" dirty="0"/>
              <a:t>Engagement</a:t>
            </a:r>
            <a:r>
              <a:rPr lang="en-US" dirty="0"/>
              <a:t> - Pandemics affect everyone in different ways building systems for engaging with communities and connecting them to the resources and information necessary for success is critical…</a:t>
            </a:r>
          </a:p>
          <a:p>
            <a:r>
              <a:rPr lang="en-US" b="1" dirty="0"/>
              <a:t>Connecting</a:t>
            </a:r>
            <a:r>
              <a:rPr lang="en-US" dirty="0"/>
              <a:t> - Connecting networks of people in this way requires communications and information sharing systems robust enough to endure through the response…</a:t>
            </a:r>
          </a:p>
          <a:p>
            <a:r>
              <a:rPr lang="en-US" b="1" dirty="0"/>
              <a:t>Trust</a:t>
            </a:r>
            <a:r>
              <a:rPr lang="en-US" dirty="0"/>
              <a:t> - Our organizations must build trust with the communities we serve and with each other if we want to be successful in the next response…</a:t>
            </a:r>
          </a:p>
        </p:txBody>
      </p:sp>
    </p:spTree>
    <p:extLst>
      <p:ext uri="{BB962C8B-B14F-4D97-AF65-F5344CB8AC3E}">
        <p14:creationId xmlns:p14="http://schemas.microsoft.com/office/powerpoint/2010/main" val="3804984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5F0C0E80-250F-4950-B676-100D5219B885}"/>
              </a:ext>
            </a:extLst>
          </p:cNvPr>
          <p:cNvSpPr>
            <a:spLocks noGrp="1"/>
          </p:cNvSpPr>
          <p:nvPr>
            <p:ph type="body" sz="quarter" idx="18"/>
          </p:nvPr>
        </p:nvSpPr>
        <p:spPr/>
        <p:txBody>
          <a:bodyPr>
            <a:normAutofit fontScale="70000" lnSpcReduction="20000"/>
          </a:bodyPr>
          <a:lstStyle/>
          <a:p>
            <a:r>
              <a:rPr lang="en-US" dirty="0"/>
              <a:t>Acting Deputy Secretary</a:t>
            </a:r>
          </a:p>
        </p:txBody>
      </p:sp>
      <p:sp>
        <p:nvSpPr>
          <p:cNvPr id="18" name="Text Placeholder 17">
            <a:extLst>
              <a:ext uri="{FF2B5EF4-FFF2-40B4-BE49-F238E27FC236}">
                <a16:creationId xmlns:a16="http://schemas.microsoft.com/office/drawing/2014/main" id="{F1A93AD3-BB07-49A5-817D-A5A98F7C80A2}"/>
              </a:ext>
            </a:extLst>
          </p:cNvPr>
          <p:cNvSpPr>
            <a:spLocks noGrp="1"/>
          </p:cNvSpPr>
          <p:nvPr>
            <p:ph type="body" sz="quarter" idx="20"/>
          </p:nvPr>
        </p:nvSpPr>
        <p:spPr>
          <a:xfrm>
            <a:off x="2639868" y="5034346"/>
            <a:ext cx="3877407" cy="374650"/>
          </a:xfrm>
        </p:spPr>
        <p:txBody>
          <a:bodyPr>
            <a:normAutofit fontScale="62500" lnSpcReduction="20000"/>
          </a:bodyPr>
          <a:lstStyle/>
          <a:p>
            <a:r>
              <a:rPr lang="en-US" dirty="0"/>
              <a:t>Emergency Preparedness, Resilience, and Response</a:t>
            </a:r>
          </a:p>
        </p:txBody>
      </p:sp>
      <p:sp>
        <p:nvSpPr>
          <p:cNvPr id="19" name="Text Placeholder 18">
            <a:extLst>
              <a:ext uri="{FF2B5EF4-FFF2-40B4-BE49-F238E27FC236}">
                <a16:creationId xmlns:a16="http://schemas.microsoft.com/office/drawing/2014/main" id="{65EC4F91-769C-4AF2-B361-C0470A96FA05}"/>
              </a:ext>
            </a:extLst>
          </p:cNvPr>
          <p:cNvSpPr>
            <a:spLocks noGrp="1"/>
          </p:cNvSpPr>
          <p:nvPr>
            <p:ph type="body" sz="quarter" idx="21"/>
          </p:nvPr>
        </p:nvSpPr>
        <p:spPr/>
        <p:txBody>
          <a:bodyPr/>
          <a:lstStyle/>
          <a:p>
            <a:r>
              <a:rPr lang="en-US" dirty="0"/>
              <a:t>Speaker</a:t>
            </a:r>
          </a:p>
        </p:txBody>
      </p:sp>
      <p:sp>
        <p:nvSpPr>
          <p:cNvPr id="16" name="Text Placeholder 15">
            <a:extLst>
              <a:ext uri="{FF2B5EF4-FFF2-40B4-BE49-F238E27FC236}">
                <a16:creationId xmlns:a16="http://schemas.microsoft.com/office/drawing/2014/main" id="{C0850A19-11FB-4F0D-ACDF-F207739BE713}"/>
              </a:ext>
            </a:extLst>
          </p:cNvPr>
          <p:cNvSpPr>
            <a:spLocks noGrp="1"/>
          </p:cNvSpPr>
          <p:nvPr>
            <p:ph type="body" sz="quarter" idx="16"/>
          </p:nvPr>
        </p:nvSpPr>
        <p:spPr/>
        <p:txBody>
          <a:bodyPr>
            <a:normAutofit fontScale="77500" lnSpcReduction="20000"/>
          </a:bodyPr>
          <a:lstStyle/>
          <a:p>
            <a:r>
              <a:rPr lang="en-US" dirty="0"/>
              <a:t>Nathan “Nate” Weed</a:t>
            </a:r>
          </a:p>
        </p:txBody>
      </p:sp>
      <p:sp>
        <p:nvSpPr>
          <p:cNvPr id="20" name="Text Placeholder 19">
            <a:extLst>
              <a:ext uri="{FF2B5EF4-FFF2-40B4-BE49-F238E27FC236}">
                <a16:creationId xmlns:a16="http://schemas.microsoft.com/office/drawing/2014/main" id="{98588EB1-88A0-4F98-8779-553081999453}"/>
              </a:ext>
            </a:extLst>
          </p:cNvPr>
          <p:cNvSpPr>
            <a:spLocks noGrp="1"/>
          </p:cNvSpPr>
          <p:nvPr>
            <p:ph type="body" sz="quarter" idx="22"/>
          </p:nvPr>
        </p:nvSpPr>
        <p:spPr/>
        <p:txBody>
          <a:bodyPr/>
          <a:lstStyle/>
          <a:p>
            <a:endParaRPr lang="en-US"/>
          </a:p>
        </p:txBody>
      </p:sp>
      <p:pic>
        <p:nvPicPr>
          <p:cNvPr id="21" name="Picture Placeholder 2">
            <a:extLst>
              <a:ext uri="{FF2B5EF4-FFF2-40B4-BE49-F238E27FC236}">
                <a16:creationId xmlns:a16="http://schemas.microsoft.com/office/drawing/2014/main" id="{BEF78B0B-FBCA-41AE-B65F-32AD6AF27614}"/>
              </a:ext>
            </a:extLst>
          </p:cNvPr>
          <p:cNvPicPr>
            <a:picLocks noChangeAspect="1"/>
          </p:cNvPicPr>
          <p:nvPr/>
        </p:nvPicPr>
        <p:blipFill>
          <a:blip r:embed="rId3" cstate="print">
            <a:extLst>
              <a:ext uri="{28A0092B-C50C-407E-A947-70E740481C1C}">
                <a14:useLocalDpi xmlns:a14="http://schemas.microsoft.com/office/drawing/2010/main" val="0"/>
              </a:ext>
            </a:extLst>
          </a:blip>
          <a:srcRect t="5917" b="5917"/>
          <a:stretch>
            <a:fillRect/>
          </a:stretch>
        </p:blipFill>
        <p:spPr>
          <a:xfrm>
            <a:off x="3341910" y="1585715"/>
            <a:ext cx="2473324" cy="2484204"/>
          </a:xfrm>
          <a:prstGeom prst="rect">
            <a:avLst/>
          </a:prstGeom>
        </p:spPr>
      </p:pic>
    </p:spTree>
    <p:extLst>
      <p:ext uri="{BB962C8B-B14F-4D97-AF65-F5344CB8AC3E}">
        <p14:creationId xmlns:p14="http://schemas.microsoft.com/office/powerpoint/2010/main" val="1457315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16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E87DA1-C285-4137-BCA8-5044E5B6DAD9}"/>
              </a:ext>
            </a:extLst>
          </p:cNvPr>
          <p:cNvSpPr>
            <a:spLocks noGrp="1"/>
          </p:cNvSpPr>
          <p:nvPr>
            <p:ph type="body" sz="quarter" idx="21"/>
          </p:nvPr>
        </p:nvSpPr>
        <p:spPr/>
        <p:txBody>
          <a:bodyPr/>
          <a:lstStyle/>
          <a:p>
            <a:r>
              <a:rPr lang="en-US" dirty="0"/>
              <a:t>The Emergency Preparedness Cycle</a:t>
            </a:r>
          </a:p>
        </p:txBody>
      </p:sp>
      <p:graphicFrame>
        <p:nvGraphicFramePr>
          <p:cNvPr id="15" name="Diagram 14">
            <a:extLst>
              <a:ext uri="{FF2B5EF4-FFF2-40B4-BE49-F238E27FC236}">
                <a16:creationId xmlns:a16="http://schemas.microsoft.com/office/drawing/2014/main" id="{7DC0093F-BBFB-4C06-AA2E-96221ECF74B5}"/>
              </a:ext>
            </a:extLst>
          </p:cNvPr>
          <p:cNvGraphicFramePr/>
          <p:nvPr>
            <p:extLst>
              <p:ext uri="{D42A27DB-BD31-4B8C-83A1-F6EECF244321}">
                <p14:modId xmlns:p14="http://schemas.microsoft.com/office/powerpoint/2010/main" val="1735485008"/>
              </p:ext>
            </p:extLst>
          </p:nvPr>
        </p:nvGraphicFramePr>
        <p:xfrm>
          <a:off x="1143000" y="1790700"/>
          <a:ext cx="6705599" cy="3783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Sun 15">
            <a:extLst>
              <a:ext uri="{FF2B5EF4-FFF2-40B4-BE49-F238E27FC236}">
                <a16:creationId xmlns:a16="http://schemas.microsoft.com/office/drawing/2014/main" id="{A95182C9-3FAE-4B2B-853B-B2A07236EE2C}"/>
              </a:ext>
            </a:extLst>
          </p:cNvPr>
          <p:cNvSpPr/>
          <p:nvPr/>
        </p:nvSpPr>
        <p:spPr>
          <a:xfrm>
            <a:off x="3175402" y="2223654"/>
            <a:ext cx="2484881" cy="2561086"/>
          </a:xfrm>
          <a:prstGeom prst="sun">
            <a:avLst>
              <a:gd name="adj" fmla="val 14732"/>
            </a:avLst>
          </a:prstGeom>
          <a:solidFill>
            <a:srgbClr val="54A02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Partners</a:t>
            </a:r>
            <a:r>
              <a:rPr kumimoji="0" lang="en-US" sz="1800" b="0" i="0" u="none" strike="noStrike" kern="0" cap="none" spc="0" normalizeH="0" baseline="0" noProof="0" dirty="0">
                <a:ln>
                  <a:noFill/>
                </a:ln>
                <a:solidFill>
                  <a:srgbClr val="FF0000"/>
                </a:solidFill>
                <a:effectLst/>
                <a:uLnTx/>
                <a:uFillTx/>
              </a:rPr>
              <a:t> </a:t>
            </a:r>
          </a:p>
        </p:txBody>
      </p:sp>
      <p:sp>
        <p:nvSpPr>
          <p:cNvPr id="3" name="Callout: Bent Line 2">
            <a:extLst>
              <a:ext uri="{FF2B5EF4-FFF2-40B4-BE49-F238E27FC236}">
                <a16:creationId xmlns:a16="http://schemas.microsoft.com/office/drawing/2014/main" id="{8792E654-D3DF-4A69-9BB3-AFA1E5594C4A}"/>
              </a:ext>
            </a:extLst>
          </p:cNvPr>
          <p:cNvSpPr/>
          <p:nvPr/>
        </p:nvSpPr>
        <p:spPr>
          <a:xfrm>
            <a:off x="740229" y="1575954"/>
            <a:ext cx="1948657" cy="1457532"/>
          </a:xfrm>
          <a:prstGeom prst="borderCallout2">
            <a:avLst>
              <a:gd name="adj1" fmla="val 16789"/>
              <a:gd name="adj2" fmla="val 100622"/>
              <a:gd name="adj3" fmla="val 16790"/>
              <a:gd name="adj4" fmla="val 120646"/>
              <a:gd name="adj5" fmla="val 41912"/>
              <a:gd name="adj6" fmla="val 13766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87E76"/>
                </a:solidFill>
              </a:rPr>
              <a:t>The After Action Review</a:t>
            </a:r>
          </a:p>
        </p:txBody>
      </p:sp>
    </p:spTree>
    <p:extLst>
      <p:ext uri="{BB962C8B-B14F-4D97-AF65-F5344CB8AC3E}">
        <p14:creationId xmlns:p14="http://schemas.microsoft.com/office/powerpoint/2010/main" val="3681911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601F81-753B-49E5-BC48-F1E36FB59656}"/>
              </a:ext>
            </a:extLst>
          </p:cNvPr>
          <p:cNvSpPr>
            <a:spLocks noGrp="1"/>
          </p:cNvSpPr>
          <p:nvPr>
            <p:ph type="body" sz="quarter" idx="21"/>
          </p:nvPr>
        </p:nvSpPr>
        <p:spPr/>
        <p:txBody>
          <a:bodyPr/>
          <a:lstStyle/>
          <a:p>
            <a:r>
              <a:rPr lang="en-US" dirty="0"/>
              <a:t>Retrospective Learning</a:t>
            </a:r>
          </a:p>
        </p:txBody>
      </p:sp>
      <p:sp>
        <p:nvSpPr>
          <p:cNvPr id="4" name="Text Placeholder 3">
            <a:extLst>
              <a:ext uri="{FF2B5EF4-FFF2-40B4-BE49-F238E27FC236}">
                <a16:creationId xmlns:a16="http://schemas.microsoft.com/office/drawing/2014/main" id="{B542A130-6AF7-4E27-BA2F-2A6B0F2417E9}"/>
              </a:ext>
            </a:extLst>
          </p:cNvPr>
          <p:cNvSpPr>
            <a:spLocks noGrp="1"/>
          </p:cNvSpPr>
          <p:nvPr>
            <p:ph type="body" sz="quarter" idx="22"/>
          </p:nvPr>
        </p:nvSpPr>
        <p:spPr/>
        <p:txBody>
          <a:bodyPr>
            <a:normAutofit/>
          </a:bodyPr>
          <a:lstStyle/>
          <a:p>
            <a:r>
              <a:rPr lang="en-US" sz="2400" dirty="0"/>
              <a:t>Every response provides an opportunity to learn</a:t>
            </a:r>
          </a:p>
          <a:p>
            <a:r>
              <a:rPr lang="en-US" sz="2400" dirty="0"/>
              <a:t>Capturing learning is best done in a structured way</a:t>
            </a:r>
          </a:p>
          <a:p>
            <a:pPr lvl="1"/>
            <a:r>
              <a:rPr lang="en-US" sz="2400" dirty="0"/>
              <a:t>Engaging those involved in the response</a:t>
            </a:r>
          </a:p>
          <a:p>
            <a:pPr lvl="1"/>
            <a:r>
              <a:rPr lang="en-US" sz="2400" dirty="0"/>
              <a:t>Providing the space for people to share</a:t>
            </a:r>
          </a:p>
          <a:p>
            <a:pPr lvl="1"/>
            <a:r>
              <a:rPr lang="en-US" sz="2400" dirty="0"/>
              <a:t>Collecting what worked well and opportunities </a:t>
            </a:r>
          </a:p>
          <a:p>
            <a:pPr lvl="1"/>
            <a:r>
              <a:rPr lang="en-US" sz="2400" dirty="0"/>
              <a:t>Root Cause Analysis</a:t>
            </a:r>
          </a:p>
          <a:p>
            <a:pPr lvl="1"/>
            <a:r>
              <a:rPr lang="en-US" sz="2400" dirty="0"/>
              <a:t>Committing to implementing corrective actions</a:t>
            </a:r>
          </a:p>
          <a:p>
            <a:r>
              <a:rPr lang="en-US" sz="2400" dirty="0"/>
              <a:t>Using the learning to improve systems, plans, training, teams, etc.</a:t>
            </a:r>
          </a:p>
        </p:txBody>
      </p:sp>
    </p:spTree>
    <p:extLst>
      <p:ext uri="{BB962C8B-B14F-4D97-AF65-F5344CB8AC3E}">
        <p14:creationId xmlns:p14="http://schemas.microsoft.com/office/powerpoint/2010/main" val="1516649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A25DE7-F00A-4F62-BE45-AF772C89C7BE}"/>
              </a:ext>
            </a:extLst>
          </p:cNvPr>
          <p:cNvSpPr>
            <a:spLocks noGrp="1"/>
          </p:cNvSpPr>
          <p:nvPr>
            <p:ph type="body" sz="quarter" idx="21"/>
          </p:nvPr>
        </p:nvSpPr>
        <p:spPr/>
        <p:txBody>
          <a:bodyPr/>
          <a:lstStyle/>
          <a:p>
            <a:r>
              <a:rPr lang="en-US" dirty="0"/>
              <a:t>COVID-19 After Action Reviews</a:t>
            </a:r>
          </a:p>
        </p:txBody>
      </p:sp>
      <p:graphicFrame>
        <p:nvGraphicFramePr>
          <p:cNvPr id="4" name="Diagram 3">
            <a:extLst>
              <a:ext uri="{FF2B5EF4-FFF2-40B4-BE49-F238E27FC236}">
                <a16:creationId xmlns:a16="http://schemas.microsoft.com/office/drawing/2014/main" id="{AD263F1F-45AC-424A-9734-07858DD29045}"/>
              </a:ext>
            </a:extLst>
          </p:cNvPr>
          <p:cNvGraphicFramePr/>
          <p:nvPr>
            <p:extLst>
              <p:ext uri="{D42A27DB-BD31-4B8C-83A1-F6EECF244321}">
                <p14:modId xmlns:p14="http://schemas.microsoft.com/office/powerpoint/2010/main" val="161814689"/>
              </p:ext>
            </p:extLst>
          </p:nvPr>
        </p:nvGraphicFramePr>
        <p:xfrm>
          <a:off x="1308100" y="18161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998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760AAD-318B-44CE-9EF6-959692A7FD31}"/>
              </a:ext>
            </a:extLst>
          </p:cNvPr>
          <p:cNvSpPr>
            <a:spLocks noGrp="1"/>
          </p:cNvSpPr>
          <p:nvPr>
            <p:ph type="body" sz="quarter" idx="21"/>
          </p:nvPr>
        </p:nvSpPr>
        <p:spPr/>
        <p:txBody>
          <a:bodyPr/>
          <a:lstStyle/>
          <a:p>
            <a:r>
              <a:rPr lang="en-US" dirty="0"/>
              <a:t>Additional Learning </a:t>
            </a:r>
          </a:p>
        </p:txBody>
      </p:sp>
      <p:sp>
        <p:nvSpPr>
          <p:cNvPr id="3" name="Text Placeholder 2">
            <a:extLst>
              <a:ext uri="{FF2B5EF4-FFF2-40B4-BE49-F238E27FC236}">
                <a16:creationId xmlns:a16="http://schemas.microsoft.com/office/drawing/2014/main" id="{8C4332B4-7E6F-4641-868E-8E6AAD2FBF57}"/>
              </a:ext>
            </a:extLst>
          </p:cNvPr>
          <p:cNvSpPr>
            <a:spLocks noGrp="1"/>
          </p:cNvSpPr>
          <p:nvPr>
            <p:ph type="body" sz="quarter" idx="22"/>
          </p:nvPr>
        </p:nvSpPr>
        <p:spPr/>
        <p:txBody>
          <a:bodyPr>
            <a:normAutofit/>
          </a:bodyPr>
          <a:lstStyle/>
          <a:p>
            <a:pPr marL="342900" indent="-342900">
              <a:buFont typeface="Arial" panose="020B0604020202020204" pitchFamily="34" charset="0"/>
              <a:buChar char="•"/>
            </a:pPr>
            <a:r>
              <a:rPr lang="en-US" sz="2400" dirty="0"/>
              <a:t>Ruckelshaus Research on Lessons Learned</a:t>
            </a:r>
          </a:p>
          <a:p>
            <a:pPr marL="342900" indent="-342900">
              <a:buFont typeface="Arial" panose="020B0604020202020204" pitchFamily="34" charset="0"/>
              <a:buChar char="•"/>
            </a:pPr>
            <a:r>
              <a:rPr lang="en-US" sz="2400" dirty="0"/>
              <a:t>National Institutes of Health</a:t>
            </a:r>
          </a:p>
          <a:p>
            <a:pPr marL="342900" indent="-342900">
              <a:buFont typeface="Arial" panose="020B0604020202020204" pitchFamily="34" charset="0"/>
              <a:buChar char="•"/>
            </a:pPr>
            <a:r>
              <a:rPr lang="en-US" sz="2400" dirty="0"/>
              <a:t>HHS Assistant Secretary for Preparedness and Response</a:t>
            </a:r>
          </a:p>
          <a:p>
            <a:pPr marL="342900" indent="-342900">
              <a:buFont typeface="Arial" panose="020B0604020202020204" pitchFamily="34" charset="0"/>
              <a:buChar char="•"/>
            </a:pPr>
            <a:r>
              <a:rPr lang="en-US" sz="2400" dirty="0"/>
              <a:t>Centers for Disease Control and Prevention</a:t>
            </a:r>
          </a:p>
          <a:p>
            <a:pPr marL="342900" indent="-342900">
              <a:buFont typeface="Arial" panose="020B0604020202020204" pitchFamily="34" charset="0"/>
              <a:buChar char="•"/>
            </a:pPr>
            <a:r>
              <a:rPr lang="en-US" sz="2400" dirty="0"/>
              <a:t>Association of State and Territorial Health Officials</a:t>
            </a:r>
          </a:p>
          <a:p>
            <a:pPr marL="342900" indent="-342900">
              <a:buFont typeface="Arial" panose="020B0604020202020204" pitchFamily="34" charset="0"/>
              <a:buChar char="•"/>
            </a:pPr>
            <a:r>
              <a:rPr lang="en-US" sz="2400" dirty="0"/>
              <a:t>Academic organizations</a:t>
            </a:r>
          </a:p>
        </p:txBody>
      </p:sp>
    </p:spTree>
    <p:extLst>
      <p:ext uri="{BB962C8B-B14F-4D97-AF65-F5344CB8AC3E}">
        <p14:creationId xmlns:p14="http://schemas.microsoft.com/office/powerpoint/2010/main" val="1811070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8B7E4B-BDCE-4F62-8FE2-CC019BF77074}"/>
              </a:ext>
            </a:extLst>
          </p:cNvPr>
          <p:cNvSpPr>
            <a:spLocks noGrp="1"/>
          </p:cNvSpPr>
          <p:nvPr>
            <p:ph type="body" sz="quarter" idx="21"/>
          </p:nvPr>
        </p:nvSpPr>
        <p:spPr/>
        <p:txBody>
          <a:bodyPr/>
          <a:lstStyle/>
          <a:p>
            <a:r>
              <a:rPr lang="en-US" dirty="0"/>
              <a:t>Pandemics in General</a:t>
            </a:r>
          </a:p>
        </p:txBody>
      </p:sp>
      <p:sp>
        <p:nvSpPr>
          <p:cNvPr id="4" name="Rectangle: Rounded Corners 3">
            <a:extLst>
              <a:ext uri="{FF2B5EF4-FFF2-40B4-BE49-F238E27FC236}">
                <a16:creationId xmlns:a16="http://schemas.microsoft.com/office/drawing/2014/main" id="{A2D9D016-6E11-4D0C-9199-97CCC485A431}"/>
              </a:ext>
            </a:extLst>
          </p:cNvPr>
          <p:cNvSpPr/>
          <p:nvPr/>
        </p:nvSpPr>
        <p:spPr>
          <a:xfrm>
            <a:off x="1579451" y="3659334"/>
            <a:ext cx="7095390" cy="2586033"/>
          </a:xfrm>
          <a:prstGeom prst="roundRect">
            <a:avLst/>
          </a:prstGeom>
          <a:solidFill>
            <a:srgbClr val="E8E8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TextBox 4">
            <a:extLst>
              <a:ext uri="{FF2B5EF4-FFF2-40B4-BE49-F238E27FC236}">
                <a16:creationId xmlns:a16="http://schemas.microsoft.com/office/drawing/2014/main" id="{32333047-36DA-4797-9650-8940C7DFD6B4}"/>
              </a:ext>
            </a:extLst>
          </p:cNvPr>
          <p:cNvSpPr txBox="1"/>
          <p:nvPr/>
        </p:nvSpPr>
        <p:spPr>
          <a:xfrm>
            <a:off x="1758462" y="3690822"/>
            <a:ext cx="6628697"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Novel communicable disease (we wouldn’t know much about it)</a:t>
            </a:r>
          </a:p>
          <a:p>
            <a:pPr marL="285750" indent="-285750">
              <a:buFont typeface="Arial" panose="020B0604020202020204" pitchFamily="34" charset="0"/>
              <a:buChar char="•"/>
            </a:pPr>
            <a:r>
              <a:rPr lang="en-US" sz="2000" dirty="0"/>
              <a:t>No natural immunity among people (everyone is vulnerable)</a:t>
            </a:r>
          </a:p>
          <a:p>
            <a:pPr marL="285750" indent="-285750">
              <a:buFont typeface="Arial" panose="020B0604020202020204" pitchFamily="34" charset="0"/>
              <a:buChar char="•"/>
            </a:pPr>
            <a:r>
              <a:rPr lang="en-US" sz="2000" dirty="0"/>
              <a:t>Easily transmitted (it would spread fast)</a:t>
            </a:r>
          </a:p>
          <a:p>
            <a:pPr marL="285750" indent="-285750">
              <a:buFont typeface="Arial" panose="020B0604020202020204" pitchFamily="34" charset="0"/>
              <a:buChar char="•"/>
            </a:pPr>
            <a:r>
              <a:rPr lang="en-US" sz="2000" dirty="0"/>
              <a:t>Significant health impacts (many people would be hospitalized)</a:t>
            </a:r>
          </a:p>
          <a:p>
            <a:pPr marL="285750" indent="-285750">
              <a:buFont typeface="Arial" panose="020B0604020202020204" pitchFamily="34" charset="0"/>
              <a:buChar char="•"/>
            </a:pPr>
            <a:r>
              <a:rPr lang="en-US" sz="2000" dirty="0"/>
              <a:t>Global event (it would affect the whole world at once)</a:t>
            </a:r>
          </a:p>
        </p:txBody>
      </p:sp>
      <p:sp>
        <p:nvSpPr>
          <p:cNvPr id="6" name="TextBox 5">
            <a:extLst>
              <a:ext uri="{FF2B5EF4-FFF2-40B4-BE49-F238E27FC236}">
                <a16:creationId xmlns:a16="http://schemas.microsoft.com/office/drawing/2014/main" id="{59DFB759-BB29-4145-84C2-AEB06418BA3F}"/>
              </a:ext>
            </a:extLst>
          </p:cNvPr>
          <p:cNvSpPr txBox="1"/>
          <p:nvPr/>
        </p:nvSpPr>
        <p:spPr>
          <a:xfrm>
            <a:off x="281358" y="4502834"/>
            <a:ext cx="1166209" cy="646331"/>
          </a:xfrm>
          <a:prstGeom prst="rect">
            <a:avLst/>
          </a:prstGeom>
          <a:noFill/>
        </p:spPr>
        <p:txBody>
          <a:bodyPr wrap="square" rtlCol="0">
            <a:spAutoFit/>
          </a:bodyPr>
          <a:lstStyle/>
          <a:p>
            <a:r>
              <a:rPr lang="en-US" dirty="0"/>
              <a:t>Pandemic</a:t>
            </a:r>
          </a:p>
          <a:p>
            <a:r>
              <a:rPr lang="en-US" dirty="0"/>
              <a:t>Definition</a:t>
            </a:r>
          </a:p>
        </p:txBody>
      </p:sp>
      <p:pic>
        <p:nvPicPr>
          <p:cNvPr id="11" name="Picture 10">
            <a:extLst>
              <a:ext uri="{FF2B5EF4-FFF2-40B4-BE49-F238E27FC236}">
                <a16:creationId xmlns:a16="http://schemas.microsoft.com/office/drawing/2014/main" id="{0E5AA0DA-120E-47EB-BEBB-80217E908BD5}"/>
              </a:ext>
            </a:extLst>
          </p:cNvPr>
          <p:cNvPicPr>
            <a:picLocks noChangeAspect="1"/>
          </p:cNvPicPr>
          <p:nvPr/>
        </p:nvPicPr>
        <p:blipFill>
          <a:blip r:embed="rId3"/>
          <a:stretch>
            <a:fillRect/>
          </a:stretch>
        </p:blipFill>
        <p:spPr>
          <a:xfrm>
            <a:off x="2983053" y="1409699"/>
            <a:ext cx="3177894" cy="2116663"/>
          </a:xfrm>
          <a:prstGeom prst="rect">
            <a:avLst/>
          </a:prstGeom>
        </p:spPr>
      </p:pic>
    </p:spTree>
    <p:extLst>
      <p:ext uri="{BB962C8B-B14F-4D97-AF65-F5344CB8AC3E}">
        <p14:creationId xmlns:p14="http://schemas.microsoft.com/office/powerpoint/2010/main" val="2267504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A113F6-5D15-49A4-9FF7-D0385C8D6911}"/>
              </a:ext>
            </a:extLst>
          </p:cNvPr>
          <p:cNvSpPr>
            <a:spLocks noGrp="1"/>
          </p:cNvSpPr>
          <p:nvPr>
            <p:ph type="body" sz="quarter" idx="21"/>
          </p:nvPr>
        </p:nvSpPr>
        <p:spPr/>
        <p:txBody>
          <a:bodyPr/>
          <a:lstStyle/>
          <a:p>
            <a:r>
              <a:rPr lang="en-US" dirty="0"/>
              <a:t>Waves of the Pandemic</a:t>
            </a:r>
          </a:p>
        </p:txBody>
      </p:sp>
      <p:pic>
        <p:nvPicPr>
          <p:cNvPr id="3" name="Picture 2">
            <a:extLst>
              <a:ext uri="{FF2B5EF4-FFF2-40B4-BE49-F238E27FC236}">
                <a16:creationId xmlns:a16="http://schemas.microsoft.com/office/drawing/2014/main" id="{BE6CE3D6-180B-4DC1-846D-8202E64B9487}"/>
              </a:ext>
            </a:extLst>
          </p:cNvPr>
          <p:cNvPicPr>
            <a:picLocks noChangeAspect="1"/>
          </p:cNvPicPr>
          <p:nvPr/>
        </p:nvPicPr>
        <p:blipFill>
          <a:blip r:embed="rId3"/>
          <a:stretch>
            <a:fillRect/>
          </a:stretch>
        </p:blipFill>
        <p:spPr>
          <a:xfrm>
            <a:off x="1458320" y="3915069"/>
            <a:ext cx="6227357" cy="2443894"/>
          </a:xfrm>
          <a:prstGeom prst="rect">
            <a:avLst/>
          </a:prstGeom>
        </p:spPr>
      </p:pic>
      <p:sp>
        <p:nvSpPr>
          <p:cNvPr id="5" name="Rectangle: Rounded Corners 4">
            <a:extLst>
              <a:ext uri="{FF2B5EF4-FFF2-40B4-BE49-F238E27FC236}">
                <a16:creationId xmlns:a16="http://schemas.microsoft.com/office/drawing/2014/main" id="{5B5F7AEC-E1B7-45E4-999F-2E1C1862659E}"/>
              </a:ext>
            </a:extLst>
          </p:cNvPr>
          <p:cNvSpPr/>
          <p:nvPr/>
        </p:nvSpPr>
        <p:spPr>
          <a:xfrm>
            <a:off x="562705" y="1360524"/>
            <a:ext cx="8062545" cy="2554546"/>
          </a:xfrm>
          <a:prstGeom prst="roundRect">
            <a:avLst/>
          </a:prstGeom>
          <a:solidFill>
            <a:srgbClr val="D8E3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extBox 5">
            <a:extLst>
              <a:ext uri="{FF2B5EF4-FFF2-40B4-BE49-F238E27FC236}">
                <a16:creationId xmlns:a16="http://schemas.microsoft.com/office/drawing/2014/main" id="{4ADA9797-CB1A-48BD-BFD3-D81454F3879D}"/>
              </a:ext>
            </a:extLst>
          </p:cNvPr>
          <p:cNvSpPr txBox="1"/>
          <p:nvPr/>
        </p:nvSpPr>
        <p:spPr>
          <a:xfrm>
            <a:off x="844058" y="1360524"/>
            <a:ext cx="7499838" cy="2554545"/>
          </a:xfrm>
          <a:prstGeom prst="rect">
            <a:avLst/>
          </a:prstGeom>
          <a:noFill/>
        </p:spPr>
        <p:txBody>
          <a:bodyPr wrap="square" rtlCol="0">
            <a:spAutoFit/>
          </a:bodyPr>
          <a:lstStyle/>
          <a:p>
            <a:r>
              <a:rPr lang="en-US" sz="1600" dirty="0"/>
              <a:t>December 31, 2019 – COVID-19 was initially detected </a:t>
            </a:r>
          </a:p>
          <a:p>
            <a:r>
              <a:rPr lang="en-US" sz="1600" dirty="0"/>
              <a:t>January 20, 2020 – First case of COVID, in Washington State</a:t>
            </a:r>
          </a:p>
          <a:p>
            <a:r>
              <a:rPr lang="en-US" sz="1600" dirty="0"/>
              <a:t>February 28, 2020 – First evidence of community transmission in Washington</a:t>
            </a:r>
          </a:p>
          <a:p>
            <a:r>
              <a:rPr lang="en-US" sz="1600" dirty="0"/>
              <a:t>March 2020 –  Applying basic outbreak control strategies to limit transmission</a:t>
            </a:r>
          </a:p>
          <a:p>
            <a:r>
              <a:rPr lang="en-US" sz="1600" dirty="0"/>
              <a:t>June 2020 – September 2020 Implementing NPI, building infrastructure to respond</a:t>
            </a:r>
          </a:p>
          <a:p>
            <a:r>
              <a:rPr lang="en-US" sz="1600" dirty="0"/>
              <a:t>September 1, 2020 – February 2021 “The Fall Wave”</a:t>
            </a:r>
          </a:p>
          <a:p>
            <a:r>
              <a:rPr lang="en-US" sz="1600" dirty="0"/>
              <a:t>December 7, 2020 – First COVID vaccine arrived in Washington</a:t>
            </a:r>
          </a:p>
          <a:p>
            <a:r>
              <a:rPr lang="en-US" sz="1600" dirty="0"/>
              <a:t>February 2021 – June 2021 “The Spring Wave” mass vaccination </a:t>
            </a:r>
          </a:p>
          <a:p>
            <a:r>
              <a:rPr lang="en-US" sz="1600" dirty="0"/>
              <a:t>July 2021 – December 2021 “Delta Wave”</a:t>
            </a:r>
          </a:p>
          <a:p>
            <a:r>
              <a:rPr lang="en-US" sz="1600" dirty="0"/>
              <a:t>December 2021 – Present “Omicron Wave  </a:t>
            </a:r>
            <a:endParaRPr lang="en-US" dirty="0"/>
          </a:p>
        </p:txBody>
      </p:sp>
    </p:spTree>
    <p:extLst>
      <p:ext uri="{BB962C8B-B14F-4D97-AF65-F5344CB8AC3E}">
        <p14:creationId xmlns:p14="http://schemas.microsoft.com/office/powerpoint/2010/main" val="1805372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E71928-B620-46CF-8DD3-F0E074C1DAC9}"/>
              </a:ext>
            </a:extLst>
          </p:cNvPr>
          <p:cNvSpPr>
            <a:spLocks noGrp="1"/>
          </p:cNvSpPr>
          <p:nvPr>
            <p:ph type="body" sz="quarter" idx="21"/>
          </p:nvPr>
        </p:nvSpPr>
        <p:spPr/>
        <p:txBody>
          <a:bodyPr/>
          <a:lstStyle/>
          <a:p>
            <a:r>
              <a:rPr lang="en-US" dirty="0"/>
              <a:t>How did Washington do?</a:t>
            </a:r>
          </a:p>
        </p:txBody>
      </p:sp>
      <p:sp>
        <p:nvSpPr>
          <p:cNvPr id="4" name="Rectangle: Rounded Corners 3">
            <a:extLst>
              <a:ext uri="{FF2B5EF4-FFF2-40B4-BE49-F238E27FC236}">
                <a16:creationId xmlns:a16="http://schemas.microsoft.com/office/drawing/2014/main" id="{2901A34D-1890-4860-95BF-BD60D81C5800}"/>
              </a:ext>
            </a:extLst>
          </p:cNvPr>
          <p:cNvSpPr/>
          <p:nvPr/>
        </p:nvSpPr>
        <p:spPr>
          <a:xfrm>
            <a:off x="1433847" y="1369211"/>
            <a:ext cx="7095390" cy="1240630"/>
          </a:xfrm>
          <a:prstGeom prst="roundRect">
            <a:avLst/>
          </a:prstGeom>
          <a:solidFill>
            <a:srgbClr val="D8E3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TextBox 4">
            <a:extLst>
              <a:ext uri="{FF2B5EF4-FFF2-40B4-BE49-F238E27FC236}">
                <a16:creationId xmlns:a16="http://schemas.microsoft.com/office/drawing/2014/main" id="{2E732C30-C68F-403A-815D-3D0E7BAC0039}"/>
              </a:ext>
            </a:extLst>
          </p:cNvPr>
          <p:cNvSpPr txBox="1"/>
          <p:nvPr/>
        </p:nvSpPr>
        <p:spPr>
          <a:xfrm>
            <a:off x="1770418" y="1409512"/>
            <a:ext cx="6543942" cy="1200329"/>
          </a:xfrm>
          <a:prstGeom prst="rect">
            <a:avLst/>
          </a:prstGeom>
          <a:noFill/>
        </p:spPr>
        <p:txBody>
          <a:bodyPr wrap="square" rtlCol="0">
            <a:spAutoFit/>
          </a:bodyPr>
          <a:lstStyle/>
          <a:p>
            <a:r>
              <a:rPr lang="en-US" dirty="0"/>
              <a:t>7,705,281 - Washington State’s Population (2020 Census)</a:t>
            </a:r>
          </a:p>
          <a:p>
            <a:r>
              <a:rPr lang="en-US" dirty="0"/>
              <a:t>1,458,424 - Confirmed COVID-19 Cases in Washington </a:t>
            </a:r>
          </a:p>
          <a:p>
            <a:r>
              <a:rPr lang="en-US" dirty="0"/>
              <a:t>59,333 - COVID-19 Hospitalizations in Washington</a:t>
            </a:r>
          </a:p>
          <a:p>
            <a:r>
              <a:rPr lang="en-US" dirty="0"/>
              <a:t>12,515 - COVID-19 Deaths in Washington</a:t>
            </a:r>
          </a:p>
        </p:txBody>
      </p:sp>
      <p:pic>
        <p:nvPicPr>
          <p:cNvPr id="6" name="Graphic 5" descr="Bar chart">
            <a:extLst>
              <a:ext uri="{FF2B5EF4-FFF2-40B4-BE49-F238E27FC236}">
                <a16:creationId xmlns:a16="http://schemas.microsoft.com/office/drawing/2014/main" id="{2D6D0F5B-5941-459F-A33A-9CC06C488A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978" y="2705363"/>
            <a:ext cx="914400" cy="914400"/>
          </a:xfrm>
          <a:prstGeom prst="rect">
            <a:avLst/>
          </a:prstGeom>
        </p:spPr>
      </p:pic>
      <p:sp>
        <p:nvSpPr>
          <p:cNvPr id="7" name="Rectangle: Rounded Corners 6">
            <a:extLst>
              <a:ext uri="{FF2B5EF4-FFF2-40B4-BE49-F238E27FC236}">
                <a16:creationId xmlns:a16="http://schemas.microsoft.com/office/drawing/2014/main" id="{9317EF1B-DAE9-4B37-A105-62EA0B802E88}"/>
              </a:ext>
            </a:extLst>
          </p:cNvPr>
          <p:cNvSpPr/>
          <p:nvPr/>
        </p:nvSpPr>
        <p:spPr>
          <a:xfrm>
            <a:off x="1433847" y="2680748"/>
            <a:ext cx="7095390" cy="963631"/>
          </a:xfrm>
          <a:prstGeom prst="roundRect">
            <a:avLst/>
          </a:prstGeom>
          <a:solidFill>
            <a:srgbClr val="E8E8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TextBox 7">
            <a:extLst>
              <a:ext uri="{FF2B5EF4-FFF2-40B4-BE49-F238E27FC236}">
                <a16:creationId xmlns:a16="http://schemas.microsoft.com/office/drawing/2014/main" id="{1617C07E-8C32-4E2F-B995-854B9F7B4509}"/>
              </a:ext>
            </a:extLst>
          </p:cNvPr>
          <p:cNvSpPr txBox="1"/>
          <p:nvPr/>
        </p:nvSpPr>
        <p:spPr>
          <a:xfrm>
            <a:off x="1709571" y="2721049"/>
            <a:ext cx="6713459" cy="923330"/>
          </a:xfrm>
          <a:prstGeom prst="rect">
            <a:avLst/>
          </a:prstGeom>
          <a:noFill/>
        </p:spPr>
        <p:txBody>
          <a:bodyPr wrap="square" rtlCol="0">
            <a:spAutoFit/>
          </a:bodyPr>
          <a:lstStyle/>
          <a:p>
            <a:r>
              <a:rPr lang="en-US" dirty="0"/>
              <a:t>Washington had one of the lower death rates in the U.S. </a:t>
            </a:r>
          </a:p>
          <a:p>
            <a:pPr marL="285750" indent="-285750">
              <a:buFont typeface="Arial" panose="020B0604020202020204" pitchFamily="34" charset="0"/>
              <a:buChar char="•"/>
            </a:pPr>
            <a:r>
              <a:rPr lang="en-US" dirty="0"/>
              <a:t>164 per 100,000 people</a:t>
            </a:r>
          </a:p>
          <a:p>
            <a:pPr marL="285750" indent="-285750">
              <a:buFont typeface="Arial" panose="020B0604020202020204" pitchFamily="34" charset="0"/>
              <a:buChar char="•"/>
            </a:pPr>
            <a:r>
              <a:rPr lang="en-US" dirty="0"/>
              <a:t>5th lowest death rate (tied with Maine)</a:t>
            </a:r>
          </a:p>
        </p:txBody>
      </p:sp>
      <p:sp>
        <p:nvSpPr>
          <p:cNvPr id="10" name="Rectangle: Rounded Corners 9">
            <a:extLst>
              <a:ext uri="{FF2B5EF4-FFF2-40B4-BE49-F238E27FC236}">
                <a16:creationId xmlns:a16="http://schemas.microsoft.com/office/drawing/2014/main" id="{95D69027-16D2-4D24-BA2C-21D25D7FA2FE}"/>
              </a:ext>
            </a:extLst>
          </p:cNvPr>
          <p:cNvSpPr/>
          <p:nvPr/>
        </p:nvSpPr>
        <p:spPr>
          <a:xfrm>
            <a:off x="1433847" y="3720434"/>
            <a:ext cx="7095390" cy="1240631"/>
          </a:xfrm>
          <a:prstGeom prst="roundRect">
            <a:avLst/>
          </a:prstGeom>
          <a:solidFill>
            <a:srgbClr val="3099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TextBox 10">
            <a:extLst>
              <a:ext uri="{FF2B5EF4-FFF2-40B4-BE49-F238E27FC236}">
                <a16:creationId xmlns:a16="http://schemas.microsoft.com/office/drawing/2014/main" id="{0B6D9E4D-3553-4E35-B0FA-9B0936F24542}"/>
              </a:ext>
            </a:extLst>
          </p:cNvPr>
          <p:cNvSpPr txBox="1"/>
          <p:nvPr/>
        </p:nvSpPr>
        <p:spPr>
          <a:xfrm>
            <a:off x="1709570" y="3760736"/>
            <a:ext cx="6563991" cy="1200329"/>
          </a:xfrm>
          <a:prstGeom prst="rect">
            <a:avLst/>
          </a:prstGeom>
          <a:noFill/>
        </p:spPr>
        <p:txBody>
          <a:bodyPr wrap="square" rtlCol="0">
            <a:spAutoFit/>
          </a:bodyPr>
          <a:lstStyle/>
          <a:p>
            <a:r>
              <a:rPr lang="en-US" dirty="0"/>
              <a:t>Vaccination efforts were generally effective</a:t>
            </a:r>
          </a:p>
          <a:p>
            <a:pPr marL="285750" indent="-285750">
              <a:buFont typeface="Arial" panose="020B0604020202020204" pitchFamily="34" charset="0"/>
              <a:buChar char="•"/>
            </a:pPr>
            <a:r>
              <a:rPr lang="en-US" dirty="0"/>
              <a:t>13,273,098 COVID vaccines were given in Washington</a:t>
            </a:r>
          </a:p>
          <a:p>
            <a:pPr marL="285750" indent="-285750">
              <a:buFont typeface="Arial" panose="020B0604020202020204" pitchFamily="34" charset="0"/>
              <a:buChar char="•"/>
            </a:pPr>
            <a:r>
              <a:rPr lang="en-US" dirty="0"/>
              <a:t>Over 80% of people over 5 have received at least one dose </a:t>
            </a:r>
          </a:p>
          <a:p>
            <a:pPr marL="285750" indent="-285750">
              <a:buFont typeface="Arial" panose="020B0604020202020204" pitchFamily="34" charset="0"/>
              <a:buChar char="•"/>
            </a:pPr>
            <a:r>
              <a:rPr lang="en-US" dirty="0"/>
              <a:t>Washington is ranked 11th in the % of population fully vaccinated</a:t>
            </a:r>
          </a:p>
        </p:txBody>
      </p:sp>
      <p:sp>
        <p:nvSpPr>
          <p:cNvPr id="13" name="Rectangle: Rounded Corners 12">
            <a:extLst>
              <a:ext uri="{FF2B5EF4-FFF2-40B4-BE49-F238E27FC236}">
                <a16:creationId xmlns:a16="http://schemas.microsoft.com/office/drawing/2014/main" id="{BA344217-6466-47FC-9EE6-A44B542E506B}"/>
              </a:ext>
            </a:extLst>
          </p:cNvPr>
          <p:cNvSpPr/>
          <p:nvPr/>
        </p:nvSpPr>
        <p:spPr>
          <a:xfrm>
            <a:off x="1433847" y="5047191"/>
            <a:ext cx="7095390" cy="1240630"/>
          </a:xfrm>
          <a:prstGeom prst="roundRect">
            <a:avLst/>
          </a:prstGeom>
          <a:solidFill>
            <a:srgbClr val="99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4" name="TextBox 13">
            <a:extLst>
              <a:ext uri="{FF2B5EF4-FFF2-40B4-BE49-F238E27FC236}">
                <a16:creationId xmlns:a16="http://schemas.microsoft.com/office/drawing/2014/main" id="{F48E4DA3-1AFC-4238-A372-BF1C8C73C874}"/>
              </a:ext>
            </a:extLst>
          </p:cNvPr>
          <p:cNvSpPr txBox="1"/>
          <p:nvPr/>
        </p:nvSpPr>
        <p:spPr>
          <a:xfrm>
            <a:off x="1709571" y="5087492"/>
            <a:ext cx="6713459" cy="1200329"/>
          </a:xfrm>
          <a:prstGeom prst="rect">
            <a:avLst/>
          </a:prstGeom>
          <a:noFill/>
        </p:spPr>
        <p:txBody>
          <a:bodyPr wrap="square" rtlCol="0">
            <a:spAutoFit/>
          </a:bodyPr>
          <a:lstStyle/>
          <a:p>
            <a:r>
              <a:rPr lang="en-US" dirty="0"/>
              <a:t>Washington’s healthcare system was stressed yet overcame</a:t>
            </a:r>
          </a:p>
          <a:p>
            <a:pPr marL="285750" indent="-285750">
              <a:buFont typeface="Arial" panose="020B0604020202020204" pitchFamily="34" charset="0"/>
              <a:buChar char="•"/>
            </a:pPr>
            <a:r>
              <a:rPr lang="en-US" dirty="0"/>
              <a:t>Millions of pieces of medical materiel was surged to support</a:t>
            </a:r>
          </a:p>
          <a:p>
            <a:pPr marL="285750" indent="-285750">
              <a:buFont typeface="Arial" panose="020B0604020202020204" pitchFamily="34" charset="0"/>
              <a:buChar char="•"/>
            </a:pPr>
            <a:r>
              <a:rPr lang="en-US" dirty="0"/>
              <a:t>Healthcare adapted new processes and tools</a:t>
            </a:r>
          </a:p>
          <a:p>
            <a:pPr marL="285750" indent="-285750">
              <a:buFont typeface="Arial" panose="020B0604020202020204" pitchFamily="34" charset="0"/>
              <a:buChar char="•"/>
            </a:pPr>
            <a:r>
              <a:rPr lang="en-US" dirty="0"/>
              <a:t>Washington surged but didn’t declare crisis standards of care</a:t>
            </a:r>
          </a:p>
        </p:txBody>
      </p:sp>
      <p:pic>
        <p:nvPicPr>
          <p:cNvPr id="17" name="Graphic 16" descr="Research">
            <a:extLst>
              <a:ext uri="{FF2B5EF4-FFF2-40B4-BE49-F238E27FC236}">
                <a16:creationId xmlns:a16="http://schemas.microsoft.com/office/drawing/2014/main" id="{3A4DFABF-905B-4408-B44C-D7C2F55591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978" y="1532326"/>
            <a:ext cx="914400" cy="914400"/>
          </a:xfrm>
          <a:prstGeom prst="rect">
            <a:avLst/>
          </a:prstGeom>
        </p:spPr>
      </p:pic>
      <p:pic>
        <p:nvPicPr>
          <p:cNvPr id="19" name="Graphic 18" descr="Needle">
            <a:extLst>
              <a:ext uri="{FF2B5EF4-FFF2-40B4-BE49-F238E27FC236}">
                <a16:creationId xmlns:a16="http://schemas.microsoft.com/office/drawing/2014/main" id="{57B62A11-025F-4421-A46D-F4E893DE66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5509" y="3879792"/>
            <a:ext cx="914400" cy="914400"/>
          </a:xfrm>
          <a:prstGeom prst="rect">
            <a:avLst/>
          </a:prstGeom>
        </p:spPr>
      </p:pic>
      <p:pic>
        <p:nvPicPr>
          <p:cNvPr id="21" name="Graphic 20" descr="Hospital">
            <a:extLst>
              <a:ext uri="{FF2B5EF4-FFF2-40B4-BE49-F238E27FC236}">
                <a16:creationId xmlns:a16="http://schemas.microsoft.com/office/drawing/2014/main" id="{DB811C75-6500-47D7-9102-869D376076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4978" y="5071806"/>
            <a:ext cx="914400" cy="914400"/>
          </a:xfrm>
          <a:prstGeom prst="rect">
            <a:avLst/>
          </a:prstGeom>
        </p:spPr>
      </p:pic>
    </p:spTree>
    <p:extLst>
      <p:ext uri="{BB962C8B-B14F-4D97-AF65-F5344CB8AC3E}">
        <p14:creationId xmlns:p14="http://schemas.microsoft.com/office/powerpoint/2010/main" val="3028102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62FC82-E133-4AF3-9E57-EA3A78C2A0D0}"/>
              </a:ext>
            </a:extLst>
          </p:cNvPr>
          <p:cNvSpPr txBox="1"/>
          <p:nvPr/>
        </p:nvSpPr>
        <p:spPr>
          <a:xfrm>
            <a:off x="7924800" y="3647688"/>
            <a:ext cx="1473200" cy="300082"/>
          </a:xfrm>
          <a:prstGeom prst="rect">
            <a:avLst/>
          </a:prstGeom>
          <a:noFill/>
        </p:spPr>
        <p:txBody>
          <a:bodyPr wrap="square" rtlCol="0">
            <a:spAutoFit/>
          </a:bodyPr>
          <a:lstStyle/>
          <a:p>
            <a:r>
              <a:rPr lang="en-US" sz="1350" dirty="0">
                <a:solidFill>
                  <a:srgbClr val="7030A0"/>
                </a:solidFill>
              </a:rPr>
              <a:t>Washington</a:t>
            </a:r>
          </a:p>
        </p:txBody>
      </p:sp>
      <p:sp>
        <p:nvSpPr>
          <p:cNvPr id="5" name="TextBox 4">
            <a:extLst>
              <a:ext uri="{FF2B5EF4-FFF2-40B4-BE49-F238E27FC236}">
                <a16:creationId xmlns:a16="http://schemas.microsoft.com/office/drawing/2014/main" id="{9DA3BFC4-D725-4B1A-B9E0-6A6D06179EB0}"/>
              </a:ext>
            </a:extLst>
          </p:cNvPr>
          <p:cNvSpPr txBox="1"/>
          <p:nvPr/>
        </p:nvSpPr>
        <p:spPr>
          <a:xfrm>
            <a:off x="7924800" y="2068097"/>
            <a:ext cx="1473200" cy="715581"/>
          </a:xfrm>
          <a:prstGeom prst="rect">
            <a:avLst/>
          </a:prstGeom>
          <a:noFill/>
        </p:spPr>
        <p:txBody>
          <a:bodyPr wrap="square" rtlCol="0">
            <a:spAutoFit/>
          </a:bodyPr>
          <a:lstStyle/>
          <a:p>
            <a:r>
              <a:rPr lang="en-US" sz="1350" dirty="0">
                <a:solidFill>
                  <a:schemeClr val="accent6"/>
                </a:solidFill>
              </a:rPr>
              <a:t>Delaware</a:t>
            </a:r>
          </a:p>
          <a:p>
            <a:r>
              <a:rPr lang="en-US" sz="1350" dirty="0">
                <a:solidFill>
                  <a:schemeClr val="accent6"/>
                </a:solidFill>
              </a:rPr>
              <a:t>(Similar to </a:t>
            </a:r>
          </a:p>
          <a:p>
            <a:r>
              <a:rPr lang="en-US" sz="1350" dirty="0">
                <a:solidFill>
                  <a:schemeClr val="accent6"/>
                </a:solidFill>
              </a:rPr>
              <a:t>US overall)</a:t>
            </a:r>
          </a:p>
        </p:txBody>
      </p:sp>
      <p:pic>
        <p:nvPicPr>
          <p:cNvPr id="6" name="Picture 5">
            <a:extLst>
              <a:ext uri="{FF2B5EF4-FFF2-40B4-BE49-F238E27FC236}">
                <a16:creationId xmlns:a16="http://schemas.microsoft.com/office/drawing/2014/main" id="{401AA281-9BC9-4C84-84EB-09627C5A42D5}"/>
              </a:ext>
            </a:extLst>
          </p:cNvPr>
          <p:cNvPicPr>
            <a:picLocks noChangeAspect="1"/>
          </p:cNvPicPr>
          <p:nvPr/>
        </p:nvPicPr>
        <p:blipFill rotWithShape="1">
          <a:blip r:embed="rId3"/>
          <a:srcRect l="16172" t="10972" r="15547" b="14306"/>
          <a:stretch/>
        </p:blipFill>
        <p:spPr>
          <a:xfrm>
            <a:off x="633860" y="1105541"/>
            <a:ext cx="7290940" cy="4488016"/>
          </a:xfrm>
          <a:prstGeom prst="rect">
            <a:avLst/>
          </a:prstGeom>
        </p:spPr>
      </p:pic>
      <p:sp>
        <p:nvSpPr>
          <p:cNvPr id="8" name="TextBox 7">
            <a:extLst>
              <a:ext uri="{FF2B5EF4-FFF2-40B4-BE49-F238E27FC236}">
                <a16:creationId xmlns:a16="http://schemas.microsoft.com/office/drawing/2014/main" id="{E219ADCD-B932-48FC-8889-B52C17A9D39E}"/>
              </a:ext>
            </a:extLst>
          </p:cNvPr>
          <p:cNvSpPr txBox="1"/>
          <p:nvPr/>
        </p:nvSpPr>
        <p:spPr>
          <a:xfrm>
            <a:off x="0" y="5723751"/>
            <a:ext cx="9398000" cy="300082"/>
          </a:xfrm>
          <a:prstGeom prst="rect">
            <a:avLst/>
          </a:prstGeom>
          <a:noFill/>
        </p:spPr>
        <p:txBody>
          <a:bodyPr wrap="square">
            <a:spAutoFit/>
          </a:bodyPr>
          <a:lstStyle/>
          <a:p>
            <a:r>
              <a:rPr lang="en-US" sz="1350" dirty="0"/>
              <a:t>CDC COVID Data Tracker: </a:t>
            </a:r>
            <a:r>
              <a:rPr lang="en-US" sz="1350" dirty="0">
                <a:hlinkClick r:id="rId4"/>
              </a:rPr>
              <a:t>https://covid.cdc.gov/covid-data-tracker/#compare-trends_comptrends-deaths-cum-rate-lin</a:t>
            </a:r>
            <a:r>
              <a:rPr lang="en-US" sz="1350" dirty="0"/>
              <a:t> 03.29.22</a:t>
            </a:r>
          </a:p>
        </p:txBody>
      </p:sp>
    </p:spTree>
    <p:extLst>
      <p:ext uri="{BB962C8B-B14F-4D97-AF65-F5344CB8AC3E}">
        <p14:creationId xmlns:p14="http://schemas.microsoft.com/office/powerpoint/2010/main" val="89345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88">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349D96"/>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PowerPoint Template" id="{C65037EC-C4D4-4CAA-8A7E-C398F214DE60}" vid="{AED6C29A-72F6-4589-8F8D-C424BBFCAB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fc8ba496-191c-4efa-995b-2397535f04d5">
      <Value>Resources</Value>
    </Category>
    <Topic xmlns="fc8ba496-191c-4efa-995b-2397535f04d5">
      <Value>PowerPoint</Value>
    </Topic>
    <_dlc_DocId xmlns="705272f9-4722-48fb-941c-405cda110530">7A4W3MJ5XWKC-2090435860-57</_dlc_DocId>
    <_dlc_DocIdUrl xmlns="705272f9-4722-48fb-941c-405cda110530">
      <Url>https://doh.sp.wa.gov/sites/OS/pr/cpa/_layouts/15/DocIdRedir.aspx?ID=7A4W3MJ5XWKC-2090435860-57</Url>
      <Description>7A4W3MJ5XWKC-2090435860-57</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79BC0E1661DB1D42B04F1C7F5931BB11" ma:contentTypeVersion="2" ma:contentTypeDescription="Create a new document." ma:contentTypeScope="" ma:versionID="692d5031129c76f3a9023e2c66c644f2">
  <xsd:schema xmlns:xsd="http://www.w3.org/2001/XMLSchema" xmlns:xs="http://www.w3.org/2001/XMLSchema" xmlns:p="http://schemas.microsoft.com/office/2006/metadata/properties" xmlns:ns2="705272f9-4722-48fb-941c-405cda110530" xmlns:ns3="fc8ba496-191c-4efa-995b-2397535f04d5" targetNamespace="http://schemas.microsoft.com/office/2006/metadata/properties" ma:root="true" ma:fieldsID="52e7cbb07a1486ed9b226ddd70231459" ns2:_="" ns3:_="">
    <xsd:import namespace="705272f9-4722-48fb-941c-405cda110530"/>
    <xsd:import namespace="fc8ba496-191c-4efa-995b-2397535f04d5"/>
    <xsd:element name="properties">
      <xsd:complexType>
        <xsd:sequence>
          <xsd:element name="documentManagement">
            <xsd:complexType>
              <xsd:all>
                <xsd:element ref="ns2:_dlc_DocId" minOccurs="0"/>
                <xsd:element ref="ns2:_dlc_DocIdUrl" minOccurs="0"/>
                <xsd:element ref="ns2:_dlc_DocIdPersistId" minOccurs="0"/>
                <xsd:element ref="ns3:Category" minOccurs="0"/>
                <xsd:element ref="ns3:To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5272f9-4722-48fb-941c-405cda1105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c8ba496-191c-4efa-995b-2397535f04d5" elementFormDefault="qualified">
    <xsd:import namespace="http://schemas.microsoft.com/office/2006/documentManagement/types"/>
    <xsd:import namespace="http://schemas.microsoft.com/office/infopath/2007/PartnerControls"/>
    <xsd:element name="Category" ma:index="11" nillable="true" ma:displayName="Category" ma:internalName="Category">
      <xsd:complexType>
        <xsd:complexContent>
          <xsd:extension base="dms:MultiChoice">
            <xsd:sequence>
              <xsd:element name="Value" maxOccurs="unbounded" minOccurs="0" nillable="true">
                <xsd:simpleType>
                  <xsd:restriction base="dms:Choice">
                    <xsd:enumeration value="Resources"/>
                    <xsd:enumeration value="News Release Process"/>
                  </xsd:restriction>
                </xsd:simpleType>
              </xsd:element>
            </xsd:sequence>
          </xsd:extension>
        </xsd:complexContent>
      </xsd:complexType>
    </xsd:element>
    <xsd:element name="Topic" ma:index="12" nillable="true" ma:displayName="Focus Area" ma:internalName="Topic">
      <xsd:complexType>
        <xsd:complexContent>
          <xsd:extension base="dms:MultiChoice">
            <xsd:sequence>
              <xsd:element name="Value" maxOccurs="unbounded" minOccurs="0" nillable="true">
                <xsd:simpleType>
                  <xsd:restriction base="dms:Choice">
                    <xsd:enumeration value="Collaboration"/>
                    <xsd:enumeration value="Crisis/Risk Communication"/>
                    <xsd:enumeration value="General"/>
                    <xsd:enumeration value="Reports"/>
                    <xsd:enumeration value="Media Relations"/>
                    <xsd:enumeration value="Media Relations Articles"/>
                    <xsd:enumeration value="PowerPoint"/>
                    <xsd:enumeration value="Social Media"/>
                    <xsd:enumeration value="Video"/>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DCB941-C581-444C-8E3C-E94646AACC21}">
  <ds:schemaRefs>
    <ds:schemaRef ds:uri="705272f9-4722-48fb-941c-405cda110530"/>
    <ds:schemaRef ds:uri="http://schemas.microsoft.com/office/2006/metadata/properties"/>
    <ds:schemaRef ds:uri="http://schemas.microsoft.com/office/infopath/2007/PartnerControls"/>
    <ds:schemaRef ds:uri="fc8ba496-191c-4efa-995b-2397535f04d5"/>
    <ds:schemaRef ds:uri="http://purl.org/dc/dcmitype/"/>
    <ds:schemaRef ds:uri="http://schemas.microsoft.com/office/2006/documentManagement/types"/>
    <ds:schemaRef ds:uri="http://purl.org/dc/elements/1.1/"/>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0865247-BFF8-4094-A1E3-953AAF601841}">
  <ds:schemaRefs>
    <ds:schemaRef ds:uri="http://schemas.microsoft.com/sharepoint/v3/contenttype/forms"/>
  </ds:schemaRefs>
</ds:datastoreItem>
</file>

<file path=customXml/itemProps3.xml><?xml version="1.0" encoding="utf-8"?>
<ds:datastoreItem xmlns:ds="http://schemas.openxmlformats.org/officeDocument/2006/customXml" ds:itemID="{B4F5C952-0622-4D38-B3C6-BA66DD130C24}">
  <ds:schemaRefs>
    <ds:schemaRef ds:uri="http://schemas.microsoft.com/sharepoint/events"/>
  </ds:schemaRefs>
</ds:datastoreItem>
</file>

<file path=customXml/itemProps4.xml><?xml version="1.0" encoding="utf-8"?>
<ds:datastoreItem xmlns:ds="http://schemas.openxmlformats.org/officeDocument/2006/customXml" ds:itemID="{44BFAF43-6E03-4D43-8E1E-68CCD63645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5272f9-4722-48fb-941c-405cda110530"/>
    <ds:schemaRef ds:uri="fc8ba496-191c-4efa-995b-2397535f0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15989</TotalTime>
  <Words>2358</Words>
  <Application>Microsoft Office PowerPoint</Application>
  <PresentationFormat>On-screen Show (4:3)</PresentationFormat>
  <Paragraphs>217</Paragraphs>
  <Slides>18</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Century Gothic</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 Cases by Race in WA</vt:lpstr>
      <vt:lpstr>DOH In Action Review</vt:lpstr>
      <vt:lpstr>DOH In Action Review Cont.</vt:lpstr>
      <vt:lpstr>In Action Cont.</vt:lpstr>
      <vt:lpstr>National Institutes of Health</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Weed, Nathan  (DOH)</dc:creator>
  <cp:lastModifiedBy>Fury, Paige L  (DOH)</cp:lastModifiedBy>
  <cp:revision>197</cp:revision>
  <dcterms:created xsi:type="dcterms:W3CDTF">2021-10-26T22:48:18Z</dcterms:created>
  <dcterms:modified xsi:type="dcterms:W3CDTF">2022-05-23T18:05:00Z</dcterms:modified>
</cp:coreProperties>
</file>