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6" r:id="rId1"/>
    <p:sldMasterId id="2147483900" r:id="rId2"/>
    <p:sldMasterId id="2147483957" r:id="rId3"/>
  </p:sldMasterIdLst>
  <p:notesMasterIdLst>
    <p:notesMasterId r:id="rId42"/>
  </p:notesMasterIdLst>
  <p:handoutMasterIdLst>
    <p:handoutMasterId r:id="rId43"/>
  </p:handoutMasterIdLst>
  <p:sldIdLst>
    <p:sldId id="540" r:id="rId4"/>
    <p:sldId id="927" r:id="rId5"/>
    <p:sldId id="905" r:id="rId6"/>
    <p:sldId id="4431" r:id="rId7"/>
    <p:sldId id="4437" r:id="rId8"/>
    <p:sldId id="929" r:id="rId9"/>
    <p:sldId id="977" r:id="rId10"/>
    <p:sldId id="639" r:id="rId11"/>
    <p:sldId id="1105" r:id="rId12"/>
    <p:sldId id="4436" r:id="rId13"/>
    <p:sldId id="4438" r:id="rId14"/>
    <p:sldId id="978" r:id="rId15"/>
    <p:sldId id="877" r:id="rId16"/>
    <p:sldId id="4432" r:id="rId17"/>
    <p:sldId id="4429" r:id="rId18"/>
    <p:sldId id="698" r:id="rId19"/>
    <p:sldId id="973" r:id="rId20"/>
    <p:sldId id="974" r:id="rId21"/>
    <p:sldId id="976" r:id="rId22"/>
    <p:sldId id="947" r:id="rId23"/>
    <p:sldId id="4433" r:id="rId24"/>
    <p:sldId id="884" r:id="rId25"/>
    <p:sldId id="560" r:id="rId26"/>
    <p:sldId id="943" r:id="rId27"/>
    <p:sldId id="1036" r:id="rId28"/>
    <p:sldId id="337" r:id="rId29"/>
    <p:sldId id="1027" r:id="rId30"/>
    <p:sldId id="330" r:id="rId31"/>
    <p:sldId id="327" r:id="rId32"/>
    <p:sldId id="328" r:id="rId33"/>
    <p:sldId id="805" r:id="rId34"/>
    <p:sldId id="1039" r:id="rId35"/>
    <p:sldId id="264" r:id="rId36"/>
    <p:sldId id="740" r:id="rId37"/>
    <p:sldId id="979" r:id="rId38"/>
    <p:sldId id="4435" r:id="rId39"/>
    <p:sldId id="4434" r:id="rId40"/>
    <p:sldId id="270" r:id="rId4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ogen, Maria  (DOH)" initials="C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98C"/>
    <a:srgbClr val="349D96"/>
    <a:srgbClr val="9CC6C8"/>
    <a:srgbClr val="E8F0EF"/>
    <a:srgbClr val="D16C61"/>
    <a:srgbClr val="F2F2F2"/>
    <a:srgbClr val="D9D9D9"/>
    <a:srgbClr val="2A606B"/>
    <a:srgbClr val="2DA1A8"/>
    <a:srgbClr val="F9D7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935" autoAdjust="0"/>
    <p:restoredTop sz="90418" autoAdjust="0"/>
  </p:normalViewPr>
  <p:slideViewPr>
    <p:cSldViewPr>
      <p:cViewPr varScale="1">
        <p:scale>
          <a:sx n="86" d="100"/>
          <a:sy n="86" d="100"/>
        </p:scale>
        <p:origin x="1819" y="58"/>
      </p:cViewPr>
      <p:guideLst>
        <p:guide orient="horz" pos="720"/>
        <p:guide pos="2880"/>
      </p:guideLst>
    </p:cSldViewPr>
  </p:slideViewPr>
  <p:outlineViewPr>
    <p:cViewPr>
      <p:scale>
        <a:sx n="33" d="100"/>
        <a:sy n="33" d="100"/>
      </p:scale>
      <p:origin x="0" y="-18402"/>
    </p:cViewPr>
  </p:outlineViewPr>
  <p:notesTextViewPr>
    <p:cViewPr>
      <p:scale>
        <a:sx n="1" d="1"/>
        <a:sy n="1" d="1"/>
      </p:scale>
      <p:origin x="0" y="0"/>
    </p:cViewPr>
  </p:notesTextViewPr>
  <p:sorterViewPr>
    <p:cViewPr varScale="1">
      <p:scale>
        <a:sx n="1" d="1"/>
        <a:sy n="1" d="1"/>
      </p:scale>
      <p:origin x="0" y="-1308"/>
    </p:cViewPr>
  </p:sorterViewPr>
  <p:notesViewPr>
    <p:cSldViewPr>
      <p:cViewPr varScale="1">
        <p:scale>
          <a:sx n="83" d="100"/>
          <a:sy n="83"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Users\erincharpentier\Dropbox%20(Rede%20Group)\Washington%20State%20FPHS%202019-2020\Graphics\Fall%202021%20ppts\Funds%20needed%20chart%20mast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48635824436536E-2"/>
          <c:y val="5.9486941181532638E-2"/>
          <c:w val="0.95469331978663974"/>
          <c:h val="0.85242063594509698"/>
        </c:manualLayout>
      </c:layout>
      <c:barChart>
        <c:barDir val="col"/>
        <c:grouping val="stacked"/>
        <c:varyColors val="0"/>
        <c:ser>
          <c:idx val="0"/>
          <c:order val="0"/>
          <c:tx>
            <c:strRef>
              <c:f>Sheet1!$B$1</c:f>
              <c:strCache>
                <c:ptCount val="1"/>
                <c:pt idx="0">
                  <c:v>Investment (in millions)</c:v>
                </c:pt>
              </c:strCache>
            </c:strRef>
          </c:tx>
          <c:spPr>
            <a:solidFill>
              <a:srgbClr val="B25B24"/>
            </a:solidFill>
            <a:ln>
              <a:noFill/>
            </a:ln>
            <a:effectLst/>
          </c:spPr>
          <c:invertIfNegative val="0"/>
          <c:dLbls>
            <c:dLbl>
              <c:idx val="1"/>
              <c:layout>
                <c:manualLayout>
                  <c:x val="0"/>
                  <c:y val="-2.8415300546448089E-2"/>
                </c:manualLayout>
              </c:layout>
              <c:tx>
                <c:rich>
                  <a:bodyPr/>
                  <a:lstStyle/>
                  <a:p>
                    <a:fld id="{9DA6570E-7E03-414D-8548-0EF70713784D}" type="VALUE">
                      <a:rPr lang="en-US"/>
                      <a:pPr/>
                      <a:t>[VALUE]</a:t>
                    </a:fld>
                    <a:r>
                      <a:rPr lang="en-US"/>
                      <a:t>M</a:t>
                    </a:r>
                    <a:br>
                      <a:rPr lang="en-US"/>
                    </a:br>
                    <a:r>
                      <a:rPr lang="en-US"/>
                      <a:t>3% of need</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1B-594E-BCE2-8D963392F4A8}"/>
                </c:ext>
              </c:extLst>
            </c:dLbl>
            <c:dLbl>
              <c:idx val="2"/>
              <c:layout>
                <c:manualLayout>
                  <c:x val="-9.0983233486594486E-17"/>
                  <c:y val="-1.9672131147540985E-2"/>
                </c:manualLayout>
              </c:layout>
              <c:tx>
                <c:rich>
                  <a:bodyPr/>
                  <a:lstStyle/>
                  <a:p>
                    <a:fld id="{BC6B9DE9-9E96-FB4D-911E-958374B19C72}" type="VALUE">
                      <a:rPr lang="en-US"/>
                      <a:pPr/>
                      <a:t>[VALUE]</a:t>
                    </a:fld>
                    <a:r>
                      <a:rPr lang="en-US"/>
                      <a:t>M</a:t>
                    </a:r>
                    <a:br>
                      <a:rPr lang="en-US"/>
                    </a:br>
                    <a:r>
                      <a:rPr lang="en-US"/>
                      <a:t>6% of need</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1B-594E-BCE2-8D963392F4A8}"/>
                </c:ext>
              </c:extLst>
            </c:dLbl>
            <c:dLbl>
              <c:idx val="3"/>
              <c:tx>
                <c:rich>
                  <a:bodyPr/>
                  <a:lstStyle/>
                  <a:p>
                    <a:fld id="{90FC7365-508C-6F45-9B35-727B42CBD5C1}" type="VALUE">
                      <a:rPr lang="en-US"/>
                      <a:pPr/>
                      <a:t>[VALUE]</a:t>
                    </a:fld>
                    <a:r>
                      <a:rPr lang="en-US"/>
                      <a:t>M</a:t>
                    </a:r>
                  </a:p>
                  <a:p>
                    <a:r>
                      <a:rPr lang="en-US"/>
                      <a:t>39% of need</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1B-594E-BCE2-8D963392F4A8}"/>
                </c:ext>
              </c:extLst>
            </c:dLbl>
            <c:dLbl>
              <c:idx val="4"/>
              <c:tx>
                <c:rich>
                  <a:bodyPr/>
                  <a:lstStyle/>
                  <a:p>
                    <a:fld id="{F367CFA6-586B-4544-A2D6-2F50AFE6D41E}" type="VALUE">
                      <a:rPr lang="en-US"/>
                      <a:pPr/>
                      <a:t>[VALUE]</a:t>
                    </a:fld>
                    <a:r>
                      <a:rPr lang="en-US"/>
                      <a:t>M</a:t>
                    </a:r>
                  </a:p>
                  <a:p>
                    <a:r>
                      <a:rPr lang="en-US"/>
                      <a:t>72% of need</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1B-594E-BCE2-8D963392F4A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FranklinGothic URW Cond Medium"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Baseline</c:v>
                </c:pt>
                <c:pt idx="1">
                  <c:v>2017-19</c:v>
                </c:pt>
                <c:pt idx="2">
                  <c:v>2019-21</c:v>
                </c:pt>
                <c:pt idx="3">
                  <c:v>2021-23</c:v>
                </c:pt>
                <c:pt idx="4">
                  <c:v>2023-25</c:v>
                </c:pt>
              </c:strCache>
            </c:strRef>
          </c:cat>
          <c:val>
            <c:numRef>
              <c:f>Sheet1!$B$2:$B$6</c:f>
              <c:numCache>
                <c:formatCode>_("$"* #,##0_);_("$"* \(#,##0\);_("$"* "-"??_);_(@_)</c:formatCode>
                <c:ptCount val="5"/>
                <c:pt idx="1">
                  <c:v>15</c:v>
                </c:pt>
                <c:pt idx="2">
                  <c:v>28</c:v>
                </c:pt>
                <c:pt idx="3">
                  <c:v>175</c:v>
                </c:pt>
                <c:pt idx="4">
                  <c:v>324</c:v>
                </c:pt>
              </c:numCache>
            </c:numRef>
          </c:val>
          <c:extLst>
            <c:ext xmlns:c16="http://schemas.microsoft.com/office/drawing/2014/chart" uri="{C3380CC4-5D6E-409C-BE32-E72D297353CC}">
              <c16:uniqueId val="{00000004-4F1B-594E-BCE2-8D963392F4A8}"/>
            </c:ext>
          </c:extLst>
        </c:ser>
        <c:ser>
          <c:idx val="1"/>
          <c:order val="1"/>
          <c:tx>
            <c:strRef>
              <c:f>Sheet1!$C$1</c:f>
              <c:strCache>
                <c:ptCount val="1"/>
                <c:pt idx="0">
                  <c:v>Additional funds needed (in millions)</c:v>
                </c:pt>
              </c:strCache>
            </c:strRef>
          </c:tx>
          <c:spPr>
            <a:solidFill>
              <a:srgbClr val="C7885F"/>
            </a:solidFill>
            <a:ln>
              <a:noFill/>
            </a:ln>
            <a:effectLst/>
          </c:spPr>
          <c:invertIfNegative val="0"/>
          <c:dLbls>
            <c:dLbl>
              <c:idx val="0"/>
              <c:tx>
                <c:rich>
                  <a:bodyPr/>
                  <a:lstStyle/>
                  <a:p>
                    <a:fld id="{32C95F57-91BB-6A4C-9148-C308766592D3}" type="VALUE">
                      <a:rPr lang="en-US"/>
                      <a:pPr/>
                      <a:t>[VALUE]</a:t>
                    </a:fld>
                    <a:r>
                      <a:rPr lang="en-US"/>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F1B-594E-BCE2-8D963392F4A8}"/>
                </c:ext>
              </c:extLst>
            </c:dLbl>
            <c:dLbl>
              <c:idx val="1"/>
              <c:tx>
                <c:rich>
                  <a:bodyPr/>
                  <a:lstStyle/>
                  <a:p>
                    <a:fld id="{59338003-A495-5F4F-B190-8E9EE1EB2C0D}" type="VALUE">
                      <a:rPr lang="en-US"/>
                      <a:pPr/>
                      <a:t>[VALUE]</a:t>
                    </a:fld>
                    <a:r>
                      <a:rPr lang="en-US"/>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F1B-594E-BCE2-8D963392F4A8}"/>
                </c:ext>
              </c:extLst>
            </c:dLbl>
            <c:dLbl>
              <c:idx val="2"/>
              <c:tx>
                <c:rich>
                  <a:bodyPr/>
                  <a:lstStyle/>
                  <a:p>
                    <a:fld id="{0ACC4B40-F37E-0648-B6A1-57FA09CE31F0}" type="VALUE">
                      <a:rPr lang="en-US"/>
                      <a:pPr/>
                      <a:t>[VALUE]</a:t>
                    </a:fld>
                    <a:r>
                      <a:rPr lang="en-US"/>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F1B-594E-BCE2-8D963392F4A8}"/>
                </c:ext>
              </c:extLst>
            </c:dLbl>
            <c:dLbl>
              <c:idx val="3"/>
              <c:tx>
                <c:rich>
                  <a:bodyPr/>
                  <a:lstStyle/>
                  <a:p>
                    <a:fld id="{E3E9FFE6-C6D7-2E4E-A73E-50CBB1B9DC1D}" type="VALUE">
                      <a:rPr lang="en-US"/>
                      <a:pPr/>
                      <a:t>[VALUE]</a:t>
                    </a:fld>
                    <a:r>
                      <a:rPr lang="en-US"/>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F1B-594E-BCE2-8D963392F4A8}"/>
                </c:ext>
              </c:extLst>
            </c:dLbl>
            <c:dLbl>
              <c:idx val="4"/>
              <c:tx>
                <c:rich>
                  <a:bodyPr/>
                  <a:lstStyle/>
                  <a:p>
                    <a:fld id="{6493124E-D950-5644-808C-EB31A1CE735F}" type="VALUE">
                      <a:rPr lang="en-US"/>
                      <a:pPr/>
                      <a:t>[VALUE]</a:t>
                    </a:fld>
                    <a:r>
                      <a:rPr lang="en-US"/>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F1B-594E-BCE2-8D963392F4A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FranklinGothic URW Cond Medium"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Baseline</c:v>
                </c:pt>
                <c:pt idx="1">
                  <c:v>2017-19</c:v>
                </c:pt>
                <c:pt idx="2">
                  <c:v>2019-21</c:v>
                </c:pt>
                <c:pt idx="3">
                  <c:v>2021-23</c:v>
                </c:pt>
                <c:pt idx="4">
                  <c:v>2023-25</c:v>
                </c:pt>
              </c:strCache>
            </c:strRef>
          </c:cat>
          <c:val>
            <c:numRef>
              <c:f>Sheet1!$C$2:$C$6</c:f>
              <c:numCache>
                <c:formatCode>_("$"* #,##0_);_("$"* \(#,##0\);_("$"* "-"??_);_(@_)</c:formatCode>
                <c:ptCount val="5"/>
                <c:pt idx="0">
                  <c:v>450</c:v>
                </c:pt>
                <c:pt idx="1">
                  <c:v>435</c:v>
                </c:pt>
                <c:pt idx="2">
                  <c:v>422</c:v>
                </c:pt>
                <c:pt idx="3">
                  <c:v>275</c:v>
                </c:pt>
                <c:pt idx="4">
                  <c:v>126</c:v>
                </c:pt>
              </c:numCache>
            </c:numRef>
          </c:val>
          <c:extLst>
            <c:ext xmlns:c16="http://schemas.microsoft.com/office/drawing/2014/chart" uri="{C3380CC4-5D6E-409C-BE32-E72D297353CC}">
              <c16:uniqueId val="{0000000A-4F1B-594E-BCE2-8D963392F4A8}"/>
            </c:ext>
          </c:extLst>
        </c:ser>
        <c:dLbls>
          <c:dLblPos val="ctr"/>
          <c:showLegendKey val="0"/>
          <c:showVal val="1"/>
          <c:showCatName val="0"/>
          <c:showSerName val="0"/>
          <c:showPercent val="0"/>
          <c:showBubbleSize val="0"/>
        </c:dLbls>
        <c:gapWidth val="12"/>
        <c:overlap val="100"/>
        <c:axId val="341993024"/>
        <c:axId val="341994672"/>
      </c:barChart>
      <c:catAx>
        <c:axId val="34199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FranklinGothic URW Cond Medium" pitchFamily="2" charset="0"/>
                <a:ea typeface="+mn-ea"/>
                <a:cs typeface="+mn-cs"/>
              </a:defRPr>
            </a:pPr>
            <a:endParaRPr lang="en-US"/>
          </a:p>
        </c:txPr>
        <c:crossAx val="341994672"/>
        <c:crosses val="autoZero"/>
        <c:auto val="1"/>
        <c:lblAlgn val="ctr"/>
        <c:lblOffset val="100"/>
        <c:noMultiLvlLbl val="0"/>
      </c:catAx>
      <c:valAx>
        <c:axId val="341994672"/>
        <c:scaling>
          <c:orientation val="minMax"/>
        </c:scaling>
        <c:delete val="1"/>
        <c:axPos val="l"/>
        <c:numFmt formatCode="_(&quot;$&quot;* #,##0_);_(&quot;$&quot;* \(#,##0\);_(&quot;$&quot;* &quot;-&quot;??_);_(@_)" sourceLinked="1"/>
        <c:majorTickMark val="none"/>
        <c:minorTickMark val="none"/>
        <c:tickLblPos val="nextTo"/>
        <c:crossAx val="341993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038475" cy="463696"/>
          </a:xfrm>
          <a:prstGeom prst="rect">
            <a:avLst/>
          </a:prstGeom>
        </p:spPr>
        <p:txBody>
          <a:bodyPr vert="horz" lIns="91416" tIns="45709" rIns="91416" bIns="45709" rtlCol="0"/>
          <a:lstStyle>
            <a:lvl1pPr algn="l">
              <a:defRPr sz="1200"/>
            </a:lvl1pPr>
          </a:lstStyle>
          <a:p>
            <a:endParaRPr lang="en-US"/>
          </a:p>
        </p:txBody>
      </p:sp>
      <p:sp>
        <p:nvSpPr>
          <p:cNvPr id="3" name="Date Placeholder 2"/>
          <p:cNvSpPr>
            <a:spLocks noGrp="1"/>
          </p:cNvSpPr>
          <p:nvPr>
            <p:ph type="dt" sz="quarter" idx="1"/>
          </p:nvPr>
        </p:nvSpPr>
        <p:spPr>
          <a:xfrm>
            <a:off x="3970341" y="3"/>
            <a:ext cx="3038475" cy="463696"/>
          </a:xfrm>
          <a:prstGeom prst="rect">
            <a:avLst/>
          </a:prstGeom>
        </p:spPr>
        <p:txBody>
          <a:bodyPr vert="horz" lIns="91416" tIns="45709" rIns="91416" bIns="45709" rtlCol="0"/>
          <a:lstStyle>
            <a:lvl1pPr algn="r">
              <a:defRPr sz="1200"/>
            </a:lvl1pPr>
          </a:lstStyle>
          <a:p>
            <a:fld id="{A2EBE279-6F30-4B1D-BAE6-4C5DDC79097E}" type="datetimeFigureOut">
              <a:rPr lang="en-US" smtClean="0"/>
              <a:t>4/28/2022</a:t>
            </a:fld>
            <a:endParaRPr lang="en-US"/>
          </a:p>
        </p:txBody>
      </p:sp>
      <p:sp>
        <p:nvSpPr>
          <p:cNvPr id="4" name="Footer Placeholder 3"/>
          <p:cNvSpPr>
            <a:spLocks noGrp="1"/>
          </p:cNvSpPr>
          <p:nvPr>
            <p:ph type="ftr" sz="quarter" idx="2"/>
          </p:nvPr>
        </p:nvSpPr>
        <p:spPr>
          <a:xfrm>
            <a:off x="5" y="8772382"/>
            <a:ext cx="3038475" cy="463696"/>
          </a:xfrm>
          <a:prstGeom prst="rect">
            <a:avLst/>
          </a:prstGeom>
        </p:spPr>
        <p:txBody>
          <a:bodyPr vert="horz" lIns="91416" tIns="45709" rIns="91416" bIns="45709"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772382"/>
            <a:ext cx="3038475" cy="463696"/>
          </a:xfrm>
          <a:prstGeom prst="rect">
            <a:avLst/>
          </a:prstGeom>
        </p:spPr>
        <p:txBody>
          <a:bodyPr vert="horz" lIns="91416" tIns="45709" rIns="91416" bIns="45709" rtlCol="0" anchor="b"/>
          <a:lstStyle>
            <a:lvl1pPr algn="r">
              <a:defRPr sz="1200"/>
            </a:lvl1pPr>
          </a:lstStyle>
          <a:p>
            <a:fld id="{C4F5D7F0-F15D-41A3-8602-515E18BAD24C}" type="slidenum">
              <a:rPr lang="en-US" smtClean="0"/>
              <a:t>‹#›</a:t>
            </a:fld>
            <a:endParaRPr lang="en-US"/>
          </a:p>
        </p:txBody>
      </p:sp>
    </p:spTree>
    <p:extLst>
      <p:ext uri="{BB962C8B-B14F-4D97-AF65-F5344CB8AC3E}">
        <p14:creationId xmlns:p14="http://schemas.microsoft.com/office/powerpoint/2010/main" val="2379066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53" tIns="46577" rIns="93153" bIns="46577" rtlCol="0"/>
          <a:lstStyle>
            <a:lvl1pPr algn="l">
              <a:defRPr sz="1200"/>
            </a:lvl1pPr>
          </a:lstStyle>
          <a:p>
            <a:endParaRPr lang="en-US" dirty="0"/>
          </a:p>
        </p:txBody>
      </p:sp>
      <p:sp>
        <p:nvSpPr>
          <p:cNvPr id="3" name="Date Placeholder 2"/>
          <p:cNvSpPr>
            <a:spLocks noGrp="1"/>
          </p:cNvSpPr>
          <p:nvPr>
            <p:ph type="dt" idx="1"/>
          </p:nvPr>
        </p:nvSpPr>
        <p:spPr>
          <a:xfrm>
            <a:off x="3970939" y="0"/>
            <a:ext cx="3037840" cy="461804"/>
          </a:xfrm>
          <a:prstGeom prst="rect">
            <a:avLst/>
          </a:prstGeom>
        </p:spPr>
        <p:txBody>
          <a:bodyPr vert="horz" lIns="93153" tIns="46577" rIns="93153" bIns="46577" rtlCol="0"/>
          <a:lstStyle>
            <a:lvl1pPr algn="r">
              <a:defRPr sz="1200"/>
            </a:lvl1pPr>
          </a:lstStyle>
          <a:p>
            <a:fld id="{64B9F97E-80FD-4A8D-A0C7-1FA37BFB255E}" type="datetimeFigureOut">
              <a:rPr lang="en-US" smtClean="0"/>
              <a:t>4/28/2022</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53" tIns="46577" rIns="93153" bIns="46577"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53" tIns="46577" rIns="93153"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53" tIns="46577" rIns="93153"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3153" tIns="46577" rIns="93153" bIns="46577" rtlCol="0" anchor="b"/>
          <a:lstStyle>
            <a:lvl1pPr algn="r">
              <a:defRPr sz="1200"/>
            </a:lvl1pPr>
          </a:lstStyle>
          <a:p>
            <a:fld id="{844D287C-D396-4677-9AEF-9CDFC2B14644}" type="slidenum">
              <a:rPr lang="en-US" smtClean="0"/>
              <a:t>‹#›</a:t>
            </a:fld>
            <a:endParaRPr lang="en-US" dirty="0"/>
          </a:p>
        </p:txBody>
      </p:sp>
    </p:spTree>
    <p:extLst>
      <p:ext uri="{BB962C8B-B14F-4D97-AF65-F5344CB8AC3E}">
        <p14:creationId xmlns:p14="http://schemas.microsoft.com/office/powerpoint/2010/main" val="11520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844D287C-D396-4677-9AEF-9CDFC2B14644}" type="slidenum">
              <a:rPr lang="en-US" smtClean="0"/>
              <a:t>1</a:t>
            </a:fld>
            <a:endParaRPr lang="en-US" dirty="0"/>
          </a:p>
        </p:txBody>
      </p:sp>
    </p:spTree>
    <p:extLst>
      <p:ext uri="{BB962C8B-B14F-4D97-AF65-F5344CB8AC3E}">
        <p14:creationId xmlns:p14="http://schemas.microsoft.com/office/powerpoint/2010/main" val="3313476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387136"/>
            <a:ext cx="6387253" cy="4156234"/>
          </a:xfrm>
        </p:spPr>
        <p:txBody>
          <a:bodyPr/>
          <a:lstStyle/>
          <a:p>
            <a:pPr lvl="0"/>
            <a:endParaRPr lang="en-US" dirty="0"/>
          </a:p>
        </p:txBody>
      </p:sp>
      <p:sp>
        <p:nvSpPr>
          <p:cNvPr id="4" name="Slide Number Placeholder 3"/>
          <p:cNvSpPr>
            <a:spLocks noGrp="1"/>
          </p:cNvSpPr>
          <p:nvPr>
            <p:ph type="sldNum" sz="quarter" idx="10"/>
          </p:nvPr>
        </p:nvSpPr>
        <p:spPr/>
        <p:txBody>
          <a:bodyPr/>
          <a:lstStyle/>
          <a:p>
            <a:fld id="{844D287C-D396-4677-9AEF-9CDFC2B14644}" type="slidenum">
              <a:rPr lang="en-US" smtClean="0"/>
              <a:t>15</a:t>
            </a:fld>
            <a:endParaRPr lang="en-US" dirty="0"/>
          </a:p>
        </p:txBody>
      </p:sp>
    </p:spTree>
    <p:extLst>
      <p:ext uri="{BB962C8B-B14F-4D97-AF65-F5344CB8AC3E}">
        <p14:creationId xmlns:p14="http://schemas.microsoft.com/office/powerpoint/2010/main" val="172158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6" y="4618040"/>
            <a:ext cx="6548821" cy="4385533"/>
          </a:xfrm>
        </p:spPr>
        <p:txBody>
          <a:bodyPr/>
          <a:lstStyle/>
          <a:p>
            <a:endParaRPr lang="en-US" dirty="0"/>
          </a:p>
        </p:txBody>
      </p:sp>
      <p:sp>
        <p:nvSpPr>
          <p:cNvPr id="4" name="Slide Number Placeholder 3"/>
          <p:cNvSpPr>
            <a:spLocks noGrp="1"/>
          </p:cNvSpPr>
          <p:nvPr>
            <p:ph type="sldNum" sz="quarter" idx="10"/>
          </p:nvPr>
        </p:nvSpPr>
        <p:spPr/>
        <p:txBody>
          <a:bodyPr/>
          <a:lstStyle/>
          <a:p>
            <a:fld id="{844D287C-D396-4677-9AEF-9CDFC2B14644}" type="slidenum">
              <a:rPr lang="en-US" smtClean="0"/>
              <a:t>16</a:t>
            </a:fld>
            <a:endParaRPr lang="en-US" dirty="0"/>
          </a:p>
        </p:txBody>
      </p:sp>
    </p:spTree>
    <p:extLst>
      <p:ext uri="{BB962C8B-B14F-4D97-AF65-F5344CB8AC3E}">
        <p14:creationId xmlns:p14="http://schemas.microsoft.com/office/powerpoint/2010/main" val="1501466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6" y="4618040"/>
            <a:ext cx="6548821" cy="4385533"/>
          </a:xfrm>
        </p:spPr>
        <p:txBody>
          <a:bodyPr/>
          <a:lstStyle/>
          <a:p>
            <a:endParaRPr lang="en-US" u="none" dirty="0">
              <a:solidFill>
                <a:srgbClr val="FF0000"/>
              </a:solidFill>
            </a:endParaRPr>
          </a:p>
        </p:txBody>
      </p:sp>
      <p:sp>
        <p:nvSpPr>
          <p:cNvPr id="4" name="Slide Number Placeholder 3"/>
          <p:cNvSpPr>
            <a:spLocks noGrp="1"/>
          </p:cNvSpPr>
          <p:nvPr>
            <p:ph type="sldNum" sz="quarter" idx="10"/>
          </p:nvPr>
        </p:nvSpPr>
        <p:spPr/>
        <p:txBody>
          <a:bodyPr/>
          <a:lstStyle/>
          <a:p>
            <a:fld id="{844D287C-D396-4677-9AEF-9CDFC2B14644}" type="slidenum">
              <a:rPr lang="en-US" smtClean="0"/>
              <a:t>17</a:t>
            </a:fld>
            <a:endParaRPr lang="en-US" dirty="0"/>
          </a:p>
        </p:txBody>
      </p:sp>
    </p:spTree>
    <p:extLst>
      <p:ext uri="{BB962C8B-B14F-4D97-AF65-F5344CB8AC3E}">
        <p14:creationId xmlns:p14="http://schemas.microsoft.com/office/powerpoint/2010/main" val="395397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6" y="4618040"/>
            <a:ext cx="6548821" cy="4385533"/>
          </a:xfrm>
        </p:spPr>
        <p:txBody>
          <a:bodyPr/>
          <a:lstStyle/>
          <a:p>
            <a:endParaRPr lang="en-US" u="none" dirty="0">
              <a:solidFill>
                <a:srgbClr val="FF0000"/>
              </a:solidFill>
            </a:endParaRPr>
          </a:p>
        </p:txBody>
      </p:sp>
      <p:sp>
        <p:nvSpPr>
          <p:cNvPr id="4" name="Slide Number Placeholder 3"/>
          <p:cNvSpPr>
            <a:spLocks noGrp="1"/>
          </p:cNvSpPr>
          <p:nvPr>
            <p:ph type="sldNum" sz="quarter" idx="10"/>
          </p:nvPr>
        </p:nvSpPr>
        <p:spPr/>
        <p:txBody>
          <a:bodyPr/>
          <a:lstStyle/>
          <a:p>
            <a:fld id="{844D287C-D396-4677-9AEF-9CDFC2B14644}" type="slidenum">
              <a:rPr lang="en-US" smtClean="0"/>
              <a:t>18</a:t>
            </a:fld>
            <a:endParaRPr lang="en-US" dirty="0"/>
          </a:p>
        </p:txBody>
      </p:sp>
    </p:spTree>
    <p:extLst>
      <p:ext uri="{BB962C8B-B14F-4D97-AF65-F5344CB8AC3E}">
        <p14:creationId xmlns:p14="http://schemas.microsoft.com/office/powerpoint/2010/main" val="423696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6" y="4618040"/>
            <a:ext cx="6548821" cy="4385533"/>
          </a:xfrm>
        </p:spPr>
        <p:txBody>
          <a:bodyPr/>
          <a:lstStyle/>
          <a:p>
            <a:pPr marL="171429" indent="-17142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44D287C-D396-4677-9AEF-9CDFC2B14644}" type="slidenum">
              <a:rPr lang="en-US" smtClean="0"/>
              <a:t>19</a:t>
            </a:fld>
            <a:endParaRPr lang="en-US" dirty="0"/>
          </a:p>
        </p:txBody>
      </p:sp>
    </p:spTree>
    <p:extLst>
      <p:ext uri="{BB962C8B-B14F-4D97-AF65-F5344CB8AC3E}">
        <p14:creationId xmlns:p14="http://schemas.microsoft.com/office/powerpoint/2010/main" val="3394209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6" y="4618040"/>
            <a:ext cx="6548821" cy="4385533"/>
          </a:xfrm>
        </p:spPr>
        <p:txBody>
          <a:bodyPr/>
          <a:lstStyle/>
          <a:p>
            <a:pPr marL="171429" indent="-17142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44D287C-D396-4677-9AEF-9CDFC2B14644}" type="slidenum">
              <a:rPr lang="en-US" smtClean="0"/>
              <a:t>20</a:t>
            </a:fld>
            <a:endParaRPr lang="en-US" dirty="0"/>
          </a:p>
        </p:txBody>
      </p:sp>
    </p:spTree>
    <p:extLst>
      <p:ext uri="{BB962C8B-B14F-4D97-AF65-F5344CB8AC3E}">
        <p14:creationId xmlns:p14="http://schemas.microsoft.com/office/powerpoint/2010/main" val="510108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D287C-D396-4677-9AEF-9CDFC2B14644}" type="slidenum">
              <a:rPr lang="en-US" smtClean="0"/>
              <a:t>22</a:t>
            </a:fld>
            <a:endParaRPr lang="en-US" dirty="0"/>
          </a:p>
        </p:txBody>
      </p:sp>
    </p:spTree>
    <p:extLst>
      <p:ext uri="{BB962C8B-B14F-4D97-AF65-F5344CB8AC3E}">
        <p14:creationId xmlns:p14="http://schemas.microsoft.com/office/powerpoint/2010/main" val="1141546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D287C-D396-4677-9AEF-9CDFC2B14644}" type="slidenum">
              <a:rPr lang="en-US" smtClean="0"/>
              <a:t>23</a:t>
            </a:fld>
            <a:endParaRPr lang="en-US" dirty="0"/>
          </a:p>
        </p:txBody>
      </p:sp>
    </p:spTree>
    <p:extLst>
      <p:ext uri="{BB962C8B-B14F-4D97-AF65-F5344CB8AC3E}">
        <p14:creationId xmlns:p14="http://schemas.microsoft.com/office/powerpoint/2010/main" val="4093650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D287C-D396-4677-9AEF-9CDFC2B14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6651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6291" y="4387136"/>
            <a:ext cx="6393034" cy="4578760"/>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D287C-D396-4677-9AEF-9CDFC2B14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685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6291" y="4387136"/>
            <a:ext cx="6393034" cy="4578760"/>
          </a:xfrm>
        </p:spPr>
        <p:txBody>
          <a:bodyPr/>
          <a:lstStyle/>
          <a:p>
            <a:endParaRPr lang="en-US" dirty="0"/>
          </a:p>
        </p:txBody>
      </p:sp>
      <p:sp>
        <p:nvSpPr>
          <p:cNvPr id="4" name="Slide Number Placeholder 3"/>
          <p:cNvSpPr>
            <a:spLocks noGrp="1"/>
          </p:cNvSpPr>
          <p:nvPr>
            <p:ph type="sldNum" sz="quarter" idx="10"/>
          </p:nvPr>
        </p:nvSpPr>
        <p:spPr/>
        <p:txBody>
          <a:bodyPr/>
          <a:lstStyle/>
          <a:p>
            <a:fld id="{844D287C-D396-4677-9AEF-9CDFC2B14644}" type="slidenum">
              <a:rPr lang="en-US" smtClean="0"/>
              <a:t>2</a:t>
            </a:fld>
            <a:endParaRPr lang="en-US" dirty="0"/>
          </a:p>
        </p:txBody>
      </p:sp>
    </p:spTree>
    <p:extLst>
      <p:ext uri="{BB962C8B-B14F-4D97-AF65-F5344CB8AC3E}">
        <p14:creationId xmlns:p14="http://schemas.microsoft.com/office/powerpoint/2010/main" val="3587746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46B8E-1CE5-2E43-A4EF-3F0871C64E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458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256F7-B792-434B-A0C9-89D2010422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0433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256F7-B792-434B-A0C9-89D2010422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391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256F7-B792-434B-A0C9-89D2010422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733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46B8E-1CE5-2E43-A4EF-3F0871C64E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4876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387136"/>
            <a:ext cx="6387253" cy="4156234"/>
          </a:xfrm>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D287C-D396-4677-9AEF-9CDFC2B14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8898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6291" y="4387136"/>
            <a:ext cx="6393034" cy="4578760"/>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D287C-D396-4677-9AEF-9CDFC2B14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0117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46B8E-1CE5-2E43-A4EF-3F0871C64E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737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1"/>
            <a:ext cx="6248400" cy="4183380"/>
          </a:xfrm>
        </p:spPr>
        <p:txBody>
          <a:bodyPr/>
          <a:lstStyle/>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D287C-D396-4677-9AEF-9CDFC2B14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9655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D287C-D396-4677-9AEF-9CDFC2B14644}" type="slidenum">
              <a:rPr lang="en-US" smtClean="0"/>
              <a:t>35</a:t>
            </a:fld>
            <a:endParaRPr lang="en-US" dirty="0"/>
          </a:p>
        </p:txBody>
      </p:sp>
    </p:spTree>
    <p:extLst>
      <p:ext uri="{BB962C8B-B14F-4D97-AF65-F5344CB8AC3E}">
        <p14:creationId xmlns:p14="http://schemas.microsoft.com/office/powerpoint/2010/main" val="208079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D287C-D396-4677-9AEF-9CDFC2B14644}" type="slidenum">
              <a:rPr lang="en-US" smtClean="0"/>
              <a:t>3</a:t>
            </a:fld>
            <a:endParaRPr lang="en-US" dirty="0"/>
          </a:p>
        </p:txBody>
      </p:sp>
    </p:spTree>
    <p:extLst>
      <p:ext uri="{BB962C8B-B14F-4D97-AF65-F5344CB8AC3E}">
        <p14:creationId xmlns:p14="http://schemas.microsoft.com/office/powerpoint/2010/main" val="1840431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1"/>
            <a:ext cx="6248400" cy="4183380"/>
          </a:xfrm>
        </p:spPr>
        <p:txBody>
          <a:bodyPr/>
          <a:lstStyle/>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D287C-D396-4677-9AEF-9CDFC2B14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1069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46B8E-1CE5-2E43-A4EF-3F0871C64E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013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45">
              <a:defRPr/>
            </a:pPr>
            <a:r>
              <a:rPr lang="en-US" dirty="0"/>
              <a:t>A responsive and viable governmental public health system is essential for healthy and economically vital communities across Washington.</a:t>
            </a:r>
          </a:p>
          <a:p>
            <a:endParaRPr lang="en-US" dirty="0"/>
          </a:p>
        </p:txBody>
      </p:sp>
      <p:sp>
        <p:nvSpPr>
          <p:cNvPr id="4" name="Slide Number Placeholder 3"/>
          <p:cNvSpPr>
            <a:spLocks noGrp="1"/>
          </p:cNvSpPr>
          <p:nvPr>
            <p:ph type="sldNum" sz="quarter" idx="10"/>
          </p:nvPr>
        </p:nvSpPr>
        <p:spPr/>
        <p:txBody>
          <a:bodyPr/>
          <a:lstStyle/>
          <a:p>
            <a:fld id="{844D287C-D396-4677-9AEF-9CDFC2B14644}" type="slidenum">
              <a:rPr lang="en-US" smtClean="0"/>
              <a:t>38</a:t>
            </a:fld>
            <a:endParaRPr lang="en-US" dirty="0"/>
          </a:p>
        </p:txBody>
      </p:sp>
    </p:spTree>
    <p:extLst>
      <p:ext uri="{BB962C8B-B14F-4D97-AF65-F5344CB8AC3E}">
        <p14:creationId xmlns:p14="http://schemas.microsoft.com/office/powerpoint/2010/main" val="196210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4D287C-D396-4677-9AEF-9CDFC2B14644}" type="slidenum">
              <a:rPr lang="en-US" smtClean="0"/>
              <a:t>6</a:t>
            </a:fld>
            <a:endParaRPr lang="en-US" dirty="0"/>
          </a:p>
        </p:txBody>
      </p:sp>
    </p:spTree>
    <p:extLst>
      <p:ext uri="{BB962C8B-B14F-4D97-AF65-F5344CB8AC3E}">
        <p14:creationId xmlns:p14="http://schemas.microsoft.com/office/powerpoint/2010/main" val="282380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D287C-D396-4677-9AEF-9CDFC2B14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456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D287C-D396-4677-9AEF-9CDFC2B14644}" type="slidenum">
              <a:rPr lang="en-US" smtClean="0"/>
              <a:t>8</a:t>
            </a:fld>
            <a:endParaRPr lang="en-US"/>
          </a:p>
        </p:txBody>
      </p:sp>
    </p:spTree>
    <p:extLst>
      <p:ext uri="{BB962C8B-B14F-4D97-AF65-F5344CB8AC3E}">
        <p14:creationId xmlns:p14="http://schemas.microsoft.com/office/powerpoint/2010/main" val="172510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44D287C-D396-4677-9AEF-9CDFC2B14644}" type="slidenum">
              <a:rPr lang="en-US" smtClean="0"/>
              <a:t>9</a:t>
            </a:fld>
            <a:endParaRPr lang="en-US"/>
          </a:p>
        </p:txBody>
      </p:sp>
    </p:spTree>
    <p:extLst>
      <p:ext uri="{BB962C8B-B14F-4D97-AF65-F5344CB8AC3E}">
        <p14:creationId xmlns:p14="http://schemas.microsoft.com/office/powerpoint/2010/main" val="312392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D287C-D396-4677-9AEF-9CDFC2B14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923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0775">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844D287C-D396-4677-9AEF-9CDFC2B14644}" type="slidenum">
              <a:rPr lang="en-US" smtClean="0"/>
              <a:t>13</a:t>
            </a:fld>
            <a:endParaRPr lang="en-US" dirty="0"/>
          </a:p>
        </p:txBody>
      </p:sp>
    </p:spTree>
    <p:extLst>
      <p:ext uri="{BB962C8B-B14F-4D97-AF65-F5344CB8AC3E}">
        <p14:creationId xmlns:p14="http://schemas.microsoft.com/office/powerpoint/2010/main" val="2956693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0.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 Placeholder 9"/>
          <p:cNvSpPr>
            <a:spLocks noGrp="1"/>
          </p:cNvSpPr>
          <p:nvPr>
            <p:ph type="body" sz="quarter" idx="10"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591050"/>
          </a:xfrm>
          <a:prstGeom prst="rect">
            <a:avLst/>
          </a:prstGeom>
          <a:effectLst/>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
        <p:nvSpPr>
          <p:cNvPr id="9" name="Text Placeholder 9"/>
          <p:cNvSpPr>
            <a:spLocks noGrp="1"/>
          </p:cNvSpPr>
          <p:nvPr>
            <p:ph type="body" sz="quarter" idx="11"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Tree>
    <p:extLst>
      <p:ext uri="{BB962C8B-B14F-4D97-AF65-F5344CB8AC3E}">
        <p14:creationId xmlns:p14="http://schemas.microsoft.com/office/powerpoint/2010/main" val="134242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908550" y="2103883"/>
            <a:ext cx="2473325" cy="2487612"/>
          </a:xfrm>
        </p:spPr>
        <p:txBody>
          <a:bodyPr/>
          <a:lstStyle>
            <a:lvl1pPr marL="0" indent="0">
              <a:buNone/>
              <a:defRPr/>
            </a:lvl1pPr>
          </a:lstStyle>
          <a:p>
            <a:r>
              <a:rPr lang="en-US" dirty="0"/>
              <a:t>Click icon to add picture</a:t>
            </a:r>
          </a:p>
        </p:txBody>
      </p:sp>
      <p:sp>
        <p:nvSpPr>
          <p:cNvPr id="18" name="Picture Placeholder 17"/>
          <p:cNvSpPr>
            <a:spLocks noGrp="1"/>
          </p:cNvSpPr>
          <p:nvPr>
            <p:ph type="pic" sz="quarter" idx="13"/>
          </p:nvPr>
        </p:nvSpPr>
        <p:spPr>
          <a:xfrm>
            <a:off x="1817688" y="2103883"/>
            <a:ext cx="2484437" cy="2487612"/>
          </a:xfrm>
        </p:spPr>
        <p:txBody>
          <a:bodyPr/>
          <a:lstStyle>
            <a:lvl1pPr marL="0" indent="0">
              <a:buNone/>
              <a:defRPr/>
            </a:lvl1pPr>
          </a:lstStyle>
          <a:p>
            <a:r>
              <a:rPr lang="en-US" dirty="0"/>
              <a:t>Click icon to add picture</a:t>
            </a:r>
          </a:p>
        </p:txBody>
      </p:sp>
      <p:sp>
        <p:nvSpPr>
          <p:cNvPr id="12" name="Text Placeholder 11"/>
          <p:cNvSpPr>
            <a:spLocks noGrp="1"/>
          </p:cNvSpPr>
          <p:nvPr>
            <p:ph type="body" sz="quarter" idx="10" hasCustomPrompt="1"/>
          </p:nvPr>
        </p:nvSpPr>
        <p:spPr>
          <a:xfrm>
            <a:off x="-8313" y="677872"/>
            <a:ext cx="9144000" cy="433388"/>
          </a:xfrm>
        </p:spPr>
        <p:txBody>
          <a:bodyPr>
            <a:noAutofit/>
          </a:bodyPr>
          <a:lstStyle>
            <a:lvl1pPr marL="0" indent="0" algn="ctr">
              <a:buNone/>
              <a:defRPr sz="3000">
                <a:solidFill>
                  <a:schemeClr val="tx1">
                    <a:lumMod val="75000"/>
                    <a:lumOff val="25000"/>
                  </a:schemeClr>
                </a:solidFill>
              </a:defRPr>
            </a:lvl1pPr>
            <a:lvl2pPr>
              <a:defRPr sz="28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a:t>Subtitle 2</a:t>
            </a:r>
          </a:p>
        </p:txBody>
      </p:sp>
      <p:sp>
        <p:nvSpPr>
          <p:cNvPr id="16" name="Text Placeholder 15"/>
          <p:cNvSpPr>
            <a:spLocks noGrp="1"/>
          </p:cNvSpPr>
          <p:nvPr>
            <p:ph type="body" sz="quarter" idx="12" hasCustomPrompt="1"/>
          </p:nvPr>
        </p:nvSpPr>
        <p:spPr>
          <a:xfrm>
            <a:off x="-8313" y="1248908"/>
            <a:ext cx="9143999" cy="304800"/>
          </a:xfrm>
        </p:spPr>
        <p:txBody>
          <a:bodyPr/>
          <a:lstStyle>
            <a:lvl1pPr marL="0" indent="0" algn="ctr">
              <a:buNone/>
              <a:defRPr sz="1800">
                <a:solidFill>
                  <a:schemeClr val="tx1">
                    <a:lumMod val="75000"/>
                    <a:lumOff val="25000"/>
                  </a:schemeClr>
                </a:solidFill>
              </a:defRPr>
            </a:lvl1pPr>
          </a:lstStyle>
          <a:p>
            <a:pPr lvl="0"/>
            <a:r>
              <a:rPr lang="en-US" dirty="0"/>
              <a:t>Date</a:t>
            </a:r>
          </a:p>
        </p:txBody>
      </p:sp>
      <p:sp>
        <p:nvSpPr>
          <p:cNvPr id="22" name="Text Placeholder 21"/>
          <p:cNvSpPr>
            <a:spLocks noGrp="1"/>
          </p:cNvSpPr>
          <p:nvPr>
            <p:ph type="body" sz="quarter" idx="15" hasCustomPrompt="1"/>
          </p:nvPr>
        </p:nvSpPr>
        <p:spPr>
          <a:xfrm>
            <a:off x="1817689" y="4832576"/>
            <a:ext cx="2484436"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901550" y="4830223"/>
            <a:ext cx="2487133" cy="412750"/>
          </a:xfrm>
        </p:spPr>
        <p:txBody>
          <a:bodyPr>
            <a:normAutofit/>
          </a:bodyPr>
          <a:lstStyle>
            <a:lvl1pPr marL="0" indent="0" algn="ctr">
              <a:buNone/>
              <a:defRPr sz="2200" b="1" i="0">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817688" y="5266174"/>
            <a:ext cx="2484437"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901551" y="5265980"/>
            <a:ext cx="2487132"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817688" y="5610138"/>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908129" y="5606642"/>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cxnSp>
        <p:nvCxnSpPr>
          <p:cNvPr id="17" name="Straight Connector 16"/>
          <p:cNvCxnSpPr/>
          <p:nvPr userDrawn="1"/>
        </p:nvCxnSpPr>
        <p:spPr>
          <a:xfrm flipV="1">
            <a:off x="4322814" y="1699836"/>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5505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21" hasCustomPrompt="1"/>
          </p:nvPr>
        </p:nvSpPr>
        <p:spPr>
          <a:xfrm>
            <a:off x="-7313"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Team Slide 2</a:t>
            </a:r>
          </a:p>
        </p:txBody>
      </p:sp>
      <p:sp>
        <p:nvSpPr>
          <p:cNvPr id="24" name="Text Placeholder 21"/>
          <p:cNvSpPr>
            <a:spLocks noGrp="1"/>
          </p:cNvSpPr>
          <p:nvPr>
            <p:ph type="body" sz="quarter" idx="25" hasCustomPrompt="1"/>
          </p:nvPr>
        </p:nvSpPr>
        <p:spPr>
          <a:xfrm>
            <a:off x="356" y="4569091"/>
            <a:ext cx="2271376" cy="342999"/>
          </a:xfrm>
        </p:spPr>
        <p:txBody>
          <a:bodyPr>
            <a:noAutofit/>
          </a:bodyPr>
          <a:lstStyle>
            <a:lvl1pPr marL="0" indent="0" algn="ctr">
              <a:buFont typeface="Arial" panose="020B0604020202020204" pitchFamily="34" charset="0"/>
              <a:buNone/>
              <a:defRPr sz="18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8" name="Text Placeholder 21"/>
          <p:cNvSpPr>
            <a:spLocks noGrp="1"/>
          </p:cNvSpPr>
          <p:nvPr>
            <p:ph type="body" sz="quarter" idx="30" hasCustomPrompt="1"/>
          </p:nvPr>
        </p:nvSpPr>
        <p:spPr>
          <a:xfrm>
            <a:off x="356" y="4919407"/>
            <a:ext cx="2271376" cy="364948"/>
          </a:xfrm>
        </p:spPr>
        <p:txBody>
          <a:bodyPr>
            <a:normAutofit/>
          </a:bodyPr>
          <a:lstStyle>
            <a:lvl1pPr marL="0" indent="0" algn="ctr">
              <a:buFont typeface="Arial" panose="020B0604020202020204" pitchFamily="34" charset="0"/>
              <a:buNone/>
              <a:defRPr sz="16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2" hasCustomPrompt="1"/>
          </p:nvPr>
        </p:nvSpPr>
        <p:spPr>
          <a:xfrm>
            <a:off x="355" y="5291672"/>
            <a:ext cx="2271377" cy="994230"/>
          </a:xfrm>
        </p:spPr>
        <p:txBody>
          <a:bodyPr>
            <a:noAutofit/>
          </a:bodyPr>
          <a:lstStyle>
            <a:lvl1pPr marL="0" indent="0" algn="l">
              <a:buFont typeface="Arial" panose="020B0604020202020204" pitchFamily="34" charset="0"/>
              <a:buNone/>
              <a:defRPr sz="16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4" name="Picture Placeholder 15"/>
          <p:cNvSpPr>
            <a:spLocks noGrp="1"/>
          </p:cNvSpPr>
          <p:nvPr>
            <p:ph type="pic" sz="quarter" idx="23"/>
          </p:nvPr>
        </p:nvSpPr>
        <p:spPr>
          <a:xfrm>
            <a:off x="2275777" y="1838841"/>
            <a:ext cx="2251528" cy="2325903"/>
          </a:xfrm>
        </p:spPr>
        <p:txBody>
          <a:bodyPr/>
          <a:lstStyle>
            <a:lvl1pPr marL="0" indent="0">
              <a:buNone/>
              <a:defRPr/>
            </a:lvl1pPr>
          </a:lstStyle>
          <a:p>
            <a:r>
              <a:rPr lang="en-US"/>
              <a:t>Click icon to add picture</a:t>
            </a:r>
            <a:endParaRPr lang="en-US" dirty="0"/>
          </a:p>
        </p:txBody>
      </p:sp>
      <p:sp>
        <p:nvSpPr>
          <p:cNvPr id="35" name="Picture Placeholder 15"/>
          <p:cNvSpPr>
            <a:spLocks noGrp="1"/>
          </p:cNvSpPr>
          <p:nvPr>
            <p:ph type="pic" sz="quarter" idx="24"/>
          </p:nvPr>
        </p:nvSpPr>
        <p:spPr>
          <a:xfrm>
            <a:off x="2057" y="1838841"/>
            <a:ext cx="2269675" cy="2325903"/>
          </a:xfrm>
        </p:spPr>
        <p:txBody>
          <a:bodyPr/>
          <a:lstStyle>
            <a:lvl1pPr marL="0" indent="0">
              <a:buNone/>
              <a:defRPr/>
            </a:lvl1pPr>
          </a:lstStyle>
          <a:p>
            <a:r>
              <a:rPr lang="en-US"/>
              <a:t>Click icon to add picture</a:t>
            </a:r>
            <a:endParaRPr lang="en-US" dirty="0"/>
          </a:p>
        </p:txBody>
      </p:sp>
      <p:sp>
        <p:nvSpPr>
          <p:cNvPr id="36" name="Picture Placeholder 15"/>
          <p:cNvSpPr>
            <a:spLocks noGrp="1"/>
          </p:cNvSpPr>
          <p:nvPr>
            <p:ph type="pic" sz="quarter" idx="22"/>
          </p:nvPr>
        </p:nvSpPr>
        <p:spPr>
          <a:xfrm>
            <a:off x="4529004" y="1838841"/>
            <a:ext cx="2286481" cy="2325903"/>
          </a:xfrm>
        </p:spPr>
        <p:txBody>
          <a:bodyPr/>
          <a:lstStyle>
            <a:lvl1pPr marL="0" indent="0">
              <a:buNone/>
              <a:defRPr/>
            </a:lvl1pPr>
          </a:lstStyle>
          <a:p>
            <a:r>
              <a:rPr lang="en-US"/>
              <a:t>Click icon to add picture</a:t>
            </a:r>
            <a:endParaRPr lang="en-US" dirty="0"/>
          </a:p>
        </p:txBody>
      </p:sp>
      <p:sp>
        <p:nvSpPr>
          <p:cNvPr id="37" name="Picture Placeholder 15"/>
          <p:cNvSpPr>
            <a:spLocks noGrp="1"/>
          </p:cNvSpPr>
          <p:nvPr>
            <p:ph type="pic" sz="quarter" idx="35"/>
          </p:nvPr>
        </p:nvSpPr>
        <p:spPr>
          <a:xfrm>
            <a:off x="6822800" y="1838841"/>
            <a:ext cx="2321199" cy="2325903"/>
          </a:xfrm>
        </p:spPr>
        <p:txBody>
          <a:bodyPr/>
          <a:lstStyle>
            <a:lvl1pPr marL="0" indent="0">
              <a:buNone/>
              <a:defRPr/>
            </a:lvl1pPr>
          </a:lstStyle>
          <a:p>
            <a:r>
              <a:rPr lang="en-US"/>
              <a:t>Click icon to add picture</a:t>
            </a:r>
            <a:endParaRPr lang="en-US" dirty="0"/>
          </a:p>
        </p:txBody>
      </p:sp>
      <p:sp>
        <p:nvSpPr>
          <p:cNvPr id="38" name="Text Placeholder 21"/>
          <p:cNvSpPr>
            <a:spLocks noGrp="1"/>
          </p:cNvSpPr>
          <p:nvPr>
            <p:ph type="body" sz="quarter" idx="36" hasCustomPrompt="1"/>
          </p:nvPr>
        </p:nvSpPr>
        <p:spPr>
          <a:xfrm>
            <a:off x="2279047" y="4569092"/>
            <a:ext cx="2255573" cy="343002"/>
          </a:xfrm>
        </p:spPr>
        <p:txBody>
          <a:bodyPr>
            <a:noAutofit/>
          </a:bodyPr>
          <a:lstStyle>
            <a:lvl1pPr marL="0" indent="0" algn="ctr">
              <a:buFont typeface="Arial" panose="020B0604020202020204" pitchFamily="34" charset="0"/>
              <a:buNone/>
              <a:defRPr sz="18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39" name="Text Placeholder 21"/>
          <p:cNvSpPr>
            <a:spLocks noGrp="1"/>
          </p:cNvSpPr>
          <p:nvPr>
            <p:ph type="body" sz="quarter" idx="37" hasCustomPrompt="1"/>
          </p:nvPr>
        </p:nvSpPr>
        <p:spPr>
          <a:xfrm>
            <a:off x="2279047" y="4919406"/>
            <a:ext cx="2255573" cy="372266"/>
          </a:xfrm>
        </p:spPr>
        <p:txBody>
          <a:bodyPr>
            <a:normAutofit/>
          </a:bodyPr>
          <a:lstStyle>
            <a:lvl1pPr marL="0" indent="0" algn="ctr">
              <a:buFont typeface="Arial" panose="020B0604020202020204" pitchFamily="34" charset="0"/>
              <a:buNone/>
              <a:defRPr sz="16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0" name="Text Placeholder 21"/>
          <p:cNvSpPr>
            <a:spLocks noGrp="1"/>
          </p:cNvSpPr>
          <p:nvPr>
            <p:ph type="body" sz="quarter" idx="38" hasCustomPrompt="1"/>
          </p:nvPr>
        </p:nvSpPr>
        <p:spPr>
          <a:xfrm>
            <a:off x="2279048" y="5298984"/>
            <a:ext cx="2255572" cy="986918"/>
          </a:xfrm>
        </p:spPr>
        <p:txBody>
          <a:bodyPr>
            <a:noAutofit/>
          </a:bodyPr>
          <a:lstStyle>
            <a:lvl1pPr marL="0" indent="0" algn="l">
              <a:buFont typeface="Arial" panose="020B0604020202020204" pitchFamily="34" charset="0"/>
              <a:buNone/>
              <a:defRPr sz="16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1" name="Text Placeholder 21"/>
          <p:cNvSpPr>
            <a:spLocks noGrp="1"/>
          </p:cNvSpPr>
          <p:nvPr>
            <p:ph type="body" sz="quarter" idx="39" hasCustomPrompt="1"/>
          </p:nvPr>
        </p:nvSpPr>
        <p:spPr>
          <a:xfrm>
            <a:off x="4541935" y="4569091"/>
            <a:ext cx="2307500" cy="343003"/>
          </a:xfrm>
        </p:spPr>
        <p:txBody>
          <a:bodyPr>
            <a:normAutofit/>
          </a:bodyPr>
          <a:lstStyle>
            <a:lvl1pPr marL="0" indent="0" algn="ctr">
              <a:buFont typeface="Arial" panose="020B0604020202020204" pitchFamily="34" charset="0"/>
              <a:buNone/>
              <a:defRPr sz="18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2" name="Text Placeholder 21"/>
          <p:cNvSpPr>
            <a:spLocks noGrp="1"/>
          </p:cNvSpPr>
          <p:nvPr>
            <p:ph type="body" sz="quarter" idx="40" hasCustomPrompt="1"/>
          </p:nvPr>
        </p:nvSpPr>
        <p:spPr>
          <a:xfrm>
            <a:off x="4541936" y="4919408"/>
            <a:ext cx="2307500" cy="372258"/>
          </a:xfrm>
        </p:spPr>
        <p:txBody>
          <a:bodyPr>
            <a:normAutofit/>
          </a:bodyPr>
          <a:lstStyle>
            <a:lvl1pPr marL="0" indent="0" algn="ctr">
              <a:buFont typeface="Arial" panose="020B0604020202020204" pitchFamily="34" charset="0"/>
              <a:buNone/>
              <a:defRPr sz="16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3" name="Text Placeholder 21"/>
          <p:cNvSpPr>
            <a:spLocks noGrp="1"/>
          </p:cNvSpPr>
          <p:nvPr>
            <p:ph type="body" sz="quarter" idx="41" hasCustomPrompt="1"/>
          </p:nvPr>
        </p:nvSpPr>
        <p:spPr>
          <a:xfrm>
            <a:off x="4541934" y="5296216"/>
            <a:ext cx="2307501" cy="994235"/>
          </a:xfrm>
        </p:spPr>
        <p:txBody>
          <a:bodyPr>
            <a:noAutofit/>
          </a:bodyPr>
          <a:lstStyle>
            <a:lvl1pPr marL="0" indent="0" algn="l">
              <a:buFont typeface="Arial" panose="020B0604020202020204" pitchFamily="34" charset="0"/>
              <a:buNone/>
              <a:defRPr sz="16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4" name="Text Placeholder 21"/>
          <p:cNvSpPr>
            <a:spLocks noGrp="1"/>
          </p:cNvSpPr>
          <p:nvPr>
            <p:ph type="body" sz="quarter" idx="42" hasCustomPrompt="1"/>
          </p:nvPr>
        </p:nvSpPr>
        <p:spPr>
          <a:xfrm>
            <a:off x="6852047" y="4569090"/>
            <a:ext cx="2291952" cy="343003"/>
          </a:xfrm>
        </p:spPr>
        <p:txBody>
          <a:bodyPr>
            <a:normAutofit/>
          </a:bodyPr>
          <a:lstStyle>
            <a:lvl1pPr marL="0" indent="0" algn="ctr">
              <a:buFont typeface="Arial" panose="020B0604020202020204" pitchFamily="34" charset="0"/>
              <a:buNone/>
              <a:defRPr sz="18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5" name="Text Placeholder 21"/>
          <p:cNvSpPr>
            <a:spLocks noGrp="1"/>
          </p:cNvSpPr>
          <p:nvPr>
            <p:ph type="body" sz="quarter" idx="43" hasCustomPrompt="1"/>
          </p:nvPr>
        </p:nvSpPr>
        <p:spPr>
          <a:xfrm>
            <a:off x="6852047" y="4919408"/>
            <a:ext cx="2291953" cy="372258"/>
          </a:xfrm>
        </p:spPr>
        <p:txBody>
          <a:bodyPr>
            <a:normAutofit/>
          </a:bodyPr>
          <a:lstStyle>
            <a:lvl1pPr marL="0" indent="0" algn="ctr">
              <a:buFont typeface="Arial" panose="020B0604020202020204" pitchFamily="34" charset="0"/>
              <a:buNone/>
              <a:defRPr sz="16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6" name="Text Placeholder 21"/>
          <p:cNvSpPr>
            <a:spLocks noGrp="1"/>
          </p:cNvSpPr>
          <p:nvPr>
            <p:ph type="body" sz="quarter" idx="44" hasCustomPrompt="1"/>
          </p:nvPr>
        </p:nvSpPr>
        <p:spPr>
          <a:xfrm>
            <a:off x="6852047" y="5298979"/>
            <a:ext cx="2291953" cy="986923"/>
          </a:xfrm>
        </p:spPr>
        <p:txBody>
          <a:bodyPr>
            <a:noAutofit/>
          </a:bodyPr>
          <a:lstStyle>
            <a:lvl1pPr marL="0" indent="0" algn="l">
              <a:buFont typeface="Arial" panose="020B0604020202020204" pitchFamily="34" charset="0"/>
              <a:buNone/>
              <a:defRPr sz="16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a:t>
            </a:r>
            <a:r>
              <a:rPr lang="en-US" baseline="0" dirty="0">
                <a:solidFill>
                  <a:srgbClr val="349D96"/>
                </a:solidFill>
                <a:latin typeface="Century Gothic" panose="020B0502020202020204" pitchFamily="34" charset="0"/>
              </a:rPr>
              <a:t> of Health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8438407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6927" y="623453"/>
            <a:ext cx="9144000" cy="553998"/>
          </a:xfrm>
          <a:prstGeom prst="rect">
            <a:avLst/>
          </a:prstGeom>
          <a:noFill/>
        </p:spPr>
        <p:txBody>
          <a:bodyPr wrap="square" rtlCol="0">
            <a:spAutoFit/>
          </a:bodyPr>
          <a:lstStyle/>
          <a:p>
            <a:pPr lvl="0" algn="ctr"/>
            <a:r>
              <a:rPr lang="en-US" sz="3000" kern="1200" baseline="0" dirty="0">
                <a:solidFill>
                  <a:schemeClr val="tx1">
                    <a:lumMod val="75000"/>
                    <a:lumOff val="25000"/>
                  </a:schemeClr>
                </a:solidFill>
                <a:latin typeface="Century Gothic" panose="020B0502020202020204" pitchFamily="34" charset="0"/>
                <a:ea typeface="+mn-ea"/>
                <a:cs typeface="+mn-cs"/>
              </a:rPr>
              <a:t>Department of Health</a:t>
            </a:r>
          </a:p>
        </p:txBody>
      </p:sp>
      <p:pic>
        <p:nvPicPr>
          <p:cNvPr id="29" name="Picture 15"/>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2292752" y="1845775"/>
            <a:ext cx="2248580" cy="232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4541332" y="1845774"/>
            <a:ext cx="2303013"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845772"/>
            <a:ext cx="2292752" cy="2325899"/>
          </a:xfrm>
          <a:prstGeom prst="rect">
            <a:avLst/>
          </a:prstGeom>
          <a:effectLst/>
        </p:spPr>
      </p:pic>
      <p:sp>
        <p:nvSpPr>
          <p:cNvPr id="50" name="TextBox 49"/>
          <p:cNvSpPr txBox="1"/>
          <p:nvPr userDrawn="1"/>
        </p:nvSpPr>
        <p:spPr>
          <a:xfrm>
            <a:off x="-6926" y="4393627"/>
            <a:ext cx="2299678" cy="2071336"/>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dirty="0">
                <a:solidFill>
                  <a:schemeClr val="tx1">
                    <a:lumMod val="75000"/>
                    <a:lumOff val="25000"/>
                  </a:schemeClr>
                </a:solidFill>
                <a:latin typeface="Century Gothic" panose="020B0502020202020204" pitchFamily="34" charset="0"/>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dirty="0">
                <a:solidFill>
                  <a:schemeClr val="tx1">
                    <a:lumMod val="75000"/>
                    <a:lumOff val="25000"/>
                  </a:schemeClr>
                </a:solidFill>
                <a:latin typeface="Century Gothic" panose="020B0502020202020204" pitchFamily="34" charset="0"/>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dirty="0">
                <a:solidFill>
                  <a:srgbClr val="349D96"/>
                </a:solidFill>
                <a:latin typeface="Century Gothic" panose="020B0502020202020204" pitchFamily="34" charset="0"/>
                <a:ea typeface="+mn-ea"/>
                <a:cs typeface="+mn-cs"/>
              </a:rPr>
              <a:t>Initiatives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400" b="0" i="0" kern="1200" dirty="0">
                <a:solidFill>
                  <a:schemeClr val="tx1">
                    <a:lumMod val="75000"/>
                    <a:lumOff val="25000"/>
                  </a:schemeClr>
                </a:solidFill>
                <a:latin typeface="Century Gothic" panose="020B0502020202020204" pitchFamily="34" charset="0"/>
                <a:ea typeface="+mn-ea"/>
                <a:cs typeface="+mn-cs"/>
              </a:rPr>
              <a:t>EndAIDS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400" b="0" i="0" kern="1200" dirty="0">
                <a:solidFill>
                  <a:schemeClr val="tx1">
                    <a:lumMod val="75000"/>
                    <a:lumOff val="25000"/>
                  </a:schemeClr>
                </a:solidFill>
                <a:latin typeface="Century Gothic" panose="020B0502020202020204" pitchFamily="34" charset="0"/>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400" b="0" i="0" kern="1200" dirty="0">
                <a:solidFill>
                  <a:schemeClr val="tx1">
                    <a:lumMod val="75000"/>
                    <a:lumOff val="25000"/>
                  </a:schemeClr>
                </a:solidFill>
                <a:latin typeface="Century Gothic" panose="020B0502020202020204" pitchFamily="34" charset="0"/>
                <a:ea typeface="+mn-ea"/>
                <a:cs typeface="+mn-cs"/>
              </a:rPr>
              <a:t>Disease 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400" b="0" i="0" kern="1200" dirty="0">
                <a:solidFill>
                  <a:schemeClr val="tx1">
                    <a:lumMod val="75000"/>
                    <a:lumOff val="25000"/>
                  </a:schemeClr>
                </a:solidFill>
                <a:latin typeface="Century Gothic" panose="020B0502020202020204" pitchFamily="34" charset="0"/>
                <a:ea typeface="+mn-ea"/>
                <a:cs typeface="+mn-cs"/>
              </a:rPr>
              <a:t>(E. coli, mumps, etc.)</a:t>
            </a:r>
          </a:p>
        </p:txBody>
      </p:sp>
      <p:sp>
        <p:nvSpPr>
          <p:cNvPr id="51" name="TextBox 50"/>
          <p:cNvSpPr txBox="1"/>
          <p:nvPr userDrawn="1"/>
        </p:nvSpPr>
        <p:spPr>
          <a:xfrm>
            <a:off x="4541332" y="4393628"/>
            <a:ext cx="2303013" cy="2185214"/>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lumMod val="75000"/>
                    <a:lumOff val="25000"/>
                  </a:schemeClr>
                </a:solidFill>
                <a:latin typeface="Century Gothic" panose="020B0502020202020204" pitchFamily="34" charset="0"/>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lumMod val="75000"/>
                    <a:lumOff val="25000"/>
                  </a:schemeClr>
                </a:solidFill>
                <a:latin typeface="Century Gothic" panose="020B0502020202020204" pitchFamily="34" charset="0"/>
                <a:ea typeface="+mn-ea"/>
                <a:cs typeface="+mn-cs"/>
              </a:rPr>
              <a:t>Community Health</a:t>
            </a:r>
          </a:p>
          <a:p>
            <a:pPr algn="ctr">
              <a:spcBef>
                <a:spcPts val="1200"/>
              </a:spcBef>
            </a:pPr>
            <a:r>
              <a:rPr lang="en-US" sz="1800" b="0" i="1" kern="1200" dirty="0">
                <a:solidFill>
                  <a:srgbClr val="349D96"/>
                </a:solidFill>
                <a:latin typeface="Century Gothic" panose="020B0502020202020204" pitchFamily="34" charset="0"/>
                <a:ea typeface="+mn-ea"/>
                <a:cs typeface="+mn-cs"/>
              </a:rPr>
              <a:t>Initiatives</a:t>
            </a:r>
            <a:endParaRPr lang="en-US" sz="1800" dirty="0">
              <a:solidFill>
                <a:srgbClr val="349D96"/>
              </a:solidFill>
              <a:latin typeface="Century Gothic" panose="020B0502020202020204" pitchFamily="34" charset="0"/>
            </a:endParaRPr>
          </a:p>
          <a:p>
            <a:pPr marL="0" algn="ctr" defTabSz="914400" rtl="0" eaLnBrk="1" latinLnBrk="0" hangingPunct="1">
              <a:spcBef>
                <a:spcPts val="1200"/>
              </a:spcBef>
            </a:pPr>
            <a:r>
              <a:rPr lang="en-US" sz="1400" b="0" i="0" kern="1200" dirty="0">
                <a:solidFill>
                  <a:schemeClr val="tx1">
                    <a:lumMod val="75000"/>
                    <a:lumOff val="25000"/>
                  </a:schemeClr>
                </a:solidFill>
                <a:latin typeface="Century Gothic" panose="020B0502020202020204" pitchFamily="34" charset="0"/>
                <a:ea typeface="+mn-ea"/>
                <a:cs typeface="+mn-cs"/>
              </a:rPr>
              <a:t>Tobacco 21</a:t>
            </a:r>
          </a:p>
          <a:p>
            <a:pPr marL="0" algn="ctr" defTabSz="914400" rtl="0" eaLnBrk="1" latinLnBrk="0" hangingPunct="1">
              <a:spcBef>
                <a:spcPts val="600"/>
              </a:spcBef>
            </a:pPr>
            <a:r>
              <a:rPr lang="en-US" sz="1400" b="0" i="0" kern="1200" dirty="0">
                <a:solidFill>
                  <a:schemeClr val="tx1">
                    <a:lumMod val="75000"/>
                    <a:lumOff val="25000"/>
                  </a:schemeClr>
                </a:solidFill>
                <a:latin typeface="Century Gothic" panose="020B0502020202020204" pitchFamily="34" charset="0"/>
                <a:ea typeface="+mn-ea"/>
                <a:cs typeface="+mn-cs"/>
              </a:rPr>
              <a:t>Marijuana Prevention</a:t>
            </a:r>
          </a:p>
          <a:p>
            <a:pPr marL="0" algn="ctr" defTabSz="914400" rtl="0" eaLnBrk="1" latinLnBrk="0" hangingPunct="1">
              <a:spcBef>
                <a:spcPts val="600"/>
              </a:spcBef>
            </a:pPr>
            <a:r>
              <a:rPr lang="en-US" sz="1400" b="0" i="0" kern="1200" dirty="0">
                <a:solidFill>
                  <a:schemeClr val="tx1">
                    <a:lumMod val="75000"/>
                    <a:lumOff val="25000"/>
                  </a:schemeClr>
                </a:solidFill>
                <a:latin typeface="Century Gothic" panose="020B0502020202020204" pitchFamily="34" charset="0"/>
                <a:ea typeface="+mn-ea"/>
                <a:cs typeface="+mn-cs"/>
              </a:rPr>
              <a:t>Immunization Rates</a:t>
            </a:r>
          </a:p>
          <a:p>
            <a:pPr marL="0" algn="ctr" defTabSz="914400" rtl="0" eaLnBrk="1" latinLnBrk="0" hangingPunct="1">
              <a:spcBef>
                <a:spcPts val="600"/>
              </a:spcBef>
            </a:pPr>
            <a:r>
              <a:rPr lang="en-US" sz="1400" b="0" i="0" kern="1200" dirty="0">
                <a:solidFill>
                  <a:schemeClr val="tx1">
                    <a:lumMod val="75000"/>
                    <a:lumOff val="25000"/>
                  </a:schemeClr>
                </a:solidFill>
                <a:latin typeface="Century Gothic" panose="020B0502020202020204" pitchFamily="34" charset="0"/>
                <a:ea typeface="+mn-ea"/>
                <a:cs typeface="+mn-cs"/>
              </a:rPr>
              <a:t>Suicide Prevention Plan</a:t>
            </a:r>
          </a:p>
        </p:txBody>
      </p:sp>
      <p:sp>
        <p:nvSpPr>
          <p:cNvPr id="52" name="TextBox 51"/>
          <p:cNvSpPr txBox="1"/>
          <p:nvPr userDrawn="1"/>
        </p:nvSpPr>
        <p:spPr>
          <a:xfrm>
            <a:off x="2292752" y="4393629"/>
            <a:ext cx="2248580"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lumMod val="75000"/>
                    <a:lumOff val="25000"/>
                  </a:schemeClr>
                </a:solidFill>
                <a:latin typeface="Century Gothic" panose="020B0502020202020204" pitchFamily="34" charset="0"/>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lumMod val="75000"/>
                    <a:lumOff val="25000"/>
                  </a:schemeClr>
                </a:solidFill>
                <a:latin typeface="Century Gothic" panose="020B0502020202020204" pitchFamily="34" charset="0"/>
                <a:ea typeface="+mn-ea"/>
                <a:cs typeface="+mn-cs"/>
              </a:rPr>
              <a:t>Public Health</a:t>
            </a:r>
          </a:p>
          <a:p>
            <a:pPr algn="ctr">
              <a:spcBef>
                <a:spcPts val="1200"/>
              </a:spcBef>
            </a:pPr>
            <a:r>
              <a:rPr lang="en-US" sz="1800" b="0" i="1" kern="1200" dirty="0">
                <a:solidFill>
                  <a:srgbClr val="349D96"/>
                </a:solidFill>
                <a:latin typeface="Century Gothic" panose="020B0502020202020204" pitchFamily="34" charset="0"/>
                <a:ea typeface="+mn-ea"/>
                <a:cs typeface="+mn-cs"/>
              </a:rPr>
              <a:t>Initiatives</a:t>
            </a:r>
            <a:endParaRPr lang="en-US" sz="1800" dirty="0">
              <a:solidFill>
                <a:srgbClr val="349D96"/>
              </a:solidFill>
              <a:latin typeface="Century Gothic" panose="020B0502020202020204" pitchFamily="34" charset="0"/>
            </a:endParaRPr>
          </a:p>
          <a:p>
            <a:pPr algn="ctr">
              <a:spcBef>
                <a:spcPts val="1200"/>
              </a:spcBef>
            </a:pPr>
            <a:r>
              <a:rPr lang="en-US" sz="1400" b="0" i="0" kern="1200" dirty="0">
                <a:solidFill>
                  <a:schemeClr val="tx1">
                    <a:lumMod val="75000"/>
                    <a:lumOff val="25000"/>
                  </a:schemeClr>
                </a:solidFill>
                <a:latin typeface="Century Gothic" panose="020B0502020202020204" pitchFamily="34" charset="0"/>
                <a:ea typeface="+mn-ea"/>
                <a:cs typeface="+mn-cs"/>
              </a:rPr>
              <a:t>Shellfish Beds</a:t>
            </a:r>
          </a:p>
          <a:p>
            <a:pPr algn="ctr">
              <a:spcBef>
                <a:spcPts val="600"/>
              </a:spcBef>
            </a:pPr>
            <a:r>
              <a:rPr lang="en-US" sz="1400" b="0" i="0" kern="1200" dirty="0">
                <a:solidFill>
                  <a:schemeClr val="tx1">
                    <a:lumMod val="75000"/>
                    <a:lumOff val="25000"/>
                  </a:schemeClr>
                </a:solidFill>
                <a:latin typeface="Century Gothic" panose="020B0502020202020204" pitchFamily="34" charset="0"/>
                <a:ea typeface="+mn-ea"/>
                <a:cs typeface="+mn-cs"/>
              </a:rPr>
              <a:t> Clean Air</a:t>
            </a:r>
          </a:p>
          <a:p>
            <a:pPr algn="ctr">
              <a:spcBef>
                <a:spcPts val="600"/>
              </a:spcBef>
            </a:pPr>
            <a:r>
              <a:rPr lang="en-US" sz="1400" b="0" i="0" kern="1200" dirty="0">
                <a:solidFill>
                  <a:schemeClr val="tx1">
                    <a:lumMod val="75000"/>
                    <a:lumOff val="25000"/>
                  </a:schemeClr>
                </a:solidFill>
                <a:latin typeface="Century Gothic" panose="020B0502020202020204" pitchFamily="34" charset="0"/>
                <a:ea typeface="+mn-ea"/>
                <a:cs typeface="+mn-cs"/>
              </a:rPr>
              <a:t> Pesticide Exposures</a:t>
            </a:r>
          </a:p>
        </p:txBody>
      </p:sp>
      <p:sp>
        <p:nvSpPr>
          <p:cNvPr id="53" name="TextBox 52"/>
          <p:cNvSpPr txBox="1"/>
          <p:nvPr userDrawn="1"/>
        </p:nvSpPr>
        <p:spPr>
          <a:xfrm>
            <a:off x="6844345" y="4394913"/>
            <a:ext cx="2299655"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lumMod val="75000"/>
                    <a:lumOff val="25000"/>
                  </a:schemeClr>
                </a:solidFill>
                <a:latin typeface="Century Gothic" panose="020B0502020202020204" pitchFamily="34" charset="0"/>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lumMod val="75000"/>
                    <a:lumOff val="25000"/>
                  </a:schemeClr>
                </a:solidFill>
                <a:latin typeface="Century Gothic" panose="020B0502020202020204" pitchFamily="34" charset="0"/>
                <a:ea typeface="+mn-ea"/>
                <a:cs typeface="+mn-cs"/>
              </a:rPr>
              <a:t>Quality Assurance</a:t>
            </a:r>
          </a:p>
          <a:p>
            <a:pPr algn="ctr">
              <a:spcBef>
                <a:spcPts val="1200"/>
              </a:spcBef>
            </a:pPr>
            <a:r>
              <a:rPr lang="en-US" sz="1800" b="0" i="1" kern="1200" dirty="0">
                <a:solidFill>
                  <a:srgbClr val="349D96"/>
                </a:solidFill>
                <a:latin typeface="Century Gothic" panose="020B0502020202020204" pitchFamily="34" charset="0"/>
                <a:ea typeface="+mn-ea"/>
                <a:cs typeface="+mn-cs"/>
              </a:rPr>
              <a:t>Initiatives</a:t>
            </a:r>
            <a:endParaRPr lang="en-US" sz="1800" dirty="0">
              <a:solidFill>
                <a:srgbClr val="349D96"/>
              </a:solidFill>
              <a:latin typeface="Century Gothic" panose="020B0502020202020204" pitchFamily="34" charset="0"/>
            </a:endParaRPr>
          </a:p>
          <a:p>
            <a:pPr marL="0" algn="ctr" defTabSz="914400" rtl="0" eaLnBrk="1" latinLnBrk="0" hangingPunct="1">
              <a:spcBef>
                <a:spcPts val="1200"/>
              </a:spcBef>
            </a:pPr>
            <a:r>
              <a:rPr lang="en-US" sz="1400" b="0" i="0" kern="1200" dirty="0">
                <a:solidFill>
                  <a:schemeClr val="tx1">
                    <a:lumMod val="75000"/>
                    <a:lumOff val="25000"/>
                  </a:schemeClr>
                </a:solidFill>
                <a:latin typeface="Century Gothic" panose="020B0502020202020204" pitchFamily="34" charset="0"/>
                <a:ea typeface="+mn-ea"/>
                <a:cs typeface="+mn-cs"/>
              </a:rPr>
              <a:t>Opioids</a:t>
            </a:r>
          </a:p>
          <a:p>
            <a:pPr marL="0" algn="ctr" defTabSz="914400" rtl="0" eaLnBrk="1" latinLnBrk="0" hangingPunct="1">
              <a:spcBef>
                <a:spcPts val="600"/>
              </a:spcBef>
            </a:pPr>
            <a:r>
              <a:rPr lang="en-US" sz="1400" b="0" i="0" kern="1200" dirty="0">
                <a:solidFill>
                  <a:schemeClr val="tx1">
                    <a:lumMod val="75000"/>
                    <a:lumOff val="25000"/>
                  </a:schemeClr>
                </a:solidFill>
                <a:latin typeface="Century Gothic" panose="020B0502020202020204" pitchFamily="34" charset="0"/>
                <a:ea typeface="+mn-ea"/>
                <a:cs typeface="+mn-cs"/>
              </a:rPr>
              <a:t> Certificate of Need</a:t>
            </a:r>
          </a:p>
          <a:p>
            <a:pPr marL="0" algn="ctr" defTabSz="914400" rtl="0" eaLnBrk="1" latinLnBrk="0" hangingPunct="1">
              <a:spcBef>
                <a:spcPts val="600"/>
              </a:spcBef>
            </a:pPr>
            <a:r>
              <a:rPr lang="en-US" sz="1400" b="0" i="0" kern="1200" dirty="0">
                <a:solidFill>
                  <a:schemeClr val="tx1">
                    <a:lumMod val="75000"/>
                    <a:lumOff val="25000"/>
                  </a:schemeClr>
                </a:solidFill>
                <a:latin typeface="Century Gothic" panose="020B0502020202020204" pitchFamily="34" charset="0"/>
                <a:ea typeface="+mn-ea"/>
                <a:cs typeface="+mn-cs"/>
              </a:rPr>
              <a:t> Health Professions</a:t>
            </a:r>
          </a:p>
        </p:txBody>
      </p:sp>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844345" y="1845773"/>
            <a:ext cx="2299655" cy="2325898"/>
          </a:xfrm>
          <a:prstGeom prst="rect">
            <a:avLst/>
          </a:prstGeom>
          <a:effectLst/>
        </p:spPr>
      </p:pic>
    </p:spTree>
    <p:extLst>
      <p:ext uri="{BB962C8B-B14F-4D97-AF65-F5344CB8AC3E}">
        <p14:creationId xmlns:p14="http://schemas.microsoft.com/office/powerpoint/2010/main" val="24956852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2197" y="1687649"/>
            <a:ext cx="4633450" cy="3590095"/>
          </a:xfrm>
          <a:prstGeom prst="rect">
            <a:avLst/>
          </a:prstGeom>
          <a:effectLst>
            <a:outerShdw blurRad="50800" dist="38100" dir="2700000" algn="tl" rotWithShape="0">
              <a:prstClr val="black">
                <a:alpha val="40000"/>
              </a:prstClr>
            </a:outerShdw>
          </a:effectLst>
        </p:spPr>
      </p:pic>
      <p:sp>
        <p:nvSpPr>
          <p:cNvPr id="9" name="Text Placeholder 3"/>
          <p:cNvSpPr>
            <a:spLocks noGrp="1"/>
          </p:cNvSpPr>
          <p:nvPr>
            <p:ph type="body" sz="half" idx="2" hasCustomPrompt="1"/>
          </p:nvPr>
        </p:nvSpPr>
        <p:spPr>
          <a:xfrm>
            <a:off x="684277" y="1643610"/>
            <a:ext cx="3126178" cy="852471"/>
          </a:xfrm>
        </p:spPr>
        <p:txBody>
          <a:bodyPr>
            <a:no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 Presence Screenshot</a:t>
            </a:r>
          </a:p>
        </p:txBody>
      </p:sp>
      <p:sp>
        <p:nvSpPr>
          <p:cNvPr id="10" name="Text Placeholder 2"/>
          <p:cNvSpPr>
            <a:spLocks noGrp="1"/>
          </p:cNvSpPr>
          <p:nvPr>
            <p:ph type="body" sz="quarter" idx="11" hasCustomPrompt="1"/>
          </p:nvPr>
        </p:nvSpPr>
        <p:spPr>
          <a:xfrm>
            <a:off x="684278" y="2638650"/>
            <a:ext cx="3126177" cy="1035403"/>
          </a:xfrm>
        </p:spPr>
        <p:txBody>
          <a:bodyPr>
            <a:noAutofit/>
          </a:bodyPr>
          <a:lstStyle>
            <a:lvl1pPr marL="0" indent="0">
              <a:buNone/>
              <a:defRPr sz="200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684277" y="3691263"/>
            <a:ext cx="3126178" cy="2412422"/>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3" name="Picture Placeholder 14"/>
          <p:cNvSpPr>
            <a:spLocks noGrp="1"/>
          </p:cNvSpPr>
          <p:nvPr>
            <p:ph type="pic" sz="quarter" idx="12"/>
          </p:nvPr>
        </p:nvSpPr>
        <p:spPr>
          <a:xfrm>
            <a:off x="4219575" y="1876425"/>
            <a:ext cx="3914775" cy="2324100"/>
          </a:xfrm>
        </p:spPr>
        <p:txBody>
          <a:bodyPr/>
          <a:lstStyle>
            <a:lvl1pPr marL="0" indent="0">
              <a:buNone/>
              <a:defRPr/>
            </a:lvl1pPr>
          </a:lstStyle>
          <a:p>
            <a:r>
              <a:rPr lang="en-US"/>
              <a:t>Click icon to add picture</a:t>
            </a:r>
            <a:endParaRPr lang="en-US" dirty="0"/>
          </a:p>
        </p:txBody>
      </p:sp>
      <p:sp>
        <p:nvSpPr>
          <p:cNvPr id="14" name="TextBox 13"/>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5396809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sp>
        <p:nvSpPr>
          <p:cNvPr id="14" name="Text Placeholder 2"/>
          <p:cNvSpPr>
            <a:spLocks noGrp="1"/>
          </p:cNvSpPr>
          <p:nvPr>
            <p:ph type="body" sz="quarter" idx="12" hasCustomPrompt="1"/>
          </p:nvPr>
        </p:nvSpPr>
        <p:spPr>
          <a:xfrm>
            <a:off x="4238625" y="2833688"/>
            <a:ext cx="3876675" cy="557212"/>
          </a:xfrm>
        </p:spPr>
        <p:txBody>
          <a:bodyPr>
            <a:noAutofit/>
          </a:bodyPr>
          <a:lstStyle>
            <a:lvl1pPr marL="0" indent="0" algn="ctr">
              <a:buNone/>
              <a:defRPr sz="2800">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9" name="Text Placeholder 3"/>
          <p:cNvSpPr>
            <a:spLocks noGrp="1"/>
          </p:cNvSpPr>
          <p:nvPr>
            <p:ph type="body" sz="half" idx="2" hasCustomPrompt="1"/>
          </p:nvPr>
        </p:nvSpPr>
        <p:spPr>
          <a:xfrm>
            <a:off x="684277" y="1643610"/>
            <a:ext cx="3126178" cy="852471"/>
          </a:xfrm>
        </p:spPr>
        <p:txBody>
          <a:bodyPr>
            <a:no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 Presence Address</a:t>
            </a:r>
          </a:p>
        </p:txBody>
      </p:sp>
      <p:sp>
        <p:nvSpPr>
          <p:cNvPr id="10" name="Text Placeholder 2"/>
          <p:cNvSpPr>
            <a:spLocks noGrp="1"/>
          </p:cNvSpPr>
          <p:nvPr>
            <p:ph type="body" sz="quarter" idx="11" hasCustomPrompt="1"/>
          </p:nvPr>
        </p:nvSpPr>
        <p:spPr>
          <a:xfrm>
            <a:off x="684278" y="2638650"/>
            <a:ext cx="3126177" cy="1035403"/>
          </a:xfrm>
        </p:spPr>
        <p:txBody>
          <a:bodyPr>
            <a:noAutofit/>
          </a:bodyPr>
          <a:lstStyle>
            <a:lvl1pPr marL="0" indent="0">
              <a:buNone/>
              <a:defRPr sz="200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684277" y="3691263"/>
            <a:ext cx="3126178" cy="2412422"/>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2197" y="1687649"/>
            <a:ext cx="4633450" cy="3590095"/>
          </a:xfrm>
          <a:prstGeom prst="rect">
            <a:avLst/>
          </a:prstGeom>
          <a:effectLst/>
        </p:spPr>
      </p:pic>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0479292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5860" y="683166"/>
            <a:ext cx="8115083" cy="5457268"/>
          </a:xfrm>
          <a:prstGeom prst="rect">
            <a:avLst/>
          </a:prstGeom>
        </p:spPr>
      </p:pic>
      <p:sp>
        <p:nvSpPr>
          <p:cNvPr id="8" name="Picture Placeholder 14"/>
          <p:cNvSpPr>
            <a:spLocks noGrp="1"/>
          </p:cNvSpPr>
          <p:nvPr>
            <p:ph type="pic" sz="quarter" idx="12"/>
          </p:nvPr>
        </p:nvSpPr>
        <p:spPr>
          <a:xfrm>
            <a:off x="1459148" y="966282"/>
            <a:ext cx="6361889" cy="4876800"/>
          </a:xfrm>
        </p:spPr>
        <p:txBody>
          <a:bodyPr/>
          <a:lstStyle>
            <a:lvl1pPr marL="0" indent="0">
              <a:buNone/>
              <a:defRPr/>
            </a:lvl1pPr>
          </a:lstStyle>
          <a:p>
            <a:r>
              <a:rPr lang="en-US"/>
              <a:t>Click icon to add picture</a:t>
            </a:r>
            <a:endParaRPr lang="en-US" dirty="0"/>
          </a:p>
        </p:txBody>
      </p:sp>
      <p:sp>
        <p:nvSpPr>
          <p:cNvPr id="6" name="TextBox 5"/>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710008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6" name="Text Placeholder 3"/>
          <p:cNvSpPr>
            <a:spLocks noGrp="1"/>
          </p:cNvSpPr>
          <p:nvPr>
            <p:ph type="body" sz="half" idx="2" hasCustomPrompt="1"/>
          </p:nvPr>
        </p:nvSpPr>
        <p:spPr>
          <a:xfrm>
            <a:off x="684276" y="1300708"/>
            <a:ext cx="3400621" cy="852471"/>
          </a:xfrm>
        </p:spPr>
        <p:txBody>
          <a:bodyPr>
            <a:no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Mobile Presence Screenshot</a:t>
            </a:r>
          </a:p>
        </p:txBody>
      </p:sp>
      <p:sp>
        <p:nvSpPr>
          <p:cNvPr id="17" name="Text Placeholder 2"/>
          <p:cNvSpPr>
            <a:spLocks noGrp="1"/>
          </p:cNvSpPr>
          <p:nvPr>
            <p:ph type="body" sz="quarter" idx="14" hasCustomPrompt="1"/>
          </p:nvPr>
        </p:nvSpPr>
        <p:spPr>
          <a:xfrm>
            <a:off x="684278" y="2295750"/>
            <a:ext cx="3400619" cy="1035403"/>
          </a:xfrm>
        </p:spPr>
        <p:txBody>
          <a:bodyPr>
            <a:noAutofit/>
          </a:bodyPr>
          <a:lstStyle>
            <a:lvl1pPr marL="0" indent="0">
              <a:buNone/>
              <a:defRPr sz="200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684277" y="3348363"/>
            <a:ext cx="3400620" cy="2412422"/>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63470" y="848632"/>
            <a:ext cx="2501674" cy="5102225"/>
          </a:xfrm>
          <a:prstGeom prst="rect">
            <a:avLst/>
          </a:prstGeom>
          <a:effectLst/>
        </p:spPr>
      </p:pic>
      <p:sp>
        <p:nvSpPr>
          <p:cNvPr id="9" name="Picture Placeholder 9"/>
          <p:cNvSpPr>
            <a:spLocks noGrp="1"/>
          </p:cNvSpPr>
          <p:nvPr>
            <p:ph type="pic" sz="quarter" idx="13"/>
          </p:nvPr>
        </p:nvSpPr>
        <p:spPr>
          <a:xfrm>
            <a:off x="5464630" y="1763486"/>
            <a:ext cx="2126342" cy="3302000"/>
          </a:xfrm>
        </p:spPr>
        <p:txBody>
          <a:bodyPr/>
          <a:lstStyle>
            <a:lvl1pPr marL="0" indent="0">
              <a:buNone/>
              <a:defRPr/>
            </a:lvl1pPr>
          </a:lstStyle>
          <a:p>
            <a:r>
              <a:rPr lang="en-US"/>
              <a:t>Click icon to add picture</a:t>
            </a:r>
            <a:endParaRPr lang="en-US" dirty="0"/>
          </a:p>
        </p:txBody>
      </p:sp>
      <p:sp>
        <p:nvSpPr>
          <p:cNvPr id="11" name="TextBox 10"/>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0809021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6" name="Text Placeholder 3"/>
          <p:cNvSpPr>
            <a:spLocks noGrp="1"/>
          </p:cNvSpPr>
          <p:nvPr>
            <p:ph type="body" sz="half" idx="2" hasCustomPrompt="1"/>
          </p:nvPr>
        </p:nvSpPr>
        <p:spPr>
          <a:xfrm>
            <a:off x="684276" y="1300709"/>
            <a:ext cx="3400621" cy="852471"/>
          </a:xfrm>
        </p:spPr>
        <p:txBody>
          <a:bodyPr>
            <a:no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Mobile Presence Address</a:t>
            </a:r>
          </a:p>
        </p:txBody>
      </p:sp>
      <p:sp>
        <p:nvSpPr>
          <p:cNvPr id="17" name="Text Placeholder 2"/>
          <p:cNvSpPr>
            <a:spLocks noGrp="1"/>
          </p:cNvSpPr>
          <p:nvPr>
            <p:ph type="body" sz="quarter" idx="14" hasCustomPrompt="1"/>
          </p:nvPr>
        </p:nvSpPr>
        <p:spPr>
          <a:xfrm>
            <a:off x="684278" y="2295750"/>
            <a:ext cx="3400619" cy="1035403"/>
          </a:xfrm>
        </p:spPr>
        <p:txBody>
          <a:bodyPr>
            <a:noAutofit/>
          </a:bodyPr>
          <a:lstStyle>
            <a:lvl1pPr marL="0" indent="0">
              <a:buNone/>
              <a:defRPr sz="200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684277" y="3348363"/>
            <a:ext cx="3400620" cy="2412422"/>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63470" y="848632"/>
            <a:ext cx="2501674" cy="5102225"/>
          </a:xfrm>
          <a:prstGeom prst="rect">
            <a:avLst/>
          </a:prstGeom>
          <a:effectLst/>
        </p:spPr>
      </p:pic>
      <p:sp>
        <p:nvSpPr>
          <p:cNvPr id="9" name="Text Placeholder 2"/>
          <p:cNvSpPr>
            <a:spLocks noGrp="1"/>
          </p:cNvSpPr>
          <p:nvPr>
            <p:ph type="body" sz="quarter" idx="16" hasCustomPrompt="1"/>
          </p:nvPr>
        </p:nvSpPr>
        <p:spPr>
          <a:xfrm>
            <a:off x="5435295" y="3264478"/>
            <a:ext cx="2181225" cy="409575"/>
          </a:xfrm>
        </p:spPr>
        <p:txBody>
          <a:bodyPr>
            <a:normAutofit/>
          </a:bodyPr>
          <a:lstStyle>
            <a:lvl1pPr marL="0" indent="0" algn="ctr">
              <a:lnSpc>
                <a:spcPct val="100000"/>
              </a:lnSpc>
              <a:spcBef>
                <a:spcPts val="0"/>
              </a:spcBef>
              <a:buNone/>
              <a:defRPr sz="1800">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1" name="TextBox 10"/>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a:t>
            </a:r>
            <a:r>
              <a:rPr lang="en-US" baseline="0" dirty="0">
                <a:solidFill>
                  <a:srgbClr val="349D96"/>
                </a:solidFill>
                <a:latin typeface="Century Gothic" panose="020B0502020202020204" pitchFamily="34" charset="0"/>
              </a:rPr>
              <a:t> of Health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296210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10" name="Text Placeholder 8"/>
          <p:cNvSpPr>
            <a:spLocks noGrp="1"/>
          </p:cNvSpPr>
          <p:nvPr>
            <p:ph type="body" sz="quarter" idx="10" hasCustomPrompt="1"/>
          </p:nvPr>
        </p:nvSpPr>
        <p:spPr>
          <a:xfrm>
            <a:off x="-430" y="2971334"/>
            <a:ext cx="9144000" cy="478522"/>
          </a:xfrm>
        </p:spPr>
        <p:txBody>
          <a:bodyPr>
            <a:noAutofit/>
          </a:bodyPr>
          <a:lstStyle>
            <a:lvl1pPr marL="0" indent="0" algn="ctr">
              <a:buNone/>
              <a:defRPr sz="3000">
                <a:solidFill>
                  <a:srgbClr val="404040"/>
                </a:solidFill>
              </a:defRPr>
            </a:lvl1pPr>
          </a:lstStyle>
          <a:p>
            <a:pPr lvl="0"/>
            <a:r>
              <a:rPr lang="en-US" dirty="0"/>
              <a:t>Questions?</a:t>
            </a:r>
          </a:p>
        </p:txBody>
      </p:sp>
      <p:cxnSp>
        <p:nvCxnSpPr>
          <p:cNvPr id="6" name="Straight Connector 5"/>
          <p:cNvCxnSpPr/>
          <p:nvPr userDrawn="1"/>
        </p:nvCxnSpPr>
        <p:spPr>
          <a:xfrm flipV="1">
            <a:off x="4322814" y="3549371"/>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4176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3341910" y="4739419"/>
            <a:ext cx="2473324" cy="314335"/>
          </a:xfrm>
        </p:spPr>
        <p:txBody>
          <a:bodyPr/>
          <a:lstStyle>
            <a:lvl1pPr marL="0" indent="0" algn="ctr">
              <a:buNone/>
              <a:defRPr sz="2000" i="1">
                <a:solidFill>
                  <a:srgbClr val="404040"/>
                </a:solidFill>
              </a:defRPr>
            </a:lvl1pPr>
          </a:lstStyle>
          <a:p>
            <a:pPr lvl="0"/>
            <a:r>
              <a:rPr lang="en-US" dirty="0"/>
              <a:t>Title</a:t>
            </a:r>
          </a:p>
        </p:txBody>
      </p:sp>
      <p:sp>
        <p:nvSpPr>
          <p:cNvPr id="29" name="Text Placeholder 27"/>
          <p:cNvSpPr>
            <a:spLocks noGrp="1"/>
          </p:cNvSpPr>
          <p:nvPr>
            <p:ph type="body" sz="quarter" idx="20" hasCustomPrompt="1"/>
          </p:nvPr>
        </p:nvSpPr>
        <p:spPr>
          <a:xfrm>
            <a:off x="3341910" y="5067436"/>
            <a:ext cx="2473324"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Contact 1</a:t>
            </a:r>
          </a:p>
        </p:txBody>
      </p:sp>
      <p:sp>
        <p:nvSpPr>
          <p:cNvPr id="35" name="Text Placeholder 21"/>
          <p:cNvSpPr>
            <a:spLocks noGrp="1"/>
          </p:cNvSpPr>
          <p:nvPr>
            <p:ph type="body" sz="quarter" idx="16" hasCustomPrompt="1"/>
          </p:nvPr>
        </p:nvSpPr>
        <p:spPr>
          <a:xfrm>
            <a:off x="3341910" y="4313395"/>
            <a:ext cx="2473324"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36" name="Picture Placeholder 19"/>
          <p:cNvSpPr>
            <a:spLocks noGrp="1"/>
          </p:cNvSpPr>
          <p:nvPr>
            <p:ph type="pic" sz="quarter" idx="14"/>
          </p:nvPr>
        </p:nvSpPr>
        <p:spPr>
          <a:xfrm>
            <a:off x="3341910" y="1554491"/>
            <a:ext cx="2473325" cy="2487612"/>
          </a:xfrm>
        </p:spPr>
        <p:txBody>
          <a:bodyPr/>
          <a:lstStyle>
            <a:lvl1pPr marL="0" indent="0">
              <a:buNone/>
              <a:defRPr lang="en-US" dirty="0"/>
            </a:lvl1pPr>
          </a:lstStyle>
          <a:p>
            <a:r>
              <a:rPr lang="en-US"/>
              <a:t>Click icon to add picture</a:t>
            </a:r>
            <a:endParaRPr lang="en-US" dirty="0"/>
          </a:p>
        </p:txBody>
      </p:sp>
      <p:sp>
        <p:nvSpPr>
          <p:cNvPr id="55" name="Text Placeholder 2"/>
          <p:cNvSpPr>
            <a:spLocks noGrp="1"/>
          </p:cNvSpPr>
          <p:nvPr>
            <p:ph type="body" sz="quarter" idx="22" hasCustomPrompt="1"/>
          </p:nvPr>
        </p:nvSpPr>
        <p:spPr>
          <a:xfrm>
            <a:off x="0" y="5569077"/>
            <a:ext cx="9144000" cy="269274"/>
          </a:xfrm>
        </p:spPr>
        <p:txBody>
          <a:bodyPr>
            <a:noAutofit/>
          </a:bodyPr>
          <a:lstStyle>
            <a:lvl1pPr marL="0" indent="0" algn="ctr">
              <a:buNone/>
              <a:defRPr sz="2000">
                <a:solidFill>
                  <a:srgbClr val="404040"/>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 name="TextBox 1"/>
          <p:cNvSpPr txBox="1"/>
          <p:nvPr userDrawn="1"/>
        </p:nvSpPr>
        <p:spPr>
          <a:xfrm>
            <a:off x="-8311" y="6430954"/>
            <a:ext cx="9152311" cy="307777"/>
          </a:xfrm>
          <a:prstGeom prst="rect">
            <a:avLst/>
          </a:prstGeom>
          <a:noFill/>
        </p:spPr>
        <p:txBody>
          <a:bodyPr wrap="square" rtlCol="0">
            <a:spAutoFit/>
          </a:bodyPr>
          <a:lstStyle/>
          <a:p>
            <a:pPr algn="ctr"/>
            <a:r>
              <a:rPr lang="en-US" sz="1400" dirty="0">
                <a:solidFill>
                  <a:srgbClr val="404040"/>
                </a:solidFill>
                <a:latin typeface="Century Gothic" panose="020B0502020202020204" pitchFamily="34" charset="0"/>
              </a:rPr>
              <a:t>@</a:t>
            </a:r>
            <a:r>
              <a:rPr lang="en-US" sz="1400" dirty="0" err="1">
                <a:solidFill>
                  <a:srgbClr val="404040"/>
                </a:solidFill>
                <a:latin typeface="Century Gothic" panose="020B0502020202020204" pitchFamily="34" charset="0"/>
              </a:rPr>
              <a:t>WADeptHealth</a:t>
            </a:r>
            <a:endParaRPr lang="en-US" sz="1400" dirty="0">
              <a:solidFill>
                <a:srgbClr val="404040"/>
              </a:solidFill>
              <a:latin typeface="Century Gothic" panose="020B0502020202020204" pitchFamily="34" charset="0"/>
            </a:endParaRPr>
          </a:p>
        </p:txBody>
      </p:sp>
      <p:grpSp>
        <p:nvGrpSpPr>
          <p:cNvPr id="14" name="Group 13"/>
          <p:cNvGrpSpPr/>
          <p:nvPr userDrawn="1"/>
        </p:nvGrpSpPr>
        <p:grpSpPr>
          <a:xfrm>
            <a:off x="3644332" y="6034689"/>
            <a:ext cx="1838711" cy="312808"/>
            <a:chOff x="3434855" y="6028972"/>
            <a:chExt cx="1838711" cy="312808"/>
          </a:xfrm>
        </p:grpSpPr>
        <p:sp>
          <p:nvSpPr>
            <p:cNvPr id="71" name="Rounded Rectangle 70"/>
            <p:cNvSpPr/>
            <p:nvPr userDrawn="1"/>
          </p:nvSpPr>
          <p:spPr>
            <a:xfrm>
              <a:off x="4964533" y="6028972"/>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71"/>
            <p:cNvSpPr/>
            <p:nvPr userDrawn="1"/>
          </p:nvSpPr>
          <p:spPr>
            <a:xfrm>
              <a:off x="4582715" y="6028972"/>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p:cNvSpPr/>
            <p:nvPr userDrawn="1"/>
          </p:nvSpPr>
          <p:spPr>
            <a:xfrm>
              <a:off x="3434855" y="6036903"/>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73"/>
            <p:cNvSpPr/>
            <p:nvPr userDrawn="1"/>
          </p:nvSpPr>
          <p:spPr>
            <a:xfrm>
              <a:off x="3817475" y="6036903"/>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userDrawn="1"/>
          </p:nvSpPr>
          <p:spPr>
            <a:xfrm>
              <a:off x="4200095" y="6036903"/>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9032" y="6080881"/>
              <a:ext cx="230281" cy="230281"/>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7368" y="6080882"/>
              <a:ext cx="226746" cy="22674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8079" y="6055518"/>
              <a:ext cx="278331" cy="278331"/>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3631" y="6087615"/>
              <a:ext cx="307200" cy="207343"/>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93482" y="6090944"/>
              <a:ext cx="250032" cy="204014"/>
            </a:xfrm>
            <a:prstGeom prst="rect">
              <a:avLst/>
            </a:prstGeom>
          </p:spPr>
        </p:pic>
      </p:grpSp>
    </p:spTree>
    <p:extLst>
      <p:ext uri="{BB962C8B-B14F-4D97-AF65-F5344CB8AC3E}">
        <p14:creationId xmlns:p14="http://schemas.microsoft.com/office/powerpoint/2010/main" val="30503340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1789114" y="4283999"/>
            <a:ext cx="2484436"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882595" y="4278472"/>
            <a:ext cx="2487133" cy="412750"/>
          </a:xfrm>
        </p:spPr>
        <p:txBody>
          <a:bodyPr>
            <a:normAutofit/>
          </a:bodyPr>
          <a:lstStyle>
            <a:lvl1pPr marL="0" indent="0" algn="ctr">
              <a:buNone/>
              <a:defRPr lang="en-US" sz="2200" b="1" kern="1200" dirty="0">
                <a:solidFill>
                  <a:schemeClr val="tx1">
                    <a:lumMod val="75000"/>
                    <a:lumOff val="25000"/>
                  </a:schemeClr>
                </a:solidFill>
                <a:latin typeface="Century Gothic" panose="020B0502020202020204" pitchFamily="34" charset="0"/>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Name</a:t>
            </a:r>
          </a:p>
        </p:txBody>
      </p:sp>
      <p:sp>
        <p:nvSpPr>
          <p:cNvPr id="25" name="Text Placeholder 24"/>
          <p:cNvSpPr>
            <a:spLocks noGrp="1"/>
          </p:cNvSpPr>
          <p:nvPr>
            <p:ph type="body" sz="quarter" idx="17" hasCustomPrompt="1"/>
          </p:nvPr>
        </p:nvSpPr>
        <p:spPr>
          <a:xfrm>
            <a:off x="1789113" y="4705635"/>
            <a:ext cx="2484437"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879975" y="4700174"/>
            <a:ext cx="2487132" cy="314335"/>
          </a:xfrm>
        </p:spPr>
        <p:txBody>
          <a:bodyPr>
            <a:normAutofit/>
          </a:bodyPr>
          <a:lstStyle>
            <a:lvl1pPr marL="0" indent="0" algn="ctr">
              <a:buNone/>
              <a:defRPr lang="en-US" sz="2000" i="1" kern="1200" dirty="0">
                <a:solidFill>
                  <a:srgbClr val="404040"/>
                </a:solidFill>
                <a:latin typeface="Century Gothic" panose="020B0502020202020204" pitchFamily="34" charset="0"/>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Title</a:t>
            </a:r>
          </a:p>
        </p:txBody>
      </p:sp>
      <p:sp>
        <p:nvSpPr>
          <p:cNvPr id="28" name="Text Placeholder 27"/>
          <p:cNvSpPr>
            <a:spLocks noGrp="1"/>
          </p:cNvSpPr>
          <p:nvPr>
            <p:ph type="body" sz="quarter" idx="19" hasCustomPrompt="1"/>
          </p:nvPr>
        </p:nvSpPr>
        <p:spPr>
          <a:xfrm>
            <a:off x="1789113" y="5028139"/>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882670" y="5023461"/>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cxnSp>
        <p:nvCxnSpPr>
          <p:cNvPr id="15" name="Straight Connector 14"/>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Contact 2</a:t>
            </a:r>
          </a:p>
        </p:txBody>
      </p:sp>
      <p:sp>
        <p:nvSpPr>
          <p:cNvPr id="45" name="Picture Placeholder 17"/>
          <p:cNvSpPr>
            <a:spLocks noGrp="1"/>
          </p:cNvSpPr>
          <p:nvPr>
            <p:ph type="pic" sz="quarter" idx="13"/>
          </p:nvPr>
        </p:nvSpPr>
        <p:spPr>
          <a:xfrm>
            <a:off x="1789113" y="1564831"/>
            <a:ext cx="2484437" cy="2487612"/>
          </a:xfrm>
        </p:spPr>
        <p:txBody>
          <a:bodyPr/>
          <a:lstStyle>
            <a:lvl1pPr marL="0" indent="0">
              <a:buNone/>
              <a:defRPr/>
            </a:lvl1pPr>
          </a:lstStyle>
          <a:p>
            <a:r>
              <a:rPr lang="en-US"/>
              <a:t>Click icon to add picture</a:t>
            </a:r>
            <a:endParaRPr lang="en-US" dirty="0"/>
          </a:p>
        </p:txBody>
      </p:sp>
      <p:sp>
        <p:nvSpPr>
          <p:cNvPr id="46" name="Picture Placeholder 19"/>
          <p:cNvSpPr>
            <a:spLocks noGrp="1"/>
          </p:cNvSpPr>
          <p:nvPr>
            <p:ph type="pic" sz="quarter" idx="14"/>
          </p:nvPr>
        </p:nvSpPr>
        <p:spPr>
          <a:xfrm>
            <a:off x="4879975" y="1559082"/>
            <a:ext cx="2473325" cy="2487617"/>
          </a:xfrm>
        </p:spPr>
        <p:txBody>
          <a:bodyPr/>
          <a:lstStyle>
            <a:lvl1pPr marL="0" indent="0">
              <a:buNone/>
              <a:defRPr/>
            </a:lvl1pPr>
          </a:lstStyle>
          <a:p>
            <a:r>
              <a:rPr lang="en-US"/>
              <a:t>Click icon to add picture</a:t>
            </a:r>
            <a:endParaRPr lang="en-US" dirty="0"/>
          </a:p>
        </p:txBody>
      </p:sp>
      <p:sp>
        <p:nvSpPr>
          <p:cNvPr id="47" name="Text Placeholder 2"/>
          <p:cNvSpPr>
            <a:spLocks noGrp="1"/>
          </p:cNvSpPr>
          <p:nvPr>
            <p:ph type="body" sz="quarter" idx="22" hasCustomPrompt="1"/>
          </p:nvPr>
        </p:nvSpPr>
        <p:spPr>
          <a:xfrm>
            <a:off x="0" y="5569077"/>
            <a:ext cx="9144000" cy="269274"/>
          </a:xfrm>
        </p:spPr>
        <p:txBody>
          <a:bodyPr>
            <a:noAutofit/>
          </a:bodyPr>
          <a:lstStyle>
            <a:lvl1pPr marL="0" indent="0" algn="ctr">
              <a:buNone/>
              <a:defRPr sz="2000">
                <a:solidFill>
                  <a:srgbClr val="404040"/>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4" name="TextBox 23"/>
          <p:cNvSpPr txBox="1"/>
          <p:nvPr userDrawn="1"/>
        </p:nvSpPr>
        <p:spPr>
          <a:xfrm>
            <a:off x="-8311" y="6430954"/>
            <a:ext cx="9152311" cy="307777"/>
          </a:xfrm>
          <a:prstGeom prst="rect">
            <a:avLst/>
          </a:prstGeom>
          <a:noFill/>
        </p:spPr>
        <p:txBody>
          <a:bodyPr wrap="square" rtlCol="0">
            <a:spAutoFit/>
          </a:bodyPr>
          <a:lstStyle/>
          <a:p>
            <a:pPr algn="ctr"/>
            <a:r>
              <a:rPr lang="en-US" sz="1400" dirty="0">
                <a:solidFill>
                  <a:srgbClr val="404040"/>
                </a:solidFill>
                <a:latin typeface="Century Gothic" panose="020B0502020202020204" pitchFamily="34" charset="0"/>
              </a:rPr>
              <a:t>@</a:t>
            </a:r>
            <a:r>
              <a:rPr lang="en-US" sz="1400" dirty="0" err="1">
                <a:solidFill>
                  <a:srgbClr val="404040"/>
                </a:solidFill>
                <a:latin typeface="Century Gothic" panose="020B0502020202020204" pitchFamily="34" charset="0"/>
              </a:rPr>
              <a:t>WADeptHealth</a:t>
            </a:r>
            <a:endParaRPr lang="en-US" sz="1400" dirty="0">
              <a:solidFill>
                <a:srgbClr val="404040"/>
              </a:solidFill>
              <a:latin typeface="Century Gothic" panose="020B0502020202020204" pitchFamily="34" charset="0"/>
            </a:endParaRPr>
          </a:p>
        </p:txBody>
      </p:sp>
      <p:grpSp>
        <p:nvGrpSpPr>
          <p:cNvPr id="27" name="Group 26"/>
          <p:cNvGrpSpPr/>
          <p:nvPr userDrawn="1"/>
        </p:nvGrpSpPr>
        <p:grpSpPr>
          <a:xfrm>
            <a:off x="3644332" y="6034689"/>
            <a:ext cx="1838711" cy="312808"/>
            <a:chOff x="3434855" y="6028972"/>
            <a:chExt cx="1838711" cy="312808"/>
          </a:xfrm>
        </p:grpSpPr>
        <p:sp>
          <p:nvSpPr>
            <p:cNvPr id="30" name="Rounded Rectangle 29"/>
            <p:cNvSpPr/>
            <p:nvPr userDrawn="1"/>
          </p:nvSpPr>
          <p:spPr>
            <a:xfrm>
              <a:off x="4964533" y="6028972"/>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userDrawn="1"/>
          </p:nvSpPr>
          <p:spPr>
            <a:xfrm>
              <a:off x="4582715" y="6028972"/>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userDrawn="1"/>
          </p:nvSpPr>
          <p:spPr>
            <a:xfrm>
              <a:off x="3434855" y="6036903"/>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userDrawn="1"/>
          </p:nvSpPr>
          <p:spPr>
            <a:xfrm>
              <a:off x="3817475" y="6036903"/>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userDrawn="1"/>
          </p:nvSpPr>
          <p:spPr>
            <a:xfrm>
              <a:off x="4200095" y="6036903"/>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368" y="6080882"/>
              <a:ext cx="226746" cy="226746"/>
            </a:xfrm>
            <a:prstGeom prst="rect">
              <a:avLst/>
            </a:prstGeom>
          </p:spPr>
        </p:pic>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8079" y="6055518"/>
              <a:ext cx="278331" cy="278331"/>
            </a:xfrm>
            <a:prstGeom prst="rect">
              <a:avLst/>
            </a:prstGeom>
          </p:spPr>
        </p:pic>
        <p:pic>
          <p:nvPicPr>
            <p:cNvPr id="49" name="Picture 4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83631" y="6087615"/>
              <a:ext cx="307200" cy="207343"/>
            </a:xfrm>
            <a:prstGeom prst="rect">
              <a:avLst/>
            </a:prstGeom>
          </p:spPr>
        </p:pic>
        <p:pic>
          <p:nvPicPr>
            <p:cNvPr id="50" name="Picture 4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3482" y="6090944"/>
              <a:ext cx="250032" cy="204014"/>
            </a:xfrm>
            <a:prstGeom prst="rect">
              <a:avLst/>
            </a:prstGeom>
          </p:spPr>
        </p:pic>
      </p:grpSp>
      <p:pic>
        <p:nvPicPr>
          <p:cNvPr id="52" name="Picture 5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48509" y="6086598"/>
            <a:ext cx="230281" cy="230281"/>
          </a:xfrm>
          <a:prstGeom prst="rect">
            <a:avLst/>
          </a:prstGeom>
        </p:spPr>
      </p:pic>
    </p:spTree>
    <p:extLst>
      <p:ext uri="{BB962C8B-B14F-4D97-AF65-F5344CB8AC3E}">
        <p14:creationId xmlns:p14="http://schemas.microsoft.com/office/powerpoint/2010/main" val="173215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s Slide 1">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1792974" y="2628231"/>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883836" y="2625878"/>
            <a:ext cx="2473325"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792974" y="3061825"/>
            <a:ext cx="2509151"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883836" y="3061631"/>
            <a:ext cx="2473325"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792974" y="3412177"/>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883836" y="3408681"/>
            <a:ext cx="2473325"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7" name="Text Placeholder 2"/>
          <p:cNvSpPr>
            <a:spLocks noGrp="1"/>
          </p:cNvSpPr>
          <p:nvPr>
            <p:ph type="body" sz="quarter" idx="21" hasCustomPrompt="1"/>
          </p:nvPr>
        </p:nvSpPr>
        <p:spPr>
          <a:xfrm>
            <a:off x="-8311" y="673973"/>
            <a:ext cx="9143998" cy="482030"/>
          </a:xfrm>
        </p:spPr>
        <p:txBody>
          <a:bodyPr>
            <a:normAutofit/>
          </a:bodyPr>
          <a:lstStyle>
            <a:lvl1pPr marL="0" indent="0" algn="ctr">
              <a:buNone/>
              <a:defRPr sz="3000">
                <a:solidFill>
                  <a:schemeClr val="tx1">
                    <a:lumMod val="75000"/>
                    <a:lumOff val="25000"/>
                  </a:schemeClr>
                </a:solidFill>
              </a:defRPr>
            </a:lvl1pPr>
          </a:lstStyle>
          <a:p>
            <a:pPr lvl="0"/>
            <a:r>
              <a:rPr lang="en-US" dirty="0"/>
              <a:t>Presenters 1</a:t>
            </a:r>
          </a:p>
        </p:txBody>
      </p:sp>
    </p:spTree>
    <p:extLst>
      <p:ext uri="{BB962C8B-B14F-4D97-AF65-F5344CB8AC3E}">
        <p14:creationId xmlns:p14="http://schemas.microsoft.com/office/powerpoint/2010/main" val="30882172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Font typeface="Arial" panose="020B0604020202020204" pitchFamily="34" charset="0"/>
              <a:buNone/>
              <a:defRPr sz="3000">
                <a:solidFill>
                  <a:schemeClr val="tx1">
                    <a:lumMod val="75000"/>
                    <a:lumOff val="25000"/>
                  </a:schemeClr>
                </a:solidFill>
              </a:defRPr>
            </a:lvl1pPr>
          </a:lstStyle>
          <a:p>
            <a:pPr lvl="0"/>
            <a:r>
              <a:rPr lang="en-US" dirty="0"/>
              <a:t>Blank Slide</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7032902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1544150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3496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349D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1607" y="4043055"/>
            <a:ext cx="2760785" cy="1222739"/>
          </a:xfrm>
          <a:prstGeom prst="rect">
            <a:avLst/>
          </a:prstGeom>
          <a:ln>
            <a:noFill/>
          </a:ln>
        </p:spPr>
      </p:pic>
    </p:spTree>
    <p:extLst>
      <p:ext uri="{BB962C8B-B14F-4D97-AF65-F5344CB8AC3E}">
        <p14:creationId xmlns:p14="http://schemas.microsoft.com/office/powerpoint/2010/main" val="29577057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 Placeholder 9"/>
          <p:cNvSpPr>
            <a:spLocks noGrp="1"/>
          </p:cNvSpPr>
          <p:nvPr>
            <p:ph type="body" sz="quarter" idx="10"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591050"/>
          </a:xfrm>
          <a:prstGeom prst="rect">
            <a:avLst/>
          </a:prstGeom>
          <a:effectLst/>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
        <p:nvSpPr>
          <p:cNvPr id="9" name="Text Placeholder 9"/>
          <p:cNvSpPr>
            <a:spLocks noGrp="1"/>
          </p:cNvSpPr>
          <p:nvPr>
            <p:ph type="body" sz="quarter" idx="11"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Tree>
    <p:extLst>
      <p:ext uri="{BB962C8B-B14F-4D97-AF65-F5344CB8AC3E}">
        <p14:creationId xmlns:p14="http://schemas.microsoft.com/office/powerpoint/2010/main" val="23672926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sp>
        <p:nvSpPr>
          <p:cNvPr id="9" name="Text Placeholder 9"/>
          <p:cNvSpPr>
            <a:spLocks noGrp="1"/>
          </p:cNvSpPr>
          <p:nvPr>
            <p:ph type="body" sz="quarter" idx="12"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0" name="Text Placeholder 2"/>
          <p:cNvSpPr>
            <a:spLocks noGrp="1"/>
          </p:cNvSpPr>
          <p:nvPr>
            <p:ph type="body" sz="quarter" idx="11" hasCustomPrompt="1"/>
          </p:nvPr>
        </p:nvSpPr>
        <p:spPr>
          <a:xfrm>
            <a:off x="3325091" y="5897171"/>
            <a:ext cx="4861170" cy="472351"/>
          </a:xfrm>
        </p:spPr>
        <p:txBody>
          <a:bodyPr>
            <a:normAutofit/>
          </a:bodyPr>
          <a:lstStyle>
            <a:lvl1pPr marL="0" indent="0">
              <a:buNone/>
              <a:defRPr sz="2000" baseline="0">
                <a:solidFill>
                  <a:schemeClr val="tx1"/>
                </a:solidFill>
              </a:defRPr>
            </a:lvl1pPr>
          </a:lstStyle>
          <a:p>
            <a:pPr lvl="0"/>
            <a:r>
              <a:rPr lang="en-US" dirty="0"/>
              <a:t>Office/Program</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27520803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sp>
        <p:nvSpPr>
          <p:cNvPr id="13" name="Text Placeholder 9"/>
          <p:cNvSpPr>
            <a:spLocks noGrp="1"/>
          </p:cNvSpPr>
          <p:nvPr>
            <p:ph type="body" sz="quarter" idx="10" hasCustomPrompt="1"/>
          </p:nvPr>
        </p:nvSpPr>
        <p:spPr>
          <a:xfrm>
            <a:off x="3325091" y="5403275"/>
            <a:ext cx="4861170" cy="500352"/>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0" name="Text Placeholder 2"/>
          <p:cNvSpPr>
            <a:spLocks noGrp="1"/>
          </p:cNvSpPr>
          <p:nvPr>
            <p:ph type="body" sz="quarter" idx="11" hasCustomPrompt="1"/>
          </p:nvPr>
        </p:nvSpPr>
        <p:spPr>
          <a:xfrm>
            <a:off x="3325091" y="5897172"/>
            <a:ext cx="4861170" cy="472352"/>
          </a:xfrm>
        </p:spPr>
        <p:txBody>
          <a:bodyPr>
            <a:normAutofit/>
          </a:bodyPr>
          <a:lstStyle>
            <a:lvl1pPr marL="0" indent="0">
              <a:buNone/>
              <a:defRPr sz="200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50394" cy="4571998"/>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36039868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sp>
        <p:nvSpPr>
          <p:cNvPr id="13" name="Text Placeholder 9"/>
          <p:cNvSpPr>
            <a:spLocks noGrp="1"/>
          </p:cNvSpPr>
          <p:nvPr>
            <p:ph type="body" sz="quarter" idx="10" hasCustomPrompt="1"/>
          </p:nvPr>
        </p:nvSpPr>
        <p:spPr>
          <a:xfrm>
            <a:off x="3325091" y="5403274"/>
            <a:ext cx="4861170" cy="493897"/>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1" name="Text Placeholder 9"/>
          <p:cNvSpPr>
            <a:spLocks noGrp="1"/>
          </p:cNvSpPr>
          <p:nvPr>
            <p:ph type="body" sz="quarter" idx="13"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19799906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3325091" y="5897172"/>
            <a:ext cx="4861170" cy="472352"/>
          </a:xfrm>
        </p:spPr>
        <p:txBody>
          <a:bodyPr>
            <a:normAutofit/>
          </a:bodyPr>
          <a:lstStyle>
            <a:lvl1pPr marL="0" indent="0">
              <a:buNone/>
              <a:defRPr sz="2000">
                <a:solidFill>
                  <a:schemeClr val="tx1"/>
                </a:solidFill>
              </a:defRPr>
            </a:lvl1pPr>
          </a:lstStyle>
          <a:p>
            <a:pPr lvl="0"/>
            <a:r>
              <a:rPr lang="en-US" dirty="0"/>
              <a:t>Office/Program</a:t>
            </a:r>
          </a:p>
        </p:txBody>
      </p:sp>
      <p:sp>
        <p:nvSpPr>
          <p:cNvPr id="7" name="Text Placeholder 9"/>
          <p:cNvSpPr>
            <a:spLocks noGrp="1"/>
          </p:cNvSpPr>
          <p:nvPr>
            <p:ph type="body" sz="quarter" idx="12"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4" y="1"/>
            <a:ext cx="9150394"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20375075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13" name="Text Placeholder 9"/>
          <p:cNvSpPr>
            <a:spLocks noGrp="1"/>
          </p:cNvSpPr>
          <p:nvPr>
            <p:ph type="body" sz="quarter" idx="10" hasCustomPrompt="1"/>
          </p:nvPr>
        </p:nvSpPr>
        <p:spPr>
          <a:xfrm>
            <a:off x="3325091" y="5403275"/>
            <a:ext cx="4861170" cy="500352"/>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2095819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512814" y="2628231"/>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3329356" y="2625878"/>
            <a:ext cx="2473325"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512814" y="3061825"/>
            <a:ext cx="2509151"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3329356" y="3061631"/>
            <a:ext cx="2473325"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512814" y="3412177"/>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3329356" y="3408681"/>
            <a:ext cx="2473325"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7" name="Text Placeholder 2"/>
          <p:cNvSpPr>
            <a:spLocks noGrp="1"/>
          </p:cNvSpPr>
          <p:nvPr>
            <p:ph type="body" sz="quarter" idx="21" hasCustomPrompt="1"/>
          </p:nvPr>
        </p:nvSpPr>
        <p:spPr>
          <a:xfrm>
            <a:off x="-8311" y="673973"/>
            <a:ext cx="9143998" cy="482030"/>
          </a:xfrm>
        </p:spPr>
        <p:txBody>
          <a:bodyPr>
            <a:normAutofit/>
          </a:bodyPr>
          <a:lstStyle>
            <a:lvl1pPr marL="0" indent="0" algn="ctr">
              <a:buNone/>
              <a:defRPr sz="3000">
                <a:solidFill>
                  <a:schemeClr val="tx1">
                    <a:lumMod val="75000"/>
                    <a:lumOff val="25000"/>
                  </a:schemeClr>
                </a:solidFill>
              </a:defRPr>
            </a:lvl1pPr>
          </a:lstStyle>
          <a:p>
            <a:pPr lvl="0"/>
            <a:r>
              <a:rPr lang="en-US" dirty="0"/>
              <a:t>Presenters 2</a:t>
            </a:r>
          </a:p>
        </p:txBody>
      </p:sp>
      <p:sp>
        <p:nvSpPr>
          <p:cNvPr id="11" name="Text Placeholder 21"/>
          <p:cNvSpPr>
            <a:spLocks noGrp="1"/>
          </p:cNvSpPr>
          <p:nvPr>
            <p:ph type="body" sz="quarter" idx="22" hasCustomPrompt="1"/>
          </p:nvPr>
        </p:nvSpPr>
        <p:spPr>
          <a:xfrm>
            <a:off x="6110072" y="2625878"/>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12" name="Text Placeholder 24"/>
          <p:cNvSpPr>
            <a:spLocks noGrp="1"/>
          </p:cNvSpPr>
          <p:nvPr>
            <p:ph type="body" sz="quarter" idx="23" hasCustomPrompt="1"/>
          </p:nvPr>
        </p:nvSpPr>
        <p:spPr>
          <a:xfrm>
            <a:off x="6110072" y="3059472"/>
            <a:ext cx="2509151" cy="314335"/>
          </a:xfrm>
        </p:spPr>
        <p:txBody>
          <a:bodyPr/>
          <a:lstStyle>
            <a:lvl1pPr marL="0" indent="0" algn="ctr">
              <a:buNone/>
              <a:defRPr sz="2000" i="1">
                <a:solidFill>
                  <a:srgbClr val="404040"/>
                </a:solidFill>
              </a:defRPr>
            </a:lvl1pPr>
          </a:lstStyle>
          <a:p>
            <a:pPr lvl="0"/>
            <a:r>
              <a:rPr lang="en-US" dirty="0"/>
              <a:t>Title</a:t>
            </a:r>
          </a:p>
        </p:txBody>
      </p:sp>
      <p:sp>
        <p:nvSpPr>
          <p:cNvPr id="13" name="Text Placeholder 27"/>
          <p:cNvSpPr>
            <a:spLocks noGrp="1"/>
          </p:cNvSpPr>
          <p:nvPr>
            <p:ph type="body" sz="quarter" idx="24" hasCustomPrompt="1"/>
          </p:nvPr>
        </p:nvSpPr>
        <p:spPr>
          <a:xfrm>
            <a:off x="6110072" y="3409824"/>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Tree>
    <p:extLst>
      <p:ext uri="{BB962C8B-B14F-4D97-AF65-F5344CB8AC3E}">
        <p14:creationId xmlns:p14="http://schemas.microsoft.com/office/powerpoint/2010/main" val="5882001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2"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0" name="Text Placeholder 2"/>
          <p:cNvSpPr>
            <a:spLocks noGrp="1"/>
          </p:cNvSpPr>
          <p:nvPr>
            <p:ph type="body" sz="quarter" idx="11" hasCustomPrompt="1"/>
          </p:nvPr>
        </p:nvSpPr>
        <p:spPr>
          <a:xfrm>
            <a:off x="3325091" y="5897171"/>
            <a:ext cx="4861170" cy="472351"/>
          </a:xfrm>
        </p:spPr>
        <p:txBody>
          <a:bodyPr>
            <a:normAutofit/>
          </a:bodyPr>
          <a:lstStyle>
            <a:lvl1pPr marL="0" indent="0">
              <a:buNone/>
              <a:defRPr sz="2000">
                <a:solidFill>
                  <a:schemeClr val="tx1"/>
                </a:solidFill>
              </a:defRPr>
            </a:lvl1pPr>
          </a:lstStyle>
          <a:p>
            <a:pPr lvl="0"/>
            <a:r>
              <a:rPr lang="en-US" dirty="0"/>
              <a:t>Office/Program</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1" cy="4572001"/>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14093871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325091" y="5403275"/>
            <a:ext cx="4861170" cy="525928"/>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8" name="Picture Placeholder 17"/>
          <p:cNvSpPr>
            <a:spLocks noGrp="1"/>
          </p:cNvSpPr>
          <p:nvPr>
            <p:ph type="pic" sz="quarter" idx="11"/>
          </p:nvPr>
        </p:nvSpPr>
        <p:spPr>
          <a:xfrm>
            <a:off x="0" y="0"/>
            <a:ext cx="9144000" cy="4572000"/>
          </a:xfrm>
          <a:effectLst/>
        </p:spPr>
        <p:txBody>
          <a:bodyPr/>
          <a:lstStyle>
            <a:lvl1pPr marL="0" indent="0">
              <a:buNone/>
              <a:defRPr/>
            </a:lvl1pPr>
          </a:lstStyle>
          <a:p>
            <a:r>
              <a:rPr lang="en-US" dirty="0"/>
              <a:t>Click icon to add picture</a:t>
            </a:r>
          </a:p>
        </p:txBody>
      </p:sp>
      <p:sp>
        <p:nvSpPr>
          <p:cNvPr id="11" name="Text Placeholder 2"/>
          <p:cNvSpPr>
            <a:spLocks noGrp="1"/>
          </p:cNvSpPr>
          <p:nvPr>
            <p:ph type="body" sz="quarter" idx="12" hasCustomPrompt="1"/>
          </p:nvPr>
        </p:nvSpPr>
        <p:spPr>
          <a:xfrm>
            <a:off x="3323627" y="5897172"/>
            <a:ext cx="4862633" cy="472352"/>
          </a:xfrm>
        </p:spPr>
        <p:txBody>
          <a:bodyPr>
            <a:normAutofit/>
          </a:bodyPr>
          <a:lstStyle>
            <a:lvl1pPr marL="0" indent="0">
              <a:buNone/>
              <a:defRPr sz="2000">
                <a:solidFill>
                  <a:schemeClr val="tx1"/>
                </a:solidFill>
              </a:defRPr>
            </a:lvl1pPr>
          </a:lstStyle>
          <a:p>
            <a:pPr lvl="0"/>
            <a:r>
              <a:rPr lang="en-US" dirty="0"/>
              <a:t>Office/Program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41045655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908550" y="2239963"/>
            <a:ext cx="2473325" cy="2487612"/>
          </a:xfrm>
          <a:effectLst/>
        </p:spPr>
        <p:txBody>
          <a:bodyPr/>
          <a:lstStyle>
            <a:lvl1pPr marL="0" indent="0">
              <a:buNone/>
              <a:defRPr/>
            </a:lvl1pPr>
          </a:lstStyle>
          <a:p>
            <a:r>
              <a:rPr lang="en-US" dirty="0"/>
              <a:t>Click icon to add picture</a:t>
            </a:r>
          </a:p>
        </p:txBody>
      </p:sp>
      <p:sp>
        <p:nvSpPr>
          <p:cNvPr id="18" name="Picture Placeholder 17"/>
          <p:cNvSpPr>
            <a:spLocks noGrp="1"/>
          </p:cNvSpPr>
          <p:nvPr>
            <p:ph type="pic" sz="quarter" idx="13"/>
          </p:nvPr>
        </p:nvSpPr>
        <p:spPr>
          <a:xfrm>
            <a:off x="1817688" y="2239963"/>
            <a:ext cx="2484437" cy="2487612"/>
          </a:xfrm>
          <a:effectLst/>
        </p:spPr>
        <p:txBody>
          <a:bodyPr/>
          <a:lstStyle>
            <a:lvl1pPr marL="0" indent="0">
              <a:buNone/>
              <a:defRPr/>
            </a:lvl1pPr>
          </a:lstStyle>
          <a:p>
            <a:r>
              <a:rPr lang="en-US" dirty="0"/>
              <a:t>Click icon to add picture</a:t>
            </a:r>
          </a:p>
        </p:txBody>
      </p:sp>
      <p:sp>
        <p:nvSpPr>
          <p:cNvPr id="12" name="Text Placeholder 11"/>
          <p:cNvSpPr>
            <a:spLocks noGrp="1"/>
          </p:cNvSpPr>
          <p:nvPr>
            <p:ph type="body" sz="quarter" idx="10" hasCustomPrompt="1"/>
          </p:nvPr>
        </p:nvSpPr>
        <p:spPr>
          <a:xfrm>
            <a:off x="-8313" y="677872"/>
            <a:ext cx="9144000" cy="433388"/>
          </a:xfrm>
        </p:spPr>
        <p:txBody>
          <a:bodyPr>
            <a:noAutofit/>
          </a:bodyPr>
          <a:lstStyle>
            <a:lvl1pPr marL="0" indent="0" algn="ctr">
              <a:buNone/>
              <a:defRPr sz="3000">
                <a:solidFill>
                  <a:schemeClr val="tx1">
                    <a:lumMod val="75000"/>
                    <a:lumOff val="25000"/>
                  </a:schemeClr>
                </a:solidFill>
              </a:defRPr>
            </a:lvl1pPr>
            <a:lvl2pPr>
              <a:defRPr sz="28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a:t>Subtitle 1</a:t>
            </a:r>
          </a:p>
        </p:txBody>
      </p:sp>
      <p:sp>
        <p:nvSpPr>
          <p:cNvPr id="14" name="Text Placeholder 13"/>
          <p:cNvSpPr>
            <a:spLocks noGrp="1"/>
          </p:cNvSpPr>
          <p:nvPr>
            <p:ph type="body" sz="quarter" idx="11" hasCustomPrompt="1"/>
          </p:nvPr>
        </p:nvSpPr>
        <p:spPr>
          <a:xfrm>
            <a:off x="-8313" y="1115870"/>
            <a:ext cx="9143999" cy="350440"/>
          </a:xfrm>
        </p:spPr>
        <p:txBody>
          <a:bodyPr>
            <a:noAutofit/>
          </a:bodyPr>
          <a:lstStyle>
            <a:lvl1pPr marL="0" indent="0" algn="ctr">
              <a:buNone/>
              <a:defRPr sz="2200">
                <a:solidFill>
                  <a:schemeClr val="tx1">
                    <a:lumMod val="75000"/>
                    <a:lumOff val="25000"/>
                  </a:schemeClr>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dirty="0"/>
              <a:t>@ location</a:t>
            </a:r>
          </a:p>
        </p:txBody>
      </p:sp>
      <p:sp>
        <p:nvSpPr>
          <p:cNvPr id="16" name="Text Placeholder 15"/>
          <p:cNvSpPr>
            <a:spLocks noGrp="1"/>
          </p:cNvSpPr>
          <p:nvPr>
            <p:ph type="body" sz="quarter" idx="12" hasCustomPrompt="1"/>
          </p:nvPr>
        </p:nvSpPr>
        <p:spPr>
          <a:xfrm>
            <a:off x="-8313" y="1539191"/>
            <a:ext cx="9143999" cy="304800"/>
          </a:xfrm>
        </p:spPr>
        <p:txBody>
          <a:bodyPr/>
          <a:lstStyle>
            <a:lvl1pPr marL="0" indent="0" algn="ctr">
              <a:buNone/>
              <a:defRPr sz="1800">
                <a:solidFill>
                  <a:schemeClr val="tx1">
                    <a:lumMod val="75000"/>
                    <a:lumOff val="25000"/>
                  </a:schemeClr>
                </a:solidFill>
              </a:defRPr>
            </a:lvl1pPr>
          </a:lstStyle>
          <a:p>
            <a:pPr lvl="0"/>
            <a:r>
              <a:rPr lang="en-US" dirty="0"/>
              <a:t>Date</a:t>
            </a:r>
          </a:p>
        </p:txBody>
      </p:sp>
      <p:sp>
        <p:nvSpPr>
          <p:cNvPr id="22" name="Text Placeholder 21"/>
          <p:cNvSpPr>
            <a:spLocks noGrp="1"/>
          </p:cNvSpPr>
          <p:nvPr>
            <p:ph type="body" sz="quarter" idx="15" hasCustomPrompt="1"/>
          </p:nvPr>
        </p:nvSpPr>
        <p:spPr>
          <a:xfrm>
            <a:off x="1817689" y="4968656"/>
            <a:ext cx="2484436"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901550" y="4966303"/>
            <a:ext cx="2487133" cy="412750"/>
          </a:xfrm>
        </p:spPr>
        <p:txBody>
          <a:bodyPr>
            <a:normAutofit/>
          </a:bodyPr>
          <a:lstStyle>
            <a:lvl1pPr marL="0" indent="0" algn="ctr">
              <a:buNone/>
              <a:defRPr sz="2200" b="1" i="0">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817688" y="5402254"/>
            <a:ext cx="2484437"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901551" y="5402060"/>
            <a:ext cx="2487132"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817688" y="5746218"/>
            <a:ext cx="2484437" cy="374650"/>
          </a:xfrm>
        </p:spPr>
        <p:txBody>
          <a:bodyPr>
            <a:normAutofit/>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908129" y="5742722"/>
            <a:ext cx="2484437" cy="374650"/>
          </a:xfrm>
        </p:spPr>
        <p:txBody>
          <a:bodyPr>
            <a:normAutofit/>
          </a:bodyPr>
          <a:lstStyle>
            <a:lvl1pPr marL="0" indent="0" algn="ctr">
              <a:buNone/>
              <a:defRPr sz="2000">
                <a:solidFill>
                  <a:schemeClr val="tx1">
                    <a:lumMod val="75000"/>
                    <a:lumOff val="25000"/>
                  </a:schemeClr>
                </a:solidFill>
              </a:defRPr>
            </a:lvl1pPr>
          </a:lstStyle>
          <a:p>
            <a:pPr lvl="0"/>
            <a:r>
              <a:rPr lang="en-US" dirty="0"/>
              <a:t>Program</a:t>
            </a:r>
          </a:p>
        </p:txBody>
      </p:sp>
    </p:spTree>
    <p:extLst>
      <p:ext uri="{BB962C8B-B14F-4D97-AF65-F5344CB8AC3E}">
        <p14:creationId xmlns:p14="http://schemas.microsoft.com/office/powerpoint/2010/main" val="37523525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908550" y="2103883"/>
            <a:ext cx="2473325" cy="2487612"/>
          </a:xfrm>
        </p:spPr>
        <p:txBody>
          <a:bodyPr/>
          <a:lstStyle>
            <a:lvl1pPr marL="0" indent="0">
              <a:buNone/>
              <a:defRPr/>
            </a:lvl1pPr>
          </a:lstStyle>
          <a:p>
            <a:r>
              <a:rPr lang="en-US" dirty="0"/>
              <a:t>Click icon to add picture</a:t>
            </a:r>
          </a:p>
        </p:txBody>
      </p:sp>
      <p:sp>
        <p:nvSpPr>
          <p:cNvPr id="18" name="Picture Placeholder 17"/>
          <p:cNvSpPr>
            <a:spLocks noGrp="1"/>
          </p:cNvSpPr>
          <p:nvPr>
            <p:ph type="pic" sz="quarter" idx="13"/>
          </p:nvPr>
        </p:nvSpPr>
        <p:spPr>
          <a:xfrm>
            <a:off x="1817688" y="2103883"/>
            <a:ext cx="2484437" cy="2487612"/>
          </a:xfrm>
        </p:spPr>
        <p:txBody>
          <a:bodyPr/>
          <a:lstStyle>
            <a:lvl1pPr marL="0" indent="0">
              <a:buNone/>
              <a:defRPr/>
            </a:lvl1pPr>
          </a:lstStyle>
          <a:p>
            <a:r>
              <a:rPr lang="en-US" dirty="0"/>
              <a:t>Click icon to add picture</a:t>
            </a:r>
          </a:p>
        </p:txBody>
      </p:sp>
      <p:sp>
        <p:nvSpPr>
          <p:cNvPr id="12" name="Text Placeholder 11"/>
          <p:cNvSpPr>
            <a:spLocks noGrp="1"/>
          </p:cNvSpPr>
          <p:nvPr>
            <p:ph type="body" sz="quarter" idx="10" hasCustomPrompt="1"/>
          </p:nvPr>
        </p:nvSpPr>
        <p:spPr>
          <a:xfrm>
            <a:off x="-8313" y="677872"/>
            <a:ext cx="9144000" cy="433388"/>
          </a:xfrm>
        </p:spPr>
        <p:txBody>
          <a:bodyPr>
            <a:noAutofit/>
          </a:bodyPr>
          <a:lstStyle>
            <a:lvl1pPr marL="0" indent="0" algn="ctr">
              <a:buNone/>
              <a:defRPr sz="3000">
                <a:solidFill>
                  <a:schemeClr val="tx1">
                    <a:lumMod val="75000"/>
                    <a:lumOff val="25000"/>
                  </a:schemeClr>
                </a:solidFill>
              </a:defRPr>
            </a:lvl1pPr>
            <a:lvl2pPr>
              <a:defRPr sz="28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a:t>Subtitle 2</a:t>
            </a:r>
          </a:p>
        </p:txBody>
      </p:sp>
      <p:sp>
        <p:nvSpPr>
          <p:cNvPr id="16" name="Text Placeholder 15"/>
          <p:cNvSpPr>
            <a:spLocks noGrp="1"/>
          </p:cNvSpPr>
          <p:nvPr>
            <p:ph type="body" sz="quarter" idx="12" hasCustomPrompt="1"/>
          </p:nvPr>
        </p:nvSpPr>
        <p:spPr>
          <a:xfrm>
            <a:off x="-8313" y="1248908"/>
            <a:ext cx="9143999" cy="304800"/>
          </a:xfrm>
        </p:spPr>
        <p:txBody>
          <a:bodyPr/>
          <a:lstStyle>
            <a:lvl1pPr marL="0" indent="0" algn="ctr">
              <a:buNone/>
              <a:defRPr sz="1800">
                <a:solidFill>
                  <a:schemeClr val="tx1">
                    <a:lumMod val="75000"/>
                    <a:lumOff val="25000"/>
                  </a:schemeClr>
                </a:solidFill>
              </a:defRPr>
            </a:lvl1pPr>
          </a:lstStyle>
          <a:p>
            <a:pPr lvl="0"/>
            <a:r>
              <a:rPr lang="en-US" dirty="0"/>
              <a:t>Date</a:t>
            </a:r>
          </a:p>
        </p:txBody>
      </p:sp>
      <p:sp>
        <p:nvSpPr>
          <p:cNvPr id="22" name="Text Placeholder 21"/>
          <p:cNvSpPr>
            <a:spLocks noGrp="1"/>
          </p:cNvSpPr>
          <p:nvPr>
            <p:ph type="body" sz="quarter" idx="15" hasCustomPrompt="1"/>
          </p:nvPr>
        </p:nvSpPr>
        <p:spPr>
          <a:xfrm>
            <a:off x="1817689" y="4832576"/>
            <a:ext cx="2484436"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901550" y="4830223"/>
            <a:ext cx="2487133" cy="412750"/>
          </a:xfrm>
        </p:spPr>
        <p:txBody>
          <a:bodyPr>
            <a:normAutofit/>
          </a:bodyPr>
          <a:lstStyle>
            <a:lvl1pPr marL="0" indent="0" algn="ctr">
              <a:buNone/>
              <a:defRPr sz="2200" b="1" i="0">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817688" y="5266174"/>
            <a:ext cx="2484437"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901551" y="5265980"/>
            <a:ext cx="2487132"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817688" y="5610138"/>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908129" y="5606642"/>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cxnSp>
        <p:nvCxnSpPr>
          <p:cNvPr id="17" name="Straight Connector 16"/>
          <p:cNvCxnSpPr/>
          <p:nvPr userDrawn="1"/>
        </p:nvCxnSpPr>
        <p:spPr>
          <a:xfrm flipV="1">
            <a:off x="4322814" y="1699836"/>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8563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resenters Slide 1">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1792974" y="2628231"/>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883836" y="2625878"/>
            <a:ext cx="2473325"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792974" y="3061825"/>
            <a:ext cx="2509151"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883836" y="3061631"/>
            <a:ext cx="2473325"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792974" y="3412177"/>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883836" y="3408681"/>
            <a:ext cx="2473325"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7" name="Text Placeholder 2"/>
          <p:cNvSpPr>
            <a:spLocks noGrp="1"/>
          </p:cNvSpPr>
          <p:nvPr>
            <p:ph type="body" sz="quarter" idx="21" hasCustomPrompt="1"/>
          </p:nvPr>
        </p:nvSpPr>
        <p:spPr>
          <a:xfrm>
            <a:off x="-8311" y="673973"/>
            <a:ext cx="9143998" cy="482030"/>
          </a:xfrm>
        </p:spPr>
        <p:txBody>
          <a:bodyPr>
            <a:normAutofit/>
          </a:bodyPr>
          <a:lstStyle>
            <a:lvl1pPr marL="0" indent="0" algn="ctr">
              <a:buNone/>
              <a:defRPr sz="3000">
                <a:solidFill>
                  <a:schemeClr val="tx1">
                    <a:lumMod val="75000"/>
                    <a:lumOff val="25000"/>
                  </a:schemeClr>
                </a:solidFill>
              </a:defRPr>
            </a:lvl1pPr>
          </a:lstStyle>
          <a:p>
            <a:pPr lvl="0"/>
            <a:r>
              <a:rPr lang="en-US" dirty="0"/>
              <a:t>Presenters 1</a:t>
            </a:r>
          </a:p>
        </p:txBody>
      </p:sp>
    </p:spTree>
    <p:extLst>
      <p:ext uri="{BB962C8B-B14F-4D97-AF65-F5344CB8AC3E}">
        <p14:creationId xmlns:p14="http://schemas.microsoft.com/office/powerpoint/2010/main" val="36930442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512814" y="2628231"/>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3329356" y="2625878"/>
            <a:ext cx="2473325"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512814" y="3061825"/>
            <a:ext cx="2509151"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3329356" y="3061631"/>
            <a:ext cx="2473325"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512814" y="3412177"/>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3329356" y="3408681"/>
            <a:ext cx="2473325"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7" name="Text Placeholder 2"/>
          <p:cNvSpPr>
            <a:spLocks noGrp="1"/>
          </p:cNvSpPr>
          <p:nvPr>
            <p:ph type="body" sz="quarter" idx="21" hasCustomPrompt="1"/>
          </p:nvPr>
        </p:nvSpPr>
        <p:spPr>
          <a:xfrm>
            <a:off x="-8311" y="673973"/>
            <a:ext cx="9143998" cy="482030"/>
          </a:xfrm>
        </p:spPr>
        <p:txBody>
          <a:bodyPr>
            <a:normAutofit/>
          </a:bodyPr>
          <a:lstStyle>
            <a:lvl1pPr marL="0" indent="0" algn="ctr">
              <a:buNone/>
              <a:defRPr sz="3000">
                <a:solidFill>
                  <a:schemeClr val="tx1">
                    <a:lumMod val="75000"/>
                    <a:lumOff val="25000"/>
                  </a:schemeClr>
                </a:solidFill>
              </a:defRPr>
            </a:lvl1pPr>
          </a:lstStyle>
          <a:p>
            <a:pPr lvl="0"/>
            <a:r>
              <a:rPr lang="en-US" dirty="0"/>
              <a:t>Presenters 2</a:t>
            </a:r>
          </a:p>
        </p:txBody>
      </p:sp>
      <p:sp>
        <p:nvSpPr>
          <p:cNvPr id="11" name="Text Placeholder 21"/>
          <p:cNvSpPr>
            <a:spLocks noGrp="1"/>
          </p:cNvSpPr>
          <p:nvPr>
            <p:ph type="body" sz="quarter" idx="22" hasCustomPrompt="1"/>
          </p:nvPr>
        </p:nvSpPr>
        <p:spPr>
          <a:xfrm>
            <a:off x="6110072" y="2625878"/>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12" name="Text Placeholder 24"/>
          <p:cNvSpPr>
            <a:spLocks noGrp="1"/>
          </p:cNvSpPr>
          <p:nvPr>
            <p:ph type="body" sz="quarter" idx="23" hasCustomPrompt="1"/>
          </p:nvPr>
        </p:nvSpPr>
        <p:spPr>
          <a:xfrm>
            <a:off x="6110072" y="3059472"/>
            <a:ext cx="2509151" cy="314335"/>
          </a:xfrm>
        </p:spPr>
        <p:txBody>
          <a:bodyPr/>
          <a:lstStyle>
            <a:lvl1pPr marL="0" indent="0" algn="ctr">
              <a:buNone/>
              <a:defRPr sz="2000" i="1">
                <a:solidFill>
                  <a:srgbClr val="404040"/>
                </a:solidFill>
              </a:defRPr>
            </a:lvl1pPr>
          </a:lstStyle>
          <a:p>
            <a:pPr lvl="0"/>
            <a:r>
              <a:rPr lang="en-US" dirty="0"/>
              <a:t>Title</a:t>
            </a:r>
          </a:p>
        </p:txBody>
      </p:sp>
      <p:sp>
        <p:nvSpPr>
          <p:cNvPr id="13" name="Text Placeholder 27"/>
          <p:cNvSpPr>
            <a:spLocks noGrp="1"/>
          </p:cNvSpPr>
          <p:nvPr>
            <p:ph type="body" sz="quarter" idx="24" hasCustomPrompt="1"/>
          </p:nvPr>
        </p:nvSpPr>
        <p:spPr>
          <a:xfrm>
            <a:off x="6110072" y="3409824"/>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Tree>
    <p:extLst>
      <p:ext uri="{BB962C8B-B14F-4D97-AF65-F5344CB8AC3E}">
        <p14:creationId xmlns:p14="http://schemas.microsoft.com/office/powerpoint/2010/main" val="31240278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resenters Slide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1792974" y="4739028"/>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883836" y="4736675"/>
            <a:ext cx="2473325"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792974" y="5172622"/>
            <a:ext cx="2509151"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883836" y="5172428"/>
            <a:ext cx="2473325"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792974" y="5522974"/>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883836" y="5519478"/>
            <a:ext cx="2473325"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5" name="Picture Placeholder 19"/>
          <p:cNvSpPr>
            <a:spLocks noGrp="1"/>
          </p:cNvSpPr>
          <p:nvPr>
            <p:ph type="pic" sz="quarter" idx="14"/>
          </p:nvPr>
        </p:nvSpPr>
        <p:spPr>
          <a:xfrm>
            <a:off x="4883836" y="2010333"/>
            <a:ext cx="2473325" cy="2487612"/>
          </a:xfrm>
        </p:spPr>
        <p:txBody>
          <a:bodyPr/>
          <a:lstStyle>
            <a:lvl1pPr marL="0" indent="0">
              <a:buNone/>
              <a:defRPr/>
            </a:lvl1pPr>
          </a:lstStyle>
          <a:p>
            <a:r>
              <a:rPr lang="en-US" dirty="0"/>
              <a:t>Click icon to add picture</a:t>
            </a:r>
          </a:p>
        </p:txBody>
      </p:sp>
      <p:sp>
        <p:nvSpPr>
          <p:cNvPr id="46" name="Picture Placeholder 17"/>
          <p:cNvSpPr>
            <a:spLocks noGrp="1"/>
          </p:cNvSpPr>
          <p:nvPr>
            <p:ph type="pic" sz="quarter" idx="13"/>
          </p:nvPr>
        </p:nvSpPr>
        <p:spPr>
          <a:xfrm>
            <a:off x="1792974" y="2010333"/>
            <a:ext cx="2484437" cy="2487612"/>
          </a:xfrm>
        </p:spPr>
        <p:txBody>
          <a:bodyPr/>
          <a:lstStyle>
            <a:lvl1pPr marL="0" indent="0">
              <a:buNone/>
              <a:defRPr/>
            </a:lvl1pPr>
          </a:lstStyle>
          <a:p>
            <a:r>
              <a:rPr lang="en-US" dirty="0"/>
              <a:t>Click icon to add picture</a:t>
            </a:r>
          </a:p>
        </p:txBody>
      </p:sp>
      <p:sp>
        <p:nvSpPr>
          <p:cNvPr id="47" name="Text Placeholder 2"/>
          <p:cNvSpPr>
            <a:spLocks noGrp="1"/>
          </p:cNvSpPr>
          <p:nvPr>
            <p:ph type="body" sz="quarter" idx="21" hasCustomPrompt="1"/>
          </p:nvPr>
        </p:nvSpPr>
        <p:spPr>
          <a:xfrm>
            <a:off x="-8311" y="673973"/>
            <a:ext cx="9143998" cy="482030"/>
          </a:xfrm>
        </p:spPr>
        <p:txBody>
          <a:bodyPr>
            <a:normAutofit/>
          </a:bodyPr>
          <a:lstStyle>
            <a:lvl1pPr marL="0" indent="0" algn="ctr">
              <a:buNone/>
              <a:defRPr sz="3000">
                <a:solidFill>
                  <a:schemeClr val="tx1">
                    <a:lumMod val="75000"/>
                    <a:lumOff val="25000"/>
                  </a:schemeClr>
                </a:solidFill>
              </a:defRPr>
            </a:lvl1pPr>
          </a:lstStyle>
          <a:p>
            <a:pPr lvl="0"/>
            <a:r>
              <a:rPr lang="en-US" dirty="0"/>
              <a:t>Presenters</a:t>
            </a:r>
          </a:p>
        </p:txBody>
      </p:sp>
    </p:spTree>
    <p:extLst>
      <p:ext uri="{BB962C8B-B14F-4D97-AF65-F5344CB8AC3E}">
        <p14:creationId xmlns:p14="http://schemas.microsoft.com/office/powerpoint/2010/main" val="34712622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4324139" y="2815173"/>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Text Placeholder 8"/>
          <p:cNvSpPr>
            <a:spLocks noGrp="1"/>
          </p:cNvSpPr>
          <p:nvPr>
            <p:ph type="body" sz="quarter" idx="10" hasCustomPrompt="1"/>
          </p:nvPr>
        </p:nvSpPr>
        <p:spPr>
          <a:xfrm>
            <a:off x="-8313" y="2256440"/>
            <a:ext cx="9144000" cy="478522"/>
          </a:xfrm>
        </p:spPr>
        <p:txBody>
          <a:bodyPr>
            <a:noAutofit/>
          </a:bodyPr>
          <a:lstStyle>
            <a:lvl1pPr marL="0" indent="0" algn="ctr">
              <a:buNone/>
              <a:defRPr sz="3000">
                <a:solidFill>
                  <a:schemeClr val="tx1">
                    <a:lumMod val="75000"/>
                    <a:lumOff val="25000"/>
                  </a:schemeClr>
                </a:solidFill>
              </a:defRPr>
            </a:lvl1pPr>
          </a:lstStyle>
          <a:p>
            <a:pPr lvl="0"/>
            <a:r>
              <a:rPr lang="en-US" dirty="0"/>
              <a:t>Section Divider</a:t>
            </a:r>
          </a:p>
        </p:txBody>
      </p:sp>
      <p:sp>
        <p:nvSpPr>
          <p:cNvPr id="6" name="Text Placeholder 9"/>
          <p:cNvSpPr>
            <a:spLocks noGrp="1"/>
          </p:cNvSpPr>
          <p:nvPr>
            <p:ph type="body" sz="quarter" idx="12" hasCustomPrompt="1"/>
          </p:nvPr>
        </p:nvSpPr>
        <p:spPr>
          <a:xfrm>
            <a:off x="-1" y="3229980"/>
            <a:ext cx="9135687" cy="1111250"/>
          </a:xfrm>
        </p:spPr>
        <p:txBody>
          <a:bodyPr>
            <a:normAutofit/>
          </a:bodyPr>
          <a:lstStyle>
            <a:lvl1pPr marL="0" indent="0" algn="ctr">
              <a:lnSpc>
                <a:spcPct val="100000"/>
              </a:lnSpc>
              <a:spcBef>
                <a:spcPts val="0"/>
              </a:spcBef>
              <a:buNone/>
              <a:defRPr sz="3000" cap="all" baseline="0">
                <a:solidFill>
                  <a:srgbClr val="404040"/>
                </a:solidFill>
              </a:defRPr>
            </a:lvl1pPr>
          </a:lstStyle>
          <a:p>
            <a:pPr lvl="0"/>
            <a:r>
              <a:rPr lang="en-US" dirty="0"/>
              <a:t>Chapter title</a:t>
            </a:r>
          </a:p>
        </p:txBody>
      </p:sp>
    </p:spTree>
    <p:extLst>
      <p:ext uri="{BB962C8B-B14F-4D97-AF65-F5344CB8AC3E}">
        <p14:creationId xmlns:p14="http://schemas.microsoft.com/office/powerpoint/2010/main" val="40869580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baseline="0">
                <a:solidFill>
                  <a:schemeClr val="tx1">
                    <a:lumMod val="75000"/>
                    <a:lumOff val="25000"/>
                  </a:schemeClr>
                </a:solidFill>
              </a:defRPr>
            </a:lvl1pPr>
          </a:lstStyle>
          <a:p>
            <a:pPr lvl="0"/>
            <a:r>
              <a:rPr lang="en-US" dirty="0"/>
              <a:t>Title</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noAutofit/>
          </a:bodyPr>
          <a:lstStyle>
            <a:lvl1pPr marL="0" indent="0">
              <a:buClr>
                <a:srgbClr val="57B6AF"/>
              </a:buClr>
              <a:buNone/>
              <a:defRPr sz="2000" baseline="0"/>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29818104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6" name="Oval 15"/>
          <p:cNvSpPr/>
          <p:nvPr/>
        </p:nvSpPr>
        <p:spPr>
          <a:xfrm>
            <a:off x="4866115"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Unordered List 1</a:t>
            </a:r>
          </a:p>
        </p:txBody>
      </p:sp>
      <p:sp>
        <p:nvSpPr>
          <p:cNvPr id="20" name="Text Placeholder 19"/>
          <p:cNvSpPr>
            <a:spLocks noGrp="1"/>
          </p:cNvSpPr>
          <p:nvPr userDrawn="1">
            <p:ph type="body" sz="quarter" idx="22" hasCustomPrompt="1"/>
          </p:nvPr>
        </p:nvSpPr>
        <p:spPr>
          <a:xfrm>
            <a:off x="1313789" y="2106227"/>
            <a:ext cx="3008973" cy="373362"/>
          </a:xfrm>
        </p:spPr>
        <p:txBody>
          <a:bodyPr>
            <a:normAutofit/>
          </a:bodyPr>
          <a:lstStyle>
            <a:lvl1pPr marL="0" indent="0">
              <a:buNone/>
              <a:defRPr sz="2000" b="1">
                <a:solidFill>
                  <a:schemeClr val="tx1">
                    <a:lumMod val="75000"/>
                    <a:lumOff val="25000"/>
                  </a:schemeClr>
                </a:solidFill>
              </a:defRPr>
            </a:lvl1pPr>
          </a:lstStyle>
          <a:p>
            <a:pPr lvl="0"/>
            <a:r>
              <a:rPr lang="en-US" dirty="0"/>
              <a:t>Text…</a:t>
            </a:r>
          </a:p>
        </p:txBody>
      </p:sp>
      <p:sp>
        <p:nvSpPr>
          <p:cNvPr id="21" name="Text Placeholder 19"/>
          <p:cNvSpPr>
            <a:spLocks noGrp="1"/>
          </p:cNvSpPr>
          <p:nvPr userDrawn="1">
            <p:ph type="body" sz="quarter" idx="23" hasCustomPrompt="1"/>
          </p:nvPr>
        </p:nvSpPr>
        <p:spPr>
          <a:xfrm>
            <a:off x="5338965" y="2106227"/>
            <a:ext cx="3008973" cy="373362"/>
          </a:xfrm>
        </p:spPr>
        <p:txBody>
          <a:bodyPr>
            <a:normAutofit/>
          </a:bodyPr>
          <a:lstStyle>
            <a:lvl1pPr marL="0" indent="0">
              <a:buNone/>
              <a:defRPr sz="2000" b="1">
                <a:solidFill>
                  <a:schemeClr val="tx1">
                    <a:lumMod val="75000"/>
                    <a:lumOff val="25000"/>
                  </a:schemeClr>
                </a:solidFill>
              </a:defRPr>
            </a:lvl1pPr>
          </a:lstStyle>
          <a:p>
            <a:pPr lvl="0"/>
            <a:r>
              <a:rPr lang="en-US" dirty="0"/>
              <a:t>Text…</a:t>
            </a:r>
          </a:p>
        </p:txBody>
      </p:sp>
      <p:sp>
        <p:nvSpPr>
          <p:cNvPr id="23" name="Text Placeholder 22"/>
          <p:cNvSpPr>
            <a:spLocks noGrp="1"/>
          </p:cNvSpPr>
          <p:nvPr userDrawn="1">
            <p:ph type="body" sz="quarter" idx="24" hasCustomPrompt="1"/>
          </p:nvPr>
        </p:nvSpPr>
        <p:spPr>
          <a:xfrm>
            <a:off x="1314450" y="2480364"/>
            <a:ext cx="3008313" cy="3617913"/>
          </a:xfrm>
        </p:spPr>
        <p:txBody>
          <a:bodyPr>
            <a:noAutofit/>
          </a:bodyPr>
          <a:lstStyle>
            <a:lvl1pPr marL="0" indent="0">
              <a:buNone/>
              <a:defRPr sz="2000" baseline="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sp>
        <p:nvSpPr>
          <p:cNvPr id="24" name="Text Placeholder 22"/>
          <p:cNvSpPr>
            <a:spLocks noGrp="1"/>
          </p:cNvSpPr>
          <p:nvPr userDrawn="1">
            <p:ph type="body" sz="quarter" idx="25" hasCustomPrompt="1"/>
          </p:nvPr>
        </p:nvSpPr>
        <p:spPr>
          <a:xfrm>
            <a:off x="5339625" y="2486904"/>
            <a:ext cx="3008313" cy="3611426"/>
          </a:xfrm>
        </p:spPr>
        <p:txBody>
          <a:bodyPr>
            <a:noAutofit/>
          </a:bodyPr>
          <a:lstStyle>
            <a:lvl1pPr marL="0" indent="0">
              <a:buNone/>
              <a:defRPr sz="20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348608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Slide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1792974" y="4739028"/>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883836" y="4736675"/>
            <a:ext cx="2473325"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792974" y="5172622"/>
            <a:ext cx="2509151"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883836" y="5172428"/>
            <a:ext cx="2473325"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792974" y="5522974"/>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883836" y="5519478"/>
            <a:ext cx="2473325"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5" name="Picture Placeholder 19"/>
          <p:cNvSpPr>
            <a:spLocks noGrp="1"/>
          </p:cNvSpPr>
          <p:nvPr>
            <p:ph type="pic" sz="quarter" idx="14"/>
          </p:nvPr>
        </p:nvSpPr>
        <p:spPr>
          <a:xfrm>
            <a:off x="4883836" y="2010333"/>
            <a:ext cx="2473325" cy="2487612"/>
          </a:xfrm>
        </p:spPr>
        <p:txBody>
          <a:bodyPr/>
          <a:lstStyle>
            <a:lvl1pPr marL="0" indent="0">
              <a:buNone/>
              <a:defRPr/>
            </a:lvl1pPr>
          </a:lstStyle>
          <a:p>
            <a:r>
              <a:rPr lang="en-US" dirty="0"/>
              <a:t>Click icon to add picture</a:t>
            </a:r>
          </a:p>
        </p:txBody>
      </p:sp>
      <p:sp>
        <p:nvSpPr>
          <p:cNvPr id="46" name="Picture Placeholder 17"/>
          <p:cNvSpPr>
            <a:spLocks noGrp="1"/>
          </p:cNvSpPr>
          <p:nvPr>
            <p:ph type="pic" sz="quarter" idx="13"/>
          </p:nvPr>
        </p:nvSpPr>
        <p:spPr>
          <a:xfrm>
            <a:off x="1792974" y="2010333"/>
            <a:ext cx="2484437" cy="2487612"/>
          </a:xfrm>
        </p:spPr>
        <p:txBody>
          <a:bodyPr/>
          <a:lstStyle>
            <a:lvl1pPr marL="0" indent="0">
              <a:buNone/>
              <a:defRPr/>
            </a:lvl1pPr>
          </a:lstStyle>
          <a:p>
            <a:r>
              <a:rPr lang="en-US" dirty="0"/>
              <a:t>Click icon to add picture</a:t>
            </a:r>
          </a:p>
        </p:txBody>
      </p:sp>
      <p:sp>
        <p:nvSpPr>
          <p:cNvPr id="47" name="Text Placeholder 2"/>
          <p:cNvSpPr>
            <a:spLocks noGrp="1"/>
          </p:cNvSpPr>
          <p:nvPr>
            <p:ph type="body" sz="quarter" idx="21" hasCustomPrompt="1"/>
          </p:nvPr>
        </p:nvSpPr>
        <p:spPr>
          <a:xfrm>
            <a:off x="-8311" y="673973"/>
            <a:ext cx="9143998" cy="482030"/>
          </a:xfrm>
        </p:spPr>
        <p:txBody>
          <a:bodyPr>
            <a:normAutofit/>
          </a:bodyPr>
          <a:lstStyle>
            <a:lvl1pPr marL="0" indent="0" algn="ctr">
              <a:buNone/>
              <a:defRPr sz="3000">
                <a:solidFill>
                  <a:schemeClr val="tx1">
                    <a:lumMod val="75000"/>
                    <a:lumOff val="25000"/>
                  </a:schemeClr>
                </a:solidFill>
              </a:defRPr>
            </a:lvl1pPr>
          </a:lstStyle>
          <a:p>
            <a:pPr lvl="0"/>
            <a:r>
              <a:rPr lang="en-US" dirty="0"/>
              <a:t>Presenters</a:t>
            </a:r>
          </a:p>
        </p:txBody>
      </p:sp>
    </p:spTree>
    <p:extLst>
      <p:ext uri="{BB962C8B-B14F-4D97-AF65-F5344CB8AC3E}">
        <p14:creationId xmlns:p14="http://schemas.microsoft.com/office/powerpoint/2010/main" val="23051548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Font typeface="Arial" panose="020B0604020202020204" pitchFamily="34" charset="0"/>
              <a:buNone/>
              <a:defRPr sz="3000" baseline="0">
                <a:solidFill>
                  <a:schemeClr val="tx1">
                    <a:lumMod val="75000"/>
                    <a:lumOff val="25000"/>
                  </a:schemeClr>
                </a:solidFill>
              </a:defRPr>
            </a:lvl1pPr>
          </a:lstStyle>
          <a:p>
            <a:pPr lvl="0"/>
            <a:r>
              <a:rPr lang="en-US" dirty="0"/>
              <a:t>Unordered List 2</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740595"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4" name="Oval 13"/>
          <p:cNvSpPr/>
          <p:nvPr userDrawn="1"/>
        </p:nvSpPr>
        <p:spPr>
          <a:xfrm>
            <a:off x="3452408"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7" name="Oval 16"/>
          <p:cNvSpPr/>
          <p:nvPr userDrawn="1"/>
        </p:nvSpPr>
        <p:spPr>
          <a:xfrm>
            <a:off x="6162293" y="2078051"/>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 name="Text Placeholder 2"/>
          <p:cNvSpPr>
            <a:spLocks noGrp="1"/>
          </p:cNvSpPr>
          <p:nvPr>
            <p:ph type="body" sz="quarter" idx="22" hasCustomPrompt="1"/>
          </p:nvPr>
        </p:nvSpPr>
        <p:spPr>
          <a:xfrm>
            <a:off x="1208946" y="2097854"/>
            <a:ext cx="1790700" cy="372955"/>
          </a:xfrm>
        </p:spPr>
        <p:txBody>
          <a:bodyPr>
            <a:noAutofit/>
          </a:bodyPr>
          <a:lstStyle>
            <a:lvl1pPr marL="285750" indent="-285750">
              <a:buNone/>
              <a:defRPr lang="en-US" sz="2000" b="1"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3932027" y="2097854"/>
            <a:ext cx="1790700" cy="372955"/>
          </a:xfrm>
        </p:spPr>
        <p:txBody>
          <a:bodyPr>
            <a:noAutofit/>
          </a:bodyPr>
          <a:lstStyle>
            <a:lvl1pPr marL="285750" indent="-28575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6635473" y="2097854"/>
            <a:ext cx="1790700" cy="372955"/>
          </a:xfrm>
        </p:spPr>
        <p:txBody>
          <a:bodyPr>
            <a:noAutofit/>
          </a:bodyPr>
          <a:lstStyle>
            <a:lvl1pPr marL="285750" indent="-28575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208946" y="2474230"/>
            <a:ext cx="1790700" cy="3702416"/>
          </a:xfrm>
        </p:spPr>
        <p:txBody>
          <a:bodyPr>
            <a:noAutofit/>
          </a:bodyPr>
          <a:lstStyle>
            <a:lvl1pPr marL="285750" indent="-28575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3931894" y="2474230"/>
            <a:ext cx="1790700" cy="3691680"/>
          </a:xfrm>
        </p:spPr>
        <p:txBody>
          <a:bodyPr>
            <a:noAutofit/>
          </a:bodyPr>
          <a:lstStyle>
            <a:lvl1pPr marL="285750" indent="-28575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6635033" y="2474230"/>
            <a:ext cx="1790700" cy="3691680"/>
          </a:xfrm>
        </p:spPr>
        <p:txBody>
          <a:bodyPr>
            <a:noAutofit/>
          </a:bodyPr>
          <a:lstStyle>
            <a:lvl1pPr marL="285750" indent="-28575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TextBox 1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40704843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583956" y="1487830"/>
            <a:ext cx="8005866" cy="5082228"/>
            <a:chOff x="892593" y="1460430"/>
            <a:chExt cx="8005866" cy="5082228"/>
          </a:xfrm>
        </p:grpSpPr>
        <p:sp>
          <p:nvSpPr>
            <p:cNvPr id="16" name="TextBox 15"/>
            <p:cNvSpPr txBox="1"/>
            <p:nvPr/>
          </p:nvSpPr>
          <p:spPr>
            <a:xfrm>
              <a:off x="4082659" y="4080445"/>
              <a:ext cx="2332018" cy="2462213"/>
            </a:xfrm>
            <a:prstGeom prst="rect">
              <a:avLst/>
            </a:prstGeom>
            <a:noFill/>
            <a:ln>
              <a:noFill/>
            </a:ln>
          </p:spPr>
          <p:txBody>
            <a:bodyPr wrap="square" rtlCol="0">
              <a:spAutoFit/>
            </a:bodyPr>
            <a:lstStyle/>
            <a:p>
              <a:r>
                <a:rPr lang="en-US" b="1" dirty="0">
                  <a:solidFill>
                    <a:srgbClr val="000000">
                      <a:lumMod val="75000"/>
                      <a:lumOff val="25000"/>
                    </a:srgbClr>
                  </a:solidFill>
                  <a:latin typeface="Century Gothic" panose="020B0502020202020204" pitchFamily="34" charset="0"/>
                </a:rPr>
                <a:t>Strategy</a:t>
              </a:r>
            </a:p>
            <a:p>
              <a:pPr>
                <a:spcBef>
                  <a:spcPts val="600"/>
                </a:spcBef>
              </a:pPr>
              <a:r>
                <a:rPr lang="en-US" sz="1400" dirty="0">
                  <a:solidFill>
                    <a:srgbClr val="000000">
                      <a:lumMod val="75000"/>
                      <a:lumOff val="25000"/>
                    </a:srgbClr>
                  </a:solidFill>
                  <a:latin typeface="Century Gothic" panose="020B0502020202020204" pitchFamily="34" charset="0"/>
                </a:rPr>
                <a:t>Through collaborations and partnerships, we</a:t>
              </a:r>
            </a:p>
            <a:p>
              <a:r>
                <a:rPr lang="en-US" sz="1400" dirty="0">
                  <a:solidFill>
                    <a:srgbClr val="000000">
                      <a:lumMod val="75000"/>
                      <a:lumOff val="25000"/>
                    </a:srgbClr>
                  </a:solidFill>
                  <a:latin typeface="Century Gothic" panose="020B0502020202020204" pitchFamily="34" charset="0"/>
                </a:rPr>
                <a:t>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738938"/>
            </a:xfrm>
            <a:prstGeom prst="rect">
              <a:avLst/>
            </a:prstGeom>
            <a:noFill/>
            <a:ln>
              <a:noFill/>
            </a:ln>
          </p:spPr>
          <p:txBody>
            <a:bodyPr wrap="square" rtlCol="0">
              <a:spAutoFit/>
            </a:bodyPr>
            <a:lstStyle/>
            <a:p>
              <a:r>
                <a:rPr lang="en-US" b="1" dirty="0">
                  <a:solidFill>
                    <a:srgbClr val="000000">
                      <a:lumMod val="75000"/>
                      <a:lumOff val="25000"/>
                    </a:srgbClr>
                  </a:solidFill>
                  <a:latin typeface="Century Gothic" panose="020B0502020202020204" pitchFamily="34" charset="0"/>
                </a:rPr>
                <a:t>Mission</a:t>
              </a:r>
            </a:p>
            <a:p>
              <a:pPr>
                <a:spcBef>
                  <a:spcPts val="600"/>
                </a:spcBef>
              </a:pPr>
              <a:r>
                <a:rPr lang="en-US" sz="1400" dirty="0">
                  <a:solidFill>
                    <a:srgbClr val="000000">
                      <a:lumMod val="75000"/>
                      <a:lumOff val="25000"/>
                    </a:srgbClr>
                  </a:solidFill>
                  <a:latin typeface="Century Gothic" panose="020B0502020202020204" pitchFamily="34" charset="0"/>
                </a:rPr>
                <a:t>The Department of Health works with others to protect and improve the health of all people in Washington.</a:t>
              </a:r>
            </a:p>
          </p:txBody>
        </p:sp>
        <p:sp>
          <p:nvSpPr>
            <p:cNvPr id="21" name="TextBox 20"/>
            <p:cNvSpPr txBox="1"/>
            <p:nvPr/>
          </p:nvSpPr>
          <p:spPr>
            <a:xfrm>
              <a:off x="1357926" y="4081738"/>
              <a:ext cx="2116475" cy="1738938"/>
            </a:xfrm>
            <a:prstGeom prst="rect">
              <a:avLst/>
            </a:prstGeom>
            <a:noFill/>
            <a:ln>
              <a:noFill/>
            </a:ln>
          </p:spPr>
          <p:txBody>
            <a:bodyPr wrap="square" rtlCol="0">
              <a:spAutoFit/>
            </a:bodyPr>
            <a:lstStyle/>
            <a:p>
              <a:r>
                <a:rPr lang="en-US" b="1" dirty="0">
                  <a:solidFill>
                    <a:srgbClr val="000000">
                      <a:lumMod val="75000"/>
                      <a:lumOff val="25000"/>
                    </a:srgbClr>
                  </a:solidFill>
                  <a:latin typeface="Century Gothic" panose="020B0502020202020204" pitchFamily="34" charset="0"/>
                </a:rPr>
                <a:t>Vision</a:t>
              </a:r>
            </a:p>
            <a:p>
              <a:pPr>
                <a:spcBef>
                  <a:spcPts val="600"/>
                </a:spcBef>
              </a:pPr>
              <a:r>
                <a:rPr lang="en-US" sz="1400" dirty="0">
                  <a:solidFill>
                    <a:srgbClr val="000000">
                      <a:lumMod val="75000"/>
                      <a:lumOff val="25000"/>
                    </a:srgbClr>
                  </a:solidFill>
                  <a:latin typeface="Century Gothic" panose="020B0502020202020204" pitchFamily="34" charset="0"/>
                </a:rPr>
                <a:t>People in Washington enjoy longer and healthier lives because they live in healthy families and communities.</a:t>
              </a:r>
            </a:p>
          </p:txBody>
        </p:sp>
        <p:grpSp>
          <p:nvGrpSpPr>
            <p:cNvPr id="28" name="Group 27"/>
            <p:cNvGrpSpPr/>
            <p:nvPr/>
          </p:nvGrpSpPr>
          <p:grpSpPr>
            <a:xfrm>
              <a:off x="892593" y="1460430"/>
              <a:ext cx="8005866" cy="2446330"/>
              <a:chOff x="846099" y="1909880"/>
              <a:chExt cx="8005866" cy="2446330"/>
            </a:xfrm>
          </p:grpSpPr>
          <p:sp>
            <p:nvSpPr>
              <p:cNvPr id="32" name="TextBox 31"/>
              <p:cNvSpPr txBox="1"/>
              <p:nvPr/>
            </p:nvSpPr>
            <p:spPr>
              <a:xfrm>
                <a:off x="1313790" y="2032497"/>
                <a:ext cx="1792023" cy="2323713"/>
              </a:xfrm>
              <a:prstGeom prst="rect">
                <a:avLst/>
              </a:prstGeom>
              <a:noFill/>
              <a:ln>
                <a:noFill/>
              </a:ln>
            </p:spPr>
            <p:txBody>
              <a:bodyPr wrap="square" rtlCol="0">
                <a:spAutoFit/>
              </a:bodyPr>
              <a:lstStyle/>
              <a:p>
                <a:r>
                  <a:rPr lang="en-US" b="1" dirty="0">
                    <a:solidFill>
                      <a:srgbClr val="000000">
                        <a:lumMod val="75000"/>
                        <a:lumOff val="25000"/>
                      </a:srgbClr>
                    </a:solidFill>
                    <a:latin typeface="Century Gothic" panose="020B0502020202020204" pitchFamily="34" charset="0"/>
                  </a:rPr>
                  <a:t>What We Do</a:t>
                </a:r>
              </a:p>
              <a:p>
                <a:pPr>
                  <a:spcBef>
                    <a:spcPts val="600"/>
                  </a:spcBef>
                </a:pPr>
                <a:r>
                  <a:rPr lang="en-US" sz="1400" dirty="0">
                    <a:solidFill>
                      <a:srgbClr val="000000">
                        <a:lumMod val="75000"/>
                        <a:lumOff val="25000"/>
                      </a:srgbClr>
                    </a:solidFill>
                    <a:latin typeface="Century Gothic" panose="020B0502020202020204" pitchFamily="34" charset="0"/>
                  </a:rPr>
                  <a:t>Ensure public safety</a:t>
                </a:r>
              </a:p>
              <a:p>
                <a:pPr>
                  <a:spcBef>
                    <a:spcPts val="600"/>
                  </a:spcBef>
                </a:pPr>
                <a:r>
                  <a:rPr lang="en-US" sz="1400" dirty="0">
                    <a:solidFill>
                      <a:srgbClr val="000000">
                        <a:lumMod val="75000"/>
                        <a:lumOff val="25000"/>
                      </a:srgbClr>
                    </a:solidFill>
                    <a:latin typeface="Century Gothic" panose="020B0502020202020204" pitchFamily="34" charset="0"/>
                  </a:rPr>
                  <a:t>Create the healthiest next generation</a:t>
                </a:r>
              </a:p>
              <a:p>
                <a:pPr>
                  <a:spcBef>
                    <a:spcPts val="600"/>
                  </a:spcBef>
                </a:pPr>
                <a:r>
                  <a:rPr lang="en-US" sz="1400" dirty="0">
                    <a:solidFill>
                      <a:srgbClr val="000000">
                        <a:lumMod val="75000"/>
                        <a:lumOff val="25000"/>
                      </a:srgbClr>
                    </a:solidFill>
                    <a:latin typeface="Century Gothic" panose="020B0502020202020204" pitchFamily="34" charset="0"/>
                  </a:rPr>
                  <a:t>Promote healthy living and healthy aging</a:t>
                </a:r>
                <a:endParaRPr lang="en-US" sz="1200" dirty="0">
                  <a:solidFill>
                    <a:srgbClr val="000000">
                      <a:lumMod val="75000"/>
                      <a:lumOff val="25000"/>
                    </a:srgbClr>
                  </a:solidFill>
                  <a:latin typeface="Century Gothic" panose="020B0502020202020204" pitchFamily="34" charset="0"/>
                </a:endParaRPr>
              </a:p>
            </p:txBody>
          </p:sp>
          <p:sp>
            <p:nvSpPr>
              <p:cNvPr id="33" name="TextBox 32"/>
              <p:cNvSpPr txBox="1"/>
              <p:nvPr/>
            </p:nvSpPr>
            <p:spPr>
              <a:xfrm>
                <a:off x="4030709" y="1909880"/>
                <a:ext cx="2175037" cy="2385268"/>
              </a:xfrm>
              <a:prstGeom prst="rect">
                <a:avLst/>
              </a:prstGeom>
              <a:noFill/>
              <a:ln>
                <a:noFill/>
              </a:ln>
            </p:spPr>
            <p:txBody>
              <a:bodyPr wrap="square" rtlCol="0">
                <a:spAutoFit/>
              </a:bodyPr>
              <a:lstStyle/>
              <a:p>
                <a:r>
                  <a:rPr lang="en-US" b="1" dirty="0">
                    <a:solidFill>
                      <a:srgbClr val="000000">
                        <a:lumMod val="75000"/>
                        <a:lumOff val="25000"/>
                      </a:srgbClr>
                    </a:solidFill>
                    <a:latin typeface="Century Gothic" panose="020B0502020202020204" pitchFamily="34" charset="0"/>
                  </a:rPr>
                  <a:t>How We Do</a:t>
                </a:r>
              </a:p>
              <a:p>
                <a:r>
                  <a:rPr lang="en-US" b="1" dirty="0">
                    <a:solidFill>
                      <a:srgbClr val="000000">
                        <a:lumMod val="75000"/>
                        <a:lumOff val="25000"/>
                      </a:srgbClr>
                    </a:solidFill>
                    <a:latin typeface="Century Gothic" panose="020B0502020202020204" pitchFamily="34" charset="0"/>
                  </a:rPr>
                  <a:t>Our Work</a:t>
                </a:r>
              </a:p>
              <a:p>
                <a:pPr>
                  <a:spcBef>
                    <a:spcPts val="600"/>
                  </a:spcBef>
                </a:pPr>
                <a:r>
                  <a:rPr lang="en-US" sz="1400" dirty="0">
                    <a:solidFill>
                      <a:srgbClr val="000000">
                        <a:lumMod val="75000"/>
                        <a:lumOff val="25000"/>
                      </a:srgbClr>
                    </a:solidFill>
                    <a:latin typeface="Century Gothic" panose="020B0502020202020204" pitchFamily="34" charset="0"/>
                  </a:rPr>
                  <a:t>Serve our customers and continue to improve</a:t>
                </a:r>
              </a:p>
              <a:p>
                <a:pPr>
                  <a:spcBef>
                    <a:spcPts val="600"/>
                  </a:spcBef>
                </a:pPr>
                <a:r>
                  <a:rPr lang="en-US" sz="1400" dirty="0">
                    <a:solidFill>
                      <a:srgbClr val="000000">
                        <a:lumMod val="75000"/>
                        <a:lumOff val="25000"/>
                      </a:srgbClr>
                    </a:solidFill>
                    <a:latin typeface="Century Gothic" panose="020B0502020202020204" pitchFamily="34" charset="0"/>
                  </a:rPr>
                  <a:t>Be efficient, innovative and transparent</a:t>
                </a:r>
              </a:p>
              <a:p>
                <a:pPr>
                  <a:spcBef>
                    <a:spcPts val="600"/>
                  </a:spcBef>
                </a:pPr>
                <a:r>
                  <a:rPr lang="en-US" sz="1400" dirty="0">
                    <a:solidFill>
                      <a:srgbClr val="000000">
                        <a:lumMod val="75000"/>
                        <a:lumOff val="25000"/>
                      </a:srgbClr>
                    </a:solidFill>
                    <a:latin typeface="Century Gothic" panose="020B0502020202020204" pitchFamily="34" charset="0"/>
                  </a:rPr>
                  <a:t>Develop and support our workforce</a:t>
                </a:r>
              </a:p>
            </p:txBody>
          </p:sp>
          <p:sp>
            <p:nvSpPr>
              <p:cNvPr id="34" name="TextBox 33"/>
              <p:cNvSpPr txBox="1"/>
              <p:nvPr/>
            </p:nvSpPr>
            <p:spPr>
              <a:xfrm>
                <a:off x="6742366" y="1909884"/>
                <a:ext cx="2109599" cy="2323713"/>
              </a:xfrm>
              <a:prstGeom prst="rect">
                <a:avLst/>
              </a:prstGeom>
              <a:noFill/>
              <a:ln>
                <a:noFill/>
              </a:ln>
            </p:spPr>
            <p:txBody>
              <a:bodyPr wrap="square" rtlCol="0">
                <a:spAutoFit/>
              </a:bodyPr>
              <a:lstStyle/>
              <a:p>
                <a:r>
                  <a:rPr lang="en-US" b="1" dirty="0">
                    <a:solidFill>
                      <a:srgbClr val="000000">
                        <a:lumMod val="75000"/>
                        <a:lumOff val="25000"/>
                      </a:srgbClr>
                    </a:solidFill>
                    <a:latin typeface="Century Gothic" panose="020B0502020202020204" pitchFamily="34" charset="0"/>
                  </a:rPr>
                  <a:t>Guiding</a:t>
                </a:r>
              </a:p>
              <a:p>
                <a:r>
                  <a:rPr lang="en-US" b="1" dirty="0">
                    <a:solidFill>
                      <a:srgbClr val="000000">
                        <a:lumMod val="75000"/>
                        <a:lumOff val="25000"/>
                      </a:srgbClr>
                    </a:solidFill>
                    <a:latin typeface="Century Gothic" panose="020B0502020202020204" pitchFamily="34" charset="0"/>
                  </a:rPr>
                  <a:t>Principles</a:t>
                </a:r>
              </a:p>
              <a:p>
                <a:pPr>
                  <a:spcBef>
                    <a:spcPts val="600"/>
                  </a:spcBef>
                </a:pPr>
                <a:r>
                  <a:rPr lang="en-US" sz="1400" dirty="0">
                    <a:solidFill>
                      <a:srgbClr val="000000">
                        <a:lumMod val="75000"/>
                        <a:lumOff val="25000"/>
                      </a:srgbClr>
                    </a:solidFill>
                    <a:latin typeface="Century Gothic" panose="020B0502020202020204" pitchFamily="34" charset="0"/>
                  </a:rPr>
                  <a:t>Evidence-based public health practice</a:t>
                </a:r>
              </a:p>
              <a:p>
                <a:pPr>
                  <a:spcBef>
                    <a:spcPts val="600"/>
                  </a:spcBef>
                </a:pPr>
                <a:r>
                  <a:rPr lang="en-US" sz="1400" dirty="0">
                    <a:solidFill>
                      <a:srgbClr val="000000">
                        <a:lumMod val="75000"/>
                        <a:lumOff val="25000"/>
                      </a:srgbClr>
                    </a:solidFill>
                    <a:latin typeface="Century Gothic" panose="020B0502020202020204" pitchFamily="34" charset="0"/>
                    <a:sym typeface="Wingdings"/>
                  </a:rPr>
                  <a:t>Partnership</a:t>
                </a:r>
              </a:p>
              <a:p>
                <a:pPr>
                  <a:spcBef>
                    <a:spcPts val="600"/>
                  </a:spcBef>
                </a:pPr>
                <a:r>
                  <a:rPr lang="en-US" sz="1400" dirty="0">
                    <a:solidFill>
                      <a:srgbClr val="000000">
                        <a:lumMod val="75000"/>
                        <a:lumOff val="25000"/>
                      </a:srgbClr>
                    </a:solidFill>
                    <a:latin typeface="Century Gothic" panose="020B0502020202020204" pitchFamily="34" charset="0"/>
                    <a:sym typeface="Wingdings"/>
                  </a:rPr>
                  <a:t>Transparency</a:t>
                </a:r>
              </a:p>
              <a:p>
                <a:pPr>
                  <a:spcBef>
                    <a:spcPts val="600"/>
                  </a:spcBef>
                </a:pPr>
                <a:r>
                  <a:rPr lang="en-US" sz="1400" dirty="0">
                    <a:solidFill>
                      <a:srgbClr val="000000">
                        <a:lumMod val="75000"/>
                        <a:lumOff val="25000"/>
                      </a:srgbClr>
                    </a:solidFill>
                    <a:latin typeface="Century Gothic" panose="020B0502020202020204" pitchFamily="34" charset="0"/>
                    <a:sym typeface="Wingdings"/>
                  </a:rPr>
                  <a:t>Health equity</a:t>
                </a:r>
              </a:p>
              <a:p>
                <a:pPr>
                  <a:spcBef>
                    <a:spcPts val="600"/>
                  </a:spcBef>
                </a:pPr>
                <a:r>
                  <a:rPr lang="en-US" sz="1400" dirty="0">
                    <a:solidFill>
                      <a:srgbClr val="000000">
                        <a:lumMod val="75000"/>
                        <a:lumOff val="25000"/>
                      </a:srgbClr>
                    </a:solidFill>
                    <a:latin typeface="Century Gothic" panose="020B0502020202020204" pitchFamily="34" charset="0"/>
                    <a:sym typeface="Wingdings"/>
                  </a:rPr>
                  <a:t>Seven generations</a:t>
                </a:r>
                <a:endParaRPr lang="en-US" sz="1400" dirty="0">
                  <a:solidFill>
                    <a:srgbClr val="000000">
                      <a:lumMod val="75000"/>
                      <a:lumOff val="25000"/>
                    </a:srgbClr>
                  </a:solidFill>
                  <a:latin typeface="Century Gothic" panose="020B0502020202020204" pitchFamily="34" charset="0"/>
                </a:endParaRPr>
              </a:p>
            </p:txBody>
          </p:sp>
          <p:sp>
            <p:nvSpPr>
              <p:cNvPr id="35" name="Oval 34"/>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6" name="Oval 35"/>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7" name="Oval 36"/>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grpSp>
        <p:sp>
          <p:nvSpPr>
            <p:cNvPr id="29" name="Oval 28"/>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0" name="Oval 29"/>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1" name="Oval 30"/>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grpSp>
      <p:sp>
        <p:nvSpPr>
          <p:cNvPr id="40" name="TextBox 39"/>
          <p:cNvSpPr txBox="1"/>
          <p:nvPr userDrawn="1"/>
        </p:nvSpPr>
        <p:spPr>
          <a:xfrm>
            <a:off x="-6927" y="623453"/>
            <a:ext cx="9144000" cy="553998"/>
          </a:xfrm>
          <a:prstGeom prst="rect">
            <a:avLst/>
          </a:prstGeom>
          <a:noFill/>
        </p:spPr>
        <p:txBody>
          <a:bodyPr wrap="square" rtlCol="0">
            <a:spAutoFit/>
          </a:bodyPr>
          <a:lstStyle/>
          <a:p>
            <a:pPr algn="ctr"/>
            <a:r>
              <a:rPr lang="en-US" sz="3000" dirty="0">
                <a:solidFill>
                  <a:srgbClr val="000000">
                    <a:lumMod val="75000"/>
                    <a:lumOff val="25000"/>
                  </a:srgbClr>
                </a:solidFill>
                <a:latin typeface="Century Gothic" panose="020B0502020202020204" pitchFamily="34" charset="0"/>
              </a:rPr>
              <a:t>DOH Strategic Plan</a:t>
            </a:r>
          </a:p>
        </p:txBody>
      </p:sp>
    </p:spTree>
    <p:extLst>
      <p:ext uri="{BB962C8B-B14F-4D97-AF65-F5344CB8AC3E}">
        <p14:creationId xmlns:p14="http://schemas.microsoft.com/office/powerpoint/2010/main" val="40619632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200" baseline="0">
                <a:solidFill>
                  <a:schemeClr val="tx1">
                    <a:lumMod val="75000"/>
                    <a:lumOff val="25000"/>
                  </a:schemeClr>
                </a:solidFill>
              </a:defRPr>
            </a:lvl1pPr>
          </a:lstStyle>
          <a:p>
            <a:pPr lvl="0"/>
            <a:r>
              <a:rPr lang="en-US" dirty="0"/>
              <a:t>Unordered List 3: Traditional </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noAutofit/>
          </a:bodyPr>
          <a:lstStyle>
            <a:lvl1pPr>
              <a:buClr>
                <a:srgbClr val="349D96"/>
              </a:buClr>
              <a:defRPr sz="2000" baseline="0"/>
            </a:lvl1pPr>
            <a:lvl2pPr>
              <a:buClr>
                <a:srgbClr val="349D96"/>
              </a:buClr>
              <a:defRPr sz="2000"/>
            </a:lvl2pPr>
            <a:lvl3pPr>
              <a:buClr>
                <a:srgbClr val="349D96"/>
              </a:buClr>
              <a:defRPr sz="1800"/>
            </a:lvl3pPr>
            <a:lvl4pPr>
              <a:buClr>
                <a:srgbClr val="349D96"/>
              </a:buClr>
              <a:defRPr sz="1800"/>
            </a:lvl4pPr>
          </a:lstStyle>
          <a:p>
            <a:pPr lvl="0"/>
            <a:r>
              <a:rPr lang="en-US" dirty="0" err="1"/>
              <a:t>asdfsdf</a:t>
            </a:r>
            <a:endParaRPr lang="en-US" dirty="0"/>
          </a:p>
          <a:p>
            <a:pPr lvl="1"/>
            <a:r>
              <a:rPr lang="en-US" dirty="0"/>
              <a:t>Second level</a:t>
            </a:r>
          </a:p>
          <a:p>
            <a:pPr lvl="2"/>
            <a:r>
              <a:rPr lang="en-US" dirty="0"/>
              <a:t>Third level</a:t>
            </a:r>
          </a:p>
          <a:p>
            <a:pPr lvl="3"/>
            <a:r>
              <a:rPr lang="en-US" dirty="0"/>
              <a:t>Fourth level</a:t>
            </a:r>
          </a:p>
        </p:txBody>
      </p:sp>
      <p:sp>
        <p:nvSpPr>
          <p:cNvPr id="5" name="TextBox 4"/>
          <p:cNvSpPr txBox="1"/>
          <p:nvPr userDrawn="1"/>
        </p:nvSpPr>
        <p:spPr>
          <a:xfrm>
            <a:off x="4335257" y="6559781"/>
            <a:ext cx="457200" cy="276999"/>
          </a:xfrm>
          <a:prstGeom prst="rect">
            <a:avLst/>
          </a:prstGeom>
          <a:noFill/>
        </p:spPr>
        <p:txBody>
          <a:bodyPr wrap="square" rtlCol="0">
            <a:spAutoFit/>
          </a:bodyPr>
          <a:lstStyle/>
          <a:p>
            <a:pPr algn="ctr"/>
            <a:fld id="{4A2B90F3-8219-4CDA-888A-56317BF553C7}" type="slidenum">
              <a:rPr lang="en-US" sz="1200" smtClean="0">
                <a:solidFill>
                  <a:srgbClr val="000000"/>
                </a:solidFill>
                <a:latin typeface="Century Gothic" panose="020B0502020202020204" pitchFamily="34" charset="0"/>
              </a:rPr>
              <a:pPr algn="ctr"/>
              <a:t>‹#›</a:t>
            </a:fld>
            <a:endParaRPr lang="en-US" sz="1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9116616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Font typeface="Arial" panose="020B0604020202020204" pitchFamily="34" charset="0"/>
              <a:buNone/>
              <a:defRPr sz="3000">
                <a:solidFill>
                  <a:schemeClr val="tx1">
                    <a:lumMod val="75000"/>
                    <a:lumOff val="25000"/>
                  </a:schemeClr>
                </a:solidFill>
              </a:defRPr>
            </a:lvl1pPr>
          </a:lstStyle>
          <a:p>
            <a:pPr lvl="0"/>
            <a:r>
              <a:rPr lang="en-US" dirty="0"/>
              <a:t>Number List 1</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138605" y="2097854"/>
            <a:ext cx="2010831" cy="372955"/>
          </a:xfrm>
        </p:spPr>
        <p:txBody>
          <a:bodyPr>
            <a:noAutofit/>
          </a:bodyPr>
          <a:lstStyle>
            <a:lvl1pPr marL="285750" indent="-285750">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3861687" y="2097854"/>
            <a:ext cx="2004074" cy="372955"/>
          </a:xfrm>
        </p:spPr>
        <p:txBody>
          <a:bodyPr>
            <a:noAutofit/>
          </a:bodyPr>
          <a:lstStyle>
            <a:lvl1pPr marL="285750" indent="-285750">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6565132" y="2097854"/>
            <a:ext cx="1980989" cy="372955"/>
          </a:xfrm>
        </p:spPr>
        <p:txBody>
          <a:bodyPr>
            <a:noAutofit/>
          </a:bodyPr>
          <a:lstStyle>
            <a:lvl1pPr marL="285750" indent="-285750">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138606" y="2474230"/>
            <a:ext cx="2010830" cy="3702416"/>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3861553" y="2474230"/>
            <a:ext cx="2004207" cy="3691680"/>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6564693" y="2474230"/>
            <a:ext cx="1981428" cy="3691680"/>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Oval 14"/>
          <p:cNvSpPr/>
          <p:nvPr userDrawn="1"/>
        </p:nvSpPr>
        <p:spPr>
          <a:xfrm>
            <a:off x="612326" y="2038157"/>
            <a:ext cx="360218"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Arial" panose="020B0604020202020204" pitchFamily="34" charset="0"/>
              <a:buNone/>
            </a:pPr>
            <a:r>
              <a:rPr lang="en-US" dirty="0">
                <a:solidFill>
                  <a:srgbClr val="FFFFFF"/>
                </a:solidFill>
                <a:latin typeface="Century Gothic" panose="020B0502020202020204" pitchFamily="34" charset="0"/>
              </a:rPr>
              <a:t>1</a:t>
            </a:r>
          </a:p>
        </p:txBody>
      </p:sp>
      <p:sp>
        <p:nvSpPr>
          <p:cNvPr id="16" name="Oval 15"/>
          <p:cNvSpPr/>
          <p:nvPr userDrawn="1"/>
        </p:nvSpPr>
        <p:spPr>
          <a:xfrm>
            <a:off x="3325453" y="2038156"/>
            <a:ext cx="360218"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Arial" panose="020B0604020202020204" pitchFamily="34" charset="0"/>
              <a:buNone/>
            </a:pPr>
            <a:r>
              <a:rPr lang="en-US" dirty="0">
                <a:solidFill>
                  <a:srgbClr val="FFFFFF"/>
                </a:solidFill>
                <a:latin typeface="Century Gothic" panose="020B0502020202020204" pitchFamily="34" charset="0"/>
              </a:rPr>
              <a:t>2</a:t>
            </a:r>
          </a:p>
        </p:txBody>
      </p:sp>
      <p:sp>
        <p:nvSpPr>
          <p:cNvPr id="20" name="Oval 19"/>
          <p:cNvSpPr/>
          <p:nvPr userDrawn="1"/>
        </p:nvSpPr>
        <p:spPr>
          <a:xfrm>
            <a:off x="6035338" y="2038155"/>
            <a:ext cx="360218"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Arial" panose="020B0604020202020204" pitchFamily="34" charset="0"/>
              <a:buNone/>
            </a:pPr>
            <a:r>
              <a:rPr lang="en-US" dirty="0">
                <a:solidFill>
                  <a:srgbClr val="FFFFFF"/>
                </a:solidFill>
                <a:latin typeface="Century Gothic" panose="020B0502020202020204" pitchFamily="34" charset="0"/>
              </a:rPr>
              <a:t>3</a:t>
            </a:r>
          </a:p>
        </p:txBody>
      </p:sp>
      <p:sp>
        <p:nvSpPr>
          <p:cNvPr id="14" name="TextBox 13">
            <a:extLst>
              <a:ext uri="{FF2B5EF4-FFF2-40B4-BE49-F238E27FC236}">
                <a16:creationId xmlns:a16="http://schemas.microsoft.com/office/drawing/2014/main" id="{2E90F116-57F4-4DFF-8A6D-BE1863481493}"/>
              </a:ext>
            </a:extLst>
          </p:cNvPr>
          <p:cNvSpPr txBox="1"/>
          <p:nvPr userDrawn="1"/>
        </p:nvSpPr>
        <p:spPr>
          <a:xfrm>
            <a:off x="4495800" y="6400800"/>
            <a:ext cx="457200" cy="276999"/>
          </a:xfrm>
          <a:prstGeom prst="rect">
            <a:avLst/>
          </a:prstGeom>
          <a:noFill/>
        </p:spPr>
        <p:txBody>
          <a:bodyPr wrap="square" rtlCol="0">
            <a:spAutoFit/>
          </a:bodyPr>
          <a:lstStyle/>
          <a:p>
            <a:pPr algn="ctr"/>
            <a:fld id="{4A2B90F3-8219-4CDA-888A-56317BF553C7}" type="slidenum">
              <a:rPr lang="en-US" sz="1200" smtClean="0">
                <a:solidFill>
                  <a:srgbClr val="000000"/>
                </a:solidFill>
                <a:latin typeface="Century Gothic" panose="020B0502020202020204" pitchFamily="34" charset="0"/>
              </a:rPr>
              <a:pPr algn="ctr"/>
              <a:t>‹#›</a:t>
            </a:fld>
            <a:endParaRPr lang="en-US" sz="1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2888288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baseline="0">
                <a:solidFill>
                  <a:schemeClr val="tx1">
                    <a:lumMod val="75000"/>
                    <a:lumOff val="25000"/>
                  </a:schemeClr>
                </a:solidFill>
              </a:defRPr>
            </a:lvl1pPr>
          </a:lstStyle>
          <a:p>
            <a:pPr lvl="0"/>
            <a:r>
              <a:rPr lang="en-US" dirty="0"/>
              <a:t>Number List 2: Traditional</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9" y="1606082"/>
            <a:ext cx="7544414" cy="4662833"/>
          </a:xfrm>
        </p:spPr>
        <p:txBody>
          <a:bodyPr>
            <a:noAutofit/>
          </a:bodyPr>
          <a:lstStyle>
            <a:lvl1pPr marL="290513" indent="-290513">
              <a:buClr>
                <a:srgbClr val="404040"/>
              </a:buClr>
              <a:buFont typeface="+mj-lt"/>
              <a:buAutoNum type="arabicPeriod"/>
              <a:tabLst/>
              <a:defRPr sz="2000"/>
            </a:lvl1pPr>
            <a:lvl2pPr marL="571500" indent="-290513">
              <a:buClr>
                <a:srgbClr val="404040"/>
              </a:buClr>
              <a:buFont typeface="+mj-lt"/>
              <a:buAutoNum type="alphaLcPeriod"/>
              <a:defRPr sz="2000"/>
            </a:lvl2pPr>
            <a:lvl3pPr marL="747713" indent="-228600">
              <a:buClr>
                <a:srgbClr val="404040"/>
              </a:buClr>
              <a:buFont typeface="+mj-lt"/>
              <a:buAutoNum type="romanLcPeriod"/>
              <a:defRPr sz="1800"/>
            </a:lvl3pPr>
          </a:lstStyle>
          <a:p>
            <a:pPr lvl="0"/>
            <a:r>
              <a:rPr lang="en-US" dirty="0"/>
              <a:t>First Level</a:t>
            </a:r>
          </a:p>
          <a:p>
            <a:pPr lvl="1"/>
            <a:r>
              <a:rPr lang="en-US" dirty="0"/>
              <a:t>Second level</a:t>
            </a:r>
          </a:p>
          <a:p>
            <a:pPr lvl="2"/>
            <a:r>
              <a:rPr lang="en-US" dirty="0"/>
              <a:t>Third level</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8190910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Font typeface="Arial" panose="020B0604020202020204" pitchFamily="34" charset="0"/>
              <a:buNone/>
              <a:defRPr sz="3000" baseline="0">
                <a:solidFill>
                  <a:schemeClr val="tx1">
                    <a:lumMod val="75000"/>
                    <a:lumOff val="25000"/>
                  </a:schemeClr>
                </a:solidFill>
              </a:defRPr>
            </a:lvl1pPr>
          </a:lstStyle>
          <a:p>
            <a:pPr lvl="0"/>
            <a:r>
              <a:rPr lang="en-US" dirty="0"/>
              <a:t>Icon List (insert icons inside the circles)</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270490" y="2616607"/>
            <a:ext cx="1790700" cy="372955"/>
          </a:xfrm>
        </p:spPr>
        <p:txBody>
          <a:bodyPr>
            <a:noAutofit/>
          </a:bodyPr>
          <a:lstStyle>
            <a:lvl1pPr marL="285750" indent="-285750" algn="l">
              <a:buFont typeface="Arial" panose="020B0604020202020204" pitchFamily="34" charset="0"/>
              <a:buNone/>
              <a:defRPr lang="en-US" sz="2000" b="1"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3677051" y="2616605"/>
            <a:ext cx="1790700" cy="372955"/>
          </a:xfrm>
        </p:spPr>
        <p:txBody>
          <a:bodyPr>
            <a:noAutofit/>
          </a:bodyPr>
          <a:lstStyle>
            <a:lvl1pPr marL="285750" indent="-285750" algn="l">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6099138" y="2616609"/>
            <a:ext cx="1790700" cy="372955"/>
          </a:xfrm>
        </p:spPr>
        <p:txBody>
          <a:bodyPr>
            <a:noAutofit/>
          </a:bodyPr>
          <a:lstStyle>
            <a:lvl1pPr marL="285750" indent="-285750" algn="l">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270490" y="2992983"/>
            <a:ext cx="1790700" cy="3198287"/>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3676918" y="2992981"/>
            <a:ext cx="1790700" cy="3198289"/>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6098698" y="2992985"/>
            <a:ext cx="1790700" cy="3198285"/>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4" name="Oval 13"/>
          <p:cNvSpPr/>
          <p:nvPr/>
        </p:nvSpPr>
        <p:spPr>
          <a:xfrm>
            <a:off x="1785866" y="1700861"/>
            <a:ext cx="739897"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17" name="Oval 16"/>
          <p:cNvSpPr/>
          <p:nvPr/>
        </p:nvSpPr>
        <p:spPr>
          <a:xfrm>
            <a:off x="4148536" y="1700861"/>
            <a:ext cx="739897"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21" name="Oval 20"/>
          <p:cNvSpPr/>
          <p:nvPr/>
        </p:nvSpPr>
        <p:spPr>
          <a:xfrm>
            <a:off x="6580067" y="1700861"/>
            <a:ext cx="739897"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16" name="TextBox 15"/>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19366427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dirty="0">
              <a:solidFill>
                <a:srgbClr val="000000">
                  <a:lumMod val="75000"/>
                  <a:lumOff val="25000"/>
                </a:srgb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D8E3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dirty="0">
              <a:solidFill>
                <a:srgbClr val="FFFFFF"/>
              </a:solidFill>
            </a:endParaRPr>
          </a:p>
        </p:txBody>
      </p:sp>
      <p:sp>
        <p:nvSpPr>
          <p:cNvPr id="10" name="TextBox 9"/>
          <p:cNvSpPr txBox="1"/>
          <p:nvPr userDrawn="1"/>
        </p:nvSpPr>
        <p:spPr>
          <a:xfrm>
            <a:off x="1" y="583087"/>
            <a:ext cx="9144000" cy="523220"/>
          </a:xfrm>
          <a:prstGeom prst="rect">
            <a:avLst/>
          </a:prstGeom>
          <a:noFill/>
          <a:effectLst/>
        </p:spPr>
        <p:txBody>
          <a:bodyPr wrap="none" rtlCol="0">
            <a:noAutofit/>
          </a:bodyPr>
          <a:lstStyle/>
          <a:p>
            <a:pPr algn="ctr"/>
            <a:r>
              <a:rPr lang="en-US" sz="2800" dirty="0">
                <a:solidFill>
                  <a:srgbClr val="000000">
                    <a:lumMod val="75000"/>
                    <a:lumOff val="25000"/>
                  </a:srgbClr>
                </a:solidFill>
                <a:latin typeface="Century Gothic" panose="020B0502020202020204" pitchFamily="34" charset="0"/>
              </a:rPr>
              <a:t>Washington State Local Health Jurisdictions</a:t>
            </a:r>
          </a:p>
        </p:txBody>
      </p:sp>
      <p:cxnSp>
        <p:nvCxnSpPr>
          <p:cNvPr id="11" name="Straight Connector 10"/>
          <p:cNvCxnSpPr/>
          <p:nvPr userDrawn="1"/>
        </p:nvCxnSpPr>
        <p:spPr>
          <a:xfrm flipV="1">
            <a:off x="4322814" y="1196654"/>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588" y="6037359"/>
            <a:ext cx="1066504" cy="471857"/>
          </a:xfrm>
          <a:prstGeom prst="rect">
            <a:avLst/>
          </a:prstGeom>
        </p:spPr>
      </p:pic>
      <p:sp>
        <p:nvSpPr>
          <p:cNvPr id="17" name="TextBox 16"/>
          <p:cNvSpPr txBox="1"/>
          <p:nvPr userDrawn="1"/>
        </p:nvSpPr>
        <p:spPr>
          <a:xfrm>
            <a:off x="599909" y="5183825"/>
            <a:ext cx="1473881" cy="553998"/>
          </a:xfrm>
          <a:prstGeom prst="rect">
            <a:avLst/>
          </a:prstGeom>
          <a:noFill/>
          <a:effectLst/>
        </p:spPr>
        <p:txBody>
          <a:bodyPr wrap="square" rtlCol="0">
            <a:spAutoFit/>
          </a:bodyPr>
          <a:lstStyle/>
          <a:p>
            <a:r>
              <a:rPr lang="en-US" sz="1000" b="1" dirty="0">
                <a:solidFill>
                  <a:srgbClr val="000000">
                    <a:lumMod val="75000"/>
                    <a:lumOff val="25000"/>
                  </a:srgbClr>
                </a:solidFill>
                <a:latin typeface="Century Gothic" panose="020B0502020202020204" pitchFamily="34" charset="0"/>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r>
                <a:rPr lang="en-US" sz="800" dirty="0">
                  <a:solidFill>
                    <a:srgbClr val="000000">
                      <a:lumMod val="75000"/>
                      <a:lumOff val="25000"/>
                    </a:srgb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grpSp>
      <p:sp>
        <p:nvSpPr>
          <p:cNvPr id="20" name="TextBox 19"/>
          <p:cNvSpPr txBox="1"/>
          <p:nvPr/>
        </p:nvSpPr>
        <p:spPr>
          <a:xfrm>
            <a:off x="5607265" y="5180773"/>
            <a:ext cx="2981907" cy="579646"/>
          </a:xfrm>
          <a:prstGeom prst="rect">
            <a:avLst/>
          </a:prstGeom>
          <a:noFill/>
          <a:ln w="12700">
            <a:solidFill>
              <a:schemeClr val="bg1"/>
            </a:solidFill>
          </a:ln>
          <a:effectLst/>
        </p:spPr>
        <p:txBody>
          <a:bodyPr wrap="none" rtlCol="0">
            <a:spAutoFit/>
          </a:bodyPr>
          <a:lstStyle/>
          <a:p>
            <a:r>
              <a:rPr lang="en-US" sz="1000" b="1" dirty="0">
                <a:solidFill>
                  <a:srgbClr val="000000">
                    <a:lumMod val="75000"/>
                    <a:lumOff val="25000"/>
                  </a:srgbClr>
                </a:solidFill>
                <a:latin typeface="Century Gothic" panose="020B0502020202020204" pitchFamily="34" charset="0"/>
              </a:rPr>
              <a:t>Washington State Total Population </a:t>
            </a:r>
            <a:r>
              <a:rPr lang="en-US" sz="1000" b="1" i="1" dirty="0">
                <a:solidFill>
                  <a:srgbClr val="000000">
                    <a:lumMod val="75000"/>
                    <a:lumOff val="25000"/>
                  </a:srgbClr>
                </a:solidFill>
                <a:latin typeface="Century Gothic" panose="020B0502020202020204" pitchFamily="34" charset="0"/>
              </a:rPr>
              <a:t>(estimate)</a:t>
            </a:r>
          </a:p>
          <a:p>
            <a:r>
              <a:rPr lang="en-US" sz="1000" b="1" dirty="0">
                <a:solidFill>
                  <a:srgbClr val="000000">
                    <a:lumMod val="75000"/>
                    <a:lumOff val="25000"/>
                  </a:srgbClr>
                </a:solidFill>
                <a:latin typeface="Century Gothic" panose="020B0502020202020204" pitchFamily="34" charset="0"/>
              </a:rPr>
              <a:t>April 2017: 7,310,300</a:t>
            </a:r>
          </a:p>
          <a:p>
            <a:pPr>
              <a:spcBef>
                <a:spcPts val="200"/>
              </a:spcBef>
            </a:pPr>
            <a:r>
              <a:rPr lang="en-US" sz="1000" b="1" i="1" dirty="0">
                <a:solidFill>
                  <a:srgbClr val="000000">
                    <a:lumMod val="75000"/>
                    <a:lumOff val="25000"/>
                  </a:srgbClr>
                </a:solidFill>
                <a:latin typeface="Century Gothic" panose="020B0502020202020204" pitchFamily="34" charset="0"/>
              </a:rPr>
              <a:t>Source: </a:t>
            </a:r>
            <a:r>
              <a:rPr lang="en-US" sz="1000" b="1" dirty="0">
                <a:solidFill>
                  <a:srgbClr val="000000">
                    <a:lumMod val="75000"/>
                    <a:lumOff val="25000"/>
                  </a:srgbClr>
                </a:solidFill>
                <a:latin typeface="Century Gothic" panose="020B0502020202020204" pitchFamily="34" charset="0"/>
              </a:rPr>
              <a:t>Office of Financial Management</a:t>
            </a:r>
          </a:p>
        </p:txBody>
      </p:sp>
      <p:sp>
        <p:nvSpPr>
          <p:cNvPr id="21" name="TextBox 20"/>
          <p:cNvSpPr txBox="1"/>
          <p:nvPr/>
        </p:nvSpPr>
        <p:spPr>
          <a:xfrm>
            <a:off x="3328964" y="1458343"/>
            <a:ext cx="797013"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Whatcom</a:t>
            </a:r>
          </a:p>
          <a:p>
            <a:pPr algn="ctr"/>
            <a:r>
              <a:rPr lang="en-US" sz="1000" b="1" i="1" dirty="0">
                <a:solidFill>
                  <a:srgbClr val="FFFFFF"/>
                </a:solidFill>
                <a:latin typeface="Century Gothic" panose="020B0502020202020204" pitchFamily="34" charset="0"/>
              </a:rPr>
              <a:t>216,300</a:t>
            </a:r>
          </a:p>
        </p:txBody>
      </p:sp>
      <p:sp>
        <p:nvSpPr>
          <p:cNvPr id="22" name="TextBox 21"/>
          <p:cNvSpPr txBox="1"/>
          <p:nvPr/>
        </p:nvSpPr>
        <p:spPr>
          <a:xfrm>
            <a:off x="3369368" y="1893619"/>
            <a:ext cx="652743"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Skagit</a:t>
            </a:r>
          </a:p>
          <a:p>
            <a:pPr algn="ctr"/>
            <a:r>
              <a:rPr lang="en-US" sz="1000" b="1" i="1" dirty="0">
                <a:solidFill>
                  <a:srgbClr val="FFFFFF"/>
                </a:solidFill>
                <a:latin typeface="Century Gothic" panose="020B0502020202020204" pitchFamily="34" charset="0"/>
              </a:rPr>
              <a:t>124,100</a:t>
            </a:r>
          </a:p>
        </p:txBody>
      </p:sp>
      <p:sp>
        <p:nvSpPr>
          <p:cNvPr id="23" name="TextBox 22"/>
          <p:cNvSpPr txBox="1"/>
          <p:nvPr/>
        </p:nvSpPr>
        <p:spPr>
          <a:xfrm>
            <a:off x="3287379" y="2428065"/>
            <a:ext cx="869149"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Snohomish</a:t>
            </a:r>
          </a:p>
          <a:p>
            <a:pPr algn="ctr"/>
            <a:r>
              <a:rPr lang="en-US" sz="1000" b="1" i="1" dirty="0">
                <a:solidFill>
                  <a:srgbClr val="000000">
                    <a:lumMod val="75000"/>
                    <a:lumOff val="25000"/>
                  </a:srgbClr>
                </a:solidFill>
                <a:latin typeface="Century Gothic" panose="020B0502020202020204" pitchFamily="34" charset="0"/>
              </a:rPr>
              <a:t>789,400</a:t>
            </a:r>
          </a:p>
        </p:txBody>
      </p:sp>
      <p:sp>
        <p:nvSpPr>
          <p:cNvPr id="24" name="TextBox 23"/>
          <p:cNvSpPr txBox="1"/>
          <p:nvPr/>
        </p:nvSpPr>
        <p:spPr>
          <a:xfrm>
            <a:off x="3077461" y="3008582"/>
            <a:ext cx="1037463" cy="553998"/>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Seattle &amp; King</a:t>
            </a:r>
          </a:p>
          <a:p>
            <a:pPr algn="ctr"/>
            <a:r>
              <a:rPr lang="en-US" sz="1000" b="1" dirty="0">
                <a:solidFill>
                  <a:srgbClr val="000000">
                    <a:lumMod val="75000"/>
                    <a:lumOff val="25000"/>
                  </a:srgbClr>
                </a:solidFill>
                <a:latin typeface="Century Gothic" panose="020B0502020202020204" pitchFamily="34" charset="0"/>
              </a:rPr>
              <a:t>County</a:t>
            </a:r>
          </a:p>
          <a:p>
            <a:pPr algn="ctr"/>
            <a:r>
              <a:rPr lang="en-US" sz="1000" b="1" i="1" dirty="0">
                <a:solidFill>
                  <a:srgbClr val="000000">
                    <a:lumMod val="75000"/>
                    <a:lumOff val="25000"/>
                  </a:srgbClr>
                </a:solidFill>
                <a:latin typeface="Century Gothic" panose="020B0502020202020204" pitchFamily="34" charset="0"/>
              </a:rPr>
              <a:t>2,153,700</a:t>
            </a:r>
          </a:p>
        </p:txBody>
      </p:sp>
      <p:sp>
        <p:nvSpPr>
          <p:cNvPr id="25" name="TextBox 24"/>
          <p:cNvSpPr txBox="1"/>
          <p:nvPr/>
        </p:nvSpPr>
        <p:spPr>
          <a:xfrm>
            <a:off x="2816795" y="3676919"/>
            <a:ext cx="1192954"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Tacoma-Pierce*</a:t>
            </a:r>
          </a:p>
          <a:p>
            <a:pPr algn="ctr"/>
            <a:r>
              <a:rPr lang="en-US" sz="1000" b="1" i="1" dirty="0">
                <a:solidFill>
                  <a:srgbClr val="000000">
                    <a:lumMod val="75000"/>
                    <a:lumOff val="25000"/>
                  </a:srgbClr>
                </a:solidFill>
                <a:latin typeface="Century Gothic" panose="020B0502020202020204" pitchFamily="34" charset="0"/>
              </a:rPr>
              <a:t>859,400</a:t>
            </a:r>
          </a:p>
        </p:txBody>
      </p:sp>
      <p:sp>
        <p:nvSpPr>
          <p:cNvPr id="26" name="TextBox 25"/>
          <p:cNvSpPr txBox="1"/>
          <p:nvPr/>
        </p:nvSpPr>
        <p:spPr>
          <a:xfrm>
            <a:off x="2677695" y="4149869"/>
            <a:ext cx="580608"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Lewis</a:t>
            </a:r>
          </a:p>
          <a:p>
            <a:pPr algn="ctr"/>
            <a:r>
              <a:rPr lang="en-US" sz="1000" b="1" dirty="0">
                <a:solidFill>
                  <a:srgbClr val="FFFFFF"/>
                </a:solidFill>
                <a:latin typeface="Century Gothic" panose="020B0502020202020204" pitchFamily="34" charset="0"/>
              </a:rPr>
              <a:t>77,440</a:t>
            </a:r>
          </a:p>
        </p:txBody>
      </p:sp>
      <p:sp>
        <p:nvSpPr>
          <p:cNvPr id="27" name="TextBox 26"/>
          <p:cNvSpPr txBox="1"/>
          <p:nvPr/>
        </p:nvSpPr>
        <p:spPr>
          <a:xfrm>
            <a:off x="2520630" y="4597887"/>
            <a:ext cx="652743"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Cowlitz</a:t>
            </a:r>
          </a:p>
          <a:p>
            <a:pPr algn="ctr"/>
            <a:r>
              <a:rPr lang="en-US" sz="1000" b="1" i="1" dirty="0">
                <a:solidFill>
                  <a:srgbClr val="FFFFFF"/>
                </a:solidFill>
                <a:latin typeface="Century Gothic" panose="020B0502020202020204" pitchFamily="34" charset="0"/>
              </a:rPr>
              <a:t>105,900</a:t>
            </a:r>
          </a:p>
        </p:txBody>
      </p:sp>
      <p:sp>
        <p:nvSpPr>
          <p:cNvPr id="28" name="TextBox 27"/>
          <p:cNvSpPr txBox="1"/>
          <p:nvPr/>
        </p:nvSpPr>
        <p:spPr>
          <a:xfrm>
            <a:off x="2645757" y="5105312"/>
            <a:ext cx="652743"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Clark*</a:t>
            </a:r>
          </a:p>
          <a:p>
            <a:pPr algn="ctr"/>
            <a:r>
              <a:rPr lang="en-US" sz="1000" b="1" i="1" dirty="0">
                <a:solidFill>
                  <a:srgbClr val="000000">
                    <a:lumMod val="75000"/>
                    <a:lumOff val="25000"/>
                  </a:srgbClr>
                </a:solidFill>
                <a:latin typeface="Century Gothic" panose="020B0502020202020204" pitchFamily="34" charset="0"/>
              </a:rPr>
              <a:t>471,000</a:t>
            </a:r>
          </a:p>
        </p:txBody>
      </p:sp>
      <p:sp>
        <p:nvSpPr>
          <p:cNvPr id="29" name="TextBox 28"/>
          <p:cNvSpPr txBox="1"/>
          <p:nvPr/>
        </p:nvSpPr>
        <p:spPr>
          <a:xfrm>
            <a:off x="3129233" y="4685563"/>
            <a:ext cx="808235"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Skamania</a:t>
            </a:r>
          </a:p>
          <a:p>
            <a:pPr algn="ctr"/>
            <a:r>
              <a:rPr lang="en-US" sz="1000" b="1" i="1" dirty="0">
                <a:solidFill>
                  <a:srgbClr val="FFFFFF"/>
                </a:solidFill>
                <a:latin typeface="Century Gothic" panose="020B0502020202020204" pitchFamily="34" charset="0"/>
              </a:rPr>
              <a:t>11,690</a:t>
            </a:r>
          </a:p>
        </p:txBody>
      </p:sp>
      <p:sp>
        <p:nvSpPr>
          <p:cNvPr id="30" name="TextBox 29"/>
          <p:cNvSpPr txBox="1"/>
          <p:nvPr/>
        </p:nvSpPr>
        <p:spPr>
          <a:xfrm>
            <a:off x="4010548" y="5026568"/>
            <a:ext cx="673582"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Klickitat</a:t>
            </a:r>
          </a:p>
          <a:p>
            <a:pPr algn="ctr"/>
            <a:r>
              <a:rPr lang="en-US" sz="1000" b="1" i="1" dirty="0">
                <a:solidFill>
                  <a:srgbClr val="FFFFFF"/>
                </a:solidFill>
                <a:latin typeface="Century Gothic" panose="020B0502020202020204" pitchFamily="34" charset="0"/>
              </a:rPr>
              <a:t>21,660</a:t>
            </a:r>
          </a:p>
        </p:txBody>
      </p:sp>
      <p:sp>
        <p:nvSpPr>
          <p:cNvPr id="31" name="TextBox 30"/>
          <p:cNvSpPr txBox="1"/>
          <p:nvPr/>
        </p:nvSpPr>
        <p:spPr>
          <a:xfrm>
            <a:off x="2444912" y="2120897"/>
            <a:ext cx="580608"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Island</a:t>
            </a:r>
          </a:p>
          <a:p>
            <a:pPr algn="ctr"/>
            <a:r>
              <a:rPr lang="en-US" sz="1000" b="1" i="1" dirty="0">
                <a:solidFill>
                  <a:srgbClr val="000000">
                    <a:lumMod val="75000"/>
                    <a:lumOff val="25000"/>
                  </a:srgbClr>
                </a:solidFill>
                <a:latin typeface="Century Gothic" panose="020B0502020202020204" pitchFamily="34" charset="0"/>
              </a:rPr>
              <a:t>82,970</a:t>
            </a:r>
          </a:p>
        </p:txBody>
      </p:sp>
      <p:sp>
        <p:nvSpPr>
          <p:cNvPr id="32" name="TextBox 31"/>
          <p:cNvSpPr txBox="1"/>
          <p:nvPr/>
        </p:nvSpPr>
        <p:spPr>
          <a:xfrm>
            <a:off x="1476004" y="2384490"/>
            <a:ext cx="665567"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Clallam</a:t>
            </a:r>
          </a:p>
          <a:p>
            <a:pPr algn="ctr"/>
            <a:r>
              <a:rPr lang="en-US" sz="1000" b="1" i="1" dirty="0">
                <a:solidFill>
                  <a:srgbClr val="FFFFFF"/>
                </a:solidFill>
                <a:latin typeface="Century Gothic" panose="020B0502020202020204" pitchFamily="34" charset="0"/>
              </a:rPr>
              <a:t>74,240</a:t>
            </a:r>
          </a:p>
        </p:txBody>
      </p:sp>
      <p:sp>
        <p:nvSpPr>
          <p:cNvPr id="33" name="TextBox 32"/>
          <p:cNvSpPr txBox="1"/>
          <p:nvPr/>
        </p:nvSpPr>
        <p:spPr>
          <a:xfrm>
            <a:off x="1547067" y="2773299"/>
            <a:ext cx="736099"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Jefferson</a:t>
            </a:r>
          </a:p>
          <a:p>
            <a:pPr algn="ctr"/>
            <a:r>
              <a:rPr lang="en-US" sz="1000" b="1" i="1" dirty="0">
                <a:solidFill>
                  <a:srgbClr val="FFFFFF"/>
                </a:solidFill>
                <a:latin typeface="Century Gothic" panose="020B0502020202020204" pitchFamily="34" charset="0"/>
              </a:rPr>
              <a:t>31,360</a:t>
            </a:r>
          </a:p>
        </p:txBody>
      </p:sp>
      <p:sp>
        <p:nvSpPr>
          <p:cNvPr id="34" name="TextBox 33"/>
          <p:cNvSpPr txBox="1"/>
          <p:nvPr/>
        </p:nvSpPr>
        <p:spPr>
          <a:xfrm>
            <a:off x="1561409" y="3185348"/>
            <a:ext cx="606256" cy="553998"/>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Grays</a:t>
            </a:r>
          </a:p>
          <a:p>
            <a:pPr algn="ctr"/>
            <a:r>
              <a:rPr lang="en-US" sz="1000" b="1" dirty="0">
                <a:solidFill>
                  <a:srgbClr val="FFFFFF"/>
                </a:solidFill>
                <a:latin typeface="Century Gothic" panose="020B0502020202020204" pitchFamily="34" charset="0"/>
              </a:rPr>
              <a:t>Harbor</a:t>
            </a:r>
          </a:p>
          <a:p>
            <a:pPr algn="ctr"/>
            <a:r>
              <a:rPr lang="en-US" sz="1000" b="1" i="1" dirty="0">
                <a:solidFill>
                  <a:srgbClr val="FFFFFF"/>
                </a:solidFill>
                <a:latin typeface="Century Gothic" panose="020B0502020202020204" pitchFamily="34" charset="0"/>
              </a:rPr>
              <a:t>72,970</a:t>
            </a:r>
          </a:p>
        </p:txBody>
      </p:sp>
      <p:sp>
        <p:nvSpPr>
          <p:cNvPr id="35" name="TextBox 34"/>
          <p:cNvSpPr txBox="1"/>
          <p:nvPr/>
        </p:nvSpPr>
        <p:spPr>
          <a:xfrm>
            <a:off x="1719092" y="4123896"/>
            <a:ext cx="601447"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Pacific</a:t>
            </a:r>
          </a:p>
          <a:p>
            <a:pPr algn="ctr"/>
            <a:r>
              <a:rPr lang="en-US" sz="1000" b="1" i="1" dirty="0">
                <a:solidFill>
                  <a:srgbClr val="FFFFFF"/>
                </a:solidFill>
                <a:latin typeface="Century Gothic" panose="020B0502020202020204" pitchFamily="34" charset="0"/>
              </a:rPr>
              <a:t>21,250</a:t>
            </a:r>
          </a:p>
        </p:txBody>
      </p:sp>
      <p:sp>
        <p:nvSpPr>
          <p:cNvPr id="36" name="TextBox 35"/>
          <p:cNvSpPr txBox="1"/>
          <p:nvPr/>
        </p:nvSpPr>
        <p:spPr>
          <a:xfrm>
            <a:off x="1558121" y="4605462"/>
            <a:ext cx="922047"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Wahkiakum</a:t>
            </a:r>
          </a:p>
          <a:p>
            <a:pPr algn="ctr"/>
            <a:r>
              <a:rPr lang="en-US" sz="1000" b="1" i="1" dirty="0">
                <a:solidFill>
                  <a:srgbClr val="000000">
                    <a:lumMod val="75000"/>
                    <a:lumOff val="25000"/>
                  </a:srgbClr>
                </a:solidFill>
                <a:latin typeface="Century Gothic" panose="020B0502020202020204" pitchFamily="34" charset="0"/>
              </a:rPr>
              <a:t>4,030</a:t>
            </a:r>
          </a:p>
        </p:txBody>
      </p:sp>
      <p:sp>
        <p:nvSpPr>
          <p:cNvPr id="37" name="TextBox 36"/>
          <p:cNvSpPr txBox="1"/>
          <p:nvPr/>
        </p:nvSpPr>
        <p:spPr>
          <a:xfrm>
            <a:off x="2344508" y="3750297"/>
            <a:ext cx="688009"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Thurston</a:t>
            </a:r>
          </a:p>
          <a:p>
            <a:pPr algn="ctr"/>
            <a:r>
              <a:rPr lang="en-US" sz="1000" b="1" i="1" dirty="0">
                <a:solidFill>
                  <a:srgbClr val="FFFFFF"/>
                </a:solidFill>
                <a:latin typeface="Century Gothic" panose="020B0502020202020204" pitchFamily="34" charset="0"/>
              </a:rPr>
              <a:t>276,900</a:t>
            </a:r>
          </a:p>
        </p:txBody>
      </p:sp>
      <p:sp>
        <p:nvSpPr>
          <p:cNvPr id="38" name="TextBox 37"/>
          <p:cNvSpPr txBox="1"/>
          <p:nvPr/>
        </p:nvSpPr>
        <p:spPr>
          <a:xfrm>
            <a:off x="2087884" y="3340557"/>
            <a:ext cx="599844"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Mason</a:t>
            </a:r>
          </a:p>
          <a:p>
            <a:pPr algn="ctr"/>
            <a:r>
              <a:rPr lang="en-US" sz="1000" b="1" i="1" dirty="0">
                <a:solidFill>
                  <a:srgbClr val="FFFFFF"/>
                </a:solidFill>
                <a:latin typeface="Century Gothic" panose="020B0502020202020204" pitchFamily="34" charset="0"/>
              </a:rPr>
              <a:t>63,190</a:t>
            </a:r>
          </a:p>
        </p:txBody>
      </p:sp>
      <p:sp>
        <p:nvSpPr>
          <p:cNvPr id="39" name="TextBox 38"/>
          <p:cNvSpPr txBox="1"/>
          <p:nvPr/>
        </p:nvSpPr>
        <p:spPr>
          <a:xfrm>
            <a:off x="4225023" y="4318502"/>
            <a:ext cx="659155"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Yakima</a:t>
            </a:r>
          </a:p>
          <a:p>
            <a:pPr algn="ctr"/>
            <a:r>
              <a:rPr lang="en-US" sz="1000" b="1" i="1" dirty="0">
                <a:solidFill>
                  <a:srgbClr val="000000">
                    <a:lumMod val="75000"/>
                    <a:lumOff val="25000"/>
                  </a:srgbClr>
                </a:solidFill>
                <a:latin typeface="Century Gothic" panose="020B0502020202020204" pitchFamily="34" charset="0"/>
              </a:rPr>
              <a:t>253,000</a:t>
            </a:r>
          </a:p>
        </p:txBody>
      </p:sp>
      <p:sp>
        <p:nvSpPr>
          <p:cNvPr id="40" name="TextBox 39"/>
          <p:cNvSpPr txBox="1"/>
          <p:nvPr/>
        </p:nvSpPr>
        <p:spPr>
          <a:xfrm>
            <a:off x="4263354" y="3514832"/>
            <a:ext cx="582211"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Kittitas</a:t>
            </a:r>
          </a:p>
          <a:p>
            <a:pPr algn="ctr"/>
            <a:r>
              <a:rPr lang="en-US" sz="1000" b="1" i="1" dirty="0">
                <a:solidFill>
                  <a:srgbClr val="000000">
                    <a:lumMod val="75000"/>
                    <a:lumOff val="25000"/>
                  </a:srgbClr>
                </a:solidFill>
                <a:latin typeface="Century Gothic" panose="020B0502020202020204" pitchFamily="34" charset="0"/>
              </a:rPr>
              <a:t>44,730</a:t>
            </a:r>
          </a:p>
        </p:txBody>
      </p:sp>
      <p:sp>
        <p:nvSpPr>
          <p:cNvPr id="41" name="TextBox 40"/>
          <p:cNvSpPr txBox="1"/>
          <p:nvPr/>
        </p:nvSpPr>
        <p:spPr>
          <a:xfrm>
            <a:off x="4290161" y="2890319"/>
            <a:ext cx="652743"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Chelan</a:t>
            </a:r>
          </a:p>
          <a:p>
            <a:pPr algn="ctr"/>
            <a:r>
              <a:rPr lang="en-US" sz="1000" b="1" i="1" dirty="0">
                <a:solidFill>
                  <a:srgbClr val="FFFFFF"/>
                </a:solidFill>
                <a:latin typeface="Century Gothic" panose="020B0502020202020204" pitchFamily="34" charset="0"/>
              </a:rPr>
              <a:t>76,830</a:t>
            </a:r>
          </a:p>
        </p:txBody>
      </p:sp>
      <p:sp>
        <p:nvSpPr>
          <p:cNvPr id="42" name="TextBox 41"/>
          <p:cNvSpPr txBox="1"/>
          <p:nvPr/>
        </p:nvSpPr>
        <p:spPr>
          <a:xfrm>
            <a:off x="4944258" y="2909125"/>
            <a:ext cx="689611"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Douglas</a:t>
            </a:r>
          </a:p>
          <a:p>
            <a:pPr algn="ctr"/>
            <a:r>
              <a:rPr lang="en-US" sz="1000" b="1" i="1" dirty="0">
                <a:solidFill>
                  <a:srgbClr val="FFFFFF"/>
                </a:solidFill>
                <a:latin typeface="Century Gothic" panose="020B0502020202020204" pitchFamily="34" charset="0"/>
              </a:rPr>
              <a:t>41,420</a:t>
            </a:r>
          </a:p>
        </p:txBody>
      </p:sp>
      <p:sp>
        <p:nvSpPr>
          <p:cNvPr id="43" name="TextBox 42"/>
          <p:cNvSpPr txBox="1"/>
          <p:nvPr/>
        </p:nvSpPr>
        <p:spPr>
          <a:xfrm>
            <a:off x="4576121" y="2649210"/>
            <a:ext cx="1290738" cy="246221"/>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(Chelan-Douglas)</a:t>
            </a:r>
          </a:p>
        </p:txBody>
      </p:sp>
      <p:sp>
        <p:nvSpPr>
          <p:cNvPr id="44" name="TextBox 43"/>
          <p:cNvSpPr txBox="1"/>
          <p:nvPr/>
        </p:nvSpPr>
        <p:spPr>
          <a:xfrm>
            <a:off x="4909994" y="1773081"/>
            <a:ext cx="856325"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Okanogan</a:t>
            </a:r>
          </a:p>
          <a:p>
            <a:pPr algn="ctr"/>
            <a:r>
              <a:rPr lang="en-US" sz="1000" b="1" i="1" dirty="0">
                <a:solidFill>
                  <a:srgbClr val="000000">
                    <a:lumMod val="75000"/>
                    <a:lumOff val="25000"/>
                  </a:srgbClr>
                </a:solidFill>
                <a:latin typeface="Century Gothic" panose="020B0502020202020204" pitchFamily="34" charset="0"/>
              </a:rPr>
              <a:t>42,110</a:t>
            </a:r>
          </a:p>
        </p:txBody>
      </p:sp>
      <p:sp>
        <p:nvSpPr>
          <p:cNvPr id="45" name="TextBox 44"/>
          <p:cNvSpPr txBox="1"/>
          <p:nvPr/>
        </p:nvSpPr>
        <p:spPr>
          <a:xfrm>
            <a:off x="5235704" y="4654588"/>
            <a:ext cx="652743"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Benton</a:t>
            </a:r>
          </a:p>
          <a:p>
            <a:pPr algn="ctr"/>
            <a:r>
              <a:rPr lang="en-US" sz="1000" b="1" i="1" dirty="0">
                <a:solidFill>
                  <a:srgbClr val="FFFFFF"/>
                </a:solidFill>
                <a:latin typeface="Century Gothic" panose="020B0502020202020204" pitchFamily="34" charset="0"/>
              </a:rPr>
              <a:t>193,500</a:t>
            </a:r>
          </a:p>
        </p:txBody>
      </p:sp>
      <p:sp>
        <p:nvSpPr>
          <p:cNvPr id="46" name="TextBox 45"/>
          <p:cNvSpPr txBox="1"/>
          <p:nvPr/>
        </p:nvSpPr>
        <p:spPr>
          <a:xfrm>
            <a:off x="5689725" y="4364979"/>
            <a:ext cx="660758"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Franklin</a:t>
            </a:r>
          </a:p>
          <a:p>
            <a:pPr algn="ctr"/>
            <a:r>
              <a:rPr lang="en-US" sz="1000" b="1" i="1" dirty="0">
                <a:solidFill>
                  <a:srgbClr val="FFFFFF"/>
                </a:solidFill>
                <a:latin typeface="Century Gothic" panose="020B0502020202020204" pitchFamily="34" charset="0"/>
              </a:rPr>
              <a:t>90,330</a:t>
            </a:r>
          </a:p>
        </p:txBody>
      </p:sp>
      <p:sp>
        <p:nvSpPr>
          <p:cNvPr id="47" name="TextBox 46"/>
          <p:cNvSpPr txBox="1"/>
          <p:nvPr/>
        </p:nvSpPr>
        <p:spPr>
          <a:xfrm>
            <a:off x="5186090" y="4210801"/>
            <a:ext cx="1241045" cy="246221"/>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(Benton-Franklin)</a:t>
            </a:r>
          </a:p>
        </p:txBody>
      </p:sp>
      <p:sp>
        <p:nvSpPr>
          <p:cNvPr id="48" name="TextBox 47"/>
          <p:cNvSpPr txBox="1"/>
          <p:nvPr/>
        </p:nvSpPr>
        <p:spPr>
          <a:xfrm>
            <a:off x="5303310" y="3446935"/>
            <a:ext cx="580608"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Grant</a:t>
            </a:r>
          </a:p>
          <a:p>
            <a:pPr algn="ctr"/>
            <a:r>
              <a:rPr lang="en-US" sz="1000" b="1" i="1" dirty="0">
                <a:solidFill>
                  <a:srgbClr val="000000">
                    <a:lumMod val="75000"/>
                    <a:lumOff val="25000"/>
                  </a:srgbClr>
                </a:solidFill>
                <a:latin typeface="Century Gothic" panose="020B0502020202020204" pitchFamily="34" charset="0"/>
              </a:rPr>
              <a:t>95,630</a:t>
            </a:r>
          </a:p>
        </p:txBody>
      </p:sp>
      <p:sp>
        <p:nvSpPr>
          <p:cNvPr id="49" name="TextBox 48"/>
          <p:cNvSpPr txBox="1"/>
          <p:nvPr/>
        </p:nvSpPr>
        <p:spPr>
          <a:xfrm>
            <a:off x="6102391" y="1812851"/>
            <a:ext cx="508473"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Ferry</a:t>
            </a:r>
          </a:p>
          <a:p>
            <a:pPr algn="ctr"/>
            <a:r>
              <a:rPr lang="en-US" sz="1000" b="1" i="1" dirty="0">
                <a:solidFill>
                  <a:srgbClr val="FFFFFF"/>
                </a:solidFill>
                <a:latin typeface="Century Gothic" panose="020B0502020202020204" pitchFamily="34" charset="0"/>
              </a:rPr>
              <a:t>7,740</a:t>
            </a:r>
          </a:p>
        </p:txBody>
      </p:sp>
      <p:sp>
        <p:nvSpPr>
          <p:cNvPr id="50" name="TextBox 49"/>
          <p:cNvSpPr txBox="1"/>
          <p:nvPr/>
        </p:nvSpPr>
        <p:spPr>
          <a:xfrm>
            <a:off x="6615715" y="2045266"/>
            <a:ext cx="659155"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Stevens</a:t>
            </a:r>
          </a:p>
          <a:p>
            <a:pPr algn="ctr"/>
            <a:r>
              <a:rPr lang="en-US" sz="1000" b="1" i="1" dirty="0">
                <a:solidFill>
                  <a:srgbClr val="FFFFFF"/>
                </a:solidFill>
                <a:latin typeface="Century Gothic" panose="020B0502020202020204" pitchFamily="34" charset="0"/>
              </a:rPr>
              <a:t>44,510</a:t>
            </a:r>
          </a:p>
        </p:txBody>
      </p:sp>
      <p:sp>
        <p:nvSpPr>
          <p:cNvPr id="51" name="TextBox 50"/>
          <p:cNvSpPr txBox="1"/>
          <p:nvPr/>
        </p:nvSpPr>
        <p:spPr>
          <a:xfrm>
            <a:off x="7118518" y="1725827"/>
            <a:ext cx="588623" cy="553998"/>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Pend</a:t>
            </a:r>
          </a:p>
          <a:p>
            <a:pPr algn="ctr"/>
            <a:r>
              <a:rPr lang="en-US" sz="1000" b="1" dirty="0">
                <a:solidFill>
                  <a:srgbClr val="FFFFFF"/>
                </a:solidFill>
                <a:latin typeface="Century Gothic" panose="020B0502020202020204" pitchFamily="34" charset="0"/>
              </a:rPr>
              <a:t>Oreille</a:t>
            </a:r>
          </a:p>
          <a:p>
            <a:pPr algn="ctr"/>
            <a:r>
              <a:rPr lang="en-US" sz="1000" b="1" i="1" dirty="0">
                <a:solidFill>
                  <a:srgbClr val="FFFFFF"/>
                </a:solidFill>
                <a:latin typeface="Century Gothic" panose="020B0502020202020204" pitchFamily="34" charset="0"/>
              </a:rPr>
              <a:t>13,370</a:t>
            </a:r>
          </a:p>
        </p:txBody>
      </p:sp>
      <p:sp>
        <p:nvSpPr>
          <p:cNvPr id="52" name="TextBox 51"/>
          <p:cNvSpPr txBox="1"/>
          <p:nvPr/>
        </p:nvSpPr>
        <p:spPr>
          <a:xfrm>
            <a:off x="6177641" y="2938654"/>
            <a:ext cx="619080"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Lincoln</a:t>
            </a:r>
          </a:p>
          <a:p>
            <a:pPr algn="ctr"/>
            <a:r>
              <a:rPr lang="en-US" sz="1000" b="1" i="1" dirty="0">
                <a:solidFill>
                  <a:srgbClr val="000000">
                    <a:lumMod val="75000"/>
                    <a:lumOff val="25000"/>
                  </a:srgbClr>
                </a:solidFill>
                <a:latin typeface="Century Gothic" panose="020B0502020202020204" pitchFamily="34" charset="0"/>
              </a:rPr>
              <a:t>10,700</a:t>
            </a:r>
          </a:p>
        </p:txBody>
      </p:sp>
      <p:sp>
        <p:nvSpPr>
          <p:cNvPr id="53" name="TextBox 52"/>
          <p:cNvSpPr txBox="1"/>
          <p:nvPr/>
        </p:nvSpPr>
        <p:spPr>
          <a:xfrm>
            <a:off x="6946899" y="2916285"/>
            <a:ext cx="736099"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Spokane</a:t>
            </a:r>
          </a:p>
          <a:p>
            <a:pPr algn="ctr"/>
            <a:r>
              <a:rPr lang="en-US" sz="1000" b="1" i="1" dirty="0">
                <a:solidFill>
                  <a:srgbClr val="000000">
                    <a:lumMod val="75000"/>
                    <a:lumOff val="25000"/>
                  </a:srgbClr>
                </a:solidFill>
                <a:latin typeface="Century Gothic" panose="020B0502020202020204" pitchFamily="34" charset="0"/>
              </a:rPr>
              <a:t>499,800</a:t>
            </a:r>
          </a:p>
        </p:txBody>
      </p:sp>
      <p:sp>
        <p:nvSpPr>
          <p:cNvPr id="54" name="TextBox 53"/>
          <p:cNvSpPr txBox="1"/>
          <p:nvPr/>
        </p:nvSpPr>
        <p:spPr>
          <a:xfrm>
            <a:off x="6120654" y="3634270"/>
            <a:ext cx="625492"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Adams</a:t>
            </a:r>
          </a:p>
          <a:p>
            <a:pPr algn="ctr"/>
            <a:r>
              <a:rPr lang="en-US" sz="1000" b="1" i="1" dirty="0">
                <a:solidFill>
                  <a:srgbClr val="FFFFFF"/>
                </a:solidFill>
                <a:latin typeface="Century Gothic" panose="020B0502020202020204" pitchFamily="34" charset="0"/>
              </a:rPr>
              <a:t>19,870</a:t>
            </a:r>
          </a:p>
        </p:txBody>
      </p:sp>
      <p:sp>
        <p:nvSpPr>
          <p:cNvPr id="55" name="TextBox 54"/>
          <p:cNvSpPr txBox="1"/>
          <p:nvPr/>
        </p:nvSpPr>
        <p:spPr>
          <a:xfrm>
            <a:off x="6897164" y="3643444"/>
            <a:ext cx="728083"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Whitman</a:t>
            </a:r>
          </a:p>
          <a:p>
            <a:pPr algn="ctr"/>
            <a:r>
              <a:rPr lang="en-US" sz="1000" b="1" i="1" dirty="0">
                <a:solidFill>
                  <a:srgbClr val="000000">
                    <a:lumMod val="75000"/>
                    <a:lumOff val="25000"/>
                  </a:srgbClr>
                </a:solidFill>
                <a:latin typeface="Century Gothic" panose="020B0502020202020204" pitchFamily="34" charset="0"/>
              </a:rPr>
              <a:t>48,640</a:t>
            </a:r>
          </a:p>
        </p:txBody>
      </p:sp>
      <p:sp>
        <p:nvSpPr>
          <p:cNvPr id="56" name="TextBox 55"/>
          <p:cNvSpPr txBox="1"/>
          <p:nvPr/>
        </p:nvSpPr>
        <p:spPr>
          <a:xfrm>
            <a:off x="6018394" y="4648162"/>
            <a:ext cx="912429"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Walla Walla</a:t>
            </a:r>
          </a:p>
          <a:p>
            <a:pPr algn="ctr"/>
            <a:r>
              <a:rPr lang="en-US" sz="1000" b="1" i="1" dirty="0">
                <a:solidFill>
                  <a:srgbClr val="FFFFFF"/>
                </a:solidFill>
                <a:latin typeface="Century Gothic" panose="020B0502020202020204" pitchFamily="34" charset="0"/>
              </a:rPr>
              <a:t>61,400</a:t>
            </a:r>
          </a:p>
        </p:txBody>
      </p:sp>
      <p:sp>
        <p:nvSpPr>
          <p:cNvPr id="57" name="TextBox 56"/>
          <p:cNvSpPr txBox="1"/>
          <p:nvPr/>
        </p:nvSpPr>
        <p:spPr>
          <a:xfrm>
            <a:off x="6684215" y="4530931"/>
            <a:ext cx="793807"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Columbia</a:t>
            </a:r>
          </a:p>
          <a:p>
            <a:pPr algn="ctr"/>
            <a:r>
              <a:rPr lang="en-US" sz="1000" b="1" i="1" dirty="0">
                <a:solidFill>
                  <a:srgbClr val="000000">
                    <a:lumMod val="75000"/>
                    <a:lumOff val="25000"/>
                  </a:srgbClr>
                </a:solidFill>
                <a:latin typeface="Century Gothic" panose="020B0502020202020204" pitchFamily="34" charset="0"/>
              </a:rPr>
              <a:t>4,100</a:t>
            </a:r>
          </a:p>
        </p:txBody>
      </p:sp>
      <p:sp>
        <p:nvSpPr>
          <p:cNvPr id="58" name="TextBox 57"/>
          <p:cNvSpPr txBox="1"/>
          <p:nvPr/>
        </p:nvSpPr>
        <p:spPr>
          <a:xfrm>
            <a:off x="6942048" y="4182258"/>
            <a:ext cx="681597"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Garfield</a:t>
            </a:r>
          </a:p>
          <a:p>
            <a:pPr algn="ctr"/>
            <a:r>
              <a:rPr lang="en-US" sz="1000" b="1" i="1" dirty="0">
                <a:solidFill>
                  <a:srgbClr val="000000">
                    <a:lumMod val="75000"/>
                    <a:lumOff val="25000"/>
                  </a:srgbClr>
                </a:solidFill>
                <a:latin typeface="Century Gothic" panose="020B0502020202020204" pitchFamily="34" charset="0"/>
              </a:rPr>
              <a:t>2,200</a:t>
            </a:r>
          </a:p>
        </p:txBody>
      </p:sp>
      <p:sp>
        <p:nvSpPr>
          <p:cNvPr id="59" name="TextBox 58"/>
          <p:cNvSpPr txBox="1"/>
          <p:nvPr/>
        </p:nvSpPr>
        <p:spPr>
          <a:xfrm>
            <a:off x="7301324" y="4564550"/>
            <a:ext cx="580608"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Asotin</a:t>
            </a:r>
          </a:p>
          <a:p>
            <a:pPr algn="ctr"/>
            <a:r>
              <a:rPr lang="en-US" sz="1000" b="1" i="1" dirty="0">
                <a:solidFill>
                  <a:srgbClr val="000000">
                    <a:lumMod val="75000"/>
                    <a:lumOff val="25000"/>
                  </a:srgbClr>
                </a:solidFill>
                <a:latin typeface="Century Gothic" panose="020B0502020202020204" pitchFamily="34" charset="0"/>
              </a:rPr>
              <a:t>22,290</a:t>
            </a:r>
          </a:p>
        </p:txBody>
      </p:sp>
      <p:sp>
        <p:nvSpPr>
          <p:cNvPr id="60" name="TextBox 59"/>
          <p:cNvSpPr txBox="1"/>
          <p:nvPr/>
        </p:nvSpPr>
        <p:spPr>
          <a:xfrm>
            <a:off x="6105070" y="1528900"/>
            <a:ext cx="1519968" cy="246221"/>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(Northeast Tri County)</a:t>
            </a:r>
          </a:p>
        </p:txBody>
      </p:sp>
      <p:sp>
        <p:nvSpPr>
          <p:cNvPr id="61" name="TextBox 60"/>
          <p:cNvSpPr txBox="1"/>
          <p:nvPr/>
        </p:nvSpPr>
        <p:spPr>
          <a:xfrm>
            <a:off x="2031785" y="1500126"/>
            <a:ext cx="748923"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San Juan</a:t>
            </a:r>
          </a:p>
          <a:p>
            <a:pPr algn="ctr"/>
            <a:r>
              <a:rPr lang="en-US" sz="1000" b="1" i="1" dirty="0">
                <a:solidFill>
                  <a:srgbClr val="000000">
                    <a:lumMod val="75000"/>
                    <a:lumOff val="25000"/>
                  </a:srgbClr>
                </a:solidFill>
                <a:latin typeface="Century Gothic" panose="020B0502020202020204" pitchFamily="34" charset="0"/>
              </a:rPr>
              <a:t>16,510</a:t>
            </a:r>
          </a:p>
        </p:txBody>
      </p:sp>
      <p:sp>
        <p:nvSpPr>
          <p:cNvPr id="62" name="TextBox 61"/>
          <p:cNvSpPr txBox="1"/>
          <p:nvPr/>
        </p:nvSpPr>
        <p:spPr>
          <a:xfrm>
            <a:off x="2485247" y="2852950"/>
            <a:ext cx="652743"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Kitsap</a:t>
            </a:r>
          </a:p>
          <a:p>
            <a:pPr algn="ctr"/>
            <a:r>
              <a:rPr lang="en-US" sz="1000" b="1" i="1" dirty="0">
                <a:solidFill>
                  <a:srgbClr val="000000">
                    <a:lumMod val="75000"/>
                    <a:lumOff val="25000"/>
                  </a:srgbClr>
                </a:solidFill>
                <a:latin typeface="Century Gothic" panose="020B0502020202020204" pitchFamily="34" charset="0"/>
              </a:rPr>
              <a:t>264,300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dirty="0">
                <a:solidFill>
                  <a:srgbClr val="000000">
                    <a:lumMod val="75000"/>
                    <a:lumOff val="25000"/>
                  </a:srgbClr>
                </a:solidFill>
                <a:latin typeface="Century Gothic" panose="020B0502020202020204" pitchFamily="34" charset="0"/>
              </a:rPr>
              <a:t>Departments that have combined public health with human services (16)</a:t>
            </a:r>
          </a:p>
        </p:txBody>
      </p:sp>
      <p:sp>
        <p:nvSpPr>
          <p:cNvPr id="126" name="TextBox 125"/>
          <p:cNvSpPr txBox="1"/>
          <p:nvPr userDrawn="1"/>
        </p:nvSpPr>
        <p:spPr>
          <a:xfrm>
            <a:off x="2980875" y="6255197"/>
            <a:ext cx="1685077" cy="246221"/>
          </a:xfrm>
          <a:prstGeom prst="rect">
            <a:avLst/>
          </a:prstGeom>
          <a:noFill/>
        </p:spPr>
        <p:txBody>
          <a:bodyPr wrap="none" rtlCol="0">
            <a:spAutoFit/>
          </a:bodyPr>
          <a:lstStyle/>
          <a:p>
            <a:r>
              <a:rPr lang="en-US" sz="1000" b="1" dirty="0">
                <a:solidFill>
                  <a:srgbClr val="000000">
                    <a:lumMod val="75000"/>
                    <a:lumOff val="25000"/>
                  </a:srgbClr>
                </a:solidFill>
                <a:latin typeface="Century Gothic" panose="020B0502020202020204" pitchFamily="34" charset="0"/>
              </a:rPr>
              <a:t>Single County District (8)</a:t>
            </a:r>
          </a:p>
        </p:txBody>
      </p:sp>
      <p:sp>
        <p:nvSpPr>
          <p:cNvPr id="128" name="TextBox 127"/>
          <p:cNvSpPr txBox="1"/>
          <p:nvPr userDrawn="1"/>
        </p:nvSpPr>
        <p:spPr>
          <a:xfrm>
            <a:off x="5916470" y="5875055"/>
            <a:ext cx="2029723" cy="246221"/>
          </a:xfrm>
          <a:prstGeom prst="rect">
            <a:avLst/>
          </a:prstGeom>
          <a:noFill/>
        </p:spPr>
        <p:txBody>
          <a:bodyPr wrap="none" rtlCol="0">
            <a:spAutoFit/>
          </a:bodyPr>
          <a:lstStyle/>
          <a:p>
            <a:r>
              <a:rPr lang="en-US" sz="1000" b="1" dirty="0">
                <a:solidFill>
                  <a:srgbClr val="000000">
                    <a:lumMod val="75000"/>
                    <a:lumOff val="25000"/>
                  </a:srgbClr>
                </a:solidFill>
                <a:latin typeface="Century Gothic" panose="020B0502020202020204" pitchFamily="34" charset="0"/>
              </a:rPr>
              <a:t>Public Health Department (8)</a:t>
            </a:r>
          </a:p>
        </p:txBody>
      </p:sp>
      <p:sp>
        <p:nvSpPr>
          <p:cNvPr id="130" name="TextBox 129"/>
          <p:cNvSpPr txBox="1"/>
          <p:nvPr userDrawn="1"/>
        </p:nvSpPr>
        <p:spPr>
          <a:xfrm>
            <a:off x="5916470" y="6247260"/>
            <a:ext cx="1604927" cy="246221"/>
          </a:xfrm>
          <a:prstGeom prst="rect">
            <a:avLst/>
          </a:prstGeom>
          <a:noFill/>
        </p:spPr>
        <p:txBody>
          <a:bodyPr wrap="none" rtlCol="0">
            <a:spAutoFit/>
          </a:bodyPr>
          <a:lstStyle/>
          <a:p>
            <a:r>
              <a:rPr lang="en-US" sz="1000" b="1" dirty="0">
                <a:solidFill>
                  <a:srgbClr val="000000">
                    <a:lumMod val="75000"/>
                    <a:lumOff val="25000"/>
                  </a:srgbClr>
                </a:solidFill>
                <a:latin typeface="Century Gothic" panose="020B0502020202020204" pitchFamily="34" charset="0"/>
              </a:rPr>
              <a:t>Multi County District (3)</a:t>
            </a:r>
          </a:p>
        </p:txBody>
      </p:sp>
    </p:spTree>
    <p:extLst>
      <p:ext uri="{BB962C8B-B14F-4D97-AF65-F5344CB8AC3E}">
        <p14:creationId xmlns:p14="http://schemas.microsoft.com/office/powerpoint/2010/main" val="21433121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6927" y="623453"/>
            <a:ext cx="9144000" cy="553998"/>
          </a:xfrm>
          <a:prstGeom prst="rect">
            <a:avLst/>
          </a:prstGeom>
          <a:noFill/>
        </p:spPr>
        <p:txBody>
          <a:bodyPr wrap="square" rtlCol="0">
            <a:spAutoFit/>
          </a:bodyPr>
          <a:lstStyle/>
          <a:p>
            <a:pPr algn="ctr"/>
            <a:r>
              <a:rPr lang="en-US" sz="3000" dirty="0">
                <a:solidFill>
                  <a:srgbClr val="000000">
                    <a:lumMod val="75000"/>
                    <a:lumOff val="25000"/>
                  </a:srgbClr>
                </a:solidFill>
                <a:latin typeface="Century Gothic" panose="020B0502020202020204" pitchFamily="34" charset="0"/>
              </a:rPr>
              <a:t>Public Health System</a:t>
            </a:r>
          </a:p>
        </p:txBody>
      </p:sp>
      <p:sp>
        <p:nvSpPr>
          <p:cNvPr id="10" name="Rectangle 9"/>
          <p:cNvSpPr/>
          <p:nvPr userDrawn="1"/>
        </p:nvSpPr>
        <p:spPr>
          <a:xfrm>
            <a:off x="5751501" y="5150529"/>
            <a:ext cx="2776041" cy="1564531"/>
          </a:xfrm>
          <a:prstGeom prst="rect">
            <a:avLst/>
          </a:prstGeom>
        </p:spPr>
        <p:txBody>
          <a:bodyPr wrap="square">
            <a:spAutoFit/>
          </a:bodyPr>
          <a:lstStyle/>
          <a:p>
            <a:pPr marL="1588">
              <a:spcBef>
                <a:spcPts val="900"/>
              </a:spcBef>
            </a:pPr>
            <a:r>
              <a:rPr lang="en-US" sz="1600" dirty="0">
                <a:solidFill>
                  <a:srgbClr val="000000">
                    <a:lumMod val="75000"/>
                    <a:lumOff val="25000"/>
                  </a:srgbClr>
                </a:solidFill>
                <a:latin typeface="Century Gothic" panose="020B0502020202020204" pitchFamily="34" charset="0"/>
              </a:rPr>
              <a:t>Partners</a:t>
            </a:r>
          </a:p>
          <a:p>
            <a:pPr marL="1588">
              <a:spcBef>
                <a:spcPts val="200"/>
              </a:spcBef>
            </a:pPr>
            <a:r>
              <a:rPr lang="en-US" sz="1300" dirty="0">
                <a:solidFill>
                  <a:srgbClr val="000000">
                    <a:lumMod val="75000"/>
                    <a:lumOff val="25000"/>
                  </a:srgbClr>
                </a:solidFill>
                <a:latin typeface="Century Gothic" panose="020B0502020202020204" pitchFamily="34" charset="0"/>
              </a:rPr>
              <a:t>Health Care Delivery System</a:t>
            </a:r>
          </a:p>
          <a:p>
            <a:pPr marL="1588"/>
            <a:r>
              <a:rPr lang="en-US" sz="1300" dirty="0">
                <a:solidFill>
                  <a:srgbClr val="000000">
                    <a:lumMod val="75000"/>
                    <a:lumOff val="25000"/>
                  </a:srgbClr>
                </a:solidFill>
                <a:latin typeface="Century Gothic" panose="020B0502020202020204" pitchFamily="34" charset="0"/>
              </a:rPr>
              <a:t>Professional Associations</a:t>
            </a:r>
          </a:p>
          <a:p>
            <a:pPr marL="1588"/>
            <a:r>
              <a:rPr lang="en-US" sz="1300" dirty="0">
                <a:solidFill>
                  <a:srgbClr val="000000">
                    <a:lumMod val="75000"/>
                    <a:lumOff val="25000"/>
                  </a:srgbClr>
                </a:solidFill>
                <a:latin typeface="Century Gothic" panose="020B0502020202020204" pitchFamily="34" charset="0"/>
              </a:rPr>
              <a:t>Academic Institutions</a:t>
            </a:r>
          </a:p>
          <a:p>
            <a:pPr marL="1588"/>
            <a:r>
              <a:rPr lang="en-US" sz="1300" dirty="0">
                <a:solidFill>
                  <a:srgbClr val="000000">
                    <a:lumMod val="75000"/>
                    <a:lumOff val="25000"/>
                  </a:srgbClr>
                </a:solidFill>
                <a:latin typeface="Century Gothic" panose="020B0502020202020204" pitchFamily="34" charset="0"/>
              </a:rPr>
              <a:t>Non-Profit Organizations</a:t>
            </a:r>
          </a:p>
          <a:p>
            <a:pPr marL="1588"/>
            <a:r>
              <a:rPr lang="en-US" sz="1300" dirty="0">
                <a:solidFill>
                  <a:srgbClr val="000000">
                    <a:lumMod val="75000"/>
                    <a:lumOff val="25000"/>
                  </a:srgbClr>
                </a:solidFill>
                <a:latin typeface="Century Gothic" panose="020B0502020202020204" pitchFamily="34" charset="0"/>
              </a:rPr>
              <a:t>Private Sector</a:t>
            </a:r>
          </a:p>
          <a:p>
            <a:pPr marL="1588"/>
            <a:r>
              <a:rPr lang="en-US" sz="1300" dirty="0">
                <a:solidFill>
                  <a:srgbClr val="000000">
                    <a:lumMod val="75000"/>
                    <a:lumOff val="25000"/>
                  </a:srgbClr>
                </a:solidFill>
                <a:latin typeface="Century Gothic" panose="020B0502020202020204" pitchFamily="34" charset="0"/>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r>
              <a:rPr lang="en-US" dirty="0">
                <a:solidFill>
                  <a:srgbClr val="349D96"/>
                </a:solidFill>
                <a:latin typeface="Century Gothic" panose="020B0502020202020204" pitchFamily="34" charset="0"/>
              </a:rPr>
              <a:t>WASHINGTON STATE</a:t>
            </a:r>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8" y="5688106"/>
            <a:ext cx="2382679"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p:cNvSpPr/>
          <p:nvPr userDrawn="1"/>
        </p:nvSpPr>
        <p:spPr>
          <a:xfrm>
            <a:off x="3227145" y="5149475"/>
            <a:ext cx="2667000" cy="1164421"/>
          </a:xfrm>
          <a:prstGeom prst="rect">
            <a:avLst/>
          </a:prstGeom>
          <a:noFill/>
        </p:spPr>
        <p:txBody>
          <a:bodyPr wrap="square">
            <a:spAutoFit/>
          </a:bodyPr>
          <a:lstStyle/>
          <a:p>
            <a:pPr>
              <a:spcBef>
                <a:spcPts val="900"/>
              </a:spcBef>
            </a:pPr>
            <a:r>
              <a:rPr lang="en-US" sz="1600" dirty="0">
                <a:solidFill>
                  <a:srgbClr val="000000">
                    <a:lumMod val="75000"/>
                    <a:lumOff val="25000"/>
                  </a:srgbClr>
                </a:solidFill>
                <a:latin typeface="Century Gothic" panose="020B0502020202020204" pitchFamily="34" charset="0"/>
              </a:rPr>
              <a:t>Government</a:t>
            </a:r>
          </a:p>
          <a:p>
            <a:pPr>
              <a:spcBef>
                <a:spcPts val="200"/>
              </a:spcBef>
            </a:pPr>
            <a:r>
              <a:rPr lang="en-US" sz="1300" dirty="0">
                <a:solidFill>
                  <a:srgbClr val="000000">
                    <a:lumMod val="75000"/>
                    <a:lumOff val="25000"/>
                  </a:srgbClr>
                </a:solidFill>
                <a:latin typeface="Century Gothic" panose="020B0502020202020204" pitchFamily="34" charset="0"/>
              </a:rPr>
              <a:t>Department of Health</a:t>
            </a:r>
          </a:p>
          <a:p>
            <a:r>
              <a:rPr lang="en-US" sz="1300" dirty="0">
                <a:solidFill>
                  <a:srgbClr val="000000">
                    <a:lumMod val="75000"/>
                    <a:lumOff val="25000"/>
                  </a:srgbClr>
                </a:solidFill>
                <a:latin typeface="Century Gothic" panose="020B0502020202020204" pitchFamily="34" charset="0"/>
              </a:rPr>
              <a:t>State Board of Health</a:t>
            </a:r>
          </a:p>
          <a:p>
            <a:r>
              <a:rPr lang="en-US" sz="1300" dirty="0">
                <a:solidFill>
                  <a:srgbClr val="000000">
                    <a:lumMod val="75000"/>
                    <a:lumOff val="25000"/>
                  </a:srgbClr>
                </a:solidFill>
                <a:latin typeface="Century Gothic" panose="020B0502020202020204" pitchFamily="34" charset="0"/>
              </a:rPr>
              <a:t>Local Health Jurisdictions (35)</a:t>
            </a:r>
          </a:p>
          <a:p>
            <a:r>
              <a:rPr lang="en-US" sz="1300" dirty="0">
                <a:solidFill>
                  <a:srgbClr val="000000">
                    <a:lumMod val="75000"/>
                    <a:lumOff val="25000"/>
                  </a:srgbClr>
                </a:solidFill>
                <a:latin typeface="Century Gothic" panose="020B0502020202020204" pitchFamily="34" charset="0"/>
              </a:rPr>
              <a:t>Tribal Nations (29)</a:t>
            </a:r>
          </a:p>
        </p:txBody>
      </p:sp>
    </p:spTree>
    <p:extLst>
      <p:ext uri="{BB962C8B-B14F-4D97-AF65-F5344CB8AC3E}">
        <p14:creationId xmlns:p14="http://schemas.microsoft.com/office/powerpoint/2010/main" val="7217796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3431263"/>
          </a:xfrm>
        </p:spPr>
        <p:txBody>
          <a:bodyPr/>
          <a:lstStyle>
            <a:lvl1pPr marL="0" indent="0">
              <a:buNone/>
              <a:defRPr/>
            </a:lvl1pPr>
          </a:lstStyle>
          <a:p>
            <a:r>
              <a:rPr lang="en-US" dirty="0"/>
              <a:t>Click icon to add picture</a:t>
            </a:r>
          </a:p>
        </p:txBody>
      </p:sp>
      <p:sp>
        <p:nvSpPr>
          <p:cNvPr id="11" name="Text Placeholder 2"/>
          <p:cNvSpPr>
            <a:spLocks noGrp="1"/>
          </p:cNvSpPr>
          <p:nvPr>
            <p:ph type="body" sz="quarter" idx="12" hasCustomPrompt="1"/>
          </p:nvPr>
        </p:nvSpPr>
        <p:spPr>
          <a:xfrm>
            <a:off x="1215717" y="3933309"/>
            <a:ext cx="6751332" cy="965200"/>
          </a:xfrm>
        </p:spPr>
        <p:txBody>
          <a:bodyPr>
            <a:noAutofit/>
          </a:bodyPr>
          <a:lstStyle>
            <a:lvl1pPr marL="0" indent="0">
              <a:buNone/>
              <a:defRPr sz="2000"/>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2" name="Text Placeholder 2"/>
          <p:cNvSpPr>
            <a:spLocks noGrp="1"/>
          </p:cNvSpPr>
          <p:nvPr>
            <p:ph type="body" sz="quarter" idx="13" hasCustomPrompt="1"/>
          </p:nvPr>
        </p:nvSpPr>
        <p:spPr>
          <a:xfrm>
            <a:off x="1214653" y="4903934"/>
            <a:ext cx="6752396" cy="1363195"/>
          </a:xfrm>
        </p:spPr>
        <p:txBody>
          <a:bodyPr>
            <a:noAutofit/>
          </a:bodyPr>
          <a:lstStyle>
            <a:lvl1pPr marL="0" indent="0">
              <a:buNone/>
              <a:defRPr sz="180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7" name="TextBox 6"/>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36944926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4778820"/>
          </a:xfrm>
        </p:spPr>
        <p:txBody>
          <a:bodyPr/>
          <a:lstStyle>
            <a:lvl1pPr marL="0" indent="0">
              <a:buNone/>
              <a:defRPr/>
            </a:lvl1pPr>
          </a:lstStyle>
          <a:p>
            <a:r>
              <a:rPr lang="en-US" dirty="0"/>
              <a:t>Click icon to add picture</a:t>
            </a:r>
          </a:p>
        </p:txBody>
      </p:sp>
      <p:sp>
        <p:nvSpPr>
          <p:cNvPr id="11" name="Text Placeholder 2"/>
          <p:cNvSpPr>
            <a:spLocks noGrp="1"/>
          </p:cNvSpPr>
          <p:nvPr>
            <p:ph type="body" sz="quarter" idx="12" hasCustomPrompt="1"/>
          </p:nvPr>
        </p:nvSpPr>
        <p:spPr>
          <a:xfrm>
            <a:off x="1215717" y="5297702"/>
            <a:ext cx="6751332" cy="965200"/>
          </a:xfrm>
        </p:spPr>
        <p:txBody>
          <a:bodyPr>
            <a:noAutofit/>
          </a:bodyPr>
          <a:lstStyle>
            <a:lvl1pPr marL="0" indent="0">
              <a:buNone/>
              <a:defRPr sz="2000"/>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5" name="TextBox 4">
            <a:extLst>
              <a:ext uri="{FF2B5EF4-FFF2-40B4-BE49-F238E27FC236}">
                <a16:creationId xmlns:a16="http://schemas.microsoft.com/office/drawing/2014/main" id="{B0B312A0-479E-44D2-AEFA-1DF4E3D071A2}"/>
              </a:ext>
            </a:extLst>
          </p:cNvPr>
          <p:cNvSpPr txBox="1"/>
          <p:nvPr userDrawn="1"/>
        </p:nvSpPr>
        <p:spPr>
          <a:xfrm>
            <a:off x="4335257" y="6559781"/>
            <a:ext cx="457200" cy="276999"/>
          </a:xfrm>
          <a:prstGeom prst="rect">
            <a:avLst/>
          </a:prstGeom>
          <a:noFill/>
        </p:spPr>
        <p:txBody>
          <a:bodyPr wrap="square" rtlCol="0">
            <a:spAutoFit/>
          </a:bodyPr>
          <a:lstStyle/>
          <a:p>
            <a:pPr algn="ctr"/>
            <a:fld id="{4A2B90F3-8219-4CDA-888A-56317BF553C7}" type="slidenum">
              <a:rPr lang="en-US" sz="1200" smtClean="0">
                <a:solidFill>
                  <a:srgbClr val="000000"/>
                </a:solidFill>
                <a:latin typeface="Century Gothic" panose="020B0502020202020204" pitchFamily="34" charset="0"/>
              </a:rPr>
              <a:pPr algn="ctr"/>
              <a:t>‹#›</a:t>
            </a:fld>
            <a:endParaRPr lang="en-US" sz="1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772608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4324139" y="2815173"/>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Text Placeholder 8"/>
          <p:cNvSpPr>
            <a:spLocks noGrp="1"/>
          </p:cNvSpPr>
          <p:nvPr>
            <p:ph type="body" sz="quarter" idx="10" hasCustomPrompt="1"/>
          </p:nvPr>
        </p:nvSpPr>
        <p:spPr>
          <a:xfrm>
            <a:off x="-8313" y="2256440"/>
            <a:ext cx="9144000" cy="478522"/>
          </a:xfrm>
        </p:spPr>
        <p:txBody>
          <a:bodyPr>
            <a:noAutofit/>
          </a:bodyPr>
          <a:lstStyle>
            <a:lvl1pPr marL="0" indent="0" algn="ctr">
              <a:buNone/>
              <a:defRPr sz="3000">
                <a:solidFill>
                  <a:schemeClr val="tx1">
                    <a:lumMod val="75000"/>
                    <a:lumOff val="25000"/>
                  </a:schemeClr>
                </a:solidFill>
              </a:defRPr>
            </a:lvl1pPr>
          </a:lstStyle>
          <a:p>
            <a:pPr lvl="0"/>
            <a:r>
              <a:rPr lang="en-US" dirty="0"/>
              <a:t>Section Divider</a:t>
            </a:r>
          </a:p>
        </p:txBody>
      </p:sp>
      <p:sp>
        <p:nvSpPr>
          <p:cNvPr id="6" name="Text Placeholder 9"/>
          <p:cNvSpPr>
            <a:spLocks noGrp="1"/>
          </p:cNvSpPr>
          <p:nvPr>
            <p:ph type="body" sz="quarter" idx="12" hasCustomPrompt="1"/>
          </p:nvPr>
        </p:nvSpPr>
        <p:spPr>
          <a:xfrm>
            <a:off x="-1" y="3229980"/>
            <a:ext cx="9135687" cy="1111250"/>
          </a:xfrm>
        </p:spPr>
        <p:txBody>
          <a:bodyPr>
            <a:normAutofit/>
          </a:bodyPr>
          <a:lstStyle>
            <a:lvl1pPr marL="0" indent="0" algn="ctr">
              <a:lnSpc>
                <a:spcPct val="100000"/>
              </a:lnSpc>
              <a:spcBef>
                <a:spcPts val="0"/>
              </a:spcBef>
              <a:buNone/>
              <a:defRPr sz="3000" cap="all" baseline="0">
                <a:solidFill>
                  <a:srgbClr val="404040"/>
                </a:solidFill>
              </a:defRPr>
            </a:lvl1pPr>
          </a:lstStyle>
          <a:p>
            <a:pPr lvl="0"/>
            <a:r>
              <a:rPr lang="en-US" dirty="0"/>
              <a:t>Chapter title</a:t>
            </a:r>
          </a:p>
        </p:txBody>
      </p:sp>
    </p:spTree>
    <p:extLst>
      <p:ext uri="{BB962C8B-B14F-4D97-AF65-F5344CB8AC3E}">
        <p14:creationId xmlns:p14="http://schemas.microsoft.com/office/powerpoint/2010/main" val="105914013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7489768" cy="3773978"/>
          </a:xfrm>
        </p:spPr>
        <p:txBody>
          <a:bodyPr/>
          <a:lstStyle>
            <a:lvl1pPr marL="0" indent="0">
              <a:buNone/>
              <a:defRPr/>
            </a:lvl1pPr>
          </a:lstStyle>
          <a:p>
            <a:r>
              <a:rPr lang="en-US" dirty="0"/>
              <a:t>Click icon to add picture</a:t>
            </a:r>
          </a:p>
        </p:txBody>
      </p:sp>
      <p:sp>
        <p:nvSpPr>
          <p:cNvPr id="11" name="Text Placeholder 2"/>
          <p:cNvSpPr>
            <a:spLocks noGrp="1"/>
          </p:cNvSpPr>
          <p:nvPr>
            <p:ph type="body" sz="quarter" idx="12" hasCustomPrompt="1"/>
          </p:nvPr>
        </p:nvSpPr>
        <p:spPr>
          <a:xfrm>
            <a:off x="839585" y="5297702"/>
            <a:ext cx="7489768" cy="965200"/>
          </a:xfrm>
        </p:spPr>
        <p:txBody>
          <a:bodyPr>
            <a:normAutofit/>
          </a:bodyPr>
          <a:lstStyle>
            <a:lvl1pPr marL="0" indent="0">
              <a:buNone/>
              <a:defRPr sz="2000"/>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6" name="TextBox 5"/>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16415962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3507971" cy="3773978"/>
          </a:xfrm>
        </p:spPr>
        <p:txBody>
          <a:bodyPr/>
          <a:lstStyle>
            <a:lvl1pPr marL="0" indent="0">
              <a:buNone/>
              <a:defRPr/>
            </a:lvl1pPr>
          </a:lstStyle>
          <a:p>
            <a:r>
              <a:rPr lang="en-US" dirty="0"/>
              <a:t>Click icon to add picture</a:t>
            </a:r>
          </a:p>
        </p:txBody>
      </p:sp>
      <p:sp>
        <p:nvSpPr>
          <p:cNvPr id="11" name="Text Placeholder 2"/>
          <p:cNvSpPr>
            <a:spLocks noGrp="1"/>
          </p:cNvSpPr>
          <p:nvPr>
            <p:ph type="body" sz="quarter" idx="12" hasCustomPrompt="1"/>
          </p:nvPr>
        </p:nvSpPr>
        <p:spPr>
          <a:xfrm>
            <a:off x="839585" y="5021477"/>
            <a:ext cx="7442662" cy="965200"/>
          </a:xfrm>
        </p:spPr>
        <p:txBody>
          <a:bodyPr>
            <a:noAutofit/>
          </a:bodyPr>
          <a:lstStyle>
            <a:lvl1pPr marL="0" indent="0">
              <a:buNone/>
              <a:defRPr sz="2000"/>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 name="Picture Placeholder 17"/>
          <p:cNvSpPr>
            <a:spLocks noGrp="1"/>
          </p:cNvSpPr>
          <p:nvPr>
            <p:ph type="pic" sz="quarter" idx="13"/>
          </p:nvPr>
        </p:nvSpPr>
        <p:spPr>
          <a:xfrm>
            <a:off x="4774276" y="814647"/>
            <a:ext cx="3507971" cy="3773978"/>
          </a:xfrm>
        </p:spPr>
        <p:txBody>
          <a:bodyPr/>
          <a:lstStyle>
            <a:lvl1pPr marL="0" indent="0">
              <a:buNone/>
              <a:defRPr/>
            </a:lvl1pPr>
          </a:lstStyle>
          <a:p>
            <a:r>
              <a:rPr lang="en-US" dirty="0"/>
              <a:t>Click icon to add picture</a:t>
            </a:r>
          </a:p>
        </p:txBody>
      </p:sp>
      <p:sp>
        <p:nvSpPr>
          <p:cNvPr id="7" name="TextBox 6"/>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7343289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6865315"/>
          </a:xfrm>
          <a:effectLst/>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40434861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1031777"/>
            <a:ext cx="9144000" cy="4778820"/>
          </a:xfrm>
        </p:spPr>
        <p:txBody>
          <a:bodyPr/>
          <a:lstStyle>
            <a:lvl1pPr marL="0" indent="0">
              <a:buNone/>
              <a:defRPr/>
            </a:lvl1pPr>
          </a:lstStyle>
          <a:p>
            <a:r>
              <a:rPr lang="en-US" dirty="0"/>
              <a:t>Click icon to add picture</a:t>
            </a:r>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26305765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7489768" cy="5228706"/>
          </a:xfrm>
        </p:spPr>
        <p:txBody>
          <a:bodyPr/>
          <a:lstStyle>
            <a:lvl1pPr marL="0" indent="0">
              <a:buNone/>
              <a:defRPr/>
            </a:lvl1pPr>
          </a:lstStyle>
          <a:p>
            <a:r>
              <a:rPr lang="en-US" dirty="0"/>
              <a:t>Click icon to add picture</a:t>
            </a:r>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7218645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3507971" cy="5187142"/>
          </a:xfrm>
        </p:spPr>
        <p:txBody>
          <a:bodyPr/>
          <a:lstStyle>
            <a:lvl1pPr marL="0" indent="0">
              <a:buNone/>
              <a:defRPr/>
            </a:lvl1pPr>
          </a:lstStyle>
          <a:p>
            <a:r>
              <a:rPr lang="en-US" dirty="0"/>
              <a:t>Click icon to add picture</a:t>
            </a:r>
          </a:p>
        </p:txBody>
      </p:sp>
      <p:sp>
        <p:nvSpPr>
          <p:cNvPr id="4" name="Picture Placeholder 17"/>
          <p:cNvSpPr>
            <a:spLocks noGrp="1"/>
          </p:cNvSpPr>
          <p:nvPr>
            <p:ph type="pic" sz="quarter" idx="13"/>
          </p:nvPr>
        </p:nvSpPr>
        <p:spPr>
          <a:xfrm>
            <a:off x="4774276" y="814647"/>
            <a:ext cx="3507971" cy="5187142"/>
          </a:xfrm>
        </p:spPr>
        <p:txBody>
          <a:bodyPr/>
          <a:lstStyle>
            <a:lvl1pPr marL="0" indent="0">
              <a:buNone/>
              <a:defRPr/>
            </a:lvl1pPr>
          </a:lstStyle>
          <a:p>
            <a:r>
              <a:rPr lang="en-US" dirty="0"/>
              <a:t>Click icon to add picture</a:t>
            </a:r>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22368261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647210" y="1233820"/>
            <a:ext cx="3960262" cy="1828810"/>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4647211" y="3069758"/>
            <a:ext cx="3960262" cy="3048380"/>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4038" y="-7315"/>
            <a:ext cx="3585172" cy="2688879"/>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Text Placeholder 13"/>
          <p:cNvSpPr>
            <a:spLocks noGrp="1"/>
          </p:cNvSpPr>
          <p:nvPr>
            <p:ph type="body" sz="quarter" idx="11" hasCustomPrompt="1"/>
          </p:nvPr>
        </p:nvSpPr>
        <p:spPr>
          <a:xfrm>
            <a:off x="877824" y="3290206"/>
            <a:ext cx="2816351" cy="2174875"/>
          </a:xfrm>
        </p:spPr>
        <p:txBody>
          <a:bodyPr>
            <a:normAutofit/>
          </a:bodyPr>
          <a:lstStyle>
            <a:lvl1pPr marL="0" indent="0" algn="r">
              <a:spcBef>
                <a:spcPts val="0"/>
              </a:spcBef>
              <a:buNone/>
              <a:defRPr sz="3000"/>
            </a:lvl1pPr>
          </a:lstStyle>
          <a:p>
            <a:pPr lvl="0"/>
            <a:r>
              <a:rPr lang="en-US" dirty="0"/>
              <a:t>Left Photo Slide 1</a:t>
            </a:r>
          </a:p>
        </p:txBody>
      </p:sp>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19203274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4038" y="-1"/>
            <a:ext cx="3960402" cy="6858001"/>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3"/>
          <p:cNvSpPr>
            <a:spLocks noGrp="1"/>
          </p:cNvSpPr>
          <p:nvPr>
            <p:ph type="body" sz="half" idx="2" hasCustomPrompt="1"/>
          </p:nvPr>
        </p:nvSpPr>
        <p:spPr>
          <a:xfrm>
            <a:off x="4579756" y="2099462"/>
            <a:ext cx="3960262" cy="595546"/>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Left Photo Slide 2</a:t>
            </a:r>
          </a:p>
        </p:txBody>
      </p:sp>
      <p:sp>
        <p:nvSpPr>
          <p:cNvPr id="13" name="Text Placeholder 3"/>
          <p:cNvSpPr>
            <a:spLocks noGrp="1"/>
          </p:cNvSpPr>
          <p:nvPr>
            <p:ph type="body" sz="half" idx="10" hasCustomPrompt="1"/>
          </p:nvPr>
        </p:nvSpPr>
        <p:spPr>
          <a:xfrm>
            <a:off x="4579756" y="2702503"/>
            <a:ext cx="3960262"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42190826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26497" y="1711756"/>
            <a:ext cx="2817895" cy="983251"/>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Left Photos Slide 3</a:t>
            </a:r>
          </a:p>
        </p:txBody>
      </p:sp>
      <p:sp>
        <p:nvSpPr>
          <p:cNvPr id="13" name="Text Placeholder 3"/>
          <p:cNvSpPr>
            <a:spLocks noGrp="1"/>
          </p:cNvSpPr>
          <p:nvPr>
            <p:ph type="body" sz="half" idx="10" hasCustomPrompt="1"/>
          </p:nvPr>
        </p:nvSpPr>
        <p:spPr>
          <a:xfrm>
            <a:off x="5726498" y="2702503"/>
            <a:ext cx="2817895"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7315" y="-2744"/>
            <a:ext cx="2618333" cy="6858000"/>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2614475" y="-2744"/>
            <a:ext cx="2484922" cy="3429000"/>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2614475" y="3436315"/>
            <a:ext cx="2484922" cy="342168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3121948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1" y="1219190"/>
            <a:ext cx="3960262" cy="1828810"/>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629842" y="3055128"/>
            <a:ext cx="3960262" cy="3048380"/>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5558828" y="-7315"/>
            <a:ext cx="3585172" cy="2688879"/>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Text Placeholder 13"/>
          <p:cNvSpPr>
            <a:spLocks noGrp="1"/>
          </p:cNvSpPr>
          <p:nvPr>
            <p:ph type="body" sz="quarter" idx="11" hasCustomPrompt="1"/>
          </p:nvPr>
        </p:nvSpPr>
        <p:spPr>
          <a:xfrm>
            <a:off x="5442178" y="3290206"/>
            <a:ext cx="2685822" cy="2174875"/>
          </a:xfrm>
        </p:spPr>
        <p:txBody>
          <a:bodyPr>
            <a:normAutofit/>
          </a:bodyPr>
          <a:lstStyle>
            <a:lvl1pPr marL="0" indent="0">
              <a:buNone/>
              <a:defRPr sz="3000"/>
            </a:lvl1pPr>
          </a:lstStyle>
          <a:p>
            <a:pPr lvl="0"/>
            <a:r>
              <a:rPr lang="en-US" dirty="0"/>
              <a:t>Right Photo Slide 1</a:t>
            </a:r>
          </a:p>
        </p:txBody>
      </p:sp>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109796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baseline="0">
                <a:solidFill>
                  <a:schemeClr val="tx1">
                    <a:lumMod val="75000"/>
                    <a:lumOff val="25000"/>
                  </a:schemeClr>
                </a:solidFill>
              </a:defRPr>
            </a:lvl1pPr>
          </a:lstStyle>
          <a:p>
            <a:pPr lvl="0"/>
            <a:r>
              <a:rPr lang="en-US" dirty="0"/>
              <a:t>Title</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noAutofit/>
          </a:bodyPr>
          <a:lstStyle>
            <a:lvl1pPr marL="0" indent="0">
              <a:buClr>
                <a:srgbClr val="57B6AF"/>
              </a:buClr>
              <a:buNone/>
              <a:defRPr sz="2000" baseline="0"/>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404916310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182565" y="-1"/>
            <a:ext cx="3960402" cy="6858001"/>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629847" y="2709818"/>
            <a:ext cx="3960262"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5" name="Text Placeholder 3"/>
          <p:cNvSpPr>
            <a:spLocks noGrp="1"/>
          </p:cNvSpPr>
          <p:nvPr>
            <p:ph type="body" sz="half" idx="2" hasCustomPrompt="1"/>
          </p:nvPr>
        </p:nvSpPr>
        <p:spPr>
          <a:xfrm>
            <a:off x="629847" y="2106778"/>
            <a:ext cx="3960262" cy="595725"/>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Right Photo Slide 2</a:t>
            </a:r>
          </a:p>
        </p:txBody>
      </p:sp>
    </p:spTree>
    <p:extLst>
      <p:ext uri="{BB962C8B-B14F-4D97-AF65-F5344CB8AC3E}">
        <p14:creationId xmlns:p14="http://schemas.microsoft.com/office/powerpoint/2010/main" val="148083681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629832" y="1711756"/>
            <a:ext cx="2817895" cy="983251"/>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Right Photos Slide 3</a:t>
            </a:r>
          </a:p>
        </p:txBody>
      </p:sp>
      <p:sp>
        <p:nvSpPr>
          <p:cNvPr id="13" name="Text Placeholder 3"/>
          <p:cNvSpPr>
            <a:spLocks noGrp="1"/>
          </p:cNvSpPr>
          <p:nvPr>
            <p:ph type="body" sz="half" idx="10" hasCustomPrompt="1"/>
          </p:nvPr>
        </p:nvSpPr>
        <p:spPr>
          <a:xfrm>
            <a:off x="629833" y="2702503"/>
            <a:ext cx="2817895"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6524188" y="-1"/>
            <a:ext cx="2618333" cy="6858001"/>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4030307" y="-1"/>
            <a:ext cx="2484922" cy="342150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4030307" y="3429000"/>
            <a:ext cx="2485479" cy="3429000"/>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1870668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182565" y="-7316"/>
            <a:ext cx="3960402" cy="686531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3"/>
          <p:cNvSpPr>
            <a:spLocks noGrp="1"/>
          </p:cNvSpPr>
          <p:nvPr>
            <p:ph type="body" sz="half" idx="2" hasCustomPrompt="1"/>
          </p:nvPr>
        </p:nvSpPr>
        <p:spPr>
          <a:xfrm>
            <a:off x="684277" y="1721334"/>
            <a:ext cx="3905832" cy="489160"/>
          </a:xfrm>
        </p:spPr>
        <p:txBody>
          <a:bodyPr>
            <a:noAutofit/>
          </a:bodyPr>
          <a:lstStyle>
            <a:lvl1pPr marL="0" indent="0">
              <a:buNone/>
              <a:defRPr sz="3000" b="1">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a:t>
            </a:r>
          </a:p>
        </p:txBody>
      </p:sp>
      <p:sp>
        <p:nvSpPr>
          <p:cNvPr id="11" name="Text Placeholder 2"/>
          <p:cNvSpPr>
            <a:spLocks noGrp="1"/>
          </p:cNvSpPr>
          <p:nvPr>
            <p:ph type="body" sz="quarter" idx="11" hasCustomPrompt="1"/>
          </p:nvPr>
        </p:nvSpPr>
        <p:spPr>
          <a:xfrm>
            <a:off x="684668" y="2221605"/>
            <a:ext cx="3905441" cy="325437"/>
          </a:xfrm>
        </p:spPr>
        <p:txBody>
          <a:bodyPr>
            <a:noAutofit/>
          </a:bodyPr>
          <a:lstStyle>
            <a:lvl1pPr marL="0" indent="0">
              <a:buNone/>
              <a:defRPr sz="180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Manager Title</a:t>
            </a:r>
          </a:p>
        </p:txBody>
      </p:sp>
      <p:sp>
        <p:nvSpPr>
          <p:cNvPr id="12" name="Text Placeholder 3"/>
          <p:cNvSpPr>
            <a:spLocks noGrp="1"/>
          </p:cNvSpPr>
          <p:nvPr>
            <p:ph type="body" sz="half" idx="10" hasCustomPrompt="1"/>
          </p:nvPr>
        </p:nvSpPr>
        <p:spPr>
          <a:xfrm>
            <a:off x="684277" y="2702503"/>
            <a:ext cx="3905832"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8013446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21" hasCustomPrompt="1"/>
          </p:nvPr>
        </p:nvSpPr>
        <p:spPr>
          <a:xfrm>
            <a:off x="-7313"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Team Slide 1</a:t>
            </a:r>
          </a:p>
        </p:txBody>
      </p:sp>
      <p:sp>
        <p:nvSpPr>
          <p:cNvPr id="17" name="Picture Placeholder 15"/>
          <p:cNvSpPr>
            <a:spLocks noGrp="1"/>
          </p:cNvSpPr>
          <p:nvPr>
            <p:ph type="pic" sz="quarter" idx="23"/>
          </p:nvPr>
        </p:nvSpPr>
        <p:spPr>
          <a:xfrm>
            <a:off x="3459621" y="1787642"/>
            <a:ext cx="2165350" cy="2174875"/>
          </a:xfrm>
        </p:spPr>
        <p:txBody>
          <a:bodyPr/>
          <a:lstStyle>
            <a:lvl1pPr marL="0" indent="0">
              <a:buNone/>
              <a:defRPr/>
            </a:lvl1pPr>
          </a:lstStyle>
          <a:p>
            <a:r>
              <a:rPr lang="en-US" dirty="0"/>
              <a:t>Click icon to add picture</a:t>
            </a:r>
          </a:p>
        </p:txBody>
      </p:sp>
      <p:sp>
        <p:nvSpPr>
          <p:cNvPr id="19" name="Picture Placeholder 15"/>
          <p:cNvSpPr>
            <a:spLocks noGrp="1"/>
          </p:cNvSpPr>
          <p:nvPr>
            <p:ph type="pic" sz="quarter" idx="24"/>
          </p:nvPr>
        </p:nvSpPr>
        <p:spPr>
          <a:xfrm>
            <a:off x="799271" y="1787642"/>
            <a:ext cx="2165350" cy="2174875"/>
          </a:xfrm>
        </p:spPr>
        <p:txBody>
          <a:bodyPr/>
          <a:lstStyle>
            <a:lvl1pPr marL="0" indent="0">
              <a:buNone/>
              <a:defRPr/>
            </a:lvl1pPr>
          </a:lstStyle>
          <a:p>
            <a:r>
              <a:rPr lang="en-US" dirty="0"/>
              <a:t>Click icon to add picture</a:t>
            </a:r>
          </a:p>
        </p:txBody>
      </p:sp>
      <p:sp>
        <p:nvSpPr>
          <p:cNvPr id="20" name="Picture Placeholder 15"/>
          <p:cNvSpPr>
            <a:spLocks noGrp="1"/>
          </p:cNvSpPr>
          <p:nvPr>
            <p:ph type="pic" sz="quarter" idx="22"/>
          </p:nvPr>
        </p:nvSpPr>
        <p:spPr>
          <a:xfrm>
            <a:off x="6122760" y="1787642"/>
            <a:ext cx="2165350" cy="2174875"/>
          </a:xfrm>
        </p:spPr>
        <p:txBody>
          <a:bodyPr/>
          <a:lstStyle>
            <a:lvl1pPr marL="0" indent="0">
              <a:buNone/>
              <a:defRPr/>
            </a:lvl1pPr>
          </a:lstStyle>
          <a:p>
            <a:r>
              <a:rPr lang="en-US" dirty="0"/>
              <a:t>Click icon to add picture</a:t>
            </a:r>
          </a:p>
        </p:txBody>
      </p:sp>
      <p:sp>
        <p:nvSpPr>
          <p:cNvPr id="23" name="Text Placeholder 21"/>
          <p:cNvSpPr>
            <a:spLocks noGrp="1"/>
          </p:cNvSpPr>
          <p:nvPr>
            <p:ph type="body" sz="quarter" idx="25" hasCustomPrompt="1"/>
          </p:nvPr>
        </p:nvSpPr>
        <p:spPr>
          <a:xfrm>
            <a:off x="799139" y="4369066"/>
            <a:ext cx="2165481" cy="336550"/>
          </a:xfrm>
        </p:spPr>
        <p:txBody>
          <a:bodyPr>
            <a:noAutofit/>
          </a:bodyPr>
          <a:lstStyle>
            <a:lvl1pPr marL="0" indent="0" algn="ctr">
              <a:buFont typeface="Arial" panose="020B0604020202020204" pitchFamily="34" charset="0"/>
              <a:buNone/>
              <a:defRPr sz="22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4" name="Text Placeholder 21"/>
          <p:cNvSpPr>
            <a:spLocks noGrp="1"/>
          </p:cNvSpPr>
          <p:nvPr>
            <p:ph type="body" sz="quarter" idx="26" hasCustomPrompt="1"/>
          </p:nvPr>
        </p:nvSpPr>
        <p:spPr>
          <a:xfrm>
            <a:off x="3459622" y="4366079"/>
            <a:ext cx="2165349" cy="336550"/>
          </a:xfrm>
        </p:spPr>
        <p:txBody>
          <a:bodyPr>
            <a:noAutofit/>
          </a:bodyPr>
          <a:lstStyle>
            <a:lvl1pPr marL="0" indent="0" algn="ctr">
              <a:buFont typeface="Arial" panose="020B0604020202020204" pitchFamily="34" charset="0"/>
              <a:buNone/>
              <a:defRPr sz="22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5" name="Text Placeholder 21"/>
          <p:cNvSpPr>
            <a:spLocks noGrp="1"/>
          </p:cNvSpPr>
          <p:nvPr>
            <p:ph type="body" sz="quarter" idx="27" hasCustomPrompt="1"/>
          </p:nvPr>
        </p:nvSpPr>
        <p:spPr>
          <a:xfrm>
            <a:off x="6122629" y="4358568"/>
            <a:ext cx="2165349" cy="349454"/>
          </a:xfrm>
        </p:spPr>
        <p:txBody>
          <a:bodyPr>
            <a:noAutofit/>
          </a:bodyPr>
          <a:lstStyle>
            <a:lvl1pPr marL="0" indent="0" algn="ctr">
              <a:buFont typeface="Arial" panose="020B0604020202020204" pitchFamily="34" charset="0"/>
              <a:buNone/>
              <a:defRPr sz="22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7" name="Text Placeholder 21"/>
          <p:cNvSpPr>
            <a:spLocks noGrp="1"/>
          </p:cNvSpPr>
          <p:nvPr>
            <p:ph type="body" sz="quarter" idx="29" hasCustomPrompt="1"/>
          </p:nvPr>
        </p:nvSpPr>
        <p:spPr>
          <a:xfrm>
            <a:off x="3459490" y="4704753"/>
            <a:ext cx="2165481" cy="336550"/>
          </a:xfrm>
        </p:spPr>
        <p:txBody>
          <a:bodyPr>
            <a:normAutofit/>
          </a:bodyPr>
          <a:lstStyle>
            <a:lvl1pPr marL="0" indent="0" algn="ctr">
              <a:buFont typeface="Arial" panose="020B0604020202020204" pitchFamily="34" charset="0"/>
              <a:buNone/>
              <a:defRPr sz="18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8" name="Text Placeholder 21"/>
          <p:cNvSpPr>
            <a:spLocks noGrp="1"/>
          </p:cNvSpPr>
          <p:nvPr>
            <p:ph type="body" sz="quarter" idx="30" hasCustomPrompt="1"/>
          </p:nvPr>
        </p:nvSpPr>
        <p:spPr>
          <a:xfrm>
            <a:off x="799139" y="4712068"/>
            <a:ext cx="2165481" cy="336550"/>
          </a:xfrm>
        </p:spPr>
        <p:txBody>
          <a:bodyPr>
            <a:normAutofit/>
          </a:bodyPr>
          <a:lstStyle>
            <a:lvl1pPr marL="0" indent="0" algn="ctr">
              <a:buFont typeface="Arial" panose="020B0604020202020204" pitchFamily="34" charset="0"/>
              <a:buNone/>
              <a:defRPr sz="18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9" name="Text Placeholder 21"/>
          <p:cNvSpPr>
            <a:spLocks noGrp="1"/>
          </p:cNvSpPr>
          <p:nvPr>
            <p:ph type="body" sz="quarter" idx="31" hasCustomPrompt="1"/>
          </p:nvPr>
        </p:nvSpPr>
        <p:spPr>
          <a:xfrm>
            <a:off x="6122629" y="4715116"/>
            <a:ext cx="2165481" cy="336550"/>
          </a:xfrm>
        </p:spPr>
        <p:txBody>
          <a:bodyPr>
            <a:normAutofit/>
          </a:bodyPr>
          <a:lstStyle>
            <a:lvl1pPr marL="0" indent="0" algn="ctr">
              <a:buFont typeface="Arial" panose="020B0604020202020204" pitchFamily="34" charset="0"/>
              <a:buNone/>
              <a:defRPr sz="18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3" hasCustomPrompt="1"/>
          </p:nvPr>
        </p:nvSpPr>
        <p:spPr>
          <a:xfrm>
            <a:off x="3459489" y="5047754"/>
            <a:ext cx="2165481" cy="1015312"/>
          </a:xfrm>
        </p:spPr>
        <p:txBody>
          <a:bodyPr>
            <a:noAutofit/>
          </a:bodyPr>
          <a:lstStyle>
            <a:lvl1pPr marL="0" indent="0" algn="l">
              <a:buFont typeface="Arial" panose="020B0604020202020204" pitchFamily="34" charset="0"/>
              <a:buNone/>
              <a:defRPr sz="18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2" name="Text Placeholder 21"/>
          <p:cNvSpPr>
            <a:spLocks noGrp="1"/>
          </p:cNvSpPr>
          <p:nvPr>
            <p:ph type="body" sz="quarter" idx="32" hasCustomPrompt="1"/>
          </p:nvPr>
        </p:nvSpPr>
        <p:spPr>
          <a:xfrm>
            <a:off x="799138" y="5055069"/>
            <a:ext cx="2165481" cy="1007997"/>
          </a:xfrm>
        </p:spPr>
        <p:txBody>
          <a:bodyPr>
            <a:noAutofit/>
          </a:bodyPr>
          <a:lstStyle>
            <a:lvl1pPr marL="0" indent="0" algn="l">
              <a:buFont typeface="Arial" panose="020B0604020202020204" pitchFamily="34" charset="0"/>
              <a:buNone/>
              <a:defRPr sz="18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3" name="Text Placeholder 21"/>
          <p:cNvSpPr>
            <a:spLocks noGrp="1"/>
          </p:cNvSpPr>
          <p:nvPr>
            <p:ph type="body" sz="quarter" idx="34" hasCustomPrompt="1"/>
          </p:nvPr>
        </p:nvSpPr>
        <p:spPr>
          <a:xfrm>
            <a:off x="6122562" y="5055933"/>
            <a:ext cx="2165481" cy="1007133"/>
          </a:xfrm>
        </p:spPr>
        <p:txBody>
          <a:bodyPr>
            <a:noAutofit/>
          </a:bodyPr>
          <a:lstStyle>
            <a:lvl1pPr marL="0" indent="0" algn="l">
              <a:buFont typeface="Arial" panose="020B0604020202020204" pitchFamily="34" charset="0"/>
              <a:buNone/>
              <a:defRPr sz="18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8465909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21" hasCustomPrompt="1"/>
          </p:nvPr>
        </p:nvSpPr>
        <p:spPr>
          <a:xfrm>
            <a:off x="-7313"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Team Slide 2</a:t>
            </a:r>
          </a:p>
        </p:txBody>
      </p:sp>
      <p:sp>
        <p:nvSpPr>
          <p:cNvPr id="24" name="Text Placeholder 21"/>
          <p:cNvSpPr>
            <a:spLocks noGrp="1"/>
          </p:cNvSpPr>
          <p:nvPr>
            <p:ph type="body" sz="quarter" idx="25" hasCustomPrompt="1"/>
          </p:nvPr>
        </p:nvSpPr>
        <p:spPr>
          <a:xfrm>
            <a:off x="356" y="4569091"/>
            <a:ext cx="2271376" cy="342999"/>
          </a:xfrm>
        </p:spPr>
        <p:txBody>
          <a:bodyPr>
            <a:noAutofit/>
          </a:bodyPr>
          <a:lstStyle>
            <a:lvl1pPr marL="0" indent="0" algn="ctr">
              <a:buFont typeface="Arial" panose="020B0604020202020204" pitchFamily="34" charset="0"/>
              <a:buNone/>
              <a:defRPr sz="18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8" name="Text Placeholder 21"/>
          <p:cNvSpPr>
            <a:spLocks noGrp="1"/>
          </p:cNvSpPr>
          <p:nvPr>
            <p:ph type="body" sz="quarter" idx="30" hasCustomPrompt="1"/>
          </p:nvPr>
        </p:nvSpPr>
        <p:spPr>
          <a:xfrm>
            <a:off x="356" y="4919407"/>
            <a:ext cx="2271376" cy="364948"/>
          </a:xfrm>
        </p:spPr>
        <p:txBody>
          <a:bodyPr>
            <a:normAutofit/>
          </a:bodyPr>
          <a:lstStyle>
            <a:lvl1pPr marL="0" indent="0" algn="ctr">
              <a:buFont typeface="Arial" panose="020B0604020202020204" pitchFamily="34" charset="0"/>
              <a:buNone/>
              <a:defRPr sz="16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2" hasCustomPrompt="1"/>
          </p:nvPr>
        </p:nvSpPr>
        <p:spPr>
          <a:xfrm>
            <a:off x="355" y="5291672"/>
            <a:ext cx="2271377" cy="994230"/>
          </a:xfrm>
        </p:spPr>
        <p:txBody>
          <a:bodyPr>
            <a:noAutofit/>
          </a:bodyPr>
          <a:lstStyle>
            <a:lvl1pPr marL="0" indent="0" algn="l">
              <a:buFont typeface="Arial" panose="020B0604020202020204" pitchFamily="34" charset="0"/>
              <a:buNone/>
              <a:defRPr sz="16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4" name="Picture Placeholder 15"/>
          <p:cNvSpPr>
            <a:spLocks noGrp="1"/>
          </p:cNvSpPr>
          <p:nvPr>
            <p:ph type="pic" sz="quarter" idx="23"/>
          </p:nvPr>
        </p:nvSpPr>
        <p:spPr>
          <a:xfrm>
            <a:off x="2275777" y="1838841"/>
            <a:ext cx="2251528" cy="2325903"/>
          </a:xfrm>
        </p:spPr>
        <p:txBody>
          <a:bodyPr/>
          <a:lstStyle>
            <a:lvl1pPr marL="0" indent="0">
              <a:buNone/>
              <a:defRPr/>
            </a:lvl1pPr>
          </a:lstStyle>
          <a:p>
            <a:r>
              <a:rPr lang="en-US" dirty="0"/>
              <a:t>Click icon to add picture</a:t>
            </a:r>
          </a:p>
        </p:txBody>
      </p:sp>
      <p:sp>
        <p:nvSpPr>
          <p:cNvPr id="35" name="Picture Placeholder 15"/>
          <p:cNvSpPr>
            <a:spLocks noGrp="1"/>
          </p:cNvSpPr>
          <p:nvPr>
            <p:ph type="pic" sz="quarter" idx="24"/>
          </p:nvPr>
        </p:nvSpPr>
        <p:spPr>
          <a:xfrm>
            <a:off x="2057" y="1838841"/>
            <a:ext cx="2269675" cy="2325903"/>
          </a:xfrm>
        </p:spPr>
        <p:txBody>
          <a:bodyPr/>
          <a:lstStyle>
            <a:lvl1pPr marL="0" indent="0">
              <a:buNone/>
              <a:defRPr/>
            </a:lvl1pPr>
          </a:lstStyle>
          <a:p>
            <a:r>
              <a:rPr lang="en-US" dirty="0"/>
              <a:t>Click icon to add picture</a:t>
            </a:r>
          </a:p>
        </p:txBody>
      </p:sp>
      <p:sp>
        <p:nvSpPr>
          <p:cNvPr id="36" name="Picture Placeholder 15"/>
          <p:cNvSpPr>
            <a:spLocks noGrp="1"/>
          </p:cNvSpPr>
          <p:nvPr>
            <p:ph type="pic" sz="quarter" idx="22"/>
          </p:nvPr>
        </p:nvSpPr>
        <p:spPr>
          <a:xfrm>
            <a:off x="4529004" y="1838841"/>
            <a:ext cx="2286481" cy="2325903"/>
          </a:xfrm>
        </p:spPr>
        <p:txBody>
          <a:bodyPr/>
          <a:lstStyle>
            <a:lvl1pPr marL="0" indent="0">
              <a:buNone/>
              <a:defRPr/>
            </a:lvl1pPr>
          </a:lstStyle>
          <a:p>
            <a:r>
              <a:rPr lang="en-US" dirty="0"/>
              <a:t>Click icon to add picture</a:t>
            </a:r>
          </a:p>
        </p:txBody>
      </p:sp>
      <p:sp>
        <p:nvSpPr>
          <p:cNvPr id="37" name="Picture Placeholder 15"/>
          <p:cNvSpPr>
            <a:spLocks noGrp="1"/>
          </p:cNvSpPr>
          <p:nvPr>
            <p:ph type="pic" sz="quarter" idx="35"/>
          </p:nvPr>
        </p:nvSpPr>
        <p:spPr>
          <a:xfrm>
            <a:off x="6822800" y="1838841"/>
            <a:ext cx="2321199" cy="2325903"/>
          </a:xfrm>
        </p:spPr>
        <p:txBody>
          <a:bodyPr/>
          <a:lstStyle>
            <a:lvl1pPr marL="0" indent="0">
              <a:buNone/>
              <a:defRPr/>
            </a:lvl1pPr>
          </a:lstStyle>
          <a:p>
            <a:r>
              <a:rPr lang="en-US" dirty="0"/>
              <a:t>Click icon to add picture</a:t>
            </a:r>
          </a:p>
        </p:txBody>
      </p:sp>
      <p:sp>
        <p:nvSpPr>
          <p:cNvPr id="38" name="Text Placeholder 21"/>
          <p:cNvSpPr>
            <a:spLocks noGrp="1"/>
          </p:cNvSpPr>
          <p:nvPr>
            <p:ph type="body" sz="quarter" idx="36" hasCustomPrompt="1"/>
          </p:nvPr>
        </p:nvSpPr>
        <p:spPr>
          <a:xfrm>
            <a:off x="2279047" y="4569092"/>
            <a:ext cx="2255573" cy="343002"/>
          </a:xfrm>
        </p:spPr>
        <p:txBody>
          <a:bodyPr>
            <a:noAutofit/>
          </a:bodyPr>
          <a:lstStyle>
            <a:lvl1pPr marL="0" indent="0" algn="ctr">
              <a:buFont typeface="Arial" panose="020B0604020202020204" pitchFamily="34" charset="0"/>
              <a:buNone/>
              <a:defRPr sz="18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39" name="Text Placeholder 21"/>
          <p:cNvSpPr>
            <a:spLocks noGrp="1"/>
          </p:cNvSpPr>
          <p:nvPr>
            <p:ph type="body" sz="quarter" idx="37" hasCustomPrompt="1"/>
          </p:nvPr>
        </p:nvSpPr>
        <p:spPr>
          <a:xfrm>
            <a:off x="2279047" y="4919406"/>
            <a:ext cx="2255573" cy="372266"/>
          </a:xfrm>
        </p:spPr>
        <p:txBody>
          <a:bodyPr>
            <a:normAutofit/>
          </a:bodyPr>
          <a:lstStyle>
            <a:lvl1pPr marL="0" indent="0" algn="ctr">
              <a:buFont typeface="Arial" panose="020B0604020202020204" pitchFamily="34" charset="0"/>
              <a:buNone/>
              <a:defRPr sz="16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0" name="Text Placeholder 21"/>
          <p:cNvSpPr>
            <a:spLocks noGrp="1"/>
          </p:cNvSpPr>
          <p:nvPr>
            <p:ph type="body" sz="quarter" idx="38" hasCustomPrompt="1"/>
          </p:nvPr>
        </p:nvSpPr>
        <p:spPr>
          <a:xfrm>
            <a:off x="2279048" y="5298984"/>
            <a:ext cx="2255572" cy="986918"/>
          </a:xfrm>
        </p:spPr>
        <p:txBody>
          <a:bodyPr>
            <a:noAutofit/>
          </a:bodyPr>
          <a:lstStyle>
            <a:lvl1pPr marL="0" indent="0" algn="l">
              <a:buFont typeface="Arial" panose="020B0604020202020204" pitchFamily="34" charset="0"/>
              <a:buNone/>
              <a:defRPr sz="16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1" name="Text Placeholder 21"/>
          <p:cNvSpPr>
            <a:spLocks noGrp="1"/>
          </p:cNvSpPr>
          <p:nvPr>
            <p:ph type="body" sz="quarter" idx="39" hasCustomPrompt="1"/>
          </p:nvPr>
        </p:nvSpPr>
        <p:spPr>
          <a:xfrm>
            <a:off x="4541935" y="4569091"/>
            <a:ext cx="2307500" cy="343003"/>
          </a:xfrm>
        </p:spPr>
        <p:txBody>
          <a:bodyPr>
            <a:normAutofit/>
          </a:bodyPr>
          <a:lstStyle>
            <a:lvl1pPr marL="0" indent="0" algn="ctr">
              <a:buFont typeface="Arial" panose="020B0604020202020204" pitchFamily="34" charset="0"/>
              <a:buNone/>
              <a:defRPr sz="18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2" name="Text Placeholder 21"/>
          <p:cNvSpPr>
            <a:spLocks noGrp="1"/>
          </p:cNvSpPr>
          <p:nvPr>
            <p:ph type="body" sz="quarter" idx="40" hasCustomPrompt="1"/>
          </p:nvPr>
        </p:nvSpPr>
        <p:spPr>
          <a:xfrm>
            <a:off x="4541936" y="4919408"/>
            <a:ext cx="2307500" cy="372258"/>
          </a:xfrm>
        </p:spPr>
        <p:txBody>
          <a:bodyPr>
            <a:normAutofit/>
          </a:bodyPr>
          <a:lstStyle>
            <a:lvl1pPr marL="0" indent="0" algn="ctr">
              <a:buFont typeface="Arial" panose="020B0604020202020204" pitchFamily="34" charset="0"/>
              <a:buNone/>
              <a:defRPr sz="16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3" name="Text Placeholder 21"/>
          <p:cNvSpPr>
            <a:spLocks noGrp="1"/>
          </p:cNvSpPr>
          <p:nvPr>
            <p:ph type="body" sz="quarter" idx="41" hasCustomPrompt="1"/>
          </p:nvPr>
        </p:nvSpPr>
        <p:spPr>
          <a:xfrm>
            <a:off x="4541934" y="5296216"/>
            <a:ext cx="2307501" cy="994235"/>
          </a:xfrm>
        </p:spPr>
        <p:txBody>
          <a:bodyPr>
            <a:noAutofit/>
          </a:bodyPr>
          <a:lstStyle>
            <a:lvl1pPr marL="0" indent="0" algn="l">
              <a:buFont typeface="Arial" panose="020B0604020202020204" pitchFamily="34" charset="0"/>
              <a:buNone/>
              <a:defRPr sz="16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4" name="Text Placeholder 21"/>
          <p:cNvSpPr>
            <a:spLocks noGrp="1"/>
          </p:cNvSpPr>
          <p:nvPr>
            <p:ph type="body" sz="quarter" idx="42" hasCustomPrompt="1"/>
          </p:nvPr>
        </p:nvSpPr>
        <p:spPr>
          <a:xfrm>
            <a:off x="6852047" y="4569090"/>
            <a:ext cx="2291952" cy="343003"/>
          </a:xfrm>
        </p:spPr>
        <p:txBody>
          <a:bodyPr>
            <a:normAutofit/>
          </a:bodyPr>
          <a:lstStyle>
            <a:lvl1pPr marL="0" indent="0" algn="ctr">
              <a:buFont typeface="Arial" panose="020B0604020202020204" pitchFamily="34" charset="0"/>
              <a:buNone/>
              <a:defRPr sz="18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5" name="Text Placeholder 21"/>
          <p:cNvSpPr>
            <a:spLocks noGrp="1"/>
          </p:cNvSpPr>
          <p:nvPr>
            <p:ph type="body" sz="quarter" idx="43" hasCustomPrompt="1"/>
          </p:nvPr>
        </p:nvSpPr>
        <p:spPr>
          <a:xfrm>
            <a:off x="6852047" y="4919408"/>
            <a:ext cx="2291953" cy="372258"/>
          </a:xfrm>
        </p:spPr>
        <p:txBody>
          <a:bodyPr>
            <a:normAutofit/>
          </a:bodyPr>
          <a:lstStyle>
            <a:lvl1pPr marL="0" indent="0" algn="ctr">
              <a:buFont typeface="Arial" panose="020B0604020202020204" pitchFamily="34" charset="0"/>
              <a:buNone/>
              <a:defRPr sz="16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6" name="Text Placeholder 21"/>
          <p:cNvSpPr>
            <a:spLocks noGrp="1"/>
          </p:cNvSpPr>
          <p:nvPr>
            <p:ph type="body" sz="quarter" idx="44" hasCustomPrompt="1"/>
          </p:nvPr>
        </p:nvSpPr>
        <p:spPr>
          <a:xfrm>
            <a:off x="6852047" y="5298979"/>
            <a:ext cx="2291953" cy="986923"/>
          </a:xfrm>
        </p:spPr>
        <p:txBody>
          <a:bodyPr>
            <a:noAutofit/>
          </a:bodyPr>
          <a:lstStyle>
            <a:lvl1pPr marL="0" indent="0" algn="l">
              <a:buFont typeface="Arial" panose="020B0604020202020204" pitchFamily="34" charset="0"/>
              <a:buNone/>
              <a:defRPr sz="16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189523317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6927" y="623453"/>
            <a:ext cx="9144000" cy="553998"/>
          </a:xfrm>
          <a:prstGeom prst="rect">
            <a:avLst/>
          </a:prstGeom>
          <a:noFill/>
        </p:spPr>
        <p:txBody>
          <a:bodyPr wrap="square" rtlCol="0">
            <a:spAutoFit/>
          </a:bodyPr>
          <a:lstStyle/>
          <a:p>
            <a:pPr algn="ctr"/>
            <a:r>
              <a:rPr lang="en-US" sz="3000" dirty="0">
                <a:solidFill>
                  <a:srgbClr val="000000">
                    <a:lumMod val="75000"/>
                    <a:lumOff val="25000"/>
                  </a:srgbClr>
                </a:solidFill>
                <a:latin typeface="Century Gothic" panose="020B0502020202020204" pitchFamily="34" charset="0"/>
              </a:rPr>
              <a:t>Department of Health</a:t>
            </a:r>
          </a:p>
        </p:txBody>
      </p:sp>
      <p:pic>
        <p:nvPicPr>
          <p:cNvPr id="29" name="Picture 15"/>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2292752" y="1845775"/>
            <a:ext cx="2248580" cy="232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4541332" y="1845774"/>
            <a:ext cx="2303013"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845772"/>
            <a:ext cx="2292752" cy="2325899"/>
          </a:xfrm>
          <a:prstGeom prst="rect">
            <a:avLst/>
          </a:prstGeom>
          <a:effectLst/>
        </p:spPr>
      </p:pic>
      <p:sp>
        <p:nvSpPr>
          <p:cNvPr id="50" name="TextBox 49"/>
          <p:cNvSpPr txBox="1"/>
          <p:nvPr userDrawn="1"/>
        </p:nvSpPr>
        <p:spPr>
          <a:xfrm>
            <a:off x="-6926" y="4393627"/>
            <a:ext cx="2299678" cy="2071336"/>
          </a:xfrm>
          <a:prstGeom prst="rect">
            <a:avLst/>
          </a:prstGeom>
          <a:noFill/>
          <a:ln>
            <a:noFill/>
          </a:ln>
        </p:spPr>
        <p:txBody>
          <a:bodyPr wrap="square" rtlCol="0">
            <a:spAutoFit/>
          </a:bodyPr>
          <a:lstStyle/>
          <a:p>
            <a:pPr marL="173038" algn="ctr">
              <a:lnSpc>
                <a:spcPct val="90000"/>
              </a:lnSpc>
              <a:spcBef>
                <a:spcPts val="1000"/>
              </a:spcBef>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Disease Control</a:t>
            </a:r>
          </a:p>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&amp; Health Statistics</a:t>
            </a:r>
          </a:p>
          <a:p>
            <a:pPr algn="ctr">
              <a:lnSpc>
                <a:spcPct val="90000"/>
              </a:lnSpc>
              <a:spcBef>
                <a:spcPts val="1200"/>
              </a:spcBef>
              <a:buClr>
                <a:srgbClr val="57B6AF"/>
              </a:buClr>
              <a:buFont typeface="Arial" panose="020B0604020202020204" pitchFamily="34" charset="0"/>
              <a:buNone/>
            </a:pPr>
            <a:r>
              <a:rPr lang="en-US" i="1" dirty="0">
                <a:solidFill>
                  <a:srgbClr val="349D96"/>
                </a:solidFill>
                <a:latin typeface="Century Gothic" panose="020B0502020202020204" pitchFamily="34" charset="0"/>
              </a:rPr>
              <a:t>Initiatives</a:t>
            </a:r>
          </a:p>
          <a:p>
            <a:pPr algn="ctr">
              <a:lnSpc>
                <a:spcPct val="90000"/>
              </a:lnSpc>
              <a:spcBef>
                <a:spcPts val="1200"/>
              </a:spcBef>
              <a:buClr>
                <a:srgbClr val="57B6AF"/>
              </a:buClr>
              <a:buFont typeface="Arial" panose="020B0604020202020204" pitchFamily="34" charset="0"/>
              <a:buNone/>
            </a:pPr>
            <a:r>
              <a:rPr lang="en-US" sz="1400" dirty="0">
                <a:solidFill>
                  <a:srgbClr val="000000">
                    <a:lumMod val="75000"/>
                    <a:lumOff val="25000"/>
                  </a:srgbClr>
                </a:solidFill>
                <a:latin typeface="Century Gothic" panose="020B0502020202020204" pitchFamily="34" charset="0"/>
              </a:rPr>
              <a:t>EndAIDS</a:t>
            </a:r>
          </a:p>
          <a:p>
            <a:pPr algn="ctr">
              <a:lnSpc>
                <a:spcPct val="90000"/>
              </a:lnSpc>
              <a:spcBef>
                <a:spcPts val="600"/>
              </a:spcBef>
              <a:buClr>
                <a:srgbClr val="57B6AF"/>
              </a:buClr>
              <a:buFont typeface="Arial" panose="020B0604020202020204" pitchFamily="34" charset="0"/>
              <a:buNone/>
            </a:pPr>
            <a:r>
              <a:rPr lang="en-US" sz="1400" dirty="0">
                <a:solidFill>
                  <a:srgbClr val="000000">
                    <a:lumMod val="75000"/>
                    <a:lumOff val="25000"/>
                  </a:srgbClr>
                </a:solidFill>
                <a:latin typeface="Century Gothic" panose="020B0502020202020204" pitchFamily="34" charset="0"/>
              </a:rPr>
              <a:t>Vital Statistics</a:t>
            </a:r>
          </a:p>
          <a:p>
            <a:pPr algn="ctr">
              <a:lnSpc>
                <a:spcPct val="90000"/>
              </a:lnSpc>
              <a:spcBef>
                <a:spcPts val="600"/>
              </a:spcBef>
              <a:buClr>
                <a:srgbClr val="57B6AF"/>
              </a:buClr>
              <a:buFont typeface="Arial" panose="020B0604020202020204" pitchFamily="34" charset="0"/>
              <a:buNone/>
            </a:pPr>
            <a:r>
              <a:rPr lang="en-US" sz="1400" dirty="0">
                <a:solidFill>
                  <a:srgbClr val="000000">
                    <a:lumMod val="75000"/>
                    <a:lumOff val="25000"/>
                  </a:srgbClr>
                </a:solidFill>
                <a:latin typeface="Century Gothic" panose="020B0502020202020204" pitchFamily="34" charset="0"/>
              </a:rPr>
              <a:t>Disease Control</a:t>
            </a:r>
          </a:p>
          <a:p>
            <a:pPr algn="ctr">
              <a:lnSpc>
                <a:spcPct val="90000"/>
              </a:lnSpc>
              <a:spcBef>
                <a:spcPts val="600"/>
              </a:spcBef>
              <a:buClr>
                <a:srgbClr val="57B6AF"/>
              </a:buClr>
              <a:buFont typeface="Arial" panose="020B0604020202020204" pitchFamily="34" charset="0"/>
              <a:buNone/>
            </a:pPr>
            <a:r>
              <a:rPr lang="en-US" sz="1400" dirty="0">
                <a:solidFill>
                  <a:srgbClr val="000000">
                    <a:lumMod val="75000"/>
                    <a:lumOff val="25000"/>
                  </a:srgbClr>
                </a:solidFill>
                <a:latin typeface="Century Gothic" panose="020B0502020202020204" pitchFamily="34" charset="0"/>
              </a:rPr>
              <a:t>(E. coli, mumps, etc.)</a:t>
            </a:r>
          </a:p>
        </p:txBody>
      </p:sp>
      <p:sp>
        <p:nvSpPr>
          <p:cNvPr id="51" name="TextBox 50"/>
          <p:cNvSpPr txBox="1"/>
          <p:nvPr userDrawn="1"/>
        </p:nvSpPr>
        <p:spPr>
          <a:xfrm>
            <a:off x="4541332" y="4393628"/>
            <a:ext cx="2303013" cy="2185214"/>
          </a:xfrm>
          <a:prstGeom prst="rect">
            <a:avLst/>
          </a:prstGeom>
          <a:noFill/>
          <a:ln>
            <a:noFill/>
          </a:ln>
        </p:spPr>
        <p:txBody>
          <a:bodyPr wrap="square" rtlCol="0">
            <a:spAutoFit/>
          </a:bodyPr>
          <a:lstStyle/>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Prevention and</a:t>
            </a:r>
          </a:p>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Community Health</a:t>
            </a:r>
          </a:p>
          <a:p>
            <a:pPr algn="ctr">
              <a:spcBef>
                <a:spcPts val="1200"/>
              </a:spcBef>
            </a:pPr>
            <a:r>
              <a:rPr lang="en-US" i="1" dirty="0">
                <a:solidFill>
                  <a:srgbClr val="349D96"/>
                </a:solidFill>
                <a:latin typeface="Century Gothic" panose="020B0502020202020204" pitchFamily="34" charset="0"/>
              </a:rPr>
              <a:t>Initiatives</a:t>
            </a:r>
            <a:endParaRPr lang="en-US" dirty="0">
              <a:solidFill>
                <a:srgbClr val="349D96"/>
              </a:solidFill>
              <a:latin typeface="Century Gothic" panose="020B0502020202020204" pitchFamily="34" charset="0"/>
            </a:endParaRPr>
          </a:p>
          <a:p>
            <a:pPr algn="ctr">
              <a:spcBef>
                <a:spcPts val="1200"/>
              </a:spcBef>
            </a:pPr>
            <a:r>
              <a:rPr lang="en-US" sz="1400" dirty="0">
                <a:solidFill>
                  <a:srgbClr val="000000">
                    <a:lumMod val="75000"/>
                    <a:lumOff val="25000"/>
                  </a:srgbClr>
                </a:solidFill>
                <a:latin typeface="Century Gothic" panose="020B0502020202020204" pitchFamily="34" charset="0"/>
              </a:rPr>
              <a:t>Tobacco 21</a:t>
            </a:r>
          </a:p>
          <a:p>
            <a:pPr algn="ctr">
              <a:spcBef>
                <a:spcPts val="600"/>
              </a:spcBef>
            </a:pPr>
            <a:r>
              <a:rPr lang="en-US" sz="1400" dirty="0">
                <a:solidFill>
                  <a:srgbClr val="000000">
                    <a:lumMod val="75000"/>
                    <a:lumOff val="25000"/>
                  </a:srgbClr>
                </a:solidFill>
                <a:latin typeface="Century Gothic" panose="020B0502020202020204" pitchFamily="34" charset="0"/>
              </a:rPr>
              <a:t>Marijuana Prevention</a:t>
            </a:r>
          </a:p>
          <a:p>
            <a:pPr algn="ctr">
              <a:spcBef>
                <a:spcPts val="600"/>
              </a:spcBef>
            </a:pPr>
            <a:r>
              <a:rPr lang="en-US" sz="1400" dirty="0">
                <a:solidFill>
                  <a:srgbClr val="000000">
                    <a:lumMod val="75000"/>
                    <a:lumOff val="25000"/>
                  </a:srgbClr>
                </a:solidFill>
                <a:latin typeface="Century Gothic" panose="020B0502020202020204" pitchFamily="34" charset="0"/>
              </a:rPr>
              <a:t>Immunization Rates</a:t>
            </a:r>
          </a:p>
          <a:p>
            <a:pPr algn="ctr">
              <a:spcBef>
                <a:spcPts val="600"/>
              </a:spcBef>
            </a:pPr>
            <a:r>
              <a:rPr lang="en-US" sz="1400" dirty="0">
                <a:solidFill>
                  <a:srgbClr val="000000">
                    <a:lumMod val="75000"/>
                    <a:lumOff val="25000"/>
                  </a:srgbClr>
                </a:solidFill>
                <a:latin typeface="Century Gothic" panose="020B0502020202020204" pitchFamily="34" charset="0"/>
              </a:rPr>
              <a:t>Suicide Prevention Plan</a:t>
            </a:r>
          </a:p>
        </p:txBody>
      </p:sp>
      <p:sp>
        <p:nvSpPr>
          <p:cNvPr id="52" name="TextBox 51"/>
          <p:cNvSpPr txBox="1"/>
          <p:nvPr userDrawn="1"/>
        </p:nvSpPr>
        <p:spPr>
          <a:xfrm>
            <a:off x="2292752" y="4393629"/>
            <a:ext cx="2248580" cy="1892826"/>
          </a:xfrm>
          <a:prstGeom prst="rect">
            <a:avLst/>
          </a:prstGeom>
          <a:noFill/>
          <a:ln>
            <a:noFill/>
          </a:ln>
        </p:spPr>
        <p:txBody>
          <a:bodyPr wrap="square" rtlCol="0">
            <a:spAutoFit/>
          </a:bodyPr>
          <a:lstStyle/>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Environmental</a:t>
            </a:r>
          </a:p>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Public Health</a:t>
            </a:r>
          </a:p>
          <a:p>
            <a:pPr algn="ctr">
              <a:spcBef>
                <a:spcPts val="1200"/>
              </a:spcBef>
            </a:pPr>
            <a:r>
              <a:rPr lang="en-US" i="1" dirty="0">
                <a:solidFill>
                  <a:srgbClr val="349D96"/>
                </a:solidFill>
                <a:latin typeface="Century Gothic" panose="020B0502020202020204" pitchFamily="34" charset="0"/>
              </a:rPr>
              <a:t>Initiatives</a:t>
            </a:r>
            <a:endParaRPr lang="en-US" dirty="0">
              <a:solidFill>
                <a:srgbClr val="349D96"/>
              </a:solidFill>
              <a:latin typeface="Century Gothic" panose="020B0502020202020204" pitchFamily="34" charset="0"/>
            </a:endParaRPr>
          </a:p>
          <a:p>
            <a:pPr algn="ctr">
              <a:spcBef>
                <a:spcPts val="1200"/>
              </a:spcBef>
            </a:pPr>
            <a:r>
              <a:rPr lang="en-US" sz="1400" dirty="0">
                <a:solidFill>
                  <a:srgbClr val="000000">
                    <a:lumMod val="75000"/>
                    <a:lumOff val="25000"/>
                  </a:srgbClr>
                </a:solidFill>
                <a:latin typeface="Century Gothic" panose="020B0502020202020204" pitchFamily="34" charset="0"/>
              </a:rPr>
              <a:t>Shellfish Beds</a:t>
            </a:r>
          </a:p>
          <a:p>
            <a:pPr algn="ctr">
              <a:spcBef>
                <a:spcPts val="600"/>
              </a:spcBef>
            </a:pPr>
            <a:r>
              <a:rPr lang="en-US" sz="1400" dirty="0">
                <a:solidFill>
                  <a:srgbClr val="000000">
                    <a:lumMod val="75000"/>
                    <a:lumOff val="25000"/>
                  </a:srgbClr>
                </a:solidFill>
                <a:latin typeface="Century Gothic" panose="020B0502020202020204" pitchFamily="34" charset="0"/>
              </a:rPr>
              <a:t> Clean Air</a:t>
            </a:r>
          </a:p>
          <a:p>
            <a:pPr algn="ctr">
              <a:spcBef>
                <a:spcPts val="600"/>
              </a:spcBef>
            </a:pPr>
            <a:r>
              <a:rPr lang="en-US" sz="1400" dirty="0">
                <a:solidFill>
                  <a:srgbClr val="000000">
                    <a:lumMod val="75000"/>
                    <a:lumOff val="25000"/>
                  </a:srgbClr>
                </a:solidFill>
                <a:latin typeface="Century Gothic" panose="020B0502020202020204" pitchFamily="34" charset="0"/>
              </a:rPr>
              <a:t> Pesticide Exposures</a:t>
            </a:r>
          </a:p>
        </p:txBody>
      </p:sp>
      <p:sp>
        <p:nvSpPr>
          <p:cNvPr id="53" name="TextBox 52"/>
          <p:cNvSpPr txBox="1"/>
          <p:nvPr userDrawn="1"/>
        </p:nvSpPr>
        <p:spPr>
          <a:xfrm>
            <a:off x="6844345" y="4394913"/>
            <a:ext cx="2299655" cy="1892826"/>
          </a:xfrm>
          <a:prstGeom prst="rect">
            <a:avLst/>
          </a:prstGeom>
          <a:noFill/>
          <a:ln>
            <a:noFill/>
          </a:ln>
        </p:spPr>
        <p:txBody>
          <a:bodyPr wrap="square" rtlCol="0">
            <a:spAutoFit/>
          </a:bodyPr>
          <a:lstStyle/>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Health Systems</a:t>
            </a:r>
          </a:p>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Quality Assurance</a:t>
            </a:r>
          </a:p>
          <a:p>
            <a:pPr algn="ctr">
              <a:spcBef>
                <a:spcPts val="1200"/>
              </a:spcBef>
            </a:pPr>
            <a:r>
              <a:rPr lang="en-US" i="1" dirty="0">
                <a:solidFill>
                  <a:srgbClr val="349D96"/>
                </a:solidFill>
                <a:latin typeface="Century Gothic" panose="020B0502020202020204" pitchFamily="34" charset="0"/>
              </a:rPr>
              <a:t>Initiatives</a:t>
            </a:r>
            <a:endParaRPr lang="en-US" dirty="0">
              <a:solidFill>
                <a:srgbClr val="349D96"/>
              </a:solidFill>
              <a:latin typeface="Century Gothic" panose="020B0502020202020204" pitchFamily="34" charset="0"/>
            </a:endParaRPr>
          </a:p>
          <a:p>
            <a:pPr algn="ctr">
              <a:spcBef>
                <a:spcPts val="1200"/>
              </a:spcBef>
            </a:pPr>
            <a:r>
              <a:rPr lang="en-US" sz="1400" dirty="0">
                <a:solidFill>
                  <a:srgbClr val="000000">
                    <a:lumMod val="75000"/>
                    <a:lumOff val="25000"/>
                  </a:srgbClr>
                </a:solidFill>
                <a:latin typeface="Century Gothic" panose="020B0502020202020204" pitchFamily="34" charset="0"/>
              </a:rPr>
              <a:t>Opioids</a:t>
            </a:r>
          </a:p>
          <a:p>
            <a:pPr algn="ctr">
              <a:spcBef>
                <a:spcPts val="600"/>
              </a:spcBef>
            </a:pPr>
            <a:r>
              <a:rPr lang="en-US" sz="1400" dirty="0">
                <a:solidFill>
                  <a:srgbClr val="000000">
                    <a:lumMod val="75000"/>
                    <a:lumOff val="25000"/>
                  </a:srgbClr>
                </a:solidFill>
                <a:latin typeface="Century Gothic" panose="020B0502020202020204" pitchFamily="34" charset="0"/>
              </a:rPr>
              <a:t> Certificate of Need</a:t>
            </a:r>
          </a:p>
          <a:p>
            <a:pPr algn="ctr">
              <a:spcBef>
                <a:spcPts val="600"/>
              </a:spcBef>
            </a:pPr>
            <a:r>
              <a:rPr lang="en-US" sz="1400" dirty="0">
                <a:solidFill>
                  <a:srgbClr val="000000">
                    <a:lumMod val="75000"/>
                    <a:lumOff val="25000"/>
                  </a:srgbClr>
                </a:solidFill>
                <a:latin typeface="Century Gothic" panose="020B0502020202020204" pitchFamily="34" charset="0"/>
              </a:rPr>
              <a:t> Health Professions</a:t>
            </a:r>
          </a:p>
        </p:txBody>
      </p:sp>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844345" y="1845773"/>
            <a:ext cx="2299655" cy="2325898"/>
          </a:xfrm>
          <a:prstGeom prst="rect">
            <a:avLst/>
          </a:prstGeom>
          <a:effectLst/>
        </p:spPr>
      </p:pic>
    </p:spTree>
    <p:extLst>
      <p:ext uri="{BB962C8B-B14F-4D97-AF65-F5344CB8AC3E}">
        <p14:creationId xmlns:p14="http://schemas.microsoft.com/office/powerpoint/2010/main" val="12518581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2197" y="1687649"/>
            <a:ext cx="4633450" cy="3590095"/>
          </a:xfrm>
          <a:prstGeom prst="rect">
            <a:avLst/>
          </a:prstGeom>
          <a:effectLst>
            <a:outerShdw blurRad="50800" dist="38100" dir="2700000" algn="tl" rotWithShape="0">
              <a:prstClr val="black">
                <a:alpha val="40000"/>
              </a:prstClr>
            </a:outerShdw>
          </a:effectLst>
        </p:spPr>
      </p:pic>
      <p:sp>
        <p:nvSpPr>
          <p:cNvPr id="9" name="Text Placeholder 3"/>
          <p:cNvSpPr>
            <a:spLocks noGrp="1"/>
          </p:cNvSpPr>
          <p:nvPr>
            <p:ph type="body" sz="half" idx="2" hasCustomPrompt="1"/>
          </p:nvPr>
        </p:nvSpPr>
        <p:spPr>
          <a:xfrm>
            <a:off x="684277" y="1643610"/>
            <a:ext cx="3126178" cy="852471"/>
          </a:xfrm>
        </p:spPr>
        <p:txBody>
          <a:bodyPr>
            <a:no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 Presence Screenshot</a:t>
            </a:r>
          </a:p>
        </p:txBody>
      </p:sp>
      <p:sp>
        <p:nvSpPr>
          <p:cNvPr id="10" name="Text Placeholder 2"/>
          <p:cNvSpPr>
            <a:spLocks noGrp="1"/>
          </p:cNvSpPr>
          <p:nvPr>
            <p:ph type="body" sz="quarter" idx="11" hasCustomPrompt="1"/>
          </p:nvPr>
        </p:nvSpPr>
        <p:spPr>
          <a:xfrm>
            <a:off x="684278" y="2638650"/>
            <a:ext cx="3126177" cy="1035403"/>
          </a:xfrm>
        </p:spPr>
        <p:txBody>
          <a:bodyPr>
            <a:noAutofit/>
          </a:bodyPr>
          <a:lstStyle>
            <a:lvl1pPr marL="0" indent="0">
              <a:buNone/>
              <a:defRPr sz="200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684277" y="3691263"/>
            <a:ext cx="3126178" cy="2412422"/>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3" name="Picture Placeholder 14"/>
          <p:cNvSpPr>
            <a:spLocks noGrp="1"/>
          </p:cNvSpPr>
          <p:nvPr>
            <p:ph type="pic" sz="quarter" idx="12"/>
          </p:nvPr>
        </p:nvSpPr>
        <p:spPr>
          <a:xfrm>
            <a:off x="4219575" y="1876425"/>
            <a:ext cx="3914775" cy="2324100"/>
          </a:xfrm>
        </p:spPr>
        <p:txBody>
          <a:bodyPr/>
          <a:lstStyle>
            <a:lvl1pPr marL="0" indent="0">
              <a:buNone/>
              <a:defRPr/>
            </a:lvl1pPr>
          </a:lstStyle>
          <a:p>
            <a:r>
              <a:rPr lang="en-US" dirty="0"/>
              <a:t>Click icon to add picture</a:t>
            </a:r>
          </a:p>
        </p:txBody>
      </p:sp>
      <p:sp>
        <p:nvSpPr>
          <p:cNvPr id="14" name="TextBox 13"/>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37020680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sp>
        <p:nvSpPr>
          <p:cNvPr id="14" name="Text Placeholder 2"/>
          <p:cNvSpPr>
            <a:spLocks noGrp="1"/>
          </p:cNvSpPr>
          <p:nvPr>
            <p:ph type="body" sz="quarter" idx="12" hasCustomPrompt="1"/>
          </p:nvPr>
        </p:nvSpPr>
        <p:spPr>
          <a:xfrm>
            <a:off x="4238625" y="2833688"/>
            <a:ext cx="3876675" cy="557212"/>
          </a:xfrm>
        </p:spPr>
        <p:txBody>
          <a:bodyPr>
            <a:noAutofit/>
          </a:bodyPr>
          <a:lstStyle>
            <a:lvl1pPr marL="0" indent="0" algn="ctr">
              <a:buNone/>
              <a:defRPr sz="2800">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9" name="Text Placeholder 3"/>
          <p:cNvSpPr>
            <a:spLocks noGrp="1"/>
          </p:cNvSpPr>
          <p:nvPr>
            <p:ph type="body" sz="half" idx="2" hasCustomPrompt="1"/>
          </p:nvPr>
        </p:nvSpPr>
        <p:spPr>
          <a:xfrm>
            <a:off x="684277" y="1643610"/>
            <a:ext cx="3126178" cy="852471"/>
          </a:xfrm>
        </p:spPr>
        <p:txBody>
          <a:bodyPr>
            <a:no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 Presence Address</a:t>
            </a:r>
          </a:p>
        </p:txBody>
      </p:sp>
      <p:sp>
        <p:nvSpPr>
          <p:cNvPr id="10" name="Text Placeholder 2"/>
          <p:cNvSpPr>
            <a:spLocks noGrp="1"/>
          </p:cNvSpPr>
          <p:nvPr>
            <p:ph type="body" sz="quarter" idx="11" hasCustomPrompt="1"/>
          </p:nvPr>
        </p:nvSpPr>
        <p:spPr>
          <a:xfrm>
            <a:off x="684278" y="2638650"/>
            <a:ext cx="3126177" cy="1035403"/>
          </a:xfrm>
        </p:spPr>
        <p:txBody>
          <a:bodyPr>
            <a:noAutofit/>
          </a:bodyPr>
          <a:lstStyle>
            <a:lvl1pPr marL="0" indent="0">
              <a:buNone/>
              <a:defRPr sz="200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684277" y="3691263"/>
            <a:ext cx="3126178" cy="2412422"/>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2197" y="1687649"/>
            <a:ext cx="4633450" cy="3590095"/>
          </a:xfrm>
          <a:prstGeom prst="rect">
            <a:avLst/>
          </a:prstGeom>
          <a:effectLst/>
        </p:spPr>
      </p:pic>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75010689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5860" y="683166"/>
            <a:ext cx="8115083" cy="5457268"/>
          </a:xfrm>
          <a:prstGeom prst="rect">
            <a:avLst/>
          </a:prstGeom>
        </p:spPr>
      </p:pic>
      <p:sp>
        <p:nvSpPr>
          <p:cNvPr id="8" name="Picture Placeholder 14"/>
          <p:cNvSpPr>
            <a:spLocks noGrp="1"/>
          </p:cNvSpPr>
          <p:nvPr>
            <p:ph type="pic" sz="quarter" idx="12"/>
          </p:nvPr>
        </p:nvSpPr>
        <p:spPr>
          <a:xfrm>
            <a:off x="1459148" y="966282"/>
            <a:ext cx="6361889" cy="4876800"/>
          </a:xfrm>
        </p:spPr>
        <p:txBody>
          <a:bodyPr/>
          <a:lstStyle>
            <a:lvl1pPr marL="0" indent="0">
              <a:buNone/>
              <a:defRPr/>
            </a:lvl1pPr>
          </a:lstStyle>
          <a:p>
            <a:r>
              <a:rPr lang="en-US" dirty="0"/>
              <a:t>Click icon to add picture</a:t>
            </a:r>
          </a:p>
        </p:txBody>
      </p:sp>
      <p:sp>
        <p:nvSpPr>
          <p:cNvPr id="6" name="TextBox 5"/>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15360332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6" name="Text Placeholder 3"/>
          <p:cNvSpPr>
            <a:spLocks noGrp="1"/>
          </p:cNvSpPr>
          <p:nvPr>
            <p:ph type="body" sz="half" idx="2" hasCustomPrompt="1"/>
          </p:nvPr>
        </p:nvSpPr>
        <p:spPr>
          <a:xfrm>
            <a:off x="684276" y="1300708"/>
            <a:ext cx="3400621" cy="852471"/>
          </a:xfrm>
        </p:spPr>
        <p:txBody>
          <a:bodyPr>
            <a:no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Mobile Presence Screenshot</a:t>
            </a:r>
          </a:p>
        </p:txBody>
      </p:sp>
      <p:sp>
        <p:nvSpPr>
          <p:cNvPr id="17" name="Text Placeholder 2"/>
          <p:cNvSpPr>
            <a:spLocks noGrp="1"/>
          </p:cNvSpPr>
          <p:nvPr>
            <p:ph type="body" sz="quarter" idx="14" hasCustomPrompt="1"/>
          </p:nvPr>
        </p:nvSpPr>
        <p:spPr>
          <a:xfrm>
            <a:off x="684278" y="2295750"/>
            <a:ext cx="3400619" cy="1035403"/>
          </a:xfrm>
        </p:spPr>
        <p:txBody>
          <a:bodyPr>
            <a:noAutofit/>
          </a:bodyPr>
          <a:lstStyle>
            <a:lvl1pPr marL="0" indent="0">
              <a:buNone/>
              <a:defRPr sz="200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684277" y="3348363"/>
            <a:ext cx="3400620" cy="2412422"/>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63470" y="848632"/>
            <a:ext cx="2501674" cy="5102225"/>
          </a:xfrm>
          <a:prstGeom prst="rect">
            <a:avLst/>
          </a:prstGeom>
          <a:effectLst/>
        </p:spPr>
      </p:pic>
      <p:sp>
        <p:nvSpPr>
          <p:cNvPr id="9" name="Picture Placeholder 9"/>
          <p:cNvSpPr>
            <a:spLocks noGrp="1"/>
          </p:cNvSpPr>
          <p:nvPr>
            <p:ph type="pic" sz="quarter" idx="13"/>
          </p:nvPr>
        </p:nvSpPr>
        <p:spPr>
          <a:xfrm>
            <a:off x="5464630" y="1763486"/>
            <a:ext cx="2126342" cy="3302000"/>
          </a:xfrm>
        </p:spPr>
        <p:txBody>
          <a:bodyPr/>
          <a:lstStyle>
            <a:lvl1pPr marL="0" indent="0">
              <a:buNone/>
              <a:defRPr/>
            </a:lvl1pPr>
          </a:lstStyle>
          <a:p>
            <a:r>
              <a:rPr lang="en-US" dirty="0"/>
              <a:t>Click icon to add picture</a:t>
            </a:r>
          </a:p>
        </p:txBody>
      </p:sp>
      <p:sp>
        <p:nvSpPr>
          <p:cNvPr id="11" name="TextBox 10"/>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3038094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6" name="Oval 15"/>
          <p:cNvSpPr/>
          <p:nvPr/>
        </p:nvSpPr>
        <p:spPr>
          <a:xfrm>
            <a:off x="4866115"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Unordered List 1</a:t>
            </a:r>
          </a:p>
        </p:txBody>
      </p:sp>
      <p:sp>
        <p:nvSpPr>
          <p:cNvPr id="20" name="Text Placeholder 19"/>
          <p:cNvSpPr>
            <a:spLocks noGrp="1"/>
          </p:cNvSpPr>
          <p:nvPr userDrawn="1">
            <p:ph type="body" sz="quarter" idx="22" hasCustomPrompt="1"/>
          </p:nvPr>
        </p:nvSpPr>
        <p:spPr>
          <a:xfrm>
            <a:off x="1313789" y="2106227"/>
            <a:ext cx="3008973" cy="373362"/>
          </a:xfrm>
        </p:spPr>
        <p:txBody>
          <a:bodyPr>
            <a:normAutofit/>
          </a:bodyPr>
          <a:lstStyle>
            <a:lvl1pPr marL="0" indent="0">
              <a:buNone/>
              <a:defRPr sz="2000" b="1">
                <a:solidFill>
                  <a:schemeClr val="tx1">
                    <a:lumMod val="75000"/>
                    <a:lumOff val="25000"/>
                  </a:schemeClr>
                </a:solidFill>
              </a:defRPr>
            </a:lvl1pPr>
          </a:lstStyle>
          <a:p>
            <a:pPr lvl="0"/>
            <a:r>
              <a:rPr lang="en-US" dirty="0"/>
              <a:t>Text…</a:t>
            </a:r>
          </a:p>
        </p:txBody>
      </p:sp>
      <p:sp>
        <p:nvSpPr>
          <p:cNvPr id="21" name="Text Placeholder 19"/>
          <p:cNvSpPr>
            <a:spLocks noGrp="1"/>
          </p:cNvSpPr>
          <p:nvPr userDrawn="1">
            <p:ph type="body" sz="quarter" idx="23" hasCustomPrompt="1"/>
          </p:nvPr>
        </p:nvSpPr>
        <p:spPr>
          <a:xfrm>
            <a:off x="5338965" y="2106227"/>
            <a:ext cx="3008973" cy="373362"/>
          </a:xfrm>
        </p:spPr>
        <p:txBody>
          <a:bodyPr>
            <a:normAutofit/>
          </a:bodyPr>
          <a:lstStyle>
            <a:lvl1pPr marL="0" indent="0">
              <a:buNone/>
              <a:defRPr sz="2000" b="1">
                <a:solidFill>
                  <a:schemeClr val="tx1">
                    <a:lumMod val="75000"/>
                    <a:lumOff val="25000"/>
                  </a:schemeClr>
                </a:solidFill>
              </a:defRPr>
            </a:lvl1pPr>
          </a:lstStyle>
          <a:p>
            <a:pPr lvl="0"/>
            <a:r>
              <a:rPr lang="en-US" dirty="0"/>
              <a:t>Text…</a:t>
            </a:r>
          </a:p>
        </p:txBody>
      </p:sp>
      <p:sp>
        <p:nvSpPr>
          <p:cNvPr id="23" name="Text Placeholder 22"/>
          <p:cNvSpPr>
            <a:spLocks noGrp="1"/>
          </p:cNvSpPr>
          <p:nvPr userDrawn="1">
            <p:ph type="body" sz="quarter" idx="24" hasCustomPrompt="1"/>
          </p:nvPr>
        </p:nvSpPr>
        <p:spPr>
          <a:xfrm>
            <a:off x="1314450" y="2480364"/>
            <a:ext cx="3008313" cy="3617913"/>
          </a:xfrm>
        </p:spPr>
        <p:txBody>
          <a:bodyPr>
            <a:noAutofit/>
          </a:bodyPr>
          <a:lstStyle>
            <a:lvl1pPr marL="0" indent="0">
              <a:buNone/>
              <a:defRPr sz="2000" baseline="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sp>
        <p:nvSpPr>
          <p:cNvPr id="24" name="Text Placeholder 22"/>
          <p:cNvSpPr>
            <a:spLocks noGrp="1"/>
          </p:cNvSpPr>
          <p:nvPr userDrawn="1">
            <p:ph type="body" sz="quarter" idx="25" hasCustomPrompt="1"/>
          </p:nvPr>
        </p:nvSpPr>
        <p:spPr>
          <a:xfrm>
            <a:off x="5339625" y="2486904"/>
            <a:ext cx="3008313" cy="3611426"/>
          </a:xfrm>
        </p:spPr>
        <p:txBody>
          <a:bodyPr>
            <a:noAutofit/>
          </a:bodyPr>
          <a:lstStyle>
            <a:lvl1pPr marL="0" indent="0">
              <a:buNone/>
              <a:defRPr sz="20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214836544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6" name="Text Placeholder 3"/>
          <p:cNvSpPr>
            <a:spLocks noGrp="1"/>
          </p:cNvSpPr>
          <p:nvPr>
            <p:ph type="body" sz="half" idx="2" hasCustomPrompt="1"/>
          </p:nvPr>
        </p:nvSpPr>
        <p:spPr>
          <a:xfrm>
            <a:off x="684276" y="1300709"/>
            <a:ext cx="3400621" cy="852471"/>
          </a:xfrm>
        </p:spPr>
        <p:txBody>
          <a:bodyPr>
            <a:no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Mobile Presence Address</a:t>
            </a:r>
          </a:p>
        </p:txBody>
      </p:sp>
      <p:sp>
        <p:nvSpPr>
          <p:cNvPr id="17" name="Text Placeholder 2"/>
          <p:cNvSpPr>
            <a:spLocks noGrp="1"/>
          </p:cNvSpPr>
          <p:nvPr>
            <p:ph type="body" sz="quarter" idx="14" hasCustomPrompt="1"/>
          </p:nvPr>
        </p:nvSpPr>
        <p:spPr>
          <a:xfrm>
            <a:off x="684278" y="2295750"/>
            <a:ext cx="3400619" cy="1035403"/>
          </a:xfrm>
        </p:spPr>
        <p:txBody>
          <a:bodyPr>
            <a:noAutofit/>
          </a:bodyPr>
          <a:lstStyle>
            <a:lvl1pPr marL="0" indent="0">
              <a:buNone/>
              <a:defRPr sz="200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684277" y="3348363"/>
            <a:ext cx="3400620" cy="2412422"/>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63470" y="848632"/>
            <a:ext cx="2501674" cy="5102225"/>
          </a:xfrm>
          <a:prstGeom prst="rect">
            <a:avLst/>
          </a:prstGeom>
          <a:effectLst/>
        </p:spPr>
      </p:pic>
      <p:sp>
        <p:nvSpPr>
          <p:cNvPr id="9" name="Text Placeholder 2"/>
          <p:cNvSpPr>
            <a:spLocks noGrp="1"/>
          </p:cNvSpPr>
          <p:nvPr>
            <p:ph type="body" sz="quarter" idx="16" hasCustomPrompt="1"/>
          </p:nvPr>
        </p:nvSpPr>
        <p:spPr>
          <a:xfrm>
            <a:off x="5435295" y="3264478"/>
            <a:ext cx="2181225" cy="409575"/>
          </a:xfrm>
        </p:spPr>
        <p:txBody>
          <a:bodyPr>
            <a:normAutofit/>
          </a:bodyPr>
          <a:lstStyle>
            <a:lvl1pPr marL="0" indent="0" algn="ctr">
              <a:lnSpc>
                <a:spcPct val="100000"/>
              </a:lnSpc>
              <a:spcBef>
                <a:spcPts val="0"/>
              </a:spcBef>
              <a:buNone/>
              <a:defRPr sz="1800">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1" name="TextBox 10"/>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31341946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10" name="Text Placeholder 8"/>
          <p:cNvSpPr>
            <a:spLocks noGrp="1"/>
          </p:cNvSpPr>
          <p:nvPr>
            <p:ph type="body" sz="quarter" idx="10" hasCustomPrompt="1"/>
          </p:nvPr>
        </p:nvSpPr>
        <p:spPr>
          <a:xfrm>
            <a:off x="-430" y="2971334"/>
            <a:ext cx="9144000" cy="478522"/>
          </a:xfrm>
        </p:spPr>
        <p:txBody>
          <a:bodyPr>
            <a:noAutofit/>
          </a:bodyPr>
          <a:lstStyle>
            <a:lvl1pPr marL="0" indent="0" algn="ctr">
              <a:buNone/>
              <a:defRPr sz="3000">
                <a:solidFill>
                  <a:srgbClr val="404040"/>
                </a:solidFill>
              </a:defRPr>
            </a:lvl1pPr>
          </a:lstStyle>
          <a:p>
            <a:pPr lvl="0"/>
            <a:r>
              <a:rPr lang="en-US" dirty="0"/>
              <a:t>Questions?</a:t>
            </a:r>
          </a:p>
        </p:txBody>
      </p:sp>
      <p:cxnSp>
        <p:nvCxnSpPr>
          <p:cNvPr id="6" name="Straight Connector 5"/>
          <p:cNvCxnSpPr/>
          <p:nvPr userDrawn="1"/>
        </p:nvCxnSpPr>
        <p:spPr>
          <a:xfrm flipV="1">
            <a:off x="4322814" y="3549371"/>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6907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3341910" y="4739419"/>
            <a:ext cx="2473324" cy="314335"/>
          </a:xfrm>
        </p:spPr>
        <p:txBody>
          <a:bodyPr/>
          <a:lstStyle>
            <a:lvl1pPr marL="0" indent="0" algn="ctr">
              <a:buNone/>
              <a:defRPr sz="2000" i="1">
                <a:solidFill>
                  <a:srgbClr val="404040"/>
                </a:solidFill>
              </a:defRPr>
            </a:lvl1pPr>
          </a:lstStyle>
          <a:p>
            <a:pPr lvl="0"/>
            <a:r>
              <a:rPr lang="en-US" dirty="0"/>
              <a:t>Title</a:t>
            </a:r>
          </a:p>
        </p:txBody>
      </p:sp>
      <p:sp>
        <p:nvSpPr>
          <p:cNvPr id="29" name="Text Placeholder 27"/>
          <p:cNvSpPr>
            <a:spLocks noGrp="1"/>
          </p:cNvSpPr>
          <p:nvPr>
            <p:ph type="body" sz="quarter" idx="20" hasCustomPrompt="1"/>
          </p:nvPr>
        </p:nvSpPr>
        <p:spPr>
          <a:xfrm>
            <a:off x="3341910" y="5067436"/>
            <a:ext cx="2473324"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Contact 1</a:t>
            </a:r>
          </a:p>
        </p:txBody>
      </p:sp>
      <p:sp>
        <p:nvSpPr>
          <p:cNvPr id="35" name="Text Placeholder 21"/>
          <p:cNvSpPr>
            <a:spLocks noGrp="1"/>
          </p:cNvSpPr>
          <p:nvPr>
            <p:ph type="body" sz="quarter" idx="16" hasCustomPrompt="1"/>
          </p:nvPr>
        </p:nvSpPr>
        <p:spPr>
          <a:xfrm>
            <a:off x="3341910" y="4313395"/>
            <a:ext cx="2473324"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36" name="Picture Placeholder 19"/>
          <p:cNvSpPr>
            <a:spLocks noGrp="1"/>
          </p:cNvSpPr>
          <p:nvPr>
            <p:ph type="pic" sz="quarter" idx="14"/>
          </p:nvPr>
        </p:nvSpPr>
        <p:spPr>
          <a:xfrm>
            <a:off x="3341910" y="1554491"/>
            <a:ext cx="2473325" cy="2487612"/>
          </a:xfrm>
        </p:spPr>
        <p:txBody>
          <a:bodyPr/>
          <a:lstStyle>
            <a:lvl1pPr marL="0" indent="0">
              <a:buNone/>
              <a:defRPr lang="en-US" dirty="0"/>
            </a:lvl1pPr>
          </a:lstStyle>
          <a:p>
            <a:r>
              <a:rPr lang="en-US" dirty="0"/>
              <a:t>Click icon to add picture</a:t>
            </a:r>
          </a:p>
        </p:txBody>
      </p:sp>
      <p:sp>
        <p:nvSpPr>
          <p:cNvPr id="55" name="Text Placeholder 2"/>
          <p:cNvSpPr>
            <a:spLocks noGrp="1"/>
          </p:cNvSpPr>
          <p:nvPr>
            <p:ph type="body" sz="quarter" idx="22" hasCustomPrompt="1"/>
          </p:nvPr>
        </p:nvSpPr>
        <p:spPr>
          <a:xfrm>
            <a:off x="0" y="5569077"/>
            <a:ext cx="9144000" cy="269274"/>
          </a:xfrm>
        </p:spPr>
        <p:txBody>
          <a:bodyPr>
            <a:noAutofit/>
          </a:bodyPr>
          <a:lstStyle>
            <a:lvl1pPr marL="0" indent="0" algn="ctr">
              <a:buNone/>
              <a:defRPr sz="2000">
                <a:solidFill>
                  <a:srgbClr val="404040"/>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 name="TextBox 1"/>
          <p:cNvSpPr txBox="1"/>
          <p:nvPr userDrawn="1"/>
        </p:nvSpPr>
        <p:spPr>
          <a:xfrm>
            <a:off x="-8311" y="6430954"/>
            <a:ext cx="9152311" cy="307777"/>
          </a:xfrm>
          <a:prstGeom prst="rect">
            <a:avLst/>
          </a:prstGeom>
          <a:noFill/>
        </p:spPr>
        <p:txBody>
          <a:bodyPr wrap="square" rtlCol="0">
            <a:spAutoFit/>
          </a:bodyPr>
          <a:lstStyle/>
          <a:p>
            <a:pPr algn="ctr"/>
            <a:r>
              <a:rPr lang="en-US" sz="1400" dirty="0">
                <a:solidFill>
                  <a:srgbClr val="404040"/>
                </a:solidFill>
                <a:latin typeface="Century Gothic" panose="020B0502020202020204" pitchFamily="34" charset="0"/>
              </a:rPr>
              <a:t>@WADeptHealth</a:t>
            </a:r>
          </a:p>
        </p:txBody>
      </p:sp>
      <p:grpSp>
        <p:nvGrpSpPr>
          <p:cNvPr id="14" name="Group 13"/>
          <p:cNvGrpSpPr/>
          <p:nvPr userDrawn="1"/>
        </p:nvGrpSpPr>
        <p:grpSpPr>
          <a:xfrm>
            <a:off x="3644332" y="6034689"/>
            <a:ext cx="1838711" cy="312808"/>
            <a:chOff x="3434855" y="6028972"/>
            <a:chExt cx="1838711" cy="312808"/>
          </a:xfrm>
        </p:grpSpPr>
        <p:sp>
          <p:nvSpPr>
            <p:cNvPr id="71" name="Rounded Rectangle 70"/>
            <p:cNvSpPr/>
            <p:nvPr userDrawn="1"/>
          </p:nvSpPr>
          <p:spPr>
            <a:xfrm>
              <a:off x="4964533" y="6028972"/>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2" name="Rounded Rectangle 71"/>
            <p:cNvSpPr/>
            <p:nvPr userDrawn="1"/>
          </p:nvSpPr>
          <p:spPr>
            <a:xfrm>
              <a:off x="4582715" y="6028972"/>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3" name="Rounded Rectangle 72"/>
            <p:cNvSpPr/>
            <p:nvPr userDrawn="1"/>
          </p:nvSpPr>
          <p:spPr>
            <a:xfrm>
              <a:off x="3434855" y="6036903"/>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4" name="Rounded Rectangle 73"/>
            <p:cNvSpPr/>
            <p:nvPr userDrawn="1"/>
          </p:nvSpPr>
          <p:spPr>
            <a:xfrm>
              <a:off x="3817475" y="6036903"/>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ounded Rectangle 18"/>
            <p:cNvSpPr/>
            <p:nvPr userDrawn="1"/>
          </p:nvSpPr>
          <p:spPr>
            <a:xfrm>
              <a:off x="4200095" y="6036903"/>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9032" y="6080881"/>
              <a:ext cx="230281" cy="230281"/>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7368" y="6080882"/>
              <a:ext cx="226746" cy="22674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8079" y="6055518"/>
              <a:ext cx="278331" cy="278331"/>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3631" y="6087615"/>
              <a:ext cx="307200" cy="207343"/>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93482" y="6090944"/>
              <a:ext cx="250032" cy="204014"/>
            </a:xfrm>
            <a:prstGeom prst="rect">
              <a:avLst/>
            </a:prstGeom>
          </p:spPr>
        </p:pic>
      </p:grpSp>
    </p:spTree>
    <p:extLst>
      <p:ext uri="{BB962C8B-B14F-4D97-AF65-F5344CB8AC3E}">
        <p14:creationId xmlns:p14="http://schemas.microsoft.com/office/powerpoint/2010/main" val="8573542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1789114" y="4283999"/>
            <a:ext cx="2484436"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882595" y="4278472"/>
            <a:ext cx="2487133" cy="412750"/>
          </a:xfrm>
        </p:spPr>
        <p:txBody>
          <a:bodyPr>
            <a:normAutofit/>
          </a:bodyPr>
          <a:lstStyle>
            <a:lvl1pPr marL="0" indent="0" algn="ctr">
              <a:buNone/>
              <a:defRPr lang="en-US" sz="2200" b="1" kern="1200" dirty="0">
                <a:solidFill>
                  <a:schemeClr val="tx1">
                    <a:lumMod val="75000"/>
                    <a:lumOff val="25000"/>
                  </a:schemeClr>
                </a:solidFill>
                <a:latin typeface="Century Gothic" panose="020B0502020202020204" pitchFamily="34" charset="0"/>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Name</a:t>
            </a:r>
          </a:p>
        </p:txBody>
      </p:sp>
      <p:sp>
        <p:nvSpPr>
          <p:cNvPr id="25" name="Text Placeholder 24"/>
          <p:cNvSpPr>
            <a:spLocks noGrp="1"/>
          </p:cNvSpPr>
          <p:nvPr>
            <p:ph type="body" sz="quarter" idx="17" hasCustomPrompt="1"/>
          </p:nvPr>
        </p:nvSpPr>
        <p:spPr>
          <a:xfrm>
            <a:off x="1789113" y="4705635"/>
            <a:ext cx="2484437"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879975" y="4700174"/>
            <a:ext cx="2487132" cy="314335"/>
          </a:xfrm>
        </p:spPr>
        <p:txBody>
          <a:bodyPr>
            <a:normAutofit/>
          </a:bodyPr>
          <a:lstStyle>
            <a:lvl1pPr marL="0" indent="0" algn="ctr">
              <a:buNone/>
              <a:defRPr lang="en-US" sz="2000" i="1" kern="1200" dirty="0">
                <a:solidFill>
                  <a:srgbClr val="404040"/>
                </a:solidFill>
                <a:latin typeface="Century Gothic" panose="020B0502020202020204" pitchFamily="34" charset="0"/>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Title</a:t>
            </a:r>
          </a:p>
        </p:txBody>
      </p:sp>
      <p:sp>
        <p:nvSpPr>
          <p:cNvPr id="28" name="Text Placeholder 27"/>
          <p:cNvSpPr>
            <a:spLocks noGrp="1"/>
          </p:cNvSpPr>
          <p:nvPr>
            <p:ph type="body" sz="quarter" idx="19" hasCustomPrompt="1"/>
          </p:nvPr>
        </p:nvSpPr>
        <p:spPr>
          <a:xfrm>
            <a:off x="1789113" y="5028139"/>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882670" y="5023461"/>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cxnSp>
        <p:nvCxnSpPr>
          <p:cNvPr id="15" name="Straight Connector 14"/>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Contact 2</a:t>
            </a:r>
          </a:p>
        </p:txBody>
      </p:sp>
      <p:sp>
        <p:nvSpPr>
          <p:cNvPr id="45" name="Picture Placeholder 17"/>
          <p:cNvSpPr>
            <a:spLocks noGrp="1"/>
          </p:cNvSpPr>
          <p:nvPr>
            <p:ph type="pic" sz="quarter" idx="13"/>
          </p:nvPr>
        </p:nvSpPr>
        <p:spPr>
          <a:xfrm>
            <a:off x="1789113" y="1564831"/>
            <a:ext cx="2484437" cy="2487612"/>
          </a:xfrm>
        </p:spPr>
        <p:txBody>
          <a:bodyPr/>
          <a:lstStyle>
            <a:lvl1pPr marL="0" indent="0">
              <a:buNone/>
              <a:defRPr/>
            </a:lvl1pPr>
          </a:lstStyle>
          <a:p>
            <a:r>
              <a:rPr lang="en-US" dirty="0"/>
              <a:t>Click icon to add picture</a:t>
            </a:r>
          </a:p>
        </p:txBody>
      </p:sp>
      <p:sp>
        <p:nvSpPr>
          <p:cNvPr id="46" name="Picture Placeholder 19"/>
          <p:cNvSpPr>
            <a:spLocks noGrp="1"/>
          </p:cNvSpPr>
          <p:nvPr>
            <p:ph type="pic" sz="quarter" idx="14"/>
          </p:nvPr>
        </p:nvSpPr>
        <p:spPr>
          <a:xfrm>
            <a:off x="4879975" y="1559082"/>
            <a:ext cx="2473325" cy="2487617"/>
          </a:xfrm>
        </p:spPr>
        <p:txBody>
          <a:bodyPr/>
          <a:lstStyle>
            <a:lvl1pPr marL="0" indent="0">
              <a:buNone/>
              <a:defRPr/>
            </a:lvl1pPr>
          </a:lstStyle>
          <a:p>
            <a:r>
              <a:rPr lang="en-US" dirty="0"/>
              <a:t>Click icon to add picture</a:t>
            </a:r>
          </a:p>
        </p:txBody>
      </p:sp>
      <p:sp>
        <p:nvSpPr>
          <p:cNvPr id="47" name="Text Placeholder 2"/>
          <p:cNvSpPr>
            <a:spLocks noGrp="1"/>
          </p:cNvSpPr>
          <p:nvPr>
            <p:ph type="body" sz="quarter" idx="22" hasCustomPrompt="1"/>
          </p:nvPr>
        </p:nvSpPr>
        <p:spPr>
          <a:xfrm>
            <a:off x="0" y="5569077"/>
            <a:ext cx="9144000" cy="269274"/>
          </a:xfrm>
        </p:spPr>
        <p:txBody>
          <a:bodyPr>
            <a:noAutofit/>
          </a:bodyPr>
          <a:lstStyle>
            <a:lvl1pPr marL="0" indent="0" algn="ctr">
              <a:buNone/>
              <a:defRPr sz="2000">
                <a:solidFill>
                  <a:srgbClr val="404040"/>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4" name="TextBox 23"/>
          <p:cNvSpPr txBox="1"/>
          <p:nvPr userDrawn="1"/>
        </p:nvSpPr>
        <p:spPr>
          <a:xfrm>
            <a:off x="-8311" y="6430954"/>
            <a:ext cx="9152311" cy="307777"/>
          </a:xfrm>
          <a:prstGeom prst="rect">
            <a:avLst/>
          </a:prstGeom>
          <a:noFill/>
        </p:spPr>
        <p:txBody>
          <a:bodyPr wrap="square" rtlCol="0">
            <a:spAutoFit/>
          </a:bodyPr>
          <a:lstStyle/>
          <a:p>
            <a:pPr algn="ctr"/>
            <a:r>
              <a:rPr lang="en-US" sz="1400" dirty="0">
                <a:solidFill>
                  <a:srgbClr val="404040"/>
                </a:solidFill>
                <a:latin typeface="Century Gothic" panose="020B0502020202020204" pitchFamily="34" charset="0"/>
              </a:rPr>
              <a:t>@WADeptHealth</a:t>
            </a:r>
          </a:p>
        </p:txBody>
      </p:sp>
      <p:grpSp>
        <p:nvGrpSpPr>
          <p:cNvPr id="27" name="Group 26"/>
          <p:cNvGrpSpPr/>
          <p:nvPr userDrawn="1"/>
        </p:nvGrpSpPr>
        <p:grpSpPr>
          <a:xfrm>
            <a:off x="3644332" y="6034689"/>
            <a:ext cx="1838711" cy="312808"/>
            <a:chOff x="3434855" y="6028972"/>
            <a:chExt cx="1838711" cy="312808"/>
          </a:xfrm>
        </p:grpSpPr>
        <p:sp>
          <p:nvSpPr>
            <p:cNvPr id="30" name="Rounded Rectangle 29"/>
            <p:cNvSpPr/>
            <p:nvPr userDrawn="1"/>
          </p:nvSpPr>
          <p:spPr>
            <a:xfrm>
              <a:off x="4964533" y="6028972"/>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Rounded Rectangle 38"/>
            <p:cNvSpPr/>
            <p:nvPr userDrawn="1"/>
          </p:nvSpPr>
          <p:spPr>
            <a:xfrm>
              <a:off x="4582715" y="6028972"/>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Rounded Rectangle 39"/>
            <p:cNvSpPr/>
            <p:nvPr userDrawn="1"/>
          </p:nvSpPr>
          <p:spPr>
            <a:xfrm>
              <a:off x="3434855" y="6036903"/>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1" name="Rounded Rectangle 40"/>
            <p:cNvSpPr/>
            <p:nvPr userDrawn="1"/>
          </p:nvSpPr>
          <p:spPr>
            <a:xfrm>
              <a:off x="3817475" y="6036903"/>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2" name="Rounded Rectangle 41"/>
            <p:cNvSpPr/>
            <p:nvPr userDrawn="1"/>
          </p:nvSpPr>
          <p:spPr>
            <a:xfrm>
              <a:off x="4200095" y="6036903"/>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368" y="6080882"/>
              <a:ext cx="226746" cy="226746"/>
            </a:xfrm>
            <a:prstGeom prst="rect">
              <a:avLst/>
            </a:prstGeom>
          </p:spPr>
        </p:pic>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8079" y="6055518"/>
              <a:ext cx="278331" cy="278331"/>
            </a:xfrm>
            <a:prstGeom prst="rect">
              <a:avLst/>
            </a:prstGeom>
          </p:spPr>
        </p:pic>
        <p:pic>
          <p:nvPicPr>
            <p:cNvPr id="49" name="Picture 4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83631" y="6087615"/>
              <a:ext cx="307200" cy="207343"/>
            </a:xfrm>
            <a:prstGeom prst="rect">
              <a:avLst/>
            </a:prstGeom>
          </p:spPr>
        </p:pic>
        <p:pic>
          <p:nvPicPr>
            <p:cNvPr id="50" name="Picture 4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3482" y="6090944"/>
              <a:ext cx="250032" cy="204014"/>
            </a:xfrm>
            <a:prstGeom prst="rect">
              <a:avLst/>
            </a:prstGeom>
          </p:spPr>
        </p:pic>
      </p:grpSp>
      <p:pic>
        <p:nvPicPr>
          <p:cNvPr id="52" name="Picture 5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48509" y="6086598"/>
            <a:ext cx="230281" cy="230281"/>
          </a:xfrm>
          <a:prstGeom prst="rect">
            <a:avLst/>
          </a:prstGeom>
        </p:spPr>
      </p:pic>
    </p:spTree>
    <p:extLst>
      <p:ext uri="{BB962C8B-B14F-4D97-AF65-F5344CB8AC3E}">
        <p14:creationId xmlns:p14="http://schemas.microsoft.com/office/powerpoint/2010/main" val="30183388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Font typeface="Arial" panose="020B0604020202020204" pitchFamily="34" charset="0"/>
              <a:buNone/>
              <a:defRPr sz="3000">
                <a:solidFill>
                  <a:schemeClr val="tx1">
                    <a:lumMod val="75000"/>
                    <a:lumOff val="25000"/>
                  </a:schemeClr>
                </a:solidFill>
              </a:defRPr>
            </a:lvl1pPr>
          </a:lstStyle>
          <a:p>
            <a:pPr lvl="0"/>
            <a:r>
              <a:rPr lang="en-US" dirty="0"/>
              <a:t>Blank Slide</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38928887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12289406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5205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349D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lumMod val="65000"/>
                  <a:lumOff val="35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1607" y="4043055"/>
            <a:ext cx="2760785" cy="1222739"/>
          </a:xfrm>
          <a:prstGeom prst="rect">
            <a:avLst/>
          </a:prstGeom>
          <a:ln>
            <a:noFill/>
          </a:ln>
        </p:spPr>
      </p:pic>
    </p:spTree>
    <p:extLst>
      <p:ext uri="{BB962C8B-B14F-4D97-AF65-F5344CB8AC3E}">
        <p14:creationId xmlns:p14="http://schemas.microsoft.com/office/powerpoint/2010/main" val="31732510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5D0C43B-9DB3-4417-B437-9362BA0FDB0B}" type="datetime1">
              <a:rPr lang="en-US" smtClean="0"/>
              <a:t>4/28/2022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E77611-BED8-4DB5-BF26-DDBFA823D740}" type="slidenum">
              <a:rPr lang="en-US" smtClean="0"/>
              <a:t>‹#›</a:t>
            </a:fld>
            <a:endParaRPr lang="en-US"/>
          </a:p>
        </p:txBody>
      </p:sp>
    </p:spTree>
    <p:extLst>
      <p:ext uri="{BB962C8B-B14F-4D97-AF65-F5344CB8AC3E}">
        <p14:creationId xmlns:p14="http://schemas.microsoft.com/office/powerpoint/2010/main" val="12286283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CCE771-AA02-4F5E-A151-011B15D422BA}" type="datetime1">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77611-BED8-4DB5-BF26-DDBFA823D740}" type="slidenum">
              <a:rPr lang="en-US" smtClean="0"/>
              <a:t>‹#›</a:t>
            </a:fld>
            <a:endParaRPr lang="en-US" dirty="0"/>
          </a:p>
        </p:txBody>
      </p:sp>
      <p:sp>
        <p:nvSpPr>
          <p:cNvPr id="8" name="Picture Placeholder 7"/>
          <p:cNvSpPr>
            <a:spLocks noGrp="1"/>
          </p:cNvSpPr>
          <p:nvPr>
            <p:ph type="pic" sz="quarter" idx="13"/>
          </p:nvPr>
        </p:nvSpPr>
        <p:spPr>
          <a:xfrm>
            <a:off x="3429000" y="5715000"/>
            <a:ext cx="2286000" cy="1066800"/>
          </a:xfrm>
        </p:spPr>
        <p:txBody>
          <a:bodyPr>
            <a:normAutofit/>
          </a:bodyPr>
          <a:lstStyle>
            <a:lvl1pPr marL="0" indent="0">
              <a:buNone/>
              <a:defRPr sz="1600"/>
            </a:lvl1pPr>
          </a:lstStyle>
          <a:p>
            <a:endParaRPr lang="en-US" dirty="0"/>
          </a:p>
        </p:txBody>
      </p:sp>
    </p:spTree>
    <p:extLst>
      <p:ext uri="{BB962C8B-B14F-4D97-AF65-F5344CB8AC3E}">
        <p14:creationId xmlns:p14="http://schemas.microsoft.com/office/powerpoint/2010/main" val="2319860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Font typeface="Arial" panose="020B0604020202020204" pitchFamily="34" charset="0"/>
              <a:buNone/>
              <a:defRPr sz="3000" baseline="0">
                <a:solidFill>
                  <a:schemeClr val="tx1">
                    <a:lumMod val="75000"/>
                    <a:lumOff val="25000"/>
                  </a:schemeClr>
                </a:solidFill>
              </a:defRPr>
            </a:lvl1pPr>
          </a:lstStyle>
          <a:p>
            <a:pPr lvl="0"/>
            <a:r>
              <a:rPr lang="en-US" dirty="0"/>
              <a:t>Unordered List 2</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740595"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4" name="Oval 13"/>
          <p:cNvSpPr/>
          <p:nvPr userDrawn="1"/>
        </p:nvSpPr>
        <p:spPr>
          <a:xfrm>
            <a:off x="3452408"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7" name="Oval 16"/>
          <p:cNvSpPr/>
          <p:nvPr userDrawn="1"/>
        </p:nvSpPr>
        <p:spPr>
          <a:xfrm>
            <a:off x="6162293" y="2078051"/>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 name="Text Placeholder 2"/>
          <p:cNvSpPr>
            <a:spLocks noGrp="1"/>
          </p:cNvSpPr>
          <p:nvPr>
            <p:ph type="body" sz="quarter" idx="22" hasCustomPrompt="1"/>
          </p:nvPr>
        </p:nvSpPr>
        <p:spPr>
          <a:xfrm>
            <a:off x="1208946" y="2097854"/>
            <a:ext cx="1790700" cy="372955"/>
          </a:xfrm>
        </p:spPr>
        <p:txBody>
          <a:bodyPr>
            <a:noAutofit/>
          </a:bodyPr>
          <a:lstStyle>
            <a:lvl1pPr marL="285750" indent="-285750">
              <a:buNone/>
              <a:defRPr lang="en-US" sz="2000" b="1"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3932027" y="2097854"/>
            <a:ext cx="1790700" cy="372955"/>
          </a:xfrm>
        </p:spPr>
        <p:txBody>
          <a:bodyPr>
            <a:noAutofit/>
          </a:bodyPr>
          <a:lstStyle>
            <a:lvl1pPr marL="285750" indent="-28575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6635473" y="2097854"/>
            <a:ext cx="1790700" cy="372955"/>
          </a:xfrm>
        </p:spPr>
        <p:txBody>
          <a:bodyPr>
            <a:noAutofit/>
          </a:bodyPr>
          <a:lstStyle>
            <a:lvl1pPr marL="285750" indent="-28575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208946" y="2474230"/>
            <a:ext cx="1790700" cy="3702416"/>
          </a:xfrm>
        </p:spPr>
        <p:txBody>
          <a:bodyPr>
            <a:noAutofit/>
          </a:bodyPr>
          <a:lstStyle>
            <a:lvl1pPr marL="285750" indent="-28575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3931894" y="2474230"/>
            <a:ext cx="1790700" cy="3691680"/>
          </a:xfrm>
        </p:spPr>
        <p:txBody>
          <a:bodyPr>
            <a:noAutofit/>
          </a:bodyPr>
          <a:lstStyle>
            <a:lvl1pPr marL="285750" indent="-28575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6635033" y="2474230"/>
            <a:ext cx="1790700" cy="3691680"/>
          </a:xfrm>
        </p:spPr>
        <p:txBody>
          <a:bodyPr>
            <a:noAutofit/>
          </a:bodyPr>
          <a:lstStyle>
            <a:lvl1pPr marL="285750" indent="-28575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TextBox 1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241807628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349D96"/>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16642F8-8071-407C-B1A8-F284B85D1C22}" type="datetime1">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77611-BED8-4DB5-BF26-DDBFA823D740}" type="slidenum">
              <a:rPr lang="en-US" smtClean="0"/>
              <a:t>‹#›</a:t>
            </a:fld>
            <a:endParaRPr lang="en-US" dirty="0"/>
          </a:p>
        </p:txBody>
      </p:sp>
    </p:spTree>
    <p:extLst>
      <p:ext uri="{BB962C8B-B14F-4D97-AF65-F5344CB8AC3E}">
        <p14:creationId xmlns:p14="http://schemas.microsoft.com/office/powerpoint/2010/main" val="32908557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5D0C43B-9DB3-4417-B437-9362BA0FDB0B}" type="datetime1">
              <a:rPr lang="en-US" smtClean="0"/>
              <a:t>4/28/2022</a:t>
            </a:fld>
            <a:endParaRPr lang="en-US" dirty="0"/>
          </a:p>
        </p:txBody>
      </p:sp>
      <p:sp>
        <p:nvSpPr>
          <p:cNvPr id="3" name="Footer Placeholder 2"/>
          <p:cNvSpPr>
            <a:spLocks noGrp="1"/>
          </p:cNvSpPr>
          <p:nvPr>
            <p:ph type="ftr" sz="quarter" idx="11"/>
          </p:nvPr>
        </p:nvSpPr>
        <p:spPr>
          <a:xfrm>
            <a:off x="3124200" y="640080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ACE77611-BED8-4DB5-BF26-DDBFA823D740}" type="slidenum">
              <a:rPr lang="en-US" smtClean="0"/>
              <a:t>‹#›</a:t>
            </a:fld>
            <a:endParaRPr lang="en-US" dirty="0"/>
          </a:p>
        </p:txBody>
      </p:sp>
    </p:spTree>
    <p:extLst>
      <p:ext uri="{BB962C8B-B14F-4D97-AF65-F5344CB8AC3E}">
        <p14:creationId xmlns:p14="http://schemas.microsoft.com/office/powerpoint/2010/main" val="3789934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_Unordered List 3: Traditional">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baseline="0">
                <a:solidFill>
                  <a:schemeClr val="tx1">
                    <a:lumMod val="75000"/>
                    <a:lumOff val="25000"/>
                  </a:schemeClr>
                </a:solidFill>
              </a:defRPr>
            </a:lvl1pPr>
          </a:lstStyle>
          <a:p>
            <a:pPr lvl="0"/>
            <a:r>
              <a:rPr lang="en-US" dirty="0"/>
              <a:t>Unordered List 3: Traditional </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lstStyle>
            <a:lvl1pPr>
              <a:buClr>
                <a:srgbClr val="349D96"/>
              </a:buClr>
              <a:defRPr sz="2000" baseline="0"/>
            </a:lvl1pPr>
            <a:lvl2pPr>
              <a:buClr>
                <a:srgbClr val="349D96"/>
              </a:buClr>
              <a:defRPr sz="2000"/>
            </a:lvl2pPr>
            <a:lvl3pPr>
              <a:buClr>
                <a:srgbClr val="349D96"/>
              </a:buClr>
              <a:defRPr sz="1800"/>
            </a:lvl3pPr>
            <a:lvl4pPr>
              <a:buClr>
                <a:srgbClr val="349D96"/>
              </a:buClr>
              <a:defRPr sz="1800"/>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a:t>
            </a:r>
            <a:r>
              <a:rPr lang="en-US" baseline="0" dirty="0">
                <a:solidFill>
                  <a:srgbClr val="349D96"/>
                </a:solidFill>
                <a:latin typeface="Century Gothic" panose="020B0502020202020204" pitchFamily="34" charset="0"/>
              </a:rPr>
              <a:t> State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41143924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_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2" y="667939"/>
            <a:ext cx="9143998" cy="488064"/>
          </a:xfrm>
        </p:spPr>
        <p:txBody>
          <a:bodyPr>
            <a:normAutofit/>
          </a:bodyPr>
          <a:lstStyle>
            <a:lvl1pPr algn="ctr">
              <a:defRPr sz="3000"/>
            </a:lvl1pPr>
          </a:lstStyle>
          <a:p>
            <a:pPr lvl="0"/>
            <a:r>
              <a:rPr lang="en-US" dirty="0"/>
              <a:t>Unordered List 3: Traditional </a:t>
            </a:r>
          </a:p>
        </p:txBody>
      </p:sp>
    </p:spTree>
    <p:extLst>
      <p:ext uri="{BB962C8B-B14F-4D97-AF65-F5344CB8AC3E}">
        <p14:creationId xmlns:p14="http://schemas.microsoft.com/office/powerpoint/2010/main" val="7920332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6EC3-8582-124A-9D4F-F2EDDC30B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900B3B-82DA-5B43-B9D2-8DCE65F640A8}"/>
              </a:ext>
            </a:extLst>
          </p:cNvPr>
          <p:cNvSpPr>
            <a:spLocks noGrp="1"/>
          </p:cNvSpPr>
          <p:nvPr>
            <p:ph type="dt" sz="half" idx="10"/>
          </p:nvPr>
        </p:nvSpPr>
        <p:spPr/>
        <p:txBody>
          <a:bodyPr/>
          <a:lstStyle/>
          <a:p>
            <a:fld id="{1C2F8D6F-2457-F443-8569-B8A12F8AEBB7}" type="datetimeFigureOut">
              <a:rPr lang="en-US" smtClean="0"/>
              <a:t>4/28/2022</a:t>
            </a:fld>
            <a:endParaRPr lang="en-US"/>
          </a:p>
        </p:txBody>
      </p:sp>
      <p:sp>
        <p:nvSpPr>
          <p:cNvPr id="4" name="Footer Placeholder 3">
            <a:extLst>
              <a:ext uri="{FF2B5EF4-FFF2-40B4-BE49-F238E27FC236}">
                <a16:creationId xmlns:a16="http://schemas.microsoft.com/office/drawing/2014/main" id="{CC6605BC-DC28-A244-9E66-E871DA5C88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4DC905-29F8-0E46-AE93-7B54F18D4D2A}"/>
              </a:ext>
            </a:extLst>
          </p:cNvPr>
          <p:cNvSpPr>
            <a:spLocks noGrp="1"/>
          </p:cNvSpPr>
          <p:nvPr>
            <p:ph type="sldNum" sz="quarter" idx="12"/>
          </p:nvPr>
        </p:nvSpPr>
        <p:spPr/>
        <p:txBody>
          <a:bodyPr/>
          <a:lstStyle/>
          <a:p>
            <a:fld id="{CFA2C987-C07D-DA45-9585-001E37E9FB24}" type="slidenum">
              <a:rPr lang="en-US" smtClean="0"/>
              <a:t>‹#›</a:t>
            </a:fld>
            <a:endParaRPr lang="en-US"/>
          </a:p>
        </p:txBody>
      </p:sp>
    </p:spTree>
    <p:extLst>
      <p:ext uri="{BB962C8B-B14F-4D97-AF65-F5344CB8AC3E}">
        <p14:creationId xmlns:p14="http://schemas.microsoft.com/office/powerpoint/2010/main" val="2598834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583956" y="1487830"/>
            <a:ext cx="8005866" cy="5082228"/>
            <a:chOff x="892593" y="1460430"/>
            <a:chExt cx="8005866" cy="5082228"/>
          </a:xfrm>
        </p:grpSpPr>
        <p:sp>
          <p:nvSpPr>
            <p:cNvPr id="16" name="TextBox 15"/>
            <p:cNvSpPr txBox="1"/>
            <p:nvPr/>
          </p:nvSpPr>
          <p:spPr>
            <a:xfrm>
              <a:off x="4082659" y="4080445"/>
              <a:ext cx="2332018" cy="2462213"/>
            </a:xfrm>
            <a:prstGeom prst="rect">
              <a:avLst/>
            </a:prstGeom>
            <a:noFill/>
            <a:ln>
              <a:noFill/>
            </a:ln>
          </p:spPr>
          <p:txBody>
            <a:bodyPr wrap="square" rtlCol="0">
              <a:spAutoFit/>
            </a:bodyPr>
            <a:lstStyle/>
            <a:p>
              <a:r>
                <a:rPr lang="en-US" b="1" dirty="0">
                  <a:solidFill>
                    <a:srgbClr val="000000">
                      <a:lumMod val="75000"/>
                      <a:lumOff val="25000"/>
                    </a:srgbClr>
                  </a:solidFill>
                  <a:latin typeface="Century Gothic" panose="020B0502020202020204" pitchFamily="34" charset="0"/>
                </a:rPr>
                <a:t>Strategy</a:t>
              </a:r>
            </a:p>
            <a:p>
              <a:pPr>
                <a:spcBef>
                  <a:spcPts val="600"/>
                </a:spcBef>
              </a:pPr>
              <a:r>
                <a:rPr lang="en-US" sz="1400" dirty="0">
                  <a:solidFill>
                    <a:srgbClr val="000000">
                      <a:lumMod val="75000"/>
                      <a:lumOff val="25000"/>
                    </a:srgbClr>
                  </a:solidFill>
                  <a:latin typeface="Century Gothic" panose="020B0502020202020204" pitchFamily="34" charset="0"/>
                </a:rPr>
                <a:t>Through collaborations and partnerships, we</a:t>
              </a:r>
            </a:p>
            <a:p>
              <a:r>
                <a:rPr lang="en-US" sz="1400" dirty="0">
                  <a:solidFill>
                    <a:srgbClr val="000000">
                      <a:lumMod val="75000"/>
                      <a:lumOff val="25000"/>
                    </a:srgbClr>
                  </a:solidFill>
                  <a:latin typeface="Century Gothic" panose="020B0502020202020204" pitchFamily="34" charset="0"/>
                </a:rPr>
                <a:t>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738938"/>
            </a:xfrm>
            <a:prstGeom prst="rect">
              <a:avLst/>
            </a:prstGeom>
            <a:noFill/>
            <a:ln>
              <a:noFill/>
            </a:ln>
          </p:spPr>
          <p:txBody>
            <a:bodyPr wrap="square" rtlCol="0">
              <a:spAutoFit/>
            </a:bodyPr>
            <a:lstStyle/>
            <a:p>
              <a:r>
                <a:rPr lang="en-US" b="1" dirty="0">
                  <a:solidFill>
                    <a:srgbClr val="000000">
                      <a:lumMod val="75000"/>
                      <a:lumOff val="25000"/>
                    </a:srgbClr>
                  </a:solidFill>
                  <a:latin typeface="Century Gothic" panose="020B0502020202020204" pitchFamily="34" charset="0"/>
                </a:rPr>
                <a:t>Mission</a:t>
              </a:r>
            </a:p>
            <a:p>
              <a:pPr>
                <a:spcBef>
                  <a:spcPts val="600"/>
                </a:spcBef>
              </a:pPr>
              <a:r>
                <a:rPr lang="en-US" sz="1400" dirty="0">
                  <a:solidFill>
                    <a:srgbClr val="000000">
                      <a:lumMod val="75000"/>
                      <a:lumOff val="25000"/>
                    </a:srgbClr>
                  </a:solidFill>
                  <a:latin typeface="Century Gothic" panose="020B0502020202020204" pitchFamily="34" charset="0"/>
                </a:rPr>
                <a:t>The Department of Health works with others to protect and improve the health of all people in Washington.</a:t>
              </a:r>
            </a:p>
          </p:txBody>
        </p:sp>
        <p:sp>
          <p:nvSpPr>
            <p:cNvPr id="21" name="TextBox 20"/>
            <p:cNvSpPr txBox="1"/>
            <p:nvPr/>
          </p:nvSpPr>
          <p:spPr>
            <a:xfrm>
              <a:off x="1357926" y="4081738"/>
              <a:ext cx="2116475" cy="1738938"/>
            </a:xfrm>
            <a:prstGeom prst="rect">
              <a:avLst/>
            </a:prstGeom>
            <a:noFill/>
            <a:ln>
              <a:noFill/>
            </a:ln>
          </p:spPr>
          <p:txBody>
            <a:bodyPr wrap="square" rtlCol="0">
              <a:spAutoFit/>
            </a:bodyPr>
            <a:lstStyle/>
            <a:p>
              <a:r>
                <a:rPr lang="en-US" b="1" dirty="0">
                  <a:solidFill>
                    <a:srgbClr val="000000">
                      <a:lumMod val="75000"/>
                      <a:lumOff val="25000"/>
                    </a:srgbClr>
                  </a:solidFill>
                  <a:latin typeface="Century Gothic" panose="020B0502020202020204" pitchFamily="34" charset="0"/>
                </a:rPr>
                <a:t>Vision</a:t>
              </a:r>
            </a:p>
            <a:p>
              <a:pPr>
                <a:spcBef>
                  <a:spcPts val="600"/>
                </a:spcBef>
              </a:pPr>
              <a:r>
                <a:rPr lang="en-US" sz="1400" dirty="0">
                  <a:solidFill>
                    <a:srgbClr val="000000">
                      <a:lumMod val="75000"/>
                      <a:lumOff val="25000"/>
                    </a:srgbClr>
                  </a:solidFill>
                  <a:latin typeface="Century Gothic" panose="020B0502020202020204" pitchFamily="34" charset="0"/>
                </a:rPr>
                <a:t>People in Washington enjoy longer and healthier lives because they live in healthy families and communities.</a:t>
              </a:r>
            </a:p>
          </p:txBody>
        </p:sp>
        <p:grpSp>
          <p:nvGrpSpPr>
            <p:cNvPr id="28" name="Group 27"/>
            <p:cNvGrpSpPr/>
            <p:nvPr/>
          </p:nvGrpSpPr>
          <p:grpSpPr>
            <a:xfrm>
              <a:off x="892593" y="1460430"/>
              <a:ext cx="8005866" cy="2446330"/>
              <a:chOff x="846099" y="1909880"/>
              <a:chExt cx="8005866" cy="2446330"/>
            </a:xfrm>
          </p:grpSpPr>
          <p:sp>
            <p:nvSpPr>
              <p:cNvPr id="32" name="TextBox 31"/>
              <p:cNvSpPr txBox="1"/>
              <p:nvPr/>
            </p:nvSpPr>
            <p:spPr>
              <a:xfrm>
                <a:off x="1313790" y="2032497"/>
                <a:ext cx="1792023" cy="2323713"/>
              </a:xfrm>
              <a:prstGeom prst="rect">
                <a:avLst/>
              </a:prstGeom>
              <a:noFill/>
              <a:ln>
                <a:noFill/>
              </a:ln>
            </p:spPr>
            <p:txBody>
              <a:bodyPr wrap="square" rtlCol="0">
                <a:spAutoFit/>
              </a:bodyPr>
              <a:lstStyle/>
              <a:p>
                <a:r>
                  <a:rPr lang="en-US" b="1" dirty="0">
                    <a:solidFill>
                      <a:srgbClr val="000000">
                        <a:lumMod val="75000"/>
                        <a:lumOff val="25000"/>
                      </a:srgbClr>
                    </a:solidFill>
                    <a:latin typeface="Century Gothic" panose="020B0502020202020204" pitchFamily="34" charset="0"/>
                  </a:rPr>
                  <a:t>What We Do</a:t>
                </a:r>
              </a:p>
              <a:p>
                <a:pPr>
                  <a:spcBef>
                    <a:spcPts val="600"/>
                  </a:spcBef>
                </a:pPr>
                <a:r>
                  <a:rPr lang="en-US" sz="1400" dirty="0">
                    <a:solidFill>
                      <a:srgbClr val="000000">
                        <a:lumMod val="75000"/>
                        <a:lumOff val="25000"/>
                      </a:srgbClr>
                    </a:solidFill>
                    <a:latin typeface="Century Gothic" panose="020B0502020202020204" pitchFamily="34" charset="0"/>
                  </a:rPr>
                  <a:t>Ensure public safety</a:t>
                </a:r>
              </a:p>
              <a:p>
                <a:pPr>
                  <a:spcBef>
                    <a:spcPts val="600"/>
                  </a:spcBef>
                </a:pPr>
                <a:r>
                  <a:rPr lang="en-US" sz="1400" dirty="0">
                    <a:solidFill>
                      <a:srgbClr val="000000">
                        <a:lumMod val="75000"/>
                        <a:lumOff val="25000"/>
                      </a:srgbClr>
                    </a:solidFill>
                    <a:latin typeface="Century Gothic" panose="020B0502020202020204" pitchFamily="34" charset="0"/>
                  </a:rPr>
                  <a:t>Create the healthiest next generation</a:t>
                </a:r>
              </a:p>
              <a:p>
                <a:pPr>
                  <a:spcBef>
                    <a:spcPts val="600"/>
                  </a:spcBef>
                </a:pPr>
                <a:r>
                  <a:rPr lang="en-US" sz="1400" dirty="0">
                    <a:solidFill>
                      <a:srgbClr val="000000">
                        <a:lumMod val="75000"/>
                        <a:lumOff val="25000"/>
                      </a:srgbClr>
                    </a:solidFill>
                    <a:latin typeface="Century Gothic" panose="020B0502020202020204" pitchFamily="34" charset="0"/>
                  </a:rPr>
                  <a:t>Promote healthy living and healthy aging</a:t>
                </a:r>
                <a:endParaRPr lang="en-US" sz="1200" dirty="0">
                  <a:solidFill>
                    <a:srgbClr val="000000">
                      <a:lumMod val="75000"/>
                      <a:lumOff val="25000"/>
                    </a:srgbClr>
                  </a:solidFill>
                  <a:latin typeface="Century Gothic" panose="020B0502020202020204" pitchFamily="34" charset="0"/>
                </a:endParaRPr>
              </a:p>
            </p:txBody>
          </p:sp>
          <p:sp>
            <p:nvSpPr>
              <p:cNvPr id="33" name="TextBox 32"/>
              <p:cNvSpPr txBox="1"/>
              <p:nvPr/>
            </p:nvSpPr>
            <p:spPr>
              <a:xfrm>
                <a:off x="4030709" y="1909880"/>
                <a:ext cx="2175037" cy="2385268"/>
              </a:xfrm>
              <a:prstGeom prst="rect">
                <a:avLst/>
              </a:prstGeom>
              <a:noFill/>
              <a:ln>
                <a:noFill/>
              </a:ln>
            </p:spPr>
            <p:txBody>
              <a:bodyPr wrap="square" rtlCol="0">
                <a:spAutoFit/>
              </a:bodyPr>
              <a:lstStyle/>
              <a:p>
                <a:r>
                  <a:rPr lang="en-US" b="1" dirty="0">
                    <a:solidFill>
                      <a:srgbClr val="000000">
                        <a:lumMod val="75000"/>
                        <a:lumOff val="25000"/>
                      </a:srgbClr>
                    </a:solidFill>
                    <a:latin typeface="Century Gothic" panose="020B0502020202020204" pitchFamily="34" charset="0"/>
                  </a:rPr>
                  <a:t>How We Do</a:t>
                </a:r>
              </a:p>
              <a:p>
                <a:r>
                  <a:rPr lang="en-US" b="1" dirty="0">
                    <a:solidFill>
                      <a:srgbClr val="000000">
                        <a:lumMod val="75000"/>
                        <a:lumOff val="25000"/>
                      </a:srgbClr>
                    </a:solidFill>
                    <a:latin typeface="Century Gothic" panose="020B0502020202020204" pitchFamily="34" charset="0"/>
                  </a:rPr>
                  <a:t>Our Work</a:t>
                </a:r>
              </a:p>
              <a:p>
                <a:pPr>
                  <a:spcBef>
                    <a:spcPts val="600"/>
                  </a:spcBef>
                </a:pPr>
                <a:r>
                  <a:rPr lang="en-US" sz="1400" dirty="0">
                    <a:solidFill>
                      <a:srgbClr val="000000">
                        <a:lumMod val="75000"/>
                        <a:lumOff val="25000"/>
                      </a:srgbClr>
                    </a:solidFill>
                    <a:latin typeface="Century Gothic" panose="020B0502020202020204" pitchFamily="34" charset="0"/>
                  </a:rPr>
                  <a:t>Serve our customers and continue to improve</a:t>
                </a:r>
              </a:p>
              <a:p>
                <a:pPr>
                  <a:spcBef>
                    <a:spcPts val="600"/>
                  </a:spcBef>
                </a:pPr>
                <a:r>
                  <a:rPr lang="en-US" sz="1400" dirty="0">
                    <a:solidFill>
                      <a:srgbClr val="000000">
                        <a:lumMod val="75000"/>
                        <a:lumOff val="25000"/>
                      </a:srgbClr>
                    </a:solidFill>
                    <a:latin typeface="Century Gothic" panose="020B0502020202020204" pitchFamily="34" charset="0"/>
                  </a:rPr>
                  <a:t>Be efficient, innovative and transparent</a:t>
                </a:r>
              </a:p>
              <a:p>
                <a:pPr>
                  <a:spcBef>
                    <a:spcPts val="600"/>
                  </a:spcBef>
                </a:pPr>
                <a:r>
                  <a:rPr lang="en-US" sz="1400" dirty="0">
                    <a:solidFill>
                      <a:srgbClr val="000000">
                        <a:lumMod val="75000"/>
                        <a:lumOff val="25000"/>
                      </a:srgbClr>
                    </a:solidFill>
                    <a:latin typeface="Century Gothic" panose="020B0502020202020204" pitchFamily="34" charset="0"/>
                  </a:rPr>
                  <a:t>Develop and support our workforce</a:t>
                </a:r>
              </a:p>
            </p:txBody>
          </p:sp>
          <p:sp>
            <p:nvSpPr>
              <p:cNvPr id="34" name="TextBox 33"/>
              <p:cNvSpPr txBox="1"/>
              <p:nvPr/>
            </p:nvSpPr>
            <p:spPr>
              <a:xfrm>
                <a:off x="6742366" y="1909884"/>
                <a:ext cx="2109599" cy="2323713"/>
              </a:xfrm>
              <a:prstGeom prst="rect">
                <a:avLst/>
              </a:prstGeom>
              <a:noFill/>
              <a:ln>
                <a:noFill/>
              </a:ln>
            </p:spPr>
            <p:txBody>
              <a:bodyPr wrap="square" rtlCol="0">
                <a:spAutoFit/>
              </a:bodyPr>
              <a:lstStyle/>
              <a:p>
                <a:r>
                  <a:rPr lang="en-US" b="1" dirty="0">
                    <a:solidFill>
                      <a:srgbClr val="000000">
                        <a:lumMod val="75000"/>
                        <a:lumOff val="25000"/>
                      </a:srgbClr>
                    </a:solidFill>
                    <a:latin typeface="Century Gothic" panose="020B0502020202020204" pitchFamily="34" charset="0"/>
                  </a:rPr>
                  <a:t>Guiding</a:t>
                </a:r>
              </a:p>
              <a:p>
                <a:r>
                  <a:rPr lang="en-US" b="1" dirty="0">
                    <a:solidFill>
                      <a:srgbClr val="000000">
                        <a:lumMod val="75000"/>
                        <a:lumOff val="25000"/>
                      </a:srgbClr>
                    </a:solidFill>
                    <a:latin typeface="Century Gothic" panose="020B0502020202020204" pitchFamily="34" charset="0"/>
                  </a:rPr>
                  <a:t>Principles</a:t>
                </a:r>
              </a:p>
              <a:p>
                <a:pPr>
                  <a:spcBef>
                    <a:spcPts val="600"/>
                  </a:spcBef>
                </a:pPr>
                <a:r>
                  <a:rPr lang="en-US" sz="1400" dirty="0">
                    <a:solidFill>
                      <a:srgbClr val="000000">
                        <a:lumMod val="75000"/>
                        <a:lumOff val="25000"/>
                      </a:srgbClr>
                    </a:solidFill>
                    <a:latin typeface="Century Gothic" panose="020B0502020202020204" pitchFamily="34" charset="0"/>
                  </a:rPr>
                  <a:t>Evidence-based public health practice</a:t>
                </a:r>
              </a:p>
              <a:p>
                <a:pPr>
                  <a:spcBef>
                    <a:spcPts val="600"/>
                  </a:spcBef>
                </a:pPr>
                <a:r>
                  <a:rPr lang="en-US" sz="1400" dirty="0">
                    <a:solidFill>
                      <a:srgbClr val="000000">
                        <a:lumMod val="75000"/>
                        <a:lumOff val="25000"/>
                      </a:srgbClr>
                    </a:solidFill>
                    <a:latin typeface="Century Gothic" panose="020B0502020202020204" pitchFamily="34" charset="0"/>
                    <a:sym typeface="Wingdings"/>
                  </a:rPr>
                  <a:t>Partnership</a:t>
                </a:r>
              </a:p>
              <a:p>
                <a:pPr>
                  <a:spcBef>
                    <a:spcPts val="600"/>
                  </a:spcBef>
                </a:pPr>
                <a:r>
                  <a:rPr lang="en-US" sz="1400" dirty="0">
                    <a:solidFill>
                      <a:srgbClr val="000000">
                        <a:lumMod val="75000"/>
                        <a:lumOff val="25000"/>
                      </a:srgbClr>
                    </a:solidFill>
                    <a:latin typeface="Century Gothic" panose="020B0502020202020204" pitchFamily="34" charset="0"/>
                    <a:sym typeface="Wingdings"/>
                  </a:rPr>
                  <a:t>Transparency</a:t>
                </a:r>
              </a:p>
              <a:p>
                <a:pPr>
                  <a:spcBef>
                    <a:spcPts val="600"/>
                  </a:spcBef>
                </a:pPr>
                <a:r>
                  <a:rPr lang="en-US" sz="1400" dirty="0">
                    <a:solidFill>
                      <a:srgbClr val="000000">
                        <a:lumMod val="75000"/>
                        <a:lumOff val="25000"/>
                      </a:srgbClr>
                    </a:solidFill>
                    <a:latin typeface="Century Gothic" panose="020B0502020202020204" pitchFamily="34" charset="0"/>
                    <a:sym typeface="Wingdings"/>
                  </a:rPr>
                  <a:t>Health equity</a:t>
                </a:r>
              </a:p>
              <a:p>
                <a:pPr>
                  <a:spcBef>
                    <a:spcPts val="600"/>
                  </a:spcBef>
                </a:pPr>
                <a:r>
                  <a:rPr lang="en-US" sz="1400" dirty="0">
                    <a:solidFill>
                      <a:srgbClr val="000000">
                        <a:lumMod val="75000"/>
                        <a:lumOff val="25000"/>
                      </a:srgbClr>
                    </a:solidFill>
                    <a:latin typeface="Century Gothic" panose="020B0502020202020204" pitchFamily="34" charset="0"/>
                    <a:sym typeface="Wingdings"/>
                  </a:rPr>
                  <a:t>Seven generations</a:t>
                </a:r>
                <a:endParaRPr lang="en-US" sz="1400" dirty="0">
                  <a:solidFill>
                    <a:srgbClr val="000000">
                      <a:lumMod val="75000"/>
                      <a:lumOff val="25000"/>
                    </a:srgbClr>
                  </a:solidFill>
                  <a:latin typeface="Century Gothic" panose="020B0502020202020204" pitchFamily="34" charset="0"/>
                </a:endParaRPr>
              </a:p>
            </p:txBody>
          </p:sp>
          <p:sp>
            <p:nvSpPr>
              <p:cNvPr id="35" name="Oval 34"/>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6" name="Oval 35"/>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7" name="Oval 36"/>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grpSp>
        <p:sp>
          <p:nvSpPr>
            <p:cNvPr id="29" name="Oval 28"/>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0" name="Oval 29"/>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1" name="Oval 30"/>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grpSp>
      <p:sp>
        <p:nvSpPr>
          <p:cNvPr id="40" name="TextBox 39"/>
          <p:cNvSpPr txBox="1"/>
          <p:nvPr userDrawn="1"/>
        </p:nvSpPr>
        <p:spPr>
          <a:xfrm>
            <a:off x="-6927" y="623453"/>
            <a:ext cx="9144000" cy="553998"/>
          </a:xfrm>
          <a:prstGeom prst="rect">
            <a:avLst/>
          </a:prstGeom>
          <a:noFill/>
        </p:spPr>
        <p:txBody>
          <a:bodyPr wrap="square" rtlCol="0">
            <a:spAutoFit/>
          </a:bodyPr>
          <a:lstStyle/>
          <a:p>
            <a:pPr algn="ctr"/>
            <a:r>
              <a:rPr lang="en-US" sz="3000" dirty="0">
                <a:solidFill>
                  <a:srgbClr val="000000">
                    <a:lumMod val="75000"/>
                    <a:lumOff val="25000"/>
                  </a:srgbClr>
                </a:solidFill>
                <a:latin typeface="Century Gothic" panose="020B0502020202020204" pitchFamily="34" charset="0"/>
              </a:rPr>
              <a:t>DOH Strategic Plan</a:t>
            </a:r>
          </a:p>
        </p:txBody>
      </p:sp>
    </p:spTree>
    <p:extLst>
      <p:ext uri="{BB962C8B-B14F-4D97-AF65-F5344CB8AC3E}">
        <p14:creationId xmlns:p14="http://schemas.microsoft.com/office/powerpoint/2010/main" val="2482423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200" baseline="0">
                <a:solidFill>
                  <a:schemeClr val="tx1">
                    <a:lumMod val="75000"/>
                    <a:lumOff val="25000"/>
                  </a:schemeClr>
                </a:solidFill>
              </a:defRPr>
            </a:lvl1pPr>
          </a:lstStyle>
          <a:p>
            <a:pPr lvl="0"/>
            <a:r>
              <a:rPr lang="en-US" dirty="0"/>
              <a:t>Unordered List 3: Traditional </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noAutofit/>
          </a:bodyPr>
          <a:lstStyle>
            <a:lvl1pPr>
              <a:buClr>
                <a:srgbClr val="349D96"/>
              </a:buClr>
              <a:defRPr sz="2000" baseline="0"/>
            </a:lvl1pPr>
            <a:lvl2pPr>
              <a:buClr>
                <a:srgbClr val="349D96"/>
              </a:buClr>
              <a:defRPr sz="2000"/>
            </a:lvl2pPr>
            <a:lvl3pPr>
              <a:buClr>
                <a:srgbClr val="349D96"/>
              </a:buClr>
              <a:defRPr sz="1800"/>
            </a:lvl3pPr>
            <a:lvl4pPr>
              <a:buClr>
                <a:srgbClr val="349D96"/>
              </a:buClr>
              <a:defRPr sz="1800"/>
            </a:lvl4pPr>
          </a:lstStyle>
          <a:p>
            <a:pPr lvl="0"/>
            <a:r>
              <a:rPr lang="en-US" dirty="0" err="1"/>
              <a:t>asdfsdf</a:t>
            </a:r>
            <a:endParaRPr lang="en-US" dirty="0"/>
          </a:p>
          <a:p>
            <a:pPr lvl="1"/>
            <a:r>
              <a:rPr lang="en-US" dirty="0"/>
              <a:t>Second level</a:t>
            </a:r>
          </a:p>
          <a:p>
            <a:pPr lvl="2"/>
            <a:r>
              <a:rPr lang="en-US" dirty="0"/>
              <a:t>Third level</a:t>
            </a:r>
          </a:p>
          <a:p>
            <a:pPr lvl="3"/>
            <a:r>
              <a:rPr lang="en-US" dirty="0"/>
              <a:t>Fourth level</a:t>
            </a:r>
          </a:p>
        </p:txBody>
      </p:sp>
      <p:sp>
        <p:nvSpPr>
          <p:cNvPr id="5" name="TextBox 4"/>
          <p:cNvSpPr txBox="1"/>
          <p:nvPr userDrawn="1"/>
        </p:nvSpPr>
        <p:spPr>
          <a:xfrm>
            <a:off x="4335257" y="6559781"/>
            <a:ext cx="457200" cy="276999"/>
          </a:xfrm>
          <a:prstGeom prst="rect">
            <a:avLst/>
          </a:prstGeom>
          <a:noFill/>
        </p:spPr>
        <p:txBody>
          <a:bodyPr wrap="square" rtlCol="0">
            <a:spAutoFit/>
          </a:bodyPr>
          <a:lstStyle/>
          <a:p>
            <a:pPr algn="ctr"/>
            <a:fld id="{4A2B90F3-8219-4CDA-888A-56317BF553C7}" type="slidenum">
              <a:rPr lang="en-US" sz="1200" smtClean="0">
                <a:solidFill>
                  <a:srgbClr val="000000"/>
                </a:solidFill>
                <a:latin typeface="Century Gothic" panose="020B0502020202020204" pitchFamily="34" charset="0"/>
              </a:rPr>
              <a:pPr algn="ctr"/>
              <a:t>‹#›</a:t>
            </a:fld>
            <a:endParaRPr lang="en-US" sz="1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15798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sp>
        <p:nvSpPr>
          <p:cNvPr id="9" name="Text Placeholder 9"/>
          <p:cNvSpPr>
            <a:spLocks noGrp="1"/>
          </p:cNvSpPr>
          <p:nvPr>
            <p:ph type="body" sz="quarter" idx="12"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0" name="Text Placeholder 2"/>
          <p:cNvSpPr>
            <a:spLocks noGrp="1"/>
          </p:cNvSpPr>
          <p:nvPr>
            <p:ph type="body" sz="quarter" idx="11" hasCustomPrompt="1"/>
          </p:nvPr>
        </p:nvSpPr>
        <p:spPr>
          <a:xfrm>
            <a:off x="3325091" y="5897171"/>
            <a:ext cx="4861170" cy="472351"/>
          </a:xfrm>
        </p:spPr>
        <p:txBody>
          <a:bodyPr>
            <a:normAutofit/>
          </a:bodyPr>
          <a:lstStyle>
            <a:lvl1pPr marL="0" indent="0">
              <a:buNone/>
              <a:defRPr sz="2000" baseline="0">
                <a:solidFill>
                  <a:schemeClr val="tx1"/>
                </a:solidFill>
              </a:defRPr>
            </a:lvl1pPr>
          </a:lstStyle>
          <a:p>
            <a:pPr lvl="0"/>
            <a:r>
              <a:rPr lang="en-US" dirty="0"/>
              <a:t>Office/Program</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302016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Font typeface="Arial" panose="020B0604020202020204" pitchFamily="34" charset="0"/>
              <a:buNone/>
              <a:defRPr sz="3000">
                <a:solidFill>
                  <a:schemeClr val="tx1">
                    <a:lumMod val="75000"/>
                    <a:lumOff val="25000"/>
                  </a:schemeClr>
                </a:solidFill>
              </a:defRPr>
            </a:lvl1pPr>
          </a:lstStyle>
          <a:p>
            <a:pPr lvl="0"/>
            <a:r>
              <a:rPr lang="en-US" dirty="0"/>
              <a:t>Number List 1</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138605" y="2097854"/>
            <a:ext cx="2010831" cy="372955"/>
          </a:xfrm>
        </p:spPr>
        <p:txBody>
          <a:bodyPr>
            <a:noAutofit/>
          </a:bodyPr>
          <a:lstStyle>
            <a:lvl1pPr marL="285750" indent="-285750">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3861687" y="2097854"/>
            <a:ext cx="2004074" cy="372955"/>
          </a:xfrm>
        </p:spPr>
        <p:txBody>
          <a:bodyPr>
            <a:noAutofit/>
          </a:bodyPr>
          <a:lstStyle>
            <a:lvl1pPr marL="285750" indent="-285750">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6565132" y="2097854"/>
            <a:ext cx="1980989" cy="372955"/>
          </a:xfrm>
        </p:spPr>
        <p:txBody>
          <a:bodyPr>
            <a:noAutofit/>
          </a:bodyPr>
          <a:lstStyle>
            <a:lvl1pPr marL="285750" indent="-285750">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138606" y="2474230"/>
            <a:ext cx="2010830" cy="3702416"/>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3861553" y="2474230"/>
            <a:ext cx="2004207" cy="3691680"/>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6564693" y="2474230"/>
            <a:ext cx="1981428" cy="3691680"/>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Oval 14"/>
          <p:cNvSpPr/>
          <p:nvPr userDrawn="1"/>
        </p:nvSpPr>
        <p:spPr>
          <a:xfrm>
            <a:off x="612326" y="2038157"/>
            <a:ext cx="360218"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Arial" panose="020B0604020202020204" pitchFamily="34" charset="0"/>
              <a:buNone/>
            </a:pPr>
            <a:r>
              <a:rPr lang="en-US" dirty="0">
                <a:solidFill>
                  <a:srgbClr val="FFFFFF"/>
                </a:solidFill>
                <a:latin typeface="Century Gothic" panose="020B0502020202020204" pitchFamily="34" charset="0"/>
              </a:rPr>
              <a:t>1</a:t>
            </a:r>
          </a:p>
        </p:txBody>
      </p:sp>
      <p:sp>
        <p:nvSpPr>
          <p:cNvPr id="16" name="Oval 15"/>
          <p:cNvSpPr/>
          <p:nvPr userDrawn="1"/>
        </p:nvSpPr>
        <p:spPr>
          <a:xfrm>
            <a:off x="3325453" y="2038156"/>
            <a:ext cx="360218"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Arial" panose="020B0604020202020204" pitchFamily="34" charset="0"/>
              <a:buNone/>
            </a:pPr>
            <a:r>
              <a:rPr lang="en-US" dirty="0">
                <a:solidFill>
                  <a:srgbClr val="FFFFFF"/>
                </a:solidFill>
                <a:latin typeface="Century Gothic" panose="020B0502020202020204" pitchFamily="34" charset="0"/>
              </a:rPr>
              <a:t>2</a:t>
            </a:r>
          </a:p>
        </p:txBody>
      </p:sp>
      <p:sp>
        <p:nvSpPr>
          <p:cNvPr id="20" name="Oval 19"/>
          <p:cNvSpPr/>
          <p:nvPr userDrawn="1"/>
        </p:nvSpPr>
        <p:spPr>
          <a:xfrm>
            <a:off x="6035338" y="2038155"/>
            <a:ext cx="360218"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Arial" panose="020B0604020202020204" pitchFamily="34" charset="0"/>
              <a:buNone/>
            </a:pPr>
            <a:r>
              <a:rPr lang="en-US" dirty="0">
                <a:solidFill>
                  <a:srgbClr val="FFFFFF"/>
                </a:solidFill>
                <a:latin typeface="Century Gothic" panose="020B0502020202020204" pitchFamily="34" charset="0"/>
              </a:rPr>
              <a:t>3</a:t>
            </a:r>
          </a:p>
        </p:txBody>
      </p:sp>
      <p:sp>
        <p:nvSpPr>
          <p:cNvPr id="14" name="TextBox 13">
            <a:extLst>
              <a:ext uri="{FF2B5EF4-FFF2-40B4-BE49-F238E27FC236}">
                <a16:creationId xmlns:a16="http://schemas.microsoft.com/office/drawing/2014/main" id="{2E90F116-57F4-4DFF-8A6D-BE1863481493}"/>
              </a:ext>
            </a:extLst>
          </p:cNvPr>
          <p:cNvSpPr txBox="1"/>
          <p:nvPr userDrawn="1"/>
        </p:nvSpPr>
        <p:spPr>
          <a:xfrm>
            <a:off x="4495800" y="6400800"/>
            <a:ext cx="457200" cy="276999"/>
          </a:xfrm>
          <a:prstGeom prst="rect">
            <a:avLst/>
          </a:prstGeom>
          <a:noFill/>
        </p:spPr>
        <p:txBody>
          <a:bodyPr wrap="square" rtlCol="0">
            <a:spAutoFit/>
          </a:bodyPr>
          <a:lstStyle/>
          <a:p>
            <a:pPr algn="ctr"/>
            <a:fld id="{4A2B90F3-8219-4CDA-888A-56317BF553C7}" type="slidenum">
              <a:rPr lang="en-US" sz="1200" smtClean="0">
                <a:solidFill>
                  <a:srgbClr val="000000"/>
                </a:solidFill>
                <a:latin typeface="Century Gothic" panose="020B0502020202020204" pitchFamily="34" charset="0"/>
              </a:rPr>
              <a:pPr algn="ctr"/>
              <a:t>‹#›</a:t>
            </a:fld>
            <a:endParaRPr lang="en-US" sz="1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171201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baseline="0">
                <a:solidFill>
                  <a:schemeClr val="tx1">
                    <a:lumMod val="75000"/>
                    <a:lumOff val="25000"/>
                  </a:schemeClr>
                </a:solidFill>
              </a:defRPr>
            </a:lvl1pPr>
          </a:lstStyle>
          <a:p>
            <a:pPr lvl="0"/>
            <a:r>
              <a:rPr lang="en-US" dirty="0"/>
              <a:t>Number List 2: Traditional</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9" y="1606082"/>
            <a:ext cx="7544414" cy="4662833"/>
          </a:xfrm>
        </p:spPr>
        <p:txBody>
          <a:bodyPr>
            <a:noAutofit/>
          </a:bodyPr>
          <a:lstStyle>
            <a:lvl1pPr marL="290513" indent="-290513">
              <a:buClr>
                <a:srgbClr val="404040"/>
              </a:buClr>
              <a:buFont typeface="+mj-lt"/>
              <a:buAutoNum type="arabicPeriod"/>
              <a:tabLst/>
              <a:defRPr sz="2000"/>
            </a:lvl1pPr>
            <a:lvl2pPr marL="571500" indent="-290513">
              <a:buClr>
                <a:srgbClr val="404040"/>
              </a:buClr>
              <a:buFont typeface="+mj-lt"/>
              <a:buAutoNum type="alphaLcPeriod"/>
              <a:defRPr sz="2000"/>
            </a:lvl2pPr>
            <a:lvl3pPr marL="747713" indent="-228600">
              <a:buClr>
                <a:srgbClr val="404040"/>
              </a:buClr>
              <a:buFont typeface="+mj-lt"/>
              <a:buAutoNum type="romanLcPeriod"/>
              <a:defRPr sz="1800"/>
            </a:lvl3pPr>
          </a:lstStyle>
          <a:p>
            <a:pPr lvl="0"/>
            <a:r>
              <a:rPr lang="en-US" dirty="0"/>
              <a:t>First Level</a:t>
            </a:r>
          </a:p>
          <a:p>
            <a:pPr lvl="1"/>
            <a:r>
              <a:rPr lang="en-US" dirty="0"/>
              <a:t>Second level</a:t>
            </a:r>
          </a:p>
          <a:p>
            <a:pPr lvl="2"/>
            <a:r>
              <a:rPr lang="en-US" dirty="0"/>
              <a:t>Third level</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388238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Font typeface="Arial" panose="020B0604020202020204" pitchFamily="34" charset="0"/>
              <a:buNone/>
              <a:defRPr sz="3000" baseline="0">
                <a:solidFill>
                  <a:schemeClr val="tx1">
                    <a:lumMod val="75000"/>
                    <a:lumOff val="25000"/>
                  </a:schemeClr>
                </a:solidFill>
              </a:defRPr>
            </a:lvl1pPr>
          </a:lstStyle>
          <a:p>
            <a:pPr lvl="0"/>
            <a:r>
              <a:rPr lang="en-US" dirty="0"/>
              <a:t>Icon List (insert icons inside the circles)</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270490" y="2616607"/>
            <a:ext cx="1790700" cy="372955"/>
          </a:xfrm>
        </p:spPr>
        <p:txBody>
          <a:bodyPr>
            <a:noAutofit/>
          </a:bodyPr>
          <a:lstStyle>
            <a:lvl1pPr marL="285750" indent="-285750" algn="l">
              <a:buFont typeface="Arial" panose="020B0604020202020204" pitchFamily="34" charset="0"/>
              <a:buNone/>
              <a:defRPr lang="en-US" sz="2000" b="1"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3677051" y="2616605"/>
            <a:ext cx="1790700" cy="372955"/>
          </a:xfrm>
        </p:spPr>
        <p:txBody>
          <a:bodyPr>
            <a:noAutofit/>
          </a:bodyPr>
          <a:lstStyle>
            <a:lvl1pPr marL="285750" indent="-285750" algn="l">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6099138" y="2616609"/>
            <a:ext cx="1790700" cy="372955"/>
          </a:xfrm>
        </p:spPr>
        <p:txBody>
          <a:bodyPr>
            <a:noAutofit/>
          </a:bodyPr>
          <a:lstStyle>
            <a:lvl1pPr marL="285750" indent="-285750" algn="l">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270490" y="2992983"/>
            <a:ext cx="1790700" cy="3198287"/>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3676918" y="2992981"/>
            <a:ext cx="1790700" cy="3198289"/>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6098698" y="2992985"/>
            <a:ext cx="1790700" cy="3198285"/>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4" name="Oval 13"/>
          <p:cNvSpPr/>
          <p:nvPr/>
        </p:nvSpPr>
        <p:spPr>
          <a:xfrm>
            <a:off x="1785866" y="1700861"/>
            <a:ext cx="739897"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17" name="Oval 16"/>
          <p:cNvSpPr/>
          <p:nvPr/>
        </p:nvSpPr>
        <p:spPr>
          <a:xfrm>
            <a:off x="4148536" y="1700861"/>
            <a:ext cx="739897"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21" name="Oval 20"/>
          <p:cNvSpPr/>
          <p:nvPr/>
        </p:nvSpPr>
        <p:spPr>
          <a:xfrm>
            <a:off x="6580067" y="1700861"/>
            <a:ext cx="739897"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16" name="TextBox 15"/>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2588413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dirty="0">
              <a:solidFill>
                <a:srgbClr val="000000">
                  <a:lumMod val="75000"/>
                  <a:lumOff val="25000"/>
                </a:srgb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D8E3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dirty="0">
              <a:solidFill>
                <a:srgbClr val="FFFFFF"/>
              </a:solidFill>
            </a:endParaRPr>
          </a:p>
        </p:txBody>
      </p:sp>
      <p:sp>
        <p:nvSpPr>
          <p:cNvPr id="10" name="TextBox 9"/>
          <p:cNvSpPr txBox="1"/>
          <p:nvPr userDrawn="1"/>
        </p:nvSpPr>
        <p:spPr>
          <a:xfrm>
            <a:off x="1" y="583087"/>
            <a:ext cx="9144000" cy="523220"/>
          </a:xfrm>
          <a:prstGeom prst="rect">
            <a:avLst/>
          </a:prstGeom>
          <a:noFill/>
          <a:effectLst/>
        </p:spPr>
        <p:txBody>
          <a:bodyPr wrap="none" rtlCol="0">
            <a:noAutofit/>
          </a:bodyPr>
          <a:lstStyle/>
          <a:p>
            <a:pPr algn="ctr"/>
            <a:r>
              <a:rPr lang="en-US" sz="2800" dirty="0">
                <a:solidFill>
                  <a:srgbClr val="000000">
                    <a:lumMod val="75000"/>
                    <a:lumOff val="25000"/>
                  </a:srgbClr>
                </a:solidFill>
                <a:latin typeface="Century Gothic" panose="020B0502020202020204" pitchFamily="34" charset="0"/>
              </a:rPr>
              <a:t>Washington State Local Health Jurisdictions</a:t>
            </a:r>
          </a:p>
        </p:txBody>
      </p:sp>
      <p:cxnSp>
        <p:nvCxnSpPr>
          <p:cNvPr id="11" name="Straight Connector 10"/>
          <p:cNvCxnSpPr/>
          <p:nvPr userDrawn="1"/>
        </p:nvCxnSpPr>
        <p:spPr>
          <a:xfrm flipV="1">
            <a:off x="4322814" y="1196654"/>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588" y="6037359"/>
            <a:ext cx="1066504" cy="471857"/>
          </a:xfrm>
          <a:prstGeom prst="rect">
            <a:avLst/>
          </a:prstGeom>
        </p:spPr>
      </p:pic>
      <p:sp>
        <p:nvSpPr>
          <p:cNvPr id="17" name="TextBox 16"/>
          <p:cNvSpPr txBox="1"/>
          <p:nvPr userDrawn="1"/>
        </p:nvSpPr>
        <p:spPr>
          <a:xfrm>
            <a:off x="599909" y="5183825"/>
            <a:ext cx="1473881" cy="553998"/>
          </a:xfrm>
          <a:prstGeom prst="rect">
            <a:avLst/>
          </a:prstGeom>
          <a:noFill/>
          <a:effectLst/>
        </p:spPr>
        <p:txBody>
          <a:bodyPr wrap="square" rtlCol="0">
            <a:spAutoFit/>
          </a:bodyPr>
          <a:lstStyle/>
          <a:p>
            <a:r>
              <a:rPr lang="en-US" sz="1000" b="1" dirty="0">
                <a:solidFill>
                  <a:srgbClr val="000000">
                    <a:lumMod val="75000"/>
                    <a:lumOff val="25000"/>
                  </a:srgbClr>
                </a:solidFill>
                <a:latin typeface="Century Gothic" panose="020B0502020202020204" pitchFamily="34" charset="0"/>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r>
                <a:rPr lang="en-US" sz="800" dirty="0">
                  <a:solidFill>
                    <a:srgbClr val="000000">
                      <a:lumMod val="75000"/>
                      <a:lumOff val="25000"/>
                    </a:srgb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rgbClr val="000000">
                    <a:lumMod val="75000"/>
                    <a:lumOff val="25000"/>
                  </a:srgbClr>
                </a:solidFill>
                <a:latin typeface="Century Gothic" panose="020B0502020202020204" pitchFamily="34" charset="0"/>
              </a:endParaRPr>
            </a:p>
          </p:txBody>
        </p:sp>
      </p:grpSp>
      <p:sp>
        <p:nvSpPr>
          <p:cNvPr id="20" name="TextBox 19"/>
          <p:cNvSpPr txBox="1"/>
          <p:nvPr/>
        </p:nvSpPr>
        <p:spPr>
          <a:xfrm>
            <a:off x="5607265" y="5180773"/>
            <a:ext cx="2981907" cy="579646"/>
          </a:xfrm>
          <a:prstGeom prst="rect">
            <a:avLst/>
          </a:prstGeom>
          <a:noFill/>
          <a:ln w="12700">
            <a:solidFill>
              <a:schemeClr val="bg1"/>
            </a:solidFill>
          </a:ln>
          <a:effectLst/>
        </p:spPr>
        <p:txBody>
          <a:bodyPr wrap="none" rtlCol="0">
            <a:spAutoFit/>
          </a:bodyPr>
          <a:lstStyle/>
          <a:p>
            <a:r>
              <a:rPr lang="en-US" sz="1000" b="1" dirty="0">
                <a:solidFill>
                  <a:srgbClr val="000000">
                    <a:lumMod val="75000"/>
                    <a:lumOff val="25000"/>
                  </a:srgbClr>
                </a:solidFill>
                <a:latin typeface="Century Gothic" panose="020B0502020202020204" pitchFamily="34" charset="0"/>
              </a:rPr>
              <a:t>Washington State Total Population </a:t>
            </a:r>
            <a:r>
              <a:rPr lang="en-US" sz="1000" b="1" i="1" dirty="0">
                <a:solidFill>
                  <a:srgbClr val="000000">
                    <a:lumMod val="75000"/>
                    <a:lumOff val="25000"/>
                  </a:srgbClr>
                </a:solidFill>
                <a:latin typeface="Century Gothic" panose="020B0502020202020204" pitchFamily="34" charset="0"/>
              </a:rPr>
              <a:t>(estimate)</a:t>
            </a:r>
          </a:p>
          <a:p>
            <a:r>
              <a:rPr lang="en-US" sz="1000" b="1" dirty="0">
                <a:solidFill>
                  <a:srgbClr val="000000">
                    <a:lumMod val="75000"/>
                    <a:lumOff val="25000"/>
                  </a:srgbClr>
                </a:solidFill>
                <a:latin typeface="Century Gothic" panose="020B0502020202020204" pitchFamily="34" charset="0"/>
              </a:rPr>
              <a:t>April 2017: 7,310,300</a:t>
            </a:r>
          </a:p>
          <a:p>
            <a:pPr>
              <a:spcBef>
                <a:spcPts val="200"/>
              </a:spcBef>
            </a:pPr>
            <a:r>
              <a:rPr lang="en-US" sz="1000" b="1" i="1" dirty="0">
                <a:solidFill>
                  <a:srgbClr val="000000">
                    <a:lumMod val="75000"/>
                    <a:lumOff val="25000"/>
                  </a:srgbClr>
                </a:solidFill>
                <a:latin typeface="Century Gothic" panose="020B0502020202020204" pitchFamily="34" charset="0"/>
              </a:rPr>
              <a:t>Source: </a:t>
            </a:r>
            <a:r>
              <a:rPr lang="en-US" sz="1000" b="1" dirty="0">
                <a:solidFill>
                  <a:srgbClr val="000000">
                    <a:lumMod val="75000"/>
                    <a:lumOff val="25000"/>
                  </a:srgbClr>
                </a:solidFill>
                <a:latin typeface="Century Gothic" panose="020B0502020202020204" pitchFamily="34" charset="0"/>
              </a:rPr>
              <a:t>Office of Financial Management</a:t>
            </a:r>
          </a:p>
        </p:txBody>
      </p:sp>
      <p:sp>
        <p:nvSpPr>
          <p:cNvPr id="21" name="TextBox 20"/>
          <p:cNvSpPr txBox="1"/>
          <p:nvPr/>
        </p:nvSpPr>
        <p:spPr>
          <a:xfrm>
            <a:off x="3328964" y="1458343"/>
            <a:ext cx="797013"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Whatcom</a:t>
            </a:r>
          </a:p>
          <a:p>
            <a:pPr algn="ctr"/>
            <a:r>
              <a:rPr lang="en-US" sz="1000" b="1" i="1" dirty="0">
                <a:solidFill>
                  <a:srgbClr val="FFFFFF"/>
                </a:solidFill>
                <a:latin typeface="Century Gothic" panose="020B0502020202020204" pitchFamily="34" charset="0"/>
              </a:rPr>
              <a:t>216,300</a:t>
            </a:r>
          </a:p>
        </p:txBody>
      </p:sp>
      <p:sp>
        <p:nvSpPr>
          <p:cNvPr id="22" name="TextBox 21"/>
          <p:cNvSpPr txBox="1"/>
          <p:nvPr/>
        </p:nvSpPr>
        <p:spPr>
          <a:xfrm>
            <a:off x="3369368" y="1893619"/>
            <a:ext cx="652743"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Skagit</a:t>
            </a:r>
          </a:p>
          <a:p>
            <a:pPr algn="ctr"/>
            <a:r>
              <a:rPr lang="en-US" sz="1000" b="1" i="1" dirty="0">
                <a:solidFill>
                  <a:srgbClr val="FFFFFF"/>
                </a:solidFill>
                <a:latin typeface="Century Gothic" panose="020B0502020202020204" pitchFamily="34" charset="0"/>
              </a:rPr>
              <a:t>124,100</a:t>
            </a:r>
          </a:p>
        </p:txBody>
      </p:sp>
      <p:sp>
        <p:nvSpPr>
          <p:cNvPr id="23" name="TextBox 22"/>
          <p:cNvSpPr txBox="1"/>
          <p:nvPr/>
        </p:nvSpPr>
        <p:spPr>
          <a:xfrm>
            <a:off x="3287379" y="2428065"/>
            <a:ext cx="869149"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Snohomish</a:t>
            </a:r>
          </a:p>
          <a:p>
            <a:pPr algn="ctr"/>
            <a:r>
              <a:rPr lang="en-US" sz="1000" b="1" i="1" dirty="0">
                <a:solidFill>
                  <a:srgbClr val="000000">
                    <a:lumMod val="75000"/>
                    <a:lumOff val="25000"/>
                  </a:srgbClr>
                </a:solidFill>
                <a:latin typeface="Century Gothic" panose="020B0502020202020204" pitchFamily="34" charset="0"/>
              </a:rPr>
              <a:t>789,400</a:t>
            </a:r>
          </a:p>
        </p:txBody>
      </p:sp>
      <p:sp>
        <p:nvSpPr>
          <p:cNvPr id="24" name="TextBox 23"/>
          <p:cNvSpPr txBox="1"/>
          <p:nvPr/>
        </p:nvSpPr>
        <p:spPr>
          <a:xfrm>
            <a:off x="3077461" y="3008582"/>
            <a:ext cx="1037463" cy="553998"/>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Seattle &amp; King</a:t>
            </a:r>
          </a:p>
          <a:p>
            <a:pPr algn="ctr"/>
            <a:r>
              <a:rPr lang="en-US" sz="1000" b="1" dirty="0">
                <a:solidFill>
                  <a:srgbClr val="000000">
                    <a:lumMod val="75000"/>
                    <a:lumOff val="25000"/>
                  </a:srgbClr>
                </a:solidFill>
                <a:latin typeface="Century Gothic" panose="020B0502020202020204" pitchFamily="34" charset="0"/>
              </a:rPr>
              <a:t>County</a:t>
            </a:r>
          </a:p>
          <a:p>
            <a:pPr algn="ctr"/>
            <a:r>
              <a:rPr lang="en-US" sz="1000" b="1" i="1" dirty="0">
                <a:solidFill>
                  <a:srgbClr val="000000">
                    <a:lumMod val="75000"/>
                    <a:lumOff val="25000"/>
                  </a:srgbClr>
                </a:solidFill>
                <a:latin typeface="Century Gothic" panose="020B0502020202020204" pitchFamily="34" charset="0"/>
              </a:rPr>
              <a:t>2,153,700</a:t>
            </a:r>
          </a:p>
        </p:txBody>
      </p:sp>
      <p:sp>
        <p:nvSpPr>
          <p:cNvPr id="25" name="TextBox 24"/>
          <p:cNvSpPr txBox="1"/>
          <p:nvPr/>
        </p:nvSpPr>
        <p:spPr>
          <a:xfrm>
            <a:off x="2816795" y="3676919"/>
            <a:ext cx="1192954"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Tacoma-Pierce*</a:t>
            </a:r>
          </a:p>
          <a:p>
            <a:pPr algn="ctr"/>
            <a:r>
              <a:rPr lang="en-US" sz="1000" b="1" i="1" dirty="0">
                <a:solidFill>
                  <a:srgbClr val="000000">
                    <a:lumMod val="75000"/>
                    <a:lumOff val="25000"/>
                  </a:srgbClr>
                </a:solidFill>
                <a:latin typeface="Century Gothic" panose="020B0502020202020204" pitchFamily="34" charset="0"/>
              </a:rPr>
              <a:t>859,400</a:t>
            </a:r>
          </a:p>
        </p:txBody>
      </p:sp>
      <p:sp>
        <p:nvSpPr>
          <p:cNvPr id="26" name="TextBox 25"/>
          <p:cNvSpPr txBox="1"/>
          <p:nvPr/>
        </p:nvSpPr>
        <p:spPr>
          <a:xfrm>
            <a:off x="2677695" y="4149869"/>
            <a:ext cx="580608"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Lewis</a:t>
            </a:r>
          </a:p>
          <a:p>
            <a:pPr algn="ctr"/>
            <a:r>
              <a:rPr lang="en-US" sz="1000" b="1" dirty="0">
                <a:solidFill>
                  <a:srgbClr val="FFFFFF"/>
                </a:solidFill>
                <a:latin typeface="Century Gothic" panose="020B0502020202020204" pitchFamily="34" charset="0"/>
              </a:rPr>
              <a:t>77,440</a:t>
            </a:r>
          </a:p>
        </p:txBody>
      </p:sp>
      <p:sp>
        <p:nvSpPr>
          <p:cNvPr id="27" name="TextBox 26"/>
          <p:cNvSpPr txBox="1"/>
          <p:nvPr/>
        </p:nvSpPr>
        <p:spPr>
          <a:xfrm>
            <a:off x="2520630" y="4597887"/>
            <a:ext cx="652743"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Cowlitz</a:t>
            </a:r>
          </a:p>
          <a:p>
            <a:pPr algn="ctr"/>
            <a:r>
              <a:rPr lang="en-US" sz="1000" b="1" i="1" dirty="0">
                <a:solidFill>
                  <a:srgbClr val="FFFFFF"/>
                </a:solidFill>
                <a:latin typeface="Century Gothic" panose="020B0502020202020204" pitchFamily="34" charset="0"/>
              </a:rPr>
              <a:t>105,900</a:t>
            </a:r>
          </a:p>
        </p:txBody>
      </p:sp>
      <p:sp>
        <p:nvSpPr>
          <p:cNvPr id="28" name="TextBox 27"/>
          <p:cNvSpPr txBox="1"/>
          <p:nvPr/>
        </p:nvSpPr>
        <p:spPr>
          <a:xfrm>
            <a:off x="2645757" y="5105312"/>
            <a:ext cx="652743"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Clark*</a:t>
            </a:r>
          </a:p>
          <a:p>
            <a:pPr algn="ctr"/>
            <a:r>
              <a:rPr lang="en-US" sz="1000" b="1" i="1" dirty="0">
                <a:solidFill>
                  <a:srgbClr val="000000">
                    <a:lumMod val="75000"/>
                    <a:lumOff val="25000"/>
                  </a:srgbClr>
                </a:solidFill>
                <a:latin typeface="Century Gothic" panose="020B0502020202020204" pitchFamily="34" charset="0"/>
              </a:rPr>
              <a:t>471,000</a:t>
            </a:r>
          </a:p>
        </p:txBody>
      </p:sp>
      <p:sp>
        <p:nvSpPr>
          <p:cNvPr id="29" name="TextBox 28"/>
          <p:cNvSpPr txBox="1"/>
          <p:nvPr/>
        </p:nvSpPr>
        <p:spPr>
          <a:xfrm>
            <a:off x="3129233" y="4685563"/>
            <a:ext cx="808235"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Skamania</a:t>
            </a:r>
          </a:p>
          <a:p>
            <a:pPr algn="ctr"/>
            <a:r>
              <a:rPr lang="en-US" sz="1000" b="1" i="1" dirty="0">
                <a:solidFill>
                  <a:srgbClr val="FFFFFF"/>
                </a:solidFill>
                <a:latin typeface="Century Gothic" panose="020B0502020202020204" pitchFamily="34" charset="0"/>
              </a:rPr>
              <a:t>11,690</a:t>
            </a:r>
          </a:p>
        </p:txBody>
      </p:sp>
      <p:sp>
        <p:nvSpPr>
          <p:cNvPr id="30" name="TextBox 29"/>
          <p:cNvSpPr txBox="1"/>
          <p:nvPr/>
        </p:nvSpPr>
        <p:spPr>
          <a:xfrm>
            <a:off x="4010548" y="5026568"/>
            <a:ext cx="673582"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Klickitat</a:t>
            </a:r>
          </a:p>
          <a:p>
            <a:pPr algn="ctr"/>
            <a:r>
              <a:rPr lang="en-US" sz="1000" b="1" i="1" dirty="0">
                <a:solidFill>
                  <a:srgbClr val="FFFFFF"/>
                </a:solidFill>
                <a:latin typeface="Century Gothic" panose="020B0502020202020204" pitchFamily="34" charset="0"/>
              </a:rPr>
              <a:t>21,660</a:t>
            </a:r>
          </a:p>
        </p:txBody>
      </p:sp>
      <p:sp>
        <p:nvSpPr>
          <p:cNvPr id="31" name="TextBox 30"/>
          <p:cNvSpPr txBox="1"/>
          <p:nvPr/>
        </p:nvSpPr>
        <p:spPr>
          <a:xfrm>
            <a:off x="2444912" y="2120897"/>
            <a:ext cx="580608"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Island</a:t>
            </a:r>
          </a:p>
          <a:p>
            <a:pPr algn="ctr"/>
            <a:r>
              <a:rPr lang="en-US" sz="1000" b="1" i="1" dirty="0">
                <a:solidFill>
                  <a:srgbClr val="000000">
                    <a:lumMod val="75000"/>
                    <a:lumOff val="25000"/>
                  </a:srgbClr>
                </a:solidFill>
                <a:latin typeface="Century Gothic" panose="020B0502020202020204" pitchFamily="34" charset="0"/>
              </a:rPr>
              <a:t>82,970</a:t>
            </a:r>
          </a:p>
        </p:txBody>
      </p:sp>
      <p:sp>
        <p:nvSpPr>
          <p:cNvPr id="32" name="TextBox 31"/>
          <p:cNvSpPr txBox="1"/>
          <p:nvPr/>
        </p:nvSpPr>
        <p:spPr>
          <a:xfrm>
            <a:off x="1476004" y="2384490"/>
            <a:ext cx="665567"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Clallam</a:t>
            </a:r>
          </a:p>
          <a:p>
            <a:pPr algn="ctr"/>
            <a:r>
              <a:rPr lang="en-US" sz="1000" b="1" i="1" dirty="0">
                <a:solidFill>
                  <a:srgbClr val="FFFFFF"/>
                </a:solidFill>
                <a:latin typeface="Century Gothic" panose="020B0502020202020204" pitchFamily="34" charset="0"/>
              </a:rPr>
              <a:t>74,240</a:t>
            </a:r>
          </a:p>
        </p:txBody>
      </p:sp>
      <p:sp>
        <p:nvSpPr>
          <p:cNvPr id="33" name="TextBox 32"/>
          <p:cNvSpPr txBox="1"/>
          <p:nvPr/>
        </p:nvSpPr>
        <p:spPr>
          <a:xfrm>
            <a:off x="1547067" y="2773299"/>
            <a:ext cx="736099"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Jefferson</a:t>
            </a:r>
          </a:p>
          <a:p>
            <a:pPr algn="ctr"/>
            <a:r>
              <a:rPr lang="en-US" sz="1000" b="1" i="1" dirty="0">
                <a:solidFill>
                  <a:srgbClr val="FFFFFF"/>
                </a:solidFill>
                <a:latin typeface="Century Gothic" panose="020B0502020202020204" pitchFamily="34" charset="0"/>
              </a:rPr>
              <a:t>31,360</a:t>
            </a:r>
          </a:p>
        </p:txBody>
      </p:sp>
      <p:sp>
        <p:nvSpPr>
          <p:cNvPr id="34" name="TextBox 33"/>
          <p:cNvSpPr txBox="1"/>
          <p:nvPr/>
        </p:nvSpPr>
        <p:spPr>
          <a:xfrm>
            <a:off x="1561409" y="3185348"/>
            <a:ext cx="606256" cy="553998"/>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Grays</a:t>
            </a:r>
          </a:p>
          <a:p>
            <a:pPr algn="ctr"/>
            <a:r>
              <a:rPr lang="en-US" sz="1000" b="1" dirty="0">
                <a:solidFill>
                  <a:srgbClr val="FFFFFF"/>
                </a:solidFill>
                <a:latin typeface="Century Gothic" panose="020B0502020202020204" pitchFamily="34" charset="0"/>
              </a:rPr>
              <a:t>Harbor</a:t>
            </a:r>
          </a:p>
          <a:p>
            <a:pPr algn="ctr"/>
            <a:r>
              <a:rPr lang="en-US" sz="1000" b="1" i="1" dirty="0">
                <a:solidFill>
                  <a:srgbClr val="FFFFFF"/>
                </a:solidFill>
                <a:latin typeface="Century Gothic" panose="020B0502020202020204" pitchFamily="34" charset="0"/>
              </a:rPr>
              <a:t>72,970</a:t>
            </a:r>
          </a:p>
        </p:txBody>
      </p:sp>
      <p:sp>
        <p:nvSpPr>
          <p:cNvPr id="35" name="TextBox 34"/>
          <p:cNvSpPr txBox="1"/>
          <p:nvPr/>
        </p:nvSpPr>
        <p:spPr>
          <a:xfrm>
            <a:off x="1719092" y="4123896"/>
            <a:ext cx="601447"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Pacific</a:t>
            </a:r>
          </a:p>
          <a:p>
            <a:pPr algn="ctr"/>
            <a:r>
              <a:rPr lang="en-US" sz="1000" b="1" i="1" dirty="0">
                <a:solidFill>
                  <a:srgbClr val="FFFFFF"/>
                </a:solidFill>
                <a:latin typeface="Century Gothic" panose="020B0502020202020204" pitchFamily="34" charset="0"/>
              </a:rPr>
              <a:t>21,250</a:t>
            </a:r>
          </a:p>
        </p:txBody>
      </p:sp>
      <p:sp>
        <p:nvSpPr>
          <p:cNvPr id="36" name="TextBox 35"/>
          <p:cNvSpPr txBox="1"/>
          <p:nvPr/>
        </p:nvSpPr>
        <p:spPr>
          <a:xfrm>
            <a:off x="1558121" y="4605462"/>
            <a:ext cx="922047"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Wahkiakum</a:t>
            </a:r>
          </a:p>
          <a:p>
            <a:pPr algn="ctr"/>
            <a:r>
              <a:rPr lang="en-US" sz="1000" b="1" i="1" dirty="0">
                <a:solidFill>
                  <a:srgbClr val="000000">
                    <a:lumMod val="75000"/>
                    <a:lumOff val="25000"/>
                  </a:srgbClr>
                </a:solidFill>
                <a:latin typeface="Century Gothic" panose="020B0502020202020204" pitchFamily="34" charset="0"/>
              </a:rPr>
              <a:t>4,030</a:t>
            </a:r>
          </a:p>
        </p:txBody>
      </p:sp>
      <p:sp>
        <p:nvSpPr>
          <p:cNvPr id="37" name="TextBox 36"/>
          <p:cNvSpPr txBox="1"/>
          <p:nvPr/>
        </p:nvSpPr>
        <p:spPr>
          <a:xfrm>
            <a:off x="2344508" y="3750297"/>
            <a:ext cx="688009"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Thurston</a:t>
            </a:r>
          </a:p>
          <a:p>
            <a:pPr algn="ctr"/>
            <a:r>
              <a:rPr lang="en-US" sz="1000" b="1" i="1" dirty="0">
                <a:solidFill>
                  <a:srgbClr val="FFFFFF"/>
                </a:solidFill>
                <a:latin typeface="Century Gothic" panose="020B0502020202020204" pitchFamily="34" charset="0"/>
              </a:rPr>
              <a:t>276,900</a:t>
            </a:r>
          </a:p>
        </p:txBody>
      </p:sp>
      <p:sp>
        <p:nvSpPr>
          <p:cNvPr id="38" name="TextBox 37"/>
          <p:cNvSpPr txBox="1"/>
          <p:nvPr/>
        </p:nvSpPr>
        <p:spPr>
          <a:xfrm>
            <a:off x="2087884" y="3340557"/>
            <a:ext cx="599844"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Mason</a:t>
            </a:r>
          </a:p>
          <a:p>
            <a:pPr algn="ctr"/>
            <a:r>
              <a:rPr lang="en-US" sz="1000" b="1" i="1" dirty="0">
                <a:solidFill>
                  <a:srgbClr val="FFFFFF"/>
                </a:solidFill>
                <a:latin typeface="Century Gothic" panose="020B0502020202020204" pitchFamily="34" charset="0"/>
              </a:rPr>
              <a:t>63,190</a:t>
            </a:r>
          </a:p>
        </p:txBody>
      </p:sp>
      <p:sp>
        <p:nvSpPr>
          <p:cNvPr id="39" name="TextBox 38"/>
          <p:cNvSpPr txBox="1"/>
          <p:nvPr/>
        </p:nvSpPr>
        <p:spPr>
          <a:xfrm>
            <a:off x="4225023" y="4318502"/>
            <a:ext cx="659155"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Yakima</a:t>
            </a:r>
          </a:p>
          <a:p>
            <a:pPr algn="ctr"/>
            <a:r>
              <a:rPr lang="en-US" sz="1000" b="1" i="1" dirty="0">
                <a:solidFill>
                  <a:srgbClr val="000000">
                    <a:lumMod val="75000"/>
                    <a:lumOff val="25000"/>
                  </a:srgbClr>
                </a:solidFill>
                <a:latin typeface="Century Gothic" panose="020B0502020202020204" pitchFamily="34" charset="0"/>
              </a:rPr>
              <a:t>253,000</a:t>
            </a:r>
          </a:p>
        </p:txBody>
      </p:sp>
      <p:sp>
        <p:nvSpPr>
          <p:cNvPr id="40" name="TextBox 39"/>
          <p:cNvSpPr txBox="1"/>
          <p:nvPr/>
        </p:nvSpPr>
        <p:spPr>
          <a:xfrm>
            <a:off x="4263354" y="3514832"/>
            <a:ext cx="582211"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Kittitas</a:t>
            </a:r>
          </a:p>
          <a:p>
            <a:pPr algn="ctr"/>
            <a:r>
              <a:rPr lang="en-US" sz="1000" b="1" i="1" dirty="0">
                <a:solidFill>
                  <a:srgbClr val="000000">
                    <a:lumMod val="75000"/>
                    <a:lumOff val="25000"/>
                  </a:srgbClr>
                </a:solidFill>
                <a:latin typeface="Century Gothic" panose="020B0502020202020204" pitchFamily="34" charset="0"/>
              </a:rPr>
              <a:t>44,730</a:t>
            </a:r>
          </a:p>
        </p:txBody>
      </p:sp>
      <p:sp>
        <p:nvSpPr>
          <p:cNvPr id="41" name="TextBox 40"/>
          <p:cNvSpPr txBox="1"/>
          <p:nvPr/>
        </p:nvSpPr>
        <p:spPr>
          <a:xfrm>
            <a:off x="4290161" y="2890319"/>
            <a:ext cx="652743"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Chelan</a:t>
            </a:r>
          </a:p>
          <a:p>
            <a:pPr algn="ctr"/>
            <a:r>
              <a:rPr lang="en-US" sz="1000" b="1" i="1" dirty="0">
                <a:solidFill>
                  <a:srgbClr val="FFFFFF"/>
                </a:solidFill>
                <a:latin typeface="Century Gothic" panose="020B0502020202020204" pitchFamily="34" charset="0"/>
              </a:rPr>
              <a:t>76,830</a:t>
            </a:r>
          </a:p>
        </p:txBody>
      </p:sp>
      <p:sp>
        <p:nvSpPr>
          <p:cNvPr id="42" name="TextBox 41"/>
          <p:cNvSpPr txBox="1"/>
          <p:nvPr/>
        </p:nvSpPr>
        <p:spPr>
          <a:xfrm>
            <a:off x="4944258" y="2909125"/>
            <a:ext cx="689611"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Douglas</a:t>
            </a:r>
          </a:p>
          <a:p>
            <a:pPr algn="ctr"/>
            <a:r>
              <a:rPr lang="en-US" sz="1000" b="1" i="1" dirty="0">
                <a:solidFill>
                  <a:srgbClr val="FFFFFF"/>
                </a:solidFill>
                <a:latin typeface="Century Gothic" panose="020B0502020202020204" pitchFamily="34" charset="0"/>
              </a:rPr>
              <a:t>41,420</a:t>
            </a:r>
          </a:p>
        </p:txBody>
      </p:sp>
      <p:sp>
        <p:nvSpPr>
          <p:cNvPr id="43" name="TextBox 42"/>
          <p:cNvSpPr txBox="1"/>
          <p:nvPr/>
        </p:nvSpPr>
        <p:spPr>
          <a:xfrm>
            <a:off x="4576121" y="2649210"/>
            <a:ext cx="1290738" cy="246221"/>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(Chelan-Douglas)</a:t>
            </a:r>
          </a:p>
        </p:txBody>
      </p:sp>
      <p:sp>
        <p:nvSpPr>
          <p:cNvPr id="44" name="TextBox 43"/>
          <p:cNvSpPr txBox="1"/>
          <p:nvPr/>
        </p:nvSpPr>
        <p:spPr>
          <a:xfrm>
            <a:off x="4909994" y="1773081"/>
            <a:ext cx="856325"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Okanogan</a:t>
            </a:r>
          </a:p>
          <a:p>
            <a:pPr algn="ctr"/>
            <a:r>
              <a:rPr lang="en-US" sz="1000" b="1" i="1" dirty="0">
                <a:solidFill>
                  <a:srgbClr val="000000">
                    <a:lumMod val="75000"/>
                    <a:lumOff val="25000"/>
                  </a:srgbClr>
                </a:solidFill>
                <a:latin typeface="Century Gothic" panose="020B0502020202020204" pitchFamily="34" charset="0"/>
              </a:rPr>
              <a:t>42,110</a:t>
            </a:r>
          </a:p>
        </p:txBody>
      </p:sp>
      <p:sp>
        <p:nvSpPr>
          <p:cNvPr id="45" name="TextBox 44"/>
          <p:cNvSpPr txBox="1"/>
          <p:nvPr/>
        </p:nvSpPr>
        <p:spPr>
          <a:xfrm>
            <a:off x="5235704" y="4654588"/>
            <a:ext cx="652743"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Benton</a:t>
            </a:r>
          </a:p>
          <a:p>
            <a:pPr algn="ctr"/>
            <a:r>
              <a:rPr lang="en-US" sz="1000" b="1" i="1" dirty="0">
                <a:solidFill>
                  <a:srgbClr val="FFFFFF"/>
                </a:solidFill>
                <a:latin typeface="Century Gothic" panose="020B0502020202020204" pitchFamily="34" charset="0"/>
              </a:rPr>
              <a:t>193,500</a:t>
            </a:r>
          </a:p>
        </p:txBody>
      </p:sp>
      <p:sp>
        <p:nvSpPr>
          <p:cNvPr id="46" name="TextBox 45"/>
          <p:cNvSpPr txBox="1"/>
          <p:nvPr/>
        </p:nvSpPr>
        <p:spPr>
          <a:xfrm>
            <a:off x="5689725" y="4364979"/>
            <a:ext cx="660758"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Franklin</a:t>
            </a:r>
          </a:p>
          <a:p>
            <a:pPr algn="ctr"/>
            <a:r>
              <a:rPr lang="en-US" sz="1000" b="1" i="1" dirty="0">
                <a:solidFill>
                  <a:srgbClr val="FFFFFF"/>
                </a:solidFill>
                <a:latin typeface="Century Gothic" panose="020B0502020202020204" pitchFamily="34" charset="0"/>
              </a:rPr>
              <a:t>90,330</a:t>
            </a:r>
          </a:p>
        </p:txBody>
      </p:sp>
      <p:sp>
        <p:nvSpPr>
          <p:cNvPr id="47" name="TextBox 46"/>
          <p:cNvSpPr txBox="1"/>
          <p:nvPr/>
        </p:nvSpPr>
        <p:spPr>
          <a:xfrm>
            <a:off x="5186090" y="4210801"/>
            <a:ext cx="1241045" cy="246221"/>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(Benton-Franklin)</a:t>
            </a:r>
          </a:p>
        </p:txBody>
      </p:sp>
      <p:sp>
        <p:nvSpPr>
          <p:cNvPr id="48" name="TextBox 47"/>
          <p:cNvSpPr txBox="1"/>
          <p:nvPr/>
        </p:nvSpPr>
        <p:spPr>
          <a:xfrm>
            <a:off x="5303310" y="3446935"/>
            <a:ext cx="580608"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Grant</a:t>
            </a:r>
          </a:p>
          <a:p>
            <a:pPr algn="ctr"/>
            <a:r>
              <a:rPr lang="en-US" sz="1000" b="1" i="1" dirty="0">
                <a:solidFill>
                  <a:srgbClr val="000000">
                    <a:lumMod val="75000"/>
                    <a:lumOff val="25000"/>
                  </a:srgbClr>
                </a:solidFill>
                <a:latin typeface="Century Gothic" panose="020B0502020202020204" pitchFamily="34" charset="0"/>
              </a:rPr>
              <a:t>95,630</a:t>
            </a:r>
          </a:p>
        </p:txBody>
      </p:sp>
      <p:sp>
        <p:nvSpPr>
          <p:cNvPr id="49" name="TextBox 48"/>
          <p:cNvSpPr txBox="1"/>
          <p:nvPr/>
        </p:nvSpPr>
        <p:spPr>
          <a:xfrm>
            <a:off x="6102391" y="1812851"/>
            <a:ext cx="508473"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Ferry</a:t>
            </a:r>
          </a:p>
          <a:p>
            <a:pPr algn="ctr"/>
            <a:r>
              <a:rPr lang="en-US" sz="1000" b="1" i="1" dirty="0">
                <a:solidFill>
                  <a:srgbClr val="FFFFFF"/>
                </a:solidFill>
                <a:latin typeface="Century Gothic" panose="020B0502020202020204" pitchFamily="34" charset="0"/>
              </a:rPr>
              <a:t>7,740</a:t>
            </a:r>
          </a:p>
        </p:txBody>
      </p:sp>
      <p:sp>
        <p:nvSpPr>
          <p:cNvPr id="50" name="TextBox 49"/>
          <p:cNvSpPr txBox="1"/>
          <p:nvPr/>
        </p:nvSpPr>
        <p:spPr>
          <a:xfrm>
            <a:off x="6615715" y="2045266"/>
            <a:ext cx="659155" cy="400110"/>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Stevens</a:t>
            </a:r>
          </a:p>
          <a:p>
            <a:pPr algn="ctr"/>
            <a:r>
              <a:rPr lang="en-US" sz="1000" b="1" i="1" dirty="0">
                <a:solidFill>
                  <a:srgbClr val="FFFFFF"/>
                </a:solidFill>
                <a:latin typeface="Century Gothic" panose="020B0502020202020204" pitchFamily="34" charset="0"/>
              </a:rPr>
              <a:t>44,510</a:t>
            </a:r>
          </a:p>
        </p:txBody>
      </p:sp>
      <p:sp>
        <p:nvSpPr>
          <p:cNvPr id="51" name="TextBox 50"/>
          <p:cNvSpPr txBox="1"/>
          <p:nvPr/>
        </p:nvSpPr>
        <p:spPr>
          <a:xfrm>
            <a:off x="7118518" y="1725827"/>
            <a:ext cx="588623" cy="553998"/>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Pend</a:t>
            </a:r>
          </a:p>
          <a:p>
            <a:pPr algn="ctr"/>
            <a:r>
              <a:rPr lang="en-US" sz="1000" b="1" dirty="0">
                <a:solidFill>
                  <a:srgbClr val="FFFFFF"/>
                </a:solidFill>
                <a:latin typeface="Century Gothic" panose="020B0502020202020204" pitchFamily="34" charset="0"/>
              </a:rPr>
              <a:t>Oreille</a:t>
            </a:r>
          </a:p>
          <a:p>
            <a:pPr algn="ctr"/>
            <a:r>
              <a:rPr lang="en-US" sz="1000" b="1" i="1" dirty="0">
                <a:solidFill>
                  <a:srgbClr val="FFFFFF"/>
                </a:solidFill>
                <a:latin typeface="Century Gothic" panose="020B0502020202020204" pitchFamily="34" charset="0"/>
              </a:rPr>
              <a:t>13,370</a:t>
            </a:r>
          </a:p>
        </p:txBody>
      </p:sp>
      <p:sp>
        <p:nvSpPr>
          <p:cNvPr id="52" name="TextBox 51"/>
          <p:cNvSpPr txBox="1"/>
          <p:nvPr/>
        </p:nvSpPr>
        <p:spPr>
          <a:xfrm>
            <a:off x="6177641" y="2938654"/>
            <a:ext cx="619080"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Lincoln</a:t>
            </a:r>
          </a:p>
          <a:p>
            <a:pPr algn="ctr"/>
            <a:r>
              <a:rPr lang="en-US" sz="1000" b="1" i="1" dirty="0">
                <a:solidFill>
                  <a:srgbClr val="000000">
                    <a:lumMod val="75000"/>
                    <a:lumOff val="25000"/>
                  </a:srgbClr>
                </a:solidFill>
                <a:latin typeface="Century Gothic" panose="020B0502020202020204" pitchFamily="34" charset="0"/>
              </a:rPr>
              <a:t>10,700</a:t>
            </a:r>
          </a:p>
        </p:txBody>
      </p:sp>
      <p:sp>
        <p:nvSpPr>
          <p:cNvPr id="53" name="TextBox 52"/>
          <p:cNvSpPr txBox="1"/>
          <p:nvPr/>
        </p:nvSpPr>
        <p:spPr>
          <a:xfrm>
            <a:off x="6946899" y="2916285"/>
            <a:ext cx="736099"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Spokane</a:t>
            </a:r>
          </a:p>
          <a:p>
            <a:pPr algn="ctr"/>
            <a:r>
              <a:rPr lang="en-US" sz="1000" b="1" i="1" dirty="0">
                <a:solidFill>
                  <a:srgbClr val="000000">
                    <a:lumMod val="75000"/>
                    <a:lumOff val="25000"/>
                  </a:srgbClr>
                </a:solidFill>
                <a:latin typeface="Century Gothic" panose="020B0502020202020204" pitchFamily="34" charset="0"/>
              </a:rPr>
              <a:t>499,800</a:t>
            </a:r>
          </a:p>
        </p:txBody>
      </p:sp>
      <p:sp>
        <p:nvSpPr>
          <p:cNvPr id="54" name="TextBox 53"/>
          <p:cNvSpPr txBox="1"/>
          <p:nvPr/>
        </p:nvSpPr>
        <p:spPr>
          <a:xfrm>
            <a:off x="6120654" y="3634270"/>
            <a:ext cx="625492"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Adams</a:t>
            </a:r>
          </a:p>
          <a:p>
            <a:pPr algn="ctr"/>
            <a:r>
              <a:rPr lang="en-US" sz="1000" b="1" i="1" dirty="0">
                <a:solidFill>
                  <a:srgbClr val="FFFFFF"/>
                </a:solidFill>
                <a:latin typeface="Century Gothic" panose="020B0502020202020204" pitchFamily="34" charset="0"/>
              </a:rPr>
              <a:t>19,870</a:t>
            </a:r>
          </a:p>
        </p:txBody>
      </p:sp>
      <p:sp>
        <p:nvSpPr>
          <p:cNvPr id="55" name="TextBox 54"/>
          <p:cNvSpPr txBox="1"/>
          <p:nvPr/>
        </p:nvSpPr>
        <p:spPr>
          <a:xfrm>
            <a:off x="6897164" y="3643444"/>
            <a:ext cx="728083"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Whitman</a:t>
            </a:r>
          </a:p>
          <a:p>
            <a:pPr algn="ctr"/>
            <a:r>
              <a:rPr lang="en-US" sz="1000" b="1" i="1" dirty="0">
                <a:solidFill>
                  <a:srgbClr val="000000">
                    <a:lumMod val="75000"/>
                    <a:lumOff val="25000"/>
                  </a:srgbClr>
                </a:solidFill>
                <a:latin typeface="Century Gothic" panose="020B0502020202020204" pitchFamily="34" charset="0"/>
              </a:rPr>
              <a:t>48,640</a:t>
            </a:r>
          </a:p>
        </p:txBody>
      </p:sp>
      <p:sp>
        <p:nvSpPr>
          <p:cNvPr id="56" name="TextBox 55"/>
          <p:cNvSpPr txBox="1"/>
          <p:nvPr/>
        </p:nvSpPr>
        <p:spPr>
          <a:xfrm>
            <a:off x="6018394" y="4648162"/>
            <a:ext cx="912429" cy="400110"/>
          </a:xfrm>
          <a:prstGeom prst="rect">
            <a:avLst/>
          </a:prstGeom>
          <a:noFill/>
          <a:ln w="12700">
            <a:noFill/>
          </a:ln>
          <a:effectLst/>
        </p:spPr>
        <p:txBody>
          <a:bodyPr wrap="none" rtlCol="0">
            <a:spAutoFit/>
          </a:bodyPr>
          <a:lstStyle/>
          <a:p>
            <a:pPr algn="ctr">
              <a:spcBef>
                <a:spcPts val="200"/>
              </a:spcBef>
            </a:pPr>
            <a:r>
              <a:rPr lang="en-US" sz="1000" b="1" dirty="0">
                <a:solidFill>
                  <a:srgbClr val="FFFFFF"/>
                </a:solidFill>
                <a:latin typeface="Century Gothic" panose="020B0502020202020204" pitchFamily="34" charset="0"/>
              </a:rPr>
              <a:t>Walla Walla</a:t>
            </a:r>
          </a:p>
          <a:p>
            <a:pPr algn="ctr"/>
            <a:r>
              <a:rPr lang="en-US" sz="1000" b="1" i="1" dirty="0">
                <a:solidFill>
                  <a:srgbClr val="FFFFFF"/>
                </a:solidFill>
                <a:latin typeface="Century Gothic" panose="020B0502020202020204" pitchFamily="34" charset="0"/>
              </a:rPr>
              <a:t>61,400</a:t>
            </a:r>
          </a:p>
        </p:txBody>
      </p:sp>
      <p:sp>
        <p:nvSpPr>
          <p:cNvPr id="57" name="TextBox 56"/>
          <p:cNvSpPr txBox="1"/>
          <p:nvPr/>
        </p:nvSpPr>
        <p:spPr>
          <a:xfrm>
            <a:off x="6684215" y="4530931"/>
            <a:ext cx="793807"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Columbia</a:t>
            </a:r>
          </a:p>
          <a:p>
            <a:pPr algn="ctr"/>
            <a:r>
              <a:rPr lang="en-US" sz="1000" b="1" i="1" dirty="0">
                <a:solidFill>
                  <a:srgbClr val="000000">
                    <a:lumMod val="75000"/>
                    <a:lumOff val="25000"/>
                  </a:srgbClr>
                </a:solidFill>
                <a:latin typeface="Century Gothic" panose="020B0502020202020204" pitchFamily="34" charset="0"/>
              </a:rPr>
              <a:t>4,100</a:t>
            </a:r>
          </a:p>
        </p:txBody>
      </p:sp>
      <p:sp>
        <p:nvSpPr>
          <p:cNvPr id="58" name="TextBox 57"/>
          <p:cNvSpPr txBox="1"/>
          <p:nvPr/>
        </p:nvSpPr>
        <p:spPr>
          <a:xfrm>
            <a:off x="6942048" y="4182258"/>
            <a:ext cx="681597"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Garfield</a:t>
            </a:r>
          </a:p>
          <a:p>
            <a:pPr algn="ctr"/>
            <a:r>
              <a:rPr lang="en-US" sz="1000" b="1" i="1" dirty="0">
                <a:solidFill>
                  <a:srgbClr val="000000">
                    <a:lumMod val="75000"/>
                    <a:lumOff val="25000"/>
                  </a:srgbClr>
                </a:solidFill>
                <a:latin typeface="Century Gothic" panose="020B0502020202020204" pitchFamily="34" charset="0"/>
              </a:rPr>
              <a:t>2,200</a:t>
            </a:r>
          </a:p>
        </p:txBody>
      </p:sp>
      <p:sp>
        <p:nvSpPr>
          <p:cNvPr id="59" name="TextBox 58"/>
          <p:cNvSpPr txBox="1"/>
          <p:nvPr/>
        </p:nvSpPr>
        <p:spPr>
          <a:xfrm>
            <a:off x="7301324" y="4564550"/>
            <a:ext cx="580608" cy="400110"/>
          </a:xfrm>
          <a:prstGeom prst="rect">
            <a:avLst/>
          </a:prstGeom>
          <a:noFill/>
          <a:ln w="12700">
            <a:noFill/>
          </a:ln>
          <a:effectLst/>
        </p:spPr>
        <p:txBody>
          <a:bodyPr wrap="none" rtlCol="0">
            <a:spAutoFit/>
          </a:bodyPr>
          <a:lstStyle/>
          <a:p>
            <a:pPr algn="ctr">
              <a:spcBef>
                <a:spcPts val="200"/>
              </a:spcBef>
            </a:pPr>
            <a:r>
              <a:rPr lang="en-US" sz="1000" b="1" dirty="0">
                <a:solidFill>
                  <a:srgbClr val="000000">
                    <a:lumMod val="75000"/>
                    <a:lumOff val="25000"/>
                  </a:srgbClr>
                </a:solidFill>
                <a:latin typeface="Century Gothic" panose="020B0502020202020204" pitchFamily="34" charset="0"/>
              </a:rPr>
              <a:t>Asotin</a:t>
            </a:r>
          </a:p>
          <a:p>
            <a:pPr algn="ctr"/>
            <a:r>
              <a:rPr lang="en-US" sz="1000" b="1" i="1" dirty="0">
                <a:solidFill>
                  <a:srgbClr val="000000">
                    <a:lumMod val="75000"/>
                    <a:lumOff val="25000"/>
                  </a:srgbClr>
                </a:solidFill>
                <a:latin typeface="Century Gothic" panose="020B0502020202020204" pitchFamily="34" charset="0"/>
              </a:rPr>
              <a:t>22,290</a:t>
            </a:r>
          </a:p>
        </p:txBody>
      </p:sp>
      <p:sp>
        <p:nvSpPr>
          <p:cNvPr id="60" name="TextBox 59"/>
          <p:cNvSpPr txBox="1"/>
          <p:nvPr/>
        </p:nvSpPr>
        <p:spPr>
          <a:xfrm>
            <a:off x="6105070" y="1528900"/>
            <a:ext cx="1519968" cy="246221"/>
          </a:xfrm>
          <a:prstGeom prst="rect">
            <a:avLst/>
          </a:prstGeom>
          <a:noFill/>
          <a:ln w="12700">
            <a:noFill/>
          </a:ln>
          <a:effectLst/>
        </p:spPr>
        <p:txBody>
          <a:bodyPr wrap="none" rtlCol="0">
            <a:spAutoFit/>
          </a:bodyPr>
          <a:lstStyle/>
          <a:p>
            <a:pPr algn="ctr"/>
            <a:r>
              <a:rPr lang="en-US" sz="1000" b="1" dirty="0">
                <a:solidFill>
                  <a:srgbClr val="FFFFFF"/>
                </a:solidFill>
                <a:latin typeface="Century Gothic" panose="020B0502020202020204" pitchFamily="34" charset="0"/>
              </a:rPr>
              <a:t>(Northeast Tri County)</a:t>
            </a:r>
          </a:p>
        </p:txBody>
      </p:sp>
      <p:sp>
        <p:nvSpPr>
          <p:cNvPr id="61" name="TextBox 60"/>
          <p:cNvSpPr txBox="1"/>
          <p:nvPr/>
        </p:nvSpPr>
        <p:spPr>
          <a:xfrm>
            <a:off x="2031785" y="1500126"/>
            <a:ext cx="748923"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San Juan</a:t>
            </a:r>
          </a:p>
          <a:p>
            <a:pPr algn="ctr"/>
            <a:r>
              <a:rPr lang="en-US" sz="1000" b="1" i="1" dirty="0">
                <a:solidFill>
                  <a:srgbClr val="000000">
                    <a:lumMod val="75000"/>
                    <a:lumOff val="25000"/>
                  </a:srgbClr>
                </a:solidFill>
                <a:latin typeface="Century Gothic" panose="020B0502020202020204" pitchFamily="34" charset="0"/>
              </a:rPr>
              <a:t>16,510</a:t>
            </a:r>
          </a:p>
        </p:txBody>
      </p:sp>
      <p:sp>
        <p:nvSpPr>
          <p:cNvPr id="62" name="TextBox 61"/>
          <p:cNvSpPr txBox="1"/>
          <p:nvPr/>
        </p:nvSpPr>
        <p:spPr>
          <a:xfrm>
            <a:off x="2485247" y="2852950"/>
            <a:ext cx="652743" cy="400110"/>
          </a:xfrm>
          <a:prstGeom prst="rect">
            <a:avLst/>
          </a:prstGeom>
          <a:noFill/>
          <a:ln w="12700">
            <a:noFill/>
          </a:ln>
          <a:effectLst/>
        </p:spPr>
        <p:txBody>
          <a:bodyPr wrap="none" rtlCol="0">
            <a:spAutoFit/>
          </a:bodyPr>
          <a:lstStyle/>
          <a:p>
            <a:pPr algn="ctr"/>
            <a:r>
              <a:rPr lang="en-US" sz="1000" b="1" dirty="0">
                <a:solidFill>
                  <a:srgbClr val="000000">
                    <a:lumMod val="75000"/>
                    <a:lumOff val="25000"/>
                  </a:srgbClr>
                </a:solidFill>
                <a:latin typeface="Century Gothic" panose="020B0502020202020204" pitchFamily="34" charset="0"/>
              </a:rPr>
              <a:t>Kitsap</a:t>
            </a:r>
          </a:p>
          <a:p>
            <a:pPr algn="ctr"/>
            <a:r>
              <a:rPr lang="en-US" sz="1000" b="1" i="1" dirty="0">
                <a:solidFill>
                  <a:srgbClr val="000000">
                    <a:lumMod val="75000"/>
                    <a:lumOff val="25000"/>
                  </a:srgbClr>
                </a:solidFill>
                <a:latin typeface="Century Gothic" panose="020B0502020202020204" pitchFamily="34" charset="0"/>
              </a:rPr>
              <a:t>264,300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dirty="0">
                <a:solidFill>
                  <a:srgbClr val="000000">
                    <a:lumMod val="75000"/>
                    <a:lumOff val="25000"/>
                  </a:srgbClr>
                </a:solidFill>
                <a:latin typeface="Century Gothic" panose="020B0502020202020204" pitchFamily="34" charset="0"/>
              </a:rPr>
              <a:t>Departments that have combined public health with human services (16)</a:t>
            </a:r>
          </a:p>
        </p:txBody>
      </p:sp>
      <p:sp>
        <p:nvSpPr>
          <p:cNvPr id="126" name="TextBox 125"/>
          <p:cNvSpPr txBox="1"/>
          <p:nvPr userDrawn="1"/>
        </p:nvSpPr>
        <p:spPr>
          <a:xfrm>
            <a:off x="2980875" y="6255197"/>
            <a:ext cx="1685077" cy="246221"/>
          </a:xfrm>
          <a:prstGeom prst="rect">
            <a:avLst/>
          </a:prstGeom>
          <a:noFill/>
        </p:spPr>
        <p:txBody>
          <a:bodyPr wrap="none" rtlCol="0">
            <a:spAutoFit/>
          </a:bodyPr>
          <a:lstStyle/>
          <a:p>
            <a:r>
              <a:rPr lang="en-US" sz="1000" b="1" dirty="0">
                <a:solidFill>
                  <a:srgbClr val="000000">
                    <a:lumMod val="75000"/>
                    <a:lumOff val="25000"/>
                  </a:srgbClr>
                </a:solidFill>
                <a:latin typeface="Century Gothic" panose="020B0502020202020204" pitchFamily="34" charset="0"/>
              </a:rPr>
              <a:t>Single County District (8)</a:t>
            </a:r>
          </a:p>
        </p:txBody>
      </p:sp>
      <p:sp>
        <p:nvSpPr>
          <p:cNvPr id="128" name="TextBox 127"/>
          <p:cNvSpPr txBox="1"/>
          <p:nvPr userDrawn="1"/>
        </p:nvSpPr>
        <p:spPr>
          <a:xfrm>
            <a:off x="5916470" y="5875055"/>
            <a:ext cx="2029723" cy="246221"/>
          </a:xfrm>
          <a:prstGeom prst="rect">
            <a:avLst/>
          </a:prstGeom>
          <a:noFill/>
        </p:spPr>
        <p:txBody>
          <a:bodyPr wrap="none" rtlCol="0">
            <a:spAutoFit/>
          </a:bodyPr>
          <a:lstStyle/>
          <a:p>
            <a:r>
              <a:rPr lang="en-US" sz="1000" b="1" dirty="0">
                <a:solidFill>
                  <a:srgbClr val="000000">
                    <a:lumMod val="75000"/>
                    <a:lumOff val="25000"/>
                  </a:srgbClr>
                </a:solidFill>
                <a:latin typeface="Century Gothic" panose="020B0502020202020204" pitchFamily="34" charset="0"/>
              </a:rPr>
              <a:t>Public Health Department (8)</a:t>
            </a:r>
          </a:p>
        </p:txBody>
      </p:sp>
      <p:sp>
        <p:nvSpPr>
          <p:cNvPr id="130" name="TextBox 129"/>
          <p:cNvSpPr txBox="1"/>
          <p:nvPr userDrawn="1"/>
        </p:nvSpPr>
        <p:spPr>
          <a:xfrm>
            <a:off x="5916470" y="6247260"/>
            <a:ext cx="1604927" cy="246221"/>
          </a:xfrm>
          <a:prstGeom prst="rect">
            <a:avLst/>
          </a:prstGeom>
          <a:noFill/>
        </p:spPr>
        <p:txBody>
          <a:bodyPr wrap="none" rtlCol="0">
            <a:spAutoFit/>
          </a:bodyPr>
          <a:lstStyle/>
          <a:p>
            <a:r>
              <a:rPr lang="en-US" sz="1000" b="1" dirty="0">
                <a:solidFill>
                  <a:srgbClr val="000000">
                    <a:lumMod val="75000"/>
                    <a:lumOff val="25000"/>
                  </a:srgbClr>
                </a:solidFill>
                <a:latin typeface="Century Gothic" panose="020B0502020202020204" pitchFamily="34" charset="0"/>
              </a:rPr>
              <a:t>Multi County District (3)</a:t>
            </a:r>
          </a:p>
        </p:txBody>
      </p:sp>
    </p:spTree>
    <p:extLst>
      <p:ext uri="{BB962C8B-B14F-4D97-AF65-F5344CB8AC3E}">
        <p14:creationId xmlns:p14="http://schemas.microsoft.com/office/powerpoint/2010/main" val="598719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6927" y="623453"/>
            <a:ext cx="9144000" cy="553998"/>
          </a:xfrm>
          <a:prstGeom prst="rect">
            <a:avLst/>
          </a:prstGeom>
          <a:noFill/>
        </p:spPr>
        <p:txBody>
          <a:bodyPr wrap="square" rtlCol="0">
            <a:spAutoFit/>
          </a:bodyPr>
          <a:lstStyle/>
          <a:p>
            <a:pPr algn="ctr"/>
            <a:r>
              <a:rPr lang="en-US" sz="3000" dirty="0">
                <a:solidFill>
                  <a:srgbClr val="000000">
                    <a:lumMod val="75000"/>
                    <a:lumOff val="25000"/>
                  </a:srgbClr>
                </a:solidFill>
                <a:latin typeface="Century Gothic" panose="020B0502020202020204" pitchFamily="34" charset="0"/>
              </a:rPr>
              <a:t>Public Health System</a:t>
            </a:r>
          </a:p>
        </p:txBody>
      </p:sp>
      <p:sp>
        <p:nvSpPr>
          <p:cNvPr id="10" name="Rectangle 9"/>
          <p:cNvSpPr/>
          <p:nvPr userDrawn="1"/>
        </p:nvSpPr>
        <p:spPr>
          <a:xfrm>
            <a:off x="5751501" y="5150529"/>
            <a:ext cx="2776041" cy="1564531"/>
          </a:xfrm>
          <a:prstGeom prst="rect">
            <a:avLst/>
          </a:prstGeom>
        </p:spPr>
        <p:txBody>
          <a:bodyPr wrap="square">
            <a:spAutoFit/>
          </a:bodyPr>
          <a:lstStyle/>
          <a:p>
            <a:pPr marL="1588">
              <a:spcBef>
                <a:spcPts val="900"/>
              </a:spcBef>
            </a:pPr>
            <a:r>
              <a:rPr lang="en-US" sz="1600" dirty="0">
                <a:solidFill>
                  <a:srgbClr val="000000">
                    <a:lumMod val="75000"/>
                    <a:lumOff val="25000"/>
                  </a:srgbClr>
                </a:solidFill>
                <a:latin typeface="Century Gothic" panose="020B0502020202020204" pitchFamily="34" charset="0"/>
              </a:rPr>
              <a:t>Partners</a:t>
            </a:r>
          </a:p>
          <a:p>
            <a:pPr marL="1588">
              <a:spcBef>
                <a:spcPts val="200"/>
              </a:spcBef>
            </a:pPr>
            <a:r>
              <a:rPr lang="en-US" sz="1300" dirty="0">
                <a:solidFill>
                  <a:srgbClr val="000000">
                    <a:lumMod val="75000"/>
                    <a:lumOff val="25000"/>
                  </a:srgbClr>
                </a:solidFill>
                <a:latin typeface="Century Gothic" panose="020B0502020202020204" pitchFamily="34" charset="0"/>
              </a:rPr>
              <a:t>Health Care Delivery System</a:t>
            </a:r>
          </a:p>
          <a:p>
            <a:pPr marL="1588"/>
            <a:r>
              <a:rPr lang="en-US" sz="1300" dirty="0">
                <a:solidFill>
                  <a:srgbClr val="000000">
                    <a:lumMod val="75000"/>
                    <a:lumOff val="25000"/>
                  </a:srgbClr>
                </a:solidFill>
                <a:latin typeface="Century Gothic" panose="020B0502020202020204" pitchFamily="34" charset="0"/>
              </a:rPr>
              <a:t>Professional Associations</a:t>
            </a:r>
          </a:p>
          <a:p>
            <a:pPr marL="1588"/>
            <a:r>
              <a:rPr lang="en-US" sz="1300" dirty="0">
                <a:solidFill>
                  <a:srgbClr val="000000">
                    <a:lumMod val="75000"/>
                    <a:lumOff val="25000"/>
                  </a:srgbClr>
                </a:solidFill>
                <a:latin typeface="Century Gothic" panose="020B0502020202020204" pitchFamily="34" charset="0"/>
              </a:rPr>
              <a:t>Academic Institutions</a:t>
            </a:r>
          </a:p>
          <a:p>
            <a:pPr marL="1588"/>
            <a:r>
              <a:rPr lang="en-US" sz="1300" dirty="0">
                <a:solidFill>
                  <a:srgbClr val="000000">
                    <a:lumMod val="75000"/>
                    <a:lumOff val="25000"/>
                  </a:srgbClr>
                </a:solidFill>
                <a:latin typeface="Century Gothic" panose="020B0502020202020204" pitchFamily="34" charset="0"/>
              </a:rPr>
              <a:t>Non-Profit Organizations</a:t>
            </a:r>
          </a:p>
          <a:p>
            <a:pPr marL="1588"/>
            <a:r>
              <a:rPr lang="en-US" sz="1300" dirty="0">
                <a:solidFill>
                  <a:srgbClr val="000000">
                    <a:lumMod val="75000"/>
                    <a:lumOff val="25000"/>
                  </a:srgbClr>
                </a:solidFill>
                <a:latin typeface="Century Gothic" panose="020B0502020202020204" pitchFamily="34" charset="0"/>
              </a:rPr>
              <a:t>Private Sector</a:t>
            </a:r>
          </a:p>
          <a:p>
            <a:pPr marL="1588"/>
            <a:r>
              <a:rPr lang="en-US" sz="1300" dirty="0">
                <a:solidFill>
                  <a:srgbClr val="000000">
                    <a:lumMod val="75000"/>
                    <a:lumOff val="25000"/>
                  </a:srgbClr>
                </a:solidFill>
                <a:latin typeface="Century Gothic" panose="020B0502020202020204" pitchFamily="34" charset="0"/>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r>
              <a:rPr lang="en-US" dirty="0">
                <a:solidFill>
                  <a:srgbClr val="349D96"/>
                </a:solidFill>
                <a:latin typeface="Century Gothic" panose="020B0502020202020204" pitchFamily="34" charset="0"/>
              </a:rPr>
              <a:t>WASHINGTON STATE</a:t>
            </a:r>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8" y="5688106"/>
            <a:ext cx="2382679"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p:cNvSpPr/>
          <p:nvPr userDrawn="1"/>
        </p:nvSpPr>
        <p:spPr>
          <a:xfrm>
            <a:off x="3227145" y="5149475"/>
            <a:ext cx="2667000" cy="1164421"/>
          </a:xfrm>
          <a:prstGeom prst="rect">
            <a:avLst/>
          </a:prstGeom>
          <a:noFill/>
        </p:spPr>
        <p:txBody>
          <a:bodyPr wrap="square">
            <a:spAutoFit/>
          </a:bodyPr>
          <a:lstStyle/>
          <a:p>
            <a:pPr>
              <a:spcBef>
                <a:spcPts val="900"/>
              </a:spcBef>
            </a:pPr>
            <a:r>
              <a:rPr lang="en-US" sz="1600" dirty="0">
                <a:solidFill>
                  <a:srgbClr val="000000">
                    <a:lumMod val="75000"/>
                    <a:lumOff val="25000"/>
                  </a:srgbClr>
                </a:solidFill>
                <a:latin typeface="Century Gothic" panose="020B0502020202020204" pitchFamily="34" charset="0"/>
              </a:rPr>
              <a:t>Government</a:t>
            </a:r>
          </a:p>
          <a:p>
            <a:pPr>
              <a:spcBef>
                <a:spcPts val="200"/>
              </a:spcBef>
            </a:pPr>
            <a:r>
              <a:rPr lang="en-US" sz="1300" dirty="0">
                <a:solidFill>
                  <a:srgbClr val="000000">
                    <a:lumMod val="75000"/>
                    <a:lumOff val="25000"/>
                  </a:srgbClr>
                </a:solidFill>
                <a:latin typeface="Century Gothic" panose="020B0502020202020204" pitchFamily="34" charset="0"/>
              </a:rPr>
              <a:t>Department of Health</a:t>
            </a:r>
          </a:p>
          <a:p>
            <a:r>
              <a:rPr lang="en-US" sz="1300" dirty="0">
                <a:solidFill>
                  <a:srgbClr val="000000">
                    <a:lumMod val="75000"/>
                    <a:lumOff val="25000"/>
                  </a:srgbClr>
                </a:solidFill>
                <a:latin typeface="Century Gothic" panose="020B0502020202020204" pitchFamily="34" charset="0"/>
              </a:rPr>
              <a:t>State Board of Health</a:t>
            </a:r>
          </a:p>
          <a:p>
            <a:r>
              <a:rPr lang="en-US" sz="1300" dirty="0">
                <a:solidFill>
                  <a:srgbClr val="000000">
                    <a:lumMod val="75000"/>
                    <a:lumOff val="25000"/>
                  </a:srgbClr>
                </a:solidFill>
                <a:latin typeface="Century Gothic" panose="020B0502020202020204" pitchFamily="34" charset="0"/>
              </a:rPr>
              <a:t>Local Health Jurisdictions (35)</a:t>
            </a:r>
          </a:p>
          <a:p>
            <a:r>
              <a:rPr lang="en-US" sz="1300" dirty="0">
                <a:solidFill>
                  <a:srgbClr val="000000">
                    <a:lumMod val="75000"/>
                    <a:lumOff val="25000"/>
                  </a:srgbClr>
                </a:solidFill>
                <a:latin typeface="Century Gothic" panose="020B0502020202020204" pitchFamily="34" charset="0"/>
              </a:rPr>
              <a:t>Tribal Nations (29)</a:t>
            </a:r>
          </a:p>
        </p:txBody>
      </p:sp>
    </p:spTree>
    <p:extLst>
      <p:ext uri="{BB962C8B-B14F-4D97-AF65-F5344CB8AC3E}">
        <p14:creationId xmlns:p14="http://schemas.microsoft.com/office/powerpoint/2010/main" val="3262901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3431263"/>
          </a:xfrm>
        </p:spPr>
        <p:txBody>
          <a:bodyPr/>
          <a:lstStyle>
            <a:lvl1pPr marL="0" indent="0">
              <a:buNone/>
              <a:defRPr/>
            </a:lvl1pPr>
          </a:lstStyle>
          <a:p>
            <a:r>
              <a:rPr lang="en-US" dirty="0"/>
              <a:t>Click icon to add picture</a:t>
            </a:r>
          </a:p>
        </p:txBody>
      </p:sp>
      <p:sp>
        <p:nvSpPr>
          <p:cNvPr id="11" name="Text Placeholder 2"/>
          <p:cNvSpPr>
            <a:spLocks noGrp="1"/>
          </p:cNvSpPr>
          <p:nvPr>
            <p:ph type="body" sz="quarter" idx="12" hasCustomPrompt="1"/>
          </p:nvPr>
        </p:nvSpPr>
        <p:spPr>
          <a:xfrm>
            <a:off x="1215717" y="3933309"/>
            <a:ext cx="6751332" cy="965200"/>
          </a:xfrm>
        </p:spPr>
        <p:txBody>
          <a:bodyPr>
            <a:noAutofit/>
          </a:bodyPr>
          <a:lstStyle>
            <a:lvl1pPr marL="0" indent="0">
              <a:buNone/>
              <a:defRPr sz="2000"/>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2" name="Text Placeholder 2"/>
          <p:cNvSpPr>
            <a:spLocks noGrp="1"/>
          </p:cNvSpPr>
          <p:nvPr>
            <p:ph type="body" sz="quarter" idx="13" hasCustomPrompt="1"/>
          </p:nvPr>
        </p:nvSpPr>
        <p:spPr>
          <a:xfrm>
            <a:off x="1214653" y="4903934"/>
            <a:ext cx="6752396" cy="1363195"/>
          </a:xfrm>
        </p:spPr>
        <p:txBody>
          <a:bodyPr>
            <a:noAutofit/>
          </a:bodyPr>
          <a:lstStyle>
            <a:lvl1pPr marL="0" indent="0">
              <a:buNone/>
              <a:defRPr sz="180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7" name="TextBox 6"/>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61946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4778820"/>
          </a:xfrm>
        </p:spPr>
        <p:txBody>
          <a:bodyPr/>
          <a:lstStyle>
            <a:lvl1pPr marL="0" indent="0">
              <a:buNone/>
              <a:defRPr/>
            </a:lvl1pPr>
          </a:lstStyle>
          <a:p>
            <a:r>
              <a:rPr lang="en-US" dirty="0"/>
              <a:t>Click icon to add picture</a:t>
            </a:r>
          </a:p>
        </p:txBody>
      </p:sp>
      <p:sp>
        <p:nvSpPr>
          <p:cNvPr id="11" name="Text Placeholder 2"/>
          <p:cNvSpPr>
            <a:spLocks noGrp="1"/>
          </p:cNvSpPr>
          <p:nvPr>
            <p:ph type="body" sz="quarter" idx="12" hasCustomPrompt="1"/>
          </p:nvPr>
        </p:nvSpPr>
        <p:spPr>
          <a:xfrm>
            <a:off x="1215717" y="5297702"/>
            <a:ext cx="6751332" cy="965200"/>
          </a:xfrm>
        </p:spPr>
        <p:txBody>
          <a:bodyPr>
            <a:noAutofit/>
          </a:bodyPr>
          <a:lstStyle>
            <a:lvl1pPr marL="0" indent="0">
              <a:buNone/>
              <a:defRPr sz="2000"/>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5" name="TextBox 4">
            <a:extLst>
              <a:ext uri="{FF2B5EF4-FFF2-40B4-BE49-F238E27FC236}">
                <a16:creationId xmlns:a16="http://schemas.microsoft.com/office/drawing/2014/main" id="{B0B312A0-479E-44D2-AEFA-1DF4E3D071A2}"/>
              </a:ext>
            </a:extLst>
          </p:cNvPr>
          <p:cNvSpPr txBox="1"/>
          <p:nvPr userDrawn="1"/>
        </p:nvSpPr>
        <p:spPr>
          <a:xfrm>
            <a:off x="4335257" y="6559781"/>
            <a:ext cx="457200" cy="276999"/>
          </a:xfrm>
          <a:prstGeom prst="rect">
            <a:avLst/>
          </a:prstGeom>
          <a:noFill/>
        </p:spPr>
        <p:txBody>
          <a:bodyPr wrap="square" rtlCol="0">
            <a:spAutoFit/>
          </a:bodyPr>
          <a:lstStyle/>
          <a:p>
            <a:pPr algn="ctr"/>
            <a:fld id="{4A2B90F3-8219-4CDA-888A-56317BF553C7}" type="slidenum">
              <a:rPr lang="en-US" sz="1200" smtClean="0">
                <a:solidFill>
                  <a:srgbClr val="000000"/>
                </a:solidFill>
                <a:latin typeface="Century Gothic" panose="020B0502020202020204" pitchFamily="34" charset="0"/>
              </a:rPr>
              <a:pPr algn="ctr"/>
              <a:t>‹#›</a:t>
            </a:fld>
            <a:endParaRPr lang="en-US" sz="1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708749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7489768" cy="3773978"/>
          </a:xfrm>
        </p:spPr>
        <p:txBody>
          <a:bodyPr/>
          <a:lstStyle>
            <a:lvl1pPr marL="0" indent="0">
              <a:buNone/>
              <a:defRPr/>
            </a:lvl1pPr>
          </a:lstStyle>
          <a:p>
            <a:r>
              <a:rPr lang="en-US" dirty="0"/>
              <a:t>Click icon to add picture</a:t>
            </a:r>
          </a:p>
        </p:txBody>
      </p:sp>
      <p:sp>
        <p:nvSpPr>
          <p:cNvPr id="11" name="Text Placeholder 2"/>
          <p:cNvSpPr>
            <a:spLocks noGrp="1"/>
          </p:cNvSpPr>
          <p:nvPr>
            <p:ph type="body" sz="quarter" idx="12" hasCustomPrompt="1"/>
          </p:nvPr>
        </p:nvSpPr>
        <p:spPr>
          <a:xfrm>
            <a:off x="839585" y="5297702"/>
            <a:ext cx="7489768" cy="965200"/>
          </a:xfrm>
        </p:spPr>
        <p:txBody>
          <a:bodyPr>
            <a:normAutofit/>
          </a:bodyPr>
          <a:lstStyle>
            <a:lvl1pPr marL="0" indent="0">
              <a:buNone/>
              <a:defRPr sz="2000"/>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6" name="TextBox 5"/>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1602783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3507971" cy="3773978"/>
          </a:xfrm>
        </p:spPr>
        <p:txBody>
          <a:bodyPr/>
          <a:lstStyle>
            <a:lvl1pPr marL="0" indent="0">
              <a:buNone/>
              <a:defRPr/>
            </a:lvl1pPr>
          </a:lstStyle>
          <a:p>
            <a:r>
              <a:rPr lang="en-US" dirty="0"/>
              <a:t>Click icon to add picture</a:t>
            </a:r>
          </a:p>
        </p:txBody>
      </p:sp>
      <p:sp>
        <p:nvSpPr>
          <p:cNvPr id="11" name="Text Placeholder 2"/>
          <p:cNvSpPr>
            <a:spLocks noGrp="1"/>
          </p:cNvSpPr>
          <p:nvPr>
            <p:ph type="body" sz="quarter" idx="12" hasCustomPrompt="1"/>
          </p:nvPr>
        </p:nvSpPr>
        <p:spPr>
          <a:xfrm>
            <a:off x="839585" y="5021477"/>
            <a:ext cx="7442662" cy="965200"/>
          </a:xfrm>
        </p:spPr>
        <p:txBody>
          <a:bodyPr>
            <a:noAutofit/>
          </a:bodyPr>
          <a:lstStyle>
            <a:lvl1pPr marL="0" indent="0">
              <a:buNone/>
              <a:defRPr sz="2000"/>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 name="Picture Placeholder 17"/>
          <p:cNvSpPr>
            <a:spLocks noGrp="1"/>
          </p:cNvSpPr>
          <p:nvPr>
            <p:ph type="pic" sz="quarter" idx="13"/>
          </p:nvPr>
        </p:nvSpPr>
        <p:spPr>
          <a:xfrm>
            <a:off x="4774276" y="814647"/>
            <a:ext cx="3507971" cy="3773978"/>
          </a:xfrm>
        </p:spPr>
        <p:txBody>
          <a:bodyPr/>
          <a:lstStyle>
            <a:lvl1pPr marL="0" indent="0">
              <a:buNone/>
              <a:defRPr/>
            </a:lvl1pPr>
          </a:lstStyle>
          <a:p>
            <a:r>
              <a:rPr lang="en-US" dirty="0"/>
              <a:t>Click icon to add picture</a:t>
            </a:r>
          </a:p>
        </p:txBody>
      </p:sp>
      <p:sp>
        <p:nvSpPr>
          <p:cNvPr id="7" name="TextBox 6"/>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3614002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6865315"/>
          </a:xfrm>
          <a:effectLst/>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235349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sp>
        <p:nvSpPr>
          <p:cNvPr id="13" name="Text Placeholder 9"/>
          <p:cNvSpPr>
            <a:spLocks noGrp="1"/>
          </p:cNvSpPr>
          <p:nvPr>
            <p:ph type="body" sz="quarter" idx="10" hasCustomPrompt="1"/>
          </p:nvPr>
        </p:nvSpPr>
        <p:spPr>
          <a:xfrm>
            <a:off x="3325091" y="5403275"/>
            <a:ext cx="4861170" cy="500352"/>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0" name="Text Placeholder 2"/>
          <p:cNvSpPr>
            <a:spLocks noGrp="1"/>
          </p:cNvSpPr>
          <p:nvPr>
            <p:ph type="body" sz="quarter" idx="11" hasCustomPrompt="1"/>
          </p:nvPr>
        </p:nvSpPr>
        <p:spPr>
          <a:xfrm>
            <a:off x="3325091" y="5897172"/>
            <a:ext cx="4861170" cy="472352"/>
          </a:xfrm>
        </p:spPr>
        <p:txBody>
          <a:bodyPr>
            <a:normAutofit/>
          </a:bodyPr>
          <a:lstStyle>
            <a:lvl1pPr marL="0" indent="0">
              <a:buNone/>
              <a:defRPr sz="200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50394" cy="4571998"/>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1498689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1031777"/>
            <a:ext cx="9144000" cy="4778820"/>
          </a:xfrm>
        </p:spPr>
        <p:txBody>
          <a:bodyPr/>
          <a:lstStyle>
            <a:lvl1pPr marL="0" indent="0">
              <a:buNone/>
              <a:defRPr/>
            </a:lvl1pPr>
          </a:lstStyle>
          <a:p>
            <a:r>
              <a:rPr lang="en-US" dirty="0"/>
              <a:t>Click icon to add picture</a:t>
            </a:r>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899719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7489768" cy="5228706"/>
          </a:xfrm>
        </p:spPr>
        <p:txBody>
          <a:bodyPr/>
          <a:lstStyle>
            <a:lvl1pPr marL="0" indent="0">
              <a:buNone/>
              <a:defRPr/>
            </a:lvl1pPr>
          </a:lstStyle>
          <a:p>
            <a:r>
              <a:rPr lang="en-US" dirty="0"/>
              <a:t>Click icon to add picture</a:t>
            </a:r>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1849155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3507971" cy="5187142"/>
          </a:xfrm>
        </p:spPr>
        <p:txBody>
          <a:bodyPr/>
          <a:lstStyle>
            <a:lvl1pPr marL="0" indent="0">
              <a:buNone/>
              <a:defRPr/>
            </a:lvl1pPr>
          </a:lstStyle>
          <a:p>
            <a:r>
              <a:rPr lang="en-US" dirty="0"/>
              <a:t>Click icon to add picture</a:t>
            </a:r>
          </a:p>
        </p:txBody>
      </p:sp>
      <p:sp>
        <p:nvSpPr>
          <p:cNvPr id="4" name="Picture Placeholder 17"/>
          <p:cNvSpPr>
            <a:spLocks noGrp="1"/>
          </p:cNvSpPr>
          <p:nvPr>
            <p:ph type="pic" sz="quarter" idx="13"/>
          </p:nvPr>
        </p:nvSpPr>
        <p:spPr>
          <a:xfrm>
            <a:off x="4774276" y="814647"/>
            <a:ext cx="3507971" cy="5187142"/>
          </a:xfrm>
        </p:spPr>
        <p:txBody>
          <a:bodyPr/>
          <a:lstStyle>
            <a:lvl1pPr marL="0" indent="0">
              <a:buNone/>
              <a:defRPr/>
            </a:lvl1pPr>
          </a:lstStyle>
          <a:p>
            <a:r>
              <a:rPr lang="en-US" dirty="0"/>
              <a:t>Click icon to add picture</a:t>
            </a:r>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3704791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647210" y="1233820"/>
            <a:ext cx="3960262" cy="1828810"/>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4647211" y="3069758"/>
            <a:ext cx="3960262" cy="3048380"/>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4038" y="-7315"/>
            <a:ext cx="3585172" cy="2688879"/>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Text Placeholder 13"/>
          <p:cNvSpPr>
            <a:spLocks noGrp="1"/>
          </p:cNvSpPr>
          <p:nvPr>
            <p:ph type="body" sz="quarter" idx="11" hasCustomPrompt="1"/>
          </p:nvPr>
        </p:nvSpPr>
        <p:spPr>
          <a:xfrm>
            <a:off x="877824" y="3290206"/>
            <a:ext cx="2816351" cy="2174875"/>
          </a:xfrm>
        </p:spPr>
        <p:txBody>
          <a:bodyPr>
            <a:normAutofit/>
          </a:bodyPr>
          <a:lstStyle>
            <a:lvl1pPr marL="0" indent="0" algn="r">
              <a:spcBef>
                <a:spcPts val="0"/>
              </a:spcBef>
              <a:buNone/>
              <a:defRPr sz="3000"/>
            </a:lvl1pPr>
          </a:lstStyle>
          <a:p>
            <a:pPr lvl="0"/>
            <a:r>
              <a:rPr lang="en-US" dirty="0"/>
              <a:t>Left Photo Slide 1</a:t>
            </a:r>
          </a:p>
        </p:txBody>
      </p:sp>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841932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4038" y="-1"/>
            <a:ext cx="3960402" cy="6858001"/>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3"/>
          <p:cNvSpPr>
            <a:spLocks noGrp="1"/>
          </p:cNvSpPr>
          <p:nvPr>
            <p:ph type="body" sz="half" idx="2" hasCustomPrompt="1"/>
          </p:nvPr>
        </p:nvSpPr>
        <p:spPr>
          <a:xfrm>
            <a:off x="4579756" y="2099462"/>
            <a:ext cx="3960262" cy="595546"/>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Left Photo Slide 2</a:t>
            </a:r>
          </a:p>
        </p:txBody>
      </p:sp>
      <p:sp>
        <p:nvSpPr>
          <p:cNvPr id="13" name="Text Placeholder 3"/>
          <p:cNvSpPr>
            <a:spLocks noGrp="1"/>
          </p:cNvSpPr>
          <p:nvPr>
            <p:ph type="body" sz="half" idx="10" hasCustomPrompt="1"/>
          </p:nvPr>
        </p:nvSpPr>
        <p:spPr>
          <a:xfrm>
            <a:off x="4579756" y="2702503"/>
            <a:ext cx="3960262"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3376824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26497" y="1711756"/>
            <a:ext cx="2817895" cy="983251"/>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Left Photos Slide 3</a:t>
            </a:r>
          </a:p>
        </p:txBody>
      </p:sp>
      <p:sp>
        <p:nvSpPr>
          <p:cNvPr id="13" name="Text Placeholder 3"/>
          <p:cNvSpPr>
            <a:spLocks noGrp="1"/>
          </p:cNvSpPr>
          <p:nvPr>
            <p:ph type="body" sz="half" idx="10" hasCustomPrompt="1"/>
          </p:nvPr>
        </p:nvSpPr>
        <p:spPr>
          <a:xfrm>
            <a:off x="5726498" y="2702503"/>
            <a:ext cx="2817895"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7315" y="-2744"/>
            <a:ext cx="2618333" cy="6858000"/>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2614475" y="-2744"/>
            <a:ext cx="2484922" cy="3429000"/>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2614475" y="3436315"/>
            <a:ext cx="2484922" cy="342168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903095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1" y="1219190"/>
            <a:ext cx="3960262" cy="1828810"/>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629842" y="3055128"/>
            <a:ext cx="3960262" cy="3048380"/>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5558828" y="-7315"/>
            <a:ext cx="3585172" cy="2688879"/>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Text Placeholder 13"/>
          <p:cNvSpPr>
            <a:spLocks noGrp="1"/>
          </p:cNvSpPr>
          <p:nvPr>
            <p:ph type="body" sz="quarter" idx="11" hasCustomPrompt="1"/>
          </p:nvPr>
        </p:nvSpPr>
        <p:spPr>
          <a:xfrm>
            <a:off x="5442178" y="3290206"/>
            <a:ext cx="2685822" cy="2174875"/>
          </a:xfrm>
        </p:spPr>
        <p:txBody>
          <a:bodyPr>
            <a:normAutofit/>
          </a:bodyPr>
          <a:lstStyle>
            <a:lvl1pPr marL="0" indent="0">
              <a:buNone/>
              <a:defRPr sz="3000"/>
            </a:lvl1pPr>
          </a:lstStyle>
          <a:p>
            <a:pPr lvl="0"/>
            <a:r>
              <a:rPr lang="en-US" dirty="0"/>
              <a:t>Right Photo Slide 1</a:t>
            </a:r>
          </a:p>
        </p:txBody>
      </p:sp>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262370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182565" y="-1"/>
            <a:ext cx="3960402" cy="6858001"/>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629847" y="2709818"/>
            <a:ext cx="3960262"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5" name="Text Placeholder 3"/>
          <p:cNvSpPr>
            <a:spLocks noGrp="1"/>
          </p:cNvSpPr>
          <p:nvPr>
            <p:ph type="body" sz="half" idx="2" hasCustomPrompt="1"/>
          </p:nvPr>
        </p:nvSpPr>
        <p:spPr>
          <a:xfrm>
            <a:off x="629847" y="2106778"/>
            <a:ext cx="3960262" cy="595725"/>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Right Photo Slide 2</a:t>
            </a:r>
          </a:p>
        </p:txBody>
      </p:sp>
    </p:spTree>
    <p:extLst>
      <p:ext uri="{BB962C8B-B14F-4D97-AF65-F5344CB8AC3E}">
        <p14:creationId xmlns:p14="http://schemas.microsoft.com/office/powerpoint/2010/main" val="2455895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629832" y="1711756"/>
            <a:ext cx="2817895" cy="983251"/>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Right Photos Slide 3</a:t>
            </a:r>
          </a:p>
        </p:txBody>
      </p:sp>
      <p:sp>
        <p:nvSpPr>
          <p:cNvPr id="13" name="Text Placeholder 3"/>
          <p:cNvSpPr>
            <a:spLocks noGrp="1"/>
          </p:cNvSpPr>
          <p:nvPr>
            <p:ph type="body" sz="half" idx="10" hasCustomPrompt="1"/>
          </p:nvPr>
        </p:nvSpPr>
        <p:spPr>
          <a:xfrm>
            <a:off x="629833" y="2702503"/>
            <a:ext cx="2817895"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6524188" y="-1"/>
            <a:ext cx="2618333" cy="6858001"/>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4030307" y="-1"/>
            <a:ext cx="2484922" cy="342150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4030307" y="3429000"/>
            <a:ext cx="2485479" cy="3429000"/>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139964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182565" y="-7316"/>
            <a:ext cx="3960402" cy="686531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3"/>
          <p:cNvSpPr>
            <a:spLocks noGrp="1"/>
          </p:cNvSpPr>
          <p:nvPr>
            <p:ph type="body" sz="half" idx="2" hasCustomPrompt="1"/>
          </p:nvPr>
        </p:nvSpPr>
        <p:spPr>
          <a:xfrm>
            <a:off x="684277" y="1721334"/>
            <a:ext cx="3905832" cy="489160"/>
          </a:xfrm>
        </p:spPr>
        <p:txBody>
          <a:bodyPr>
            <a:noAutofit/>
          </a:bodyPr>
          <a:lstStyle>
            <a:lvl1pPr marL="0" indent="0">
              <a:buNone/>
              <a:defRPr sz="3000" b="1">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a:t>
            </a:r>
          </a:p>
        </p:txBody>
      </p:sp>
      <p:sp>
        <p:nvSpPr>
          <p:cNvPr id="11" name="Text Placeholder 2"/>
          <p:cNvSpPr>
            <a:spLocks noGrp="1"/>
          </p:cNvSpPr>
          <p:nvPr>
            <p:ph type="body" sz="quarter" idx="11" hasCustomPrompt="1"/>
          </p:nvPr>
        </p:nvSpPr>
        <p:spPr>
          <a:xfrm>
            <a:off x="684668" y="2221605"/>
            <a:ext cx="3905441" cy="325437"/>
          </a:xfrm>
        </p:spPr>
        <p:txBody>
          <a:bodyPr>
            <a:noAutofit/>
          </a:bodyPr>
          <a:lstStyle>
            <a:lvl1pPr marL="0" indent="0">
              <a:buNone/>
              <a:defRPr sz="180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Manager Title</a:t>
            </a:r>
          </a:p>
        </p:txBody>
      </p:sp>
      <p:sp>
        <p:nvSpPr>
          <p:cNvPr id="12" name="Text Placeholder 3"/>
          <p:cNvSpPr>
            <a:spLocks noGrp="1"/>
          </p:cNvSpPr>
          <p:nvPr>
            <p:ph type="body" sz="half" idx="10" hasCustomPrompt="1"/>
          </p:nvPr>
        </p:nvSpPr>
        <p:spPr>
          <a:xfrm>
            <a:off x="684277" y="2702503"/>
            <a:ext cx="3905832"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163926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sp>
        <p:nvSpPr>
          <p:cNvPr id="13" name="Text Placeholder 9"/>
          <p:cNvSpPr>
            <a:spLocks noGrp="1"/>
          </p:cNvSpPr>
          <p:nvPr>
            <p:ph type="body" sz="quarter" idx="10" hasCustomPrompt="1"/>
          </p:nvPr>
        </p:nvSpPr>
        <p:spPr>
          <a:xfrm>
            <a:off x="3325091" y="5403274"/>
            <a:ext cx="4861170" cy="493897"/>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1" name="Text Placeholder 9"/>
          <p:cNvSpPr>
            <a:spLocks noGrp="1"/>
          </p:cNvSpPr>
          <p:nvPr>
            <p:ph type="body" sz="quarter" idx="13"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19547146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21" hasCustomPrompt="1"/>
          </p:nvPr>
        </p:nvSpPr>
        <p:spPr>
          <a:xfrm>
            <a:off x="-7313"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Team Slide 1</a:t>
            </a:r>
          </a:p>
        </p:txBody>
      </p:sp>
      <p:sp>
        <p:nvSpPr>
          <p:cNvPr id="17" name="Picture Placeholder 15"/>
          <p:cNvSpPr>
            <a:spLocks noGrp="1"/>
          </p:cNvSpPr>
          <p:nvPr>
            <p:ph type="pic" sz="quarter" idx="23"/>
          </p:nvPr>
        </p:nvSpPr>
        <p:spPr>
          <a:xfrm>
            <a:off x="3459621" y="1787642"/>
            <a:ext cx="2165350" cy="2174875"/>
          </a:xfrm>
        </p:spPr>
        <p:txBody>
          <a:bodyPr/>
          <a:lstStyle>
            <a:lvl1pPr marL="0" indent="0">
              <a:buNone/>
              <a:defRPr/>
            </a:lvl1pPr>
          </a:lstStyle>
          <a:p>
            <a:r>
              <a:rPr lang="en-US" dirty="0"/>
              <a:t>Click icon to add picture</a:t>
            </a:r>
          </a:p>
        </p:txBody>
      </p:sp>
      <p:sp>
        <p:nvSpPr>
          <p:cNvPr id="19" name="Picture Placeholder 15"/>
          <p:cNvSpPr>
            <a:spLocks noGrp="1"/>
          </p:cNvSpPr>
          <p:nvPr>
            <p:ph type="pic" sz="quarter" idx="24"/>
          </p:nvPr>
        </p:nvSpPr>
        <p:spPr>
          <a:xfrm>
            <a:off x="799271" y="1787642"/>
            <a:ext cx="2165350" cy="2174875"/>
          </a:xfrm>
        </p:spPr>
        <p:txBody>
          <a:bodyPr/>
          <a:lstStyle>
            <a:lvl1pPr marL="0" indent="0">
              <a:buNone/>
              <a:defRPr/>
            </a:lvl1pPr>
          </a:lstStyle>
          <a:p>
            <a:r>
              <a:rPr lang="en-US" dirty="0"/>
              <a:t>Click icon to add picture</a:t>
            </a:r>
          </a:p>
        </p:txBody>
      </p:sp>
      <p:sp>
        <p:nvSpPr>
          <p:cNvPr id="20" name="Picture Placeholder 15"/>
          <p:cNvSpPr>
            <a:spLocks noGrp="1"/>
          </p:cNvSpPr>
          <p:nvPr>
            <p:ph type="pic" sz="quarter" idx="22"/>
          </p:nvPr>
        </p:nvSpPr>
        <p:spPr>
          <a:xfrm>
            <a:off x="6122760" y="1787642"/>
            <a:ext cx="2165350" cy="2174875"/>
          </a:xfrm>
        </p:spPr>
        <p:txBody>
          <a:bodyPr/>
          <a:lstStyle>
            <a:lvl1pPr marL="0" indent="0">
              <a:buNone/>
              <a:defRPr/>
            </a:lvl1pPr>
          </a:lstStyle>
          <a:p>
            <a:r>
              <a:rPr lang="en-US" dirty="0"/>
              <a:t>Click icon to add picture</a:t>
            </a:r>
          </a:p>
        </p:txBody>
      </p:sp>
      <p:sp>
        <p:nvSpPr>
          <p:cNvPr id="23" name="Text Placeholder 21"/>
          <p:cNvSpPr>
            <a:spLocks noGrp="1"/>
          </p:cNvSpPr>
          <p:nvPr>
            <p:ph type="body" sz="quarter" idx="25" hasCustomPrompt="1"/>
          </p:nvPr>
        </p:nvSpPr>
        <p:spPr>
          <a:xfrm>
            <a:off x="799139" y="4369066"/>
            <a:ext cx="2165481" cy="336550"/>
          </a:xfrm>
        </p:spPr>
        <p:txBody>
          <a:bodyPr>
            <a:noAutofit/>
          </a:bodyPr>
          <a:lstStyle>
            <a:lvl1pPr marL="0" indent="0" algn="ctr">
              <a:buFont typeface="Arial" panose="020B0604020202020204" pitchFamily="34" charset="0"/>
              <a:buNone/>
              <a:defRPr sz="22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4" name="Text Placeholder 21"/>
          <p:cNvSpPr>
            <a:spLocks noGrp="1"/>
          </p:cNvSpPr>
          <p:nvPr>
            <p:ph type="body" sz="quarter" idx="26" hasCustomPrompt="1"/>
          </p:nvPr>
        </p:nvSpPr>
        <p:spPr>
          <a:xfrm>
            <a:off x="3459622" y="4366079"/>
            <a:ext cx="2165349" cy="336550"/>
          </a:xfrm>
        </p:spPr>
        <p:txBody>
          <a:bodyPr>
            <a:noAutofit/>
          </a:bodyPr>
          <a:lstStyle>
            <a:lvl1pPr marL="0" indent="0" algn="ctr">
              <a:buFont typeface="Arial" panose="020B0604020202020204" pitchFamily="34" charset="0"/>
              <a:buNone/>
              <a:defRPr sz="22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5" name="Text Placeholder 21"/>
          <p:cNvSpPr>
            <a:spLocks noGrp="1"/>
          </p:cNvSpPr>
          <p:nvPr>
            <p:ph type="body" sz="quarter" idx="27" hasCustomPrompt="1"/>
          </p:nvPr>
        </p:nvSpPr>
        <p:spPr>
          <a:xfrm>
            <a:off x="6122629" y="4358568"/>
            <a:ext cx="2165349" cy="349454"/>
          </a:xfrm>
        </p:spPr>
        <p:txBody>
          <a:bodyPr>
            <a:noAutofit/>
          </a:bodyPr>
          <a:lstStyle>
            <a:lvl1pPr marL="0" indent="0" algn="ctr">
              <a:buFont typeface="Arial" panose="020B0604020202020204" pitchFamily="34" charset="0"/>
              <a:buNone/>
              <a:defRPr sz="22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7" name="Text Placeholder 21"/>
          <p:cNvSpPr>
            <a:spLocks noGrp="1"/>
          </p:cNvSpPr>
          <p:nvPr>
            <p:ph type="body" sz="quarter" idx="29" hasCustomPrompt="1"/>
          </p:nvPr>
        </p:nvSpPr>
        <p:spPr>
          <a:xfrm>
            <a:off x="3459490" y="4704753"/>
            <a:ext cx="2165481" cy="336550"/>
          </a:xfrm>
        </p:spPr>
        <p:txBody>
          <a:bodyPr>
            <a:normAutofit/>
          </a:bodyPr>
          <a:lstStyle>
            <a:lvl1pPr marL="0" indent="0" algn="ctr">
              <a:buFont typeface="Arial" panose="020B0604020202020204" pitchFamily="34" charset="0"/>
              <a:buNone/>
              <a:defRPr sz="18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8" name="Text Placeholder 21"/>
          <p:cNvSpPr>
            <a:spLocks noGrp="1"/>
          </p:cNvSpPr>
          <p:nvPr>
            <p:ph type="body" sz="quarter" idx="30" hasCustomPrompt="1"/>
          </p:nvPr>
        </p:nvSpPr>
        <p:spPr>
          <a:xfrm>
            <a:off x="799139" y="4712068"/>
            <a:ext cx="2165481" cy="336550"/>
          </a:xfrm>
        </p:spPr>
        <p:txBody>
          <a:bodyPr>
            <a:normAutofit/>
          </a:bodyPr>
          <a:lstStyle>
            <a:lvl1pPr marL="0" indent="0" algn="ctr">
              <a:buFont typeface="Arial" panose="020B0604020202020204" pitchFamily="34" charset="0"/>
              <a:buNone/>
              <a:defRPr sz="18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9" name="Text Placeholder 21"/>
          <p:cNvSpPr>
            <a:spLocks noGrp="1"/>
          </p:cNvSpPr>
          <p:nvPr>
            <p:ph type="body" sz="quarter" idx="31" hasCustomPrompt="1"/>
          </p:nvPr>
        </p:nvSpPr>
        <p:spPr>
          <a:xfrm>
            <a:off x="6122629" y="4715116"/>
            <a:ext cx="2165481" cy="336550"/>
          </a:xfrm>
        </p:spPr>
        <p:txBody>
          <a:bodyPr>
            <a:normAutofit/>
          </a:bodyPr>
          <a:lstStyle>
            <a:lvl1pPr marL="0" indent="0" algn="ctr">
              <a:buFont typeface="Arial" panose="020B0604020202020204" pitchFamily="34" charset="0"/>
              <a:buNone/>
              <a:defRPr sz="18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3" hasCustomPrompt="1"/>
          </p:nvPr>
        </p:nvSpPr>
        <p:spPr>
          <a:xfrm>
            <a:off x="3459489" y="5047754"/>
            <a:ext cx="2165481" cy="1015312"/>
          </a:xfrm>
        </p:spPr>
        <p:txBody>
          <a:bodyPr>
            <a:noAutofit/>
          </a:bodyPr>
          <a:lstStyle>
            <a:lvl1pPr marL="0" indent="0" algn="l">
              <a:buFont typeface="Arial" panose="020B0604020202020204" pitchFamily="34" charset="0"/>
              <a:buNone/>
              <a:defRPr sz="18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2" name="Text Placeholder 21"/>
          <p:cNvSpPr>
            <a:spLocks noGrp="1"/>
          </p:cNvSpPr>
          <p:nvPr>
            <p:ph type="body" sz="quarter" idx="32" hasCustomPrompt="1"/>
          </p:nvPr>
        </p:nvSpPr>
        <p:spPr>
          <a:xfrm>
            <a:off x="799138" y="5055069"/>
            <a:ext cx="2165481" cy="1007997"/>
          </a:xfrm>
        </p:spPr>
        <p:txBody>
          <a:bodyPr>
            <a:noAutofit/>
          </a:bodyPr>
          <a:lstStyle>
            <a:lvl1pPr marL="0" indent="0" algn="l">
              <a:buFont typeface="Arial" panose="020B0604020202020204" pitchFamily="34" charset="0"/>
              <a:buNone/>
              <a:defRPr sz="18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3" name="Text Placeholder 21"/>
          <p:cNvSpPr>
            <a:spLocks noGrp="1"/>
          </p:cNvSpPr>
          <p:nvPr>
            <p:ph type="body" sz="quarter" idx="34" hasCustomPrompt="1"/>
          </p:nvPr>
        </p:nvSpPr>
        <p:spPr>
          <a:xfrm>
            <a:off x="6122562" y="5055933"/>
            <a:ext cx="2165481" cy="1007133"/>
          </a:xfrm>
        </p:spPr>
        <p:txBody>
          <a:bodyPr>
            <a:noAutofit/>
          </a:bodyPr>
          <a:lstStyle>
            <a:lvl1pPr marL="0" indent="0" algn="l">
              <a:buFont typeface="Arial" panose="020B0604020202020204" pitchFamily="34" charset="0"/>
              <a:buNone/>
              <a:defRPr sz="18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3548756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21" hasCustomPrompt="1"/>
          </p:nvPr>
        </p:nvSpPr>
        <p:spPr>
          <a:xfrm>
            <a:off x="-7313"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Team Slide 2</a:t>
            </a:r>
          </a:p>
        </p:txBody>
      </p:sp>
      <p:sp>
        <p:nvSpPr>
          <p:cNvPr id="24" name="Text Placeholder 21"/>
          <p:cNvSpPr>
            <a:spLocks noGrp="1"/>
          </p:cNvSpPr>
          <p:nvPr>
            <p:ph type="body" sz="quarter" idx="25" hasCustomPrompt="1"/>
          </p:nvPr>
        </p:nvSpPr>
        <p:spPr>
          <a:xfrm>
            <a:off x="356" y="4569091"/>
            <a:ext cx="2271376" cy="342999"/>
          </a:xfrm>
        </p:spPr>
        <p:txBody>
          <a:bodyPr>
            <a:noAutofit/>
          </a:bodyPr>
          <a:lstStyle>
            <a:lvl1pPr marL="0" indent="0" algn="ctr">
              <a:buFont typeface="Arial" panose="020B0604020202020204" pitchFamily="34" charset="0"/>
              <a:buNone/>
              <a:defRPr sz="18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8" name="Text Placeholder 21"/>
          <p:cNvSpPr>
            <a:spLocks noGrp="1"/>
          </p:cNvSpPr>
          <p:nvPr>
            <p:ph type="body" sz="quarter" idx="30" hasCustomPrompt="1"/>
          </p:nvPr>
        </p:nvSpPr>
        <p:spPr>
          <a:xfrm>
            <a:off x="356" y="4919407"/>
            <a:ext cx="2271376" cy="364948"/>
          </a:xfrm>
        </p:spPr>
        <p:txBody>
          <a:bodyPr>
            <a:normAutofit/>
          </a:bodyPr>
          <a:lstStyle>
            <a:lvl1pPr marL="0" indent="0" algn="ctr">
              <a:buFont typeface="Arial" panose="020B0604020202020204" pitchFamily="34" charset="0"/>
              <a:buNone/>
              <a:defRPr sz="16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2" hasCustomPrompt="1"/>
          </p:nvPr>
        </p:nvSpPr>
        <p:spPr>
          <a:xfrm>
            <a:off x="355" y="5291672"/>
            <a:ext cx="2271377" cy="994230"/>
          </a:xfrm>
        </p:spPr>
        <p:txBody>
          <a:bodyPr>
            <a:noAutofit/>
          </a:bodyPr>
          <a:lstStyle>
            <a:lvl1pPr marL="0" indent="0" algn="l">
              <a:buFont typeface="Arial" panose="020B0604020202020204" pitchFamily="34" charset="0"/>
              <a:buNone/>
              <a:defRPr sz="16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4" name="Picture Placeholder 15"/>
          <p:cNvSpPr>
            <a:spLocks noGrp="1"/>
          </p:cNvSpPr>
          <p:nvPr>
            <p:ph type="pic" sz="quarter" idx="23"/>
          </p:nvPr>
        </p:nvSpPr>
        <p:spPr>
          <a:xfrm>
            <a:off x="2275777" y="1838841"/>
            <a:ext cx="2251528" cy="2325903"/>
          </a:xfrm>
        </p:spPr>
        <p:txBody>
          <a:bodyPr/>
          <a:lstStyle>
            <a:lvl1pPr marL="0" indent="0">
              <a:buNone/>
              <a:defRPr/>
            </a:lvl1pPr>
          </a:lstStyle>
          <a:p>
            <a:r>
              <a:rPr lang="en-US" dirty="0"/>
              <a:t>Click icon to add picture</a:t>
            </a:r>
          </a:p>
        </p:txBody>
      </p:sp>
      <p:sp>
        <p:nvSpPr>
          <p:cNvPr id="35" name="Picture Placeholder 15"/>
          <p:cNvSpPr>
            <a:spLocks noGrp="1"/>
          </p:cNvSpPr>
          <p:nvPr>
            <p:ph type="pic" sz="quarter" idx="24"/>
          </p:nvPr>
        </p:nvSpPr>
        <p:spPr>
          <a:xfrm>
            <a:off x="2057" y="1838841"/>
            <a:ext cx="2269675" cy="2325903"/>
          </a:xfrm>
        </p:spPr>
        <p:txBody>
          <a:bodyPr/>
          <a:lstStyle>
            <a:lvl1pPr marL="0" indent="0">
              <a:buNone/>
              <a:defRPr/>
            </a:lvl1pPr>
          </a:lstStyle>
          <a:p>
            <a:r>
              <a:rPr lang="en-US" dirty="0"/>
              <a:t>Click icon to add picture</a:t>
            </a:r>
          </a:p>
        </p:txBody>
      </p:sp>
      <p:sp>
        <p:nvSpPr>
          <p:cNvPr id="36" name="Picture Placeholder 15"/>
          <p:cNvSpPr>
            <a:spLocks noGrp="1"/>
          </p:cNvSpPr>
          <p:nvPr>
            <p:ph type="pic" sz="quarter" idx="22"/>
          </p:nvPr>
        </p:nvSpPr>
        <p:spPr>
          <a:xfrm>
            <a:off x="4529004" y="1838841"/>
            <a:ext cx="2286481" cy="2325903"/>
          </a:xfrm>
        </p:spPr>
        <p:txBody>
          <a:bodyPr/>
          <a:lstStyle>
            <a:lvl1pPr marL="0" indent="0">
              <a:buNone/>
              <a:defRPr/>
            </a:lvl1pPr>
          </a:lstStyle>
          <a:p>
            <a:r>
              <a:rPr lang="en-US" dirty="0"/>
              <a:t>Click icon to add picture</a:t>
            </a:r>
          </a:p>
        </p:txBody>
      </p:sp>
      <p:sp>
        <p:nvSpPr>
          <p:cNvPr id="37" name="Picture Placeholder 15"/>
          <p:cNvSpPr>
            <a:spLocks noGrp="1"/>
          </p:cNvSpPr>
          <p:nvPr>
            <p:ph type="pic" sz="quarter" idx="35"/>
          </p:nvPr>
        </p:nvSpPr>
        <p:spPr>
          <a:xfrm>
            <a:off x="6822800" y="1838841"/>
            <a:ext cx="2321199" cy="2325903"/>
          </a:xfrm>
        </p:spPr>
        <p:txBody>
          <a:bodyPr/>
          <a:lstStyle>
            <a:lvl1pPr marL="0" indent="0">
              <a:buNone/>
              <a:defRPr/>
            </a:lvl1pPr>
          </a:lstStyle>
          <a:p>
            <a:r>
              <a:rPr lang="en-US" dirty="0"/>
              <a:t>Click icon to add picture</a:t>
            </a:r>
          </a:p>
        </p:txBody>
      </p:sp>
      <p:sp>
        <p:nvSpPr>
          <p:cNvPr id="38" name="Text Placeholder 21"/>
          <p:cNvSpPr>
            <a:spLocks noGrp="1"/>
          </p:cNvSpPr>
          <p:nvPr>
            <p:ph type="body" sz="quarter" idx="36" hasCustomPrompt="1"/>
          </p:nvPr>
        </p:nvSpPr>
        <p:spPr>
          <a:xfrm>
            <a:off x="2279047" y="4569092"/>
            <a:ext cx="2255573" cy="343002"/>
          </a:xfrm>
        </p:spPr>
        <p:txBody>
          <a:bodyPr>
            <a:noAutofit/>
          </a:bodyPr>
          <a:lstStyle>
            <a:lvl1pPr marL="0" indent="0" algn="ctr">
              <a:buFont typeface="Arial" panose="020B0604020202020204" pitchFamily="34" charset="0"/>
              <a:buNone/>
              <a:defRPr sz="18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39" name="Text Placeholder 21"/>
          <p:cNvSpPr>
            <a:spLocks noGrp="1"/>
          </p:cNvSpPr>
          <p:nvPr>
            <p:ph type="body" sz="quarter" idx="37" hasCustomPrompt="1"/>
          </p:nvPr>
        </p:nvSpPr>
        <p:spPr>
          <a:xfrm>
            <a:off x="2279047" y="4919406"/>
            <a:ext cx="2255573" cy="372266"/>
          </a:xfrm>
        </p:spPr>
        <p:txBody>
          <a:bodyPr>
            <a:normAutofit/>
          </a:bodyPr>
          <a:lstStyle>
            <a:lvl1pPr marL="0" indent="0" algn="ctr">
              <a:buFont typeface="Arial" panose="020B0604020202020204" pitchFamily="34" charset="0"/>
              <a:buNone/>
              <a:defRPr sz="16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0" name="Text Placeholder 21"/>
          <p:cNvSpPr>
            <a:spLocks noGrp="1"/>
          </p:cNvSpPr>
          <p:nvPr>
            <p:ph type="body" sz="quarter" idx="38" hasCustomPrompt="1"/>
          </p:nvPr>
        </p:nvSpPr>
        <p:spPr>
          <a:xfrm>
            <a:off x="2279048" y="5298984"/>
            <a:ext cx="2255572" cy="986918"/>
          </a:xfrm>
        </p:spPr>
        <p:txBody>
          <a:bodyPr>
            <a:noAutofit/>
          </a:bodyPr>
          <a:lstStyle>
            <a:lvl1pPr marL="0" indent="0" algn="l">
              <a:buFont typeface="Arial" panose="020B0604020202020204" pitchFamily="34" charset="0"/>
              <a:buNone/>
              <a:defRPr sz="16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1" name="Text Placeholder 21"/>
          <p:cNvSpPr>
            <a:spLocks noGrp="1"/>
          </p:cNvSpPr>
          <p:nvPr>
            <p:ph type="body" sz="quarter" idx="39" hasCustomPrompt="1"/>
          </p:nvPr>
        </p:nvSpPr>
        <p:spPr>
          <a:xfrm>
            <a:off x="4541935" y="4569091"/>
            <a:ext cx="2307500" cy="343003"/>
          </a:xfrm>
        </p:spPr>
        <p:txBody>
          <a:bodyPr>
            <a:normAutofit/>
          </a:bodyPr>
          <a:lstStyle>
            <a:lvl1pPr marL="0" indent="0" algn="ctr">
              <a:buFont typeface="Arial" panose="020B0604020202020204" pitchFamily="34" charset="0"/>
              <a:buNone/>
              <a:defRPr sz="18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2" name="Text Placeholder 21"/>
          <p:cNvSpPr>
            <a:spLocks noGrp="1"/>
          </p:cNvSpPr>
          <p:nvPr>
            <p:ph type="body" sz="quarter" idx="40" hasCustomPrompt="1"/>
          </p:nvPr>
        </p:nvSpPr>
        <p:spPr>
          <a:xfrm>
            <a:off x="4541936" y="4919408"/>
            <a:ext cx="2307500" cy="372258"/>
          </a:xfrm>
        </p:spPr>
        <p:txBody>
          <a:bodyPr>
            <a:normAutofit/>
          </a:bodyPr>
          <a:lstStyle>
            <a:lvl1pPr marL="0" indent="0" algn="ctr">
              <a:buFont typeface="Arial" panose="020B0604020202020204" pitchFamily="34" charset="0"/>
              <a:buNone/>
              <a:defRPr sz="16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3" name="Text Placeholder 21"/>
          <p:cNvSpPr>
            <a:spLocks noGrp="1"/>
          </p:cNvSpPr>
          <p:nvPr>
            <p:ph type="body" sz="quarter" idx="41" hasCustomPrompt="1"/>
          </p:nvPr>
        </p:nvSpPr>
        <p:spPr>
          <a:xfrm>
            <a:off x="4541934" y="5296216"/>
            <a:ext cx="2307501" cy="994235"/>
          </a:xfrm>
        </p:spPr>
        <p:txBody>
          <a:bodyPr>
            <a:noAutofit/>
          </a:bodyPr>
          <a:lstStyle>
            <a:lvl1pPr marL="0" indent="0" algn="l">
              <a:buFont typeface="Arial" panose="020B0604020202020204" pitchFamily="34" charset="0"/>
              <a:buNone/>
              <a:defRPr sz="16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4" name="Text Placeholder 21"/>
          <p:cNvSpPr>
            <a:spLocks noGrp="1"/>
          </p:cNvSpPr>
          <p:nvPr>
            <p:ph type="body" sz="quarter" idx="42" hasCustomPrompt="1"/>
          </p:nvPr>
        </p:nvSpPr>
        <p:spPr>
          <a:xfrm>
            <a:off x="6852047" y="4569090"/>
            <a:ext cx="2291952" cy="343003"/>
          </a:xfrm>
        </p:spPr>
        <p:txBody>
          <a:bodyPr>
            <a:normAutofit/>
          </a:bodyPr>
          <a:lstStyle>
            <a:lvl1pPr marL="0" indent="0" algn="ctr">
              <a:buFont typeface="Arial" panose="020B0604020202020204" pitchFamily="34" charset="0"/>
              <a:buNone/>
              <a:defRPr sz="18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5" name="Text Placeholder 21"/>
          <p:cNvSpPr>
            <a:spLocks noGrp="1"/>
          </p:cNvSpPr>
          <p:nvPr>
            <p:ph type="body" sz="quarter" idx="43" hasCustomPrompt="1"/>
          </p:nvPr>
        </p:nvSpPr>
        <p:spPr>
          <a:xfrm>
            <a:off x="6852047" y="4919408"/>
            <a:ext cx="2291953" cy="372258"/>
          </a:xfrm>
        </p:spPr>
        <p:txBody>
          <a:bodyPr>
            <a:normAutofit/>
          </a:bodyPr>
          <a:lstStyle>
            <a:lvl1pPr marL="0" indent="0" algn="ctr">
              <a:buFont typeface="Arial" panose="020B0604020202020204" pitchFamily="34" charset="0"/>
              <a:buNone/>
              <a:defRPr sz="16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6" name="Text Placeholder 21"/>
          <p:cNvSpPr>
            <a:spLocks noGrp="1"/>
          </p:cNvSpPr>
          <p:nvPr>
            <p:ph type="body" sz="quarter" idx="44" hasCustomPrompt="1"/>
          </p:nvPr>
        </p:nvSpPr>
        <p:spPr>
          <a:xfrm>
            <a:off x="6852047" y="5298979"/>
            <a:ext cx="2291953" cy="986923"/>
          </a:xfrm>
        </p:spPr>
        <p:txBody>
          <a:bodyPr>
            <a:noAutofit/>
          </a:bodyPr>
          <a:lstStyle>
            <a:lvl1pPr marL="0" indent="0" algn="l">
              <a:buFont typeface="Arial" panose="020B0604020202020204" pitchFamily="34" charset="0"/>
              <a:buNone/>
              <a:defRPr sz="16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1135218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6927" y="623453"/>
            <a:ext cx="9144000" cy="553998"/>
          </a:xfrm>
          <a:prstGeom prst="rect">
            <a:avLst/>
          </a:prstGeom>
          <a:noFill/>
        </p:spPr>
        <p:txBody>
          <a:bodyPr wrap="square" rtlCol="0">
            <a:spAutoFit/>
          </a:bodyPr>
          <a:lstStyle/>
          <a:p>
            <a:pPr algn="ctr"/>
            <a:r>
              <a:rPr lang="en-US" sz="3000" dirty="0">
                <a:solidFill>
                  <a:srgbClr val="000000">
                    <a:lumMod val="75000"/>
                    <a:lumOff val="25000"/>
                  </a:srgbClr>
                </a:solidFill>
                <a:latin typeface="Century Gothic" panose="020B0502020202020204" pitchFamily="34" charset="0"/>
              </a:rPr>
              <a:t>Department of Health</a:t>
            </a:r>
          </a:p>
        </p:txBody>
      </p:sp>
      <p:pic>
        <p:nvPicPr>
          <p:cNvPr id="29" name="Picture 15"/>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2292752" y="1845775"/>
            <a:ext cx="2248580" cy="232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4541332" y="1845774"/>
            <a:ext cx="2303013"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845772"/>
            <a:ext cx="2292752" cy="2325899"/>
          </a:xfrm>
          <a:prstGeom prst="rect">
            <a:avLst/>
          </a:prstGeom>
          <a:effectLst/>
        </p:spPr>
      </p:pic>
      <p:sp>
        <p:nvSpPr>
          <p:cNvPr id="50" name="TextBox 49"/>
          <p:cNvSpPr txBox="1"/>
          <p:nvPr userDrawn="1"/>
        </p:nvSpPr>
        <p:spPr>
          <a:xfrm>
            <a:off x="-6926" y="4393627"/>
            <a:ext cx="2299678" cy="2071336"/>
          </a:xfrm>
          <a:prstGeom prst="rect">
            <a:avLst/>
          </a:prstGeom>
          <a:noFill/>
          <a:ln>
            <a:noFill/>
          </a:ln>
        </p:spPr>
        <p:txBody>
          <a:bodyPr wrap="square" rtlCol="0">
            <a:spAutoFit/>
          </a:bodyPr>
          <a:lstStyle/>
          <a:p>
            <a:pPr marL="173038" algn="ctr">
              <a:lnSpc>
                <a:spcPct val="90000"/>
              </a:lnSpc>
              <a:spcBef>
                <a:spcPts val="1000"/>
              </a:spcBef>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Disease Control</a:t>
            </a:r>
          </a:p>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&amp; Health Statistics</a:t>
            </a:r>
          </a:p>
          <a:p>
            <a:pPr algn="ctr">
              <a:lnSpc>
                <a:spcPct val="90000"/>
              </a:lnSpc>
              <a:spcBef>
                <a:spcPts val="1200"/>
              </a:spcBef>
              <a:buClr>
                <a:srgbClr val="57B6AF"/>
              </a:buClr>
              <a:buFont typeface="Arial" panose="020B0604020202020204" pitchFamily="34" charset="0"/>
              <a:buNone/>
            </a:pPr>
            <a:r>
              <a:rPr lang="en-US" i="1" dirty="0">
                <a:solidFill>
                  <a:srgbClr val="349D96"/>
                </a:solidFill>
                <a:latin typeface="Century Gothic" panose="020B0502020202020204" pitchFamily="34" charset="0"/>
              </a:rPr>
              <a:t>Initiatives</a:t>
            </a:r>
          </a:p>
          <a:p>
            <a:pPr algn="ctr">
              <a:lnSpc>
                <a:spcPct val="90000"/>
              </a:lnSpc>
              <a:spcBef>
                <a:spcPts val="1200"/>
              </a:spcBef>
              <a:buClr>
                <a:srgbClr val="57B6AF"/>
              </a:buClr>
              <a:buFont typeface="Arial" panose="020B0604020202020204" pitchFamily="34" charset="0"/>
              <a:buNone/>
            </a:pPr>
            <a:r>
              <a:rPr lang="en-US" sz="1400" dirty="0">
                <a:solidFill>
                  <a:srgbClr val="000000">
                    <a:lumMod val="75000"/>
                    <a:lumOff val="25000"/>
                  </a:srgbClr>
                </a:solidFill>
                <a:latin typeface="Century Gothic" panose="020B0502020202020204" pitchFamily="34" charset="0"/>
              </a:rPr>
              <a:t>EndAIDS</a:t>
            </a:r>
          </a:p>
          <a:p>
            <a:pPr algn="ctr">
              <a:lnSpc>
                <a:spcPct val="90000"/>
              </a:lnSpc>
              <a:spcBef>
                <a:spcPts val="600"/>
              </a:spcBef>
              <a:buClr>
                <a:srgbClr val="57B6AF"/>
              </a:buClr>
              <a:buFont typeface="Arial" panose="020B0604020202020204" pitchFamily="34" charset="0"/>
              <a:buNone/>
            </a:pPr>
            <a:r>
              <a:rPr lang="en-US" sz="1400" dirty="0">
                <a:solidFill>
                  <a:srgbClr val="000000">
                    <a:lumMod val="75000"/>
                    <a:lumOff val="25000"/>
                  </a:srgbClr>
                </a:solidFill>
                <a:latin typeface="Century Gothic" panose="020B0502020202020204" pitchFamily="34" charset="0"/>
              </a:rPr>
              <a:t>Vital Statistics</a:t>
            </a:r>
          </a:p>
          <a:p>
            <a:pPr algn="ctr">
              <a:lnSpc>
                <a:spcPct val="90000"/>
              </a:lnSpc>
              <a:spcBef>
                <a:spcPts val="600"/>
              </a:spcBef>
              <a:buClr>
                <a:srgbClr val="57B6AF"/>
              </a:buClr>
              <a:buFont typeface="Arial" panose="020B0604020202020204" pitchFamily="34" charset="0"/>
              <a:buNone/>
            </a:pPr>
            <a:r>
              <a:rPr lang="en-US" sz="1400" dirty="0">
                <a:solidFill>
                  <a:srgbClr val="000000">
                    <a:lumMod val="75000"/>
                    <a:lumOff val="25000"/>
                  </a:srgbClr>
                </a:solidFill>
                <a:latin typeface="Century Gothic" panose="020B0502020202020204" pitchFamily="34" charset="0"/>
              </a:rPr>
              <a:t>Disease Control</a:t>
            </a:r>
          </a:p>
          <a:p>
            <a:pPr algn="ctr">
              <a:lnSpc>
                <a:spcPct val="90000"/>
              </a:lnSpc>
              <a:spcBef>
                <a:spcPts val="600"/>
              </a:spcBef>
              <a:buClr>
                <a:srgbClr val="57B6AF"/>
              </a:buClr>
              <a:buFont typeface="Arial" panose="020B0604020202020204" pitchFamily="34" charset="0"/>
              <a:buNone/>
            </a:pPr>
            <a:r>
              <a:rPr lang="en-US" sz="1400" dirty="0">
                <a:solidFill>
                  <a:srgbClr val="000000">
                    <a:lumMod val="75000"/>
                    <a:lumOff val="25000"/>
                  </a:srgbClr>
                </a:solidFill>
                <a:latin typeface="Century Gothic" panose="020B0502020202020204" pitchFamily="34" charset="0"/>
              </a:rPr>
              <a:t>(E. coli, mumps, etc.)</a:t>
            </a:r>
          </a:p>
        </p:txBody>
      </p:sp>
      <p:sp>
        <p:nvSpPr>
          <p:cNvPr id="51" name="TextBox 50"/>
          <p:cNvSpPr txBox="1"/>
          <p:nvPr userDrawn="1"/>
        </p:nvSpPr>
        <p:spPr>
          <a:xfrm>
            <a:off x="4541332" y="4393628"/>
            <a:ext cx="2303013" cy="2185214"/>
          </a:xfrm>
          <a:prstGeom prst="rect">
            <a:avLst/>
          </a:prstGeom>
          <a:noFill/>
          <a:ln>
            <a:noFill/>
          </a:ln>
        </p:spPr>
        <p:txBody>
          <a:bodyPr wrap="square" rtlCol="0">
            <a:spAutoFit/>
          </a:bodyPr>
          <a:lstStyle/>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Prevention and</a:t>
            </a:r>
          </a:p>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Community Health</a:t>
            </a:r>
          </a:p>
          <a:p>
            <a:pPr algn="ctr">
              <a:spcBef>
                <a:spcPts val="1200"/>
              </a:spcBef>
            </a:pPr>
            <a:r>
              <a:rPr lang="en-US" i="1" dirty="0">
                <a:solidFill>
                  <a:srgbClr val="349D96"/>
                </a:solidFill>
                <a:latin typeface="Century Gothic" panose="020B0502020202020204" pitchFamily="34" charset="0"/>
              </a:rPr>
              <a:t>Initiatives</a:t>
            </a:r>
            <a:endParaRPr lang="en-US" dirty="0">
              <a:solidFill>
                <a:srgbClr val="349D96"/>
              </a:solidFill>
              <a:latin typeface="Century Gothic" panose="020B0502020202020204" pitchFamily="34" charset="0"/>
            </a:endParaRPr>
          </a:p>
          <a:p>
            <a:pPr algn="ctr">
              <a:spcBef>
                <a:spcPts val="1200"/>
              </a:spcBef>
            </a:pPr>
            <a:r>
              <a:rPr lang="en-US" sz="1400" dirty="0">
                <a:solidFill>
                  <a:srgbClr val="000000">
                    <a:lumMod val="75000"/>
                    <a:lumOff val="25000"/>
                  </a:srgbClr>
                </a:solidFill>
                <a:latin typeface="Century Gothic" panose="020B0502020202020204" pitchFamily="34" charset="0"/>
              </a:rPr>
              <a:t>Tobacco 21</a:t>
            </a:r>
          </a:p>
          <a:p>
            <a:pPr algn="ctr">
              <a:spcBef>
                <a:spcPts val="600"/>
              </a:spcBef>
            </a:pPr>
            <a:r>
              <a:rPr lang="en-US" sz="1400" dirty="0">
                <a:solidFill>
                  <a:srgbClr val="000000">
                    <a:lumMod val="75000"/>
                    <a:lumOff val="25000"/>
                  </a:srgbClr>
                </a:solidFill>
                <a:latin typeface="Century Gothic" panose="020B0502020202020204" pitchFamily="34" charset="0"/>
              </a:rPr>
              <a:t>Marijuana Prevention</a:t>
            </a:r>
          </a:p>
          <a:p>
            <a:pPr algn="ctr">
              <a:spcBef>
                <a:spcPts val="600"/>
              </a:spcBef>
            </a:pPr>
            <a:r>
              <a:rPr lang="en-US" sz="1400" dirty="0">
                <a:solidFill>
                  <a:srgbClr val="000000">
                    <a:lumMod val="75000"/>
                    <a:lumOff val="25000"/>
                  </a:srgbClr>
                </a:solidFill>
                <a:latin typeface="Century Gothic" panose="020B0502020202020204" pitchFamily="34" charset="0"/>
              </a:rPr>
              <a:t>Immunization Rates</a:t>
            </a:r>
          </a:p>
          <a:p>
            <a:pPr algn="ctr">
              <a:spcBef>
                <a:spcPts val="600"/>
              </a:spcBef>
            </a:pPr>
            <a:r>
              <a:rPr lang="en-US" sz="1400" dirty="0">
                <a:solidFill>
                  <a:srgbClr val="000000">
                    <a:lumMod val="75000"/>
                    <a:lumOff val="25000"/>
                  </a:srgbClr>
                </a:solidFill>
                <a:latin typeface="Century Gothic" panose="020B0502020202020204" pitchFamily="34" charset="0"/>
              </a:rPr>
              <a:t>Suicide Prevention Plan</a:t>
            </a:r>
          </a:p>
        </p:txBody>
      </p:sp>
      <p:sp>
        <p:nvSpPr>
          <p:cNvPr id="52" name="TextBox 51"/>
          <p:cNvSpPr txBox="1"/>
          <p:nvPr userDrawn="1"/>
        </p:nvSpPr>
        <p:spPr>
          <a:xfrm>
            <a:off x="2292752" y="4393629"/>
            <a:ext cx="2248580" cy="1892826"/>
          </a:xfrm>
          <a:prstGeom prst="rect">
            <a:avLst/>
          </a:prstGeom>
          <a:noFill/>
          <a:ln>
            <a:noFill/>
          </a:ln>
        </p:spPr>
        <p:txBody>
          <a:bodyPr wrap="square" rtlCol="0">
            <a:spAutoFit/>
          </a:bodyPr>
          <a:lstStyle/>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Environmental</a:t>
            </a:r>
          </a:p>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Public Health</a:t>
            </a:r>
          </a:p>
          <a:p>
            <a:pPr algn="ctr">
              <a:spcBef>
                <a:spcPts val="1200"/>
              </a:spcBef>
            </a:pPr>
            <a:r>
              <a:rPr lang="en-US" i="1" dirty="0">
                <a:solidFill>
                  <a:srgbClr val="349D96"/>
                </a:solidFill>
                <a:latin typeface="Century Gothic" panose="020B0502020202020204" pitchFamily="34" charset="0"/>
              </a:rPr>
              <a:t>Initiatives</a:t>
            </a:r>
            <a:endParaRPr lang="en-US" dirty="0">
              <a:solidFill>
                <a:srgbClr val="349D96"/>
              </a:solidFill>
              <a:latin typeface="Century Gothic" panose="020B0502020202020204" pitchFamily="34" charset="0"/>
            </a:endParaRPr>
          </a:p>
          <a:p>
            <a:pPr algn="ctr">
              <a:spcBef>
                <a:spcPts val="1200"/>
              </a:spcBef>
            </a:pPr>
            <a:r>
              <a:rPr lang="en-US" sz="1400" dirty="0">
                <a:solidFill>
                  <a:srgbClr val="000000">
                    <a:lumMod val="75000"/>
                    <a:lumOff val="25000"/>
                  </a:srgbClr>
                </a:solidFill>
                <a:latin typeface="Century Gothic" panose="020B0502020202020204" pitchFamily="34" charset="0"/>
              </a:rPr>
              <a:t>Shellfish Beds</a:t>
            </a:r>
          </a:p>
          <a:p>
            <a:pPr algn="ctr">
              <a:spcBef>
                <a:spcPts val="600"/>
              </a:spcBef>
            </a:pPr>
            <a:r>
              <a:rPr lang="en-US" sz="1400" dirty="0">
                <a:solidFill>
                  <a:srgbClr val="000000">
                    <a:lumMod val="75000"/>
                    <a:lumOff val="25000"/>
                  </a:srgbClr>
                </a:solidFill>
                <a:latin typeface="Century Gothic" panose="020B0502020202020204" pitchFamily="34" charset="0"/>
              </a:rPr>
              <a:t> Clean Air</a:t>
            </a:r>
          </a:p>
          <a:p>
            <a:pPr algn="ctr">
              <a:spcBef>
                <a:spcPts val="600"/>
              </a:spcBef>
            </a:pPr>
            <a:r>
              <a:rPr lang="en-US" sz="1400" dirty="0">
                <a:solidFill>
                  <a:srgbClr val="000000">
                    <a:lumMod val="75000"/>
                    <a:lumOff val="25000"/>
                  </a:srgbClr>
                </a:solidFill>
                <a:latin typeface="Century Gothic" panose="020B0502020202020204" pitchFamily="34" charset="0"/>
              </a:rPr>
              <a:t> Pesticide Exposures</a:t>
            </a:r>
          </a:p>
        </p:txBody>
      </p:sp>
      <p:sp>
        <p:nvSpPr>
          <p:cNvPr id="53" name="TextBox 52"/>
          <p:cNvSpPr txBox="1"/>
          <p:nvPr userDrawn="1"/>
        </p:nvSpPr>
        <p:spPr>
          <a:xfrm>
            <a:off x="6844345" y="4394913"/>
            <a:ext cx="2299655" cy="1892826"/>
          </a:xfrm>
          <a:prstGeom prst="rect">
            <a:avLst/>
          </a:prstGeom>
          <a:noFill/>
          <a:ln>
            <a:noFill/>
          </a:ln>
        </p:spPr>
        <p:txBody>
          <a:bodyPr wrap="square" rtlCol="0">
            <a:spAutoFit/>
          </a:bodyPr>
          <a:lstStyle/>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Health Systems</a:t>
            </a:r>
          </a:p>
          <a:p>
            <a:pPr marL="173038" algn="ctr">
              <a:lnSpc>
                <a:spcPct val="90000"/>
              </a:lnSpc>
              <a:buClr>
                <a:srgbClr val="57B6AF"/>
              </a:buClr>
              <a:buFont typeface="Arial" panose="020B0604020202020204" pitchFamily="34" charset="0"/>
              <a:buNone/>
            </a:pPr>
            <a:r>
              <a:rPr lang="en-US" sz="1500" b="1" dirty="0">
                <a:solidFill>
                  <a:srgbClr val="000000">
                    <a:lumMod val="75000"/>
                    <a:lumOff val="25000"/>
                  </a:srgbClr>
                </a:solidFill>
                <a:latin typeface="Century Gothic" panose="020B0502020202020204" pitchFamily="34" charset="0"/>
              </a:rPr>
              <a:t>Quality Assurance</a:t>
            </a:r>
          </a:p>
          <a:p>
            <a:pPr algn="ctr">
              <a:spcBef>
                <a:spcPts val="1200"/>
              </a:spcBef>
            </a:pPr>
            <a:r>
              <a:rPr lang="en-US" i="1" dirty="0">
                <a:solidFill>
                  <a:srgbClr val="349D96"/>
                </a:solidFill>
                <a:latin typeface="Century Gothic" panose="020B0502020202020204" pitchFamily="34" charset="0"/>
              </a:rPr>
              <a:t>Initiatives</a:t>
            </a:r>
            <a:endParaRPr lang="en-US" dirty="0">
              <a:solidFill>
                <a:srgbClr val="349D96"/>
              </a:solidFill>
              <a:latin typeface="Century Gothic" panose="020B0502020202020204" pitchFamily="34" charset="0"/>
            </a:endParaRPr>
          </a:p>
          <a:p>
            <a:pPr algn="ctr">
              <a:spcBef>
                <a:spcPts val="1200"/>
              </a:spcBef>
            </a:pPr>
            <a:r>
              <a:rPr lang="en-US" sz="1400" dirty="0">
                <a:solidFill>
                  <a:srgbClr val="000000">
                    <a:lumMod val="75000"/>
                    <a:lumOff val="25000"/>
                  </a:srgbClr>
                </a:solidFill>
                <a:latin typeface="Century Gothic" panose="020B0502020202020204" pitchFamily="34" charset="0"/>
              </a:rPr>
              <a:t>Opioids</a:t>
            </a:r>
          </a:p>
          <a:p>
            <a:pPr algn="ctr">
              <a:spcBef>
                <a:spcPts val="600"/>
              </a:spcBef>
            </a:pPr>
            <a:r>
              <a:rPr lang="en-US" sz="1400" dirty="0">
                <a:solidFill>
                  <a:srgbClr val="000000">
                    <a:lumMod val="75000"/>
                    <a:lumOff val="25000"/>
                  </a:srgbClr>
                </a:solidFill>
                <a:latin typeface="Century Gothic" panose="020B0502020202020204" pitchFamily="34" charset="0"/>
              </a:rPr>
              <a:t> Certificate of Need</a:t>
            </a:r>
          </a:p>
          <a:p>
            <a:pPr algn="ctr">
              <a:spcBef>
                <a:spcPts val="600"/>
              </a:spcBef>
            </a:pPr>
            <a:r>
              <a:rPr lang="en-US" sz="1400" dirty="0">
                <a:solidFill>
                  <a:srgbClr val="000000">
                    <a:lumMod val="75000"/>
                    <a:lumOff val="25000"/>
                  </a:srgbClr>
                </a:solidFill>
                <a:latin typeface="Century Gothic" panose="020B0502020202020204" pitchFamily="34" charset="0"/>
              </a:rPr>
              <a:t> Health Professions</a:t>
            </a:r>
          </a:p>
        </p:txBody>
      </p:sp>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844345" y="1845773"/>
            <a:ext cx="2299655" cy="2325898"/>
          </a:xfrm>
          <a:prstGeom prst="rect">
            <a:avLst/>
          </a:prstGeom>
          <a:effectLst/>
        </p:spPr>
      </p:pic>
    </p:spTree>
    <p:extLst>
      <p:ext uri="{BB962C8B-B14F-4D97-AF65-F5344CB8AC3E}">
        <p14:creationId xmlns:p14="http://schemas.microsoft.com/office/powerpoint/2010/main" val="2771663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2197" y="1687649"/>
            <a:ext cx="4633450" cy="3590095"/>
          </a:xfrm>
          <a:prstGeom prst="rect">
            <a:avLst/>
          </a:prstGeom>
          <a:effectLst>
            <a:outerShdw blurRad="50800" dist="38100" dir="2700000" algn="tl" rotWithShape="0">
              <a:prstClr val="black">
                <a:alpha val="40000"/>
              </a:prstClr>
            </a:outerShdw>
          </a:effectLst>
        </p:spPr>
      </p:pic>
      <p:sp>
        <p:nvSpPr>
          <p:cNvPr id="9" name="Text Placeholder 3"/>
          <p:cNvSpPr>
            <a:spLocks noGrp="1"/>
          </p:cNvSpPr>
          <p:nvPr>
            <p:ph type="body" sz="half" idx="2" hasCustomPrompt="1"/>
          </p:nvPr>
        </p:nvSpPr>
        <p:spPr>
          <a:xfrm>
            <a:off x="684277" y="1643610"/>
            <a:ext cx="3126178" cy="852471"/>
          </a:xfrm>
        </p:spPr>
        <p:txBody>
          <a:bodyPr>
            <a:no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 Presence Screenshot</a:t>
            </a:r>
          </a:p>
        </p:txBody>
      </p:sp>
      <p:sp>
        <p:nvSpPr>
          <p:cNvPr id="10" name="Text Placeholder 2"/>
          <p:cNvSpPr>
            <a:spLocks noGrp="1"/>
          </p:cNvSpPr>
          <p:nvPr>
            <p:ph type="body" sz="quarter" idx="11" hasCustomPrompt="1"/>
          </p:nvPr>
        </p:nvSpPr>
        <p:spPr>
          <a:xfrm>
            <a:off x="684278" y="2638650"/>
            <a:ext cx="3126177" cy="1035403"/>
          </a:xfrm>
        </p:spPr>
        <p:txBody>
          <a:bodyPr>
            <a:noAutofit/>
          </a:bodyPr>
          <a:lstStyle>
            <a:lvl1pPr marL="0" indent="0">
              <a:buNone/>
              <a:defRPr sz="200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684277" y="3691263"/>
            <a:ext cx="3126178" cy="2412422"/>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3" name="Picture Placeholder 14"/>
          <p:cNvSpPr>
            <a:spLocks noGrp="1"/>
          </p:cNvSpPr>
          <p:nvPr>
            <p:ph type="pic" sz="quarter" idx="12"/>
          </p:nvPr>
        </p:nvSpPr>
        <p:spPr>
          <a:xfrm>
            <a:off x="4219575" y="1876425"/>
            <a:ext cx="3914775" cy="2324100"/>
          </a:xfrm>
        </p:spPr>
        <p:txBody>
          <a:bodyPr/>
          <a:lstStyle>
            <a:lvl1pPr marL="0" indent="0">
              <a:buNone/>
              <a:defRPr/>
            </a:lvl1pPr>
          </a:lstStyle>
          <a:p>
            <a:r>
              <a:rPr lang="en-US" dirty="0"/>
              <a:t>Click icon to add picture</a:t>
            </a:r>
          </a:p>
        </p:txBody>
      </p:sp>
      <p:sp>
        <p:nvSpPr>
          <p:cNvPr id="14" name="TextBox 13"/>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799339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sp>
        <p:nvSpPr>
          <p:cNvPr id="14" name="Text Placeholder 2"/>
          <p:cNvSpPr>
            <a:spLocks noGrp="1"/>
          </p:cNvSpPr>
          <p:nvPr>
            <p:ph type="body" sz="quarter" idx="12" hasCustomPrompt="1"/>
          </p:nvPr>
        </p:nvSpPr>
        <p:spPr>
          <a:xfrm>
            <a:off x="4238625" y="2833688"/>
            <a:ext cx="3876675" cy="557212"/>
          </a:xfrm>
        </p:spPr>
        <p:txBody>
          <a:bodyPr>
            <a:noAutofit/>
          </a:bodyPr>
          <a:lstStyle>
            <a:lvl1pPr marL="0" indent="0" algn="ctr">
              <a:buNone/>
              <a:defRPr sz="2800">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9" name="Text Placeholder 3"/>
          <p:cNvSpPr>
            <a:spLocks noGrp="1"/>
          </p:cNvSpPr>
          <p:nvPr>
            <p:ph type="body" sz="half" idx="2" hasCustomPrompt="1"/>
          </p:nvPr>
        </p:nvSpPr>
        <p:spPr>
          <a:xfrm>
            <a:off x="684277" y="1643610"/>
            <a:ext cx="3126178" cy="852471"/>
          </a:xfrm>
        </p:spPr>
        <p:txBody>
          <a:bodyPr>
            <a:no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 Presence Address</a:t>
            </a:r>
          </a:p>
        </p:txBody>
      </p:sp>
      <p:sp>
        <p:nvSpPr>
          <p:cNvPr id="10" name="Text Placeholder 2"/>
          <p:cNvSpPr>
            <a:spLocks noGrp="1"/>
          </p:cNvSpPr>
          <p:nvPr>
            <p:ph type="body" sz="quarter" idx="11" hasCustomPrompt="1"/>
          </p:nvPr>
        </p:nvSpPr>
        <p:spPr>
          <a:xfrm>
            <a:off x="684278" y="2638650"/>
            <a:ext cx="3126177" cy="1035403"/>
          </a:xfrm>
        </p:spPr>
        <p:txBody>
          <a:bodyPr>
            <a:noAutofit/>
          </a:bodyPr>
          <a:lstStyle>
            <a:lvl1pPr marL="0" indent="0">
              <a:buNone/>
              <a:defRPr sz="200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684277" y="3691263"/>
            <a:ext cx="3126178" cy="2412422"/>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2197" y="1687649"/>
            <a:ext cx="4633450" cy="3590095"/>
          </a:xfrm>
          <a:prstGeom prst="rect">
            <a:avLst/>
          </a:prstGeom>
          <a:effectLst/>
        </p:spPr>
      </p:pic>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1025059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5860" y="683166"/>
            <a:ext cx="8115083" cy="5457268"/>
          </a:xfrm>
          <a:prstGeom prst="rect">
            <a:avLst/>
          </a:prstGeom>
        </p:spPr>
      </p:pic>
      <p:sp>
        <p:nvSpPr>
          <p:cNvPr id="8" name="Picture Placeholder 14"/>
          <p:cNvSpPr>
            <a:spLocks noGrp="1"/>
          </p:cNvSpPr>
          <p:nvPr>
            <p:ph type="pic" sz="quarter" idx="12"/>
          </p:nvPr>
        </p:nvSpPr>
        <p:spPr>
          <a:xfrm>
            <a:off x="1459148" y="966282"/>
            <a:ext cx="6361889" cy="4876800"/>
          </a:xfrm>
        </p:spPr>
        <p:txBody>
          <a:bodyPr/>
          <a:lstStyle>
            <a:lvl1pPr marL="0" indent="0">
              <a:buNone/>
              <a:defRPr/>
            </a:lvl1pPr>
          </a:lstStyle>
          <a:p>
            <a:r>
              <a:rPr lang="en-US" dirty="0"/>
              <a:t>Click icon to add picture</a:t>
            </a:r>
          </a:p>
        </p:txBody>
      </p:sp>
      <p:sp>
        <p:nvSpPr>
          <p:cNvPr id="6" name="TextBox 5"/>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1434147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6" name="Text Placeholder 3"/>
          <p:cNvSpPr>
            <a:spLocks noGrp="1"/>
          </p:cNvSpPr>
          <p:nvPr>
            <p:ph type="body" sz="half" idx="2" hasCustomPrompt="1"/>
          </p:nvPr>
        </p:nvSpPr>
        <p:spPr>
          <a:xfrm>
            <a:off x="684276" y="1300708"/>
            <a:ext cx="3400621" cy="852471"/>
          </a:xfrm>
        </p:spPr>
        <p:txBody>
          <a:bodyPr>
            <a:no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Mobile Presence Screenshot</a:t>
            </a:r>
          </a:p>
        </p:txBody>
      </p:sp>
      <p:sp>
        <p:nvSpPr>
          <p:cNvPr id="17" name="Text Placeholder 2"/>
          <p:cNvSpPr>
            <a:spLocks noGrp="1"/>
          </p:cNvSpPr>
          <p:nvPr>
            <p:ph type="body" sz="quarter" idx="14" hasCustomPrompt="1"/>
          </p:nvPr>
        </p:nvSpPr>
        <p:spPr>
          <a:xfrm>
            <a:off x="684278" y="2295750"/>
            <a:ext cx="3400619" cy="1035403"/>
          </a:xfrm>
        </p:spPr>
        <p:txBody>
          <a:bodyPr>
            <a:noAutofit/>
          </a:bodyPr>
          <a:lstStyle>
            <a:lvl1pPr marL="0" indent="0">
              <a:buNone/>
              <a:defRPr sz="200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684277" y="3348363"/>
            <a:ext cx="3400620" cy="2412422"/>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63470" y="848632"/>
            <a:ext cx="2501674" cy="5102225"/>
          </a:xfrm>
          <a:prstGeom prst="rect">
            <a:avLst/>
          </a:prstGeom>
          <a:effectLst/>
        </p:spPr>
      </p:pic>
      <p:sp>
        <p:nvSpPr>
          <p:cNvPr id="9" name="Picture Placeholder 9"/>
          <p:cNvSpPr>
            <a:spLocks noGrp="1"/>
          </p:cNvSpPr>
          <p:nvPr>
            <p:ph type="pic" sz="quarter" idx="13"/>
          </p:nvPr>
        </p:nvSpPr>
        <p:spPr>
          <a:xfrm>
            <a:off x="5464630" y="1763486"/>
            <a:ext cx="2126342" cy="3302000"/>
          </a:xfrm>
        </p:spPr>
        <p:txBody>
          <a:bodyPr/>
          <a:lstStyle>
            <a:lvl1pPr marL="0" indent="0">
              <a:buNone/>
              <a:defRPr/>
            </a:lvl1pPr>
          </a:lstStyle>
          <a:p>
            <a:r>
              <a:rPr lang="en-US" dirty="0"/>
              <a:t>Click icon to add picture</a:t>
            </a:r>
          </a:p>
        </p:txBody>
      </p:sp>
      <p:sp>
        <p:nvSpPr>
          <p:cNvPr id="11" name="TextBox 10"/>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3948585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6" name="Text Placeholder 3"/>
          <p:cNvSpPr>
            <a:spLocks noGrp="1"/>
          </p:cNvSpPr>
          <p:nvPr>
            <p:ph type="body" sz="half" idx="2" hasCustomPrompt="1"/>
          </p:nvPr>
        </p:nvSpPr>
        <p:spPr>
          <a:xfrm>
            <a:off x="684276" y="1300709"/>
            <a:ext cx="3400621" cy="852471"/>
          </a:xfrm>
        </p:spPr>
        <p:txBody>
          <a:bodyPr>
            <a:no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Mobile Presence Address</a:t>
            </a:r>
          </a:p>
        </p:txBody>
      </p:sp>
      <p:sp>
        <p:nvSpPr>
          <p:cNvPr id="17" name="Text Placeholder 2"/>
          <p:cNvSpPr>
            <a:spLocks noGrp="1"/>
          </p:cNvSpPr>
          <p:nvPr>
            <p:ph type="body" sz="quarter" idx="14" hasCustomPrompt="1"/>
          </p:nvPr>
        </p:nvSpPr>
        <p:spPr>
          <a:xfrm>
            <a:off x="684278" y="2295750"/>
            <a:ext cx="3400619" cy="1035403"/>
          </a:xfrm>
        </p:spPr>
        <p:txBody>
          <a:bodyPr>
            <a:noAutofit/>
          </a:bodyPr>
          <a:lstStyle>
            <a:lvl1pPr marL="0" indent="0">
              <a:buNone/>
              <a:defRPr sz="200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684277" y="3348363"/>
            <a:ext cx="3400620" cy="2412422"/>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63470" y="848632"/>
            <a:ext cx="2501674" cy="5102225"/>
          </a:xfrm>
          <a:prstGeom prst="rect">
            <a:avLst/>
          </a:prstGeom>
          <a:effectLst/>
        </p:spPr>
      </p:pic>
      <p:sp>
        <p:nvSpPr>
          <p:cNvPr id="9" name="Text Placeholder 2"/>
          <p:cNvSpPr>
            <a:spLocks noGrp="1"/>
          </p:cNvSpPr>
          <p:nvPr>
            <p:ph type="body" sz="quarter" idx="16" hasCustomPrompt="1"/>
          </p:nvPr>
        </p:nvSpPr>
        <p:spPr>
          <a:xfrm>
            <a:off x="5435295" y="3264478"/>
            <a:ext cx="2181225" cy="409575"/>
          </a:xfrm>
        </p:spPr>
        <p:txBody>
          <a:bodyPr>
            <a:normAutofit/>
          </a:bodyPr>
          <a:lstStyle>
            <a:lvl1pPr marL="0" indent="0" algn="ctr">
              <a:lnSpc>
                <a:spcPct val="100000"/>
              </a:lnSpc>
              <a:spcBef>
                <a:spcPts val="0"/>
              </a:spcBef>
              <a:buNone/>
              <a:defRPr sz="1800">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1" name="TextBox 10"/>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2818421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10" name="Text Placeholder 8"/>
          <p:cNvSpPr>
            <a:spLocks noGrp="1"/>
          </p:cNvSpPr>
          <p:nvPr>
            <p:ph type="body" sz="quarter" idx="10" hasCustomPrompt="1"/>
          </p:nvPr>
        </p:nvSpPr>
        <p:spPr>
          <a:xfrm>
            <a:off x="-430" y="2971334"/>
            <a:ext cx="9144000" cy="478522"/>
          </a:xfrm>
        </p:spPr>
        <p:txBody>
          <a:bodyPr>
            <a:noAutofit/>
          </a:bodyPr>
          <a:lstStyle>
            <a:lvl1pPr marL="0" indent="0" algn="ctr">
              <a:buNone/>
              <a:defRPr sz="3000">
                <a:solidFill>
                  <a:srgbClr val="404040"/>
                </a:solidFill>
              </a:defRPr>
            </a:lvl1pPr>
          </a:lstStyle>
          <a:p>
            <a:pPr lvl="0"/>
            <a:r>
              <a:rPr lang="en-US" dirty="0"/>
              <a:t>Questions?</a:t>
            </a:r>
          </a:p>
        </p:txBody>
      </p:sp>
      <p:cxnSp>
        <p:nvCxnSpPr>
          <p:cNvPr id="6" name="Straight Connector 5"/>
          <p:cNvCxnSpPr/>
          <p:nvPr userDrawn="1"/>
        </p:nvCxnSpPr>
        <p:spPr>
          <a:xfrm flipV="1">
            <a:off x="4322814" y="3549371"/>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750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3341910" y="4739419"/>
            <a:ext cx="2473324" cy="314335"/>
          </a:xfrm>
        </p:spPr>
        <p:txBody>
          <a:bodyPr/>
          <a:lstStyle>
            <a:lvl1pPr marL="0" indent="0" algn="ctr">
              <a:buNone/>
              <a:defRPr sz="2000" i="1">
                <a:solidFill>
                  <a:srgbClr val="404040"/>
                </a:solidFill>
              </a:defRPr>
            </a:lvl1pPr>
          </a:lstStyle>
          <a:p>
            <a:pPr lvl="0"/>
            <a:r>
              <a:rPr lang="en-US" dirty="0"/>
              <a:t>Title</a:t>
            </a:r>
          </a:p>
        </p:txBody>
      </p:sp>
      <p:sp>
        <p:nvSpPr>
          <p:cNvPr id="29" name="Text Placeholder 27"/>
          <p:cNvSpPr>
            <a:spLocks noGrp="1"/>
          </p:cNvSpPr>
          <p:nvPr>
            <p:ph type="body" sz="quarter" idx="20" hasCustomPrompt="1"/>
          </p:nvPr>
        </p:nvSpPr>
        <p:spPr>
          <a:xfrm>
            <a:off x="3341910" y="5067436"/>
            <a:ext cx="2473324"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Contact 1</a:t>
            </a:r>
          </a:p>
        </p:txBody>
      </p:sp>
      <p:sp>
        <p:nvSpPr>
          <p:cNvPr id="35" name="Text Placeholder 21"/>
          <p:cNvSpPr>
            <a:spLocks noGrp="1"/>
          </p:cNvSpPr>
          <p:nvPr>
            <p:ph type="body" sz="quarter" idx="16" hasCustomPrompt="1"/>
          </p:nvPr>
        </p:nvSpPr>
        <p:spPr>
          <a:xfrm>
            <a:off x="3341910" y="4313395"/>
            <a:ext cx="2473324"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36" name="Picture Placeholder 19"/>
          <p:cNvSpPr>
            <a:spLocks noGrp="1"/>
          </p:cNvSpPr>
          <p:nvPr>
            <p:ph type="pic" sz="quarter" idx="14"/>
          </p:nvPr>
        </p:nvSpPr>
        <p:spPr>
          <a:xfrm>
            <a:off x="3341910" y="1554491"/>
            <a:ext cx="2473325" cy="2487612"/>
          </a:xfrm>
        </p:spPr>
        <p:txBody>
          <a:bodyPr/>
          <a:lstStyle>
            <a:lvl1pPr marL="0" indent="0">
              <a:buNone/>
              <a:defRPr lang="en-US" dirty="0"/>
            </a:lvl1pPr>
          </a:lstStyle>
          <a:p>
            <a:r>
              <a:rPr lang="en-US" dirty="0"/>
              <a:t>Click icon to add picture</a:t>
            </a:r>
          </a:p>
        </p:txBody>
      </p:sp>
      <p:sp>
        <p:nvSpPr>
          <p:cNvPr id="55" name="Text Placeholder 2"/>
          <p:cNvSpPr>
            <a:spLocks noGrp="1"/>
          </p:cNvSpPr>
          <p:nvPr>
            <p:ph type="body" sz="quarter" idx="22" hasCustomPrompt="1"/>
          </p:nvPr>
        </p:nvSpPr>
        <p:spPr>
          <a:xfrm>
            <a:off x="0" y="5569077"/>
            <a:ext cx="9144000" cy="269274"/>
          </a:xfrm>
        </p:spPr>
        <p:txBody>
          <a:bodyPr>
            <a:noAutofit/>
          </a:bodyPr>
          <a:lstStyle>
            <a:lvl1pPr marL="0" indent="0" algn="ctr">
              <a:buNone/>
              <a:defRPr sz="2000">
                <a:solidFill>
                  <a:srgbClr val="404040"/>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 name="TextBox 1"/>
          <p:cNvSpPr txBox="1"/>
          <p:nvPr userDrawn="1"/>
        </p:nvSpPr>
        <p:spPr>
          <a:xfrm>
            <a:off x="-8311" y="6430954"/>
            <a:ext cx="9152311" cy="307777"/>
          </a:xfrm>
          <a:prstGeom prst="rect">
            <a:avLst/>
          </a:prstGeom>
          <a:noFill/>
        </p:spPr>
        <p:txBody>
          <a:bodyPr wrap="square" rtlCol="0">
            <a:spAutoFit/>
          </a:bodyPr>
          <a:lstStyle/>
          <a:p>
            <a:pPr algn="ctr"/>
            <a:r>
              <a:rPr lang="en-US" sz="1400" dirty="0">
                <a:solidFill>
                  <a:srgbClr val="404040"/>
                </a:solidFill>
                <a:latin typeface="Century Gothic" panose="020B0502020202020204" pitchFamily="34" charset="0"/>
              </a:rPr>
              <a:t>@WADeptHealth</a:t>
            </a:r>
          </a:p>
        </p:txBody>
      </p:sp>
      <p:grpSp>
        <p:nvGrpSpPr>
          <p:cNvPr id="14" name="Group 13"/>
          <p:cNvGrpSpPr/>
          <p:nvPr userDrawn="1"/>
        </p:nvGrpSpPr>
        <p:grpSpPr>
          <a:xfrm>
            <a:off x="3644332" y="6034689"/>
            <a:ext cx="1838711" cy="312808"/>
            <a:chOff x="3434855" y="6028972"/>
            <a:chExt cx="1838711" cy="312808"/>
          </a:xfrm>
        </p:grpSpPr>
        <p:sp>
          <p:nvSpPr>
            <p:cNvPr id="71" name="Rounded Rectangle 70"/>
            <p:cNvSpPr/>
            <p:nvPr userDrawn="1"/>
          </p:nvSpPr>
          <p:spPr>
            <a:xfrm>
              <a:off x="4964533" y="6028972"/>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2" name="Rounded Rectangle 71"/>
            <p:cNvSpPr/>
            <p:nvPr userDrawn="1"/>
          </p:nvSpPr>
          <p:spPr>
            <a:xfrm>
              <a:off x="4582715" y="6028972"/>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3" name="Rounded Rectangle 72"/>
            <p:cNvSpPr/>
            <p:nvPr userDrawn="1"/>
          </p:nvSpPr>
          <p:spPr>
            <a:xfrm>
              <a:off x="3434855" y="6036903"/>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4" name="Rounded Rectangle 73"/>
            <p:cNvSpPr/>
            <p:nvPr userDrawn="1"/>
          </p:nvSpPr>
          <p:spPr>
            <a:xfrm>
              <a:off x="3817475" y="6036903"/>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ounded Rectangle 18"/>
            <p:cNvSpPr/>
            <p:nvPr userDrawn="1"/>
          </p:nvSpPr>
          <p:spPr>
            <a:xfrm>
              <a:off x="4200095" y="6036903"/>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9032" y="6080881"/>
              <a:ext cx="230281" cy="230281"/>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7368" y="6080882"/>
              <a:ext cx="226746" cy="22674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8079" y="6055518"/>
              <a:ext cx="278331" cy="278331"/>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3631" y="6087615"/>
              <a:ext cx="307200" cy="207343"/>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93482" y="6090944"/>
              <a:ext cx="250032" cy="204014"/>
            </a:xfrm>
            <a:prstGeom prst="rect">
              <a:avLst/>
            </a:prstGeom>
          </p:spPr>
        </p:pic>
      </p:grpSp>
    </p:spTree>
    <p:extLst>
      <p:ext uri="{BB962C8B-B14F-4D97-AF65-F5344CB8AC3E}">
        <p14:creationId xmlns:p14="http://schemas.microsoft.com/office/powerpoint/2010/main" val="114498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3325091" y="5897172"/>
            <a:ext cx="4861170" cy="472352"/>
          </a:xfrm>
        </p:spPr>
        <p:txBody>
          <a:bodyPr>
            <a:normAutofit/>
          </a:bodyPr>
          <a:lstStyle>
            <a:lvl1pPr marL="0" indent="0">
              <a:buNone/>
              <a:defRPr sz="2000">
                <a:solidFill>
                  <a:schemeClr val="tx1"/>
                </a:solidFill>
              </a:defRPr>
            </a:lvl1pPr>
          </a:lstStyle>
          <a:p>
            <a:pPr lvl="0"/>
            <a:r>
              <a:rPr lang="en-US" dirty="0"/>
              <a:t>Office/Program</a:t>
            </a:r>
          </a:p>
        </p:txBody>
      </p:sp>
      <p:sp>
        <p:nvSpPr>
          <p:cNvPr id="7" name="Text Placeholder 9"/>
          <p:cNvSpPr>
            <a:spLocks noGrp="1"/>
          </p:cNvSpPr>
          <p:nvPr>
            <p:ph type="body" sz="quarter" idx="12"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4" y="1"/>
            <a:ext cx="9150394"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11956030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1789114" y="4283999"/>
            <a:ext cx="2484436"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882595" y="4278472"/>
            <a:ext cx="2487133" cy="412750"/>
          </a:xfrm>
        </p:spPr>
        <p:txBody>
          <a:bodyPr>
            <a:normAutofit/>
          </a:bodyPr>
          <a:lstStyle>
            <a:lvl1pPr marL="0" indent="0" algn="ctr">
              <a:buNone/>
              <a:defRPr lang="en-US" sz="2200" b="1" kern="1200" dirty="0">
                <a:solidFill>
                  <a:schemeClr val="tx1">
                    <a:lumMod val="75000"/>
                    <a:lumOff val="25000"/>
                  </a:schemeClr>
                </a:solidFill>
                <a:latin typeface="Century Gothic" panose="020B0502020202020204" pitchFamily="34" charset="0"/>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Name</a:t>
            </a:r>
          </a:p>
        </p:txBody>
      </p:sp>
      <p:sp>
        <p:nvSpPr>
          <p:cNvPr id="25" name="Text Placeholder 24"/>
          <p:cNvSpPr>
            <a:spLocks noGrp="1"/>
          </p:cNvSpPr>
          <p:nvPr>
            <p:ph type="body" sz="quarter" idx="17" hasCustomPrompt="1"/>
          </p:nvPr>
        </p:nvSpPr>
        <p:spPr>
          <a:xfrm>
            <a:off x="1789113" y="4705635"/>
            <a:ext cx="2484437"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879975" y="4700174"/>
            <a:ext cx="2487132" cy="314335"/>
          </a:xfrm>
        </p:spPr>
        <p:txBody>
          <a:bodyPr>
            <a:normAutofit/>
          </a:bodyPr>
          <a:lstStyle>
            <a:lvl1pPr marL="0" indent="0" algn="ctr">
              <a:buNone/>
              <a:defRPr lang="en-US" sz="2000" i="1" kern="1200" dirty="0">
                <a:solidFill>
                  <a:srgbClr val="404040"/>
                </a:solidFill>
                <a:latin typeface="Century Gothic" panose="020B0502020202020204" pitchFamily="34" charset="0"/>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Title</a:t>
            </a:r>
          </a:p>
        </p:txBody>
      </p:sp>
      <p:sp>
        <p:nvSpPr>
          <p:cNvPr id="28" name="Text Placeholder 27"/>
          <p:cNvSpPr>
            <a:spLocks noGrp="1"/>
          </p:cNvSpPr>
          <p:nvPr>
            <p:ph type="body" sz="quarter" idx="19" hasCustomPrompt="1"/>
          </p:nvPr>
        </p:nvSpPr>
        <p:spPr>
          <a:xfrm>
            <a:off x="1789113" y="5028139"/>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882670" y="5023461"/>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cxnSp>
        <p:nvCxnSpPr>
          <p:cNvPr id="15" name="Straight Connector 14"/>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Contact 2</a:t>
            </a:r>
          </a:p>
        </p:txBody>
      </p:sp>
      <p:sp>
        <p:nvSpPr>
          <p:cNvPr id="45" name="Picture Placeholder 17"/>
          <p:cNvSpPr>
            <a:spLocks noGrp="1"/>
          </p:cNvSpPr>
          <p:nvPr>
            <p:ph type="pic" sz="quarter" idx="13"/>
          </p:nvPr>
        </p:nvSpPr>
        <p:spPr>
          <a:xfrm>
            <a:off x="1789113" y="1564831"/>
            <a:ext cx="2484437" cy="2487612"/>
          </a:xfrm>
        </p:spPr>
        <p:txBody>
          <a:bodyPr/>
          <a:lstStyle>
            <a:lvl1pPr marL="0" indent="0">
              <a:buNone/>
              <a:defRPr/>
            </a:lvl1pPr>
          </a:lstStyle>
          <a:p>
            <a:r>
              <a:rPr lang="en-US" dirty="0"/>
              <a:t>Click icon to add picture</a:t>
            </a:r>
          </a:p>
        </p:txBody>
      </p:sp>
      <p:sp>
        <p:nvSpPr>
          <p:cNvPr id="46" name="Picture Placeholder 19"/>
          <p:cNvSpPr>
            <a:spLocks noGrp="1"/>
          </p:cNvSpPr>
          <p:nvPr>
            <p:ph type="pic" sz="quarter" idx="14"/>
          </p:nvPr>
        </p:nvSpPr>
        <p:spPr>
          <a:xfrm>
            <a:off x="4879975" y="1559082"/>
            <a:ext cx="2473325" cy="2487617"/>
          </a:xfrm>
        </p:spPr>
        <p:txBody>
          <a:bodyPr/>
          <a:lstStyle>
            <a:lvl1pPr marL="0" indent="0">
              <a:buNone/>
              <a:defRPr/>
            </a:lvl1pPr>
          </a:lstStyle>
          <a:p>
            <a:r>
              <a:rPr lang="en-US" dirty="0"/>
              <a:t>Click icon to add picture</a:t>
            </a:r>
          </a:p>
        </p:txBody>
      </p:sp>
      <p:sp>
        <p:nvSpPr>
          <p:cNvPr id="47" name="Text Placeholder 2"/>
          <p:cNvSpPr>
            <a:spLocks noGrp="1"/>
          </p:cNvSpPr>
          <p:nvPr>
            <p:ph type="body" sz="quarter" idx="22" hasCustomPrompt="1"/>
          </p:nvPr>
        </p:nvSpPr>
        <p:spPr>
          <a:xfrm>
            <a:off x="0" y="5569077"/>
            <a:ext cx="9144000" cy="269274"/>
          </a:xfrm>
        </p:spPr>
        <p:txBody>
          <a:bodyPr>
            <a:noAutofit/>
          </a:bodyPr>
          <a:lstStyle>
            <a:lvl1pPr marL="0" indent="0" algn="ctr">
              <a:buNone/>
              <a:defRPr sz="2000">
                <a:solidFill>
                  <a:srgbClr val="404040"/>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4" name="TextBox 23"/>
          <p:cNvSpPr txBox="1"/>
          <p:nvPr userDrawn="1"/>
        </p:nvSpPr>
        <p:spPr>
          <a:xfrm>
            <a:off x="-8311" y="6430954"/>
            <a:ext cx="9152311" cy="307777"/>
          </a:xfrm>
          <a:prstGeom prst="rect">
            <a:avLst/>
          </a:prstGeom>
          <a:noFill/>
        </p:spPr>
        <p:txBody>
          <a:bodyPr wrap="square" rtlCol="0">
            <a:spAutoFit/>
          </a:bodyPr>
          <a:lstStyle/>
          <a:p>
            <a:pPr algn="ctr"/>
            <a:r>
              <a:rPr lang="en-US" sz="1400" dirty="0">
                <a:solidFill>
                  <a:srgbClr val="404040"/>
                </a:solidFill>
                <a:latin typeface="Century Gothic" panose="020B0502020202020204" pitchFamily="34" charset="0"/>
              </a:rPr>
              <a:t>@WADeptHealth</a:t>
            </a:r>
          </a:p>
        </p:txBody>
      </p:sp>
      <p:grpSp>
        <p:nvGrpSpPr>
          <p:cNvPr id="27" name="Group 26"/>
          <p:cNvGrpSpPr/>
          <p:nvPr userDrawn="1"/>
        </p:nvGrpSpPr>
        <p:grpSpPr>
          <a:xfrm>
            <a:off x="3644332" y="6034689"/>
            <a:ext cx="1838711" cy="312808"/>
            <a:chOff x="3434855" y="6028972"/>
            <a:chExt cx="1838711" cy="312808"/>
          </a:xfrm>
        </p:grpSpPr>
        <p:sp>
          <p:nvSpPr>
            <p:cNvPr id="30" name="Rounded Rectangle 29"/>
            <p:cNvSpPr/>
            <p:nvPr userDrawn="1"/>
          </p:nvSpPr>
          <p:spPr>
            <a:xfrm>
              <a:off x="4964533" y="6028972"/>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Rounded Rectangle 38"/>
            <p:cNvSpPr/>
            <p:nvPr userDrawn="1"/>
          </p:nvSpPr>
          <p:spPr>
            <a:xfrm>
              <a:off x="4582715" y="6028972"/>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Rounded Rectangle 39"/>
            <p:cNvSpPr/>
            <p:nvPr userDrawn="1"/>
          </p:nvSpPr>
          <p:spPr>
            <a:xfrm>
              <a:off x="3434855" y="6036903"/>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1" name="Rounded Rectangle 40"/>
            <p:cNvSpPr/>
            <p:nvPr userDrawn="1"/>
          </p:nvSpPr>
          <p:spPr>
            <a:xfrm>
              <a:off x="3817475" y="6036903"/>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2" name="Rounded Rectangle 41"/>
            <p:cNvSpPr/>
            <p:nvPr userDrawn="1"/>
          </p:nvSpPr>
          <p:spPr>
            <a:xfrm>
              <a:off x="4200095" y="6036903"/>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368" y="6080882"/>
              <a:ext cx="226746" cy="226746"/>
            </a:xfrm>
            <a:prstGeom prst="rect">
              <a:avLst/>
            </a:prstGeom>
          </p:spPr>
        </p:pic>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8079" y="6055518"/>
              <a:ext cx="278331" cy="278331"/>
            </a:xfrm>
            <a:prstGeom prst="rect">
              <a:avLst/>
            </a:prstGeom>
          </p:spPr>
        </p:pic>
        <p:pic>
          <p:nvPicPr>
            <p:cNvPr id="49" name="Picture 4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83631" y="6087615"/>
              <a:ext cx="307200" cy="207343"/>
            </a:xfrm>
            <a:prstGeom prst="rect">
              <a:avLst/>
            </a:prstGeom>
          </p:spPr>
        </p:pic>
        <p:pic>
          <p:nvPicPr>
            <p:cNvPr id="50" name="Picture 4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3482" y="6090944"/>
              <a:ext cx="250032" cy="204014"/>
            </a:xfrm>
            <a:prstGeom prst="rect">
              <a:avLst/>
            </a:prstGeom>
          </p:spPr>
        </p:pic>
      </p:grpSp>
      <p:pic>
        <p:nvPicPr>
          <p:cNvPr id="52" name="Picture 5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48509" y="6086598"/>
            <a:ext cx="230281" cy="230281"/>
          </a:xfrm>
          <a:prstGeom prst="rect">
            <a:avLst/>
          </a:prstGeom>
        </p:spPr>
      </p:pic>
    </p:spTree>
    <p:extLst>
      <p:ext uri="{BB962C8B-B14F-4D97-AF65-F5344CB8AC3E}">
        <p14:creationId xmlns:p14="http://schemas.microsoft.com/office/powerpoint/2010/main" val="85207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Font typeface="Arial" panose="020B0604020202020204" pitchFamily="34" charset="0"/>
              <a:buNone/>
              <a:defRPr sz="3000">
                <a:solidFill>
                  <a:schemeClr val="tx1">
                    <a:lumMod val="75000"/>
                    <a:lumOff val="25000"/>
                  </a:schemeClr>
                </a:solidFill>
              </a:defRPr>
            </a:lvl1pPr>
          </a:lstStyle>
          <a:p>
            <a:pPr lvl="0"/>
            <a:r>
              <a:rPr lang="en-US" dirty="0"/>
              <a:t>Blank Slide</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457456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dirty="0">
                <a:solidFill>
                  <a:srgbClr val="000000">
                    <a:lumMod val="75000"/>
                    <a:lumOff val="25000"/>
                  </a:srgbClr>
                </a:solidFill>
                <a:latin typeface="Century Gothic" panose="020B0502020202020204" pitchFamily="34" charset="0"/>
              </a:rPr>
              <a:t>| </a:t>
            </a:r>
            <a:fld id="{647B4F43-D519-4C1F-A815-23EAD624CF95}" type="slidenum">
              <a:rPr lang="en-US" smtClean="0">
                <a:solidFill>
                  <a:srgbClr val="000000">
                    <a:lumMod val="75000"/>
                    <a:lumOff val="25000"/>
                  </a:srgbClr>
                </a:solidFill>
                <a:latin typeface="Century Gothic" panose="020B0502020202020204" pitchFamily="34" charset="0"/>
              </a:rPr>
              <a:pPr algn="ctr"/>
              <a:t>‹#›</a:t>
            </a:fld>
            <a:endParaRPr lang="en-US" dirty="0">
              <a:solidFill>
                <a:srgbClr val="000000">
                  <a:lumMod val="75000"/>
                  <a:lumOff val="25000"/>
                </a:srgbClr>
              </a:solidFill>
              <a:latin typeface="Century Gothic" panose="020B0502020202020204" pitchFamily="34" charset="0"/>
            </a:endParaRPr>
          </a:p>
        </p:txBody>
      </p:sp>
    </p:spTree>
    <p:extLst>
      <p:ext uri="{BB962C8B-B14F-4D97-AF65-F5344CB8AC3E}">
        <p14:creationId xmlns:p14="http://schemas.microsoft.com/office/powerpoint/2010/main" val="2229312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744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349D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lumMod val="65000"/>
                  <a:lumOff val="35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1607" y="4043055"/>
            <a:ext cx="2760785" cy="1222739"/>
          </a:xfrm>
          <a:prstGeom prst="rect">
            <a:avLst/>
          </a:prstGeom>
          <a:ln>
            <a:noFill/>
          </a:ln>
        </p:spPr>
      </p:pic>
    </p:spTree>
    <p:extLst>
      <p:ext uri="{BB962C8B-B14F-4D97-AF65-F5344CB8AC3E}">
        <p14:creationId xmlns:p14="http://schemas.microsoft.com/office/powerpoint/2010/main" val="1134329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5D0C43B-9DB3-4417-B437-9362BA0FDB0B}" type="datetime1">
              <a:rPr lang="en-US" smtClean="0"/>
              <a:t>4/28/2022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E77611-BED8-4DB5-BF26-DDBFA823D740}" type="slidenum">
              <a:rPr lang="en-US" smtClean="0"/>
              <a:t>‹#›</a:t>
            </a:fld>
            <a:endParaRPr lang="en-US"/>
          </a:p>
        </p:txBody>
      </p:sp>
    </p:spTree>
    <p:extLst>
      <p:ext uri="{BB962C8B-B14F-4D97-AF65-F5344CB8AC3E}">
        <p14:creationId xmlns:p14="http://schemas.microsoft.com/office/powerpoint/2010/main" val="1123134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CCE771-AA02-4F5E-A151-011B15D422BA}" type="datetime1">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77611-BED8-4DB5-BF26-DDBFA823D740}" type="slidenum">
              <a:rPr lang="en-US" smtClean="0"/>
              <a:t>‹#›</a:t>
            </a:fld>
            <a:endParaRPr lang="en-US" dirty="0"/>
          </a:p>
        </p:txBody>
      </p:sp>
      <p:sp>
        <p:nvSpPr>
          <p:cNvPr id="8" name="Picture Placeholder 7"/>
          <p:cNvSpPr>
            <a:spLocks noGrp="1"/>
          </p:cNvSpPr>
          <p:nvPr>
            <p:ph type="pic" sz="quarter" idx="13"/>
          </p:nvPr>
        </p:nvSpPr>
        <p:spPr>
          <a:xfrm>
            <a:off x="3429000" y="5715000"/>
            <a:ext cx="2286000" cy="1066800"/>
          </a:xfrm>
        </p:spPr>
        <p:txBody>
          <a:bodyPr>
            <a:normAutofit/>
          </a:bodyPr>
          <a:lstStyle>
            <a:lvl1pPr marL="0" indent="0">
              <a:buNone/>
              <a:defRPr sz="1600"/>
            </a:lvl1pPr>
          </a:lstStyle>
          <a:p>
            <a:endParaRPr lang="en-US" dirty="0"/>
          </a:p>
        </p:txBody>
      </p:sp>
    </p:spTree>
    <p:extLst>
      <p:ext uri="{BB962C8B-B14F-4D97-AF65-F5344CB8AC3E}">
        <p14:creationId xmlns:p14="http://schemas.microsoft.com/office/powerpoint/2010/main" val="10576122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349D96"/>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16642F8-8071-407C-B1A8-F284B85D1C22}" type="datetime1">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77611-BED8-4DB5-BF26-DDBFA823D740}" type="slidenum">
              <a:rPr lang="en-US" smtClean="0"/>
              <a:t>‹#›</a:t>
            </a:fld>
            <a:endParaRPr lang="en-US" dirty="0"/>
          </a:p>
        </p:txBody>
      </p:sp>
    </p:spTree>
    <p:extLst>
      <p:ext uri="{BB962C8B-B14F-4D97-AF65-F5344CB8AC3E}">
        <p14:creationId xmlns:p14="http://schemas.microsoft.com/office/powerpoint/2010/main" val="33734749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5D0C43B-9DB3-4417-B437-9362BA0FDB0B}" type="datetime1">
              <a:rPr lang="en-US" smtClean="0"/>
              <a:t>4/28/2022</a:t>
            </a:fld>
            <a:endParaRPr lang="en-US" dirty="0"/>
          </a:p>
        </p:txBody>
      </p:sp>
      <p:sp>
        <p:nvSpPr>
          <p:cNvPr id="3" name="Footer Placeholder 2"/>
          <p:cNvSpPr>
            <a:spLocks noGrp="1"/>
          </p:cNvSpPr>
          <p:nvPr>
            <p:ph type="ftr" sz="quarter" idx="11"/>
          </p:nvPr>
        </p:nvSpPr>
        <p:spPr>
          <a:xfrm>
            <a:off x="3124200" y="640080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ACE77611-BED8-4DB5-BF26-DDBFA823D740}" type="slidenum">
              <a:rPr lang="en-US" smtClean="0"/>
              <a:t>‹#›</a:t>
            </a:fld>
            <a:endParaRPr lang="en-US" dirty="0"/>
          </a:p>
        </p:txBody>
      </p:sp>
    </p:spTree>
    <p:extLst>
      <p:ext uri="{BB962C8B-B14F-4D97-AF65-F5344CB8AC3E}">
        <p14:creationId xmlns:p14="http://schemas.microsoft.com/office/powerpoint/2010/main" val="1754046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Unordered List 3: Traditional">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baseline="0">
                <a:solidFill>
                  <a:schemeClr val="tx1">
                    <a:lumMod val="75000"/>
                    <a:lumOff val="25000"/>
                  </a:schemeClr>
                </a:solidFill>
              </a:defRPr>
            </a:lvl1pPr>
          </a:lstStyle>
          <a:p>
            <a:pPr lvl="0"/>
            <a:r>
              <a:rPr lang="en-US" dirty="0"/>
              <a:t>Unordered List 3: Traditional </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lstStyle>
            <a:lvl1pPr>
              <a:buClr>
                <a:srgbClr val="349D96"/>
              </a:buClr>
              <a:defRPr sz="2000" baseline="0"/>
            </a:lvl1pPr>
            <a:lvl2pPr>
              <a:buClr>
                <a:srgbClr val="349D96"/>
              </a:buClr>
              <a:defRPr sz="2000"/>
            </a:lvl2pPr>
            <a:lvl3pPr>
              <a:buClr>
                <a:srgbClr val="349D96"/>
              </a:buClr>
              <a:defRPr sz="1800"/>
            </a:lvl3pPr>
            <a:lvl4pPr>
              <a:buClr>
                <a:srgbClr val="349D96"/>
              </a:buClr>
              <a:defRPr sz="1800"/>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a:t>
            </a:r>
            <a:r>
              <a:rPr lang="en-US" baseline="0" dirty="0">
                <a:solidFill>
                  <a:srgbClr val="349D96"/>
                </a:solidFill>
                <a:latin typeface="Century Gothic" panose="020B0502020202020204" pitchFamily="34" charset="0"/>
              </a:rPr>
              <a:t> State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9612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13" name="Text Placeholder 9"/>
          <p:cNvSpPr>
            <a:spLocks noGrp="1"/>
          </p:cNvSpPr>
          <p:nvPr>
            <p:ph type="body" sz="quarter" idx="10" hasCustomPrompt="1"/>
          </p:nvPr>
        </p:nvSpPr>
        <p:spPr>
          <a:xfrm>
            <a:off x="3325091" y="5403275"/>
            <a:ext cx="4861170" cy="500352"/>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12637089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9"/>
          <p:cNvSpPr>
            <a:spLocks noGrp="1"/>
          </p:cNvSpPr>
          <p:nvPr>
            <p:ph type="body" sz="quarter" idx="10"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591050"/>
          </a:xfrm>
          <a:prstGeom prst="rect">
            <a:avLst/>
          </a:prstGeom>
          <a:effectLst/>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
        <p:nvSpPr>
          <p:cNvPr id="9" name="Text Placeholder 9"/>
          <p:cNvSpPr>
            <a:spLocks noGrp="1"/>
          </p:cNvSpPr>
          <p:nvPr>
            <p:ph type="body" sz="quarter" idx="11"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Tree>
    <p:extLst>
      <p:ext uri="{BB962C8B-B14F-4D97-AF65-F5344CB8AC3E}">
        <p14:creationId xmlns:p14="http://schemas.microsoft.com/office/powerpoint/2010/main" val="10511912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sp>
        <p:nvSpPr>
          <p:cNvPr id="9" name="Text Placeholder 9"/>
          <p:cNvSpPr>
            <a:spLocks noGrp="1"/>
          </p:cNvSpPr>
          <p:nvPr>
            <p:ph type="body" sz="quarter" idx="12"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0" name="Text Placeholder 2"/>
          <p:cNvSpPr>
            <a:spLocks noGrp="1"/>
          </p:cNvSpPr>
          <p:nvPr>
            <p:ph type="body" sz="quarter" idx="11" hasCustomPrompt="1"/>
          </p:nvPr>
        </p:nvSpPr>
        <p:spPr>
          <a:xfrm>
            <a:off x="3325091" y="5897171"/>
            <a:ext cx="4861170" cy="472351"/>
          </a:xfrm>
        </p:spPr>
        <p:txBody>
          <a:bodyPr>
            <a:normAutofit/>
          </a:bodyPr>
          <a:lstStyle>
            <a:lvl1pPr marL="0" indent="0">
              <a:buNone/>
              <a:defRPr sz="2000" baseline="0">
                <a:solidFill>
                  <a:schemeClr val="tx1"/>
                </a:solidFill>
              </a:defRPr>
            </a:lvl1pPr>
          </a:lstStyle>
          <a:p>
            <a:pPr lvl="0"/>
            <a:r>
              <a:rPr lang="en-US" dirty="0"/>
              <a:t>Office/Program</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31331668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sp>
        <p:nvSpPr>
          <p:cNvPr id="13" name="Text Placeholder 9"/>
          <p:cNvSpPr>
            <a:spLocks noGrp="1"/>
          </p:cNvSpPr>
          <p:nvPr>
            <p:ph type="body" sz="quarter" idx="10" hasCustomPrompt="1"/>
          </p:nvPr>
        </p:nvSpPr>
        <p:spPr>
          <a:xfrm>
            <a:off x="3325091" y="5403275"/>
            <a:ext cx="4861170" cy="500352"/>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0" name="Text Placeholder 2"/>
          <p:cNvSpPr>
            <a:spLocks noGrp="1"/>
          </p:cNvSpPr>
          <p:nvPr>
            <p:ph type="body" sz="quarter" idx="11" hasCustomPrompt="1"/>
          </p:nvPr>
        </p:nvSpPr>
        <p:spPr>
          <a:xfrm>
            <a:off x="3325091" y="5897172"/>
            <a:ext cx="4861170" cy="472352"/>
          </a:xfrm>
        </p:spPr>
        <p:txBody>
          <a:bodyPr>
            <a:normAutofit/>
          </a:bodyPr>
          <a:lstStyle>
            <a:lvl1pPr marL="0" indent="0">
              <a:buNone/>
              <a:defRPr sz="200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50394" cy="4571998"/>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2047967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sp>
        <p:nvSpPr>
          <p:cNvPr id="13" name="Text Placeholder 9"/>
          <p:cNvSpPr>
            <a:spLocks noGrp="1"/>
          </p:cNvSpPr>
          <p:nvPr>
            <p:ph type="body" sz="quarter" idx="10" hasCustomPrompt="1"/>
          </p:nvPr>
        </p:nvSpPr>
        <p:spPr>
          <a:xfrm>
            <a:off x="3325091" y="5403274"/>
            <a:ext cx="4861170" cy="493897"/>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1" name="Text Placeholder 9"/>
          <p:cNvSpPr>
            <a:spLocks noGrp="1"/>
          </p:cNvSpPr>
          <p:nvPr>
            <p:ph type="body" sz="quarter" idx="13"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1731127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3325091" y="5897172"/>
            <a:ext cx="4861170" cy="472352"/>
          </a:xfrm>
        </p:spPr>
        <p:txBody>
          <a:bodyPr>
            <a:normAutofit/>
          </a:bodyPr>
          <a:lstStyle>
            <a:lvl1pPr marL="0" indent="0">
              <a:buNone/>
              <a:defRPr sz="2000">
                <a:solidFill>
                  <a:schemeClr val="tx1"/>
                </a:solidFill>
              </a:defRPr>
            </a:lvl1pPr>
          </a:lstStyle>
          <a:p>
            <a:pPr lvl="0"/>
            <a:r>
              <a:rPr lang="en-US" dirty="0"/>
              <a:t>Office/Program</a:t>
            </a:r>
          </a:p>
        </p:txBody>
      </p:sp>
      <p:sp>
        <p:nvSpPr>
          <p:cNvPr id="7" name="Text Placeholder 9"/>
          <p:cNvSpPr>
            <a:spLocks noGrp="1"/>
          </p:cNvSpPr>
          <p:nvPr>
            <p:ph type="body" sz="quarter" idx="12"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4" y="1"/>
            <a:ext cx="9150394"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24838123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13" name="Text Placeholder 9"/>
          <p:cNvSpPr>
            <a:spLocks noGrp="1"/>
          </p:cNvSpPr>
          <p:nvPr>
            <p:ph type="body" sz="quarter" idx="10" hasCustomPrompt="1"/>
          </p:nvPr>
        </p:nvSpPr>
        <p:spPr>
          <a:xfrm>
            <a:off x="3325091" y="5403275"/>
            <a:ext cx="4861170" cy="500352"/>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16730889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2"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0" name="Text Placeholder 2"/>
          <p:cNvSpPr>
            <a:spLocks noGrp="1"/>
          </p:cNvSpPr>
          <p:nvPr>
            <p:ph type="body" sz="quarter" idx="11" hasCustomPrompt="1"/>
          </p:nvPr>
        </p:nvSpPr>
        <p:spPr>
          <a:xfrm>
            <a:off x="3325091" y="5897171"/>
            <a:ext cx="4861170" cy="472351"/>
          </a:xfrm>
        </p:spPr>
        <p:txBody>
          <a:bodyPr>
            <a:normAutofit/>
          </a:bodyPr>
          <a:lstStyle>
            <a:lvl1pPr marL="0" indent="0">
              <a:buNone/>
              <a:defRPr sz="2000">
                <a:solidFill>
                  <a:schemeClr val="tx1"/>
                </a:solidFill>
              </a:defRPr>
            </a:lvl1pPr>
          </a:lstStyle>
          <a:p>
            <a:pPr lvl="0"/>
            <a:r>
              <a:rPr lang="en-US" dirty="0"/>
              <a:t>Office/Program</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1" cy="4572001"/>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25081970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325091" y="5403275"/>
            <a:ext cx="4861170" cy="525928"/>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8" name="Picture Placeholder 17"/>
          <p:cNvSpPr>
            <a:spLocks noGrp="1"/>
          </p:cNvSpPr>
          <p:nvPr>
            <p:ph type="pic" sz="quarter" idx="11"/>
          </p:nvPr>
        </p:nvSpPr>
        <p:spPr>
          <a:xfrm>
            <a:off x="0" y="0"/>
            <a:ext cx="9144000" cy="4572000"/>
          </a:xfrm>
          <a:effectLst/>
        </p:spPr>
        <p:txBody>
          <a:bodyPr/>
          <a:lstStyle>
            <a:lvl1pPr marL="0" indent="0">
              <a:buNone/>
              <a:defRPr/>
            </a:lvl1pPr>
          </a:lstStyle>
          <a:p>
            <a:r>
              <a:rPr lang="en-US"/>
              <a:t>Click icon to add picture</a:t>
            </a:r>
            <a:endParaRPr lang="en-US" dirty="0"/>
          </a:p>
        </p:txBody>
      </p:sp>
      <p:sp>
        <p:nvSpPr>
          <p:cNvPr id="11" name="Text Placeholder 2"/>
          <p:cNvSpPr>
            <a:spLocks noGrp="1"/>
          </p:cNvSpPr>
          <p:nvPr>
            <p:ph type="body" sz="quarter" idx="12" hasCustomPrompt="1"/>
          </p:nvPr>
        </p:nvSpPr>
        <p:spPr>
          <a:xfrm>
            <a:off x="3323627" y="5897172"/>
            <a:ext cx="4862633" cy="472352"/>
          </a:xfrm>
        </p:spPr>
        <p:txBody>
          <a:bodyPr>
            <a:normAutofit/>
          </a:bodyPr>
          <a:lstStyle>
            <a:lvl1pPr marL="0" indent="0">
              <a:buNone/>
              <a:defRPr sz="2000">
                <a:solidFill>
                  <a:schemeClr val="tx1"/>
                </a:solidFill>
              </a:defRPr>
            </a:lvl1pPr>
          </a:lstStyle>
          <a:p>
            <a:pPr lvl="0"/>
            <a:r>
              <a:rPr lang="en-US" dirty="0"/>
              <a:t>Office/Program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3397550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908550" y="2239963"/>
            <a:ext cx="2473325" cy="2487612"/>
          </a:xfrm>
          <a:effectLst/>
        </p:spPr>
        <p:txBody>
          <a:bodyPr/>
          <a:lstStyle>
            <a:lvl1pPr marL="0" indent="0">
              <a:buNone/>
              <a:defRPr/>
            </a:lvl1pPr>
          </a:lstStyle>
          <a:p>
            <a:r>
              <a:rPr lang="en-US"/>
              <a:t>Click icon to add picture</a:t>
            </a:r>
            <a:endParaRPr lang="en-US" dirty="0"/>
          </a:p>
        </p:txBody>
      </p:sp>
      <p:sp>
        <p:nvSpPr>
          <p:cNvPr id="18" name="Picture Placeholder 17"/>
          <p:cNvSpPr>
            <a:spLocks noGrp="1"/>
          </p:cNvSpPr>
          <p:nvPr>
            <p:ph type="pic" sz="quarter" idx="13"/>
          </p:nvPr>
        </p:nvSpPr>
        <p:spPr>
          <a:xfrm>
            <a:off x="1817688" y="2239963"/>
            <a:ext cx="2484437" cy="2487612"/>
          </a:xfrm>
          <a:effectLst/>
        </p:spPr>
        <p:txBody>
          <a:bodyPr/>
          <a:lstStyle>
            <a:lvl1pPr marL="0" indent="0">
              <a:buNone/>
              <a:defRPr/>
            </a:lvl1pPr>
          </a:lstStyle>
          <a:p>
            <a:r>
              <a:rPr lang="en-US"/>
              <a:t>Click icon to add picture</a:t>
            </a:r>
            <a:endParaRPr lang="en-US" dirty="0"/>
          </a:p>
        </p:txBody>
      </p:sp>
      <p:sp>
        <p:nvSpPr>
          <p:cNvPr id="12" name="Text Placeholder 11"/>
          <p:cNvSpPr>
            <a:spLocks noGrp="1"/>
          </p:cNvSpPr>
          <p:nvPr>
            <p:ph type="body" sz="quarter" idx="10" hasCustomPrompt="1"/>
          </p:nvPr>
        </p:nvSpPr>
        <p:spPr>
          <a:xfrm>
            <a:off x="-8313" y="677872"/>
            <a:ext cx="9144000" cy="433388"/>
          </a:xfrm>
        </p:spPr>
        <p:txBody>
          <a:bodyPr>
            <a:noAutofit/>
          </a:bodyPr>
          <a:lstStyle>
            <a:lvl1pPr marL="0" indent="0" algn="ctr">
              <a:buNone/>
              <a:defRPr sz="3000">
                <a:solidFill>
                  <a:schemeClr val="tx1">
                    <a:lumMod val="75000"/>
                    <a:lumOff val="25000"/>
                  </a:schemeClr>
                </a:solidFill>
              </a:defRPr>
            </a:lvl1pPr>
            <a:lvl2pPr>
              <a:defRPr sz="28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a:t>Subtitle 1</a:t>
            </a:r>
          </a:p>
        </p:txBody>
      </p:sp>
      <p:sp>
        <p:nvSpPr>
          <p:cNvPr id="14" name="Text Placeholder 13"/>
          <p:cNvSpPr>
            <a:spLocks noGrp="1"/>
          </p:cNvSpPr>
          <p:nvPr>
            <p:ph type="body" sz="quarter" idx="11" hasCustomPrompt="1"/>
          </p:nvPr>
        </p:nvSpPr>
        <p:spPr>
          <a:xfrm>
            <a:off x="-8313" y="1115870"/>
            <a:ext cx="9143999" cy="350440"/>
          </a:xfrm>
        </p:spPr>
        <p:txBody>
          <a:bodyPr>
            <a:noAutofit/>
          </a:bodyPr>
          <a:lstStyle>
            <a:lvl1pPr marL="0" indent="0" algn="ctr">
              <a:buNone/>
              <a:defRPr sz="2200">
                <a:solidFill>
                  <a:schemeClr val="tx1">
                    <a:lumMod val="75000"/>
                    <a:lumOff val="25000"/>
                  </a:schemeClr>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dirty="0"/>
              <a:t>@ location</a:t>
            </a:r>
          </a:p>
        </p:txBody>
      </p:sp>
      <p:sp>
        <p:nvSpPr>
          <p:cNvPr id="16" name="Text Placeholder 15"/>
          <p:cNvSpPr>
            <a:spLocks noGrp="1"/>
          </p:cNvSpPr>
          <p:nvPr>
            <p:ph type="body" sz="quarter" idx="12" hasCustomPrompt="1"/>
          </p:nvPr>
        </p:nvSpPr>
        <p:spPr>
          <a:xfrm>
            <a:off x="-8313" y="1539191"/>
            <a:ext cx="9143999" cy="304800"/>
          </a:xfrm>
        </p:spPr>
        <p:txBody>
          <a:bodyPr/>
          <a:lstStyle>
            <a:lvl1pPr marL="0" indent="0" algn="ctr">
              <a:buNone/>
              <a:defRPr sz="1800">
                <a:solidFill>
                  <a:schemeClr val="tx1">
                    <a:lumMod val="75000"/>
                    <a:lumOff val="25000"/>
                  </a:schemeClr>
                </a:solidFill>
              </a:defRPr>
            </a:lvl1pPr>
          </a:lstStyle>
          <a:p>
            <a:pPr lvl="0"/>
            <a:r>
              <a:rPr lang="en-US" dirty="0"/>
              <a:t>Date</a:t>
            </a:r>
          </a:p>
        </p:txBody>
      </p:sp>
      <p:sp>
        <p:nvSpPr>
          <p:cNvPr id="22" name="Text Placeholder 21"/>
          <p:cNvSpPr>
            <a:spLocks noGrp="1"/>
          </p:cNvSpPr>
          <p:nvPr>
            <p:ph type="body" sz="quarter" idx="15" hasCustomPrompt="1"/>
          </p:nvPr>
        </p:nvSpPr>
        <p:spPr>
          <a:xfrm>
            <a:off x="1817689" y="4968656"/>
            <a:ext cx="2484436"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901550" y="4966303"/>
            <a:ext cx="2487133" cy="412750"/>
          </a:xfrm>
        </p:spPr>
        <p:txBody>
          <a:bodyPr>
            <a:normAutofit/>
          </a:bodyPr>
          <a:lstStyle>
            <a:lvl1pPr marL="0" indent="0" algn="ctr">
              <a:buNone/>
              <a:defRPr sz="2200" b="1" i="0">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817688" y="5402254"/>
            <a:ext cx="2484437"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901551" y="5402060"/>
            <a:ext cx="2487132"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817688" y="5746218"/>
            <a:ext cx="2484437" cy="374650"/>
          </a:xfrm>
        </p:spPr>
        <p:txBody>
          <a:bodyPr>
            <a:normAutofit/>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908129" y="5742722"/>
            <a:ext cx="2484437" cy="374650"/>
          </a:xfrm>
        </p:spPr>
        <p:txBody>
          <a:bodyPr>
            <a:normAutofit/>
          </a:bodyPr>
          <a:lstStyle>
            <a:lvl1pPr marL="0" indent="0" algn="ctr">
              <a:buNone/>
              <a:defRPr sz="2000">
                <a:solidFill>
                  <a:schemeClr val="tx1">
                    <a:lumMod val="75000"/>
                    <a:lumOff val="25000"/>
                  </a:schemeClr>
                </a:solidFill>
              </a:defRPr>
            </a:lvl1pPr>
          </a:lstStyle>
          <a:p>
            <a:pPr lvl="0"/>
            <a:r>
              <a:rPr lang="en-US" dirty="0"/>
              <a:t>Program</a:t>
            </a:r>
          </a:p>
        </p:txBody>
      </p:sp>
    </p:spTree>
    <p:extLst>
      <p:ext uri="{BB962C8B-B14F-4D97-AF65-F5344CB8AC3E}">
        <p14:creationId xmlns:p14="http://schemas.microsoft.com/office/powerpoint/2010/main" val="15322450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908550" y="2103883"/>
            <a:ext cx="2473325" cy="2487612"/>
          </a:xfrm>
        </p:spPr>
        <p:txBody>
          <a:bodyPr/>
          <a:lstStyle>
            <a:lvl1pPr marL="0" indent="0">
              <a:buNone/>
              <a:defRPr/>
            </a:lvl1pPr>
          </a:lstStyle>
          <a:p>
            <a:r>
              <a:rPr lang="en-US"/>
              <a:t>Click icon to add picture</a:t>
            </a:r>
            <a:endParaRPr lang="en-US" dirty="0"/>
          </a:p>
        </p:txBody>
      </p:sp>
      <p:sp>
        <p:nvSpPr>
          <p:cNvPr id="18" name="Picture Placeholder 17"/>
          <p:cNvSpPr>
            <a:spLocks noGrp="1"/>
          </p:cNvSpPr>
          <p:nvPr>
            <p:ph type="pic" sz="quarter" idx="13"/>
          </p:nvPr>
        </p:nvSpPr>
        <p:spPr>
          <a:xfrm>
            <a:off x="1817688" y="2103883"/>
            <a:ext cx="2484437" cy="2487612"/>
          </a:xfrm>
        </p:spPr>
        <p:txBody>
          <a:bodyPr/>
          <a:lstStyle>
            <a:lvl1pPr marL="0" indent="0">
              <a:buNone/>
              <a:defRPr/>
            </a:lvl1pPr>
          </a:lstStyle>
          <a:p>
            <a:r>
              <a:rPr lang="en-US"/>
              <a:t>Click icon to add picture</a:t>
            </a:r>
            <a:endParaRPr lang="en-US" dirty="0"/>
          </a:p>
        </p:txBody>
      </p:sp>
      <p:sp>
        <p:nvSpPr>
          <p:cNvPr id="12" name="Text Placeholder 11"/>
          <p:cNvSpPr>
            <a:spLocks noGrp="1"/>
          </p:cNvSpPr>
          <p:nvPr>
            <p:ph type="body" sz="quarter" idx="10" hasCustomPrompt="1"/>
          </p:nvPr>
        </p:nvSpPr>
        <p:spPr>
          <a:xfrm>
            <a:off x="-8313" y="677872"/>
            <a:ext cx="9144000" cy="433388"/>
          </a:xfrm>
        </p:spPr>
        <p:txBody>
          <a:bodyPr>
            <a:noAutofit/>
          </a:bodyPr>
          <a:lstStyle>
            <a:lvl1pPr marL="0" indent="0" algn="ctr">
              <a:buNone/>
              <a:defRPr sz="3000">
                <a:solidFill>
                  <a:schemeClr val="tx1">
                    <a:lumMod val="75000"/>
                    <a:lumOff val="25000"/>
                  </a:schemeClr>
                </a:solidFill>
              </a:defRPr>
            </a:lvl1pPr>
            <a:lvl2pPr>
              <a:defRPr sz="28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a:t>Subtitle 2</a:t>
            </a:r>
          </a:p>
        </p:txBody>
      </p:sp>
      <p:sp>
        <p:nvSpPr>
          <p:cNvPr id="16" name="Text Placeholder 15"/>
          <p:cNvSpPr>
            <a:spLocks noGrp="1"/>
          </p:cNvSpPr>
          <p:nvPr>
            <p:ph type="body" sz="quarter" idx="12" hasCustomPrompt="1"/>
          </p:nvPr>
        </p:nvSpPr>
        <p:spPr>
          <a:xfrm>
            <a:off x="-8313" y="1248908"/>
            <a:ext cx="9143999" cy="304800"/>
          </a:xfrm>
        </p:spPr>
        <p:txBody>
          <a:bodyPr/>
          <a:lstStyle>
            <a:lvl1pPr marL="0" indent="0" algn="ctr">
              <a:buNone/>
              <a:defRPr sz="1800">
                <a:solidFill>
                  <a:schemeClr val="tx1">
                    <a:lumMod val="75000"/>
                    <a:lumOff val="25000"/>
                  </a:schemeClr>
                </a:solidFill>
              </a:defRPr>
            </a:lvl1pPr>
          </a:lstStyle>
          <a:p>
            <a:pPr lvl="0"/>
            <a:r>
              <a:rPr lang="en-US" dirty="0"/>
              <a:t>Date</a:t>
            </a:r>
          </a:p>
        </p:txBody>
      </p:sp>
      <p:sp>
        <p:nvSpPr>
          <p:cNvPr id="22" name="Text Placeholder 21"/>
          <p:cNvSpPr>
            <a:spLocks noGrp="1"/>
          </p:cNvSpPr>
          <p:nvPr>
            <p:ph type="body" sz="quarter" idx="15" hasCustomPrompt="1"/>
          </p:nvPr>
        </p:nvSpPr>
        <p:spPr>
          <a:xfrm>
            <a:off x="1817689" y="4832576"/>
            <a:ext cx="2484436"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901550" y="4830223"/>
            <a:ext cx="2487133" cy="412750"/>
          </a:xfrm>
        </p:spPr>
        <p:txBody>
          <a:bodyPr>
            <a:normAutofit/>
          </a:bodyPr>
          <a:lstStyle>
            <a:lvl1pPr marL="0" indent="0" algn="ctr">
              <a:buNone/>
              <a:defRPr sz="2200" b="1" i="0">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817688" y="5266174"/>
            <a:ext cx="2484437"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901551" y="5265980"/>
            <a:ext cx="2487132"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817688" y="5610138"/>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908129" y="5606642"/>
            <a:ext cx="2484437"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cxnSp>
        <p:nvCxnSpPr>
          <p:cNvPr id="17" name="Straight Connector 16"/>
          <p:cNvCxnSpPr/>
          <p:nvPr userDrawn="1"/>
        </p:nvCxnSpPr>
        <p:spPr>
          <a:xfrm flipV="1">
            <a:off x="4322814" y="1699836"/>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14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2" hasCustomPrompt="1"/>
          </p:nvPr>
        </p:nvSpPr>
        <p:spPr>
          <a:xfrm>
            <a:off x="3325091" y="5403274"/>
            <a:ext cx="4862634" cy="468321"/>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0" name="Text Placeholder 2"/>
          <p:cNvSpPr>
            <a:spLocks noGrp="1"/>
          </p:cNvSpPr>
          <p:nvPr>
            <p:ph type="body" sz="quarter" idx="11" hasCustomPrompt="1"/>
          </p:nvPr>
        </p:nvSpPr>
        <p:spPr>
          <a:xfrm>
            <a:off x="3325091" y="5897171"/>
            <a:ext cx="4861170" cy="472351"/>
          </a:xfrm>
        </p:spPr>
        <p:txBody>
          <a:bodyPr>
            <a:normAutofit/>
          </a:bodyPr>
          <a:lstStyle>
            <a:lvl1pPr marL="0" indent="0">
              <a:buNone/>
              <a:defRPr sz="2000">
                <a:solidFill>
                  <a:schemeClr val="tx1"/>
                </a:solidFill>
              </a:defRPr>
            </a:lvl1pPr>
          </a:lstStyle>
          <a:p>
            <a:pPr lvl="0"/>
            <a:r>
              <a:rPr lang="en-US" dirty="0"/>
              <a:t>Office/Program</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1" cy="4572001"/>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10002328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esenters Slide 1">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1792974" y="2628231"/>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883836" y="2625878"/>
            <a:ext cx="2473325"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792974" y="3061825"/>
            <a:ext cx="2509151"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883836" y="3061631"/>
            <a:ext cx="2473325"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792974" y="3412177"/>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883836" y="3408681"/>
            <a:ext cx="2473325"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7" name="Text Placeholder 2"/>
          <p:cNvSpPr>
            <a:spLocks noGrp="1"/>
          </p:cNvSpPr>
          <p:nvPr>
            <p:ph type="body" sz="quarter" idx="21" hasCustomPrompt="1"/>
          </p:nvPr>
        </p:nvSpPr>
        <p:spPr>
          <a:xfrm>
            <a:off x="-8311" y="673973"/>
            <a:ext cx="9143998" cy="482030"/>
          </a:xfrm>
        </p:spPr>
        <p:txBody>
          <a:bodyPr>
            <a:normAutofit/>
          </a:bodyPr>
          <a:lstStyle>
            <a:lvl1pPr marL="0" indent="0" algn="ctr">
              <a:buNone/>
              <a:defRPr sz="3000">
                <a:solidFill>
                  <a:schemeClr val="tx1">
                    <a:lumMod val="75000"/>
                    <a:lumOff val="25000"/>
                  </a:schemeClr>
                </a:solidFill>
              </a:defRPr>
            </a:lvl1pPr>
          </a:lstStyle>
          <a:p>
            <a:pPr lvl="0"/>
            <a:r>
              <a:rPr lang="en-US" dirty="0"/>
              <a:t>Presenters 1</a:t>
            </a:r>
          </a:p>
        </p:txBody>
      </p:sp>
    </p:spTree>
    <p:extLst>
      <p:ext uri="{BB962C8B-B14F-4D97-AF65-F5344CB8AC3E}">
        <p14:creationId xmlns:p14="http://schemas.microsoft.com/office/powerpoint/2010/main" val="4027691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512814" y="2628231"/>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3329356" y="2625878"/>
            <a:ext cx="2473325"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512814" y="3061825"/>
            <a:ext cx="2509151"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3329356" y="3061631"/>
            <a:ext cx="2473325"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512814" y="3412177"/>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3329356" y="3408681"/>
            <a:ext cx="2473325"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7" name="Text Placeholder 2"/>
          <p:cNvSpPr>
            <a:spLocks noGrp="1"/>
          </p:cNvSpPr>
          <p:nvPr>
            <p:ph type="body" sz="quarter" idx="21" hasCustomPrompt="1"/>
          </p:nvPr>
        </p:nvSpPr>
        <p:spPr>
          <a:xfrm>
            <a:off x="-8311" y="673973"/>
            <a:ext cx="9143998" cy="482030"/>
          </a:xfrm>
        </p:spPr>
        <p:txBody>
          <a:bodyPr>
            <a:normAutofit/>
          </a:bodyPr>
          <a:lstStyle>
            <a:lvl1pPr marL="0" indent="0" algn="ctr">
              <a:buNone/>
              <a:defRPr sz="3000">
                <a:solidFill>
                  <a:schemeClr val="tx1">
                    <a:lumMod val="75000"/>
                    <a:lumOff val="25000"/>
                  </a:schemeClr>
                </a:solidFill>
              </a:defRPr>
            </a:lvl1pPr>
          </a:lstStyle>
          <a:p>
            <a:pPr lvl="0"/>
            <a:r>
              <a:rPr lang="en-US" dirty="0"/>
              <a:t>Presenters 2</a:t>
            </a:r>
          </a:p>
        </p:txBody>
      </p:sp>
      <p:sp>
        <p:nvSpPr>
          <p:cNvPr id="11" name="Text Placeholder 21"/>
          <p:cNvSpPr>
            <a:spLocks noGrp="1"/>
          </p:cNvSpPr>
          <p:nvPr>
            <p:ph type="body" sz="quarter" idx="22" hasCustomPrompt="1"/>
          </p:nvPr>
        </p:nvSpPr>
        <p:spPr>
          <a:xfrm>
            <a:off x="6110072" y="2625878"/>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12" name="Text Placeholder 24"/>
          <p:cNvSpPr>
            <a:spLocks noGrp="1"/>
          </p:cNvSpPr>
          <p:nvPr>
            <p:ph type="body" sz="quarter" idx="23" hasCustomPrompt="1"/>
          </p:nvPr>
        </p:nvSpPr>
        <p:spPr>
          <a:xfrm>
            <a:off x="6110072" y="3059472"/>
            <a:ext cx="2509151" cy="314335"/>
          </a:xfrm>
        </p:spPr>
        <p:txBody>
          <a:bodyPr/>
          <a:lstStyle>
            <a:lvl1pPr marL="0" indent="0" algn="ctr">
              <a:buNone/>
              <a:defRPr sz="2000" i="1">
                <a:solidFill>
                  <a:srgbClr val="404040"/>
                </a:solidFill>
              </a:defRPr>
            </a:lvl1pPr>
          </a:lstStyle>
          <a:p>
            <a:pPr lvl="0"/>
            <a:r>
              <a:rPr lang="en-US" dirty="0"/>
              <a:t>Title</a:t>
            </a:r>
          </a:p>
        </p:txBody>
      </p:sp>
      <p:sp>
        <p:nvSpPr>
          <p:cNvPr id="13" name="Text Placeholder 27"/>
          <p:cNvSpPr>
            <a:spLocks noGrp="1"/>
          </p:cNvSpPr>
          <p:nvPr>
            <p:ph type="body" sz="quarter" idx="24" hasCustomPrompt="1"/>
          </p:nvPr>
        </p:nvSpPr>
        <p:spPr>
          <a:xfrm>
            <a:off x="6110072" y="3409824"/>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Tree>
    <p:extLst>
      <p:ext uri="{BB962C8B-B14F-4D97-AF65-F5344CB8AC3E}">
        <p14:creationId xmlns:p14="http://schemas.microsoft.com/office/powerpoint/2010/main" val="32790817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resenters Slide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1792974" y="4739028"/>
            <a:ext cx="2509151"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883836" y="4736675"/>
            <a:ext cx="2473325"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792974" y="5172622"/>
            <a:ext cx="2509151"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883836" y="5172428"/>
            <a:ext cx="2473325"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792974" y="5522974"/>
            <a:ext cx="2509151"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883836" y="5519478"/>
            <a:ext cx="2473325" cy="374650"/>
          </a:xfrm>
        </p:spPr>
        <p:txBody>
          <a:bodyPr/>
          <a:lstStyle>
            <a:lvl1pPr marL="0" indent="0" algn="ctr">
              <a:buNone/>
              <a:defRPr sz="2000">
                <a:solidFill>
                  <a:schemeClr val="tx1">
                    <a:lumMod val="75000"/>
                    <a:lumOff val="25000"/>
                  </a:schemeClr>
                </a:solidFill>
              </a:defRPr>
            </a:lvl1pPr>
          </a:lstStyle>
          <a:p>
            <a:pPr lvl="0"/>
            <a:r>
              <a:rPr lang="en-US" dirty="0"/>
              <a:t>Program</a:t>
            </a:r>
          </a:p>
        </p:txBody>
      </p:sp>
      <p:sp>
        <p:nvSpPr>
          <p:cNvPr id="45" name="Picture Placeholder 19"/>
          <p:cNvSpPr>
            <a:spLocks noGrp="1"/>
          </p:cNvSpPr>
          <p:nvPr>
            <p:ph type="pic" sz="quarter" idx="14"/>
          </p:nvPr>
        </p:nvSpPr>
        <p:spPr>
          <a:xfrm>
            <a:off x="4883836" y="2010333"/>
            <a:ext cx="2473325" cy="2487612"/>
          </a:xfrm>
        </p:spPr>
        <p:txBody>
          <a:bodyPr/>
          <a:lstStyle>
            <a:lvl1pPr marL="0" indent="0">
              <a:buNone/>
              <a:defRPr/>
            </a:lvl1pPr>
          </a:lstStyle>
          <a:p>
            <a:r>
              <a:rPr lang="en-US"/>
              <a:t>Click icon to add picture</a:t>
            </a:r>
            <a:endParaRPr lang="en-US" dirty="0"/>
          </a:p>
        </p:txBody>
      </p:sp>
      <p:sp>
        <p:nvSpPr>
          <p:cNvPr id="46" name="Picture Placeholder 17"/>
          <p:cNvSpPr>
            <a:spLocks noGrp="1"/>
          </p:cNvSpPr>
          <p:nvPr>
            <p:ph type="pic" sz="quarter" idx="13"/>
          </p:nvPr>
        </p:nvSpPr>
        <p:spPr>
          <a:xfrm>
            <a:off x="1792974" y="2010333"/>
            <a:ext cx="2484437" cy="2487612"/>
          </a:xfrm>
        </p:spPr>
        <p:txBody>
          <a:bodyPr/>
          <a:lstStyle>
            <a:lvl1pPr marL="0" indent="0">
              <a:buNone/>
              <a:defRPr/>
            </a:lvl1pPr>
          </a:lstStyle>
          <a:p>
            <a:r>
              <a:rPr lang="en-US"/>
              <a:t>Click icon to add picture</a:t>
            </a:r>
            <a:endParaRPr lang="en-US" dirty="0"/>
          </a:p>
        </p:txBody>
      </p:sp>
      <p:sp>
        <p:nvSpPr>
          <p:cNvPr id="47" name="Text Placeholder 2"/>
          <p:cNvSpPr>
            <a:spLocks noGrp="1"/>
          </p:cNvSpPr>
          <p:nvPr>
            <p:ph type="body" sz="quarter" idx="21" hasCustomPrompt="1"/>
          </p:nvPr>
        </p:nvSpPr>
        <p:spPr>
          <a:xfrm>
            <a:off x="-8311" y="673973"/>
            <a:ext cx="9143998" cy="482030"/>
          </a:xfrm>
        </p:spPr>
        <p:txBody>
          <a:bodyPr>
            <a:normAutofit/>
          </a:bodyPr>
          <a:lstStyle>
            <a:lvl1pPr marL="0" indent="0" algn="ctr">
              <a:buNone/>
              <a:defRPr sz="3000">
                <a:solidFill>
                  <a:schemeClr val="tx1">
                    <a:lumMod val="75000"/>
                    <a:lumOff val="25000"/>
                  </a:schemeClr>
                </a:solidFill>
              </a:defRPr>
            </a:lvl1pPr>
          </a:lstStyle>
          <a:p>
            <a:pPr lvl="0"/>
            <a:r>
              <a:rPr lang="en-US" dirty="0"/>
              <a:t>Presenters</a:t>
            </a:r>
          </a:p>
        </p:txBody>
      </p:sp>
    </p:spTree>
    <p:extLst>
      <p:ext uri="{BB962C8B-B14F-4D97-AF65-F5344CB8AC3E}">
        <p14:creationId xmlns:p14="http://schemas.microsoft.com/office/powerpoint/2010/main" val="4791545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4324139" y="2815173"/>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Text Placeholder 8"/>
          <p:cNvSpPr>
            <a:spLocks noGrp="1"/>
          </p:cNvSpPr>
          <p:nvPr>
            <p:ph type="body" sz="quarter" idx="10" hasCustomPrompt="1"/>
          </p:nvPr>
        </p:nvSpPr>
        <p:spPr>
          <a:xfrm>
            <a:off x="-8313" y="2256440"/>
            <a:ext cx="9144000" cy="478522"/>
          </a:xfrm>
        </p:spPr>
        <p:txBody>
          <a:bodyPr>
            <a:noAutofit/>
          </a:bodyPr>
          <a:lstStyle>
            <a:lvl1pPr marL="0" indent="0" algn="ctr">
              <a:buNone/>
              <a:defRPr sz="3000">
                <a:solidFill>
                  <a:schemeClr val="tx1">
                    <a:lumMod val="75000"/>
                    <a:lumOff val="25000"/>
                  </a:schemeClr>
                </a:solidFill>
              </a:defRPr>
            </a:lvl1pPr>
          </a:lstStyle>
          <a:p>
            <a:pPr lvl="0"/>
            <a:r>
              <a:rPr lang="en-US" dirty="0"/>
              <a:t>Section Divider</a:t>
            </a:r>
          </a:p>
        </p:txBody>
      </p:sp>
      <p:sp>
        <p:nvSpPr>
          <p:cNvPr id="6" name="Text Placeholder 9"/>
          <p:cNvSpPr>
            <a:spLocks noGrp="1"/>
          </p:cNvSpPr>
          <p:nvPr>
            <p:ph type="body" sz="quarter" idx="12" hasCustomPrompt="1"/>
          </p:nvPr>
        </p:nvSpPr>
        <p:spPr>
          <a:xfrm>
            <a:off x="-1" y="3229980"/>
            <a:ext cx="9135687" cy="1111250"/>
          </a:xfrm>
        </p:spPr>
        <p:txBody>
          <a:bodyPr>
            <a:normAutofit/>
          </a:bodyPr>
          <a:lstStyle>
            <a:lvl1pPr marL="0" indent="0" algn="ctr">
              <a:lnSpc>
                <a:spcPct val="100000"/>
              </a:lnSpc>
              <a:spcBef>
                <a:spcPts val="0"/>
              </a:spcBef>
              <a:buNone/>
              <a:defRPr sz="3000" cap="all" baseline="0">
                <a:solidFill>
                  <a:srgbClr val="404040"/>
                </a:solidFill>
              </a:defRPr>
            </a:lvl1pPr>
          </a:lstStyle>
          <a:p>
            <a:pPr lvl="0"/>
            <a:r>
              <a:rPr lang="en-US" dirty="0"/>
              <a:t>Chapter title</a:t>
            </a:r>
          </a:p>
        </p:txBody>
      </p:sp>
    </p:spTree>
    <p:extLst>
      <p:ext uri="{BB962C8B-B14F-4D97-AF65-F5344CB8AC3E}">
        <p14:creationId xmlns:p14="http://schemas.microsoft.com/office/powerpoint/2010/main" val="34655064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baseline="0">
                <a:solidFill>
                  <a:schemeClr val="tx1">
                    <a:lumMod val="75000"/>
                    <a:lumOff val="25000"/>
                  </a:schemeClr>
                </a:solidFill>
              </a:defRPr>
            </a:lvl1pPr>
          </a:lstStyle>
          <a:p>
            <a:pPr lvl="0"/>
            <a:r>
              <a:rPr lang="en-US" dirty="0"/>
              <a:t>Title</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noAutofit/>
          </a:bodyPr>
          <a:lstStyle>
            <a:lvl1pPr marL="0" indent="0">
              <a:buClr>
                <a:srgbClr val="57B6AF"/>
              </a:buClr>
              <a:buNone/>
              <a:defRPr sz="2000" baseline="0"/>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a:t>
            </a:r>
            <a:r>
              <a:rPr lang="en-US" baseline="0" dirty="0">
                <a:solidFill>
                  <a:srgbClr val="349D96"/>
                </a:solidFill>
                <a:latin typeface="Century Gothic" panose="020B0502020202020204" pitchFamily="34" charset="0"/>
              </a:rPr>
              <a:t> State Department of Health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694953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6" name="Oval 15"/>
          <p:cNvSpPr/>
          <p:nvPr/>
        </p:nvSpPr>
        <p:spPr>
          <a:xfrm>
            <a:off x="4866115"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Unordered List 1</a:t>
            </a:r>
          </a:p>
        </p:txBody>
      </p:sp>
      <p:sp>
        <p:nvSpPr>
          <p:cNvPr id="20" name="Text Placeholder 19"/>
          <p:cNvSpPr>
            <a:spLocks noGrp="1"/>
          </p:cNvSpPr>
          <p:nvPr userDrawn="1">
            <p:ph type="body" sz="quarter" idx="22" hasCustomPrompt="1"/>
          </p:nvPr>
        </p:nvSpPr>
        <p:spPr>
          <a:xfrm>
            <a:off x="1313789" y="2106227"/>
            <a:ext cx="3008973" cy="373362"/>
          </a:xfrm>
        </p:spPr>
        <p:txBody>
          <a:bodyPr>
            <a:normAutofit/>
          </a:bodyPr>
          <a:lstStyle>
            <a:lvl1pPr marL="0" indent="0">
              <a:buNone/>
              <a:defRPr sz="2000" b="1">
                <a:solidFill>
                  <a:schemeClr val="tx1">
                    <a:lumMod val="75000"/>
                    <a:lumOff val="25000"/>
                  </a:schemeClr>
                </a:solidFill>
              </a:defRPr>
            </a:lvl1pPr>
          </a:lstStyle>
          <a:p>
            <a:pPr lvl="0"/>
            <a:r>
              <a:rPr lang="en-US" dirty="0"/>
              <a:t>Text…</a:t>
            </a:r>
          </a:p>
        </p:txBody>
      </p:sp>
      <p:sp>
        <p:nvSpPr>
          <p:cNvPr id="21" name="Text Placeholder 19"/>
          <p:cNvSpPr>
            <a:spLocks noGrp="1"/>
          </p:cNvSpPr>
          <p:nvPr userDrawn="1">
            <p:ph type="body" sz="quarter" idx="23" hasCustomPrompt="1"/>
          </p:nvPr>
        </p:nvSpPr>
        <p:spPr>
          <a:xfrm>
            <a:off x="5338965" y="2106227"/>
            <a:ext cx="3008973" cy="373362"/>
          </a:xfrm>
        </p:spPr>
        <p:txBody>
          <a:bodyPr>
            <a:normAutofit/>
          </a:bodyPr>
          <a:lstStyle>
            <a:lvl1pPr marL="0" indent="0">
              <a:buNone/>
              <a:defRPr sz="2000" b="1">
                <a:solidFill>
                  <a:schemeClr val="tx1">
                    <a:lumMod val="75000"/>
                    <a:lumOff val="25000"/>
                  </a:schemeClr>
                </a:solidFill>
              </a:defRPr>
            </a:lvl1pPr>
          </a:lstStyle>
          <a:p>
            <a:pPr lvl="0"/>
            <a:r>
              <a:rPr lang="en-US" dirty="0"/>
              <a:t>Text…</a:t>
            </a:r>
          </a:p>
        </p:txBody>
      </p:sp>
      <p:sp>
        <p:nvSpPr>
          <p:cNvPr id="23" name="Text Placeholder 22"/>
          <p:cNvSpPr>
            <a:spLocks noGrp="1"/>
          </p:cNvSpPr>
          <p:nvPr userDrawn="1">
            <p:ph type="body" sz="quarter" idx="24" hasCustomPrompt="1"/>
          </p:nvPr>
        </p:nvSpPr>
        <p:spPr>
          <a:xfrm>
            <a:off x="1314450" y="2480364"/>
            <a:ext cx="3008313" cy="3617913"/>
          </a:xfrm>
        </p:spPr>
        <p:txBody>
          <a:bodyPr>
            <a:noAutofit/>
          </a:bodyPr>
          <a:lstStyle>
            <a:lvl1pPr marL="0" indent="0">
              <a:buNone/>
              <a:defRPr sz="2000" baseline="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sp>
        <p:nvSpPr>
          <p:cNvPr id="24" name="Text Placeholder 22"/>
          <p:cNvSpPr>
            <a:spLocks noGrp="1"/>
          </p:cNvSpPr>
          <p:nvPr userDrawn="1">
            <p:ph type="body" sz="quarter" idx="25" hasCustomPrompt="1"/>
          </p:nvPr>
        </p:nvSpPr>
        <p:spPr>
          <a:xfrm>
            <a:off x="5339625" y="2486904"/>
            <a:ext cx="3008313" cy="3611426"/>
          </a:xfrm>
        </p:spPr>
        <p:txBody>
          <a:bodyPr>
            <a:noAutofit/>
          </a:bodyPr>
          <a:lstStyle>
            <a:lvl1pPr marL="0" indent="0">
              <a:buNone/>
              <a:defRPr sz="20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a:t>
            </a:r>
            <a:r>
              <a:rPr lang="en-US" baseline="0" dirty="0">
                <a:solidFill>
                  <a:srgbClr val="349D96"/>
                </a:solidFill>
                <a:latin typeface="Century Gothic" panose="020B0502020202020204" pitchFamily="34" charset="0"/>
              </a:rPr>
              <a:t> Department of Health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5961857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Font typeface="Arial" panose="020B0604020202020204" pitchFamily="34" charset="0"/>
              <a:buNone/>
              <a:defRPr sz="3000" baseline="0">
                <a:solidFill>
                  <a:schemeClr val="tx1">
                    <a:lumMod val="75000"/>
                    <a:lumOff val="25000"/>
                  </a:schemeClr>
                </a:solidFill>
              </a:defRPr>
            </a:lvl1pPr>
          </a:lstStyle>
          <a:p>
            <a:pPr lvl="0"/>
            <a:r>
              <a:rPr lang="en-US" dirty="0"/>
              <a:t>Unordered List 2</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740595"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4" name="Oval 13"/>
          <p:cNvSpPr/>
          <p:nvPr userDrawn="1"/>
        </p:nvSpPr>
        <p:spPr>
          <a:xfrm>
            <a:off x="3452408"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7" name="Oval 16"/>
          <p:cNvSpPr/>
          <p:nvPr userDrawn="1"/>
        </p:nvSpPr>
        <p:spPr>
          <a:xfrm>
            <a:off x="6162293" y="2078051"/>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 name="Text Placeholder 2"/>
          <p:cNvSpPr>
            <a:spLocks noGrp="1"/>
          </p:cNvSpPr>
          <p:nvPr>
            <p:ph type="body" sz="quarter" idx="22" hasCustomPrompt="1"/>
          </p:nvPr>
        </p:nvSpPr>
        <p:spPr>
          <a:xfrm>
            <a:off x="1208946" y="2097854"/>
            <a:ext cx="1790700" cy="372955"/>
          </a:xfrm>
        </p:spPr>
        <p:txBody>
          <a:bodyPr>
            <a:noAutofit/>
          </a:bodyPr>
          <a:lstStyle>
            <a:lvl1pPr marL="285750" indent="-285750">
              <a:buNone/>
              <a:defRPr lang="en-US" sz="2000" b="1"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3932027" y="2097854"/>
            <a:ext cx="1790700" cy="372955"/>
          </a:xfrm>
        </p:spPr>
        <p:txBody>
          <a:bodyPr>
            <a:noAutofit/>
          </a:bodyPr>
          <a:lstStyle>
            <a:lvl1pPr marL="285750" indent="-28575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6635473" y="2097854"/>
            <a:ext cx="1790700" cy="372955"/>
          </a:xfrm>
        </p:spPr>
        <p:txBody>
          <a:bodyPr>
            <a:noAutofit/>
          </a:bodyPr>
          <a:lstStyle>
            <a:lvl1pPr marL="285750" indent="-28575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208946" y="2474230"/>
            <a:ext cx="1790700" cy="3702416"/>
          </a:xfrm>
        </p:spPr>
        <p:txBody>
          <a:bodyPr>
            <a:noAutofit/>
          </a:bodyPr>
          <a:lstStyle>
            <a:lvl1pPr marL="285750" indent="-28575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3931894" y="2474230"/>
            <a:ext cx="1790700" cy="3691680"/>
          </a:xfrm>
        </p:spPr>
        <p:txBody>
          <a:bodyPr>
            <a:noAutofit/>
          </a:bodyPr>
          <a:lstStyle>
            <a:lvl1pPr marL="285750" indent="-28575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6635033" y="2474230"/>
            <a:ext cx="1790700" cy="3691680"/>
          </a:xfrm>
        </p:spPr>
        <p:txBody>
          <a:bodyPr>
            <a:noAutofit/>
          </a:bodyPr>
          <a:lstStyle>
            <a:lvl1pPr marL="285750" indent="-28575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TextBox 1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a:t>
            </a:r>
            <a:r>
              <a:rPr lang="en-US" baseline="0" dirty="0">
                <a:solidFill>
                  <a:srgbClr val="349D96"/>
                </a:solidFill>
                <a:latin typeface="Century Gothic" panose="020B0502020202020204" pitchFamily="34" charset="0"/>
              </a:rPr>
              <a:t>Department of Health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5787125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583956" y="1487830"/>
            <a:ext cx="8005866" cy="5082228"/>
            <a:chOff x="892593" y="1460430"/>
            <a:chExt cx="8005866" cy="5082228"/>
          </a:xfrm>
        </p:grpSpPr>
        <p:sp>
          <p:nvSpPr>
            <p:cNvPr id="16" name="TextBox 15"/>
            <p:cNvSpPr txBox="1"/>
            <p:nvPr/>
          </p:nvSpPr>
          <p:spPr>
            <a:xfrm>
              <a:off x="4082659" y="4080445"/>
              <a:ext cx="2332018" cy="2462213"/>
            </a:xfrm>
            <a:prstGeom prst="rect">
              <a:avLst/>
            </a:prstGeom>
            <a:noFill/>
            <a:ln>
              <a:noFill/>
            </a:ln>
          </p:spPr>
          <p:txBody>
            <a:bodyPr wrap="square" rtlCol="0">
              <a:spAutoFit/>
            </a:bodyPr>
            <a:lstStyle/>
            <a:p>
              <a:r>
                <a:rPr lang="en-US" sz="1800" b="1" dirty="0">
                  <a:solidFill>
                    <a:schemeClr val="tx1">
                      <a:lumMod val="75000"/>
                      <a:lumOff val="25000"/>
                    </a:schemeClr>
                  </a:solidFill>
                  <a:latin typeface="Century Gothic" panose="020B0502020202020204" pitchFamily="34" charset="0"/>
                </a:rPr>
                <a:t>Strategy</a:t>
              </a:r>
            </a:p>
            <a:p>
              <a:pPr>
                <a:spcBef>
                  <a:spcPts val="600"/>
                </a:spcBef>
              </a:pPr>
              <a:r>
                <a:rPr lang="en-US" sz="1400" kern="1200" dirty="0">
                  <a:solidFill>
                    <a:schemeClr val="tx1">
                      <a:lumMod val="75000"/>
                      <a:lumOff val="25000"/>
                    </a:schemeClr>
                  </a:solidFill>
                  <a:latin typeface="Century Gothic" panose="020B0502020202020204" pitchFamily="34" charset="0"/>
                  <a:ea typeface="+mn-ea"/>
                  <a:cs typeface="+mn-cs"/>
                </a:rPr>
                <a:t>Through collaborations and partnerships, we</a:t>
              </a:r>
            </a:p>
            <a:p>
              <a:pPr>
                <a:spcBef>
                  <a:spcPts val="0"/>
                </a:spcBef>
              </a:pPr>
              <a:r>
                <a:rPr lang="en-US" sz="1400" kern="1200" dirty="0">
                  <a:solidFill>
                    <a:schemeClr val="tx1">
                      <a:lumMod val="75000"/>
                      <a:lumOff val="25000"/>
                    </a:schemeClr>
                  </a:solidFill>
                  <a:latin typeface="Century Gothic" panose="020B0502020202020204" pitchFamily="34" charset="0"/>
                  <a:ea typeface="+mn-ea"/>
                  <a:cs typeface="+mn-cs"/>
                </a:rPr>
                <a:t>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738938"/>
            </a:xfrm>
            <a:prstGeom prst="rect">
              <a:avLst/>
            </a:prstGeom>
            <a:noFill/>
            <a:ln>
              <a:noFill/>
            </a:ln>
          </p:spPr>
          <p:txBody>
            <a:bodyPr wrap="square" rtlCol="0">
              <a:spAutoFit/>
            </a:bodyPr>
            <a:lstStyle/>
            <a:p>
              <a:r>
                <a:rPr lang="en-US" sz="1800" b="1" dirty="0">
                  <a:solidFill>
                    <a:schemeClr val="tx1">
                      <a:lumMod val="75000"/>
                      <a:lumOff val="25000"/>
                    </a:schemeClr>
                  </a:solidFill>
                  <a:latin typeface="Century Gothic" panose="020B0502020202020204" pitchFamily="34" charset="0"/>
                </a:rPr>
                <a:t>Mission</a:t>
              </a:r>
            </a:p>
            <a:p>
              <a:pPr>
                <a:spcBef>
                  <a:spcPts val="600"/>
                </a:spcBef>
              </a:pPr>
              <a:r>
                <a:rPr lang="en-US" sz="1400" kern="1200" dirty="0">
                  <a:solidFill>
                    <a:schemeClr val="tx1">
                      <a:lumMod val="75000"/>
                      <a:lumOff val="25000"/>
                    </a:schemeClr>
                  </a:solidFill>
                  <a:latin typeface="Century Gothic" panose="020B0502020202020204" pitchFamily="34" charset="0"/>
                  <a:ea typeface="+mn-ea"/>
                  <a:cs typeface="+mn-cs"/>
                </a:rPr>
                <a:t>The Department of Health works with others to protect and improve the health of all people in Washington.</a:t>
              </a:r>
            </a:p>
          </p:txBody>
        </p:sp>
        <p:sp>
          <p:nvSpPr>
            <p:cNvPr id="21" name="TextBox 20"/>
            <p:cNvSpPr txBox="1"/>
            <p:nvPr/>
          </p:nvSpPr>
          <p:spPr>
            <a:xfrm>
              <a:off x="1357926" y="4081738"/>
              <a:ext cx="2116475" cy="1738938"/>
            </a:xfrm>
            <a:prstGeom prst="rect">
              <a:avLst/>
            </a:prstGeom>
            <a:noFill/>
            <a:ln>
              <a:noFill/>
            </a:ln>
          </p:spPr>
          <p:txBody>
            <a:bodyPr wrap="square" rtlCol="0">
              <a:spAutoFit/>
            </a:bodyPr>
            <a:lstStyle/>
            <a:p>
              <a:r>
                <a:rPr lang="en-US" sz="1800" b="1" dirty="0">
                  <a:solidFill>
                    <a:schemeClr val="tx1">
                      <a:lumMod val="75000"/>
                      <a:lumOff val="25000"/>
                    </a:schemeClr>
                  </a:solidFill>
                  <a:latin typeface="Century Gothic" panose="020B0502020202020204" pitchFamily="34" charset="0"/>
                </a:rPr>
                <a:t>Vision</a:t>
              </a:r>
            </a:p>
            <a:p>
              <a:pPr>
                <a:spcBef>
                  <a:spcPts val="600"/>
                </a:spcBef>
              </a:pPr>
              <a:r>
                <a:rPr lang="en-US" sz="1400" kern="1200" dirty="0">
                  <a:solidFill>
                    <a:schemeClr val="tx1">
                      <a:lumMod val="75000"/>
                      <a:lumOff val="25000"/>
                    </a:schemeClr>
                  </a:solidFill>
                  <a:latin typeface="Century Gothic" panose="020B0502020202020204" pitchFamily="34" charset="0"/>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46330"/>
              <a:chOff x="846099" y="1909880"/>
              <a:chExt cx="8005866" cy="2446330"/>
            </a:xfrm>
          </p:grpSpPr>
          <p:sp>
            <p:nvSpPr>
              <p:cNvPr id="32" name="TextBox 31"/>
              <p:cNvSpPr txBox="1"/>
              <p:nvPr/>
            </p:nvSpPr>
            <p:spPr>
              <a:xfrm>
                <a:off x="1313790" y="2032497"/>
                <a:ext cx="1792023" cy="2323713"/>
              </a:xfrm>
              <a:prstGeom prst="rect">
                <a:avLst/>
              </a:prstGeom>
              <a:noFill/>
              <a:ln>
                <a:noFill/>
              </a:ln>
            </p:spPr>
            <p:txBody>
              <a:bodyPr wrap="square" rtlCol="0">
                <a:spAutoFit/>
              </a:bodyPr>
              <a:lstStyle/>
              <a:p>
                <a:r>
                  <a:rPr lang="en-US" sz="1800" b="1" dirty="0">
                    <a:solidFill>
                      <a:schemeClr val="tx1">
                        <a:lumMod val="75000"/>
                        <a:lumOff val="25000"/>
                      </a:schemeClr>
                    </a:solidFill>
                    <a:latin typeface="Century Gothic" panose="020B0502020202020204" pitchFamily="34" charset="0"/>
                  </a:rPr>
                  <a:t>What We Do</a:t>
                </a:r>
              </a:p>
              <a:p>
                <a:pPr>
                  <a:spcBef>
                    <a:spcPts val="600"/>
                  </a:spcBef>
                </a:pPr>
                <a:r>
                  <a:rPr lang="en-US" sz="1400" dirty="0">
                    <a:solidFill>
                      <a:schemeClr val="tx1">
                        <a:lumMod val="75000"/>
                        <a:lumOff val="25000"/>
                      </a:schemeClr>
                    </a:solidFill>
                    <a:latin typeface="Century Gothic" panose="020B0502020202020204" pitchFamily="34" charset="0"/>
                  </a:rPr>
                  <a:t>Ensure public safety</a:t>
                </a:r>
              </a:p>
              <a:p>
                <a:pPr>
                  <a:spcBef>
                    <a:spcPts val="600"/>
                  </a:spcBef>
                </a:pPr>
                <a:r>
                  <a:rPr lang="en-US" sz="1400" dirty="0">
                    <a:solidFill>
                      <a:schemeClr val="tx1">
                        <a:lumMod val="75000"/>
                        <a:lumOff val="25000"/>
                      </a:schemeClr>
                    </a:solidFill>
                    <a:latin typeface="Century Gothic" panose="020B0502020202020204" pitchFamily="34" charset="0"/>
                  </a:rPr>
                  <a:t>Create the healthiest next generation</a:t>
                </a:r>
              </a:p>
              <a:p>
                <a:pPr>
                  <a:spcBef>
                    <a:spcPts val="600"/>
                  </a:spcBef>
                </a:pPr>
                <a:r>
                  <a:rPr lang="en-US" sz="1400" dirty="0">
                    <a:solidFill>
                      <a:schemeClr val="tx1">
                        <a:lumMod val="75000"/>
                        <a:lumOff val="25000"/>
                      </a:schemeClr>
                    </a:solidFill>
                    <a:latin typeface="Century Gothic" panose="020B0502020202020204" pitchFamily="34" charset="0"/>
                  </a:rPr>
                  <a:t>Promote healthy living and healthy aging</a:t>
                </a:r>
                <a:endParaRPr lang="en-US" sz="1200" dirty="0">
                  <a:solidFill>
                    <a:schemeClr val="tx1">
                      <a:lumMod val="75000"/>
                      <a:lumOff val="25000"/>
                    </a:schemeClr>
                  </a:solidFill>
                  <a:latin typeface="Century Gothic" panose="020B0502020202020204" pitchFamily="34" charset="0"/>
                </a:endParaRPr>
              </a:p>
            </p:txBody>
          </p:sp>
          <p:sp>
            <p:nvSpPr>
              <p:cNvPr id="33" name="TextBox 32"/>
              <p:cNvSpPr txBox="1"/>
              <p:nvPr/>
            </p:nvSpPr>
            <p:spPr>
              <a:xfrm>
                <a:off x="4030709" y="1909880"/>
                <a:ext cx="2175037" cy="2385268"/>
              </a:xfrm>
              <a:prstGeom prst="rect">
                <a:avLst/>
              </a:prstGeom>
              <a:noFill/>
              <a:ln>
                <a:noFill/>
              </a:ln>
            </p:spPr>
            <p:txBody>
              <a:bodyPr wrap="square" rtlCol="0">
                <a:spAutoFit/>
              </a:bodyPr>
              <a:lstStyle/>
              <a:p>
                <a:r>
                  <a:rPr lang="en-US" sz="1800" b="1" dirty="0">
                    <a:solidFill>
                      <a:schemeClr val="tx1">
                        <a:lumMod val="75000"/>
                        <a:lumOff val="25000"/>
                      </a:schemeClr>
                    </a:solidFill>
                    <a:latin typeface="Century Gothic" panose="020B0502020202020204" pitchFamily="34" charset="0"/>
                  </a:rPr>
                  <a:t>How We Do</a:t>
                </a:r>
              </a:p>
              <a:p>
                <a:r>
                  <a:rPr lang="en-US" sz="1800" b="1" dirty="0">
                    <a:solidFill>
                      <a:schemeClr val="tx1">
                        <a:lumMod val="75000"/>
                        <a:lumOff val="25000"/>
                      </a:schemeClr>
                    </a:solidFill>
                    <a:latin typeface="Century Gothic" panose="020B0502020202020204" pitchFamily="34" charset="0"/>
                  </a:rPr>
                  <a:t>Our Work</a:t>
                </a:r>
              </a:p>
              <a:p>
                <a:pPr>
                  <a:spcBef>
                    <a:spcPts val="600"/>
                  </a:spcBef>
                </a:pPr>
                <a:r>
                  <a:rPr lang="en-US" sz="1400" kern="1200" dirty="0">
                    <a:solidFill>
                      <a:schemeClr val="tx1">
                        <a:lumMod val="75000"/>
                        <a:lumOff val="25000"/>
                      </a:schemeClr>
                    </a:solidFill>
                    <a:latin typeface="Century Gothic" panose="020B0502020202020204" pitchFamily="34" charset="0"/>
                    <a:ea typeface="+mn-ea"/>
                    <a:cs typeface="+mn-cs"/>
                  </a:rPr>
                  <a:t>Serve our customers and continue to improve</a:t>
                </a:r>
              </a:p>
              <a:p>
                <a:pPr>
                  <a:spcBef>
                    <a:spcPts val="600"/>
                  </a:spcBef>
                </a:pPr>
                <a:r>
                  <a:rPr lang="en-US" sz="1400" kern="1200" dirty="0">
                    <a:solidFill>
                      <a:schemeClr val="tx1">
                        <a:lumMod val="75000"/>
                        <a:lumOff val="25000"/>
                      </a:schemeClr>
                    </a:solidFill>
                    <a:latin typeface="Century Gothic" panose="020B0502020202020204" pitchFamily="34" charset="0"/>
                    <a:ea typeface="+mn-ea"/>
                    <a:cs typeface="+mn-cs"/>
                  </a:rPr>
                  <a:t>Be efficient, innovative and transparent</a:t>
                </a:r>
              </a:p>
              <a:p>
                <a:pPr>
                  <a:spcBef>
                    <a:spcPts val="600"/>
                  </a:spcBef>
                </a:pPr>
                <a:r>
                  <a:rPr lang="en-US" sz="1400" kern="1200" dirty="0">
                    <a:solidFill>
                      <a:schemeClr val="tx1">
                        <a:lumMod val="75000"/>
                        <a:lumOff val="25000"/>
                      </a:schemeClr>
                    </a:solidFill>
                    <a:latin typeface="Century Gothic" panose="020B0502020202020204" pitchFamily="34" charset="0"/>
                    <a:ea typeface="+mn-ea"/>
                    <a:cs typeface="+mn-cs"/>
                  </a:rPr>
                  <a:t>Develop and support our workforce</a:t>
                </a:r>
              </a:p>
            </p:txBody>
          </p:sp>
          <p:sp>
            <p:nvSpPr>
              <p:cNvPr id="34" name="TextBox 33"/>
              <p:cNvSpPr txBox="1"/>
              <p:nvPr/>
            </p:nvSpPr>
            <p:spPr>
              <a:xfrm>
                <a:off x="6742366" y="1909884"/>
                <a:ext cx="2109599" cy="2323713"/>
              </a:xfrm>
              <a:prstGeom prst="rect">
                <a:avLst/>
              </a:prstGeom>
              <a:noFill/>
              <a:ln>
                <a:noFill/>
              </a:ln>
            </p:spPr>
            <p:txBody>
              <a:bodyPr wrap="square" rtlCol="0">
                <a:spAutoFit/>
              </a:bodyPr>
              <a:lstStyle/>
              <a:p>
                <a:r>
                  <a:rPr lang="en-US" sz="1800" b="1" dirty="0">
                    <a:solidFill>
                      <a:schemeClr val="tx1">
                        <a:lumMod val="75000"/>
                        <a:lumOff val="25000"/>
                      </a:schemeClr>
                    </a:solidFill>
                    <a:latin typeface="Century Gothic" panose="020B0502020202020204" pitchFamily="34" charset="0"/>
                  </a:rPr>
                  <a:t>Guiding</a:t>
                </a:r>
              </a:p>
              <a:p>
                <a:r>
                  <a:rPr lang="en-US" sz="1800" b="1" dirty="0">
                    <a:solidFill>
                      <a:schemeClr val="tx1">
                        <a:lumMod val="75000"/>
                        <a:lumOff val="25000"/>
                      </a:schemeClr>
                    </a:solidFill>
                    <a:latin typeface="Century Gothic" panose="020B0502020202020204" pitchFamily="34" charset="0"/>
                  </a:rPr>
                  <a:t>Principles</a:t>
                </a:r>
              </a:p>
              <a:p>
                <a:pPr>
                  <a:spcBef>
                    <a:spcPts val="600"/>
                  </a:spcBef>
                </a:pPr>
                <a:r>
                  <a:rPr lang="en-US" sz="1400" kern="1200" dirty="0">
                    <a:solidFill>
                      <a:schemeClr val="tx1">
                        <a:lumMod val="75000"/>
                        <a:lumOff val="25000"/>
                      </a:schemeClr>
                    </a:solidFill>
                    <a:latin typeface="Century Gothic" panose="020B0502020202020204" pitchFamily="34" charset="0"/>
                    <a:ea typeface="+mn-ea"/>
                    <a:cs typeface="+mn-cs"/>
                  </a:rPr>
                  <a:t>Evidence-based public health practice</a:t>
                </a:r>
              </a:p>
              <a:p>
                <a:pPr>
                  <a:spcBef>
                    <a:spcPts val="600"/>
                  </a:spcBef>
                </a:pPr>
                <a:r>
                  <a:rPr lang="en-US" sz="1400" kern="1200" dirty="0">
                    <a:solidFill>
                      <a:schemeClr val="tx1">
                        <a:lumMod val="75000"/>
                        <a:lumOff val="25000"/>
                      </a:schemeClr>
                    </a:solidFill>
                    <a:latin typeface="Century Gothic" panose="020B0502020202020204" pitchFamily="34" charset="0"/>
                    <a:ea typeface="+mn-ea"/>
                    <a:cs typeface="+mn-cs"/>
                    <a:sym typeface="Wingdings"/>
                  </a:rPr>
                  <a:t>Partnership</a:t>
                </a:r>
              </a:p>
              <a:p>
                <a:pPr>
                  <a:spcBef>
                    <a:spcPts val="600"/>
                  </a:spcBef>
                </a:pPr>
                <a:r>
                  <a:rPr lang="en-US" sz="1400" kern="1200" dirty="0">
                    <a:solidFill>
                      <a:schemeClr val="tx1">
                        <a:lumMod val="75000"/>
                        <a:lumOff val="25000"/>
                      </a:schemeClr>
                    </a:solidFill>
                    <a:latin typeface="Century Gothic" panose="020B0502020202020204" pitchFamily="34" charset="0"/>
                    <a:ea typeface="+mn-ea"/>
                    <a:cs typeface="+mn-cs"/>
                    <a:sym typeface="Wingdings"/>
                  </a:rPr>
                  <a:t>Transparency</a:t>
                </a:r>
              </a:p>
              <a:p>
                <a:pPr>
                  <a:spcBef>
                    <a:spcPts val="600"/>
                  </a:spcBef>
                </a:pPr>
                <a:r>
                  <a:rPr lang="en-US" sz="1400" kern="1200" dirty="0">
                    <a:solidFill>
                      <a:schemeClr val="tx1">
                        <a:lumMod val="75000"/>
                        <a:lumOff val="25000"/>
                      </a:schemeClr>
                    </a:solidFill>
                    <a:latin typeface="Century Gothic" panose="020B0502020202020204" pitchFamily="34" charset="0"/>
                    <a:ea typeface="+mn-ea"/>
                    <a:cs typeface="+mn-cs"/>
                    <a:sym typeface="Wingdings"/>
                  </a:rPr>
                  <a:t>Health equity</a:t>
                </a:r>
              </a:p>
              <a:p>
                <a:pPr>
                  <a:spcBef>
                    <a:spcPts val="600"/>
                  </a:spcBef>
                </a:pPr>
                <a:r>
                  <a:rPr lang="en-US" sz="1400" kern="1200" dirty="0">
                    <a:solidFill>
                      <a:schemeClr val="tx1">
                        <a:lumMod val="75000"/>
                        <a:lumOff val="25000"/>
                      </a:schemeClr>
                    </a:solidFill>
                    <a:latin typeface="Century Gothic" panose="020B0502020202020204" pitchFamily="34" charset="0"/>
                    <a:ea typeface="+mn-ea"/>
                    <a:cs typeface="+mn-cs"/>
                    <a:sym typeface="Wingdings"/>
                  </a:rPr>
                  <a:t>Seven generations</a:t>
                </a:r>
                <a:endParaRPr lang="en-US" sz="1400" kern="1200" dirty="0">
                  <a:solidFill>
                    <a:schemeClr val="tx1">
                      <a:lumMod val="75000"/>
                      <a:lumOff val="25000"/>
                    </a:schemeClr>
                  </a:solidFill>
                  <a:latin typeface="Century Gothic" panose="020B0502020202020204" pitchFamily="34" charset="0"/>
                  <a:ea typeface="+mn-ea"/>
                  <a:cs typeface="+mn-cs"/>
                </a:endParaRPr>
              </a:p>
            </p:txBody>
          </p:sp>
          <p:sp>
            <p:nvSpPr>
              <p:cNvPr id="35" name="Oval 34"/>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6" name="Oval 35"/>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7" name="Oval 36"/>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grpSp>
        <p:sp>
          <p:nvSpPr>
            <p:cNvPr id="29" name="Oval 28"/>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0" name="Oval 29"/>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1" name="Oval 30"/>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grpSp>
      <p:sp>
        <p:nvSpPr>
          <p:cNvPr id="40" name="TextBox 39"/>
          <p:cNvSpPr txBox="1"/>
          <p:nvPr userDrawn="1"/>
        </p:nvSpPr>
        <p:spPr>
          <a:xfrm>
            <a:off x="-6927" y="623453"/>
            <a:ext cx="9144000" cy="553998"/>
          </a:xfrm>
          <a:prstGeom prst="rect">
            <a:avLst/>
          </a:prstGeom>
          <a:noFill/>
        </p:spPr>
        <p:txBody>
          <a:bodyPr wrap="square" rtlCol="0">
            <a:spAutoFit/>
          </a:bodyPr>
          <a:lstStyle/>
          <a:p>
            <a:pPr lvl="0" algn="ctr"/>
            <a:r>
              <a:rPr lang="en-US" sz="3000" kern="1200" baseline="0" dirty="0">
                <a:solidFill>
                  <a:schemeClr val="tx1">
                    <a:lumMod val="75000"/>
                    <a:lumOff val="25000"/>
                  </a:schemeClr>
                </a:solidFill>
                <a:latin typeface="Century Gothic" panose="020B0502020202020204" pitchFamily="34" charset="0"/>
                <a:ea typeface="+mn-ea"/>
                <a:cs typeface="+mn-cs"/>
              </a:rPr>
              <a:t>DOH Strategic Plan</a:t>
            </a:r>
          </a:p>
        </p:txBody>
      </p:sp>
    </p:spTree>
    <p:extLst>
      <p:ext uri="{BB962C8B-B14F-4D97-AF65-F5344CB8AC3E}">
        <p14:creationId xmlns:p14="http://schemas.microsoft.com/office/powerpoint/2010/main" val="5003674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baseline="0">
                <a:solidFill>
                  <a:schemeClr val="tx1">
                    <a:lumMod val="75000"/>
                    <a:lumOff val="25000"/>
                  </a:schemeClr>
                </a:solidFill>
              </a:defRPr>
            </a:lvl1pPr>
          </a:lstStyle>
          <a:p>
            <a:pPr lvl="0"/>
            <a:r>
              <a:rPr lang="en-US" dirty="0"/>
              <a:t>Unordered List 3: Traditional </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noAutofit/>
          </a:bodyPr>
          <a:lstStyle>
            <a:lvl1pPr>
              <a:buClr>
                <a:srgbClr val="349D96"/>
              </a:buClr>
              <a:defRPr sz="2000" baseline="0"/>
            </a:lvl1pPr>
            <a:lvl2pPr>
              <a:buClr>
                <a:srgbClr val="349D96"/>
              </a:buClr>
              <a:defRPr sz="2000"/>
            </a:lvl2pPr>
            <a:lvl3pPr>
              <a:buClr>
                <a:srgbClr val="349D96"/>
              </a:buClr>
              <a:defRPr sz="1800"/>
            </a:lvl3pPr>
            <a:lvl4pPr>
              <a:buClr>
                <a:srgbClr val="349D96"/>
              </a:buClr>
              <a:defRPr sz="1800"/>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5432158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Font typeface="Arial" panose="020B0604020202020204" pitchFamily="34" charset="0"/>
              <a:buNone/>
              <a:defRPr sz="3000">
                <a:solidFill>
                  <a:schemeClr val="tx1">
                    <a:lumMod val="75000"/>
                    <a:lumOff val="25000"/>
                  </a:schemeClr>
                </a:solidFill>
              </a:defRPr>
            </a:lvl1pPr>
          </a:lstStyle>
          <a:p>
            <a:pPr lvl="0"/>
            <a:r>
              <a:rPr lang="en-US" dirty="0"/>
              <a:t>Number List 1</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138605" y="2097854"/>
            <a:ext cx="2010831" cy="372955"/>
          </a:xfrm>
        </p:spPr>
        <p:txBody>
          <a:bodyPr>
            <a:noAutofit/>
          </a:bodyPr>
          <a:lstStyle>
            <a:lvl1pPr marL="285750" indent="-285750">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3861687" y="2097854"/>
            <a:ext cx="2004074" cy="372955"/>
          </a:xfrm>
        </p:spPr>
        <p:txBody>
          <a:bodyPr>
            <a:noAutofit/>
          </a:bodyPr>
          <a:lstStyle>
            <a:lvl1pPr marL="285750" indent="-285750">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6565132" y="2097854"/>
            <a:ext cx="1980989" cy="372955"/>
          </a:xfrm>
        </p:spPr>
        <p:txBody>
          <a:bodyPr>
            <a:noAutofit/>
          </a:bodyPr>
          <a:lstStyle>
            <a:lvl1pPr marL="285750" indent="-285750">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138606" y="2474230"/>
            <a:ext cx="2010830" cy="3702416"/>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3861553" y="2474230"/>
            <a:ext cx="2004207" cy="3691680"/>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6564693" y="2474230"/>
            <a:ext cx="1981428" cy="3691680"/>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Oval 14"/>
          <p:cNvSpPr/>
          <p:nvPr userDrawn="1"/>
        </p:nvSpPr>
        <p:spPr>
          <a:xfrm>
            <a:off x="612326" y="2038157"/>
            <a:ext cx="360218"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1</a:t>
            </a:r>
          </a:p>
        </p:txBody>
      </p:sp>
      <p:sp>
        <p:nvSpPr>
          <p:cNvPr id="16" name="Oval 15"/>
          <p:cNvSpPr/>
          <p:nvPr userDrawn="1"/>
        </p:nvSpPr>
        <p:spPr>
          <a:xfrm>
            <a:off x="3325453" y="2038156"/>
            <a:ext cx="360218"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2</a:t>
            </a:r>
          </a:p>
        </p:txBody>
      </p:sp>
      <p:sp>
        <p:nvSpPr>
          <p:cNvPr id="20" name="Oval 19"/>
          <p:cNvSpPr/>
          <p:nvPr userDrawn="1"/>
        </p:nvSpPr>
        <p:spPr>
          <a:xfrm>
            <a:off x="6035338" y="2038155"/>
            <a:ext cx="360218"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3</a:t>
            </a:r>
          </a:p>
        </p:txBody>
      </p:sp>
      <p:sp>
        <p:nvSpPr>
          <p:cNvPr id="17" name="TextBox 16"/>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91343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325091" y="5403275"/>
            <a:ext cx="4861170" cy="525928"/>
          </a:xfrm>
        </p:spPr>
        <p:txBody>
          <a:bodyPr>
            <a:normAutofit/>
          </a:bodyPr>
          <a:lstStyle>
            <a:lvl1pPr marL="0" indent="0">
              <a:lnSpc>
                <a:spcPct val="100000"/>
              </a:lnSpc>
              <a:spcBef>
                <a:spcPts val="0"/>
              </a:spcBef>
              <a:buNone/>
              <a:defRPr sz="3000" cap="all" baseline="0">
                <a:solidFill>
                  <a:schemeClr val="tx1"/>
                </a:solidFill>
              </a:defRPr>
            </a:lvl1pPr>
          </a:lstStyle>
          <a:p>
            <a:pPr lvl="0"/>
            <a:r>
              <a:rPr lang="en-US" dirty="0"/>
              <a:t>PRESENTATION title</a:t>
            </a:r>
          </a:p>
        </p:txBody>
      </p:sp>
      <p:sp>
        <p:nvSpPr>
          <p:cNvPr id="18" name="Picture Placeholder 17"/>
          <p:cNvSpPr>
            <a:spLocks noGrp="1"/>
          </p:cNvSpPr>
          <p:nvPr>
            <p:ph type="pic" sz="quarter" idx="11"/>
          </p:nvPr>
        </p:nvSpPr>
        <p:spPr>
          <a:xfrm>
            <a:off x="0" y="0"/>
            <a:ext cx="9144000" cy="4572000"/>
          </a:xfrm>
          <a:effectLst/>
        </p:spPr>
        <p:txBody>
          <a:bodyPr/>
          <a:lstStyle>
            <a:lvl1pPr marL="0" indent="0">
              <a:buNone/>
              <a:defRPr/>
            </a:lvl1pPr>
          </a:lstStyle>
          <a:p>
            <a:r>
              <a:rPr lang="en-US" dirty="0"/>
              <a:t>Click icon to add picture</a:t>
            </a:r>
          </a:p>
        </p:txBody>
      </p:sp>
      <p:sp>
        <p:nvSpPr>
          <p:cNvPr id="11" name="Text Placeholder 2"/>
          <p:cNvSpPr>
            <a:spLocks noGrp="1"/>
          </p:cNvSpPr>
          <p:nvPr>
            <p:ph type="body" sz="quarter" idx="12" hasCustomPrompt="1"/>
          </p:nvPr>
        </p:nvSpPr>
        <p:spPr>
          <a:xfrm>
            <a:off x="3323627" y="5897172"/>
            <a:ext cx="4862633" cy="472352"/>
          </a:xfrm>
        </p:spPr>
        <p:txBody>
          <a:bodyPr>
            <a:normAutofit/>
          </a:bodyPr>
          <a:lstStyle>
            <a:lvl1pPr marL="0" indent="0">
              <a:buNone/>
              <a:defRPr sz="2000">
                <a:solidFill>
                  <a:schemeClr val="tx1"/>
                </a:solidFill>
              </a:defRPr>
            </a:lvl1pPr>
          </a:lstStyle>
          <a:p>
            <a:pPr lvl="0"/>
            <a:r>
              <a:rPr lang="en-US" dirty="0"/>
              <a:t>Office/Program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895" y="5352116"/>
            <a:ext cx="1996064" cy="883125"/>
          </a:xfrm>
          <a:prstGeom prst="rect">
            <a:avLst/>
          </a:prstGeom>
        </p:spPr>
      </p:pic>
    </p:spTree>
    <p:extLst>
      <p:ext uri="{BB962C8B-B14F-4D97-AF65-F5344CB8AC3E}">
        <p14:creationId xmlns:p14="http://schemas.microsoft.com/office/powerpoint/2010/main" val="18056616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sp>
        <p:nvSpPr>
          <p:cNvPr id="7" name="Text Placeholder 2"/>
          <p:cNvSpPr>
            <a:spLocks noGrp="1"/>
          </p:cNvSpPr>
          <p:nvPr>
            <p:ph type="body" sz="quarter" idx="21" hasCustomPrompt="1"/>
          </p:nvPr>
        </p:nvSpPr>
        <p:spPr>
          <a:xfrm>
            <a:off x="-8311" y="673973"/>
            <a:ext cx="9143998" cy="482030"/>
          </a:xfrm>
        </p:spPr>
        <p:txBody>
          <a:bodyPr>
            <a:noAutofit/>
          </a:bodyPr>
          <a:lstStyle>
            <a:lvl1pPr marL="0" indent="0" algn="ctr">
              <a:buNone/>
              <a:defRPr sz="3000" baseline="0">
                <a:solidFill>
                  <a:schemeClr val="tx1">
                    <a:lumMod val="75000"/>
                    <a:lumOff val="25000"/>
                  </a:schemeClr>
                </a:solidFill>
              </a:defRPr>
            </a:lvl1pPr>
          </a:lstStyle>
          <a:p>
            <a:pPr lvl="0"/>
            <a:r>
              <a:rPr lang="en-US" dirty="0"/>
              <a:t>Number List 2: Traditional</a:t>
            </a:r>
          </a:p>
        </p:txBody>
      </p:sp>
      <p:cxnSp>
        <p:nvCxnSpPr>
          <p:cNvPr id="8" name="Straight Connector 7"/>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9" y="1606082"/>
            <a:ext cx="7544414" cy="4662833"/>
          </a:xfrm>
        </p:spPr>
        <p:txBody>
          <a:bodyPr>
            <a:noAutofit/>
          </a:bodyPr>
          <a:lstStyle>
            <a:lvl1pPr marL="290513" indent="-290513">
              <a:buClr>
                <a:srgbClr val="404040"/>
              </a:buClr>
              <a:buFont typeface="+mj-lt"/>
              <a:buAutoNum type="arabicPeriod"/>
              <a:tabLst/>
              <a:defRPr sz="2000"/>
            </a:lvl1pPr>
            <a:lvl2pPr marL="571500" indent="-290513">
              <a:buClr>
                <a:srgbClr val="404040"/>
              </a:buClr>
              <a:buFont typeface="+mj-lt"/>
              <a:buAutoNum type="alphaLcPeriod"/>
              <a:defRPr sz="2000"/>
            </a:lvl2pPr>
            <a:lvl3pPr marL="747713" indent="-228600">
              <a:buClr>
                <a:srgbClr val="404040"/>
              </a:buClr>
              <a:buFont typeface="+mj-lt"/>
              <a:buAutoNum type="romanLcPeriod"/>
              <a:defRPr sz="1800"/>
            </a:lvl3pPr>
          </a:lstStyle>
          <a:p>
            <a:pPr lvl="0"/>
            <a:r>
              <a:rPr lang="en-US" dirty="0"/>
              <a:t>First Level</a:t>
            </a:r>
          </a:p>
          <a:p>
            <a:pPr lvl="1"/>
            <a:r>
              <a:rPr lang="en-US" dirty="0"/>
              <a:t>Second level</a:t>
            </a:r>
          </a:p>
          <a:p>
            <a:pPr lvl="2"/>
            <a:r>
              <a:rPr lang="en-US" dirty="0"/>
              <a:t>Third level</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a:t>
            </a:r>
            <a:r>
              <a:rPr lang="en-US" baseline="0" dirty="0">
                <a:solidFill>
                  <a:srgbClr val="349D96"/>
                </a:solidFill>
                <a:latin typeface="Century Gothic" panose="020B0502020202020204" pitchFamily="34" charset="0"/>
              </a:rPr>
              <a:t>State Department of Health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9326600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sp>
        <p:nvSpPr>
          <p:cNvPr id="18" name="Text Placeholder 2"/>
          <p:cNvSpPr>
            <a:spLocks noGrp="1"/>
          </p:cNvSpPr>
          <p:nvPr userDrawn="1">
            <p:ph type="body" sz="quarter" idx="21" hasCustomPrompt="1"/>
          </p:nvPr>
        </p:nvSpPr>
        <p:spPr>
          <a:xfrm>
            <a:off x="-8311" y="673973"/>
            <a:ext cx="9143998" cy="482030"/>
          </a:xfrm>
        </p:spPr>
        <p:txBody>
          <a:bodyPr>
            <a:noAutofit/>
          </a:bodyPr>
          <a:lstStyle>
            <a:lvl1pPr marL="0" indent="0" algn="ctr">
              <a:buFont typeface="Arial" panose="020B0604020202020204" pitchFamily="34" charset="0"/>
              <a:buNone/>
              <a:defRPr sz="3000" baseline="0">
                <a:solidFill>
                  <a:schemeClr val="tx1">
                    <a:lumMod val="75000"/>
                    <a:lumOff val="25000"/>
                  </a:schemeClr>
                </a:solidFill>
              </a:defRPr>
            </a:lvl1pPr>
          </a:lstStyle>
          <a:p>
            <a:pPr lvl="0"/>
            <a:r>
              <a:rPr lang="en-US" dirty="0"/>
              <a:t>Icon List (insert icons inside the circles)</a:t>
            </a:r>
          </a:p>
        </p:txBody>
      </p:sp>
      <p:cxnSp>
        <p:nvCxnSpPr>
          <p:cNvPr id="25" name="Straight Connector 24"/>
          <p:cNvCxnSpPr/>
          <p:nvPr userDrawn="1"/>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270490" y="2616607"/>
            <a:ext cx="1790700" cy="372955"/>
          </a:xfrm>
        </p:spPr>
        <p:txBody>
          <a:bodyPr>
            <a:noAutofit/>
          </a:bodyPr>
          <a:lstStyle>
            <a:lvl1pPr marL="285750" indent="-285750" algn="l">
              <a:buFont typeface="Arial" panose="020B0604020202020204" pitchFamily="34" charset="0"/>
              <a:buNone/>
              <a:defRPr lang="en-US" sz="2000" b="1"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3677051" y="2616605"/>
            <a:ext cx="1790700" cy="372955"/>
          </a:xfrm>
        </p:spPr>
        <p:txBody>
          <a:bodyPr>
            <a:noAutofit/>
          </a:bodyPr>
          <a:lstStyle>
            <a:lvl1pPr marL="285750" indent="-285750" algn="l">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6099138" y="2616609"/>
            <a:ext cx="1790700" cy="372955"/>
          </a:xfrm>
        </p:spPr>
        <p:txBody>
          <a:bodyPr>
            <a:noAutofit/>
          </a:bodyPr>
          <a:lstStyle>
            <a:lvl1pPr marL="285750" indent="-285750" algn="l">
              <a:buFont typeface="Arial" panose="020B0604020202020204" pitchFamily="34" charset="0"/>
              <a:buNone/>
              <a:defRPr lang="en-US" sz="2000" b="1" kern="120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270490" y="2992983"/>
            <a:ext cx="1790700" cy="3198287"/>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3676918" y="2992981"/>
            <a:ext cx="1790700" cy="3198289"/>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6098698" y="2992985"/>
            <a:ext cx="1790700" cy="3198285"/>
          </a:xfrm>
        </p:spPr>
        <p:txBody>
          <a:bodyPr>
            <a:noAutofit/>
          </a:bodyPr>
          <a:lstStyle>
            <a:lvl1pPr marL="285750" indent="-285750">
              <a:buFont typeface="Arial" panose="020B0604020202020204" pitchFamily="34" charset="0"/>
              <a:buNone/>
              <a:defRPr lang="en-US" sz="2000" kern="1200" baseline="0" dirty="0">
                <a:solidFill>
                  <a:schemeClr val="tx1">
                    <a:lumMod val="75000"/>
                    <a:lumOff val="25000"/>
                  </a:schemeClr>
                </a:solidFill>
                <a:latin typeface="Century Gothic" panose="020B0502020202020204" pitchFamily="34" charset="0"/>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4" name="Oval 13"/>
          <p:cNvSpPr/>
          <p:nvPr/>
        </p:nvSpPr>
        <p:spPr>
          <a:xfrm>
            <a:off x="1785866" y="1700861"/>
            <a:ext cx="739897"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7" name="Oval 16"/>
          <p:cNvSpPr/>
          <p:nvPr/>
        </p:nvSpPr>
        <p:spPr>
          <a:xfrm>
            <a:off x="4148536" y="1700861"/>
            <a:ext cx="739897"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1" name="Oval 20"/>
          <p:cNvSpPr/>
          <p:nvPr/>
        </p:nvSpPr>
        <p:spPr>
          <a:xfrm>
            <a:off x="6580067" y="1700861"/>
            <a:ext cx="739897"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TextBox 15"/>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a:t>
            </a:r>
            <a:r>
              <a:rPr lang="en-US" baseline="0" dirty="0">
                <a:solidFill>
                  <a:srgbClr val="349D96"/>
                </a:solidFill>
                <a:latin typeface="Century Gothic" panose="020B0502020202020204" pitchFamily="34" charset="0"/>
              </a:rPr>
              <a:t>State Department of Health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517230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dirty="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D8E3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dirty="0"/>
          </a:p>
        </p:txBody>
      </p:sp>
      <p:sp>
        <p:nvSpPr>
          <p:cNvPr id="10" name="TextBox 9"/>
          <p:cNvSpPr txBox="1"/>
          <p:nvPr userDrawn="1"/>
        </p:nvSpPr>
        <p:spPr>
          <a:xfrm>
            <a:off x="1" y="583087"/>
            <a:ext cx="9144000" cy="523220"/>
          </a:xfrm>
          <a:prstGeom prst="rect">
            <a:avLst/>
          </a:prstGeom>
          <a:noFill/>
          <a:effectLst/>
        </p:spPr>
        <p:txBody>
          <a:bodyPr wrap="none" rtlCol="0">
            <a:noAutofit/>
          </a:bodyPr>
          <a:lstStyle/>
          <a:p>
            <a:pPr algn="ctr"/>
            <a:r>
              <a:rPr lang="en-US" sz="2800" dirty="0">
                <a:solidFill>
                  <a:schemeClr val="tx1">
                    <a:lumMod val="75000"/>
                    <a:lumOff val="25000"/>
                  </a:schemeClr>
                </a:solidFill>
                <a:latin typeface="Century Gothic" panose="020B0502020202020204" pitchFamily="34" charset="0"/>
              </a:rPr>
              <a:t>Washington State Local Health Jurisdictions</a:t>
            </a:r>
          </a:p>
        </p:txBody>
      </p:sp>
      <p:cxnSp>
        <p:nvCxnSpPr>
          <p:cNvPr id="11" name="Straight Connector 10"/>
          <p:cNvCxnSpPr/>
          <p:nvPr userDrawn="1"/>
        </p:nvCxnSpPr>
        <p:spPr>
          <a:xfrm flipV="1">
            <a:off x="4322814" y="1196654"/>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588" y="6037359"/>
            <a:ext cx="1066504" cy="471857"/>
          </a:xfrm>
          <a:prstGeom prst="rect">
            <a:avLst/>
          </a:prstGeom>
        </p:spPr>
      </p:pic>
      <p:sp>
        <p:nvSpPr>
          <p:cNvPr id="17" name="TextBox 16"/>
          <p:cNvSpPr txBox="1"/>
          <p:nvPr userDrawn="1"/>
        </p:nvSpPr>
        <p:spPr>
          <a:xfrm>
            <a:off x="599909" y="5183825"/>
            <a:ext cx="1473881" cy="553998"/>
          </a:xfrm>
          <a:prstGeom prst="rect">
            <a:avLst/>
          </a:prstGeom>
          <a:noFill/>
          <a:effectLst/>
        </p:spPr>
        <p:txBody>
          <a:bodyPr wrap="square" rtlCol="0">
            <a:spAutoFit/>
          </a:bodyPr>
          <a:lstStyle/>
          <a:p>
            <a:r>
              <a:rPr lang="en-US" sz="1000" b="1" dirty="0">
                <a:solidFill>
                  <a:schemeClr val="tx1">
                    <a:lumMod val="75000"/>
                    <a:lumOff val="25000"/>
                  </a:schemeClr>
                </a:solidFill>
                <a:latin typeface="Century Gothic" panose="020B0502020202020204" pitchFamily="34" charset="0"/>
              </a:rPr>
              <a:t>*</a:t>
            </a:r>
            <a:r>
              <a:rPr lang="en-US" sz="1000" b="1" kern="1200" dirty="0">
                <a:solidFill>
                  <a:schemeClr val="tx1">
                    <a:lumMod val="75000"/>
                    <a:lumOff val="25000"/>
                  </a:schemeClr>
                </a:solidFill>
                <a:latin typeface="Century Gothic" panose="020B0502020202020204" pitchFamily="34" charset="0"/>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r>
                <a:rPr lang="en-US" sz="800" dirty="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D8E36E"/>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2981907" cy="579646"/>
          </a:xfrm>
          <a:prstGeom prst="rect">
            <a:avLst/>
          </a:prstGeom>
          <a:noFill/>
          <a:ln w="12700">
            <a:solidFill>
              <a:schemeClr val="bg1"/>
            </a:solidFill>
          </a:ln>
          <a:effectLst/>
        </p:spPr>
        <p:txBody>
          <a:bodyPr wrap="none" rtlCol="0">
            <a:spAutoFit/>
          </a:bodyPr>
          <a:lstStyle/>
          <a:p>
            <a:r>
              <a:rPr lang="en-US" sz="1000" b="1" dirty="0">
                <a:solidFill>
                  <a:schemeClr val="tx1">
                    <a:lumMod val="75000"/>
                    <a:lumOff val="25000"/>
                  </a:schemeClr>
                </a:solidFill>
                <a:latin typeface="Century Gothic" panose="020B0502020202020204" pitchFamily="34" charset="0"/>
              </a:rPr>
              <a:t>Washington State Total Population </a:t>
            </a:r>
            <a:r>
              <a:rPr lang="en-US" sz="1000" b="1" i="1" dirty="0">
                <a:solidFill>
                  <a:schemeClr val="tx1">
                    <a:lumMod val="75000"/>
                    <a:lumOff val="25000"/>
                  </a:schemeClr>
                </a:solidFill>
                <a:latin typeface="Century Gothic" panose="020B0502020202020204" pitchFamily="34" charset="0"/>
              </a:rPr>
              <a:t>(estimate)</a:t>
            </a:r>
          </a:p>
          <a:p>
            <a:r>
              <a:rPr lang="en-US" sz="1000" b="1">
                <a:solidFill>
                  <a:schemeClr val="tx1">
                    <a:lumMod val="75000"/>
                    <a:lumOff val="25000"/>
                  </a:schemeClr>
                </a:solidFill>
                <a:latin typeface="Century Gothic" panose="020B0502020202020204" pitchFamily="34" charset="0"/>
              </a:rPr>
              <a:t>April 2017: </a:t>
            </a:r>
            <a:r>
              <a:rPr lang="en-US" sz="1000" b="1" dirty="0">
                <a:solidFill>
                  <a:schemeClr val="tx1">
                    <a:lumMod val="75000"/>
                    <a:lumOff val="25000"/>
                  </a:schemeClr>
                </a:solidFill>
                <a:latin typeface="Century Gothic" panose="020B0502020202020204" pitchFamily="34" charset="0"/>
              </a:rPr>
              <a:t>7,310,300</a:t>
            </a:r>
          </a:p>
          <a:p>
            <a:pPr>
              <a:spcBef>
                <a:spcPts val="200"/>
              </a:spcBef>
            </a:pPr>
            <a:r>
              <a:rPr lang="en-US" sz="1000" b="1" i="1" dirty="0">
                <a:solidFill>
                  <a:schemeClr val="tx1">
                    <a:lumMod val="75000"/>
                    <a:lumOff val="25000"/>
                  </a:schemeClr>
                </a:solidFill>
                <a:latin typeface="Century Gothic" panose="020B0502020202020204" pitchFamily="34" charset="0"/>
              </a:rPr>
              <a:t>Source: </a:t>
            </a:r>
            <a:r>
              <a:rPr lang="en-US" sz="1000" b="1" dirty="0">
                <a:solidFill>
                  <a:schemeClr val="tx1">
                    <a:lumMod val="75000"/>
                    <a:lumOff val="25000"/>
                  </a:schemeClr>
                </a:solidFill>
                <a:latin typeface="Century Gothic" panose="020B0502020202020204" pitchFamily="34" charset="0"/>
              </a:rPr>
              <a:t>Office of Financial Management</a:t>
            </a:r>
          </a:p>
        </p:txBody>
      </p:sp>
      <p:sp>
        <p:nvSpPr>
          <p:cNvPr id="21" name="TextBox 20"/>
          <p:cNvSpPr txBox="1"/>
          <p:nvPr/>
        </p:nvSpPr>
        <p:spPr>
          <a:xfrm>
            <a:off x="3328964" y="1458343"/>
            <a:ext cx="797013"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Century Gothic" panose="020B0502020202020204" pitchFamily="34" charset="0"/>
              </a:rPr>
              <a:t>Whatcom</a:t>
            </a:r>
          </a:p>
          <a:p>
            <a:pPr algn="ctr"/>
            <a:r>
              <a:rPr lang="en-US" sz="1000" b="1" i="1" dirty="0">
                <a:solidFill>
                  <a:schemeClr val="bg1"/>
                </a:solidFill>
                <a:latin typeface="Century Gothic" panose="020B0502020202020204" pitchFamily="34" charset="0"/>
              </a:rPr>
              <a:t>216,300</a:t>
            </a:r>
          </a:p>
        </p:txBody>
      </p:sp>
      <p:sp>
        <p:nvSpPr>
          <p:cNvPr id="22" name="TextBox 21"/>
          <p:cNvSpPr txBox="1"/>
          <p:nvPr/>
        </p:nvSpPr>
        <p:spPr>
          <a:xfrm>
            <a:off x="3369368" y="1893619"/>
            <a:ext cx="652743" cy="400110"/>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Skagit</a:t>
            </a:r>
          </a:p>
          <a:p>
            <a:pPr algn="ctr"/>
            <a:r>
              <a:rPr lang="en-US" sz="1000" b="1" i="1" dirty="0">
                <a:solidFill>
                  <a:schemeClr val="bg1"/>
                </a:solidFill>
                <a:latin typeface="Century Gothic" panose="020B0502020202020204" pitchFamily="34" charset="0"/>
              </a:rPr>
              <a:t>124,100</a:t>
            </a:r>
          </a:p>
        </p:txBody>
      </p:sp>
      <p:sp>
        <p:nvSpPr>
          <p:cNvPr id="23" name="TextBox 22"/>
          <p:cNvSpPr txBox="1"/>
          <p:nvPr/>
        </p:nvSpPr>
        <p:spPr>
          <a:xfrm>
            <a:off x="3287379" y="2428065"/>
            <a:ext cx="869149" cy="400110"/>
          </a:xfrm>
          <a:prstGeom prst="rect">
            <a:avLst/>
          </a:prstGeom>
          <a:noFill/>
          <a:ln w="12700">
            <a:noFill/>
          </a:ln>
          <a:effectLst/>
        </p:spPr>
        <p:txBody>
          <a:bodyPr wrap="none" rtlCol="0">
            <a:spAutoFit/>
          </a:bodyPr>
          <a:lstStyle/>
          <a:p>
            <a:pPr algn="ctr"/>
            <a:r>
              <a:rPr lang="en-US" sz="1000" b="1" dirty="0">
                <a:solidFill>
                  <a:schemeClr val="tx1">
                    <a:lumMod val="75000"/>
                    <a:lumOff val="25000"/>
                  </a:schemeClr>
                </a:solidFill>
                <a:latin typeface="Century Gothic" panose="020B0502020202020204" pitchFamily="34" charset="0"/>
              </a:rPr>
              <a:t>Snohomish</a:t>
            </a:r>
          </a:p>
          <a:p>
            <a:pPr algn="ctr"/>
            <a:r>
              <a:rPr lang="en-US" sz="1000" b="1" i="1" dirty="0">
                <a:solidFill>
                  <a:schemeClr val="tx1">
                    <a:lumMod val="75000"/>
                    <a:lumOff val="25000"/>
                  </a:schemeClr>
                </a:solidFill>
                <a:latin typeface="Century Gothic" panose="020B0502020202020204" pitchFamily="34" charset="0"/>
              </a:rPr>
              <a:t>789,400</a:t>
            </a:r>
          </a:p>
        </p:txBody>
      </p:sp>
      <p:sp>
        <p:nvSpPr>
          <p:cNvPr id="24" name="TextBox 23"/>
          <p:cNvSpPr txBox="1"/>
          <p:nvPr/>
        </p:nvSpPr>
        <p:spPr>
          <a:xfrm>
            <a:off x="3077461" y="3008582"/>
            <a:ext cx="1037463" cy="553998"/>
          </a:xfrm>
          <a:prstGeom prst="rect">
            <a:avLst/>
          </a:prstGeom>
          <a:noFill/>
          <a:ln w="12700">
            <a:noFill/>
          </a:ln>
          <a:effectLst/>
        </p:spPr>
        <p:txBody>
          <a:bodyPr wrap="none" rtlCol="0">
            <a:spAutoFit/>
          </a:bodyPr>
          <a:lstStyle/>
          <a:p>
            <a:pPr algn="ctr"/>
            <a:r>
              <a:rPr lang="en-US" sz="1000" b="1" dirty="0">
                <a:solidFill>
                  <a:schemeClr val="tx1">
                    <a:lumMod val="75000"/>
                    <a:lumOff val="25000"/>
                  </a:schemeClr>
                </a:solidFill>
                <a:latin typeface="Century Gothic" panose="020B0502020202020204" pitchFamily="34" charset="0"/>
              </a:rPr>
              <a:t>Seattle &amp; King</a:t>
            </a:r>
          </a:p>
          <a:p>
            <a:pPr algn="ctr"/>
            <a:r>
              <a:rPr lang="en-US" sz="1000" b="1" dirty="0">
                <a:solidFill>
                  <a:schemeClr val="tx1">
                    <a:lumMod val="75000"/>
                    <a:lumOff val="25000"/>
                  </a:schemeClr>
                </a:solidFill>
                <a:latin typeface="Century Gothic" panose="020B0502020202020204" pitchFamily="34" charset="0"/>
              </a:rPr>
              <a:t>County</a:t>
            </a:r>
          </a:p>
          <a:p>
            <a:pPr algn="ctr"/>
            <a:r>
              <a:rPr lang="en-US" sz="1000" b="1" i="1" dirty="0">
                <a:solidFill>
                  <a:schemeClr val="tx1">
                    <a:lumMod val="75000"/>
                    <a:lumOff val="25000"/>
                  </a:schemeClr>
                </a:solidFill>
                <a:latin typeface="Century Gothic" panose="020B0502020202020204" pitchFamily="34" charset="0"/>
              </a:rPr>
              <a:t>2,153,700</a:t>
            </a:r>
          </a:p>
        </p:txBody>
      </p:sp>
      <p:sp>
        <p:nvSpPr>
          <p:cNvPr id="25" name="TextBox 24"/>
          <p:cNvSpPr txBox="1"/>
          <p:nvPr/>
        </p:nvSpPr>
        <p:spPr>
          <a:xfrm>
            <a:off x="2816795" y="3676919"/>
            <a:ext cx="1192954" cy="400110"/>
          </a:xfrm>
          <a:prstGeom prst="rect">
            <a:avLst/>
          </a:prstGeom>
          <a:noFill/>
          <a:ln w="12700">
            <a:noFill/>
          </a:ln>
          <a:effectLst/>
        </p:spPr>
        <p:txBody>
          <a:bodyPr wrap="none" rtlCol="0">
            <a:spAutoFit/>
          </a:bodyPr>
          <a:lstStyle/>
          <a:p>
            <a:pPr algn="ctr"/>
            <a:r>
              <a:rPr lang="en-US" sz="1000" b="1" dirty="0">
                <a:solidFill>
                  <a:schemeClr val="tx1">
                    <a:lumMod val="75000"/>
                    <a:lumOff val="25000"/>
                  </a:schemeClr>
                </a:solidFill>
                <a:latin typeface="Century Gothic" panose="020B0502020202020204" pitchFamily="34" charset="0"/>
              </a:rPr>
              <a:t>Tacoma-Pierce*</a:t>
            </a:r>
          </a:p>
          <a:p>
            <a:pPr algn="ctr"/>
            <a:r>
              <a:rPr lang="en-US" sz="1000" b="1" i="1" dirty="0">
                <a:solidFill>
                  <a:schemeClr val="tx1">
                    <a:lumMod val="75000"/>
                    <a:lumOff val="25000"/>
                  </a:schemeClr>
                </a:solidFill>
                <a:latin typeface="Century Gothic" panose="020B0502020202020204" pitchFamily="34" charset="0"/>
              </a:rPr>
              <a:t>859,400</a:t>
            </a:r>
          </a:p>
        </p:txBody>
      </p:sp>
      <p:sp>
        <p:nvSpPr>
          <p:cNvPr id="26" name="TextBox 25"/>
          <p:cNvSpPr txBox="1"/>
          <p:nvPr/>
        </p:nvSpPr>
        <p:spPr>
          <a:xfrm>
            <a:off x="2677695" y="4149869"/>
            <a:ext cx="580608" cy="400110"/>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Lewis</a:t>
            </a:r>
          </a:p>
          <a:p>
            <a:pPr algn="ctr"/>
            <a:r>
              <a:rPr lang="en-US" sz="1000" b="1" dirty="0">
                <a:solidFill>
                  <a:schemeClr val="bg1"/>
                </a:solidFill>
                <a:latin typeface="Century Gothic" panose="020B0502020202020204" pitchFamily="34" charset="0"/>
              </a:rPr>
              <a:t>77,440</a:t>
            </a:r>
          </a:p>
        </p:txBody>
      </p:sp>
      <p:sp>
        <p:nvSpPr>
          <p:cNvPr id="27" name="TextBox 26"/>
          <p:cNvSpPr txBox="1"/>
          <p:nvPr/>
        </p:nvSpPr>
        <p:spPr>
          <a:xfrm>
            <a:off x="2520630" y="4597887"/>
            <a:ext cx="652743" cy="400110"/>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Cowlitz</a:t>
            </a:r>
          </a:p>
          <a:p>
            <a:pPr algn="ctr"/>
            <a:r>
              <a:rPr lang="en-US" sz="1000" b="1" i="1" dirty="0">
                <a:solidFill>
                  <a:schemeClr val="bg1"/>
                </a:solidFill>
                <a:latin typeface="Century Gothic" panose="020B0502020202020204" pitchFamily="34" charset="0"/>
              </a:rPr>
              <a:t>105,900</a:t>
            </a:r>
          </a:p>
        </p:txBody>
      </p:sp>
      <p:sp>
        <p:nvSpPr>
          <p:cNvPr id="28" name="TextBox 27"/>
          <p:cNvSpPr txBox="1"/>
          <p:nvPr/>
        </p:nvSpPr>
        <p:spPr>
          <a:xfrm>
            <a:off x="2645757" y="5105312"/>
            <a:ext cx="652743" cy="400110"/>
          </a:xfrm>
          <a:prstGeom prst="rect">
            <a:avLst/>
          </a:prstGeom>
          <a:noFill/>
          <a:ln w="12700">
            <a:noFill/>
          </a:ln>
          <a:effectLst/>
        </p:spPr>
        <p:txBody>
          <a:bodyPr wrap="none" rtlCol="0">
            <a:spAutoFit/>
          </a:bodyPr>
          <a:lstStyle/>
          <a:p>
            <a:pPr algn="ctr"/>
            <a:r>
              <a:rPr lang="en-US" sz="1000" b="1" dirty="0">
                <a:solidFill>
                  <a:schemeClr val="tx1">
                    <a:lumMod val="75000"/>
                    <a:lumOff val="25000"/>
                  </a:schemeClr>
                </a:solidFill>
                <a:latin typeface="Century Gothic" panose="020B0502020202020204" pitchFamily="34" charset="0"/>
              </a:rPr>
              <a:t>Clark*</a:t>
            </a:r>
          </a:p>
          <a:p>
            <a:pPr algn="ctr"/>
            <a:r>
              <a:rPr lang="en-US" sz="1000" b="1" i="1" dirty="0">
                <a:solidFill>
                  <a:schemeClr val="tx1">
                    <a:lumMod val="75000"/>
                    <a:lumOff val="25000"/>
                  </a:schemeClr>
                </a:solidFill>
                <a:latin typeface="Century Gothic" panose="020B0502020202020204" pitchFamily="34" charset="0"/>
              </a:rPr>
              <a:t>471,000</a:t>
            </a:r>
          </a:p>
        </p:txBody>
      </p:sp>
      <p:sp>
        <p:nvSpPr>
          <p:cNvPr id="29" name="TextBox 28"/>
          <p:cNvSpPr txBox="1"/>
          <p:nvPr/>
        </p:nvSpPr>
        <p:spPr>
          <a:xfrm>
            <a:off x="3129233" y="4685563"/>
            <a:ext cx="808235" cy="400110"/>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Skamania</a:t>
            </a:r>
          </a:p>
          <a:p>
            <a:pPr algn="ctr"/>
            <a:r>
              <a:rPr lang="en-US" sz="1000" b="1" i="1" dirty="0">
                <a:solidFill>
                  <a:schemeClr val="bg1"/>
                </a:solidFill>
                <a:latin typeface="Century Gothic" panose="020B0502020202020204" pitchFamily="34" charset="0"/>
              </a:rPr>
              <a:t>11,690</a:t>
            </a:r>
          </a:p>
        </p:txBody>
      </p:sp>
      <p:sp>
        <p:nvSpPr>
          <p:cNvPr id="30" name="TextBox 29"/>
          <p:cNvSpPr txBox="1"/>
          <p:nvPr/>
        </p:nvSpPr>
        <p:spPr>
          <a:xfrm>
            <a:off x="4010548" y="5026568"/>
            <a:ext cx="673582" cy="400110"/>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Klickitat</a:t>
            </a:r>
          </a:p>
          <a:p>
            <a:pPr algn="ctr"/>
            <a:r>
              <a:rPr lang="en-US" sz="1000" b="1" i="1" dirty="0">
                <a:solidFill>
                  <a:schemeClr val="bg1"/>
                </a:solidFill>
                <a:latin typeface="Century Gothic" panose="020B0502020202020204" pitchFamily="34" charset="0"/>
              </a:rPr>
              <a:t>21,660</a:t>
            </a:r>
          </a:p>
        </p:txBody>
      </p:sp>
      <p:sp>
        <p:nvSpPr>
          <p:cNvPr id="31" name="TextBox 30"/>
          <p:cNvSpPr txBox="1"/>
          <p:nvPr/>
        </p:nvSpPr>
        <p:spPr>
          <a:xfrm>
            <a:off x="2444912" y="2120897"/>
            <a:ext cx="580608" cy="400110"/>
          </a:xfrm>
          <a:prstGeom prst="rect">
            <a:avLst/>
          </a:prstGeom>
          <a:noFill/>
          <a:ln w="12700">
            <a:noFill/>
          </a:ln>
          <a:effectLst/>
        </p:spPr>
        <p:txBody>
          <a:bodyPr wrap="none" rtlCol="0">
            <a:spAutoFit/>
          </a:bodyPr>
          <a:lstStyle/>
          <a:p>
            <a:pPr algn="ctr"/>
            <a:r>
              <a:rPr lang="en-US" sz="1000" b="1" dirty="0">
                <a:solidFill>
                  <a:schemeClr val="tx1">
                    <a:lumMod val="75000"/>
                    <a:lumOff val="25000"/>
                  </a:schemeClr>
                </a:solidFill>
                <a:latin typeface="Century Gothic" panose="020B0502020202020204" pitchFamily="34" charset="0"/>
              </a:rPr>
              <a:t>Island</a:t>
            </a:r>
          </a:p>
          <a:p>
            <a:pPr algn="ctr"/>
            <a:r>
              <a:rPr lang="en-US" sz="1000" b="1" i="1" dirty="0">
                <a:solidFill>
                  <a:schemeClr val="tx1">
                    <a:lumMod val="75000"/>
                    <a:lumOff val="25000"/>
                  </a:schemeClr>
                </a:solidFill>
                <a:latin typeface="Century Gothic" panose="020B0502020202020204" pitchFamily="34" charset="0"/>
              </a:rPr>
              <a:t>82,970</a:t>
            </a:r>
          </a:p>
        </p:txBody>
      </p:sp>
      <p:sp>
        <p:nvSpPr>
          <p:cNvPr id="32" name="TextBox 31"/>
          <p:cNvSpPr txBox="1"/>
          <p:nvPr/>
        </p:nvSpPr>
        <p:spPr>
          <a:xfrm>
            <a:off x="1476004" y="2384490"/>
            <a:ext cx="665567" cy="400110"/>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Clallam</a:t>
            </a:r>
          </a:p>
          <a:p>
            <a:pPr algn="ctr"/>
            <a:r>
              <a:rPr lang="en-US" sz="1000" b="1" i="1" dirty="0">
                <a:solidFill>
                  <a:schemeClr val="bg1"/>
                </a:solidFill>
                <a:latin typeface="Century Gothic" panose="020B0502020202020204" pitchFamily="34" charset="0"/>
              </a:rPr>
              <a:t>74,240</a:t>
            </a:r>
          </a:p>
        </p:txBody>
      </p:sp>
      <p:sp>
        <p:nvSpPr>
          <p:cNvPr id="33" name="TextBox 32"/>
          <p:cNvSpPr txBox="1"/>
          <p:nvPr/>
        </p:nvSpPr>
        <p:spPr>
          <a:xfrm>
            <a:off x="1547067" y="2773299"/>
            <a:ext cx="736099" cy="400110"/>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Jefferson</a:t>
            </a:r>
          </a:p>
          <a:p>
            <a:pPr algn="ctr"/>
            <a:r>
              <a:rPr lang="en-US" sz="1000" b="1" i="1" dirty="0">
                <a:solidFill>
                  <a:schemeClr val="bg1"/>
                </a:solidFill>
                <a:latin typeface="Century Gothic" panose="020B0502020202020204" pitchFamily="34" charset="0"/>
              </a:rPr>
              <a:t>31,360</a:t>
            </a:r>
          </a:p>
        </p:txBody>
      </p:sp>
      <p:sp>
        <p:nvSpPr>
          <p:cNvPr id="34" name="TextBox 33"/>
          <p:cNvSpPr txBox="1"/>
          <p:nvPr/>
        </p:nvSpPr>
        <p:spPr>
          <a:xfrm>
            <a:off x="1561409" y="3185348"/>
            <a:ext cx="606256" cy="553998"/>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Grays</a:t>
            </a:r>
          </a:p>
          <a:p>
            <a:pPr algn="ctr"/>
            <a:r>
              <a:rPr lang="en-US" sz="1000" b="1" dirty="0">
                <a:solidFill>
                  <a:schemeClr val="bg1"/>
                </a:solidFill>
                <a:latin typeface="Century Gothic" panose="020B0502020202020204" pitchFamily="34" charset="0"/>
              </a:rPr>
              <a:t>Harbor</a:t>
            </a:r>
          </a:p>
          <a:p>
            <a:pPr algn="ctr"/>
            <a:r>
              <a:rPr lang="en-US" sz="1000" b="1" i="1" dirty="0">
                <a:solidFill>
                  <a:schemeClr val="bg1"/>
                </a:solidFill>
                <a:latin typeface="Century Gothic" panose="020B0502020202020204" pitchFamily="34" charset="0"/>
              </a:rPr>
              <a:t>72,970</a:t>
            </a:r>
          </a:p>
        </p:txBody>
      </p:sp>
      <p:sp>
        <p:nvSpPr>
          <p:cNvPr id="35" name="TextBox 34"/>
          <p:cNvSpPr txBox="1"/>
          <p:nvPr/>
        </p:nvSpPr>
        <p:spPr>
          <a:xfrm>
            <a:off x="1719092" y="4123896"/>
            <a:ext cx="601447" cy="400110"/>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Pacific</a:t>
            </a:r>
          </a:p>
          <a:p>
            <a:pPr algn="ctr"/>
            <a:r>
              <a:rPr lang="en-US" sz="1000" b="1" i="1" dirty="0">
                <a:solidFill>
                  <a:schemeClr val="bg1"/>
                </a:solidFill>
                <a:latin typeface="Century Gothic" panose="020B0502020202020204" pitchFamily="34" charset="0"/>
              </a:rPr>
              <a:t>21,250</a:t>
            </a:r>
          </a:p>
        </p:txBody>
      </p:sp>
      <p:sp>
        <p:nvSpPr>
          <p:cNvPr id="36" name="TextBox 35"/>
          <p:cNvSpPr txBox="1"/>
          <p:nvPr/>
        </p:nvSpPr>
        <p:spPr>
          <a:xfrm>
            <a:off x="1558121" y="4605462"/>
            <a:ext cx="922047" cy="400110"/>
          </a:xfrm>
          <a:prstGeom prst="rect">
            <a:avLst/>
          </a:prstGeom>
          <a:noFill/>
          <a:ln w="12700">
            <a:noFill/>
          </a:ln>
          <a:effectLst/>
        </p:spPr>
        <p:txBody>
          <a:bodyPr wrap="none" rtlCol="0">
            <a:spAutoFit/>
          </a:bodyPr>
          <a:lstStyle/>
          <a:p>
            <a:pPr algn="ctr"/>
            <a:r>
              <a:rPr lang="en-US" sz="1000" b="1" dirty="0">
                <a:solidFill>
                  <a:schemeClr val="tx1">
                    <a:lumMod val="75000"/>
                    <a:lumOff val="25000"/>
                  </a:schemeClr>
                </a:solidFill>
                <a:latin typeface="Century Gothic" panose="020B0502020202020204" pitchFamily="34" charset="0"/>
              </a:rPr>
              <a:t>Wahkiakum</a:t>
            </a:r>
          </a:p>
          <a:p>
            <a:pPr algn="ctr"/>
            <a:r>
              <a:rPr lang="en-US" sz="1000" b="1" i="1" dirty="0">
                <a:solidFill>
                  <a:schemeClr val="tx1">
                    <a:lumMod val="75000"/>
                    <a:lumOff val="25000"/>
                  </a:schemeClr>
                </a:solidFill>
                <a:latin typeface="Century Gothic" panose="020B0502020202020204" pitchFamily="34" charset="0"/>
              </a:rPr>
              <a:t>4,030</a:t>
            </a:r>
          </a:p>
        </p:txBody>
      </p:sp>
      <p:sp>
        <p:nvSpPr>
          <p:cNvPr id="37" name="TextBox 36"/>
          <p:cNvSpPr txBox="1"/>
          <p:nvPr/>
        </p:nvSpPr>
        <p:spPr>
          <a:xfrm>
            <a:off x="2344508" y="3750297"/>
            <a:ext cx="688009" cy="400110"/>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Thurston</a:t>
            </a:r>
          </a:p>
          <a:p>
            <a:pPr algn="ctr"/>
            <a:r>
              <a:rPr lang="en-US" sz="1000" b="1" i="1" dirty="0">
                <a:solidFill>
                  <a:schemeClr val="bg1"/>
                </a:solidFill>
                <a:latin typeface="Century Gothic" panose="020B0502020202020204" pitchFamily="34" charset="0"/>
              </a:rPr>
              <a:t>276,900</a:t>
            </a:r>
          </a:p>
        </p:txBody>
      </p:sp>
      <p:sp>
        <p:nvSpPr>
          <p:cNvPr id="38" name="TextBox 37"/>
          <p:cNvSpPr txBox="1"/>
          <p:nvPr/>
        </p:nvSpPr>
        <p:spPr>
          <a:xfrm>
            <a:off x="2087884" y="3340557"/>
            <a:ext cx="599844" cy="400110"/>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Mason</a:t>
            </a:r>
          </a:p>
          <a:p>
            <a:pPr algn="ctr"/>
            <a:r>
              <a:rPr lang="en-US" sz="1000" b="1" i="1" dirty="0">
                <a:solidFill>
                  <a:schemeClr val="bg1"/>
                </a:solidFill>
                <a:latin typeface="Century Gothic" panose="020B0502020202020204" pitchFamily="34" charset="0"/>
              </a:rPr>
              <a:t>63,190</a:t>
            </a:r>
          </a:p>
        </p:txBody>
      </p:sp>
      <p:sp>
        <p:nvSpPr>
          <p:cNvPr id="39" name="TextBox 38"/>
          <p:cNvSpPr txBox="1"/>
          <p:nvPr/>
        </p:nvSpPr>
        <p:spPr>
          <a:xfrm>
            <a:off x="4225023" y="4318502"/>
            <a:ext cx="659155" cy="400110"/>
          </a:xfrm>
          <a:prstGeom prst="rect">
            <a:avLst/>
          </a:prstGeom>
          <a:noFill/>
          <a:ln w="12700">
            <a:noFill/>
          </a:ln>
          <a:effectLst/>
        </p:spPr>
        <p:txBody>
          <a:bodyPr wrap="none" rtlCol="0">
            <a:spAutoFit/>
          </a:bodyPr>
          <a:lstStyle/>
          <a:p>
            <a:pPr algn="ctr"/>
            <a:r>
              <a:rPr lang="en-US" sz="1000" b="1" dirty="0">
                <a:solidFill>
                  <a:schemeClr val="tx1">
                    <a:lumMod val="75000"/>
                    <a:lumOff val="25000"/>
                  </a:schemeClr>
                </a:solidFill>
                <a:latin typeface="Century Gothic" panose="020B0502020202020204" pitchFamily="34" charset="0"/>
              </a:rPr>
              <a:t>Yakima</a:t>
            </a:r>
          </a:p>
          <a:p>
            <a:pPr algn="ctr"/>
            <a:r>
              <a:rPr lang="en-US" sz="1000" b="1" i="1" dirty="0">
                <a:solidFill>
                  <a:schemeClr val="tx1">
                    <a:lumMod val="75000"/>
                    <a:lumOff val="25000"/>
                  </a:schemeClr>
                </a:solidFill>
                <a:latin typeface="Century Gothic" panose="020B0502020202020204" pitchFamily="34" charset="0"/>
              </a:rPr>
              <a:t>253,000</a:t>
            </a:r>
          </a:p>
        </p:txBody>
      </p:sp>
      <p:sp>
        <p:nvSpPr>
          <p:cNvPr id="40" name="TextBox 39"/>
          <p:cNvSpPr txBox="1"/>
          <p:nvPr/>
        </p:nvSpPr>
        <p:spPr>
          <a:xfrm>
            <a:off x="4263354" y="3514832"/>
            <a:ext cx="582211" cy="400110"/>
          </a:xfrm>
          <a:prstGeom prst="rect">
            <a:avLst/>
          </a:prstGeom>
          <a:noFill/>
          <a:ln w="12700">
            <a:noFill/>
          </a:ln>
          <a:effectLst/>
        </p:spPr>
        <p:txBody>
          <a:bodyPr wrap="none" rtlCol="0">
            <a:spAutoFit/>
          </a:bodyPr>
          <a:lstStyle/>
          <a:p>
            <a:pPr algn="ctr"/>
            <a:r>
              <a:rPr lang="en-US" sz="1000" b="1" dirty="0">
                <a:solidFill>
                  <a:schemeClr val="tx1">
                    <a:lumMod val="75000"/>
                    <a:lumOff val="25000"/>
                  </a:schemeClr>
                </a:solidFill>
                <a:latin typeface="Century Gothic" panose="020B0502020202020204" pitchFamily="34" charset="0"/>
              </a:rPr>
              <a:t>Kittitas</a:t>
            </a:r>
          </a:p>
          <a:p>
            <a:pPr algn="ctr"/>
            <a:r>
              <a:rPr lang="en-US" sz="1000" b="1" i="1" dirty="0">
                <a:solidFill>
                  <a:schemeClr val="tx1">
                    <a:lumMod val="75000"/>
                    <a:lumOff val="25000"/>
                  </a:schemeClr>
                </a:solidFill>
                <a:latin typeface="Century Gothic" panose="020B0502020202020204" pitchFamily="34" charset="0"/>
              </a:rPr>
              <a:t>44,730</a:t>
            </a:r>
          </a:p>
        </p:txBody>
      </p:sp>
      <p:sp>
        <p:nvSpPr>
          <p:cNvPr id="41" name="TextBox 40"/>
          <p:cNvSpPr txBox="1"/>
          <p:nvPr/>
        </p:nvSpPr>
        <p:spPr>
          <a:xfrm>
            <a:off x="4290161" y="2890319"/>
            <a:ext cx="652743"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Century Gothic" panose="020B0502020202020204" pitchFamily="34" charset="0"/>
              </a:rPr>
              <a:t>Chelan</a:t>
            </a:r>
          </a:p>
          <a:p>
            <a:pPr algn="ctr"/>
            <a:r>
              <a:rPr lang="en-US" sz="1000" b="1" i="1" dirty="0">
                <a:solidFill>
                  <a:schemeClr val="bg1"/>
                </a:solidFill>
                <a:latin typeface="Century Gothic" panose="020B0502020202020204" pitchFamily="34" charset="0"/>
              </a:rPr>
              <a:t>76,830</a:t>
            </a:r>
          </a:p>
        </p:txBody>
      </p:sp>
      <p:sp>
        <p:nvSpPr>
          <p:cNvPr id="42" name="TextBox 41"/>
          <p:cNvSpPr txBox="1"/>
          <p:nvPr/>
        </p:nvSpPr>
        <p:spPr>
          <a:xfrm>
            <a:off x="4944258" y="2909125"/>
            <a:ext cx="689611"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Century Gothic" panose="020B0502020202020204" pitchFamily="34" charset="0"/>
              </a:rPr>
              <a:t>Douglas</a:t>
            </a:r>
          </a:p>
          <a:p>
            <a:pPr algn="ctr"/>
            <a:r>
              <a:rPr lang="en-US" sz="1000" b="1" i="1" dirty="0">
                <a:solidFill>
                  <a:schemeClr val="bg1"/>
                </a:solidFill>
                <a:latin typeface="Century Gothic" panose="020B0502020202020204" pitchFamily="34" charset="0"/>
              </a:rPr>
              <a:t>41,420</a:t>
            </a:r>
          </a:p>
        </p:txBody>
      </p:sp>
      <p:sp>
        <p:nvSpPr>
          <p:cNvPr id="43" name="TextBox 42"/>
          <p:cNvSpPr txBox="1"/>
          <p:nvPr/>
        </p:nvSpPr>
        <p:spPr>
          <a:xfrm>
            <a:off x="4576121" y="2649210"/>
            <a:ext cx="1290738" cy="246221"/>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Century Gothic" panose="020B0502020202020204" pitchFamily="34" charset="0"/>
              </a:rPr>
              <a:t>(Chelan-Douglas)</a:t>
            </a:r>
          </a:p>
        </p:txBody>
      </p:sp>
      <p:sp>
        <p:nvSpPr>
          <p:cNvPr id="44" name="TextBox 43"/>
          <p:cNvSpPr txBox="1"/>
          <p:nvPr/>
        </p:nvSpPr>
        <p:spPr>
          <a:xfrm>
            <a:off x="4909994" y="1773081"/>
            <a:ext cx="856325" cy="400110"/>
          </a:xfrm>
          <a:prstGeom prst="rect">
            <a:avLst/>
          </a:prstGeom>
          <a:noFill/>
          <a:ln w="12700">
            <a:noFill/>
          </a:ln>
          <a:effectLst/>
        </p:spPr>
        <p:txBody>
          <a:bodyPr wrap="none" rtlCol="0">
            <a:spAutoFit/>
          </a:bodyPr>
          <a:lstStyle/>
          <a:p>
            <a:pPr algn="ctr">
              <a:spcBef>
                <a:spcPts val="200"/>
              </a:spcBef>
            </a:pPr>
            <a:r>
              <a:rPr lang="en-US" sz="1000" b="1" dirty="0">
                <a:solidFill>
                  <a:schemeClr val="tx1">
                    <a:lumMod val="75000"/>
                    <a:lumOff val="25000"/>
                  </a:schemeClr>
                </a:solidFill>
                <a:latin typeface="Century Gothic" panose="020B0502020202020204" pitchFamily="34" charset="0"/>
              </a:rPr>
              <a:t>Okanogan</a:t>
            </a:r>
          </a:p>
          <a:p>
            <a:pPr algn="ctr"/>
            <a:r>
              <a:rPr lang="en-US" sz="1000" b="1" i="1" dirty="0">
                <a:solidFill>
                  <a:schemeClr val="tx1">
                    <a:lumMod val="75000"/>
                    <a:lumOff val="25000"/>
                  </a:schemeClr>
                </a:solidFill>
                <a:latin typeface="Century Gothic" panose="020B0502020202020204" pitchFamily="34" charset="0"/>
              </a:rPr>
              <a:t>42,110</a:t>
            </a:r>
          </a:p>
        </p:txBody>
      </p:sp>
      <p:sp>
        <p:nvSpPr>
          <p:cNvPr id="45" name="TextBox 44"/>
          <p:cNvSpPr txBox="1"/>
          <p:nvPr/>
        </p:nvSpPr>
        <p:spPr>
          <a:xfrm>
            <a:off x="5235704" y="4654588"/>
            <a:ext cx="652743"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Century Gothic" panose="020B0502020202020204" pitchFamily="34" charset="0"/>
              </a:rPr>
              <a:t>Benton</a:t>
            </a:r>
          </a:p>
          <a:p>
            <a:pPr algn="ctr"/>
            <a:r>
              <a:rPr lang="en-US" sz="1000" b="1" i="1" dirty="0">
                <a:solidFill>
                  <a:schemeClr val="bg1"/>
                </a:solidFill>
                <a:latin typeface="Century Gothic" panose="020B0502020202020204" pitchFamily="34" charset="0"/>
              </a:rPr>
              <a:t>193,500</a:t>
            </a:r>
          </a:p>
        </p:txBody>
      </p:sp>
      <p:sp>
        <p:nvSpPr>
          <p:cNvPr id="46" name="TextBox 45"/>
          <p:cNvSpPr txBox="1"/>
          <p:nvPr/>
        </p:nvSpPr>
        <p:spPr>
          <a:xfrm>
            <a:off x="5689725" y="4364979"/>
            <a:ext cx="660758"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Century Gothic" panose="020B0502020202020204" pitchFamily="34" charset="0"/>
              </a:rPr>
              <a:t>Franklin</a:t>
            </a:r>
          </a:p>
          <a:p>
            <a:pPr algn="ctr"/>
            <a:r>
              <a:rPr lang="en-US" sz="1000" b="1" i="1" dirty="0">
                <a:solidFill>
                  <a:schemeClr val="bg1"/>
                </a:solidFill>
                <a:latin typeface="Century Gothic" panose="020B0502020202020204" pitchFamily="34" charset="0"/>
              </a:rPr>
              <a:t>90,330</a:t>
            </a:r>
          </a:p>
        </p:txBody>
      </p:sp>
      <p:sp>
        <p:nvSpPr>
          <p:cNvPr id="47" name="TextBox 46"/>
          <p:cNvSpPr txBox="1"/>
          <p:nvPr/>
        </p:nvSpPr>
        <p:spPr>
          <a:xfrm>
            <a:off x="5186090" y="4210801"/>
            <a:ext cx="1241045" cy="246221"/>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Century Gothic" panose="020B0502020202020204" pitchFamily="34" charset="0"/>
              </a:rPr>
              <a:t>(Benton-Franklin)</a:t>
            </a:r>
          </a:p>
        </p:txBody>
      </p:sp>
      <p:sp>
        <p:nvSpPr>
          <p:cNvPr id="48" name="TextBox 47"/>
          <p:cNvSpPr txBox="1"/>
          <p:nvPr/>
        </p:nvSpPr>
        <p:spPr>
          <a:xfrm>
            <a:off x="5303310" y="3446935"/>
            <a:ext cx="580608" cy="400110"/>
          </a:xfrm>
          <a:prstGeom prst="rect">
            <a:avLst/>
          </a:prstGeom>
          <a:noFill/>
          <a:ln w="12700">
            <a:noFill/>
          </a:ln>
          <a:effectLst/>
        </p:spPr>
        <p:txBody>
          <a:bodyPr wrap="none" rtlCol="0">
            <a:spAutoFit/>
          </a:bodyPr>
          <a:lstStyle/>
          <a:p>
            <a:pPr algn="ctr">
              <a:spcBef>
                <a:spcPts val="200"/>
              </a:spcBef>
            </a:pPr>
            <a:r>
              <a:rPr lang="en-US" sz="1000" b="1" dirty="0">
                <a:solidFill>
                  <a:schemeClr val="tx1">
                    <a:lumMod val="75000"/>
                    <a:lumOff val="25000"/>
                  </a:schemeClr>
                </a:solidFill>
                <a:latin typeface="Century Gothic" panose="020B0502020202020204" pitchFamily="34" charset="0"/>
              </a:rPr>
              <a:t>Grant</a:t>
            </a:r>
          </a:p>
          <a:p>
            <a:pPr algn="ctr"/>
            <a:r>
              <a:rPr lang="en-US" sz="1000" b="1" i="1" dirty="0">
                <a:solidFill>
                  <a:schemeClr val="tx1">
                    <a:lumMod val="75000"/>
                    <a:lumOff val="25000"/>
                  </a:schemeClr>
                </a:solidFill>
                <a:latin typeface="Century Gothic" panose="020B0502020202020204" pitchFamily="34" charset="0"/>
              </a:rPr>
              <a:t>95,630</a:t>
            </a:r>
          </a:p>
        </p:txBody>
      </p:sp>
      <p:sp>
        <p:nvSpPr>
          <p:cNvPr id="49" name="TextBox 48"/>
          <p:cNvSpPr txBox="1"/>
          <p:nvPr/>
        </p:nvSpPr>
        <p:spPr>
          <a:xfrm>
            <a:off x="6102391" y="1812851"/>
            <a:ext cx="508473" cy="400110"/>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Ferry</a:t>
            </a:r>
          </a:p>
          <a:p>
            <a:pPr algn="ctr"/>
            <a:r>
              <a:rPr lang="en-US" sz="1000" b="1" i="1" dirty="0">
                <a:solidFill>
                  <a:schemeClr val="bg1"/>
                </a:solidFill>
                <a:latin typeface="Century Gothic" panose="020B0502020202020204" pitchFamily="34" charset="0"/>
              </a:rPr>
              <a:t>7,740</a:t>
            </a:r>
          </a:p>
        </p:txBody>
      </p:sp>
      <p:sp>
        <p:nvSpPr>
          <p:cNvPr id="50" name="TextBox 49"/>
          <p:cNvSpPr txBox="1"/>
          <p:nvPr/>
        </p:nvSpPr>
        <p:spPr>
          <a:xfrm>
            <a:off x="6615715" y="2045266"/>
            <a:ext cx="659155" cy="400110"/>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Stevens</a:t>
            </a:r>
          </a:p>
          <a:p>
            <a:pPr algn="ctr"/>
            <a:r>
              <a:rPr lang="en-US" sz="1000" b="1" i="1" dirty="0">
                <a:solidFill>
                  <a:schemeClr val="bg1"/>
                </a:solidFill>
                <a:latin typeface="Century Gothic" panose="020B0502020202020204" pitchFamily="34" charset="0"/>
              </a:rPr>
              <a:t>44,510</a:t>
            </a:r>
          </a:p>
        </p:txBody>
      </p:sp>
      <p:sp>
        <p:nvSpPr>
          <p:cNvPr id="51" name="TextBox 50"/>
          <p:cNvSpPr txBox="1"/>
          <p:nvPr/>
        </p:nvSpPr>
        <p:spPr>
          <a:xfrm>
            <a:off x="7118518" y="1725827"/>
            <a:ext cx="588623" cy="553998"/>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Pend</a:t>
            </a:r>
          </a:p>
          <a:p>
            <a:pPr algn="ctr"/>
            <a:r>
              <a:rPr lang="en-US" sz="1000" b="1" dirty="0">
                <a:solidFill>
                  <a:schemeClr val="bg1"/>
                </a:solidFill>
                <a:latin typeface="Century Gothic" panose="020B0502020202020204" pitchFamily="34" charset="0"/>
              </a:rPr>
              <a:t>Oreille</a:t>
            </a:r>
          </a:p>
          <a:p>
            <a:pPr algn="ctr"/>
            <a:r>
              <a:rPr lang="en-US" sz="1000" b="1" i="1" dirty="0">
                <a:solidFill>
                  <a:schemeClr val="bg1"/>
                </a:solidFill>
                <a:latin typeface="Century Gothic" panose="020B0502020202020204" pitchFamily="34" charset="0"/>
              </a:rPr>
              <a:t>13,370</a:t>
            </a:r>
          </a:p>
        </p:txBody>
      </p:sp>
      <p:sp>
        <p:nvSpPr>
          <p:cNvPr id="52" name="TextBox 51"/>
          <p:cNvSpPr txBox="1"/>
          <p:nvPr/>
        </p:nvSpPr>
        <p:spPr>
          <a:xfrm>
            <a:off x="6177641" y="2938654"/>
            <a:ext cx="619080" cy="400110"/>
          </a:xfrm>
          <a:prstGeom prst="rect">
            <a:avLst/>
          </a:prstGeom>
          <a:noFill/>
          <a:ln w="12700">
            <a:noFill/>
          </a:ln>
          <a:effectLst/>
        </p:spPr>
        <p:txBody>
          <a:bodyPr wrap="none" rtlCol="0">
            <a:spAutoFit/>
          </a:bodyPr>
          <a:lstStyle/>
          <a:p>
            <a:pPr algn="ctr">
              <a:spcBef>
                <a:spcPts val="200"/>
              </a:spcBef>
            </a:pPr>
            <a:r>
              <a:rPr lang="en-US" sz="1000" b="1" dirty="0">
                <a:solidFill>
                  <a:schemeClr val="tx1">
                    <a:lumMod val="75000"/>
                    <a:lumOff val="25000"/>
                  </a:schemeClr>
                </a:solidFill>
                <a:latin typeface="Century Gothic" panose="020B0502020202020204" pitchFamily="34" charset="0"/>
              </a:rPr>
              <a:t>Lincoln</a:t>
            </a:r>
          </a:p>
          <a:p>
            <a:pPr algn="ctr"/>
            <a:r>
              <a:rPr lang="en-US" sz="1000" b="1" i="1" dirty="0">
                <a:solidFill>
                  <a:schemeClr val="tx1">
                    <a:lumMod val="75000"/>
                    <a:lumOff val="25000"/>
                  </a:schemeClr>
                </a:solidFill>
                <a:latin typeface="Century Gothic" panose="020B0502020202020204" pitchFamily="34" charset="0"/>
              </a:rPr>
              <a:t>10,700</a:t>
            </a:r>
          </a:p>
        </p:txBody>
      </p:sp>
      <p:sp>
        <p:nvSpPr>
          <p:cNvPr id="53" name="TextBox 52"/>
          <p:cNvSpPr txBox="1"/>
          <p:nvPr/>
        </p:nvSpPr>
        <p:spPr>
          <a:xfrm>
            <a:off x="6946899" y="2916285"/>
            <a:ext cx="736099" cy="400110"/>
          </a:xfrm>
          <a:prstGeom prst="rect">
            <a:avLst/>
          </a:prstGeom>
          <a:noFill/>
          <a:ln w="12700">
            <a:noFill/>
          </a:ln>
          <a:effectLst/>
        </p:spPr>
        <p:txBody>
          <a:bodyPr wrap="none" rtlCol="0">
            <a:spAutoFit/>
          </a:bodyPr>
          <a:lstStyle/>
          <a:p>
            <a:pPr algn="ctr">
              <a:spcBef>
                <a:spcPts val="200"/>
              </a:spcBef>
            </a:pPr>
            <a:r>
              <a:rPr lang="en-US" sz="1000" b="1" dirty="0">
                <a:solidFill>
                  <a:schemeClr val="tx1">
                    <a:lumMod val="75000"/>
                    <a:lumOff val="25000"/>
                  </a:schemeClr>
                </a:solidFill>
                <a:latin typeface="Century Gothic" panose="020B0502020202020204" pitchFamily="34" charset="0"/>
              </a:rPr>
              <a:t>Spokane</a:t>
            </a:r>
          </a:p>
          <a:p>
            <a:pPr algn="ctr"/>
            <a:r>
              <a:rPr lang="en-US" sz="1000" b="1" i="1" dirty="0">
                <a:solidFill>
                  <a:schemeClr val="tx1">
                    <a:lumMod val="75000"/>
                    <a:lumOff val="25000"/>
                  </a:schemeClr>
                </a:solidFill>
                <a:latin typeface="Century Gothic" panose="020B0502020202020204" pitchFamily="34" charset="0"/>
              </a:rPr>
              <a:t>499,800</a:t>
            </a:r>
          </a:p>
        </p:txBody>
      </p:sp>
      <p:sp>
        <p:nvSpPr>
          <p:cNvPr id="54" name="TextBox 53"/>
          <p:cNvSpPr txBox="1"/>
          <p:nvPr/>
        </p:nvSpPr>
        <p:spPr>
          <a:xfrm>
            <a:off x="6120654" y="3634270"/>
            <a:ext cx="625492"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Century Gothic" panose="020B0502020202020204" pitchFamily="34" charset="0"/>
              </a:rPr>
              <a:t>Adams</a:t>
            </a:r>
          </a:p>
          <a:p>
            <a:pPr algn="ctr"/>
            <a:r>
              <a:rPr lang="en-US" sz="1000" b="1" i="1" dirty="0">
                <a:solidFill>
                  <a:schemeClr val="bg1"/>
                </a:solidFill>
                <a:latin typeface="Century Gothic" panose="020B0502020202020204" pitchFamily="34" charset="0"/>
              </a:rPr>
              <a:t>19,870</a:t>
            </a:r>
          </a:p>
        </p:txBody>
      </p:sp>
      <p:sp>
        <p:nvSpPr>
          <p:cNvPr id="55" name="TextBox 54"/>
          <p:cNvSpPr txBox="1"/>
          <p:nvPr/>
        </p:nvSpPr>
        <p:spPr>
          <a:xfrm>
            <a:off x="6897164" y="3643444"/>
            <a:ext cx="728083" cy="400110"/>
          </a:xfrm>
          <a:prstGeom prst="rect">
            <a:avLst/>
          </a:prstGeom>
          <a:noFill/>
          <a:ln w="12700">
            <a:noFill/>
          </a:ln>
          <a:effectLst/>
        </p:spPr>
        <p:txBody>
          <a:bodyPr wrap="none" rtlCol="0">
            <a:spAutoFit/>
          </a:bodyPr>
          <a:lstStyle/>
          <a:p>
            <a:pPr algn="ctr">
              <a:spcBef>
                <a:spcPts val="200"/>
              </a:spcBef>
            </a:pPr>
            <a:r>
              <a:rPr lang="en-US" sz="1000" b="1" dirty="0">
                <a:solidFill>
                  <a:schemeClr val="tx1">
                    <a:lumMod val="75000"/>
                    <a:lumOff val="25000"/>
                  </a:schemeClr>
                </a:solidFill>
                <a:latin typeface="Century Gothic" panose="020B0502020202020204" pitchFamily="34" charset="0"/>
              </a:rPr>
              <a:t>Whitman</a:t>
            </a:r>
          </a:p>
          <a:p>
            <a:pPr algn="ctr"/>
            <a:r>
              <a:rPr lang="en-US" sz="1000" b="1" i="1" dirty="0">
                <a:solidFill>
                  <a:schemeClr val="tx1">
                    <a:lumMod val="75000"/>
                    <a:lumOff val="25000"/>
                  </a:schemeClr>
                </a:solidFill>
                <a:latin typeface="Century Gothic" panose="020B0502020202020204" pitchFamily="34" charset="0"/>
              </a:rPr>
              <a:t>48,640</a:t>
            </a:r>
          </a:p>
        </p:txBody>
      </p:sp>
      <p:sp>
        <p:nvSpPr>
          <p:cNvPr id="56" name="TextBox 55"/>
          <p:cNvSpPr txBox="1"/>
          <p:nvPr/>
        </p:nvSpPr>
        <p:spPr>
          <a:xfrm>
            <a:off x="6018394" y="4648162"/>
            <a:ext cx="912429"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Century Gothic" panose="020B0502020202020204" pitchFamily="34" charset="0"/>
              </a:rPr>
              <a:t>Walla Walla</a:t>
            </a:r>
          </a:p>
          <a:p>
            <a:pPr algn="ctr"/>
            <a:r>
              <a:rPr lang="en-US" sz="1000" b="1" i="1" dirty="0">
                <a:solidFill>
                  <a:schemeClr val="bg1"/>
                </a:solidFill>
                <a:latin typeface="Century Gothic" panose="020B0502020202020204" pitchFamily="34" charset="0"/>
              </a:rPr>
              <a:t>61,400</a:t>
            </a:r>
          </a:p>
        </p:txBody>
      </p:sp>
      <p:sp>
        <p:nvSpPr>
          <p:cNvPr id="57" name="TextBox 56"/>
          <p:cNvSpPr txBox="1"/>
          <p:nvPr/>
        </p:nvSpPr>
        <p:spPr>
          <a:xfrm>
            <a:off x="6684215" y="4530931"/>
            <a:ext cx="793807" cy="400110"/>
          </a:xfrm>
          <a:prstGeom prst="rect">
            <a:avLst/>
          </a:prstGeom>
          <a:noFill/>
          <a:ln w="12700">
            <a:noFill/>
          </a:ln>
          <a:effectLst/>
        </p:spPr>
        <p:txBody>
          <a:bodyPr wrap="none" rtlCol="0">
            <a:spAutoFit/>
          </a:bodyPr>
          <a:lstStyle/>
          <a:p>
            <a:pPr algn="ctr">
              <a:spcBef>
                <a:spcPts val="200"/>
              </a:spcBef>
            </a:pPr>
            <a:r>
              <a:rPr lang="en-US" sz="1000" b="1" dirty="0">
                <a:solidFill>
                  <a:schemeClr val="tx1">
                    <a:lumMod val="75000"/>
                    <a:lumOff val="25000"/>
                  </a:schemeClr>
                </a:solidFill>
                <a:latin typeface="Century Gothic" panose="020B0502020202020204" pitchFamily="34" charset="0"/>
              </a:rPr>
              <a:t>Columbia</a:t>
            </a:r>
          </a:p>
          <a:p>
            <a:pPr algn="ctr"/>
            <a:r>
              <a:rPr lang="en-US" sz="1000" b="1" i="1" dirty="0">
                <a:solidFill>
                  <a:schemeClr val="tx1">
                    <a:lumMod val="75000"/>
                    <a:lumOff val="25000"/>
                  </a:schemeClr>
                </a:solidFill>
                <a:latin typeface="Century Gothic" panose="020B0502020202020204" pitchFamily="34" charset="0"/>
              </a:rPr>
              <a:t>4,100</a:t>
            </a:r>
          </a:p>
        </p:txBody>
      </p:sp>
      <p:sp>
        <p:nvSpPr>
          <p:cNvPr id="58" name="TextBox 57"/>
          <p:cNvSpPr txBox="1"/>
          <p:nvPr/>
        </p:nvSpPr>
        <p:spPr>
          <a:xfrm>
            <a:off x="6942048" y="4182258"/>
            <a:ext cx="681597" cy="400110"/>
          </a:xfrm>
          <a:prstGeom prst="rect">
            <a:avLst/>
          </a:prstGeom>
          <a:noFill/>
          <a:ln w="12700">
            <a:noFill/>
          </a:ln>
          <a:effectLst/>
        </p:spPr>
        <p:txBody>
          <a:bodyPr wrap="none" rtlCol="0">
            <a:spAutoFit/>
          </a:bodyPr>
          <a:lstStyle/>
          <a:p>
            <a:pPr algn="ctr">
              <a:spcBef>
                <a:spcPts val="200"/>
              </a:spcBef>
            </a:pPr>
            <a:r>
              <a:rPr lang="en-US" sz="1000" b="1" dirty="0">
                <a:solidFill>
                  <a:schemeClr val="tx1">
                    <a:lumMod val="75000"/>
                    <a:lumOff val="25000"/>
                  </a:schemeClr>
                </a:solidFill>
                <a:latin typeface="Century Gothic" panose="020B0502020202020204" pitchFamily="34" charset="0"/>
              </a:rPr>
              <a:t>Garfield</a:t>
            </a:r>
          </a:p>
          <a:p>
            <a:pPr algn="ctr"/>
            <a:r>
              <a:rPr lang="en-US" sz="1000" b="1" i="1" dirty="0">
                <a:solidFill>
                  <a:schemeClr val="tx1">
                    <a:lumMod val="75000"/>
                    <a:lumOff val="25000"/>
                  </a:schemeClr>
                </a:solidFill>
                <a:latin typeface="Century Gothic" panose="020B0502020202020204" pitchFamily="34" charset="0"/>
              </a:rPr>
              <a:t>2,200</a:t>
            </a:r>
          </a:p>
        </p:txBody>
      </p:sp>
      <p:sp>
        <p:nvSpPr>
          <p:cNvPr id="59" name="TextBox 58"/>
          <p:cNvSpPr txBox="1"/>
          <p:nvPr/>
        </p:nvSpPr>
        <p:spPr>
          <a:xfrm>
            <a:off x="7301324" y="4564550"/>
            <a:ext cx="580608" cy="400110"/>
          </a:xfrm>
          <a:prstGeom prst="rect">
            <a:avLst/>
          </a:prstGeom>
          <a:noFill/>
          <a:ln w="12700">
            <a:noFill/>
          </a:ln>
          <a:effectLst/>
        </p:spPr>
        <p:txBody>
          <a:bodyPr wrap="none" rtlCol="0">
            <a:spAutoFit/>
          </a:bodyPr>
          <a:lstStyle/>
          <a:p>
            <a:pPr algn="ctr">
              <a:spcBef>
                <a:spcPts val="200"/>
              </a:spcBef>
            </a:pPr>
            <a:r>
              <a:rPr lang="en-US" sz="1000" b="1" dirty="0">
                <a:solidFill>
                  <a:schemeClr val="tx1">
                    <a:lumMod val="75000"/>
                    <a:lumOff val="25000"/>
                  </a:schemeClr>
                </a:solidFill>
                <a:latin typeface="Century Gothic" panose="020B0502020202020204" pitchFamily="34" charset="0"/>
              </a:rPr>
              <a:t>Asotin</a:t>
            </a:r>
          </a:p>
          <a:p>
            <a:pPr algn="ctr"/>
            <a:r>
              <a:rPr lang="en-US" sz="1000" b="1" i="1" dirty="0">
                <a:solidFill>
                  <a:schemeClr val="tx1">
                    <a:lumMod val="75000"/>
                    <a:lumOff val="25000"/>
                  </a:schemeClr>
                </a:solidFill>
                <a:latin typeface="Century Gothic" panose="020B0502020202020204" pitchFamily="34" charset="0"/>
              </a:rPr>
              <a:t>22,290</a:t>
            </a:r>
          </a:p>
        </p:txBody>
      </p:sp>
      <p:sp>
        <p:nvSpPr>
          <p:cNvPr id="60" name="TextBox 59"/>
          <p:cNvSpPr txBox="1"/>
          <p:nvPr/>
        </p:nvSpPr>
        <p:spPr>
          <a:xfrm>
            <a:off x="6105070" y="1528900"/>
            <a:ext cx="1519968" cy="246221"/>
          </a:xfrm>
          <a:prstGeom prst="rect">
            <a:avLst/>
          </a:prstGeom>
          <a:noFill/>
          <a:ln w="12700">
            <a:noFill/>
          </a:ln>
          <a:effectLst/>
        </p:spPr>
        <p:txBody>
          <a:bodyPr wrap="none" rtlCol="0">
            <a:spAutoFit/>
          </a:bodyPr>
          <a:lstStyle/>
          <a:p>
            <a:pPr algn="ctr"/>
            <a:r>
              <a:rPr lang="en-US" sz="1000" b="1" dirty="0">
                <a:solidFill>
                  <a:schemeClr val="bg1"/>
                </a:solidFill>
                <a:latin typeface="Century Gothic" panose="020B0502020202020204" pitchFamily="34" charset="0"/>
              </a:rPr>
              <a:t>(Northeast Tri County)</a:t>
            </a:r>
          </a:p>
        </p:txBody>
      </p:sp>
      <p:sp>
        <p:nvSpPr>
          <p:cNvPr id="61" name="TextBox 60"/>
          <p:cNvSpPr txBox="1"/>
          <p:nvPr/>
        </p:nvSpPr>
        <p:spPr>
          <a:xfrm>
            <a:off x="2031785" y="1500126"/>
            <a:ext cx="748923" cy="400110"/>
          </a:xfrm>
          <a:prstGeom prst="rect">
            <a:avLst/>
          </a:prstGeom>
          <a:noFill/>
          <a:ln w="12700">
            <a:noFill/>
          </a:ln>
          <a:effectLst/>
        </p:spPr>
        <p:txBody>
          <a:bodyPr wrap="none" rtlCol="0">
            <a:spAutoFit/>
          </a:bodyPr>
          <a:lstStyle/>
          <a:p>
            <a:pPr algn="ctr"/>
            <a:r>
              <a:rPr lang="en-US" sz="1000" b="1" dirty="0">
                <a:solidFill>
                  <a:schemeClr val="tx1">
                    <a:lumMod val="75000"/>
                    <a:lumOff val="25000"/>
                  </a:schemeClr>
                </a:solidFill>
                <a:latin typeface="Century Gothic" panose="020B0502020202020204" pitchFamily="34" charset="0"/>
              </a:rPr>
              <a:t>San Juan</a:t>
            </a:r>
          </a:p>
          <a:p>
            <a:pPr algn="ctr"/>
            <a:r>
              <a:rPr lang="en-US" sz="1000" b="1" i="1" dirty="0">
                <a:solidFill>
                  <a:schemeClr val="tx1">
                    <a:lumMod val="75000"/>
                    <a:lumOff val="25000"/>
                  </a:schemeClr>
                </a:solidFill>
                <a:latin typeface="Century Gothic" panose="020B0502020202020204" pitchFamily="34" charset="0"/>
              </a:rPr>
              <a:t>16,510</a:t>
            </a:r>
          </a:p>
        </p:txBody>
      </p:sp>
      <p:sp>
        <p:nvSpPr>
          <p:cNvPr id="62" name="TextBox 61"/>
          <p:cNvSpPr txBox="1"/>
          <p:nvPr/>
        </p:nvSpPr>
        <p:spPr>
          <a:xfrm>
            <a:off x="2485247" y="2852950"/>
            <a:ext cx="652743" cy="400110"/>
          </a:xfrm>
          <a:prstGeom prst="rect">
            <a:avLst/>
          </a:prstGeom>
          <a:noFill/>
          <a:ln w="12700">
            <a:noFill/>
          </a:ln>
          <a:effectLst/>
        </p:spPr>
        <p:txBody>
          <a:bodyPr wrap="none" rtlCol="0">
            <a:spAutoFit/>
          </a:bodyPr>
          <a:lstStyle/>
          <a:p>
            <a:pPr algn="ctr"/>
            <a:r>
              <a:rPr lang="en-US" sz="1000" b="1" dirty="0">
                <a:solidFill>
                  <a:schemeClr val="tx1">
                    <a:lumMod val="75000"/>
                    <a:lumOff val="25000"/>
                  </a:schemeClr>
                </a:solidFill>
                <a:latin typeface="Century Gothic" panose="020B0502020202020204" pitchFamily="34" charset="0"/>
              </a:rPr>
              <a:t>Kitsap</a:t>
            </a:r>
          </a:p>
          <a:p>
            <a:pPr algn="ctr"/>
            <a:r>
              <a:rPr lang="en-US" sz="1000" b="1" i="1" dirty="0">
                <a:solidFill>
                  <a:schemeClr val="tx1">
                    <a:lumMod val="75000"/>
                    <a:lumOff val="25000"/>
                  </a:schemeClr>
                </a:solidFill>
                <a:latin typeface="Century Gothic" panose="020B0502020202020204" pitchFamily="34" charset="0"/>
              </a:rPr>
              <a:t>264,300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dirty="0">
                <a:solidFill>
                  <a:schemeClr val="tx1">
                    <a:lumMod val="75000"/>
                    <a:lumOff val="25000"/>
                  </a:schemeClr>
                </a:solidFill>
                <a:latin typeface="Century Gothic" panose="020B0502020202020204" pitchFamily="34" charset="0"/>
                <a:ea typeface="+mn-ea"/>
                <a:cs typeface="+mn-cs"/>
              </a:rPr>
              <a:t>Departments that have combined public health with human services (16)</a:t>
            </a:r>
          </a:p>
        </p:txBody>
      </p:sp>
      <p:sp>
        <p:nvSpPr>
          <p:cNvPr id="126" name="TextBox 125"/>
          <p:cNvSpPr txBox="1"/>
          <p:nvPr userDrawn="1"/>
        </p:nvSpPr>
        <p:spPr>
          <a:xfrm>
            <a:off x="2980875" y="6255197"/>
            <a:ext cx="1685077" cy="246221"/>
          </a:xfrm>
          <a:prstGeom prst="rect">
            <a:avLst/>
          </a:prstGeom>
          <a:noFill/>
        </p:spPr>
        <p:txBody>
          <a:bodyPr wrap="none" rtlCol="0">
            <a:spAutoFit/>
          </a:bodyPr>
          <a:lstStyle/>
          <a:p>
            <a:r>
              <a:rPr lang="en-US" sz="1000" b="1" dirty="0">
                <a:solidFill>
                  <a:schemeClr val="tx1">
                    <a:lumMod val="75000"/>
                    <a:lumOff val="25000"/>
                  </a:schemeClr>
                </a:solidFill>
                <a:latin typeface="Century Gothic" panose="020B0502020202020204" pitchFamily="34" charset="0"/>
              </a:rPr>
              <a:t>Single County District (8)</a:t>
            </a:r>
          </a:p>
        </p:txBody>
      </p:sp>
      <p:sp>
        <p:nvSpPr>
          <p:cNvPr id="128" name="TextBox 127"/>
          <p:cNvSpPr txBox="1"/>
          <p:nvPr userDrawn="1"/>
        </p:nvSpPr>
        <p:spPr>
          <a:xfrm>
            <a:off x="5916470" y="5875055"/>
            <a:ext cx="2029723" cy="246221"/>
          </a:xfrm>
          <a:prstGeom prst="rect">
            <a:avLst/>
          </a:prstGeom>
          <a:noFill/>
        </p:spPr>
        <p:txBody>
          <a:bodyPr wrap="none" rtlCol="0">
            <a:spAutoFit/>
          </a:bodyPr>
          <a:lstStyle/>
          <a:p>
            <a:r>
              <a:rPr lang="en-US" sz="1000" b="1" dirty="0">
                <a:solidFill>
                  <a:schemeClr val="tx1">
                    <a:lumMod val="75000"/>
                    <a:lumOff val="25000"/>
                  </a:schemeClr>
                </a:solidFill>
                <a:latin typeface="Century Gothic" panose="020B0502020202020204" pitchFamily="34" charset="0"/>
              </a:rPr>
              <a:t>Public Health Department</a:t>
            </a:r>
            <a:r>
              <a:rPr lang="en-US" sz="1000" b="1" baseline="0" dirty="0">
                <a:solidFill>
                  <a:schemeClr val="tx1">
                    <a:lumMod val="75000"/>
                    <a:lumOff val="25000"/>
                  </a:schemeClr>
                </a:solidFill>
                <a:latin typeface="Century Gothic" panose="020B0502020202020204" pitchFamily="34" charset="0"/>
              </a:rPr>
              <a:t> (8)</a:t>
            </a:r>
            <a:endParaRPr lang="en-US" sz="1000" b="1" dirty="0">
              <a:solidFill>
                <a:schemeClr val="tx1">
                  <a:lumMod val="75000"/>
                  <a:lumOff val="25000"/>
                </a:schemeClr>
              </a:solidFill>
              <a:latin typeface="Century Gothic" panose="020B0502020202020204" pitchFamily="34" charset="0"/>
            </a:endParaRPr>
          </a:p>
        </p:txBody>
      </p:sp>
      <p:sp>
        <p:nvSpPr>
          <p:cNvPr id="130" name="TextBox 129"/>
          <p:cNvSpPr txBox="1"/>
          <p:nvPr userDrawn="1"/>
        </p:nvSpPr>
        <p:spPr>
          <a:xfrm>
            <a:off x="5916470" y="6247260"/>
            <a:ext cx="1604927" cy="246221"/>
          </a:xfrm>
          <a:prstGeom prst="rect">
            <a:avLst/>
          </a:prstGeom>
          <a:noFill/>
        </p:spPr>
        <p:txBody>
          <a:bodyPr wrap="none" rtlCol="0">
            <a:spAutoFit/>
          </a:bodyPr>
          <a:lstStyle/>
          <a:p>
            <a:r>
              <a:rPr lang="en-US" sz="1000" b="1" dirty="0">
                <a:solidFill>
                  <a:schemeClr val="tx1">
                    <a:lumMod val="75000"/>
                    <a:lumOff val="25000"/>
                  </a:schemeClr>
                </a:solidFill>
                <a:latin typeface="Century Gothic" panose="020B0502020202020204" pitchFamily="34" charset="0"/>
              </a:rPr>
              <a:t>Multi County District (3)</a:t>
            </a:r>
          </a:p>
        </p:txBody>
      </p:sp>
    </p:spTree>
    <p:extLst>
      <p:ext uri="{BB962C8B-B14F-4D97-AF65-F5344CB8AC3E}">
        <p14:creationId xmlns:p14="http://schemas.microsoft.com/office/powerpoint/2010/main" val="40533199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6927" y="623453"/>
            <a:ext cx="9144000" cy="553998"/>
          </a:xfrm>
          <a:prstGeom prst="rect">
            <a:avLst/>
          </a:prstGeom>
          <a:noFill/>
        </p:spPr>
        <p:txBody>
          <a:bodyPr wrap="square" rtlCol="0">
            <a:spAutoFit/>
          </a:bodyPr>
          <a:lstStyle/>
          <a:p>
            <a:pPr lvl="0" algn="ctr"/>
            <a:r>
              <a:rPr lang="en-US" sz="3000" kern="1200" baseline="0" dirty="0">
                <a:solidFill>
                  <a:schemeClr val="tx1">
                    <a:lumMod val="75000"/>
                    <a:lumOff val="25000"/>
                  </a:schemeClr>
                </a:solidFill>
                <a:latin typeface="Century Gothic" panose="020B0502020202020204" pitchFamily="34" charset="0"/>
                <a:ea typeface="+mn-ea"/>
                <a:cs typeface="+mn-cs"/>
              </a:rPr>
              <a:t>Public Health System</a:t>
            </a:r>
          </a:p>
        </p:txBody>
      </p:sp>
      <p:sp>
        <p:nvSpPr>
          <p:cNvPr id="10" name="Rectangle 9"/>
          <p:cNvSpPr/>
          <p:nvPr userDrawn="1"/>
        </p:nvSpPr>
        <p:spPr>
          <a:xfrm>
            <a:off x="5751501" y="5150529"/>
            <a:ext cx="2776041" cy="1564531"/>
          </a:xfrm>
          <a:prstGeom prst="rect">
            <a:avLst/>
          </a:prstGeom>
        </p:spPr>
        <p:txBody>
          <a:bodyPr wrap="square">
            <a:spAutoFit/>
          </a:bodyPr>
          <a:lstStyle/>
          <a:p>
            <a:pPr marL="1588">
              <a:spcBef>
                <a:spcPts val="900"/>
              </a:spcBef>
            </a:pPr>
            <a:r>
              <a:rPr lang="en-US" sz="1600" dirty="0">
                <a:solidFill>
                  <a:schemeClr val="tx1">
                    <a:lumMod val="75000"/>
                    <a:lumOff val="25000"/>
                  </a:schemeClr>
                </a:solidFill>
                <a:latin typeface="Century Gothic" panose="020B0502020202020204" pitchFamily="34" charset="0"/>
              </a:rPr>
              <a:t>Partners</a:t>
            </a:r>
          </a:p>
          <a:p>
            <a:pPr marL="1588">
              <a:spcBef>
                <a:spcPts val="200"/>
              </a:spcBef>
            </a:pPr>
            <a:r>
              <a:rPr lang="en-US" sz="1300" dirty="0">
                <a:solidFill>
                  <a:schemeClr val="tx1">
                    <a:lumMod val="75000"/>
                    <a:lumOff val="25000"/>
                  </a:schemeClr>
                </a:solidFill>
                <a:latin typeface="Century Gothic" panose="020B0502020202020204" pitchFamily="34" charset="0"/>
              </a:rPr>
              <a:t>Health Care Delivery System</a:t>
            </a:r>
          </a:p>
          <a:p>
            <a:pPr marL="1588"/>
            <a:r>
              <a:rPr lang="en-US" sz="1300" dirty="0">
                <a:solidFill>
                  <a:schemeClr val="tx1">
                    <a:lumMod val="75000"/>
                    <a:lumOff val="25000"/>
                  </a:schemeClr>
                </a:solidFill>
                <a:latin typeface="Century Gothic" panose="020B0502020202020204" pitchFamily="34" charset="0"/>
              </a:rPr>
              <a:t>Professional Associations</a:t>
            </a:r>
          </a:p>
          <a:p>
            <a:pPr marL="1588"/>
            <a:r>
              <a:rPr lang="en-US" sz="1300" dirty="0">
                <a:solidFill>
                  <a:schemeClr val="tx1">
                    <a:lumMod val="75000"/>
                    <a:lumOff val="25000"/>
                  </a:schemeClr>
                </a:solidFill>
                <a:latin typeface="Century Gothic" panose="020B0502020202020204" pitchFamily="34" charset="0"/>
              </a:rPr>
              <a:t>Academic Institutions</a:t>
            </a:r>
          </a:p>
          <a:p>
            <a:pPr marL="1588"/>
            <a:r>
              <a:rPr lang="en-US" sz="1300" dirty="0">
                <a:solidFill>
                  <a:schemeClr val="tx1">
                    <a:lumMod val="75000"/>
                    <a:lumOff val="25000"/>
                  </a:schemeClr>
                </a:solidFill>
                <a:latin typeface="Century Gothic" panose="020B0502020202020204" pitchFamily="34" charset="0"/>
              </a:rPr>
              <a:t>Non-Profit Organizations</a:t>
            </a:r>
          </a:p>
          <a:p>
            <a:pPr marL="1588"/>
            <a:r>
              <a:rPr lang="en-US" sz="1300" dirty="0">
                <a:solidFill>
                  <a:schemeClr val="tx1">
                    <a:lumMod val="75000"/>
                    <a:lumOff val="25000"/>
                  </a:schemeClr>
                </a:solidFill>
                <a:latin typeface="Century Gothic" panose="020B0502020202020204" pitchFamily="34" charset="0"/>
              </a:rPr>
              <a:t>Private Sector</a:t>
            </a:r>
          </a:p>
          <a:p>
            <a:pPr marL="1588"/>
            <a:r>
              <a:rPr lang="en-US" sz="1300" dirty="0">
                <a:solidFill>
                  <a:schemeClr val="tx1">
                    <a:lumMod val="75000"/>
                    <a:lumOff val="25000"/>
                  </a:schemeClr>
                </a:solidFill>
                <a:latin typeface="Century Gothic" panose="020B0502020202020204" pitchFamily="34" charset="0"/>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dirty="0">
                <a:solidFill>
                  <a:srgbClr val="349D96"/>
                </a:solidFill>
                <a:latin typeface="Century Gothic" panose="020B0502020202020204" pitchFamily="34" charset="0"/>
              </a:rPr>
              <a:t>WASHINGTON STATE</a:t>
            </a:r>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8" y="5688106"/>
            <a:ext cx="2382679"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227145" y="5149475"/>
            <a:ext cx="2667000" cy="1164421"/>
          </a:xfrm>
          <a:prstGeom prst="rect">
            <a:avLst/>
          </a:prstGeom>
          <a:noFill/>
        </p:spPr>
        <p:txBody>
          <a:bodyPr wrap="square">
            <a:spAutoFit/>
          </a:bodyPr>
          <a:lstStyle/>
          <a:p>
            <a:pPr>
              <a:spcBef>
                <a:spcPts val="900"/>
              </a:spcBef>
            </a:pPr>
            <a:r>
              <a:rPr lang="en-US" sz="1600" dirty="0">
                <a:solidFill>
                  <a:schemeClr val="tx1">
                    <a:lumMod val="75000"/>
                    <a:lumOff val="25000"/>
                  </a:schemeClr>
                </a:solidFill>
                <a:latin typeface="Century Gothic" panose="020B0502020202020204" pitchFamily="34" charset="0"/>
              </a:rPr>
              <a:t>Government</a:t>
            </a:r>
          </a:p>
          <a:p>
            <a:pPr>
              <a:spcBef>
                <a:spcPts val="200"/>
              </a:spcBef>
            </a:pPr>
            <a:r>
              <a:rPr lang="en-US" sz="1300" dirty="0">
                <a:solidFill>
                  <a:schemeClr val="tx1">
                    <a:lumMod val="75000"/>
                    <a:lumOff val="25000"/>
                  </a:schemeClr>
                </a:solidFill>
                <a:latin typeface="Century Gothic" panose="020B0502020202020204" pitchFamily="34" charset="0"/>
              </a:rPr>
              <a:t>Department of Health</a:t>
            </a:r>
          </a:p>
          <a:p>
            <a:r>
              <a:rPr lang="en-US" sz="1300" dirty="0">
                <a:solidFill>
                  <a:schemeClr val="tx1">
                    <a:lumMod val="75000"/>
                    <a:lumOff val="25000"/>
                  </a:schemeClr>
                </a:solidFill>
                <a:latin typeface="Century Gothic" panose="020B0502020202020204" pitchFamily="34" charset="0"/>
              </a:rPr>
              <a:t>State Board of Health</a:t>
            </a:r>
          </a:p>
          <a:p>
            <a:r>
              <a:rPr lang="en-US" sz="1300" dirty="0">
                <a:solidFill>
                  <a:schemeClr val="tx1">
                    <a:lumMod val="75000"/>
                    <a:lumOff val="25000"/>
                  </a:schemeClr>
                </a:solidFill>
                <a:latin typeface="Century Gothic" panose="020B0502020202020204" pitchFamily="34" charset="0"/>
              </a:rPr>
              <a:t>Local Health Jurisdictions (35)</a:t>
            </a:r>
          </a:p>
          <a:p>
            <a:r>
              <a:rPr lang="en-US" sz="1300" dirty="0">
                <a:solidFill>
                  <a:schemeClr val="tx1">
                    <a:lumMod val="75000"/>
                    <a:lumOff val="25000"/>
                  </a:schemeClr>
                </a:solidFill>
                <a:latin typeface="Century Gothic" panose="020B0502020202020204" pitchFamily="34" charset="0"/>
              </a:rPr>
              <a:t>Tribal Nations (29)</a:t>
            </a:r>
          </a:p>
        </p:txBody>
      </p:sp>
    </p:spTree>
    <p:extLst>
      <p:ext uri="{BB962C8B-B14F-4D97-AF65-F5344CB8AC3E}">
        <p14:creationId xmlns:p14="http://schemas.microsoft.com/office/powerpoint/2010/main" val="386286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3431263"/>
          </a:xfrm>
        </p:spPr>
        <p:txBody>
          <a:bodyPr/>
          <a:lstStyle>
            <a:lvl1pPr marL="0" indent="0">
              <a:buNone/>
              <a:defRPr/>
            </a:lvl1pPr>
          </a:lstStyle>
          <a:p>
            <a:r>
              <a:rPr lang="en-US"/>
              <a:t>Click icon to add picture</a:t>
            </a:r>
            <a:endParaRPr lang="en-US" dirty="0"/>
          </a:p>
        </p:txBody>
      </p:sp>
      <p:sp>
        <p:nvSpPr>
          <p:cNvPr id="11" name="Text Placeholder 2"/>
          <p:cNvSpPr>
            <a:spLocks noGrp="1"/>
          </p:cNvSpPr>
          <p:nvPr>
            <p:ph type="body" sz="quarter" idx="12" hasCustomPrompt="1"/>
          </p:nvPr>
        </p:nvSpPr>
        <p:spPr>
          <a:xfrm>
            <a:off x="1215717" y="3933309"/>
            <a:ext cx="6751332" cy="965200"/>
          </a:xfrm>
        </p:spPr>
        <p:txBody>
          <a:bodyPr>
            <a:noAutofit/>
          </a:bodyPr>
          <a:lstStyle>
            <a:lvl1pPr marL="0" indent="0">
              <a:buNone/>
              <a:defRPr sz="2000"/>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2" name="Text Placeholder 2"/>
          <p:cNvSpPr>
            <a:spLocks noGrp="1"/>
          </p:cNvSpPr>
          <p:nvPr>
            <p:ph type="body" sz="quarter" idx="13" hasCustomPrompt="1"/>
          </p:nvPr>
        </p:nvSpPr>
        <p:spPr>
          <a:xfrm>
            <a:off x="1214653" y="4903934"/>
            <a:ext cx="6752396" cy="1363195"/>
          </a:xfrm>
        </p:spPr>
        <p:txBody>
          <a:bodyPr>
            <a:noAutofit/>
          </a:bodyPr>
          <a:lstStyle>
            <a:lvl1pPr marL="0" indent="0">
              <a:buNone/>
              <a:defRPr sz="180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7" name="TextBox 6"/>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615165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4778820"/>
          </a:xfrm>
        </p:spPr>
        <p:txBody>
          <a:bodyPr/>
          <a:lstStyle>
            <a:lvl1pPr marL="0" indent="0">
              <a:buNone/>
              <a:defRPr/>
            </a:lvl1pPr>
          </a:lstStyle>
          <a:p>
            <a:r>
              <a:rPr lang="en-US"/>
              <a:t>Click icon to add picture</a:t>
            </a:r>
            <a:endParaRPr lang="en-US" dirty="0"/>
          </a:p>
        </p:txBody>
      </p:sp>
      <p:sp>
        <p:nvSpPr>
          <p:cNvPr id="11" name="Text Placeholder 2"/>
          <p:cNvSpPr>
            <a:spLocks noGrp="1"/>
          </p:cNvSpPr>
          <p:nvPr>
            <p:ph type="body" sz="quarter" idx="12" hasCustomPrompt="1"/>
          </p:nvPr>
        </p:nvSpPr>
        <p:spPr>
          <a:xfrm>
            <a:off x="1215717" y="5297702"/>
            <a:ext cx="6751332" cy="965200"/>
          </a:xfrm>
        </p:spPr>
        <p:txBody>
          <a:bodyPr>
            <a:noAutofit/>
          </a:bodyPr>
          <a:lstStyle>
            <a:lvl1pPr marL="0" indent="0">
              <a:buNone/>
              <a:defRPr sz="2000"/>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6" name="TextBox 5"/>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9879040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7489768" cy="3773978"/>
          </a:xfrm>
        </p:spPr>
        <p:txBody>
          <a:bodyPr/>
          <a:lstStyle>
            <a:lvl1pPr marL="0" indent="0">
              <a:buNone/>
              <a:defRPr/>
            </a:lvl1pPr>
          </a:lstStyle>
          <a:p>
            <a:r>
              <a:rPr lang="en-US"/>
              <a:t>Click icon to add picture</a:t>
            </a:r>
            <a:endParaRPr lang="en-US" dirty="0"/>
          </a:p>
        </p:txBody>
      </p:sp>
      <p:sp>
        <p:nvSpPr>
          <p:cNvPr id="11" name="Text Placeholder 2"/>
          <p:cNvSpPr>
            <a:spLocks noGrp="1"/>
          </p:cNvSpPr>
          <p:nvPr>
            <p:ph type="body" sz="quarter" idx="12" hasCustomPrompt="1"/>
          </p:nvPr>
        </p:nvSpPr>
        <p:spPr>
          <a:xfrm>
            <a:off x="839585" y="5297702"/>
            <a:ext cx="7489768" cy="965200"/>
          </a:xfrm>
        </p:spPr>
        <p:txBody>
          <a:bodyPr>
            <a:normAutofit/>
          </a:bodyPr>
          <a:lstStyle>
            <a:lvl1pPr marL="0" indent="0">
              <a:buNone/>
              <a:defRPr sz="2000"/>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6" name="TextBox 5"/>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2376646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3507971" cy="3773978"/>
          </a:xfrm>
        </p:spPr>
        <p:txBody>
          <a:bodyPr/>
          <a:lstStyle>
            <a:lvl1pPr marL="0" indent="0">
              <a:buNone/>
              <a:defRPr/>
            </a:lvl1pPr>
          </a:lstStyle>
          <a:p>
            <a:r>
              <a:rPr lang="en-US"/>
              <a:t>Click icon to add picture</a:t>
            </a:r>
            <a:endParaRPr lang="en-US" dirty="0"/>
          </a:p>
        </p:txBody>
      </p:sp>
      <p:sp>
        <p:nvSpPr>
          <p:cNvPr id="11" name="Text Placeholder 2"/>
          <p:cNvSpPr>
            <a:spLocks noGrp="1"/>
          </p:cNvSpPr>
          <p:nvPr>
            <p:ph type="body" sz="quarter" idx="12" hasCustomPrompt="1"/>
          </p:nvPr>
        </p:nvSpPr>
        <p:spPr>
          <a:xfrm>
            <a:off x="839585" y="5021477"/>
            <a:ext cx="7442662" cy="965200"/>
          </a:xfrm>
        </p:spPr>
        <p:txBody>
          <a:bodyPr>
            <a:noAutofit/>
          </a:bodyPr>
          <a:lstStyle>
            <a:lvl1pPr marL="0" indent="0">
              <a:buNone/>
              <a:defRPr sz="2000"/>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 name="Picture Placeholder 17"/>
          <p:cNvSpPr>
            <a:spLocks noGrp="1"/>
          </p:cNvSpPr>
          <p:nvPr>
            <p:ph type="pic" sz="quarter" idx="13"/>
          </p:nvPr>
        </p:nvSpPr>
        <p:spPr>
          <a:xfrm>
            <a:off x="4774276" y="814647"/>
            <a:ext cx="3507971" cy="3773978"/>
          </a:xfrm>
        </p:spPr>
        <p:txBody>
          <a:bodyPr/>
          <a:lstStyle>
            <a:lvl1pPr marL="0" indent="0">
              <a:buNone/>
              <a:defRPr/>
            </a:lvl1pPr>
          </a:lstStyle>
          <a:p>
            <a:r>
              <a:rPr lang="en-US"/>
              <a:t>Click icon to add picture</a:t>
            </a:r>
            <a:endParaRPr lang="en-US" dirty="0"/>
          </a:p>
        </p:txBody>
      </p:sp>
      <p:sp>
        <p:nvSpPr>
          <p:cNvPr id="7" name="TextBox 6"/>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469226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6865315"/>
          </a:xfrm>
          <a:effectLst/>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8366607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1031777"/>
            <a:ext cx="9144000" cy="4778820"/>
          </a:xfrm>
        </p:spPr>
        <p:txBody>
          <a:bodyPr/>
          <a:lstStyle>
            <a:lvl1pPr marL="0" indent="0">
              <a:buNone/>
              <a:defRPr/>
            </a:lvl1pPr>
          </a:lstStyle>
          <a:p>
            <a:r>
              <a:rPr lang="en-US"/>
              <a:t>Click icon to add picture</a:t>
            </a:r>
            <a:endParaRPr lang="en-US" dirty="0"/>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34263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908550" y="2239963"/>
            <a:ext cx="2473325" cy="2487612"/>
          </a:xfrm>
          <a:effectLst/>
        </p:spPr>
        <p:txBody>
          <a:bodyPr/>
          <a:lstStyle>
            <a:lvl1pPr marL="0" indent="0">
              <a:buNone/>
              <a:defRPr/>
            </a:lvl1pPr>
          </a:lstStyle>
          <a:p>
            <a:r>
              <a:rPr lang="en-US" dirty="0"/>
              <a:t>Click icon to add picture</a:t>
            </a:r>
          </a:p>
        </p:txBody>
      </p:sp>
      <p:sp>
        <p:nvSpPr>
          <p:cNvPr id="18" name="Picture Placeholder 17"/>
          <p:cNvSpPr>
            <a:spLocks noGrp="1"/>
          </p:cNvSpPr>
          <p:nvPr>
            <p:ph type="pic" sz="quarter" idx="13"/>
          </p:nvPr>
        </p:nvSpPr>
        <p:spPr>
          <a:xfrm>
            <a:off x="1817688" y="2239963"/>
            <a:ext cx="2484437" cy="2487612"/>
          </a:xfrm>
          <a:effectLst/>
        </p:spPr>
        <p:txBody>
          <a:bodyPr/>
          <a:lstStyle>
            <a:lvl1pPr marL="0" indent="0">
              <a:buNone/>
              <a:defRPr/>
            </a:lvl1pPr>
          </a:lstStyle>
          <a:p>
            <a:r>
              <a:rPr lang="en-US" dirty="0"/>
              <a:t>Click icon to add picture</a:t>
            </a:r>
          </a:p>
        </p:txBody>
      </p:sp>
      <p:sp>
        <p:nvSpPr>
          <p:cNvPr id="12" name="Text Placeholder 11"/>
          <p:cNvSpPr>
            <a:spLocks noGrp="1"/>
          </p:cNvSpPr>
          <p:nvPr>
            <p:ph type="body" sz="quarter" idx="10" hasCustomPrompt="1"/>
          </p:nvPr>
        </p:nvSpPr>
        <p:spPr>
          <a:xfrm>
            <a:off x="-8313" y="677872"/>
            <a:ext cx="9144000" cy="433388"/>
          </a:xfrm>
        </p:spPr>
        <p:txBody>
          <a:bodyPr>
            <a:noAutofit/>
          </a:bodyPr>
          <a:lstStyle>
            <a:lvl1pPr marL="0" indent="0" algn="ctr">
              <a:buNone/>
              <a:defRPr sz="3000">
                <a:solidFill>
                  <a:schemeClr val="tx1">
                    <a:lumMod val="75000"/>
                    <a:lumOff val="25000"/>
                  </a:schemeClr>
                </a:solidFill>
              </a:defRPr>
            </a:lvl1pPr>
            <a:lvl2pPr>
              <a:defRPr sz="28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a:t>Subtitle 1</a:t>
            </a:r>
          </a:p>
        </p:txBody>
      </p:sp>
      <p:sp>
        <p:nvSpPr>
          <p:cNvPr id="14" name="Text Placeholder 13"/>
          <p:cNvSpPr>
            <a:spLocks noGrp="1"/>
          </p:cNvSpPr>
          <p:nvPr>
            <p:ph type="body" sz="quarter" idx="11" hasCustomPrompt="1"/>
          </p:nvPr>
        </p:nvSpPr>
        <p:spPr>
          <a:xfrm>
            <a:off x="-8313" y="1115870"/>
            <a:ext cx="9143999" cy="350440"/>
          </a:xfrm>
        </p:spPr>
        <p:txBody>
          <a:bodyPr>
            <a:noAutofit/>
          </a:bodyPr>
          <a:lstStyle>
            <a:lvl1pPr marL="0" indent="0" algn="ctr">
              <a:buNone/>
              <a:defRPr sz="2200">
                <a:solidFill>
                  <a:schemeClr val="tx1">
                    <a:lumMod val="75000"/>
                    <a:lumOff val="25000"/>
                  </a:schemeClr>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dirty="0"/>
              <a:t>@ location</a:t>
            </a:r>
          </a:p>
        </p:txBody>
      </p:sp>
      <p:sp>
        <p:nvSpPr>
          <p:cNvPr id="16" name="Text Placeholder 15"/>
          <p:cNvSpPr>
            <a:spLocks noGrp="1"/>
          </p:cNvSpPr>
          <p:nvPr>
            <p:ph type="body" sz="quarter" idx="12" hasCustomPrompt="1"/>
          </p:nvPr>
        </p:nvSpPr>
        <p:spPr>
          <a:xfrm>
            <a:off x="-8313" y="1539191"/>
            <a:ext cx="9143999" cy="304800"/>
          </a:xfrm>
        </p:spPr>
        <p:txBody>
          <a:bodyPr/>
          <a:lstStyle>
            <a:lvl1pPr marL="0" indent="0" algn="ctr">
              <a:buNone/>
              <a:defRPr sz="1800">
                <a:solidFill>
                  <a:schemeClr val="tx1">
                    <a:lumMod val="75000"/>
                    <a:lumOff val="25000"/>
                  </a:schemeClr>
                </a:solidFill>
              </a:defRPr>
            </a:lvl1pPr>
          </a:lstStyle>
          <a:p>
            <a:pPr lvl="0"/>
            <a:r>
              <a:rPr lang="en-US" dirty="0"/>
              <a:t>Date</a:t>
            </a:r>
          </a:p>
        </p:txBody>
      </p:sp>
      <p:sp>
        <p:nvSpPr>
          <p:cNvPr id="22" name="Text Placeholder 21"/>
          <p:cNvSpPr>
            <a:spLocks noGrp="1"/>
          </p:cNvSpPr>
          <p:nvPr>
            <p:ph type="body" sz="quarter" idx="15" hasCustomPrompt="1"/>
          </p:nvPr>
        </p:nvSpPr>
        <p:spPr>
          <a:xfrm>
            <a:off x="1817689" y="4968656"/>
            <a:ext cx="2484436" cy="412750"/>
          </a:xfrm>
        </p:spPr>
        <p:txBody>
          <a:bodyPr>
            <a:normAutofit/>
          </a:bodyPr>
          <a:lstStyle>
            <a:lvl1pPr marL="0" indent="0" algn="ctr">
              <a:buNone/>
              <a:defRPr sz="2200" b="1">
                <a:solidFill>
                  <a:schemeClr val="tx1">
                    <a:lumMod val="75000"/>
                    <a:lumOff val="25000"/>
                  </a:schemeClr>
                </a:solidFill>
              </a:defRPr>
            </a:lvl1pPr>
          </a:lstStyle>
          <a:p>
            <a:pPr lvl="0"/>
            <a:r>
              <a:rPr lang="en-US" dirty="0"/>
              <a:t>Name</a:t>
            </a:r>
          </a:p>
        </p:txBody>
      </p:sp>
      <p:sp>
        <p:nvSpPr>
          <p:cNvPr id="23" name="Text Placeholder 21"/>
          <p:cNvSpPr>
            <a:spLocks noGrp="1"/>
          </p:cNvSpPr>
          <p:nvPr>
            <p:ph type="body" sz="quarter" idx="16" hasCustomPrompt="1"/>
          </p:nvPr>
        </p:nvSpPr>
        <p:spPr>
          <a:xfrm>
            <a:off x="4901550" y="4966303"/>
            <a:ext cx="2487133" cy="412750"/>
          </a:xfrm>
        </p:spPr>
        <p:txBody>
          <a:bodyPr>
            <a:normAutofit/>
          </a:bodyPr>
          <a:lstStyle>
            <a:lvl1pPr marL="0" indent="0" algn="ctr">
              <a:buNone/>
              <a:defRPr sz="2200" b="1" i="0">
                <a:solidFill>
                  <a:schemeClr val="tx1">
                    <a:lumMod val="75000"/>
                    <a:lumOff val="25000"/>
                  </a:schemeClr>
                </a:solidFill>
              </a:defRPr>
            </a:lvl1pPr>
          </a:lstStyle>
          <a:p>
            <a:pPr lvl="0"/>
            <a:r>
              <a:rPr lang="en-US" dirty="0"/>
              <a:t>Name</a:t>
            </a:r>
          </a:p>
        </p:txBody>
      </p:sp>
      <p:sp>
        <p:nvSpPr>
          <p:cNvPr id="25" name="Text Placeholder 24"/>
          <p:cNvSpPr>
            <a:spLocks noGrp="1"/>
          </p:cNvSpPr>
          <p:nvPr>
            <p:ph type="body" sz="quarter" idx="17" hasCustomPrompt="1"/>
          </p:nvPr>
        </p:nvSpPr>
        <p:spPr>
          <a:xfrm>
            <a:off x="1817688" y="5402254"/>
            <a:ext cx="2484437" cy="314335"/>
          </a:xfrm>
        </p:spPr>
        <p:txBody>
          <a:bodyPr/>
          <a:lstStyle>
            <a:lvl1pPr marL="0" indent="0" algn="ctr">
              <a:buNone/>
              <a:defRPr sz="2000" i="1">
                <a:solidFill>
                  <a:srgbClr val="404040"/>
                </a:solidFill>
              </a:defRPr>
            </a:lvl1pPr>
          </a:lstStyle>
          <a:p>
            <a:pPr lvl="0"/>
            <a:r>
              <a:rPr lang="en-US" dirty="0"/>
              <a:t>Title</a:t>
            </a:r>
          </a:p>
        </p:txBody>
      </p:sp>
      <p:sp>
        <p:nvSpPr>
          <p:cNvPr id="26" name="Text Placeholder 24"/>
          <p:cNvSpPr>
            <a:spLocks noGrp="1"/>
          </p:cNvSpPr>
          <p:nvPr>
            <p:ph type="body" sz="quarter" idx="18" hasCustomPrompt="1"/>
          </p:nvPr>
        </p:nvSpPr>
        <p:spPr>
          <a:xfrm>
            <a:off x="4901551" y="5402060"/>
            <a:ext cx="2487132" cy="314335"/>
          </a:xfrm>
        </p:spPr>
        <p:txBody>
          <a:bodyPr/>
          <a:lstStyle>
            <a:lvl1pPr marL="0" indent="0" algn="ctr">
              <a:buNone/>
              <a:defRPr sz="2000" i="1">
                <a:solidFill>
                  <a:srgbClr val="404040"/>
                </a:solidFill>
              </a:defRPr>
            </a:lvl1pPr>
          </a:lstStyle>
          <a:p>
            <a:pPr lvl="0"/>
            <a:r>
              <a:rPr lang="en-US" dirty="0"/>
              <a:t>Title</a:t>
            </a:r>
          </a:p>
        </p:txBody>
      </p:sp>
      <p:sp>
        <p:nvSpPr>
          <p:cNvPr id="28" name="Text Placeholder 27"/>
          <p:cNvSpPr>
            <a:spLocks noGrp="1"/>
          </p:cNvSpPr>
          <p:nvPr>
            <p:ph type="body" sz="quarter" idx="19" hasCustomPrompt="1"/>
          </p:nvPr>
        </p:nvSpPr>
        <p:spPr>
          <a:xfrm>
            <a:off x="1817688" y="5746218"/>
            <a:ext cx="2484437" cy="374650"/>
          </a:xfrm>
        </p:spPr>
        <p:txBody>
          <a:bodyPr>
            <a:normAutofit/>
          </a:bodyPr>
          <a:lstStyle>
            <a:lvl1pPr marL="0" indent="0" algn="ctr">
              <a:buNone/>
              <a:defRPr sz="2000">
                <a:solidFill>
                  <a:schemeClr val="tx1">
                    <a:lumMod val="75000"/>
                    <a:lumOff val="25000"/>
                  </a:schemeClr>
                </a:solidFill>
              </a:defRPr>
            </a:lvl1pPr>
          </a:lstStyle>
          <a:p>
            <a:pPr lvl="0"/>
            <a:r>
              <a:rPr lang="en-US" dirty="0"/>
              <a:t>Program</a:t>
            </a:r>
          </a:p>
        </p:txBody>
      </p:sp>
      <p:sp>
        <p:nvSpPr>
          <p:cNvPr id="29" name="Text Placeholder 27"/>
          <p:cNvSpPr>
            <a:spLocks noGrp="1"/>
          </p:cNvSpPr>
          <p:nvPr>
            <p:ph type="body" sz="quarter" idx="20" hasCustomPrompt="1"/>
          </p:nvPr>
        </p:nvSpPr>
        <p:spPr>
          <a:xfrm>
            <a:off x="4908129" y="5742722"/>
            <a:ext cx="2484437" cy="374650"/>
          </a:xfrm>
        </p:spPr>
        <p:txBody>
          <a:bodyPr>
            <a:normAutofit/>
          </a:bodyPr>
          <a:lstStyle>
            <a:lvl1pPr marL="0" indent="0" algn="ctr">
              <a:buNone/>
              <a:defRPr sz="2000">
                <a:solidFill>
                  <a:schemeClr val="tx1">
                    <a:lumMod val="75000"/>
                    <a:lumOff val="25000"/>
                  </a:schemeClr>
                </a:solidFill>
              </a:defRPr>
            </a:lvl1pPr>
          </a:lstStyle>
          <a:p>
            <a:pPr lvl="0"/>
            <a:r>
              <a:rPr lang="en-US" dirty="0"/>
              <a:t>Program</a:t>
            </a:r>
          </a:p>
        </p:txBody>
      </p:sp>
    </p:spTree>
    <p:extLst>
      <p:ext uri="{BB962C8B-B14F-4D97-AF65-F5344CB8AC3E}">
        <p14:creationId xmlns:p14="http://schemas.microsoft.com/office/powerpoint/2010/main" val="14321187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7489768" cy="5228706"/>
          </a:xfrm>
        </p:spPr>
        <p:txBody>
          <a:bodyPr/>
          <a:lstStyle>
            <a:lvl1pPr marL="0" indent="0">
              <a:buNone/>
              <a:defRPr/>
            </a:lvl1pPr>
          </a:lstStyle>
          <a:p>
            <a:r>
              <a:rPr lang="en-US"/>
              <a:t>Click icon to add picture</a:t>
            </a:r>
            <a:endParaRPr lang="en-US" dirty="0"/>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4501780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3507971" cy="5187142"/>
          </a:xfrm>
        </p:spPr>
        <p:txBody>
          <a:bodyPr/>
          <a:lstStyle>
            <a:lvl1pPr marL="0" indent="0">
              <a:buNone/>
              <a:defRPr/>
            </a:lvl1pPr>
          </a:lstStyle>
          <a:p>
            <a:r>
              <a:rPr lang="en-US"/>
              <a:t>Click icon to add picture</a:t>
            </a:r>
            <a:endParaRPr lang="en-US" dirty="0"/>
          </a:p>
        </p:txBody>
      </p:sp>
      <p:sp>
        <p:nvSpPr>
          <p:cNvPr id="4" name="Picture Placeholder 17"/>
          <p:cNvSpPr>
            <a:spLocks noGrp="1"/>
          </p:cNvSpPr>
          <p:nvPr>
            <p:ph type="pic" sz="quarter" idx="13"/>
          </p:nvPr>
        </p:nvSpPr>
        <p:spPr>
          <a:xfrm>
            <a:off x="4774276" y="814647"/>
            <a:ext cx="3507971" cy="5187142"/>
          </a:xfrm>
        </p:spPr>
        <p:txBody>
          <a:bodyPr/>
          <a:lstStyle>
            <a:lvl1pPr marL="0" indent="0">
              <a:buNone/>
              <a:defRPr/>
            </a:lvl1pPr>
          </a:lstStyle>
          <a:p>
            <a:r>
              <a:rPr lang="en-US"/>
              <a:t>Click icon to add picture</a:t>
            </a:r>
            <a:endParaRPr lang="en-US" dirty="0"/>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9935275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647210" y="1233820"/>
            <a:ext cx="3960262" cy="1828810"/>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4647211" y="3069758"/>
            <a:ext cx="3960262" cy="3048380"/>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4038" y="-7315"/>
            <a:ext cx="3585172" cy="2688879"/>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Text Placeholder 13"/>
          <p:cNvSpPr>
            <a:spLocks noGrp="1"/>
          </p:cNvSpPr>
          <p:nvPr>
            <p:ph type="body" sz="quarter" idx="11" hasCustomPrompt="1"/>
          </p:nvPr>
        </p:nvSpPr>
        <p:spPr>
          <a:xfrm>
            <a:off x="877824" y="3290206"/>
            <a:ext cx="2816351" cy="2174875"/>
          </a:xfrm>
        </p:spPr>
        <p:txBody>
          <a:bodyPr>
            <a:normAutofit/>
          </a:bodyPr>
          <a:lstStyle>
            <a:lvl1pPr marL="0" indent="0" algn="r">
              <a:spcBef>
                <a:spcPts val="0"/>
              </a:spcBef>
              <a:buNone/>
              <a:defRPr sz="3000"/>
            </a:lvl1pPr>
          </a:lstStyle>
          <a:p>
            <a:pPr lvl="0"/>
            <a:r>
              <a:rPr lang="en-US" dirty="0"/>
              <a:t>Left Photo Slide 1</a:t>
            </a:r>
          </a:p>
        </p:txBody>
      </p:sp>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335594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4038" y="-1"/>
            <a:ext cx="3960402" cy="6858001"/>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3"/>
          <p:cNvSpPr>
            <a:spLocks noGrp="1"/>
          </p:cNvSpPr>
          <p:nvPr>
            <p:ph type="body" sz="half" idx="2" hasCustomPrompt="1"/>
          </p:nvPr>
        </p:nvSpPr>
        <p:spPr>
          <a:xfrm>
            <a:off x="4579756" y="2099462"/>
            <a:ext cx="3960262" cy="595546"/>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Left Photo Slide 2</a:t>
            </a:r>
          </a:p>
        </p:txBody>
      </p:sp>
      <p:sp>
        <p:nvSpPr>
          <p:cNvPr id="13" name="Text Placeholder 3"/>
          <p:cNvSpPr>
            <a:spLocks noGrp="1"/>
          </p:cNvSpPr>
          <p:nvPr>
            <p:ph type="body" sz="half" idx="10" hasCustomPrompt="1"/>
          </p:nvPr>
        </p:nvSpPr>
        <p:spPr>
          <a:xfrm>
            <a:off x="4579756" y="2702503"/>
            <a:ext cx="3960262"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2392346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26497" y="1711756"/>
            <a:ext cx="2817895" cy="983251"/>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Left Photos Slide 3</a:t>
            </a:r>
          </a:p>
        </p:txBody>
      </p:sp>
      <p:sp>
        <p:nvSpPr>
          <p:cNvPr id="13" name="Text Placeholder 3"/>
          <p:cNvSpPr>
            <a:spLocks noGrp="1"/>
          </p:cNvSpPr>
          <p:nvPr>
            <p:ph type="body" sz="half" idx="10" hasCustomPrompt="1"/>
          </p:nvPr>
        </p:nvSpPr>
        <p:spPr>
          <a:xfrm>
            <a:off x="5726498" y="2702503"/>
            <a:ext cx="2817895"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7315" y="-2744"/>
            <a:ext cx="2618333" cy="6858000"/>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p:cNvSpPr>
            <a:spLocks noGrp="1" noChangeAspect="1"/>
          </p:cNvSpPr>
          <p:nvPr>
            <p:ph type="pic" idx="11"/>
          </p:nvPr>
        </p:nvSpPr>
        <p:spPr>
          <a:xfrm>
            <a:off x="2614475" y="-2744"/>
            <a:ext cx="2484922" cy="3429000"/>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Picture Placeholder 2"/>
          <p:cNvSpPr>
            <a:spLocks noGrp="1" noChangeAspect="1"/>
          </p:cNvSpPr>
          <p:nvPr>
            <p:ph type="pic" idx="12"/>
          </p:nvPr>
        </p:nvSpPr>
        <p:spPr>
          <a:xfrm>
            <a:off x="2614475" y="3436315"/>
            <a:ext cx="2484922" cy="342168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7436540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1" y="1219190"/>
            <a:ext cx="3960262" cy="1828810"/>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629842" y="3055128"/>
            <a:ext cx="3960262" cy="3048380"/>
          </a:xfrm>
        </p:spPr>
        <p:txBody>
          <a:bodyPr>
            <a:no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5558828" y="-7315"/>
            <a:ext cx="3585172" cy="2688879"/>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Text Placeholder 13"/>
          <p:cNvSpPr>
            <a:spLocks noGrp="1"/>
          </p:cNvSpPr>
          <p:nvPr>
            <p:ph type="body" sz="quarter" idx="11" hasCustomPrompt="1"/>
          </p:nvPr>
        </p:nvSpPr>
        <p:spPr>
          <a:xfrm>
            <a:off x="5442178" y="3290206"/>
            <a:ext cx="2685822" cy="2174875"/>
          </a:xfrm>
        </p:spPr>
        <p:txBody>
          <a:bodyPr>
            <a:normAutofit/>
          </a:bodyPr>
          <a:lstStyle>
            <a:lvl1pPr marL="0" indent="0">
              <a:buNone/>
              <a:defRPr sz="3000"/>
            </a:lvl1pPr>
          </a:lstStyle>
          <a:p>
            <a:pPr lvl="0"/>
            <a:r>
              <a:rPr lang="en-US" dirty="0"/>
              <a:t>Right Photo Slide 1</a:t>
            </a:r>
          </a:p>
        </p:txBody>
      </p:sp>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2394405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182565" y="-1"/>
            <a:ext cx="3960402" cy="6858001"/>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0" hasCustomPrompt="1"/>
          </p:nvPr>
        </p:nvSpPr>
        <p:spPr>
          <a:xfrm>
            <a:off x="629847" y="2709818"/>
            <a:ext cx="3960262"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5" name="Text Placeholder 3"/>
          <p:cNvSpPr>
            <a:spLocks noGrp="1"/>
          </p:cNvSpPr>
          <p:nvPr>
            <p:ph type="body" sz="half" idx="2" hasCustomPrompt="1"/>
          </p:nvPr>
        </p:nvSpPr>
        <p:spPr>
          <a:xfrm>
            <a:off x="629847" y="2106778"/>
            <a:ext cx="3960262" cy="595725"/>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Right Photo Slide 2</a:t>
            </a:r>
          </a:p>
        </p:txBody>
      </p:sp>
    </p:spTree>
    <p:extLst>
      <p:ext uri="{BB962C8B-B14F-4D97-AF65-F5344CB8AC3E}">
        <p14:creationId xmlns:p14="http://schemas.microsoft.com/office/powerpoint/2010/main" val="12998211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629832" y="1711756"/>
            <a:ext cx="2817895" cy="983251"/>
          </a:xfrm>
        </p:spPr>
        <p:txBody>
          <a:bodyPr>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Right Photos Slide 3</a:t>
            </a:r>
          </a:p>
        </p:txBody>
      </p:sp>
      <p:sp>
        <p:nvSpPr>
          <p:cNvPr id="13" name="Text Placeholder 3"/>
          <p:cNvSpPr>
            <a:spLocks noGrp="1"/>
          </p:cNvSpPr>
          <p:nvPr>
            <p:ph type="body" sz="half" idx="10" hasCustomPrompt="1"/>
          </p:nvPr>
        </p:nvSpPr>
        <p:spPr>
          <a:xfrm>
            <a:off x="629833" y="2702503"/>
            <a:ext cx="2817895"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6524188" y="-1"/>
            <a:ext cx="2618333" cy="6858001"/>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p:cNvSpPr>
            <a:spLocks noGrp="1" noChangeAspect="1"/>
          </p:cNvSpPr>
          <p:nvPr>
            <p:ph type="pic" idx="11"/>
          </p:nvPr>
        </p:nvSpPr>
        <p:spPr>
          <a:xfrm>
            <a:off x="4030307" y="-1"/>
            <a:ext cx="2484922" cy="342150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Picture Placeholder 2"/>
          <p:cNvSpPr>
            <a:spLocks noGrp="1" noChangeAspect="1"/>
          </p:cNvSpPr>
          <p:nvPr>
            <p:ph type="pic" idx="12"/>
          </p:nvPr>
        </p:nvSpPr>
        <p:spPr>
          <a:xfrm>
            <a:off x="4030307" y="3429000"/>
            <a:ext cx="2485479" cy="3429000"/>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9291595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182565" y="-7316"/>
            <a:ext cx="3960402" cy="686531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3"/>
          <p:cNvSpPr>
            <a:spLocks noGrp="1"/>
          </p:cNvSpPr>
          <p:nvPr>
            <p:ph type="body" sz="half" idx="2" hasCustomPrompt="1"/>
          </p:nvPr>
        </p:nvSpPr>
        <p:spPr>
          <a:xfrm>
            <a:off x="684277" y="1721334"/>
            <a:ext cx="3905832" cy="489160"/>
          </a:xfrm>
        </p:spPr>
        <p:txBody>
          <a:bodyPr>
            <a:noAutofit/>
          </a:bodyPr>
          <a:lstStyle>
            <a:lvl1pPr marL="0" indent="0">
              <a:buNone/>
              <a:defRPr sz="3000" b="1">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a:t>
            </a:r>
          </a:p>
        </p:txBody>
      </p:sp>
      <p:sp>
        <p:nvSpPr>
          <p:cNvPr id="11" name="Text Placeholder 2"/>
          <p:cNvSpPr>
            <a:spLocks noGrp="1"/>
          </p:cNvSpPr>
          <p:nvPr>
            <p:ph type="body" sz="quarter" idx="11" hasCustomPrompt="1"/>
          </p:nvPr>
        </p:nvSpPr>
        <p:spPr>
          <a:xfrm>
            <a:off x="684668" y="2221605"/>
            <a:ext cx="3905441" cy="325437"/>
          </a:xfrm>
        </p:spPr>
        <p:txBody>
          <a:bodyPr>
            <a:noAutofit/>
          </a:bodyPr>
          <a:lstStyle>
            <a:lvl1pPr marL="0" indent="0">
              <a:buNone/>
              <a:defRPr sz="180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Manager Title</a:t>
            </a:r>
          </a:p>
        </p:txBody>
      </p:sp>
      <p:sp>
        <p:nvSpPr>
          <p:cNvPr id="12" name="Text Placeholder 3"/>
          <p:cNvSpPr>
            <a:spLocks noGrp="1"/>
          </p:cNvSpPr>
          <p:nvPr>
            <p:ph type="body" sz="half" idx="10" hasCustomPrompt="1"/>
          </p:nvPr>
        </p:nvSpPr>
        <p:spPr>
          <a:xfrm>
            <a:off x="684277" y="2702503"/>
            <a:ext cx="3905832" cy="3151156"/>
          </a:xfrm>
        </p:spPr>
        <p:txBody>
          <a:bodyPr>
            <a:no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28636957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21" hasCustomPrompt="1"/>
          </p:nvPr>
        </p:nvSpPr>
        <p:spPr>
          <a:xfrm>
            <a:off x="-7313" y="673973"/>
            <a:ext cx="9143998" cy="482030"/>
          </a:xfrm>
        </p:spPr>
        <p:txBody>
          <a:bodyPr>
            <a:noAutofit/>
          </a:bodyPr>
          <a:lstStyle>
            <a:lvl1pPr marL="0" indent="0" algn="ctr">
              <a:buNone/>
              <a:defRPr sz="3000">
                <a:solidFill>
                  <a:schemeClr val="tx1">
                    <a:lumMod val="75000"/>
                    <a:lumOff val="25000"/>
                  </a:schemeClr>
                </a:solidFill>
              </a:defRPr>
            </a:lvl1pPr>
          </a:lstStyle>
          <a:p>
            <a:pPr lvl="0"/>
            <a:r>
              <a:rPr lang="en-US" dirty="0"/>
              <a:t>Team Slide 1</a:t>
            </a:r>
          </a:p>
        </p:txBody>
      </p:sp>
      <p:sp>
        <p:nvSpPr>
          <p:cNvPr id="17" name="Picture Placeholder 15"/>
          <p:cNvSpPr>
            <a:spLocks noGrp="1"/>
          </p:cNvSpPr>
          <p:nvPr>
            <p:ph type="pic" sz="quarter" idx="23"/>
          </p:nvPr>
        </p:nvSpPr>
        <p:spPr>
          <a:xfrm>
            <a:off x="3459621" y="1787642"/>
            <a:ext cx="2165350" cy="2174875"/>
          </a:xfrm>
        </p:spPr>
        <p:txBody>
          <a:bodyPr/>
          <a:lstStyle>
            <a:lvl1pPr marL="0" indent="0">
              <a:buNone/>
              <a:defRPr/>
            </a:lvl1pPr>
          </a:lstStyle>
          <a:p>
            <a:r>
              <a:rPr lang="en-US"/>
              <a:t>Click icon to add picture</a:t>
            </a:r>
            <a:endParaRPr lang="en-US" dirty="0"/>
          </a:p>
        </p:txBody>
      </p:sp>
      <p:sp>
        <p:nvSpPr>
          <p:cNvPr id="19" name="Picture Placeholder 15"/>
          <p:cNvSpPr>
            <a:spLocks noGrp="1"/>
          </p:cNvSpPr>
          <p:nvPr>
            <p:ph type="pic" sz="quarter" idx="24"/>
          </p:nvPr>
        </p:nvSpPr>
        <p:spPr>
          <a:xfrm>
            <a:off x="799271" y="1787642"/>
            <a:ext cx="2165350" cy="2174875"/>
          </a:xfrm>
        </p:spPr>
        <p:txBody>
          <a:bodyPr/>
          <a:lstStyle>
            <a:lvl1pPr marL="0" indent="0">
              <a:buNone/>
              <a:defRPr/>
            </a:lvl1pPr>
          </a:lstStyle>
          <a:p>
            <a:r>
              <a:rPr lang="en-US"/>
              <a:t>Click icon to add picture</a:t>
            </a:r>
            <a:endParaRPr lang="en-US" dirty="0"/>
          </a:p>
        </p:txBody>
      </p:sp>
      <p:sp>
        <p:nvSpPr>
          <p:cNvPr id="20" name="Picture Placeholder 15"/>
          <p:cNvSpPr>
            <a:spLocks noGrp="1"/>
          </p:cNvSpPr>
          <p:nvPr>
            <p:ph type="pic" sz="quarter" idx="22"/>
          </p:nvPr>
        </p:nvSpPr>
        <p:spPr>
          <a:xfrm>
            <a:off x="6122760" y="1787642"/>
            <a:ext cx="2165350" cy="2174875"/>
          </a:xfrm>
        </p:spPr>
        <p:txBody>
          <a:bodyPr/>
          <a:lstStyle>
            <a:lvl1pPr marL="0" indent="0">
              <a:buNone/>
              <a:defRPr/>
            </a:lvl1pPr>
          </a:lstStyle>
          <a:p>
            <a:r>
              <a:rPr lang="en-US"/>
              <a:t>Click icon to add picture</a:t>
            </a:r>
            <a:endParaRPr lang="en-US" dirty="0"/>
          </a:p>
        </p:txBody>
      </p:sp>
      <p:sp>
        <p:nvSpPr>
          <p:cNvPr id="23" name="Text Placeholder 21"/>
          <p:cNvSpPr>
            <a:spLocks noGrp="1"/>
          </p:cNvSpPr>
          <p:nvPr>
            <p:ph type="body" sz="quarter" idx="25" hasCustomPrompt="1"/>
          </p:nvPr>
        </p:nvSpPr>
        <p:spPr>
          <a:xfrm>
            <a:off x="799139" y="4369066"/>
            <a:ext cx="2165481" cy="336550"/>
          </a:xfrm>
        </p:spPr>
        <p:txBody>
          <a:bodyPr>
            <a:noAutofit/>
          </a:bodyPr>
          <a:lstStyle>
            <a:lvl1pPr marL="0" indent="0" algn="ctr">
              <a:buFont typeface="Arial" panose="020B0604020202020204" pitchFamily="34" charset="0"/>
              <a:buNone/>
              <a:defRPr sz="22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4" name="Text Placeholder 21"/>
          <p:cNvSpPr>
            <a:spLocks noGrp="1"/>
          </p:cNvSpPr>
          <p:nvPr>
            <p:ph type="body" sz="quarter" idx="26" hasCustomPrompt="1"/>
          </p:nvPr>
        </p:nvSpPr>
        <p:spPr>
          <a:xfrm>
            <a:off x="3459622" y="4366079"/>
            <a:ext cx="2165349" cy="336550"/>
          </a:xfrm>
        </p:spPr>
        <p:txBody>
          <a:bodyPr>
            <a:noAutofit/>
          </a:bodyPr>
          <a:lstStyle>
            <a:lvl1pPr marL="0" indent="0" algn="ctr">
              <a:buFont typeface="Arial" panose="020B0604020202020204" pitchFamily="34" charset="0"/>
              <a:buNone/>
              <a:defRPr sz="22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5" name="Text Placeholder 21"/>
          <p:cNvSpPr>
            <a:spLocks noGrp="1"/>
          </p:cNvSpPr>
          <p:nvPr>
            <p:ph type="body" sz="quarter" idx="27" hasCustomPrompt="1"/>
          </p:nvPr>
        </p:nvSpPr>
        <p:spPr>
          <a:xfrm>
            <a:off x="6122629" y="4358568"/>
            <a:ext cx="2165349" cy="349454"/>
          </a:xfrm>
        </p:spPr>
        <p:txBody>
          <a:bodyPr>
            <a:noAutofit/>
          </a:bodyPr>
          <a:lstStyle>
            <a:lvl1pPr marL="0" indent="0" algn="ctr">
              <a:buFont typeface="Arial" panose="020B0604020202020204" pitchFamily="34" charset="0"/>
              <a:buNone/>
              <a:defRPr sz="2200" b="1">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7" name="Text Placeholder 21"/>
          <p:cNvSpPr>
            <a:spLocks noGrp="1"/>
          </p:cNvSpPr>
          <p:nvPr>
            <p:ph type="body" sz="quarter" idx="29" hasCustomPrompt="1"/>
          </p:nvPr>
        </p:nvSpPr>
        <p:spPr>
          <a:xfrm>
            <a:off x="3459490" y="4704753"/>
            <a:ext cx="2165481" cy="336550"/>
          </a:xfrm>
        </p:spPr>
        <p:txBody>
          <a:bodyPr>
            <a:normAutofit/>
          </a:bodyPr>
          <a:lstStyle>
            <a:lvl1pPr marL="0" indent="0" algn="ctr">
              <a:buFont typeface="Arial" panose="020B0604020202020204" pitchFamily="34" charset="0"/>
              <a:buNone/>
              <a:defRPr sz="18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8" name="Text Placeholder 21"/>
          <p:cNvSpPr>
            <a:spLocks noGrp="1"/>
          </p:cNvSpPr>
          <p:nvPr>
            <p:ph type="body" sz="quarter" idx="30" hasCustomPrompt="1"/>
          </p:nvPr>
        </p:nvSpPr>
        <p:spPr>
          <a:xfrm>
            <a:off x="799139" y="4712068"/>
            <a:ext cx="2165481" cy="336550"/>
          </a:xfrm>
        </p:spPr>
        <p:txBody>
          <a:bodyPr>
            <a:normAutofit/>
          </a:bodyPr>
          <a:lstStyle>
            <a:lvl1pPr marL="0" indent="0" algn="ctr">
              <a:buFont typeface="Arial" panose="020B0604020202020204" pitchFamily="34" charset="0"/>
              <a:buNone/>
              <a:defRPr sz="18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9" name="Text Placeholder 21"/>
          <p:cNvSpPr>
            <a:spLocks noGrp="1"/>
          </p:cNvSpPr>
          <p:nvPr>
            <p:ph type="body" sz="quarter" idx="31" hasCustomPrompt="1"/>
          </p:nvPr>
        </p:nvSpPr>
        <p:spPr>
          <a:xfrm>
            <a:off x="6122629" y="4715116"/>
            <a:ext cx="2165481" cy="336550"/>
          </a:xfrm>
        </p:spPr>
        <p:txBody>
          <a:bodyPr>
            <a:normAutofit/>
          </a:bodyPr>
          <a:lstStyle>
            <a:lvl1pPr marL="0" indent="0" algn="ctr">
              <a:buFont typeface="Arial" panose="020B0604020202020204" pitchFamily="34" charset="0"/>
              <a:buNone/>
              <a:defRPr sz="1800" b="0" i="1">
                <a:solidFill>
                  <a:srgbClr val="404040"/>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3" hasCustomPrompt="1"/>
          </p:nvPr>
        </p:nvSpPr>
        <p:spPr>
          <a:xfrm>
            <a:off x="3459489" y="5047754"/>
            <a:ext cx="2165481" cy="1015312"/>
          </a:xfrm>
        </p:spPr>
        <p:txBody>
          <a:bodyPr>
            <a:noAutofit/>
          </a:bodyPr>
          <a:lstStyle>
            <a:lvl1pPr marL="0" indent="0" algn="l">
              <a:buFont typeface="Arial" panose="020B0604020202020204" pitchFamily="34" charset="0"/>
              <a:buNone/>
              <a:defRPr sz="18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2" name="Text Placeholder 21"/>
          <p:cNvSpPr>
            <a:spLocks noGrp="1"/>
          </p:cNvSpPr>
          <p:nvPr>
            <p:ph type="body" sz="quarter" idx="32" hasCustomPrompt="1"/>
          </p:nvPr>
        </p:nvSpPr>
        <p:spPr>
          <a:xfrm>
            <a:off x="799138" y="5055069"/>
            <a:ext cx="2165481" cy="1007997"/>
          </a:xfrm>
        </p:spPr>
        <p:txBody>
          <a:bodyPr>
            <a:noAutofit/>
          </a:bodyPr>
          <a:lstStyle>
            <a:lvl1pPr marL="0" indent="0" algn="l">
              <a:buFont typeface="Arial" panose="020B0604020202020204" pitchFamily="34" charset="0"/>
              <a:buNone/>
              <a:defRPr sz="18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3" name="Text Placeholder 21"/>
          <p:cNvSpPr>
            <a:spLocks noGrp="1"/>
          </p:cNvSpPr>
          <p:nvPr>
            <p:ph type="body" sz="quarter" idx="34" hasCustomPrompt="1"/>
          </p:nvPr>
        </p:nvSpPr>
        <p:spPr>
          <a:xfrm>
            <a:off x="6122562" y="5055933"/>
            <a:ext cx="2165481" cy="1007133"/>
          </a:xfrm>
        </p:spPr>
        <p:txBody>
          <a:bodyPr>
            <a:noAutofit/>
          </a:bodyPr>
          <a:lstStyle>
            <a:lvl1pPr marL="0" indent="0" algn="l">
              <a:buFont typeface="Arial" panose="020B0604020202020204" pitchFamily="34" charset="0"/>
              <a:buNone/>
              <a:defRPr sz="1800" b="0" i="0">
                <a:solidFill>
                  <a:schemeClr val="tx1">
                    <a:lumMod val="75000"/>
                    <a:lumOff val="25000"/>
                  </a:schemeClr>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9144000" cy="369332"/>
          </a:xfrm>
          <a:prstGeom prst="rect">
            <a:avLst/>
          </a:prstGeom>
          <a:noFill/>
        </p:spPr>
        <p:txBody>
          <a:bodyPr wrap="square" rtlCol="0">
            <a:spAutoFit/>
          </a:bodyPr>
          <a:lstStyle/>
          <a:p>
            <a:pPr algn="ctr"/>
            <a:r>
              <a:rPr lang="en-US" dirty="0">
                <a:solidFill>
                  <a:srgbClr val="349D96"/>
                </a:solidFill>
                <a:latin typeface="Century Gothic" panose="020B0502020202020204" pitchFamily="34" charset="0"/>
              </a:rPr>
              <a:t>Washington State Department of Health</a:t>
            </a:r>
            <a:r>
              <a:rPr lang="en-US" baseline="0" dirty="0">
                <a:solidFill>
                  <a:srgbClr val="349D96"/>
                </a:solidFill>
                <a:latin typeface="Century Gothic" panose="020B0502020202020204" pitchFamily="34" charset="0"/>
              </a:rPr>
              <a:t> </a:t>
            </a:r>
            <a:r>
              <a:rPr lang="en-US" sz="1800" dirty="0">
                <a:solidFill>
                  <a:schemeClr val="tx1">
                    <a:lumMod val="75000"/>
                    <a:lumOff val="25000"/>
                  </a:schemeClr>
                </a:solidFill>
                <a:latin typeface="Century Gothic" panose="020B0502020202020204" pitchFamily="34" charset="0"/>
              </a:rPr>
              <a:t>| </a:t>
            </a:r>
            <a:fld id="{647B4F43-D519-4C1F-A815-23EAD624CF95}" type="slidenum">
              <a:rPr lang="en-US" sz="1800" smtClean="0">
                <a:solidFill>
                  <a:schemeClr val="tx1">
                    <a:lumMod val="75000"/>
                    <a:lumOff val="25000"/>
                  </a:schemeClr>
                </a:solidFill>
                <a:latin typeface="Century Gothic" panose="020B0502020202020204" pitchFamily="34" charset="0"/>
              </a:rPr>
              <a:pPr algn="ctr"/>
              <a:t>‹#›</a:t>
            </a:fld>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9243403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slideLayout" Target="../slideLayouts/slideLayout109.xml"/><Relationship Id="rId55" Type="http://schemas.openxmlformats.org/officeDocument/2006/relationships/theme" Target="../theme/theme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9" Type="http://schemas.openxmlformats.org/officeDocument/2006/relationships/slideLayout" Target="../slideLayouts/slideLayout88.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3" Type="http://schemas.openxmlformats.org/officeDocument/2006/relationships/slideLayout" Target="../slideLayouts/slideLayout112.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52" Type="http://schemas.openxmlformats.org/officeDocument/2006/relationships/slideLayout" Target="../slideLayouts/slideLayout111.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8" Type="http://schemas.openxmlformats.org/officeDocument/2006/relationships/slideLayout" Target="../slideLayouts/slideLayout67.xml"/><Relationship Id="rId51" Type="http://schemas.openxmlformats.org/officeDocument/2006/relationships/slideLayout" Target="../slideLayouts/slideLayout110.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20" Type="http://schemas.openxmlformats.org/officeDocument/2006/relationships/slideLayout" Target="../slideLayouts/slideLayout79.xml"/><Relationship Id="rId41" Type="http://schemas.openxmlformats.org/officeDocument/2006/relationships/slideLayout" Target="../slideLayouts/slideLayout100.xml"/><Relationship Id="rId54" Type="http://schemas.openxmlformats.org/officeDocument/2006/relationships/slideLayout" Target="../slideLayouts/slideLayout113.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slideLayout" Target="../slideLayouts/slideLayout10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39" Type="http://schemas.openxmlformats.org/officeDocument/2006/relationships/slideLayout" Target="../slideLayouts/slideLayout152.xml"/><Relationship Id="rId21" Type="http://schemas.openxmlformats.org/officeDocument/2006/relationships/slideLayout" Target="../slideLayouts/slideLayout134.xml"/><Relationship Id="rId34" Type="http://schemas.openxmlformats.org/officeDocument/2006/relationships/slideLayout" Target="../slideLayouts/slideLayout147.xml"/><Relationship Id="rId42" Type="http://schemas.openxmlformats.org/officeDocument/2006/relationships/slideLayout" Target="../slideLayouts/slideLayout155.xml"/><Relationship Id="rId47" Type="http://schemas.openxmlformats.org/officeDocument/2006/relationships/slideLayout" Target="../slideLayouts/slideLayout160.xml"/><Relationship Id="rId50" Type="http://schemas.openxmlformats.org/officeDocument/2006/relationships/slideLayout" Target="../slideLayouts/slideLayout163.xml"/><Relationship Id="rId55" Type="http://schemas.openxmlformats.org/officeDocument/2006/relationships/slideLayout" Target="../slideLayouts/slideLayout168.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9" Type="http://schemas.openxmlformats.org/officeDocument/2006/relationships/slideLayout" Target="../slideLayouts/slideLayout142.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32" Type="http://schemas.openxmlformats.org/officeDocument/2006/relationships/slideLayout" Target="../slideLayouts/slideLayout145.xml"/><Relationship Id="rId37" Type="http://schemas.openxmlformats.org/officeDocument/2006/relationships/slideLayout" Target="../slideLayouts/slideLayout150.xml"/><Relationship Id="rId40" Type="http://schemas.openxmlformats.org/officeDocument/2006/relationships/slideLayout" Target="../slideLayouts/slideLayout153.xml"/><Relationship Id="rId45" Type="http://schemas.openxmlformats.org/officeDocument/2006/relationships/slideLayout" Target="../slideLayouts/slideLayout158.xml"/><Relationship Id="rId53" Type="http://schemas.openxmlformats.org/officeDocument/2006/relationships/slideLayout" Target="../slideLayouts/slideLayout166.xml"/><Relationship Id="rId58" Type="http://schemas.openxmlformats.org/officeDocument/2006/relationships/slideLayout" Target="../slideLayouts/slideLayout171.xml"/><Relationship Id="rId5" Type="http://schemas.openxmlformats.org/officeDocument/2006/relationships/slideLayout" Target="../slideLayouts/slideLayout118.xml"/><Relationship Id="rId61" Type="http://schemas.openxmlformats.org/officeDocument/2006/relationships/slideLayout" Target="../slideLayouts/slideLayout174.xml"/><Relationship Id="rId19" Type="http://schemas.openxmlformats.org/officeDocument/2006/relationships/slideLayout" Target="../slideLayouts/slideLayout13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 Id="rId30" Type="http://schemas.openxmlformats.org/officeDocument/2006/relationships/slideLayout" Target="../slideLayouts/slideLayout143.xml"/><Relationship Id="rId35" Type="http://schemas.openxmlformats.org/officeDocument/2006/relationships/slideLayout" Target="../slideLayouts/slideLayout148.xml"/><Relationship Id="rId43" Type="http://schemas.openxmlformats.org/officeDocument/2006/relationships/slideLayout" Target="../slideLayouts/slideLayout156.xml"/><Relationship Id="rId48" Type="http://schemas.openxmlformats.org/officeDocument/2006/relationships/slideLayout" Target="../slideLayouts/slideLayout161.xml"/><Relationship Id="rId56" Type="http://schemas.openxmlformats.org/officeDocument/2006/relationships/slideLayout" Target="../slideLayouts/slideLayout169.xml"/><Relationship Id="rId8" Type="http://schemas.openxmlformats.org/officeDocument/2006/relationships/slideLayout" Target="../slideLayouts/slideLayout121.xml"/><Relationship Id="rId51" Type="http://schemas.openxmlformats.org/officeDocument/2006/relationships/slideLayout" Target="../slideLayouts/slideLayout164.xml"/><Relationship Id="rId3" Type="http://schemas.openxmlformats.org/officeDocument/2006/relationships/slideLayout" Target="../slideLayouts/slideLayout116.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33" Type="http://schemas.openxmlformats.org/officeDocument/2006/relationships/slideLayout" Target="../slideLayouts/slideLayout146.xml"/><Relationship Id="rId38" Type="http://schemas.openxmlformats.org/officeDocument/2006/relationships/slideLayout" Target="../slideLayouts/slideLayout151.xml"/><Relationship Id="rId46" Type="http://schemas.openxmlformats.org/officeDocument/2006/relationships/slideLayout" Target="../slideLayouts/slideLayout159.xml"/><Relationship Id="rId59" Type="http://schemas.openxmlformats.org/officeDocument/2006/relationships/slideLayout" Target="../slideLayouts/slideLayout172.xml"/><Relationship Id="rId20" Type="http://schemas.openxmlformats.org/officeDocument/2006/relationships/slideLayout" Target="../slideLayouts/slideLayout133.xml"/><Relationship Id="rId41" Type="http://schemas.openxmlformats.org/officeDocument/2006/relationships/slideLayout" Target="../slideLayouts/slideLayout154.xml"/><Relationship Id="rId54" Type="http://schemas.openxmlformats.org/officeDocument/2006/relationships/slideLayout" Target="../slideLayouts/slideLayout167.xml"/><Relationship Id="rId62" Type="http://schemas.openxmlformats.org/officeDocument/2006/relationships/theme" Target="../theme/theme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slideLayout" Target="../slideLayouts/slideLayout141.xml"/><Relationship Id="rId36" Type="http://schemas.openxmlformats.org/officeDocument/2006/relationships/slideLayout" Target="../slideLayouts/slideLayout149.xml"/><Relationship Id="rId49" Type="http://schemas.openxmlformats.org/officeDocument/2006/relationships/slideLayout" Target="../slideLayouts/slideLayout162.xml"/><Relationship Id="rId57" Type="http://schemas.openxmlformats.org/officeDocument/2006/relationships/slideLayout" Target="../slideLayouts/slideLayout170.xml"/><Relationship Id="rId10" Type="http://schemas.openxmlformats.org/officeDocument/2006/relationships/slideLayout" Target="../slideLayouts/slideLayout123.xml"/><Relationship Id="rId31" Type="http://schemas.openxmlformats.org/officeDocument/2006/relationships/slideLayout" Target="../slideLayouts/slideLayout144.xml"/><Relationship Id="rId44" Type="http://schemas.openxmlformats.org/officeDocument/2006/relationships/slideLayout" Target="../slideLayouts/slideLayout157.xml"/><Relationship Id="rId52" Type="http://schemas.openxmlformats.org/officeDocument/2006/relationships/slideLayout" Target="../slideLayouts/slideLayout165.xml"/><Relationship Id="rId60" Type="http://schemas.openxmlformats.org/officeDocument/2006/relationships/slideLayout" Target="../slideLayouts/slideLayout17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2100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5"/>
          <p:cNvSpPr>
            <a:spLocks noGrp="1"/>
          </p:cNvSpPr>
          <p:nvPr>
            <p:ph type="sldNum" sz="quarter" idx="4"/>
          </p:nvPr>
        </p:nvSpPr>
        <p:spPr>
          <a:xfrm>
            <a:off x="3028950" y="6356350"/>
            <a:ext cx="30861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71833305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 id="2147483818" r:id="rId42"/>
    <p:sldLayoutId id="2147483819" r:id="rId43"/>
    <p:sldLayoutId id="2147483820" r:id="rId44"/>
    <p:sldLayoutId id="2147483821" r:id="rId45"/>
    <p:sldLayoutId id="2147483822" r:id="rId46"/>
    <p:sldLayoutId id="2147483823" r:id="rId47"/>
    <p:sldLayoutId id="2147483824" r:id="rId48"/>
    <p:sldLayoutId id="2147483825" r:id="rId49"/>
    <p:sldLayoutId id="2147483826" r:id="rId50"/>
    <p:sldLayoutId id="2147483827" r:id="rId51"/>
    <p:sldLayoutId id="2147483828" r:id="rId52"/>
    <p:sldLayoutId id="2147483829" r:id="rId53"/>
    <p:sldLayoutId id="2147483830" r:id="rId54"/>
    <p:sldLayoutId id="2147483890" r:id="rId55"/>
    <p:sldLayoutId id="2147483898" r:id="rId56"/>
    <p:sldLayoutId id="2147483899" r:id="rId57"/>
    <p:sldLayoutId id="2147483655" r:id="rId58"/>
    <p:sldLayoutId id="2147483893" r:id="rId59"/>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2100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5"/>
          <p:cNvSpPr>
            <a:spLocks noGrp="1"/>
          </p:cNvSpPr>
          <p:nvPr>
            <p:ph type="sldNum" sz="quarter" idx="4"/>
          </p:nvPr>
        </p:nvSpPr>
        <p:spPr>
          <a:xfrm>
            <a:off x="3028950" y="6356350"/>
            <a:ext cx="30861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194163090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 id="2147483929" r:id="rId29"/>
    <p:sldLayoutId id="2147483930" r:id="rId30"/>
    <p:sldLayoutId id="2147483931" r:id="rId31"/>
    <p:sldLayoutId id="2147483932" r:id="rId32"/>
    <p:sldLayoutId id="2147483933" r:id="rId33"/>
    <p:sldLayoutId id="2147483934" r:id="rId34"/>
    <p:sldLayoutId id="2147483935" r:id="rId35"/>
    <p:sldLayoutId id="2147483936" r:id="rId36"/>
    <p:sldLayoutId id="2147483937" r:id="rId37"/>
    <p:sldLayoutId id="2147483938" r:id="rId38"/>
    <p:sldLayoutId id="2147483939" r:id="rId39"/>
    <p:sldLayoutId id="2147483940" r:id="rId40"/>
    <p:sldLayoutId id="2147483941" r:id="rId41"/>
    <p:sldLayoutId id="2147483942" r:id="rId42"/>
    <p:sldLayoutId id="2147483943" r:id="rId43"/>
    <p:sldLayoutId id="2147483944" r:id="rId44"/>
    <p:sldLayoutId id="2147483945" r:id="rId45"/>
    <p:sldLayoutId id="2147483946" r:id="rId46"/>
    <p:sldLayoutId id="2147483947" r:id="rId47"/>
    <p:sldLayoutId id="2147483948" r:id="rId48"/>
    <p:sldLayoutId id="2147483949" r:id="rId49"/>
    <p:sldLayoutId id="2147483950" r:id="rId50"/>
    <p:sldLayoutId id="2147483951" r:id="rId51"/>
    <p:sldLayoutId id="2147483952" r:id="rId52"/>
    <p:sldLayoutId id="2147483953" r:id="rId53"/>
    <p:sldLayoutId id="2147483954" r:id="rId54"/>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2100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5"/>
          <p:cNvSpPr>
            <a:spLocks noGrp="1"/>
          </p:cNvSpPr>
          <p:nvPr>
            <p:ph type="sldNum" sz="quarter" idx="4"/>
          </p:nvPr>
        </p:nvSpPr>
        <p:spPr>
          <a:xfrm>
            <a:off x="3028950" y="6356350"/>
            <a:ext cx="30861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1863417911"/>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 id="2147484016" r:id="rId59"/>
    <p:sldLayoutId id="2147484017" r:id="rId60"/>
    <p:sldLayoutId id="2147484018" r:id="rId61"/>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56.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0.xml.rels><?xml version="1.0" encoding="UTF-8" standalone="yes"?>
<Relationships xmlns="http://schemas.openxmlformats.org/package/2006/relationships"><Relationship Id="rId2" Type="http://schemas.openxmlformats.org/officeDocument/2006/relationships/hyperlink" Target="http://app.leg.wa.gov/RCW/default.aspx?cite=43.376"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8" Type="http://schemas.openxmlformats.org/officeDocument/2006/relationships/hyperlink" Target="https://cchhsproviderresources.org/" TargetMode="External"/><Relationship Id="rId3" Type="http://schemas.openxmlformats.org/officeDocument/2006/relationships/image" Target="../media/image35.jpg"/><Relationship Id="rId7" Type="http://schemas.openxmlformats.org/officeDocument/2006/relationships/hyperlink" Target="http://providers.whatcomcounty.org/"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s://www.yakimacounty.us/2140/NEW-Provider-Resource-Page" TargetMode="External"/><Relationship Id="rId5" Type="http://schemas.openxmlformats.org/officeDocument/2006/relationships/image" Target="../media/image37.jpg"/><Relationship Id="rId4" Type="http://schemas.openxmlformats.org/officeDocument/2006/relationships/image" Target="../media/image36.jpg"/><Relationship Id="rId9" Type="http://schemas.openxmlformats.org/officeDocument/2006/relationships/hyperlink" Target="https://gcc02.safelinks.protection.outlook.com/?url=https%3A%2F%2Fproviders.kitsappublichealth.org%2F&amp;data=04%7C01%7Cmarie.flake%40doh.wa.gov%7Cd48010efeb164b60e07e08d93b5a981f%7C11d0e217264e400a8ba057dcc127d72d%7C0%7C0%7C637606082564328626%7CUnknown%7CTWFpbGZsb3d8eyJWIjoiMC4wLjAwMDAiLCJQIjoiV2luMzIiLCJBTiI6Ik1haWwiLCJXVCI6Mn0%3D%7C1000&amp;sdata=9FtJJs58bhgei0jmd44Gho4vm9Wc5PuTVnT%2Bd%2FovHIY%3D&amp;reserved=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74.xml"/><Relationship Id="rId5" Type="http://schemas.openxmlformats.org/officeDocument/2006/relationships/image" Target="../media/image44.sv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68.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68.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6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F6FE26F-D7B0-9A46-9539-EFB311AB9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733365"/>
            <a:ext cx="3200400" cy="753035"/>
          </a:xfrm>
          <a:prstGeom prst="rect">
            <a:avLst/>
          </a:prstGeom>
        </p:spPr>
      </p:pic>
      <p:pic>
        <p:nvPicPr>
          <p:cNvPr id="3" name="Picture 2">
            <a:extLst>
              <a:ext uri="{FF2B5EF4-FFF2-40B4-BE49-F238E27FC236}">
                <a16:creationId xmlns:a16="http://schemas.microsoft.com/office/drawing/2014/main" id="{F754E185-70C0-4A41-AF0D-18DFA9DC62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2850" y="3429000"/>
            <a:ext cx="2298700" cy="1022149"/>
          </a:xfrm>
          <a:prstGeom prst="rect">
            <a:avLst/>
          </a:prstGeom>
        </p:spPr>
      </p:pic>
      <p:sp>
        <p:nvSpPr>
          <p:cNvPr id="13" name="Rectangle 12"/>
          <p:cNvSpPr/>
          <p:nvPr/>
        </p:nvSpPr>
        <p:spPr>
          <a:xfrm>
            <a:off x="533400" y="5768616"/>
            <a:ext cx="8077200" cy="590931"/>
          </a:xfrm>
          <a:prstGeom prst="rect">
            <a:avLst/>
          </a:prstGeom>
          <a:solidFill>
            <a:schemeClr val="bg1"/>
          </a:solidFill>
          <a:ln>
            <a:noFill/>
          </a:ln>
        </p:spPr>
        <p:txBody>
          <a:bodyPr wrap="square">
            <a:spAutoFit/>
          </a:bodyPr>
          <a:lstStyle/>
          <a:p>
            <a:pPr lvl="0" algn="ctr">
              <a:spcBef>
                <a:spcPct val="20000"/>
              </a:spcBef>
            </a:pPr>
            <a:r>
              <a:rPr lang="en-US" dirty="0">
                <a:solidFill>
                  <a:prstClr val="black">
                    <a:lumMod val="75000"/>
                    <a:lumOff val="25000"/>
                  </a:prstClr>
                </a:solidFill>
                <a:latin typeface="Century Gothic" panose="020B0502020202020204" pitchFamily="34" charset="0"/>
                <a:cs typeface="Calibri" panose="020F0502020204030204" pitchFamily="34" charset="0"/>
              </a:rPr>
              <a:t>FPHS Overview for the Public Health Advisory Board</a:t>
            </a:r>
          </a:p>
          <a:p>
            <a:pPr lvl="0" algn="ctr">
              <a:spcBef>
                <a:spcPct val="20000"/>
              </a:spcBef>
            </a:pPr>
            <a:r>
              <a:rPr lang="en-US" sz="1200" dirty="0">
                <a:solidFill>
                  <a:prstClr val="black">
                    <a:lumMod val="75000"/>
                    <a:lumOff val="25000"/>
                  </a:prstClr>
                </a:solidFill>
                <a:latin typeface="Century Gothic" panose="020B0502020202020204" pitchFamily="34" charset="0"/>
                <a:cs typeface="Calibri" panose="020F0502020204030204" pitchFamily="34" charset="0"/>
              </a:rPr>
              <a:t>04-28-22</a:t>
            </a:r>
          </a:p>
        </p:txBody>
      </p:sp>
      <p:sp>
        <p:nvSpPr>
          <p:cNvPr id="7" name="Title 1"/>
          <p:cNvSpPr txBox="1">
            <a:spLocks/>
          </p:cNvSpPr>
          <p:nvPr/>
        </p:nvSpPr>
        <p:spPr>
          <a:xfrm>
            <a:off x="245853" y="609600"/>
            <a:ext cx="8686800" cy="21076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i="0" u="none" strike="noStrike" kern="1200" cap="none" spc="0" normalizeH="0" baseline="0" noProof="0" dirty="0">
                <a:ln>
                  <a:noFill/>
                </a:ln>
                <a:solidFill>
                  <a:srgbClr val="000000"/>
                </a:solidFill>
                <a:effectLst/>
                <a:uLnTx/>
                <a:uFillTx/>
                <a:cs typeface="Calibri" panose="020F0502020204030204" pitchFamily="34" charset="0"/>
              </a:rPr>
              <a:t>Public Health Transformation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900" i="0" u="none" strike="noStrike" kern="1200" cap="none" spc="0" normalizeH="0" baseline="0" noProof="0" dirty="0">
                <a:ln>
                  <a:noFill/>
                </a:ln>
                <a:solidFill>
                  <a:srgbClr val="000000"/>
                </a:solidFill>
                <a:effectLst/>
                <a:uLnTx/>
                <a:uFillTx/>
                <a:cs typeface="Calibri" panose="020F0502020204030204" pitchFamily="34" charset="0"/>
              </a:rPr>
              <a:t>Foundational Public Health Services</a:t>
            </a:r>
            <a:br>
              <a:rPr kumimoji="0" lang="en-US" sz="3600" b="1" i="0" u="none" strike="noStrike" kern="1200" cap="none" spc="0" normalizeH="0" baseline="0" noProof="0" dirty="0">
                <a:ln>
                  <a:noFill/>
                </a:ln>
                <a:solidFill>
                  <a:srgbClr val="000000"/>
                </a:solidFill>
                <a:effectLst/>
                <a:uLnTx/>
                <a:uFillTx/>
              </a:rPr>
            </a:br>
            <a:br>
              <a:rPr kumimoji="0" lang="en-US" sz="3600" b="1" i="0" u="none" strike="noStrike" kern="1200" cap="none" spc="0" normalizeH="0" baseline="0" noProof="0" dirty="0">
                <a:ln>
                  <a:noFill/>
                </a:ln>
                <a:solidFill>
                  <a:srgbClr val="000000"/>
                </a:solidFill>
                <a:effectLst/>
                <a:uLnTx/>
                <a:uFillTx/>
              </a:rPr>
            </a:br>
            <a:r>
              <a:rPr kumimoji="0" lang="en-US" sz="2800" b="1" i="0" u="none" strike="noStrike" kern="1200" cap="none" spc="0" normalizeH="0" baseline="0" noProof="0" dirty="0">
                <a:ln>
                  <a:noFill/>
                </a:ln>
                <a:solidFill>
                  <a:srgbClr val="999999">
                    <a:lumMod val="75000"/>
                  </a:srgbClr>
                </a:solidFill>
                <a:effectLst/>
                <a:uLnTx/>
                <a:uFillTx/>
              </a:rPr>
              <a:t>Healthy. </a:t>
            </a:r>
            <a:r>
              <a:rPr kumimoji="0" lang="en-US" sz="2800" b="0" i="0" u="none" strike="noStrike" kern="1200" cap="none" spc="0" normalizeH="0" baseline="0" noProof="0" dirty="0">
                <a:ln>
                  <a:noFill/>
                </a:ln>
                <a:solidFill>
                  <a:srgbClr val="999999">
                    <a:lumMod val="75000"/>
                  </a:srgbClr>
                </a:solidFill>
                <a:effectLst/>
                <a:uLnTx/>
                <a:uFillTx/>
              </a:rPr>
              <a:t>Vital. </a:t>
            </a:r>
            <a:r>
              <a:rPr kumimoji="0" lang="en-US" sz="2800" b="1" i="0" u="none" strike="noStrike" kern="1200" cap="none" spc="0" normalizeH="0" baseline="0" noProof="0" dirty="0">
                <a:ln>
                  <a:noFill/>
                </a:ln>
                <a:solidFill>
                  <a:srgbClr val="999999">
                    <a:lumMod val="75000"/>
                  </a:srgbClr>
                </a:solidFill>
                <a:effectLst/>
                <a:uLnTx/>
                <a:uFillTx/>
              </a:rPr>
              <a:t>Everyone. </a:t>
            </a:r>
            <a:r>
              <a:rPr kumimoji="0" lang="en-US" sz="2800" b="0" i="0" u="none" strike="noStrike" kern="1200" cap="none" spc="0" normalizeH="0" baseline="0" noProof="0" dirty="0">
                <a:ln>
                  <a:noFill/>
                </a:ln>
                <a:solidFill>
                  <a:srgbClr val="E8E8E8">
                    <a:lumMod val="50000"/>
                  </a:srgbClr>
                </a:solidFill>
                <a:effectLst/>
                <a:uLnTx/>
                <a:uFillTx/>
              </a:rPr>
              <a:t>Everywhere.</a:t>
            </a:r>
          </a:p>
        </p:txBody>
      </p:sp>
      <p:cxnSp>
        <p:nvCxnSpPr>
          <p:cNvPr id="11" name="Straight Connector 10"/>
          <p:cNvCxnSpPr/>
          <p:nvPr/>
        </p:nvCxnSpPr>
        <p:spPr>
          <a:xfrm>
            <a:off x="2432527" y="1904999"/>
            <a:ext cx="4448042" cy="0"/>
          </a:xfrm>
          <a:prstGeom prst="line">
            <a:avLst/>
          </a:prstGeom>
          <a:noFill/>
          <a:ln w="38100" cap="flat" cmpd="sng" algn="ctr">
            <a:solidFill>
              <a:srgbClr val="349D96"/>
            </a:solidFill>
            <a:prstDash val="solid"/>
            <a:miter lim="800000"/>
          </a:ln>
          <a:effectLst>
            <a:outerShdw sx="1000" sy="1000" algn="tl" rotWithShape="0">
              <a:prstClr val="black"/>
            </a:outerShdw>
          </a:effectLst>
        </p:spPr>
      </p:cxn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1680" y="3124200"/>
            <a:ext cx="1463040" cy="1459975"/>
          </a:xfrm>
          <a:prstGeom prst="rect">
            <a:avLst/>
          </a:prstGeom>
        </p:spPr>
      </p:pic>
      <p:pic>
        <p:nvPicPr>
          <p:cNvPr id="16" name="Picture 15">
            <a:extLst>
              <a:ext uri="{FF2B5EF4-FFF2-40B4-BE49-F238E27FC236}">
                <a16:creationId xmlns:a16="http://schemas.microsoft.com/office/drawing/2014/main" id="{11E4294B-1A21-F34D-B08B-EE24E71C64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4994563"/>
            <a:ext cx="3657600" cy="415637"/>
          </a:xfrm>
          <a:prstGeom prst="rect">
            <a:avLst/>
          </a:prstGeom>
        </p:spPr>
      </p:pic>
    </p:spTree>
    <p:extLst>
      <p:ext uri="{BB962C8B-B14F-4D97-AF65-F5344CB8AC3E}">
        <p14:creationId xmlns:p14="http://schemas.microsoft.com/office/powerpoint/2010/main" val="2216230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39F698-30B1-4128-A304-FA211A8EAA7B}"/>
              </a:ext>
            </a:extLst>
          </p:cNvPr>
          <p:cNvSpPr>
            <a:spLocks noGrp="1"/>
          </p:cNvSpPr>
          <p:nvPr>
            <p:ph type="body" sz="quarter" idx="21"/>
          </p:nvPr>
        </p:nvSpPr>
        <p:spPr/>
        <p:txBody>
          <a:bodyPr/>
          <a:lstStyle/>
          <a:p>
            <a:r>
              <a:rPr lang="en-US" sz="3200" b="1" dirty="0">
                <a:solidFill>
                  <a:srgbClr val="4D898C"/>
                </a:solidFill>
              </a:rPr>
              <a:t>RCW 43.70.515</a:t>
            </a:r>
          </a:p>
        </p:txBody>
      </p:sp>
      <p:sp>
        <p:nvSpPr>
          <p:cNvPr id="3" name="Text Placeholder 2">
            <a:extLst>
              <a:ext uri="{FF2B5EF4-FFF2-40B4-BE49-F238E27FC236}">
                <a16:creationId xmlns:a16="http://schemas.microsoft.com/office/drawing/2014/main" id="{BD8111DC-7D28-4A9A-AE1B-49F01F9F9FA8}"/>
              </a:ext>
            </a:extLst>
          </p:cNvPr>
          <p:cNvSpPr>
            <a:spLocks noGrp="1"/>
          </p:cNvSpPr>
          <p:nvPr>
            <p:ph type="body" sz="quarter" idx="22"/>
          </p:nvPr>
        </p:nvSpPr>
        <p:spPr>
          <a:xfrm>
            <a:off x="795396" y="1371600"/>
            <a:ext cx="7553207" cy="4662833"/>
          </a:xfrm>
        </p:spPr>
        <p:txBody>
          <a:bodyPr/>
          <a:lstStyle/>
          <a:p>
            <a:pPr algn="l"/>
            <a:r>
              <a:rPr lang="en-US" sz="1600" b="1" i="0" dirty="0">
                <a:solidFill>
                  <a:srgbClr val="000000"/>
                </a:solidFill>
                <a:effectLst/>
                <a:latin typeface="Open Sans" panose="020B0606030504020204" pitchFamily="34" charset="0"/>
              </a:rPr>
              <a:t>Foundational public health services</a:t>
            </a:r>
            <a:r>
              <a:rPr lang="en-US" sz="1600" b="1" i="0" dirty="0">
                <a:solidFill>
                  <a:srgbClr val="000000"/>
                </a:solidFill>
                <a:effectLst/>
                <a:latin typeface="times new roman" panose="02020603050405020304" pitchFamily="18" charset="0"/>
              </a:rPr>
              <a:t>—</a:t>
            </a:r>
            <a:r>
              <a:rPr lang="en-US" sz="1600" b="1" i="0" dirty="0">
                <a:solidFill>
                  <a:srgbClr val="000000"/>
                </a:solidFill>
                <a:effectLst/>
                <a:latin typeface="Open Sans" panose="020B0606030504020204" pitchFamily="34" charset="0"/>
              </a:rPr>
              <a:t>Funding.</a:t>
            </a:r>
          </a:p>
          <a:p>
            <a:pPr indent="457200" algn="l"/>
            <a:r>
              <a:rPr lang="en-US" sz="1600" b="0" i="0" dirty="0">
                <a:solidFill>
                  <a:srgbClr val="000000"/>
                </a:solidFill>
                <a:effectLst/>
                <a:latin typeface="Open Sans" panose="020B0606030504020204" pitchFamily="34" charset="0"/>
              </a:rPr>
              <a:t>(1) With any state funding of foundational public health services, the state expects that measurable benefits will be realized to the health of communities in Washington as a result of the improved capacity of the governmental public health system. Close coordination and sharing of services are integral to increasing system capacity.</a:t>
            </a:r>
          </a:p>
          <a:p>
            <a:pPr indent="457200" algn="l"/>
            <a:r>
              <a:rPr lang="en-US" sz="1600" b="0" i="0" dirty="0">
                <a:solidFill>
                  <a:srgbClr val="000000"/>
                </a:solidFill>
                <a:effectLst/>
                <a:latin typeface="Open Sans" panose="020B0606030504020204" pitchFamily="34" charset="0"/>
              </a:rPr>
              <a:t>(2)(a) Funding for foundational public health services shall be appropriated to the office of financial management. The office of financial management may only allocate funding to the department if the department, after consultation with federally recognized Indian tribes pursuant to chapter </a:t>
            </a:r>
            <a:r>
              <a:rPr lang="en-US" sz="1600" b="1" i="0" u="none" strike="noStrike" dirty="0">
                <a:solidFill>
                  <a:srgbClr val="2B674D"/>
                </a:solidFill>
                <a:effectLst/>
                <a:latin typeface="Open Sans" panose="020B0606030504020204" pitchFamily="34" charset="0"/>
                <a:hlinkClick r:id="rId2"/>
              </a:rPr>
              <a:t>43.376</a:t>
            </a:r>
            <a:r>
              <a:rPr lang="en-US" sz="1600" b="0" i="0" dirty="0">
                <a:solidFill>
                  <a:srgbClr val="000000"/>
                </a:solidFill>
                <a:effectLst/>
                <a:latin typeface="Open Sans" panose="020B0606030504020204" pitchFamily="34" charset="0"/>
              </a:rPr>
              <a:t> RCW, jointly certifies with a state association representing local health jurisdictions and the state board of health, to the office of financial management that they are in agreement on the distribution and uses of state foundational public health services funding across the public health system.</a:t>
            </a:r>
          </a:p>
          <a:p>
            <a:pPr indent="457200" algn="l"/>
            <a:r>
              <a:rPr lang="en-US" sz="1600" b="0" i="0" dirty="0">
                <a:solidFill>
                  <a:srgbClr val="000000"/>
                </a:solidFill>
                <a:effectLst/>
                <a:latin typeface="Open Sans" panose="020B0606030504020204" pitchFamily="34" charset="0"/>
              </a:rPr>
              <a:t>(b) If joint certification is provided, the department shall distribute foundational public health services funding according to the agreed-upon distribution and uses. If joint certification is not provided, appropriations for this purpose shall lapse.</a:t>
            </a:r>
          </a:p>
          <a:p>
            <a:endParaRPr lang="en-US" dirty="0"/>
          </a:p>
        </p:txBody>
      </p:sp>
    </p:spTree>
    <p:extLst>
      <p:ext uri="{BB962C8B-B14F-4D97-AF65-F5344CB8AC3E}">
        <p14:creationId xmlns:p14="http://schemas.microsoft.com/office/powerpoint/2010/main" val="373345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39F698-30B1-4128-A304-FA211A8EAA7B}"/>
              </a:ext>
            </a:extLst>
          </p:cNvPr>
          <p:cNvSpPr>
            <a:spLocks noGrp="1"/>
          </p:cNvSpPr>
          <p:nvPr>
            <p:ph type="body" sz="quarter" idx="21"/>
          </p:nvPr>
        </p:nvSpPr>
        <p:spPr/>
        <p:txBody>
          <a:bodyPr/>
          <a:lstStyle/>
          <a:p>
            <a:r>
              <a:rPr lang="en-US" sz="3200" b="1" dirty="0">
                <a:solidFill>
                  <a:srgbClr val="4D898C"/>
                </a:solidFill>
              </a:rPr>
              <a:t>RCW 43.70.675</a:t>
            </a:r>
          </a:p>
        </p:txBody>
      </p:sp>
      <p:sp>
        <p:nvSpPr>
          <p:cNvPr id="3" name="Text Placeholder 2">
            <a:extLst>
              <a:ext uri="{FF2B5EF4-FFF2-40B4-BE49-F238E27FC236}">
                <a16:creationId xmlns:a16="http://schemas.microsoft.com/office/drawing/2014/main" id="{BD8111DC-7D28-4A9A-AE1B-49F01F9F9FA8}"/>
              </a:ext>
            </a:extLst>
          </p:cNvPr>
          <p:cNvSpPr>
            <a:spLocks noGrp="1"/>
          </p:cNvSpPr>
          <p:nvPr>
            <p:ph type="body" sz="quarter" idx="22"/>
          </p:nvPr>
        </p:nvSpPr>
        <p:spPr/>
        <p:txBody>
          <a:bodyPr/>
          <a:lstStyle/>
          <a:p>
            <a:pPr algn="l"/>
            <a:r>
              <a:rPr lang="en-US" b="1" i="0" dirty="0">
                <a:solidFill>
                  <a:srgbClr val="000000"/>
                </a:solidFill>
                <a:effectLst/>
                <a:latin typeface="Open Sans" panose="020B0606030504020204" pitchFamily="34" charset="0"/>
              </a:rPr>
              <a:t>Public health advisory board.</a:t>
            </a:r>
          </a:p>
          <a:p>
            <a:pPr indent="457200" algn="l"/>
            <a:r>
              <a:rPr lang="en-US" sz="1400" b="0" i="0" dirty="0">
                <a:solidFill>
                  <a:srgbClr val="000000"/>
                </a:solidFill>
                <a:effectLst/>
                <a:latin typeface="Open Sans" panose="020B0606030504020204" pitchFamily="34" charset="0"/>
              </a:rPr>
              <a:t>(1) The public health advisory board is established within the department. The advisory board shall:</a:t>
            </a:r>
          </a:p>
          <a:p>
            <a:pPr indent="457200" algn="l"/>
            <a:r>
              <a:rPr lang="en-US" sz="1400" b="0" i="0" dirty="0">
                <a:solidFill>
                  <a:srgbClr val="000000"/>
                </a:solidFill>
                <a:effectLst/>
                <a:latin typeface="Open Sans" panose="020B0606030504020204" pitchFamily="34" charset="0"/>
              </a:rPr>
              <a:t>(a) Advise and provide feedback to the governmental public health system and provide formal public recommendations on public health;</a:t>
            </a:r>
          </a:p>
          <a:p>
            <a:pPr indent="457200" algn="l"/>
            <a:r>
              <a:rPr lang="en-US" sz="1400" b="0" i="0" dirty="0">
                <a:solidFill>
                  <a:srgbClr val="000000"/>
                </a:solidFill>
                <a:effectLst/>
                <a:latin typeface="Open Sans" panose="020B0606030504020204" pitchFamily="34" charset="0"/>
              </a:rPr>
              <a:t>(b) Monitor the performance of the governmental public health system;</a:t>
            </a:r>
          </a:p>
          <a:p>
            <a:pPr indent="457200" algn="l"/>
            <a:r>
              <a:rPr lang="en-US" sz="1400" b="0" i="0" dirty="0">
                <a:solidFill>
                  <a:srgbClr val="000000"/>
                </a:solidFill>
                <a:effectLst/>
                <a:latin typeface="Open Sans" panose="020B0606030504020204" pitchFamily="34" charset="0"/>
              </a:rPr>
              <a:t>(c) Develop goals and a direction for public health in Washington and provide recommendations to improve public health performance and to achieve the identified goals and direction;</a:t>
            </a:r>
          </a:p>
          <a:p>
            <a:pPr indent="457200" algn="l"/>
            <a:r>
              <a:rPr lang="en-US" sz="1400" b="0" i="0" dirty="0">
                <a:solidFill>
                  <a:srgbClr val="000000"/>
                </a:solidFill>
                <a:effectLst/>
                <a:latin typeface="Open Sans" panose="020B0606030504020204" pitchFamily="34" charset="0"/>
              </a:rPr>
              <a:t>(d) Advise and report to the secretary;</a:t>
            </a:r>
          </a:p>
          <a:p>
            <a:pPr indent="457200" algn="l"/>
            <a:r>
              <a:rPr lang="en-US" sz="1400" b="0" i="0" dirty="0">
                <a:solidFill>
                  <a:srgbClr val="000000"/>
                </a:solidFill>
                <a:effectLst/>
                <a:latin typeface="Open Sans" panose="020B0606030504020204" pitchFamily="34" charset="0"/>
              </a:rPr>
              <a:t>(e) Coordinate with the governor's office, department, state board of health, local health jurisdictions, and the secretary;</a:t>
            </a:r>
          </a:p>
          <a:p>
            <a:pPr indent="457200" algn="l"/>
            <a:r>
              <a:rPr lang="en-US" sz="1400" b="0" i="0" dirty="0">
                <a:solidFill>
                  <a:srgbClr val="000000"/>
                </a:solidFill>
                <a:effectLst/>
                <a:latin typeface="Open Sans" panose="020B0606030504020204" pitchFamily="34" charset="0"/>
              </a:rPr>
              <a:t>(f) Evaluate public health emergency response and provide recommendations for future response, including coordinating with relevant committees, task forces, and stakeholders to analyze the COVID-19 public health response; and</a:t>
            </a:r>
          </a:p>
          <a:p>
            <a:pPr indent="457200" algn="l"/>
            <a:r>
              <a:rPr lang="en-US" sz="1400" b="0" i="0" dirty="0">
                <a:solidFill>
                  <a:srgbClr val="000000"/>
                </a:solidFill>
                <a:effectLst/>
                <a:latin typeface="Open Sans" panose="020B0606030504020204" pitchFamily="34" charset="0"/>
              </a:rPr>
              <a:t>(g) Evaluate the use of foundational public health services funding by the governmental public health system.</a:t>
            </a:r>
          </a:p>
          <a:p>
            <a:endParaRPr lang="en-US" dirty="0"/>
          </a:p>
        </p:txBody>
      </p:sp>
    </p:spTree>
    <p:extLst>
      <p:ext uri="{BB962C8B-B14F-4D97-AF65-F5344CB8AC3E}">
        <p14:creationId xmlns:p14="http://schemas.microsoft.com/office/powerpoint/2010/main" val="226904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Text Placeholder 2"/>
          <p:cNvSpPr>
            <a:spLocks noGrp="1"/>
          </p:cNvSpPr>
          <p:nvPr>
            <p:ph type="body" idx="1"/>
          </p:nvPr>
        </p:nvSpPr>
        <p:spPr/>
        <p:txBody>
          <a:bodyPr/>
          <a:lstStyle/>
          <a:p>
            <a:r>
              <a:rPr lang="en-US" dirty="0"/>
              <a:t>Foundational Public Health Services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E77611-BED8-4DB5-BF26-DDBFA823D740}" type="slidenum">
              <a:rPr kumimoji="0" lang="en-US" sz="1400" b="0" i="0" u="none" strike="noStrike" kern="1200" cap="none" spc="0" normalizeH="0" baseline="0" noProof="0" smtClean="0">
                <a:ln>
                  <a:noFill/>
                </a:ln>
                <a:solidFill>
                  <a:srgbClr val="404040"/>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40404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0871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499" y="392716"/>
            <a:ext cx="8686799" cy="1292662"/>
          </a:xfrm>
          <a:prstGeom prst="rect">
            <a:avLst/>
          </a:prstGeom>
          <a:noFill/>
        </p:spPr>
        <p:txBody>
          <a:bodyPr wrap="square" rtlCol="0">
            <a:spAutoFit/>
          </a:bodyPr>
          <a:lstStyle/>
          <a:p>
            <a:pPr algn="ctr"/>
            <a:r>
              <a:rPr lang="en-US" sz="3200" b="1" dirty="0">
                <a:solidFill>
                  <a:srgbClr val="4D898C"/>
                </a:solidFill>
                <a:latin typeface="Century Gothic" panose="020B0502020202020204" pitchFamily="34" charset="0"/>
              </a:rPr>
              <a:t>FPHS Funding Need</a:t>
            </a:r>
          </a:p>
          <a:p>
            <a:pPr algn="ctr"/>
            <a:r>
              <a:rPr lang="en-US" sz="1400" dirty="0">
                <a:latin typeface="Century Gothic" panose="020B0502020202020204" pitchFamily="34" charset="0"/>
              </a:rPr>
              <a:t>Additional Funds Needed from State Government for Full Implementation of FPHS (Baseline)</a:t>
            </a:r>
          </a:p>
          <a:p>
            <a:pPr algn="ctr"/>
            <a:r>
              <a:rPr lang="en-US" sz="1400" dirty="0">
                <a:latin typeface="Century Gothic" panose="020B0502020202020204" pitchFamily="34" charset="0"/>
              </a:rPr>
              <a:t>State DOH, State BOH, Local Health Jurisdictions</a:t>
            </a:r>
          </a:p>
          <a:p>
            <a:pPr algn="ctr"/>
            <a:endParaRPr lang="en-US" dirty="0">
              <a:latin typeface="Century Gothic" panose="020B0502020202020204" pitchFamily="34" charset="0"/>
            </a:endParaRPr>
          </a:p>
        </p:txBody>
      </p:sp>
      <p:graphicFrame>
        <p:nvGraphicFramePr>
          <p:cNvPr id="3" name="Table 2"/>
          <p:cNvGraphicFramePr>
            <a:graphicFrameLocks noGrp="1"/>
          </p:cNvGraphicFramePr>
          <p:nvPr/>
        </p:nvGraphicFramePr>
        <p:xfrm>
          <a:off x="457199" y="1447800"/>
          <a:ext cx="8153400" cy="4534348"/>
        </p:xfrm>
        <a:graphic>
          <a:graphicData uri="http://schemas.openxmlformats.org/drawingml/2006/table">
            <a:tbl>
              <a:tblPr firstRow="1" firstCol="1" bandRow="1"/>
              <a:tblGrid>
                <a:gridCol w="4974687">
                  <a:extLst>
                    <a:ext uri="{9D8B030D-6E8A-4147-A177-3AD203B41FA5}">
                      <a16:colId xmlns:a16="http://schemas.microsoft.com/office/drawing/2014/main" val="20000"/>
                    </a:ext>
                  </a:extLst>
                </a:gridCol>
                <a:gridCol w="3178713">
                  <a:extLst>
                    <a:ext uri="{9D8B030D-6E8A-4147-A177-3AD203B41FA5}">
                      <a16:colId xmlns:a16="http://schemas.microsoft.com/office/drawing/2014/main" val="20001"/>
                    </a:ext>
                  </a:extLst>
                </a:gridCol>
              </a:tblGrid>
              <a:tr h="1233311">
                <a:tc>
                  <a:txBody>
                    <a:bodyPr/>
                    <a:lstStyle/>
                    <a:p>
                      <a:pPr marL="0" marR="0" algn="ctr" fontAlgn="auto">
                        <a:lnSpc>
                          <a:spcPts val="1500"/>
                        </a:lnSpc>
                        <a:spcBef>
                          <a:spcPts val="0"/>
                        </a:spcBef>
                        <a:spcAft>
                          <a:spcPts val="0"/>
                        </a:spcAft>
                      </a:pPr>
                      <a:r>
                        <a:rPr lang="en-US" sz="1000" b="0" i="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Foundational Program or Capability</a:t>
                      </a:r>
                      <a:endParaRPr lang="en-US" sz="1000" b="0" i="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solidFill>
                      <a:srgbClr val="051E44"/>
                    </a:solidFill>
                  </a:tcPr>
                </a:tc>
                <a:tc>
                  <a:txBody>
                    <a:bodyPr/>
                    <a:lstStyle/>
                    <a:p>
                      <a:pPr marL="0" marR="0" algn="ctr" fontAlgn="auto">
                        <a:lnSpc>
                          <a:spcPts val="1500"/>
                        </a:lnSpc>
                        <a:spcBef>
                          <a:spcPts val="0"/>
                        </a:spcBef>
                        <a:spcAft>
                          <a:spcPts val="0"/>
                        </a:spcAft>
                      </a:pPr>
                      <a:r>
                        <a:rPr lang="en-US" sz="1400" b="1" i="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2018</a:t>
                      </a:r>
                    </a:p>
                    <a:p>
                      <a:pPr marL="0" marR="0" algn="ctr" fontAlgn="auto">
                        <a:lnSpc>
                          <a:spcPts val="1500"/>
                        </a:lnSpc>
                        <a:spcBef>
                          <a:spcPts val="0"/>
                        </a:spcBef>
                        <a:spcAft>
                          <a:spcPts val="0"/>
                        </a:spcAft>
                      </a:pPr>
                      <a:r>
                        <a:rPr lang="en-US" sz="1000" b="0" i="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Baseline*</a:t>
                      </a:r>
                    </a:p>
                    <a:p>
                      <a:pPr marL="0" marR="0" algn="ctr" fontAlgn="auto">
                        <a:lnSpc>
                          <a:spcPts val="1500"/>
                        </a:lnSpc>
                        <a:spcBef>
                          <a:spcPts val="0"/>
                        </a:spcBef>
                        <a:spcAft>
                          <a:spcPts val="0"/>
                        </a:spcAft>
                      </a:pPr>
                      <a:r>
                        <a:rPr lang="en-US" sz="1000" b="0" i="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Additional Funds Needed </a:t>
                      </a:r>
                    </a:p>
                    <a:p>
                      <a:pPr marL="0" marR="0" algn="ctr" fontAlgn="auto">
                        <a:lnSpc>
                          <a:spcPts val="1500"/>
                        </a:lnSpc>
                        <a:spcBef>
                          <a:spcPts val="0"/>
                        </a:spcBef>
                        <a:spcAft>
                          <a:spcPts val="0"/>
                        </a:spcAft>
                      </a:pPr>
                      <a:r>
                        <a:rPr lang="en-US" sz="1000" b="0" i="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from State Government,</a:t>
                      </a:r>
                    </a:p>
                    <a:p>
                      <a:pPr marL="0" marR="0" algn="ctr" fontAlgn="auto">
                        <a:lnSpc>
                          <a:spcPts val="1500"/>
                        </a:lnSpc>
                        <a:spcBef>
                          <a:spcPts val="0"/>
                        </a:spcBef>
                        <a:spcAft>
                          <a:spcPts val="0"/>
                        </a:spcAft>
                      </a:pPr>
                      <a:r>
                        <a:rPr lang="en-US" sz="1000" b="0" i="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in millions (rounded)</a:t>
                      </a: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solidFill>
                      <a:srgbClr val="051E44"/>
                    </a:solidFill>
                  </a:tcPr>
                </a:tc>
                <a:extLst>
                  <a:ext uri="{0D108BD9-81ED-4DB2-BD59-A6C34878D82A}">
                    <a16:rowId xmlns:a16="http://schemas.microsoft.com/office/drawing/2014/main" val="10000"/>
                  </a:ext>
                </a:extLst>
              </a:tr>
              <a:tr h="171542">
                <a:tc>
                  <a:txBody>
                    <a:bodyPr/>
                    <a:lstStyle/>
                    <a:p>
                      <a:pPr marL="0" marR="0" algn="l"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Environmental Public Health</a:t>
                      </a: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tc>
                  <a:txBody>
                    <a:bodyPr/>
                    <a:lstStyle/>
                    <a:p>
                      <a:pPr marL="0" marR="0" algn="ctr"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Calibri" panose="020F0502020204030204" pitchFamily="34" charset="0"/>
                        </a:rPr>
                        <a:t>$39 / year;    $78 / biennium</a:t>
                      </a:r>
                      <a:endPar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13997">
                <a:tc>
                  <a:txBody>
                    <a:bodyPr/>
                    <a:lstStyle/>
                    <a:p>
                      <a:pPr marL="0" marR="0" algn="l"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Prevention and Control of Communicable Disease &amp; Other Notifiable Conditions</a:t>
                      </a: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tc>
                  <a:txBody>
                    <a:bodyPr/>
                    <a:lstStyle/>
                    <a:p>
                      <a:pPr marL="0" marR="0" algn="ctr"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Calibri" panose="020F0502020204030204" pitchFamily="34" charset="0"/>
                        </a:rPr>
                        <a:t>$37 year;    $74 / biennium</a:t>
                      </a:r>
                      <a:endPar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201556">
                <a:tc>
                  <a:txBody>
                    <a:bodyPr/>
                    <a:lstStyle/>
                    <a:p>
                      <a:pPr marL="0" marR="0" algn="l"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Maternal/Child/Family Health</a:t>
                      </a: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tc>
                  <a:txBody>
                    <a:bodyPr/>
                    <a:lstStyle/>
                    <a:p>
                      <a:pPr marL="0" marR="0" algn="ctr"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Calibri" panose="020F0502020204030204" pitchFamily="34" charset="0"/>
                        </a:rPr>
                        <a:t>$16 / year;    $32 / biennium</a:t>
                      </a:r>
                      <a:endPar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13997">
                <a:tc>
                  <a:txBody>
                    <a:bodyPr/>
                    <a:lstStyle/>
                    <a:p>
                      <a:pPr marL="0" marR="0" algn="l"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Access/Linkage with Medical, Oral, and Behavioral Health Care Services</a:t>
                      </a: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tc>
                  <a:txBody>
                    <a:bodyPr/>
                    <a:lstStyle/>
                    <a:p>
                      <a:pPr marL="0" marR="0" algn="ctr"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Calibri" panose="020F0502020204030204" pitchFamily="34" charset="0"/>
                        </a:rPr>
                        <a:t>$7 / year;    $14 / biennium</a:t>
                      </a:r>
                      <a:endPar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86">
                <a:tc>
                  <a:txBody>
                    <a:bodyPr/>
                    <a:lstStyle/>
                    <a:p>
                      <a:pPr marL="0" marR="0" algn="l"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Chronic Disease, Injury and Violence Prevention</a:t>
                      </a: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tc>
                  <a:txBody>
                    <a:bodyPr/>
                    <a:lstStyle/>
                    <a:p>
                      <a:pPr marL="0" marR="0" algn="ctr"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Calibri" panose="020F0502020204030204" pitchFamily="34" charset="0"/>
                        </a:rPr>
                        <a:t>$14 / year;    $28 / biennium</a:t>
                      </a:r>
                      <a:endPar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196018">
                <a:tc>
                  <a:txBody>
                    <a:bodyPr/>
                    <a:lstStyle/>
                    <a:p>
                      <a:pPr marL="0" marR="0" algn="l"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Vital Records</a:t>
                      </a: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tc>
                  <a:txBody>
                    <a:bodyPr/>
                    <a:lstStyle/>
                    <a:p>
                      <a:pPr marL="0" marR="0" algn="ctr"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Calibri" panose="020F0502020204030204" pitchFamily="34" charset="0"/>
                        </a:rPr>
                        <a:t>$0</a:t>
                      </a:r>
                      <a:endPar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180263">
                <a:tc>
                  <a:txBody>
                    <a:bodyPr/>
                    <a:lstStyle/>
                    <a:p>
                      <a:pPr marL="0" marR="0" algn="l"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Assessment (Surveillance and Epidemiology)</a:t>
                      </a: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tc>
                  <a:txBody>
                    <a:bodyPr/>
                    <a:lstStyle/>
                    <a:p>
                      <a:pPr marL="0" marR="0" algn="ctr"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Calibri" panose="020F0502020204030204" pitchFamily="34" charset="0"/>
                        </a:rPr>
                        <a:t>$30 / year;    $60 / biennium</a:t>
                      </a:r>
                      <a:endPar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202178">
                <a:tc>
                  <a:txBody>
                    <a:bodyPr/>
                    <a:lstStyle/>
                    <a:p>
                      <a:pPr marL="0" marR="0" algn="l"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Emergency Preparedness (All Hazards)</a:t>
                      </a: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tc>
                  <a:txBody>
                    <a:bodyPr/>
                    <a:lstStyle/>
                    <a:p>
                      <a:pPr marL="0" marR="0" algn="ctr"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Calibri" panose="020F0502020204030204" pitchFamily="34" charset="0"/>
                        </a:rPr>
                        <a:t>$9 / year;    $18 / biennium</a:t>
                      </a:r>
                      <a:endPar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202178">
                <a:tc>
                  <a:txBody>
                    <a:bodyPr/>
                    <a:lstStyle/>
                    <a:p>
                      <a:pPr marL="0" marR="0" algn="l"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Communication</a:t>
                      </a: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tc>
                  <a:txBody>
                    <a:bodyPr/>
                    <a:lstStyle/>
                    <a:p>
                      <a:pPr marL="0" marR="0" algn="ctr"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Calibri" panose="020F0502020204030204" pitchFamily="34" charset="0"/>
                        </a:rPr>
                        <a:t>$10 / year;    $20 / biennium</a:t>
                      </a:r>
                      <a:endPar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202178">
                <a:tc>
                  <a:txBody>
                    <a:bodyPr/>
                    <a:lstStyle/>
                    <a:p>
                      <a:pPr marL="0" marR="0" algn="l"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Policy Development and Support</a:t>
                      </a: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tc>
                  <a:txBody>
                    <a:bodyPr/>
                    <a:lstStyle/>
                    <a:p>
                      <a:pPr marL="0" marR="0" algn="ctr"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Calibri" panose="020F0502020204030204" pitchFamily="34" charset="0"/>
                        </a:rPr>
                        <a:t>$8 / year;    $16 / biennium</a:t>
                      </a:r>
                      <a:endPar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202178">
                <a:tc>
                  <a:txBody>
                    <a:bodyPr/>
                    <a:lstStyle/>
                    <a:p>
                      <a:pPr marL="0" marR="0" algn="l"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Community Partnership Development</a:t>
                      </a: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tc>
                  <a:txBody>
                    <a:bodyPr/>
                    <a:lstStyle/>
                    <a:p>
                      <a:pPr marL="0" marR="0" algn="ctr"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Calibri" panose="020F0502020204030204" pitchFamily="34" charset="0"/>
                        </a:rPr>
                        <a:t>$10 / year;    $20 / biennium</a:t>
                      </a:r>
                      <a:endPar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r h="202178">
                <a:tc>
                  <a:txBody>
                    <a:bodyPr/>
                    <a:lstStyle/>
                    <a:p>
                      <a:pPr marL="0" marR="0" algn="l"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Business Competencies</a:t>
                      </a: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tc>
                  <a:txBody>
                    <a:bodyPr/>
                    <a:lstStyle/>
                    <a:p>
                      <a:pPr marL="0" marR="0" algn="ctr"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Calibri" panose="020F0502020204030204" pitchFamily="34" charset="0"/>
                        </a:rPr>
                        <a:t>$45 / year;    $90 / biennium</a:t>
                      </a:r>
                      <a:endPar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10012"/>
                  </a:ext>
                </a:extLst>
              </a:tr>
              <a:tr h="313997">
                <a:tc>
                  <a:txBody>
                    <a:bodyPr/>
                    <a:lstStyle/>
                    <a:p>
                      <a:pPr marL="0" marR="0" algn="l" fontAlgn="auto">
                        <a:lnSpc>
                          <a:spcPct val="100000"/>
                        </a:lnSpc>
                        <a:spcBef>
                          <a:spcPts val="0"/>
                        </a:spcBef>
                        <a:spcAft>
                          <a:spcPts val="0"/>
                        </a:spcAft>
                      </a:pPr>
                      <a:r>
                        <a:rPr lang="en-US" sz="1400" b="1"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Total</a:t>
                      </a:r>
                      <a:endParaRPr lang="en-US" sz="140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tc>
                  <a:txBody>
                    <a:bodyPr/>
                    <a:lstStyle/>
                    <a:p>
                      <a:pPr marL="0" marR="0" algn="ctr" fontAlgn="auto">
                        <a:lnSpc>
                          <a:spcPct val="100000"/>
                        </a:lnSpc>
                        <a:spcBef>
                          <a:spcPts val="0"/>
                        </a:spcBef>
                        <a:spcAft>
                          <a:spcPts val="0"/>
                        </a:spcAft>
                      </a:pPr>
                      <a:r>
                        <a:rPr lang="en-US" sz="1400" b="0" dirty="0">
                          <a:solidFill>
                            <a:srgbClr val="262626"/>
                          </a:solidFill>
                          <a:effectLst/>
                          <a:latin typeface="Century Gothic" panose="020B0502020202020204" pitchFamily="34" charset="0"/>
                          <a:ea typeface="Times New Roman" panose="02020603050405020304" pitchFamily="18" charset="0"/>
                          <a:cs typeface="Calibri" panose="020F0502020204030204" pitchFamily="34" charset="0"/>
                        </a:rPr>
                        <a:t>$225 / year;    $450 / biennium</a:t>
                      </a:r>
                      <a:endParaRPr lang="en-US" sz="1400" b="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9586" marR="39586" marT="0" marB="0" anchor="ctr">
                    <a:lnL w="6350" cap="flat" cmpd="sng" algn="ctr">
                      <a:solidFill>
                        <a:schemeClr val="bg2">
                          <a:lumMod val="65000"/>
                        </a:schemeClr>
                      </a:solidFill>
                      <a:prstDash val="solid"/>
                      <a:round/>
                      <a:headEnd type="none" w="med" len="med"/>
                      <a:tailEnd type="none" w="med" len="med"/>
                    </a:lnL>
                    <a:lnR w="6350" cap="flat" cmpd="sng" algn="ctr">
                      <a:solidFill>
                        <a:schemeClr val="bg2">
                          <a:lumMod val="65000"/>
                        </a:schemeClr>
                      </a:solidFill>
                      <a:prstDash val="solid"/>
                      <a:round/>
                      <a:headEnd type="none" w="med" len="med"/>
                      <a:tailEnd type="none" w="med" len="med"/>
                    </a:lnR>
                    <a:lnT w="6350" cap="flat" cmpd="sng" algn="ctr">
                      <a:solidFill>
                        <a:schemeClr val="bg2">
                          <a:lumMod val="65000"/>
                        </a:schemeClr>
                      </a:solidFill>
                      <a:prstDash val="solid"/>
                      <a:round/>
                      <a:headEnd type="none" w="med" len="med"/>
                      <a:tailEnd type="none" w="med" len="med"/>
                    </a:lnT>
                    <a:lnB w="6350"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97CEA5B7-DF90-482C-AC9D-908DC5295E15}"/>
              </a:ext>
            </a:extLst>
          </p:cNvPr>
          <p:cNvSpPr txBox="1"/>
          <p:nvPr/>
        </p:nvSpPr>
        <p:spPr>
          <a:xfrm>
            <a:off x="457200" y="6219063"/>
            <a:ext cx="4877313" cy="246221"/>
          </a:xfrm>
          <a:prstGeom prst="rect">
            <a:avLst/>
          </a:prstGeom>
          <a:noFill/>
        </p:spPr>
        <p:txBody>
          <a:bodyPr wrap="square" rtlCol="0">
            <a:spAutoFit/>
          </a:bodyPr>
          <a:lstStyle/>
          <a:p>
            <a:r>
              <a:rPr lang="en-US" sz="1000" dirty="0">
                <a:latin typeface="FranklinGothic URW Cond Medium" pitchFamily="2" charset="0"/>
              </a:rPr>
              <a:t>* Berk 2018. Washington State Public Health Transformation Assessment Report</a:t>
            </a:r>
          </a:p>
        </p:txBody>
      </p:sp>
      <p:sp>
        <p:nvSpPr>
          <p:cNvPr id="6" name="Oval 5">
            <a:extLst>
              <a:ext uri="{FF2B5EF4-FFF2-40B4-BE49-F238E27FC236}">
                <a16:creationId xmlns:a16="http://schemas.microsoft.com/office/drawing/2014/main" id="{1B52C700-AD2F-464D-A8C4-59E7E74F90A5}"/>
              </a:ext>
            </a:extLst>
          </p:cNvPr>
          <p:cNvSpPr/>
          <p:nvPr/>
        </p:nvSpPr>
        <p:spPr>
          <a:xfrm>
            <a:off x="5453203" y="5653889"/>
            <a:ext cx="3124200" cy="50406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6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Diagram&#10;&#10;Description automatically generated">
            <a:extLst>
              <a:ext uri="{FF2B5EF4-FFF2-40B4-BE49-F238E27FC236}">
                <a16:creationId xmlns:a16="http://schemas.microsoft.com/office/drawing/2014/main" id="{3EA58F44-3BB4-4B08-8647-E259081A49FF}"/>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734" b="1734"/>
          <a:stretch>
            <a:fillRect/>
          </a:stretch>
        </p:blipFill>
        <p:spPr>
          <a:xfrm>
            <a:off x="0" y="-7315"/>
            <a:ext cx="9144000" cy="6865315"/>
          </a:xfrm>
        </p:spPr>
      </p:pic>
      <p:sp>
        <p:nvSpPr>
          <p:cNvPr id="2" name="Oval 1">
            <a:extLst>
              <a:ext uri="{FF2B5EF4-FFF2-40B4-BE49-F238E27FC236}">
                <a16:creationId xmlns:a16="http://schemas.microsoft.com/office/drawing/2014/main" id="{36080C65-1340-4A5A-A7F9-17903259AE84}"/>
              </a:ext>
            </a:extLst>
          </p:cNvPr>
          <p:cNvSpPr/>
          <p:nvPr/>
        </p:nvSpPr>
        <p:spPr>
          <a:xfrm>
            <a:off x="2667000" y="1600200"/>
            <a:ext cx="1143000" cy="990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6B174-8570-47FA-9086-2C1C63066A78}"/>
              </a:ext>
            </a:extLst>
          </p:cNvPr>
          <p:cNvSpPr/>
          <p:nvPr/>
        </p:nvSpPr>
        <p:spPr>
          <a:xfrm>
            <a:off x="4772025" y="1600200"/>
            <a:ext cx="1143000" cy="990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F9ADD6B-66B8-4116-BC31-8FA27F19FD44}"/>
              </a:ext>
            </a:extLst>
          </p:cNvPr>
          <p:cNvSpPr/>
          <p:nvPr/>
        </p:nvSpPr>
        <p:spPr>
          <a:xfrm>
            <a:off x="2514600" y="3771901"/>
            <a:ext cx="1143000" cy="990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28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76200" y="152400"/>
            <a:ext cx="9143998" cy="558230"/>
          </a:xfrm>
        </p:spPr>
        <p:txBody>
          <a:bodyPr/>
          <a:lstStyle/>
          <a:p>
            <a:r>
              <a:rPr lang="en-US" b="1" dirty="0">
                <a:solidFill>
                  <a:srgbClr val="4D898C"/>
                </a:solidFill>
              </a:rPr>
              <a:t>Charge to Subject Matter Expert (SME) Workgroups</a:t>
            </a:r>
          </a:p>
          <a:p>
            <a:endParaRPr lang="en-US" sz="1200" dirty="0"/>
          </a:p>
        </p:txBody>
      </p:sp>
      <p:sp>
        <p:nvSpPr>
          <p:cNvPr id="3" name="Text Placeholder 2"/>
          <p:cNvSpPr>
            <a:spLocks noGrp="1"/>
          </p:cNvSpPr>
          <p:nvPr>
            <p:ph type="body" sz="quarter" idx="22"/>
          </p:nvPr>
        </p:nvSpPr>
        <p:spPr>
          <a:xfrm>
            <a:off x="457200" y="1371600"/>
            <a:ext cx="8229600" cy="4800600"/>
          </a:xfrm>
        </p:spPr>
        <p:txBody>
          <a:bodyPr/>
          <a:lstStyle/>
          <a:p>
            <a:pPr marL="0" marR="0" lvl="0" indent="0" fontAlgn="base">
              <a:spcBef>
                <a:spcPts val="0"/>
              </a:spcBef>
              <a:spcAft>
                <a:spcPts val="0"/>
              </a:spcAft>
              <a:buSzPts val="1000"/>
              <a:buNone/>
              <a:tabLst>
                <a:tab pos="457200" algn="l"/>
              </a:tabLst>
            </a:pPr>
            <a:r>
              <a:rPr lang="en-US" dirty="0">
                <a:effectLst/>
                <a:ea typeface="Calibri" panose="020F0502020204030204" pitchFamily="34" charset="0"/>
              </a:rPr>
              <a:t>Using a systems perspective that includes all parts of the governmental public health system: </a:t>
            </a:r>
          </a:p>
          <a:p>
            <a:pPr marL="0" marR="0" lvl="0" indent="0" fontAlgn="base">
              <a:spcBef>
                <a:spcPts val="0"/>
              </a:spcBef>
              <a:spcAft>
                <a:spcPts val="0"/>
              </a:spcAft>
              <a:buSzPts val="1000"/>
              <a:buNone/>
              <a:tabLst>
                <a:tab pos="457200" algn="l"/>
              </a:tabLst>
            </a:pPr>
            <a:endParaRPr lang="en-US" dirty="0">
              <a:effectLst/>
              <a:ea typeface="Calibri" panose="020F0502020204030204" pitchFamily="34" charset="0"/>
            </a:endParaRP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dirty="0">
                <a:effectLst/>
                <a:ea typeface="Calibri" panose="020F0502020204030204" pitchFamily="34" charset="0"/>
                <a:cs typeface="Times New Roman" panose="02020603050405020304" pitchFamily="18" charset="0"/>
              </a:rPr>
              <a:t>Develop high level budget proposals that deliver the programs/capabilities for the specific subject areas within the FPHS functional definitions.</a:t>
            </a:r>
          </a:p>
          <a:p>
            <a:pPr marL="342900" marR="0" lvl="0" indent="-342900" fontAlgn="base">
              <a:spcBef>
                <a:spcPts val="0"/>
              </a:spcBef>
              <a:spcAft>
                <a:spcPts val="0"/>
              </a:spcAft>
              <a:buSzPts val="1000"/>
              <a:buFont typeface="Courier New" panose="02070309020205020404" pitchFamily="49" charset="0"/>
              <a:buChar char="o"/>
              <a:tabLst>
                <a:tab pos="457200" algn="l"/>
              </a:tabLst>
            </a:pPr>
            <a:endParaRPr lang="en-US" dirty="0">
              <a:effectLst/>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dirty="0">
                <a:effectLst/>
                <a:ea typeface="Calibri" panose="020F0502020204030204" pitchFamily="34" charset="0"/>
                <a:cs typeface="Times New Roman" panose="02020603050405020304" pitchFamily="18" charset="0"/>
              </a:rPr>
              <a:t>Identify areas of programs/capabilities that could be better implemented through innovative efforts such as cross-jurisdictional sharing, new service delivery models, or other methods that emphasize equity, efficiency, and effectiveness</a:t>
            </a:r>
          </a:p>
          <a:p>
            <a:pPr marL="0" marR="0" lvl="0" indent="0" fontAlgn="base">
              <a:spcBef>
                <a:spcPts val="0"/>
              </a:spcBef>
              <a:spcAft>
                <a:spcPts val="0"/>
              </a:spcAft>
              <a:buSzPts val="1000"/>
              <a:buNone/>
              <a:tabLst>
                <a:tab pos="457200" algn="l"/>
              </a:tabLst>
            </a:pPr>
            <a:r>
              <a:rPr lang="en-US" dirty="0">
                <a:effectLst/>
                <a:ea typeface="Calibri" panose="020F0502020204030204" pitchFamily="34" charset="0"/>
                <a:cs typeface="Times New Roman" panose="02020603050405020304" pitchFamily="18" charset="0"/>
              </a:rPr>
              <a:t> </a:t>
            </a: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dirty="0">
                <a:effectLst/>
                <a:ea typeface="Calibri" panose="020F0502020204030204" pitchFamily="34" charset="0"/>
                <a:cs typeface="Times New Roman" panose="02020603050405020304" pitchFamily="18" charset="0"/>
              </a:rPr>
              <a:t>Plan implementation strategies for investments such as describing one-time investments, pilot models, phased funding approaches</a:t>
            </a:r>
          </a:p>
          <a:p>
            <a:pPr marL="342900" marR="0" lvl="0" indent="-342900" fontAlgn="base">
              <a:spcBef>
                <a:spcPts val="0"/>
              </a:spcBef>
              <a:spcAft>
                <a:spcPts val="0"/>
              </a:spcAft>
              <a:buSzPts val="1000"/>
              <a:buFont typeface="Courier New" panose="02070309020205020404" pitchFamily="49" charset="0"/>
              <a:buChar char="o"/>
              <a:tabLst>
                <a:tab pos="457200" algn="l"/>
              </a:tabLst>
            </a:pPr>
            <a:endParaRPr lang="en-US" dirty="0">
              <a:effectLst/>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dirty="0">
                <a:effectLst/>
                <a:ea typeface="Calibri" panose="020F0502020204030204" pitchFamily="34" charset="0"/>
                <a:cs typeface="Times New Roman" panose="02020603050405020304" pitchFamily="18" charset="0"/>
              </a:rPr>
              <a:t> Develop outputs and metrics for </a:t>
            </a:r>
            <a:r>
              <a:rPr lang="en-US" strike="sngStrike" dirty="0">
                <a:effectLst/>
                <a:ea typeface="Calibri" panose="020F0502020204030204" pitchFamily="34" charset="0"/>
                <a:cs typeface="Times New Roman" panose="02020603050405020304" pitchFamily="18" charset="0"/>
              </a:rPr>
              <a:t>i</a:t>
            </a:r>
            <a:r>
              <a:rPr lang="en-US" dirty="0">
                <a:effectLst/>
                <a:ea typeface="Calibri" panose="020F0502020204030204" pitchFamily="34" charset="0"/>
                <a:cs typeface="Times New Roman" panose="02020603050405020304" pitchFamily="18" charset="0"/>
              </a:rPr>
              <a:t>ndicators that measure the systemwide impacts of proposed FPHS investments </a:t>
            </a:r>
          </a:p>
          <a:p>
            <a:pPr lvl="0"/>
            <a:endParaRPr lang="en-US" dirty="0"/>
          </a:p>
          <a:p>
            <a:pPr marL="0" indent="0">
              <a:buNone/>
            </a:pPr>
            <a:endParaRPr lang="en-US" sz="1800" dirty="0"/>
          </a:p>
          <a:p>
            <a:pPr marL="519113" lvl="2" indent="0">
              <a:buNone/>
            </a:pPr>
            <a:endParaRPr lang="en-US" sz="2000" dirty="0"/>
          </a:p>
        </p:txBody>
      </p:sp>
    </p:spTree>
    <p:extLst>
      <p:ext uri="{BB962C8B-B14F-4D97-AF65-F5344CB8AC3E}">
        <p14:creationId xmlns:p14="http://schemas.microsoft.com/office/powerpoint/2010/main" val="8906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138155" y="76200"/>
            <a:ext cx="9143998" cy="482030"/>
          </a:xfrm>
        </p:spPr>
        <p:txBody>
          <a:bodyPr/>
          <a:lstStyle/>
          <a:p>
            <a:pPr>
              <a:lnSpc>
                <a:spcPct val="100000"/>
              </a:lnSpc>
              <a:spcBef>
                <a:spcPts val="0"/>
              </a:spcBef>
            </a:pPr>
            <a:r>
              <a:rPr lang="en-US" dirty="0"/>
              <a:t> </a:t>
            </a:r>
          </a:p>
          <a:p>
            <a:pPr>
              <a:lnSpc>
                <a:spcPct val="100000"/>
              </a:lnSpc>
              <a:spcBef>
                <a:spcPts val="0"/>
              </a:spcBef>
            </a:pPr>
            <a:r>
              <a:rPr lang="en-US" b="1" dirty="0">
                <a:solidFill>
                  <a:srgbClr val="4D898C"/>
                </a:solidFill>
              </a:rPr>
              <a:t>Continuum Concept</a:t>
            </a:r>
          </a:p>
        </p:txBody>
      </p:sp>
      <p:sp>
        <p:nvSpPr>
          <p:cNvPr id="3" name="Text Placeholder 2"/>
          <p:cNvSpPr>
            <a:spLocks noGrp="1"/>
          </p:cNvSpPr>
          <p:nvPr>
            <p:ph type="body" sz="quarter" idx="22"/>
          </p:nvPr>
        </p:nvSpPr>
        <p:spPr>
          <a:xfrm>
            <a:off x="862257" y="3124200"/>
            <a:ext cx="7947133" cy="3505200"/>
          </a:xfrm>
        </p:spPr>
        <p:txBody>
          <a:bodyPr/>
          <a:lstStyle/>
          <a:p>
            <a:pPr lvl="0"/>
            <a:r>
              <a:rPr lang="en-US" sz="1800" dirty="0"/>
              <a:t>To identity new service delivery models options that best fit the work, </a:t>
            </a:r>
          </a:p>
          <a:p>
            <a:pPr lvl="0"/>
            <a:r>
              <a:rPr lang="en-US" sz="1800" dirty="0"/>
              <a:t>FPHS activity or groups of FPHS activities are evaluated on multiple continuums, </a:t>
            </a:r>
          </a:p>
          <a:p>
            <a:pPr lvl="0"/>
            <a:r>
              <a:rPr lang="en-US" sz="1800" dirty="0"/>
              <a:t>A continuum for each of the following types of characteristics:</a:t>
            </a:r>
          </a:p>
          <a:p>
            <a:pPr marL="914400" lvl="1" indent="-228600"/>
            <a:r>
              <a:rPr lang="en-US" sz="1200" dirty="0"/>
              <a:t>Specific Local Needs</a:t>
            </a:r>
          </a:p>
          <a:p>
            <a:pPr marL="914400" lvl="1" indent="-228600"/>
            <a:r>
              <a:rPr lang="en-US" sz="1200" dirty="0"/>
              <a:t>Local Physical Delivery or Expertise</a:t>
            </a:r>
          </a:p>
          <a:p>
            <a:pPr marL="914400" lvl="1" indent="-228600"/>
            <a:r>
              <a:rPr lang="en-US" sz="1200" dirty="0"/>
              <a:t>Level of Local Demand</a:t>
            </a:r>
          </a:p>
          <a:p>
            <a:pPr marL="914400" lvl="1" indent="-228600"/>
            <a:r>
              <a:rPr lang="en-US" sz="1200" dirty="0"/>
              <a:t>Economies of Scale</a:t>
            </a:r>
          </a:p>
          <a:p>
            <a:pPr marL="914400" lvl="1" indent="-228600"/>
            <a:r>
              <a:rPr lang="en-US" sz="1200" dirty="0"/>
              <a:t>Technical Expertise</a:t>
            </a:r>
          </a:p>
          <a:p>
            <a:pPr marL="914400" lvl="1" indent="-228600"/>
            <a:r>
              <a:rPr lang="en-US" sz="1200" dirty="0"/>
              <a:t>Technology</a:t>
            </a:r>
          </a:p>
          <a:p>
            <a:pPr marL="914400" lvl="1" indent="-228600"/>
            <a:r>
              <a:rPr lang="en-US" sz="1200" dirty="0"/>
              <a:t>Necessary Statewide Standardization</a:t>
            </a:r>
            <a:endParaRPr lang="en-US" sz="1400" dirty="0">
              <a:solidFill>
                <a:srgbClr val="4D898C"/>
              </a:solidFill>
            </a:endParaRPr>
          </a:p>
          <a:p>
            <a:pPr marL="280988" lvl="1" indent="0">
              <a:buNone/>
              <a:tabLst>
                <a:tab pos="7258050" algn="r"/>
              </a:tabLst>
            </a:pPr>
            <a:r>
              <a:rPr lang="en-US" sz="1000" dirty="0"/>
              <a:t>	</a:t>
            </a:r>
          </a:p>
          <a:p>
            <a:pPr lvl="0"/>
            <a:endParaRPr lang="en-US" sz="2400" dirty="0"/>
          </a:p>
          <a:p>
            <a:pPr lvl="0"/>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447800"/>
            <a:ext cx="8544214" cy="1562100"/>
          </a:xfrm>
          <a:prstGeom prst="rect">
            <a:avLst/>
          </a:prstGeom>
        </p:spPr>
      </p:pic>
    </p:spTree>
    <p:extLst>
      <p:ext uri="{BB962C8B-B14F-4D97-AF65-F5344CB8AC3E}">
        <p14:creationId xmlns:p14="http://schemas.microsoft.com/office/powerpoint/2010/main" val="88864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19050" y="166797"/>
            <a:ext cx="9143998" cy="838200"/>
          </a:xfrm>
        </p:spPr>
        <p:txBody>
          <a:bodyPr/>
          <a:lstStyle/>
          <a:p>
            <a:pPr>
              <a:lnSpc>
                <a:spcPct val="100000"/>
              </a:lnSpc>
              <a:spcBef>
                <a:spcPts val="0"/>
              </a:spcBef>
            </a:pPr>
            <a:r>
              <a:rPr lang="en-US" sz="1400" dirty="0"/>
              <a:t>Expanding New Service Delivery Models</a:t>
            </a:r>
          </a:p>
          <a:p>
            <a:pPr>
              <a:lnSpc>
                <a:spcPct val="100000"/>
              </a:lnSpc>
              <a:spcBef>
                <a:spcPts val="0"/>
              </a:spcBef>
            </a:pPr>
            <a:r>
              <a:rPr lang="en-US" sz="2400" dirty="0"/>
              <a:t>Shared General Epidemiology Staff</a:t>
            </a:r>
          </a:p>
          <a:p>
            <a:pPr>
              <a:lnSpc>
                <a:spcPct val="100000"/>
              </a:lnSpc>
              <a:spcBef>
                <a:spcPts val="0"/>
              </a:spcBef>
            </a:pPr>
            <a:r>
              <a:rPr lang="en-US" sz="1200" dirty="0"/>
              <a:t>FPHS Definition Addressed: Access, analyze, use and interpret data.  Conduct community health assessment and community health improvement planning including analysis of health disparities and social determinants of health.</a:t>
            </a:r>
          </a:p>
        </p:txBody>
      </p:sp>
      <p:sp>
        <p:nvSpPr>
          <p:cNvPr id="6" name="TextBox 5">
            <a:extLst>
              <a:ext uri="{FF2B5EF4-FFF2-40B4-BE49-F238E27FC236}">
                <a16:creationId xmlns:a16="http://schemas.microsoft.com/office/drawing/2014/main" id="{DDAB1511-ADEF-490E-A972-16CD7E41BD7A}"/>
              </a:ext>
            </a:extLst>
          </p:cNvPr>
          <p:cNvSpPr txBox="1"/>
          <p:nvPr/>
        </p:nvSpPr>
        <p:spPr>
          <a:xfrm>
            <a:off x="4581524" y="5078164"/>
            <a:ext cx="4219425" cy="461665"/>
          </a:xfrm>
          <a:prstGeom prst="rect">
            <a:avLst/>
          </a:prstGeom>
          <a:noFill/>
        </p:spPr>
        <p:txBody>
          <a:bodyPr wrap="none" rtlCol="0">
            <a:spAutoFit/>
          </a:bodyPr>
          <a:lstStyle/>
          <a:p>
            <a:r>
              <a:rPr lang="en-US" sz="1200" dirty="0">
                <a:latin typeface="Century Gothic" panose="020B0502020202020204" pitchFamily="34" charset="0"/>
              </a:rPr>
              <a:t>*  LHJ where shared epidemiologist will be employed</a:t>
            </a:r>
          </a:p>
          <a:p>
            <a:r>
              <a:rPr lang="en-US" sz="1200" dirty="0">
                <a:latin typeface="Century Gothic" panose="020B0502020202020204" pitchFamily="34" charset="0"/>
              </a:rPr>
              <a:t>**Epidemiologist funded with FPHS funds to serve 1 LHJ</a:t>
            </a:r>
          </a:p>
        </p:txBody>
      </p:sp>
      <p:pic>
        <p:nvPicPr>
          <p:cNvPr id="12" name="Picture 11">
            <a:extLst>
              <a:ext uri="{FF2B5EF4-FFF2-40B4-BE49-F238E27FC236}">
                <a16:creationId xmlns:a16="http://schemas.microsoft.com/office/drawing/2014/main" id="{566E69A5-6829-4BD3-9359-E28C6EAF9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5" y="1513701"/>
            <a:ext cx="3657600" cy="2743200"/>
          </a:xfrm>
          <a:prstGeom prst="rect">
            <a:avLst/>
          </a:prstGeom>
        </p:spPr>
      </p:pic>
      <p:pic>
        <p:nvPicPr>
          <p:cNvPr id="14" name="Picture 13">
            <a:extLst>
              <a:ext uri="{FF2B5EF4-FFF2-40B4-BE49-F238E27FC236}">
                <a16:creationId xmlns:a16="http://schemas.microsoft.com/office/drawing/2014/main" id="{713168A6-CBBB-4FC3-8B48-F9E788AA5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25" y="4226183"/>
            <a:ext cx="3657600" cy="2743200"/>
          </a:xfrm>
          <a:prstGeom prst="rect">
            <a:avLst/>
          </a:prstGeom>
        </p:spPr>
      </p:pic>
      <p:pic>
        <p:nvPicPr>
          <p:cNvPr id="16" name="Picture 15">
            <a:extLst>
              <a:ext uri="{FF2B5EF4-FFF2-40B4-BE49-F238E27FC236}">
                <a16:creationId xmlns:a16="http://schemas.microsoft.com/office/drawing/2014/main" id="{FDDB5B2D-3884-43EC-997A-B29C777C2A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1686560"/>
            <a:ext cx="4646507" cy="3484880"/>
          </a:xfrm>
          <a:prstGeom prst="rect">
            <a:avLst/>
          </a:prstGeom>
        </p:spPr>
      </p:pic>
      <p:sp>
        <p:nvSpPr>
          <p:cNvPr id="17" name="TextBox 16">
            <a:extLst>
              <a:ext uri="{FF2B5EF4-FFF2-40B4-BE49-F238E27FC236}">
                <a16:creationId xmlns:a16="http://schemas.microsoft.com/office/drawing/2014/main" id="{15452CD1-A501-4409-AE69-720DC5CCDC82}"/>
              </a:ext>
            </a:extLst>
          </p:cNvPr>
          <p:cNvSpPr txBox="1"/>
          <p:nvPr/>
        </p:nvSpPr>
        <p:spPr>
          <a:xfrm>
            <a:off x="1717040" y="1374924"/>
            <a:ext cx="1297150" cy="369332"/>
          </a:xfrm>
          <a:prstGeom prst="rect">
            <a:avLst/>
          </a:prstGeom>
          <a:noFill/>
        </p:spPr>
        <p:txBody>
          <a:bodyPr wrap="none" rtlCol="0">
            <a:spAutoFit/>
          </a:bodyPr>
          <a:lstStyle/>
          <a:p>
            <a:r>
              <a:rPr lang="en-US" dirty="0"/>
              <a:t>2017 - 2019</a:t>
            </a:r>
          </a:p>
        </p:txBody>
      </p:sp>
      <p:sp>
        <p:nvSpPr>
          <p:cNvPr id="18" name="TextBox 17">
            <a:extLst>
              <a:ext uri="{FF2B5EF4-FFF2-40B4-BE49-F238E27FC236}">
                <a16:creationId xmlns:a16="http://schemas.microsoft.com/office/drawing/2014/main" id="{A26252F5-161A-405C-ADB8-29F6BD03942D}"/>
              </a:ext>
            </a:extLst>
          </p:cNvPr>
          <p:cNvSpPr txBox="1"/>
          <p:nvPr/>
        </p:nvSpPr>
        <p:spPr>
          <a:xfrm>
            <a:off x="1717040" y="4056876"/>
            <a:ext cx="1297150" cy="369332"/>
          </a:xfrm>
          <a:prstGeom prst="rect">
            <a:avLst/>
          </a:prstGeom>
          <a:noFill/>
        </p:spPr>
        <p:txBody>
          <a:bodyPr wrap="none" rtlCol="0">
            <a:spAutoFit/>
          </a:bodyPr>
          <a:lstStyle/>
          <a:p>
            <a:r>
              <a:rPr lang="en-US" dirty="0"/>
              <a:t>2019 - 2021</a:t>
            </a:r>
          </a:p>
        </p:txBody>
      </p:sp>
      <p:sp>
        <p:nvSpPr>
          <p:cNvPr id="19" name="TextBox 18">
            <a:extLst>
              <a:ext uri="{FF2B5EF4-FFF2-40B4-BE49-F238E27FC236}">
                <a16:creationId xmlns:a16="http://schemas.microsoft.com/office/drawing/2014/main" id="{5952EDFC-F0B3-4A94-A5AD-B9EEB8A92B02}"/>
              </a:ext>
            </a:extLst>
          </p:cNvPr>
          <p:cNvSpPr txBox="1"/>
          <p:nvPr/>
        </p:nvSpPr>
        <p:spPr>
          <a:xfrm>
            <a:off x="6020219" y="1595170"/>
            <a:ext cx="1342034" cy="369332"/>
          </a:xfrm>
          <a:prstGeom prst="rect">
            <a:avLst/>
          </a:prstGeom>
          <a:noFill/>
        </p:spPr>
        <p:txBody>
          <a:bodyPr wrap="none" rtlCol="0">
            <a:spAutoFit/>
          </a:bodyPr>
          <a:lstStyle/>
          <a:p>
            <a:r>
              <a:rPr lang="en-US" dirty="0"/>
              <a:t>2021 – 2023</a:t>
            </a:r>
          </a:p>
        </p:txBody>
      </p:sp>
    </p:spTree>
    <p:extLst>
      <p:ext uri="{BB962C8B-B14F-4D97-AF65-F5344CB8AC3E}">
        <p14:creationId xmlns:p14="http://schemas.microsoft.com/office/powerpoint/2010/main" val="1963787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123973" y="76200"/>
            <a:ext cx="9143998" cy="838200"/>
          </a:xfrm>
        </p:spPr>
        <p:txBody>
          <a:bodyPr/>
          <a:lstStyle/>
          <a:p>
            <a:pPr>
              <a:lnSpc>
                <a:spcPct val="100000"/>
              </a:lnSpc>
              <a:spcBef>
                <a:spcPts val="0"/>
              </a:spcBef>
            </a:pPr>
            <a:r>
              <a:rPr lang="en-US" sz="1400" dirty="0"/>
              <a:t>Expanding New Service Delivery Models</a:t>
            </a:r>
          </a:p>
          <a:p>
            <a:pPr>
              <a:lnSpc>
                <a:spcPct val="100000"/>
              </a:lnSpc>
              <a:spcBef>
                <a:spcPts val="0"/>
              </a:spcBef>
            </a:pPr>
            <a:r>
              <a:rPr lang="en-US" sz="2400" dirty="0"/>
              <a:t>Healthcare Provide Resource Webpages</a:t>
            </a:r>
          </a:p>
          <a:p>
            <a:pPr>
              <a:lnSpc>
                <a:spcPct val="100000"/>
              </a:lnSpc>
              <a:spcBef>
                <a:spcPts val="0"/>
              </a:spcBef>
            </a:pPr>
            <a:r>
              <a:rPr lang="en-US" sz="1200" dirty="0"/>
              <a:t>FPHS Definition Addressed: Provide information on prevention and control of communicable disease</a:t>
            </a:r>
          </a:p>
        </p:txBody>
      </p:sp>
      <p:pic>
        <p:nvPicPr>
          <p:cNvPr id="4" name="Picture 3">
            <a:extLst>
              <a:ext uri="{FF2B5EF4-FFF2-40B4-BE49-F238E27FC236}">
                <a16:creationId xmlns:a16="http://schemas.microsoft.com/office/drawing/2014/main" id="{DBF51CC8-FA3D-4DFE-9EB5-6B3CB95DB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19200"/>
            <a:ext cx="3657600" cy="2743200"/>
          </a:xfrm>
          <a:prstGeom prst="rect">
            <a:avLst/>
          </a:prstGeom>
        </p:spPr>
      </p:pic>
      <p:pic>
        <p:nvPicPr>
          <p:cNvPr id="8" name="Picture 7">
            <a:extLst>
              <a:ext uri="{FF2B5EF4-FFF2-40B4-BE49-F238E27FC236}">
                <a16:creationId xmlns:a16="http://schemas.microsoft.com/office/drawing/2014/main" id="{797BF1BB-9AE1-4367-AB54-067C184BD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33850"/>
            <a:ext cx="3657600" cy="2743200"/>
          </a:xfrm>
          <a:prstGeom prst="rect">
            <a:avLst/>
          </a:prstGeom>
        </p:spPr>
      </p:pic>
      <p:pic>
        <p:nvPicPr>
          <p:cNvPr id="10" name="Picture 9">
            <a:extLst>
              <a:ext uri="{FF2B5EF4-FFF2-40B4-BE49-F238E27FC236}">
                <a16:creationId xmlns:a16="http://schemas.microsoft.com/office/drawing/2014/main" id="{40C98D93-1C21-40AF-9191-F8CF80CCD5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2925" y="1190625"/>
            <a:ext cx="4699000" cy="3524250"/>
          </a:xfrm>
          <a:prstGeom prst="rect">
            <a:avLst/>
          </a:prstGeom>
        </p:spPr>
      </p:pic>
      <p:sp>
        <p:nvSpPr>
          <p:cNvPr id="11" name="TextBox 10">
            <a:extLst>
              <a:ext uri="{FF2B5EF4-FFF2-40B4-BE49-F238E27FC236}">
                <a16:creationId xmlns:a16="http://schemas.microsoft.com/office/drawing/2014/main" id="{FF84F9EB-8410-4F57-8303-58064F0D75D5}"/>
              </a:ext>
            </a:extLst>
          </p:cNvPr>
          <p:cNvSpPr txBox="1"/>
          <p:nvPr/>
        </p:nvSpPr>
        <p:spPr>
          <a:xfrm>
            <a:off x="1810625" y="3962400"/>
            <a:ext cx="1297150" cy="369332"/>
          </a:xfrm>
          <a:prstGeom prst="rect">
            <a:avLst/>
          </a:prstGeom>
          <a:noFill/>
        </p:spPr>
        <p:txBody>
          <a:bodyPr wrap="none" rtlCol="0">
            <a:spAutoFit/>
          </a:bodyPr>
          <a:lstStyle/>
          <a:p>
            <a:r>
              <a:rPr lang="en-US" dirty="0"/>
              <a:t>2019 - 2021</a:t>
            </a:r>
          </a:p>
        </p:txBody>
      </p:sp>
      <p:sp>
        <p:nvSpPr>
          <p:cNvPr id="12" name="TextBox 11">
            <a:extLst>
              <a:ext uri="{FF2B5EF4-FFF2-40B4-BE49-F238E27FC236}">
                <a16:creationId xmlns:a16="http://schemas.microsoft.com/office/drawing/2014/main" id="{1ADDD0A8-F8C9-4427-B63A-66F9C67DFAE5}"/>
              </a:ext>
            </a:extLst>
          </p:cNvPr>
          <p:cNvSpPr txBox="1"/>
          <p:nvPr/>
        </p:nvSpPr>
        <p:spPr>
          <a:xfrm>
            <a:off x="1752600" y="1034534"/>
            <a:ext cx="1297150" cy="369332"/>
          </a:xfrm>
          <a:prstGeom prst="rect">
            <a:avLst/>
          </a:prstGeom>
          <a:noFill/>
        </p:spPr>
        <p:txBody>
          <a:bodyPr wrap="none" rtlCol="0">
            <a:spAutoFit/>
          </a:bodyPr>
          <a:lstStyle/>
          <a:p>
            <a:r>
              <a:rPr lang="en-US" dirty="0"/>
              <a:t>2017 - 2019</a:t>
            </a:r>
          </a:p>
        </p:txBody>
      </p:sp>
      <p:sp>
        <p:nvSpPr>
          <p:cNvPr id="13" name="TextBox 12">
            <a:extLst>
              <a:ext uri="{FF2B5EF4-FFF2-40B4-BE49-F238E27FC236}">
                <a16:creationId xmlns:a16="http://schemas.microsoft.com/office/drawing/2014/main" id="{C2F5EE9F-1DE7-42A5-B1B7-F0879DEC74C8}"/>
              </a:ext>
            </a:extLst>
          </p:cNvPr>
          <p:cNvSpPr txBox="1"/>
          <p:nvPr/>
        </p:nvSpPr>
        <p:spPr>
          <a:xfrm>
            <a:off x="6172200" y="1091684"/>
            <a:ext cx="1297150" cy="369332"/>
          </a:xfrm>
          <a:prstGeom prst="rect">
            <a:avLst/>
          </a:prstGeom>
          <a:noFill/>
        </p:spPr>
        <p:txBody>
          <a:bodyPr wrap="none" rtlCol="0">
            <a:spAutoFit/>
          </a:bodyPr>
          <a:lstStyle/>
          <a:p>
            <a:r>
              <a:rPr lang="en-US" dirty="0"/>
              <a:t>2021 - 2022</a:t>
            </a:r>
          </a:p>
        </p:txBody>
      </p:sp>
      <p:sp>
        <p:nvSpPr>
          <p:cNvPr id="14" name="TextBox 13">
            <a:extLst>
              <a:ext uri="{FF2B5EF4-FFF2-40B4-BE49-F238E27FC236}">
                <a16:creationId xmlns:a16="http://schemas.microsoft.com/office/drawing/2014/main" id="{0592A636-C0E3-4103-BD5F-FF9F1E422063}"/>
              </a:ext>
            </a:extLst>
          </p:cNvPr>
          <p:cNvSpPr txBox="1"/>
          <p:nvPr/>
        </p:nvSpPr>
        <p:spPr>
          <a:xfrm>
            <a:off x="4572000" y="4495800"/>
            <a:ext cx="4371975" cy="2215991"/>
          </a:xfrm>
          <a:prstGeom prst="rect">
            <a:avLst/>
          </a:prstGeom>
          <a:noFill/>
        </p:spPr>
        <p:txBody>
          <a:bodyPr wrap="square" rtlCol="0">
            <a:spAutoFit/>
          </a:bodyPr>
          <a:lstStyle/>
          <a:p>
            <a:r>
              <a:rPr lang="en-US" sz="1200" dirty="0"/>
              <a:t>* Tacoma-Pierce County Health Department is providing this service for other LHJs.  $20,000 1x cost per LHJ to establish their website and $27,000 per year to maintain all websites.</a:t>
            </a:r>
          </a:p>
          <a:p>
            <a:pPr marL="171450" indent="-171450">
              <a:buFont typeface="Arial" panose="020B0604020202020204" pitchFamily="34" charset="0"/>
              <a:buChar char="•"/>
            </a:pPr>
            <a:endParaRPr lang="en-US" sz="1200" dirty="0"/>
          </a:p>
          <a:p>
            <a:r>
              <a:rPr lang="en-US" u="sng" dirty="0">
                <a:hlinkClick r:id="rId6"/>
              </a:rPr>
              <a:t>https://www.yakimacounty.us/2140/NEW-Provider-Resource-Page</a:t>
            </a:r>
            <a:endParaRPr lang="en-US" dirty="0"/>
          </a:p>
          <a:p>
            <a:r>
              <a:rPr lang="en-US" u="sng" dirty="0">
                <a:hlinkClick r:id="rId7"/>
              </a:rPr>
              <a:t>http://providers.whatcomcounty.org/</a:t>
            </a:r>
            <a:endParaRPr lang="en-US" dirty="0"/>
          </a:p>
          <a:p>
            <a:r>
              <a:rPr lang="en-US" u="sng" dirty="0">
                <a:hlinkClick r:id="rId8"/>
              </a:rPr>
              <a:t>https://cchhsproviderresources.org/</a:t>
            </a:r>
            <a:endParaRPr lang="en-US" dirty="0"/>
          </a:p>
          <a:p>
            <a:r>
              <a:rPr lang="en-US" u="sng" dirty="0">
                <a:hlinkClick r:id="rId9"/>
              </a:rPr>
              <a:t>https://providers.kitsappublichealth.org/</a:t>
            </a:r>
            <a:endParaRPr lang="en-US" dirty="0"/>
          </a:p>
        </p:txBody>
      </p:sp>
    </p:spTree>
    <p:extLst>
      <p:ext uri="{BB962C8B-B14F-4D97-AF65-F5344CB8AC3E}">
        <p14:creationId xmlns:p14="http://schemas.microsoft.com/office/powerpoint/2010/main" val="681874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7F8674FB-4B71-4862-B113-279D5C080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29441"/>
            <a:ext cx="6982125" cy="4928559"/>
          </a:xfrm>
          <a:prstGeom prst="rect">
            <a:avLst/>
          </a:prstGeom>
        </p:spPr>
      </p:pic>
      <p:sp>
        <p:nvSpPr>
          <p:cNvPr id="2" name="Text Placeholder 1"/>
          <p:cNvSpPr>
            <a:spLocks noGrp="1"/>
          </p:cNvSpPr>
          <p:nvPr>
            <p:ph type="body" sz="quarter" idx="21"/>
          </p:nvPr>
        </p:nvSpPr>
        <p:spPr>
          <a:xfrm>
            <a:off x="0" y="152400"/>
            <a:ext cx="9143998" cy="834455"/>
          </a:xfrm>
        </p:spPr>
        <p:txBody>
          <a:bodyPr/>
          <a:lstStyle/>
          <a:p>
            <a:pPr>
              <a:spcBef>
                <a:spcPts val="0"/>
              </a:spcBef>
            </a:pPr>
            <a:r>
              <a:rPr lang="en-US" sz="1400" dirty="0"/>
              <a:t>New Service Delivery Models</a:t>
            </a:r>
          </a:p>
          <a:p>
            <a:pPr>
              <a:spcBef>
                <a:spcPts val="0"/>
              </a:spcBef>
            </a:pPr>
            <a:r>
              <a:rPr lang="en-US" sz="2800" dirty="0"/>
              <a:t>Center of Excellence Model for TB</a:t>
            </a:r>
          </a:p>
          <a:p>
            <a:pPr>
              <a:spcBef>
                <a:spcPts val="0"/>
              </a:spcBef>
            </a:pPr>
            <a:r>
              <a:rPr lang="en-US" sz="1200" dirty="0"/>
              <a:t>FPHS Definition Addressed: Ensure disease surveillance, investigation and control for communicable disease</a:t>
            </a:r>
          </a:p>
          <a:p>
            <a:endParaRPr lang="en-US" sz="2800" dirty="0"/>
          </a:p>
        </p:txBody>
      </p:sp>
      <p:sp>
        <p:nvSpPr>
          <p:cNvPr id="4" name="TextBox 3">
            <a:extLst>
              <a:ext uri="{FF2B5EF4-FFF2-40B4-BE49-F238E27FC236}">
                <a16:creationId xmlns:a16="http://schemas.microsoft.com/office/drawing/2014/main" id="{0A54905F-B6FD-40D8-8727-DF951DFD77B3}"/>
              </a:ext>
            </a:extLst>
          </p:cNvPr>
          <p:cNvSpPr txBox="1"/>
          <p:nvPr/>
        </p:nvSpPr>
        <p:spPr>
          <a:xfrm>
            <a:off x="1090762" y="1283064"/>
            <a:ext cx="6934200" cy="923330"/>
          </a:xfrm>
          <a:prstGeom prst="rect">
            <a:avLst/>
          </a:prstGeom>
          <a:noFill/>
        </p:spPr>
        <p:txBody>
          <a:bodyPr wrap="square" rtlCol="0">
            <a:spAutoFit/>
          </a:bodyPr>
          <a:lstStyle/>
          <a:p>
            <a:pPr algn="ctr"/>
            <a:r>
              <a:rPr lang="en-US" sz="1600" dirty="0">
                <a:latin typeface="Century Gothic" panose="020B0502020202020204" pitchFamily="34" charset="0"/>
              </a:rPr>
              <a:t>Public Health – Seattle-King Co (PHSKC) provides expertise, </a:t>
            </a:r>
            <a:br>
              <a:rPr lang="en-US" sz="1600" dirty="0">
                <a:latin typeface="Century Gothic" panose="020B0502020202020204" pitchFamily="34" charset="0"/>
              </a:rPr>
            </a:br>
            <a:r>
              <a:rPr lang="en-US" sz="1600" dirty="0">
                <a:latin typeface="Century Gothic" panose="020B0502020202020204" pitchFamily="34" charset="0"/>
              </a:rPr>
              <a:t>staff, TA, training and QF testing for all other LHJs</a:t>
            </a:r>
          </a:p>
          <a:p>
            <a:pPr algn="ctr"/>
            <a:endParaRPr lang="en-US" sz="1100" dirty="0">
              <a:latin typeface="Century Gothic" panose="020B0502020202020204" pitchFamily="34" charset="0"/>
            </a:endParaRPr>
          </a:p>
          <a:p>
            <a:pPr algn="ctr"/>
            <a:r>
              <a:rPr lang="en-US" sz="1100" dirty="0">
                <a:latin typeface="Century Gothic" panose="020B0502020202020204" pitchFamily="34" charset="0"/>
              </a:rPr>
              <a:t>2019 – Active TB Cases: WA 221; King 136 (62%); All Other LHJs 85 (38%)</a:t>
            </a:r>
          </a:p>
        </p:txBody>
      </p:sp>
      <p:sp>
        <p:nvSpPr>
          <p:cNvPr id="7" name="Rectangle 6">
            <a:extLst>
              <a:ext uri="{FF2B5EF4-FFF2-40B4-BE49-F238E27FC236}">
                <a16:creationId xmlns:a16="http://schemas.microsoft.com/office/drawing/2014/main" id="{600A3E49-4919-40A2-AD51-1184ECDE4235}"/>
              </a:ext>
            </a:extLst>
          </p:cNvPr>
          <p:cNvSpPr/>
          <p:nvPr/>
        </p:nvSpPr>
        <p:spPr>
          <a:xfrm>
            <a:off x="6705600" y="2658460"/>
            <a:ext cx="228600" cy="228600"/>
          </a:xfrm>
          <a:prstGeom prst="rect">
            <a:avLst/>
          </a:prstGeom>
          <a:solidFill>
            <a:srgbClr val="E9F3F1"/>
          </a:solidFill>
          <a:ln w="6350">
            <a:solidFill>
              <a:srgbClr val="2F9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6FD937F-3960-4807-8A2F-969238B4072C}"/>
              </a:ext>
            </a:extLst>
          </p:cNvPr>
          <p:cNvSpPr/>
          <p:nvPr/>
        </p:nvSpPr>
        <p:spPr>
          <a:xfrm>
            <a:off x="6705600" y="3621821"/>
            <a:ext cx="228600" cy="228600"/>
          </a:xfrm>
          <a:prstGeom prst="rect">
            <a:avLst/>
          </a:prstGeom>
          <a:solidFill>
            <a:srgbClr val="9EC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32F9683-1DA6-4705-A2ED-C7DB3ABDFD5C}"/>
              </a:ext>
            </a:extLst>
          </p:cNvPr>
          <p:cNvSpPr/>
          <p:nvPr/>
        </p:nvSpPr>
        <p:spPr>
          <a:xfrm>
            <a:off x="6705600" y="4092133"/>
            <a:ext cx="228600" cy="228600"/>
          </a:xfrm>
          <a:prstGeom prst="rect">
            <a:avLst/>
          </a:prstGeom>
          <a:solidFill>
            <a:srgbClr val="70B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2203A3F-8E51-4CC8-9D61-F7FA40E23644}"/>
              </a:ext>
            </a:extLst>
          </p:cNvPr>
          <p:cNvSpPr/>
          <p:nvPr/>
        </p:nvSpPr>
        <p:spPr>
          <a:xfrm>
            <a:off x="6705600" y="4562445"/>
            <a:ext cx="228600" cy="228600"/>
          </a:xfrm>
          <a:prstGeom prst="rect">
            <a:avLst/>
          </a:prstGeom>
          <a:solidFill>
            <a:srgbClr val="2F9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1511494-4EE5-48CD-91FF-E87D19AE2DB1}"/>
              </a:ext>
            </a:extLst>
          </p:cNvPr>
          <p:cNvSpPr txBox="1"/>
          <p:nvPr/>
        </p:nvSpPr>
        <p:spPr>
          <a:xfrm>
            <a:off x="6982125" y="2663576"/>
            <a:ext cx="591829" cy="246221"/>
          </a:xfrm>
          <a:prstGeom prst="rect">
            <a:avLst/>
          </a:prstGeom>
          <a:noFill/>
        </p:spPr>
        <p:txBody>
          <a:bodyPr wrap="none" rtlCol="0">
            <a:spAutoFit/>
          </a:bodyPr>
          <a:lstStyle/>
          <a:p>
            <a:r>
              <a:rPr lang="en-US" sz="1000" dirty="0">
                <a:latin typeface="Century Gothic" panose="020B0502020202020204" pitchFamily="34" charset="0"/>
              </a:rPr>
              <a:t>PHSKC</a:t>
            </a:r>
            <a:endParaRPr lang="en-US" sz="1100" dirty="0">
              <a:latin typeface="Century Gothic" panose="020B0502020202020204" pitchFamily="34" charset="0"/>
            </a:endParaRPr>
          </a:p>
        </p:txBody>
      </p:sp>
      <p:sp>
        <p:nvSpPr>
          <p:cNvPr id="12" name="TextBox 11">
            <a:extLst>
              <a:ext uri="{FF2B5EF4-FFF2-40B4-BE49-F238E27FC236}">
                <a16:creationId xmlns:a16="http://schemas.microsoft.com/office/drawing/2014/main" id="{FBCC58C5-19B5-45FA-B1F1-5A751A2867CD}"/>
              </a:ext>
            </a:extLst>
          </p:cNvPr>
          <p:cNvSpPr txBox="1"/>
          <p:nvPr/>
        </p:nvSpPr>
        <p:spPr>
          <a:xfrm>
            <a:off x="6982125" y="4006378"/>
            <a:ext cx="2085675" cy="400110"/>
          </a:xfrm>
          <a:prstGeom prst="rect">
            <a:avLst/>
          </a:prstGeom>
          <a:noFill/>
        </p:spPr>
        <p:txBody>
          <a:bodyPr wrap="square" rtlCol="0">
            <a:spAutoFit/>
          </a:bodyPr>
          <a:lstStyle/>
          <a:p>
            <a:r>
              <a:rPr lang="en-US" sz="1000" dirty="0">
                <a:latin typeface="Century Gothic" panose="020B0502020202020204" pitchFamily="34" charset="0"/>
              </a:rPr>
              <a:t>LHJs with no cases and received services from PHSKC</a:t>
            </a:r>
            <a:endParaRPr lang="en-US" sz="1100" dirty="0">
              <a:latin typeface="Century Gothic" panose="020B0502020202020204" pitchFamily="34" charset="0"/>
            </a:endParaRPr>
          </a:p>
        </p:txBody>
      </p:sp>
      <p:sp>
        <p:nvSpPr>
          <p:cNvPr id="13" name="TextBox 12">
            <a:extLst>
              <a:ext uri="{FF2B5EF4-FFF2-40B4-BE49-F238E27FC236}">
                <a16:creationId xmlns:a16="http://schemas.microsoft.com/office/drawing/2014/main" id="{F8BF4AF9-B85B-4539-8686-C5FC1561ABC5}"/>
              </a:ext>
            </a:extLst>
          </p:cNvPr>
          <p:cNvSpPr txBox="1"/>
          <p:nvPr/>
        </p:nvSpPr>
        <p:spPr>
          <a:xfrm>
            <a:off x="6982125" y="3536066"/>
            <a:ext cx="1799749" cy="400110"/>
          </a:xfrm>
          <a:prstGeom prst="rect">
            <a:avLst/>
          </a:prstGeom>
          <a:noFill/>
        </p:spPr>
        <p:txBody>
          <a:bodyPr wrap="square" rtlCol="0">
            <a:spAutoFit/>
          </a:bodyPr>
          <a:lstStyle/>
          <a:p>
            <a:r>
              <a:rPr lang="en-US" sz="1000" dirty="0">
                <a:latin typeface="Century Gothic" panose="020B0502020202020204" pitchFamily="34" charset="0"/>
              </a:rPr>
              <a:t>LHJ with cases and </a:t>
            </a:r>
            <a:br>
              <a:rPr lang="en-US" sz="1000" dirty="0">
                <a:latin typeface="Century Gothic" panose="020B0502020202020204" pitchFamily="34" charset="0"/>
              </a:rPr>
            </a:br>
            <a:r>
              <a:rPr lang="en-US" sz="1000" dirty="0">
                <a:latin typeface="Century Gothic" panose="020B0502020202020204" pitchFamily="34" charset="0"/>
              </a:rPr>
              <a:t>no services from PHSKC</a:t>
            </a:r>
            <a:endParaRPr lang="en-US" sz="1100" dirty="0">
              <a:latin typeface="Century Gothic" panose="020B0502020202020204" pitchFamily="34" charset="0"/>
            </a:endParaRPr>
          </a:p>
        </p:txBody>
      </p:sp>
      <p:sp>
        <p:nvSpPr>
          <p:cNvPr id="14" name="TextBox 13">
            <a:extLst>
              <a:ext uri="{FF2B5EF4-FFF2-40B4-BE49-F238E27FC236}">
                <a16:creationId xmlns:a16="http://schemas.microsoft.com/office/drawing/2014/main" id="{1E5300E2-158D-487A-944A-C51E53A09084}"/>
              </a:ext>
            </a:extLst>
          </p:cNvPr>
          <p:cNvSpPr txBox="1"/>
          <p:nvPr/>
        </p:nvSpPr>
        <p:spPr>
          <a:xfrm>
            <a:off x="6982125" y="4476690"/>
            <a:ext cx="2105992" cy="400110"/>
          </a:xfrm>
          <a:prstGeom prst="rect">
            <a:avLst/>
          </a:prstGeom>
          <a:noFill/>
        </p:spPr>
        <p:txBody>
          <a:bodyPr wrap="square" rtlCol="0">
            <a:spAutoFit/>
          </a:bodyPr>
          <a:lstStyle/>
          <a:p>
            <a:r>
              <a:rPr lang="en-US" sz="1000" dirty="0">
                <a:latin typeface="Century Gothic" panose="020B0502020202020204" pitchFamily="34" charset="0"/>
              </a:rPr>
              <a:t>LHJ with cases and </a:t>
            </a:r>
          </a:p>
          <a:p>
            <a:r>
              <a:rPr lang="en-US" sz="1000" dirty="0">
                <a:latin typeface="Century Gothic" panose="020B0502020202020204" pitchFamily="34" charset="0"/>
              </a:rPr>
              <a:t>received services from PHSKC</a:t>
            </a:r>
            <a:endParaRPr lang="en-US" sz="1100" dirty="0">
              <a:latin typeface="Century Gothic" panose="020B0502020202020204" pitchFamily="34" charset="0"/>
            </a:endParaRPr>
          </a:p>
        </p:txBody>
      </p:sp>
      <p:sp>
        <p:nvSpPr>
          <p:cNvPr id="15" name="Rectangle 14">
            <a:extLst>
              <a:ext uri="{FF2B5EF4-FFF2-40B4-BE49-F238E27FC236}">
                <a16:creationId xmlns:a16="http://schemas.microsoft.com/office/drawing/2014/main" id="{88E6AAAA-2AF9-41E9-BF1B-852CDF65D4DF}"/>
              </a:ext>
            </a:extLst>
          </p:cNvPr>
          <p:cNvSpPr/>
          <p:nvPr/>
        </p:nvSpPr>
        <p:spPr>
          <a:xfrm>
            <a:off x="6705600" y="3151509"/>
            <a:ext cx="228600" cy="228600"/>
          </a:xfrm>
          <a:prstGeom prst="rect">
            <a:avLst/>
          </a:prstGeom>
          <a:solidFill>
            <a:srgbClr val="CC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DC91334-122F-4F51-92C6-8229FDD0E146}"/>
              </a:ext>
            </a:extLst>
          </p:cNvPr>
          <p:cNvSpPr txBox="1"/>
          <p:nvPr/>
        </p:nvSpPr>
        <p:spPr>
          <a:xfrm>
            <a:off x="6982125" y="3058717"/>
            <a:ext cx="2151212" cy="400110"/>
          </a:xfrm>
          <a:prstGeom prst="rect">
            <a:avLst/>
          </a:prstGeom>
          <a:noFill/>
        </p:spPr>
        <p:txBody>
          <a:bodyPr wrap="square" rtlCol="0">
            <a:spAutoFit/>
          </a:bodyPr>
          <a:lstStyle/>
          <a:p>
            <a:r>
              <a:rPr lang="en-US" sz="1000" dirty="0">
                <a:latin typeface="Century Gothic" panose="020B0502020202020204" pitchFamily="34" charset="0"/>
              </a:rPr>
              <a:t>LHJ with no cases and </a:t>
            </a:r>
            <a:br>
              <a:rPr lang="en-US" sz="1000" dirty="0">
                <a:latin typeface="Century Gothic" panose="020B0502020202020204" pitchFamily="34" charset="0"/>
              </a:rPr>
            </a:br>
            <a:r>
              <a:rPr lang="en-US" sz="1000" dirty="0">
                <a:latin typeface="Century Gothic" panose="020B0502020202020204" pitchFamily="34" charset="0"/>
              </a:rPr>
              <a:t>no services from PHSKC</a:t>
            </a:r>
            <a:endParaRPr lang="en-US" sz="1100" dirty="0">
              <a:latin typeface="Century Gothic" panose="020B0502020202020204" pitchFamily="34" charset="0"/>
            </a:endParaRPr>
          </a:p>
        </p:txBody>
      </p:sp>
      <p:sp>
        <p:nvSpPr>
          <p:cNvPr id="6" name="Rectangle 5">
            <a:extLst>
              <a:ext uri="{FF2B5EF4-FFF2-40B4-BE49-F238E27FC236}">
                <a16:creationId xmlns:a16="http://schemas.microsoft.com/office/drawing/2014/main" id="{94B6AC54-857C-4EE2-8351-3C54B62621BF}"/>
              </a:ext>
            </a:extLst>
          </p:cNvPr>
          <p:cNvSpPr/>
          <p:nvPr/>
        </p:nvSpPr>
        <p:spPr>
          <a:xfrm>
            <a:off x="4437187" y="6567100"/>
            <a:ext cx="269626" cy="276999"/>
          </a:xfrm>
          <a:prstGeom prst="rect">
            <a:avLst/>
          </a:prstGeom>
        </p:spPr>
        <p:txBody>
          <a:bodyPr wrap="none">
            <a:spAutoFit/>
          </a:bodyPr>
          <a:lstStyle/>
          <a:p>
            <a:r>
              <a:rPr lang="en-US" sz="1200" dirty="0">
                <a:solidFill>
                  <a:srgbClr val="000000"/>
                </a:solidFill>
                <a:latin typeface="Century Gothic" panose="020B0502020202020204" pitchFamily="34" charset="0"/>
              </a:rPr>
              <a:t>5</a:t>
            </a:r>
            <a:endParaRPr lang="en-US" sz="1200" dirty="0"/>
          </a:p>
        </p:txBody>
      </p:sp>
      <p:sp>
        <p:nvSpPr>
          <p:cNvPr id="3" name="TextBox 2">
            <a:extLst>
              <a:ext uri="{FF2B5EF4-FFF2-40B4-BE49-F238E27FC236}">
                <a16:creationId xmlns:a16="http://schemas.microsoft.com/office/drawing/2014/main" id="{C6BC186B-06CB-4458-A88A-A58F771D70CD}"/>
              </a:ext>
            </a:extLst>
          </p:cNvPr>
          <p:cNvSpPr txBox="1"/>
          <p:nvPr/>
        </p:nvSpPr>
        <p:spPr>
          <a:xfrm rot="19423352">
            <a:off x="533400" y="1600200"/>
            <a:ext cx="803425" cy="369332"/>
          </a:xfrm>
          <a:prstGeom prst="rect">
            <a:avLst/>
          </a:prstGeom>
          <a:noFill/>
        </p:spPr>
        <p:txBody>
          <a:bodyPr wrap="none" rtlCol="0">
            <a:spAutoFit/>
          </a:bodyPr>
          <a:lstStyle/>
          <a:p>
            <a:r>
              <a:rPr lang="en-US" dirty="0"/>
              <a:t>DRAFT</a:t>
            </a:r>
          </a:p>
        </p:txBody>
      </p:sp>
    </p:spTree>
    <p:extLst>
      <p:ext uri="{BB962C8B-B14F-4D97-AF65-F5344CB8AC3E}">
        <p14:creationId xmlns:p14="http://schemas.microsoft.com/office/powerpoint/2010/main" val="206720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8311" y="331182"/>
            <a:ext cx="9143998" cy="482030"/>
          </a:xfrm>
        </p:spPr>
        <p:txBody>
          <a:bodyPr/>
          <a:lstStyle/>
          <a:p>
            <a:r>
              <a:rPr lang="en-US" b="1" dirty="0"/>
              <a:t>Outline</a:t>
            </a:r>
          </a:p>
        </p:txBody>
      </p:sp>
      <p:sp>
        <p:nvSpPr>
          <p:cNvPr id="3" name="Text Placeholder 2"/>
          <p:cNvSpPr>
            <a:spLocks noGrp="1"/>
          </p:cNvSpPr>
          <p:nvPr>
            <p:ph type="body" sz="quarter" idx="22"/>
          </p:nvPr>
        </p:nvSpPr>
        <p:spPr>
          <a:xfrm>
            <a:off x="1020388" y="1638300"/>
            <a:ext cx="7086600" cy="4533900"/>
          </a:xfrm>
        </p:spPr>
        <p:txBody>
          <a:bodyPr/>
          <a:lstStyle/>
          <a:p>
            <a:pPr marL="457200" lvl="0" indent="-457200">
              <a:buFont typeface="+mj-lt"/>
              <a:buAutoNum type="arabicPeriod"/>
            </a:pPr>
            <a:r>
              <a:rPr lang="en-US" sz="2800" dirty="0">
                <a:solidFill>
                  <a:schemeClr val="tx1"/>
                </a:solidFill>
              </a:rPr>
              <a:t>Introduction</a:t>
            </a:r>
          </a:p>
          <a:p>
            <a:pPr marL="457200" lvl="0" indent="-457200">
              <a:buFont typeface="+mj-lt"/>
              <a:buAutoNum type="arabicPeriod"/>
            </a:pPr>
            <a:r>
              <a:rPr lang="en-US" sz="2800" dirty="0">
                <a:solidFill>
                  <a:schemeClr val="tx1"/>
                </a:solidFill>
              </a:rPr>
              <a:t>People</a:t>
            </a:r>
          </a:p>
          <a:p>
            <a:pPr marL="457200" lvl="0" indent="-457200">
              <a:buFont typeface="+mj-lt"/>
              <a:buAutoNum type="arabicPeriod"/>
            </a:pPr>
            <a:r>
              <a:rPr lang="en-US" sz="2800" dirty="0">
                <a:solidFill>
                  <a:schemeClr val="tx1"/>
                </a:solidFill>
              </a:rPr>
              <a:t>Process</a:t>
            </a:r>
          </a:p>
          <a:p>
            <a:pPr marL="457200" lvl="0" indent="-457200">
              <a:buFont typeface="+mj-lt"/>
              <a:buAutoNum type="arabicPeriod"/>
            </a:pPr>
            <a:r>
              <a:rPr lang="en-US" sz="2800" dirty="0">
                <a:solidFill>
                  <a:schemeClr val="tx1"/>
                </a:solidFill>
              </a:rPr>
              <a:t>Progress</a:t>
            </a:r>
          </a:p>
          <a:p>
            <a:pPr marL="457200" lvl="0" indent="-457200">
              <a:buFont typeface="+mj-lt"/>
              <a:buAutoNum type="arabicPeriod"/>
            </a:pPr>
            <a:r>
              <a:rPr lang="en-US" sz="2800" dirty="0">
                <a:solidFill>
                  <a:schemeClr val="tx1"/>
                </a:solidFill>
              </a:rPr>
              <a:t>What’s Next</a:t>
            </a:r>
          </a:p>
          <a:p>
            <a:pPr marL="0" lvl="0" indent="0">
              <a:buNone/>
            </a:pPr>
            <a:endParaRPr lang="en-US" sz="2400" dirty="0">
              <a:solidFill>
                <a:schemeClr val="tx1"/>
              </a:solidFill>
            </a:endParaRPr>
          </a:p>
          <a:p>
            <a:pPr marL="0" lvl="0" indent="0">
              <a:buNone/>
            </a:pPr>
            <a:endParaRPr lang="en-US" sz="2400" dirty="0"/>
          </a:p>
        </p:txBody>
      </p:sp>
    </p:spTree>
    <p:extLst>
      <p:ext uri="{BB962C8B-B14F-4D97-AF65-F5344CB8AC3E}">
        <p14:creationId xmlns:p14="http://schemas.microsoft.com/office/powerpoint/2010/main" val="2434176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0" y="308545"/>
            <a:ext cx="9143998" cy="834455"/>
          </a:xfrm>
        </p:spPr>
        <p:txBody>
          <a:bodyPr/>
          <a:lstStyle/>
          <a:p>
            <a:pPr>
              <a:spcBef>
                <a:spcPts val="0"/>
              </a:spcBef>
            </a:pPr>
            <a:r>
              <a:rPr lang="en-US" sz="1400" dirty="0"/>
              <a:t>New Service Delivery Models</a:t>
            </a:r>
          </a:p>
          <a:p>
            <a:pPr>
              <a:spcBef>
                <a:spcPts val="0"/>
              </a:spcBef>
            </a:pPr>
            <a:r>
              <a:rPr lang="en-US" sz="2800" dirty="0"/>
              <a:t>Investing in Outcomes – Burden of Disease Model</a:t>
            </a:r>
          </a:p>
          <a:p>
            <a:pPr>
              <a:spcBef>
                <a:spcPts val="0"/>
              </a:spcBef>
            </a:pPr>
            <a:r>
              <a:rPr lang="en-US" sz="1200" dirty="0"/>
              <a:t>FPHS Definition Addressed: Ensure disease surveillance, investigation and control for communicable disease</a:t>
            </a:r>
          </a:p>
          <a:p>
            <a:endParaRPr lang="en-US" sz="2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409699" y="1753646"/>
            <a:ext cx="6324599" cy="4037554"/>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430842" y="5943600"/>
            <a:ext cx="3731957" cy="685800"/>
          </a:xfrm>
          <a:prstGeom prst="rect">
            <a:avLst/>
          </a:prstGeom>
        </p:spPr>
      </p:pic>
      <p:sp>
        <p:nvSpPr>
          <p:cNvPr id="7" name="TextBox 6"/>
          <p:cNvSpPr txBox="1"/>
          <p:nvPr/>
        </p:nvSpPr>
        <p:spPr>
          <a:xfrm>
            <a:off x="3417735" y="1384314"/>
            <a:ext cx="2460930" cy="369332"/>
          </a:xfrm>
          <a:prstGeom prst="rect">
            <a:avLst/>
          </a:prstGeom>
          <a:noFill/>
        </p:spPr>
        <p:txBody>
          <a:bodyPr wrap="none" rtlCol="0">
            <a:spAutoFit/>
          </a:bodyPr>
          <a:lstStyle/>
          <a:p>
            <a:r>
              <a:rPr lang="en-US" dirty="0"/>
              <a:t>2019-2021 &amp; 2021-2023</a:t>
            </a:r>
          </a:p>
        </p:txBody>
      </p:sp>
    </p:spTree>
    <p:extLst>
      <p:ext uri="{BB962C8B-B14F-4D97-AF65-F5344CB8AC3E}">
        <p14:creationId xmlns:p14="http://schemas.microsoft.com/office/powerpoint/2010/main" val="2998115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Diagram&#10;&#10;Description automatically generated">
            <a:extLst>
              <a:ext uri="{FF2B5EF4-FFF2-40B4-BE49-F238E27FC236}">
                <a16:creationId xmlns:a16="http://schemas.microsoft.com/office/drawing/2014/main" id="{3EA58F44-3BB4-4B08-8647-E259081A49FF}"/>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734" b="1734"/>
          <a:stretch>
            <a:fillRect/>
          </a:stretch>
        </p:blipFill>
        <p:spPr>
          <a:xfrm>
            <a:off x="0" y="-7315"/>
            <a:ext cx="9144000" cy="6865315"/>
          </a:xfrm>
        </p:spPr>
      </p:pic>
      <p:sp>
        <p:nvSpPr>
          <p:cNvPr id="2" name="Oval 1">
            <a:extLst>
              <a:ext uri="{FF2B5EF4-FFF2-40B4-BE49-F238E27FC236}">
                <a16:creationId xmlns:a16="http://schemas.microsoft.com/office/drawing/2014/main" id="{36080C65-1340-4A5A-A7F9-17903259AE84}"/>
              </a:ext>
            </a:extLst>
          </p:cNvPr>
          <p:cNvSpPr/>
          <p:nvPr/>
        </p:nvSpPr>
        <p:spPr>
          <a:xfrm>
            <a:off x="2667000" y="1600200"/>
            <a:ext cx="1143000" cy="990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76B174-8570-47FA-9086-2C1C63066A78}"/>
              </a:ext>
            </a:extLst>
          </p:cNvPr>
          <p:cNvSpPr/>
          <p:nvPr/>
        </p:nvSpPr>
        <p:spPr>
          <a:xfrm>
            <a:off x="4772025" y="1600200"/>
            <a:ext cx="1143000" cy="990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F9ADD6B-66B8-4116-BC31-8FA27F19FD44}"/>
              </a:ext>
            </a:extLst>
          </p:cNvPr>
          <p:cNvSpPr/>
          <p:nvPr/>
        </p:nvSpPr>
        <p:spPr>
          <a:xfrm>
            <a:off x="2514600" y="3771901"/>
            <a:ext cx="1143000" cy="990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4D043A6-EF41-4F54-A186-30224BDDEA7A}"/>
              </a:ext>
            </a:extLst>
          </p:cNvPr>
          <p:cNvSpPr/>
          <p:nvPr/>
        </p:nvSpPr>
        <p:spPr>
          <a:xfrm>
            <a:off x="5600700" y="4648200"/>
            <a:ext cx="1143000" cy="990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B129DA-3005-4DD6-9A36-F655DCF5AD8A}"/>
              </a:ext>
            </a:extLst>
          </p:cNvPr>
          <p:cNvSpPr/>
          <p:nvPr/>
        </p:nvSpPr>
        <p:spPr>
          <a:xfrm>
            <a:off x="5865019" y="1590675"/>
            <a:ext cx="1143000" cy="990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987A43-60F7-465F-9276-A8573F0177E0}"/>
              </a:ext>
            </a:extLst>
          </p:cNvPr>
          <p:cNvSpPr/>
          <p:nvPr/>
        </p:nvSpPr>
        <p:spPr>
          <a:xfrm>
            <a:off x="3729038" y="1590675"/>
            <a:ext cx="1143000" cy="990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040944A-CE04-45AD-9C2E-1AB4C4C3D2CC}"/>
              </a:ext>
            </a:extLst>
          </p:cNvPr>
          <p:cNvSpPr/>
          <p:nvPr/>
        </p:nvSpPr>
        <p:spPr>
          <a:xfrm>
            <a:off x="6919912" y="1543051"/>
            <a:ext cx="1143000" cy="990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107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888288" cy="1362075"/>
          </a:xfrm>
        </p:spPr>
        <p:txBody>
          <a:bodyPr>
            <a:normAutofit/>
          </a:bodyPr>
          <a:lstStyle/>
          <a:p>
            <a:r>
              <a:rPr lang="en-US" dirty="0"/>
              <a:t>progress</a:t>
            </a:r>
          </a:p>
        </p:txBody>
      </p:sp>
      <p:sp>
        <p:nvSpPr>
          <p:cNvPr id="3" name="Text Placeholder 2"/>
          <p:cNvSpPr>
            <a:spLocks noGrp="1"/>
          </p:cNvSpPr>
          <p:nvPr>
            <p:ph type="body" idx="1"/>
          </p:nvPr>
        </p:nvSpPr>
        <p:spPr/>
        <p:txBody>
          <a:bodyPr/>
          <a:lstStyle/>
          <a:p>
            <a:r>
              <a:rPr lang="en-US" dirty="0"/>
              <a:t>Foundational Public Health Services</a:t>
            </a:r>
          </a:p>
        </p:txBody>
      </p:sp>
      <p:sp>
        <p:nvSpPr>
          <p:cNvPr id="4" name="Slide Number Placeholder 3"/>
          <p:cNvSpPr>
            <a:spLocks noGrp="1"/>
          </p:cNvSpPr>
          <p:nvPr>
            <p:ph type="sldNum" sz="quarter" idx="12"/>
          </p:nvPr>
        </p:nvSpPr>
        <p:spPr/>
        <p:txBody>
          <a:bodyPr/>
          <a:lstStyle/>
          <a:p>
            <a:fld id="{ACE77611-BED8-4DB5-BF26-DDBFA823D740}" type="slidenum">
              <a:rPr lang="en-US" smtClean="0"/>
              <a:t>22</a:t>
            </a:fld>
            <a:endParaRPr lang="en-US" dirty="0"/>
          </a:p>
        </p:txBody>
      </p:sp>
    </p:spTree>
    <p:extLst>
      <p:ext uri="{BB962C8B-B14F-4D97-AF65-F5344CB8AC3E}">
        <p14:creationId xmlns:p14="http://schemas.microsoft.com/office/powerpoint/2010/main" val="1476886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15242" y="228600"/>
            <a:ext cx="9143998" cy="482030"/>
          </a:xfrm>
        </p:spPr>
        <p:txBody>
          <a:bodyPr/>
          <a:lstStyle/>
          <a:p>
            <a:pPr>
              <a:lnSpc>
                <a:spcPct val="100000"/>
              </a:lnSpc>
              <a:spcBef>
                <a:spcPts val="0"/>
              </a:spcBef>
            </a:pPr>
            <a:r>
              <a:rPr lang="en-US" b="1" dirty="0">
                <a:solidFill>
                  <a:srgbClr val="4D898C"/>
                </a:solidFill>
              </a:rPr>
              <a:t>Progress</a:t>
            </a:r>
          </a:p>
          <a:p>
            <a:pPr>
              <a:lnSpc>
                <a:spcPct val="100000"/>
              </a:lnSpc>
              <a:spcBef>
                <a:spcPts val="0"/>
              </a:spcBef>
            </a:pPr>
            <a:r>
              <a:rPr lang="en-US" sz="1800" dirty="0">
                <a:solidFill>
                  <a:schemeClr val="tx1"/>
                </a:solidFill>
              </a:rPr>
              <a:t>Funds needed $450M/biennium</a:t>
            </a:r>
          </a:p>
          <a:p>
            <a:pPr>
              <a:lnSpc>
                <a:spcPct val="100000"/>
              </a:lnSpc>
              <a:spcBef>
                <a:spcPts val="0"/>
              </a:spcBef>
            </a:pPr>
            <a:endParaRPr lang="en-US" sz="1800" dirty="0">
              <a:solidFill>
                <a:schemeClr val="tx1"/>
              </a:solidFill>
            </a:endParaRPr>
          </a:p>
          <a:p>
            <a:endParaRPr lang="en-US" sz="1200" dirty="0">
              <a:solidFill>
                <a:schemeClr val="tx1"/>
              </a:solidFill>
            </a:endParaRPr>
          </a:p>
        </p:txBody>
      </p:sp>
      <p:sp>
        <p:nvSpPr>
          <p:cNvPr id="3" name="Text Placeholder 2"/>
          <p:cNvSpPr>
            <a:spLocks noGrp="1"/>
          </p:cNvSpPr>
          <p:nvPr>
            <p:ph type="body" sz="quarter" idx="22"/>
          </p:nvPr>
        </p:nvSpPr>
        <p:spPr>
          <a:xfrm>
            <a:off x="499111" y="1219200"/>
            <a:ext cx="8176259" cy="5105400"/>
          </a:xfrm>
        </p:spPr>
        <p:txBody>
          <a:bodyPr/>
          <a:lstStyle/>
          <a:p>
            <a:r>
              <a:rPr lang="en-US" sz="2800" b="1" dirty="0">
                <a:solidFill>
                  <a:srgbClr val="4D898C"/>
                </a:solidFill>
              </a:rPr>
              <a:t>2017-2019</a:t>
            </a:r>
            <a:r>
              <a:rPr lang="en-US" sz="2800" dirty="0"/>
              <a:t> </a:t>
            </a:r>
          </a:p>
          <a:p>
            <a:pPr lvl="1"/>
            <a:r>
              <a:rPr lang="en-US" sz="1900" dirty="0"/>
              <a:t>Requested $60M for CD</a:t>
            </a:r>
          </a:p>
          <a:p>
            <a:pPr lvl="1"/>
            <a:r>
              <a:rPr lang="en-US" sz="1900" dirty="0"/>
              <a:t>Appropriated $15M, 1x </a:t>
            </a:r>
          </a:p>
          <a:p>
            <a:endParaRPr lang="en-US" sz="2800" dirty="0"/>
          </a:p>
          <a:p>
            <a:r>
              <a:rPr lang="en-US" sz="2800" b="1" dirty="0">
                <a:solidFill>
                  <a:srgbClr val="4D898C"/>
                </a:solidFill>
              </a:rPr>
              <a:t>2019-2021</a:t>
            </a:r>
            <a:endParaRPr lang="en-US" sz="2800" dirty="0"/>
          </a:p>
          <a:p>
            <a:pPr lvl="1"/>
            <a:r>
              <a:rPr lang="en-US" sz="1900" dirty="0"/>
              <a:t>Requested $296M for CD, EPH, Assessment and portion of CCC</a:t>
            </a:r>
          </a:p>
          <a:p>
            <a:pPr lvl="1"/>
            <a:r>
              <a:rPr lang="en-US" sz="1900" dirty="0"/>
              <a:t>Appropriated $28M/biennium, ongoing</a:t>
            </a:r>
          </a:p>
          <a:p>
            <a:endParaRPr lang="en-US" sz="2800" dirty="0"/>
          </a:p>
          <a:p>
            <a:r>
              <a:rPr lang="en-US" sz="2800" b="1" dirty="0">
                <a:solidFill>
                  <a:srgbClr val="4D898C"/>
                </a:solidFill>
              </a:rPr>
              <a:t>2021-2023</a:t>
            </a:r>
          </a:p>
          <a:p>
            <a:pPr lvl="1"/>
            <a:r>
              <a:rPr lang="en-US" sz="1900" dirty="0">
                <a:solidFill>
                  <a:schemeClr val="tx1"/>
                </a:solidFill>
              </a:rPr>
              <a:t>Requested </a:t>
            </a:r>
            <a:r>
              <a:rPr lang="en-US" sz="1900" dirty="0"/>
              <a:t>$285M for CD, EPH, Assessment and portion of CCC</a:t>
            </a:r>
          </a:p>
          <a:p>
            <a:pPr lvl="1"/>
            <a:r>
              <a:rPr lang="en-US" sz="1900" dirty="0"/>
              <a:t>Appropriated $147M and in the subsequent biennium $296M, ongoing</a:t>
            </a:r>
          </a:p>
          <a:p>
            <a:pPr lvl="0"/>
            <a:endParaRPr lang="en-US" sz="2400" dirty="0"/>
          </a:p>
        </p:txBody>
      </p:sp>
      <p:sp>
        <p:nvSpPr>
          <p:cNvPr id="4" name="TextBox 3">
            <a:extLst>
              <a:ext uri="{FF2B5EF4-FFF2-40B4-BE49-F238E27FC236}">
                <a16:creationId xmlns:a16="http://schemas.microsoft.com/office/drawing/2014/main" id="{F14AFE3B-B529-4D75-97C1-D56F96C96B93}"/>
              </a:ext>
            </a:extLst>
          </p:cNvPr>
          <p:cNvSpPr txBox="1"/>
          <p:nvPr/>
        </p:nvSpPr>
        <p:spPr>
          <a:xfrm>
            <a:off x="537211" y="6475511"/>
            <a:ext cx="2463623" cy="307777"/>
          </a:xfrm>
          <a:prstGeom prst="rect">
            <a:avLst/>
          </a:prstGeom>
          <a:noFill/>
        </p:spPr>
        <p:txBody>
          <a:bodyPr wrap="none" rtlCol="0">
            <a:spAutoFit/>
          </a:bodyPr>
          <a:lstStyle/>
          <a:p>
            <a:r>
              <a:rPr lang="en-US" sz="1400" dirty="0"/>
              <a:t>CCC = Cross-cutting capabilities</a:t>
            </a:r>
          </a:p>
        </p:txBody>
      </p:sp>
    </p:spTree>
    <p:extLst>
      <p:ext uri="{BB962C8B-B14F-4D97-AF65-F5344CB8AC3E}">
        <p14:creationId xmlns:p14="http://schemas.microsoft.com/office/powerpoint/2010/main" val="1408940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88507" y="242453"/>
            <a:ext cx="9143998" cy="482030"/>
          </a:xfrm>
        </p:spPr>
        <p:txBody>
          <a:bodyPr/>
          <a:lstStyle/>
          <a:p>
            <a:pPr>
              <a:spcBef>
                <a:spcPts val="0"/>
              </a:spcBef>
            </a:pPr>
            <a:r>
              <a:rPr lang="en-US" sz="2800" dirty="0">
                <a:solidFill>
                  <a:schemeClr val="tx1"/>
                </a:solidFill>
                <a:latin typeface="Century Gothic" panose="020B0502020202020204" pitchFamily="34" charset="0"/>
              </a:rPr>
              <a:t>FPHS Funding Need &amp; </a:t>
            </a:r>
            <a:r>
              <a:rPr lang="en-US" sz="2800" b="1" dirty="0">
                <a:solidFill>
                  <a:srgbClr val="B35B27"/>
                </a:solidFill>
                <a:latin typeface="Century Gothic" panose="020B0502020202020204" pitchFamily="34" charset="0"/>
              </a:rPr>
              <a:t>Legislative Appropriation </a:t>
            </a:r>
            <a:r>
              <a:rPr lang="en-US" sz="1800" dirty="0">
                <a:solidFill>
                  <a:schemeClr val="tx1"/>
                </a:solidFill>
                <a:latin typeface="Century Gothic" panose="020B0502020202020204" pitchFamily="34" charset="0"/>
              </a:rPr>
              <a:t>BIENNIAL</a:t>
            </a:r>
          </a:p>
        </p:txBody>
      </p:sp>
      <p:grpSp>
        <p:nvGrpSpPr>
          <p:cNvPr id="4" name="Group 3">
            <a:extLst>
              <a:ext uri="{FF2B5EF4-FFF2-40B4-BE49-F238E27FC236}">
                <a16:creationId xmlns:a16="http://schemas.microsoft.com/office/drawing/2014/main" id="{234DE776-F6CC-C342-8184-DECD8CB9C318}"/>
              </a:ext>
            </a:extLst>
          </p:cNvPr>
          <p:cNvGrpSpPr/>
          <p:nvPr/>
        </p:nvGrpSpPr>
        <p:grpSpPr>
          <a:xfrm>
            <a:off x="457200" y="1447800"/>
            <a:ext cx="2057400" cy="461665"/>
            <a:chOff x="570349" y="819284"/>
            <a:chExt cx="2057400" cy="461665"/>
          </a:xfrm>
        </p:grpSpPr>
        <p:sp>
          <p:nvSpPr>
            <p:cNvPr id="5" name="Rectangle 4">
              <a:extLst>
                <a:ext uri="{FF2B5EF4-FFF2-40B4-BE49-F238E27FC236}">
                  <a16:creationId xmlns:a16="http://schemas.microsoft.com/office/drawing/2014/main" id="{E899E7DF-FEDB-504A-B3CF-FF7D10235F64}"/>
                </a:ext>
              </a:extLst>
            </p:cNvPr>
            <p:cNvSpPr/>
            <p:nvPr/>
          </p:nvSpPr>
          <p:spPr>
            <a:xfrm>
              <a:off x="570349" y="917771"/>
              <a:ext cx="96833" cy="86311"/>
            </a:xfrm>
            <a:prstGeom prst="rect">
              <a:avLst/>
            </a:prstGeom>
            <a:solidFill>
              <a:srgbClr val="CA8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6FEC171-9986-CE49-99AD-91B558B32677}"/>
                </a:ext>
              </a:extLst>
            </p:cNvPr>
            <p:cNvSpPr/>
            <p:nvPr/>
          </p:nvSpPr>
          <p:spPr>
            <a:xfrm>
              <a:off x="570349" y="1095324"/>
              <a:ext cx="96834" cy="86312"/>
            </a:xfrm>
            <a:prstGeom prst="rect">
              <a:avLst/>
            </a:prstGeom>
            <a:solidFill>
              <a:srgbClr val="B35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5C0275D-563D-1847-8479-3BADF0B989D3}"/>
                </a:ext>
              </a:extLst>
            </p:cNvPr>
            <p:cNvSpPr txBox="1"/>
            <p:nvPr/>
          </p:nvSpPr>
          <p:spPr>
            <a:xfrm>
              <a:off x="667183" y="819284"/>
              <a:ext cx="19605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Gothic URW Cond Medium" pitchFamily="2" charset="0"/>
                  <a:ea typeface="+mn-ea"/>
                  <a:cs typeface="+mn-cs"/>
                </a:rPr>
                <a:t>Additional funds needed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Gothic URW Cond Medium" pitchFamily="2" charset="0"/>
                  <a:ea typeface="+mn-ea"/>
                  <a:cs typeface="+mn-cs"/>
                </a:rPr>
                <a:t>Investment</a:t>
              </a:r>
            </a:p>
          </p:txBody>
        </p:sp>
      </p:grpSp>
      <p:graphicFrame>
        <p:nvGraphicFramePr>
          <p:cNvPr id="8" name="Chart 7">
            <a:extLst>
              <a:ext uri="{FF2B5EF4-FFF2-40B4-BE49-F238E27FC236}">
                <a16:creationId xmlns:a16="http://schemas.microsoft.com/office/drawing/2014/main" id="{21767458-4C0E-A64B-89F6-8265A3F315FF}"/>
              </a:ext>
            </a:extLst>
          </p:cNvPr>
          <p:cNvGraphicFramePr>
            <a:graphicFrameLocks/>
          </p:cNvGraphicFramePr>
          <p:nvPr/>
        </p:nvGraphicFramePr>
        <p:xfrm>
          <a:off x="167267" y="1295400"/>
          <a:ext cx="8976733" cy="5167747"/>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See the source image">
            <a:extLst>
              <a:ext uri="{FF2B5EF4-FFF2-40B4-BE49-F238E27FC236}">
                <a16:creationId xmlns:a16="http://schemas.microsoft.com/office/drawing/2014/main" id="{68BD8467-FEE3-4D6E-8008-E089F7833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6034522"/>
            <a:ext cx="762000"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34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2" y="228600"/>
            <a:ext cx="9143998" cy="609600"/>
          </a:xfrm>
        </p:spPr>
        <p:txBody>
          <a:bodyPr/>
          <a:lstStyle/>
          <a:p>
            <a:r>
              <a:rPr lang="en-US" b="1" dirty="0">
                <a:solidFill>
                  <a:srgbClr val="4D898C"/>
                </a:solidFill>
              </a:rPr>
              <a:t>Impact</a:t>
            </a:r>
          </a:p>
          <a:p>
            <a:r>
              <a:rPr lang="en-US" sz="2000" dirty="0">
                <a:solidFill>
                  <a:schemeClr val="tx1"/>
                </a:solidFill>
              </a:rPr>
              <a:t>Evaluation / Accountability</a:t>
            </a:r>
            <a:endParaRPr lang="en-US" sz="2000" dirty="0"/>
          </a:p>
        </p:txBody>
      </p:sp>
      <p:sp>
        <p:nvSpPr>
          <p:cNvPr id="3" name="Text Placeholder 2"/>
          <p:cNvSpPr>
            <a:spLocks noGrp="1"/>
          </p:cNvSpPr>
          <p:nvPr>
            <p:ph type="body" sz="quarter" idx="22"/>
          </p:nvPr>
        </p:nvSpPr>
        <p:spPr>
          <a:xfrm>
            <a:off x="876300" y="1828800"/>
            <a:ext cx="7391400" cy="3581400"/>
          </a:xfrm>
        </p:spPr>
        <p:txBody>
          <a:bodyPr/>
          <a:lstStyle/>
          <a:p>
            <a:pPr marL="0" indent="0" algn="ctr">
              <a:buNone/>
            </a:pPr>
            <a:r>
              <a:rPr lang="en-US" sz="2800" dirty="0">
                <a:solidFill>
                  <a:schemeClr val="tx1"/>
                </a:solidFill>
              </a:rPr>
              <a:t>What are we measuring so far?</a:t>
            </a:r>
          </a:p>
          <a:p>
            <a:pPr marL="0" indent="0" algn="ctr">
              <a:buNone/>
            </a:pPr>
            <a:endParaRPr lang="en-US" sz="2800" dirty="0">
              <a:solidFill>
                <a:schemeClr val="tx1"/>
              </a:solidFill>
            </a:endParaRPr>
          </a:p>
          <a:p>
            <a:r>
              <a:rPr lang="en-US" sz="2800" dirty="0">
                <a:solidFill>
                  <a:schemeClr val="tx1"/>
                </a:solidFill>
              </a:rPr>
              <a:t>Availability of FPHS</a:t>
            </a:r>
            <a:r>
              <a:rPr lang="en-US" sz="1400" dirty="0">
                <a:solidFill>
                  <a:schemeClr val="tx1"/>
                </a:solidFill>
              </a:rPr>
              <a:t>– FPHS Annual Report and Analysis by REDE</a:t>
            </a:r>
          </a:p>
          <a:p>
            <a:endParaRPr lang="en-US" sz="1400" dirty="0">
              <a:solidFill>
                <a:schemeClr val="tx1"/>
              </a:solidFill>
            </a:endParaRPr>
          </a:p>
          <a:p>
            <a:r>
              <a:rPr lang="en-US" sz="2800" dirty="0">
                <a:solidFill>
                  <a:schemeClr val="tx1"/>
                </a:solidFill>
              </a:rPr>
              <a:t>Indicators </a:t>
            </a:r>
            <a:r>
              <a:rPr lang="en-US" sz="1400" dirty="0">
                <a:solidFill>
                  <a:schemeClr val="tx1"/>
                </a:solidFill>
              </a:rPr>
              <a:t>- Measuring Our Work and System Output (epi data via DOH)</a:t>
            </a:r>
          </a:p>
          <a:p>
            <a:endParaRPr lang="en-US" sz="1400" dirty="0">
              <a:solidFill>
                <a:schemeClr val="tx1"/>
              </a:solidFill>
            </a:endParaRPr>
          </a:p>
          <a:p>
            <a:r>
              <a:rPr lang="en-US" sz="2800" dirty="0">
                <a:solidFill>
                  <a:schemeClr val="tx1"/>
                </a:solidFill>
              </a:rPr>
              <a:t>Narrative / Stories </a:t>
            </a:r>
            <a:r>
              <a:rPr lang="en-US" sz="1400" dirty="0">
                <a:solidFill>
                  <a:schemeClr val="tx1"/>
                </a:solidFill>
              </a:rPr>
              <a:t>– FPHS Annual Report and Analysis by REDE</a:t>
            </a:r>
          </a:p>
          <a:p>
            <a:pPr marL="233363" lvl="1" indent="0">
              <a:buNone/>
            </a:pPr>
            <a:endParaRPr lang="en-US" sz="1200" dirty="0">
              <a:solidFill>
                <a:schemeClr val="tx1"/>
              </a:solidFill>
            </a:endParaRPr>
          </a:p>
          <a:p>
            <a:pPr marL="0" lvl="0" indent="0">
              <a:buNone/>
            </a:pPr>
            <a:endParaRPr lang="en-US" sz="2400" dirty="0"/>
          </a:p>
        </p:txBody>
      </p:sp>
    </p:spTree>
    <p:extLst>
      <p:ext uri="{BB962C8B-B14F-4D97-AF65-F5344CB8AC3E}">
        <p14:creationId xmlns:p14="http://schemas.microsoft.com/office/powerpoint/2010/main" val="396107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0D25BB69-356E-324B-9EDA-CB790756C2AB}"/>
              </a:ext>
            </a:extLst>
          </p:cNvPr>
          <p:cNvSpPr txBox="1">
            <a:spLocks/>
          </p:cNvSpPr>
          <p:nvPr/>
        </p:nvSpPr>
        <p:spPr>
          <a:xfrm>
            <a:off x="564299" y="761589"/>
            <a:ext cx="9141916" cy="1484827"/>
          </a:xfrm>
          <a:prstGeom prst="rect">
            <a:avLst/>
          </a:prstGeom>
        </p:spPr>
        <p:txBody>
          <a:bodyPr vert="horz" lIns="68580" tIns="34290" rIns="68580" bIns="34290" rtlCol="0" anchor="ctr">
            <a:normAutofit/>
          </a:bodyPr>
          <a:lstStyle>
            <a:defPPr>
              <a:defRPr lang="en-US"/>
            </a:defPPr>
            <a:lvl1pPr marL="0" indent="0" algn="ctr" defTabSz="914400" rtl="0" eaLnBrk="1" latinLnBrk="0" hangingPunct="1">
              <a:lnSpc>
                <a:spcPct val="100000"/>
              </a:lnSpc>
              <a:spcBef>
                <a:spcPts val="0"/>
              </a:spcBef>
              <a:buNone/>
              <a:defRPr sz="3000" kern="1200" cap="all" baseline="0">
                <a:solidFill>
                  <a:srgbClr val="40404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40"/>
                </a:solidFill>
                <a:effectLst/>
                <a:uLnTx/>
                <a:uFillTx/>
                <a:latin typeface="Century Gothic" panose="020B0502020202020204" pitchFamily="34" charset="0"/>
                <a:ea typeface="+mn-ea"/>
                <a:cs typeface="+mn-cs"/>
              </a:rPr>
              <a:t>Availability of Foundational Public Health Services</a:t>
            </a:r>
          </a:p>
        </p:txBody>
      </p:sp>
      <p:sp>
        <p:nvSpPr>
          <p:cNvPr id="61" name="TextBox 60">
            <a:extLst>
              <a:ext uri="{FF2B5EF4-FFF2-40B4-BE49-F238E27FC236}">
                <a16:creationId xmlns:a16="http://schemas.microsoft.com/office/drawing/2014/main" id="{967D86C6-4BC5-7346-A131-C5D83CDA63FD}"/>
              </a:ext>
            </a:extLst>
          </p:cNvPr>
          <p:cNvSpPr txBox="1"/>
          <p:nvPr/>
        </p:nvSpPr>
        <p:spPr>
          <a:xfrm>
            <a:off x="621024" y="4712895"/>
            <a:ext cx="2143036" cy="1214179"/>
          </a:xfrm>
          <a:prstGeom prst="rect">
            <a:avLst/>
          </a:prstGeom>
          <a:noFill/>
        </p:spPr>
        <p:txBody>
          <a:bodyPr wrap="square" rtlCol="0">
            <a:spAutoFit/>
          </a:bodyPr>
          <a:lstStyle/>
          <a:p>
            <a:pPr marL="0" marR="0" lvl="0" indent="0" algn="l" defTabSz="914400" rtl="0" eaLnBrk="1" fontAlgn="auto" latinLnBrk="0" hangingPunct="1">
              <a:lnSpc>
                <a:spcPct val="90000"/>
              </a:lnSpc>
              <a:spcBef>
                <a:spcPts val="750"/>
              </a:spcBef>
              <a:spcAft>
                <a:spcPts val="0"/>
              </a:spcAft>
              <a:buClr>
                <a:srgbClr val="349D96"/>
              </a:buClr>
              <a:buSzTx/>
              <a:buFontTx/>
              <a:buNone/>
              <a:tabLst/>
              <a:defRPr/>
            </a:pPr>
            <a:r>
              <a:rPr kumimoji="0" lang="en-US" sz="13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Agencies rate the availability of FPHS in their jurisdiction terms of capacity and </a:t>
            </a:r>
            <a:r>
              <a:rPr kumimoji="0" lang="en-US" sz="1350" b="0" i="0" u="none" strike="noStrike" kern="1200" cap="none" spc="0" normalizeH="0" baseline="0" noProof="0" dirty="0">
                <a:ln>
                  <a:noFill/>
                </a:ln>
                <a:solidFill>
                  <a:srgbClr val="000000">
                    <a:lumMod val="75000"/>
                    <a:lumOff val="25000"/>
                  </a:srgbClr>
                </a:solidFill>
                <a:effectLst/>
                <a:uLnTx/>
                <a:uFillTx/>
                <a:latin typeface="Century Gothic" panose="020B0502020202020204" pitchFamily="34" charset="0"/>
                <a:ea typeface="+mn-ea"/>
                <a:cs typeface="+mn-cs"/>
              </a:rPr>
              <a:t>expertise </a:t>
            </a:r>
            <a:br>
              <a:rPr kumimoji="0" lang="en-US" sz="1350" b="0" i="0" u="none" strike="noStrike" kern="1200" cap="none" spc="0" normalizeH="0" baseline="0" noProof="0" dirty="0">
                <a:ln>
                  <a:noFill/>
                </a:ln>
                <a:solidFill>
                  <a:srgbClr val="000000">
                    <a:lumMod val="75000"/>
                    <a:lumOff val="25000"/>
                  </a:srgbClr>
                </a:solidFill>
                <a:effectLst/>
                <a:uLnTx/>
                <a:uFillTx/>
                <a:latin typeface="Century Gothic" panose="020B0502020202020204" pitchFamily="34" charset="0"/>
                <a:ea typeface="+mn-ea"/>
                <a:cs typeface="+mn-cs"/>
              </a:rPr>
            </a:br>
            <a:r>
              <a:rPr kumimoji="0" lang="en-US" sz="1350" b="0" i="0" u="none" strike="noStrike" kern="1200" cap="none" spc="0" normalizeH="0" baseline="0" noProof="0" dirty="0">
                <a:ln>
                  <a:noFill/>
                </a:ln>
                <a:solidFill>
                  <a:srgbClr val="000000">
                    <a:lumMod val="75000"/>
                    <a:lumOff val="25000"/>
                  </a:srgbClr>
                </a:solidFill>
                <a:effectLst/>
                <a:uLnTx/>
                <a:uFillTx/>
                <a:latin typeface="Century Gothic" panose="020B0502020202020204" pitchFamily="34" charset="0"/>
                <a:ea typeface="+mn-ea"/>
                <a:cs typeface="+mn-cs"/>
              </a:rPr>
              <a:t>(on a scale of 1–5)</a:t>
            </a:r>
          </a:p>
        </p:txBody>
      </p:sp>
      <p:sp>
        <p:nvSpPr>
          <p:cNvPr id="62" name="TextBox 61">
            <a:extLst>
              <a:ext uri="{FF2B5EF4-FFF2-40B4-BE49-F238E27FC236}">
                <a16:creationId xmlns:a16="http://schemas.microsoft.com/office/drawing/2014/main" id="{B7DA3459-E593-A64F-A1E2-B6EEF6D2C08D}"/>
              </a:ext>
            </a:extLst>
          </p:cNvPr>
          <p:cNvSpPr txBox="1"/>
          <p:nvPr/>
        </p:nvSpPr>
        <p:spPr>
          <a:xfrm>
            <a:off x="6486376" y="2134908"/>
            <a:ext cx="2245436"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Availability of FPH Services</a:t>
            </a:r>
          </a:p>
        </p:txBody>
      </p:sp>
      <p:sp>
        <p:nvSpPr>
          <p:cNvPr id="65" name="Rectangle 64">
            <a:extLst>
              <a:ext uri="{FF2B5EF4-FFF2-40B4-BE49-F238E27FC236}">
                <a16:creationId xmlns:a16="http://schemas.microsoft.com/office/drawing/2014/main" id="{48CF6E61-9822-0545-BED7-47ABD747F3EF}"/>
              </a:ext>
            </a:extLst>
          </p:cNvPr>
          <p:cNvSpPr/>
          <p:nvPr/>
        </p:nvSpPr>
        <p:spPr>
          <a:xfrm flipV="1">
            <a:off x="6510302" y="2485723"/>
            <a:ext cx="244257" cy="249560"/>
          </a:xfrm>
          <a:prstGeom prst="rect">
            <a:avLst/>
          </a:prstGeom>
          <a:solidFill>
            <a:srgbClr val="091E3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6BE5E69E-228B-4A45-9ACB-C22C95354332}"/>
              </a:ext>
            </a:extLst>
          </p:cNvPr>
          <p:cNvSpPr/>
          <p:nvPr/>
        </p:nvSpPr>
        <p:spPr>
          <a:xfrm flipV="1">
            <a:off x="6510302" y="2795387"/>
            <a:ext cx="244257" cy="249560"/>
          </a:xfrm>
          <a:prstGeom prst="rect">
            <a:avLst/>
          </a:prstGeom>
          <a:solidFill>
            <a:srgbClr val="44567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BA5CD6C5-124D-B54E-93AB-367C26A7B853}"/>
              </a:ext>
            </a:extLst>
          </p:cNvPr>
          <p:cNvSpPr/>
          <p:nvPr/>
        </p:nvSpPr>
        <p:spPr>
          <a:xfrm flipV="1">
            <a:off x="6510302" y="3105052"/>
            <a:ext cx="244257" cy="249560"/>
          </a:xfrm>
          <a:prstGeom prst="rect">
            <a:avLst/>
          </a:prstGeom>
          <a:solidFill>
            <a:srgbClr val="8290A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FD993A0B-42EF-B340-9D97-F2DD96415460}"/>
              </a:ext>
            </a:extLst>
          </p:cNvPr>
          <p:cNvSpPr/>
          <p:nvPr/>
        </p:nvSpPr>
        <p:spPr>
          <a:xfrm flipV="1">
            <a:off x="6510302" y="3414716"/>
            <a:ext cx="244257" cy="249560"/>
          </a:xfrm>
          <a:prstGeom prst="rect">
            <a:avLst/>
          </a:prstGeom>
          <a:solidFill>
            <a:srgbClr val="C1C6CF"/>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B3B70932-526F-1243-B641-BC0C5177616A}"/>
              </a:ext>
            </a:extLst>
          </p:cNvPr>
          <p:cNvSpPr/>
          <p:nvPr/>
        </p:nvSpPr>
        <p:spPr>
          <a:xfrm flipV="1">
            <a:off x="6510302" y="3724382"/>
            <a:ext cx="244257" cy="249560"/>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Chart&#10;&#10;Description automatically generated">
            <a:extLst>
              <a:ext uri="{FF2B5EF4-FFF2-40B4-BE49-F238E27FC236}">
                <a16:creationId xmlns:a16="http://schemas.microsoft.com/office/drawing/2014/main" id="{19A67FBA-92FB-DD42-9863-2E3E6D6FF481}"/>
              </a:ext>
            </a:extLst>
          </p:cNvPr>
          <p:cNvPicPr>
            <a:picLocks noChangeAspect="1"/>
          </p:cNvPicPr>
          <p:nvPr/>
        </p:nvPicPr>
        <p:blipFill>
          <a:blip r:embed="rId3"/>
          <a:stretch>
            <a:fillRect/>
          </a:stretch>
        </p:blipFill>
        <p:spPr>
          <a:xfrm>
            <a:off x="3109752" y="2197726"/>
            <a:ext cx="2558242" cy="2363671"/>
          </a:xfrm>
          <a:prstGeom prst="rect">
            <a:avLst/>
          </a:prstGeom>
        </p:spPr>
      </p:pic>
      <p:sp>
        <p:nvSpPr>
          <p:cNvPr id="18" name="TextBox 17">
            <a:extLst>
              <a:ext uri="{FF2B5EF4-FFF2-40B4-BE49-F238E27FC236}">
                <a16:creationId xmlns:a16="http://schemas.microsoft.com/office/drawing/2014/main" id="{CB6EAC4F-4613-3B4A-934C-7EC27B2EC2F0}"/>
              </a:ext>
            </a:extLst>
          </p:cNvPr>
          <p:cNvSpPr txBox="1"/>
          <p:nvPr/>
        </p:nvSpPr>
        <p:spPr>
          <a:xfrm>
            <a:off x="3481239" y="4712895"/>
            <a:ext cx="1995301" cy="653256"/>
          </a:xfrm>
          <a:prstGeom prst="rect">
            <a:avLst/>
          </a:prstGeom>
          <a:noFill/>
        </p:spPr>
        <p:txBody>
          <a:bodyPr wrap="square" rtlCol="0">
            <a:spAutoFit/>
          </a:bodyPr>
          <a:lstStyle/>
          <a:p>
            <a:pPr marL="0" marR="0" lvl="0" indent="0" algn="l" defTabSz="914400" rtl="0" eaLnBrk="1" fontAlgn="auto" latinLnBrk="0" hangingPunct="1">
              <a:lnSpc>
                <a:spcPct val="90000"/>
              </a:lnSpc>
              <a:spcBef>
                <a:spcPts val="750"/>
              </a:spcBef>
              <a:spcAft>
                <a:spcPts val="0"/>
              </a:spcAft>
              <a:buClr>
                <a:srgbClr val="349D96"/>
              </a:buClr>
              <a:buSzTx/>
              <a:buFontTx/>
              <a:buNone/>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Century Gothic" panose="020B0502020202020204" pitchFamily="34" charset="0"/>
                <a:ea typeface="+mn-ea"/>
                <a:cs typeface="+mn-cs"/>
              </a:rPr>
              <a:t>These measures are combined during analysis</a:t>
            </a:r>
          </a:p>
        </p:txBody>
      </p:sp>
      <p:sp>
        <p:nvSpPr>
          <p:cNvPr id="19" name="TextBox 18">
            <a:extLst>
              <a:ext uri="{FF2B5EF4-FFF2-40B4-BE49-F238E27FC236}">
                <a16:creationId xmlns:a16="http://schemas.microsoft.com/office/drawing/2014/main" id="{B774EB71-F14E-3E42-8B27-E03084C21C94}"/>
              </a:ext>
            </a:extLst>
          </p:cNvPr>
          <p:cNvSpPr txBox="1"/>
          <p:nvPr/>
        </p:nvSpPr>
        <p:spPr>
          <a:xfrm>
            <a:off x="6486377" y="4712895"/>
            <a:ext cx="2120369" cy="8402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750"/>
              </a:spcBef>
              <a:spcAft>
                <a:spcPts val="0"/>
              </a:spcAft>
              <a:buClr>
                <a:srgbClr val="349D96"/>
              </a:buClr>
              <a:buSzTx/>
              <a:buFontTx/>
              <a:buNone/>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Century Gothic" panose="020B0502020202020204" pitchFamily="34" charset="0"/>
                <a:ea typeface="+mn-ea"/>
                <a:cs typeface="+mn-cs"/>
              </a:rPr>
              <a:t>The combined measure interprets availability of FPH services</a:t>
            </a:r>
          </a:p>
        </p:txBody>
      </p:sp>
      <p:sp>
        <p:nvSpPr>
          <p:cNvPr id="20" name="TextBox 19">
            <a:extLst>
              <a:ext uri="{FF2B5EF4-FFF2-40B4-BE49-F238E27FC236}">
                <a16:creationId xmlns:a16="http://schemas.microsoft.com/office/drawing/2014/main" id="{D40FE69A-F8B9-C141-B21C-02D53C15DD23}"/>
              </a:ext>
            </a:extLst>
          </p:cNvPr>
          <p:cNvSpPr txBox="1"/>
          <p:nvPr/>
        </p:nvSpPr>
        <p:spPr>
          <a:xfrm>
            <a:off x="6775696" y="2400889"/>
            <a:ext cx="2245436" cy="16182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Full availability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Significant availability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Partial availability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Limited availability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No availability</a:t>
            </a:r>
          </a:p>
        </p:txBody>
      </p:sp>
      <p:sp>
        <p:nvSpPr>
          <p:cNvPr id="21" name="Right Arrow 20">
            <a:extLst>
              <a:ext uri="{FF2B5EF4-FFF2-40B4-BE49-F238E27FC236}">
                <a16:creationId xmlns:a16="http://schemas.microsoft.com/office/drawing/2014/main" id="{093E0302-666C-5940-B0D4-8E9B5B12D397}"/>
              </a:ext>
            </a:extLst>
          </p:cNvPr>
          <p:cNvSpPr/>
          <p:nvPr/>
        </p:nvSpPr>
        <p:spPr>
          <a:xfrm>
            <a:off x="2764059" y="3044947"/>
            <a:ext cx="412883" cy="409152"/>
          </a:xfrm>
          <a:prstGeom prst="rightArrow">
            <a:avLst/>
          </a:prstGeom>
          <a:solidFill>
            <a:srgbClr val="51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ight Arrow 21">
            <a:extLst>
              <a:ext uri="{FF2B5EF4-FFF2-40B4-BE49-F238E27FC236}">
                <a16:creationId xmlns:a16="http://schemas.microsoft.com/office/drawing/2014/main" id="{C1D171C6-30CA-A942-AF6E-46D51D4619CB}"/>
              </a:ext>
            </a:extLst>
          </p:cNvPr>
          <p:cNvSpPr/>
          <p:nvPr/>
        </p:nvSpPr>
        <p:spPr>
          <a:xfrm>
            <a:off x="5667993" y="3044947"/>
            <a:ext cx="412883" cy="409152"/>
          </a:xfrm>
          <a:prstGeom prst="rightArrow">
            <a:avLst/>
          </a:prstGeom>
          <a:solidFill>
            <a:srgbClr val="51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Graphic 11" descr="Monitor outline">
            <a:extLst>
              <a:ext uri="{FF2B5EF4-FFF2-40B4-BE49-F238E27FC236}">
                <a16:creationId xmlns:a16="http://schemas.microsoft.com/office/drawing/2014/main" id="{0BB9FB16-328C-3F4C-BC45-3617EBA16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4375" y="2337049"/>
            <a:ext cx="2133714" cy="2133714"/>
          </a:xfrm>
          <a:prstGeom prst="rect">
            <a:avLst/>
          </a:prstGeom>
        </p:spPr>
      </p:pic>
      <p:sp>
        <p:nvSpPr>
          <p:cNvPr id="31" name="TextBox 30">
            <a:extLst>
              <a:ext uri="{FF2B5EF4-FFF2-40B4-BE49-F238E27FC236}">
                <a16:creationId xmlns:a16="http://schemas.microsoft.com/office/drawing/2014/main" id="{AA3C0D98-FFA4-604C-A8E7-10D84BC4F1A7}"/>
              </a:ext>
            </a:extLst>
          </p:cNvPr>
          <p:cNvSpPr txBox="1"/>
          <p:nvPr/>
        </p:nvSpPr>
        <p:spPr>
          <a:xfrm>
            <a:off x="845280" y="2778121"/>
            <a:ext cx="887120" cy="34073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lumMod val="50000"/>
                    <a:lumOff val="50000"/>
                  </a:srgbClr>
                </a:solidFill>
                <a:effectLst/>
                <a:uLnTx/>
                <a:uFillTx/>
                <a:latin typeface="FranklinGothicURWComBoo" pitchFamily="2" charset="77"/>
                <a:ea typeface="+mn-ea"/>
                <a:cs typeface="+mn-cs"/>
              </a:rPr>
              <a:t>CAPACITY</a:t>
            </a:r>
          </a:p>
        </p:txBody>
      </p:sp>
      <p:sp>
        <p:nvSpPr>
          <p:cNvPr id="33" name="TextBox 32">
            <a:extLst>
              <a:ext uri="{FF2B5EF4-FFF2-40B4-BE49-F238E27FC236}">
                <a16:creationId xmlns:a16="http://schemas.microsoft.com/office/drawing/2014/main" id="{75A899E8-013F-7F47-BF6F-AB2D106FD39E}"/>
              </a:ext>
            </a:extLst>
          </p:cNvPr>
          <p:cNvSpPr txBox="1"/>
          <p:nvPr/>
        </p:nvSpPr>
        <p:spPr>
          <a:xfrm>
            <a:off x="845279" y="3168558"/>
            <a:ext cx="887121" cy="34073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lumMod val="50000"/>
                    <a:lumOff val="50000"/>
                  </a:srgbClr>
                </a:solidFill>
                <a:effectLst/>
                <a:uLnTx/>
                <a:uFillTx/>
                <a:latin typeface="FranklinGothicURWComBoo" pitchFamily="2" charset="77"/>
                <a:ea typeface="+mn-ea"/>
                <a:cs typeface="+mn-cs"/>
              </a:rPr>
              <a:t>EXPERTISE</a:t>
            </a:r>
          </a:p>
        </p:txBody>
      </p:sp>
      <p:cxnSp>
        <p:nvCxnSpPr>
          <p:cNvPr id="40" name="Straight Connector 39">
            <a:extLst>
              <a:ext uri="{FF2B5EF4-FFF2-40B4-BE49-F238E27FC236}">
                <a16:creationId xmlns:a16="http://schemas.microsoft.com/office/drawing/2014/main" id="{2FC4569E-8FE0-2643-9127-201429EFB84A}"/>
              </a:ext>
            </a:extLst>
          </p:cNvPr>
          <p:cNvCxnSpPr>
            <a:cxnSpLocks/>
          </p:cNvCxnSpPr>
          <p:nvPr/>
        </p:nvCxnSpPr>
        <p:spPr>
          <a:xfrm>
            <a:off x="945878" y="3130459"/>
            <a:ext cx="1136923" cy="0"/>
          </a:xfrm>
          <a:prstGeom prst="line">
            <a:avLst/>
          </a:prstGeom>
          <a:ln w="19050">
            <a:solidFill>
              <a:schemeClr val="tx1">
                <a:lumMod val="50000"/>
                <a:lumOff val="50000"/>
              </a:schemeClr>
            </a:solidFill>
            <a:headEnd type="diamond"/>
            <a:tailEnd type="diamond"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66A5766-5924-2943-A947-BB150667533B}"/>
              </a:ext>
            </a:extLst>
          </p:cNvPr>
          <p:cNvCxnSpPr>
            <a:cxnSpLocks/>
          </p:cNvCxnSpPr>
          <p:nvPr/>
        </p:nvCxnSpPr>
        <p:spPr>
          <a:xfrm>
            <a:off x="958578" y="3536858"/>
            <a:ext cx="1136923" cy="0"/>
          </a:xfrm>
          <a:prstGeom prst="line">
            <a:avLst/>
          </a:prstGeom>
          <a:ln w="19050">
            <a:solidFill>
              <a:schemeClr val="tx1">
                <a:lumMod val="50000"/>
                <a:lumOff val="50000"/>
              </a:schemeClr>
            </a:solidFill>
            <a:headEnd type="diamon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014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9049DA7E-9792-3341-80EE-0E384A1EF40A}"/>
              </a:ext>
            </a:extLst>
          </p:cNvPr>
          <p:cNvSpPr txBox="1">
            <a:spLocks/>
          </p:cNvSpPr>
          <p:nvPr/>
        </p:nvSpPr>
        <p:spPr>
          <a:xfrm>
            <a:off x="645742" y="1830256"/>
            <a:ext cx="6857999" cy="3615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357EA7"/>
                </a:solidFill>
                <a:effectLst/>
                <a:uLnTx/>
                <a:uFillTx/>
                <a:latin typeface="Century Gothic" panose="020B0502020202020204" pitchFamily="34" charset="0"/>
                <a:ea typeface="+mn-ea"/>
                <a:cs typeface="+mn-cs"/>
              </a:rPr>
              <a:t>Baseline </a:t>
            </a: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availability of FPH services</a:t>
            </a:r>
          </a:p>
        </p:txBody>
      </p:sp>
      <p:grpSp>
        <p:nvGrpSpPr>
          <p:cNvPr id="26" name="Group 25">
            <a:extLst>
              <a:ext uri="{FF2B5EF4-FFF2-40B4-BE49-F238E27FC236}">
                <a16:creationId xmlns:a16="http://schemas.microsoft.com/office/drawing/2014/main" id="{A735CDB5-0FC9-4940-96B0-0093E6DA9C54}"/>
              </a:ext>
            </a:extLst>
          </p:cNvPr>
          <p:cNvGrpSpPr/>
          <p:nvPr/>
        </p:nvGrpSpPr>
        <p:grpSpPr>
          <a:xfrm>
            <a:off x="1" y="2210314"/>
            <a:ext cx="9144000" cy="3253718"/>
            <a:chOff x="1" y="1804085"/>
            <a:chExt cx="12192000" cy="4338290"/>
          </a:xfrm>
        </p:grpSpPr>
        <p:pic>
          <p:nvPicPr>
            <p:cNvPr id="5" name="Picture 4" descr="A picture containing text, screen&#10;&#10;Description automatically generated">
              <a:extLst>
                <a:ext uri="{FF2B5EF4-FFF2-40B4-BE49-F238E27FC236}">
                  <a16:creationId xmlns:a16="http://schemas.microsoft.com/office/drawing/2014/main" id="{6CB2DFB1-22CD-364B-8C1D-AE7EAD59A590}"/>
                </a:ext>
              </a:extLst>
            </p:cNvPr>
            <p:cNvPicPr>
              <a:picLocks noChangeAspect="1"/>
            </p:cNvPicPr>
            <p:nvPr/>
          </p:nvPicPr>
          <p:blipFill rotWithShape="1">
            <a:blip r:embed="rId3"/>
            <a:srcRect t="6376" b="58866"/>
            <a:stretch/>
          </p:blipFill>
          <p:spPr>
            <a:xfrm>
              <a:off x="1" y="1804085"/>
              <a:ext cx="12192000" cy="3274545"/>
            </a:xfrm>
            <a:prstGeom prst="rect">
              <a:avLst/>
            </a:prstGeom>
          </p:spPr>
        </p:pic>
        <p:sp>
          <p:nvSpPr>
            <p:cNvPr id="4" name="Text Placeholder 1">
              <a:extLst>
                <a:ext uri="{FF2B5EF4-FFF2-40B4-BE49-F238E27FC236}">
                  <a16:creationId xmlns:a16="http://schemas.microsoft.com/office/drawing/2014/main" id="{DA5560C2-619C-FF43-8A5E-AA6623FA8D7C}"/>
                </a:ext>
              </a:extLst>
            </p:cNvPr>
            <p:cNvSpPr txBox="1">
              <a:spLocks/>
            </p:cNvSpPr>
            <p:nvPr/>
          </p:nvSpPr>
          <p:spPr>
            <a:xfrm>
              <a:off x="860990" y="5319644"/>
              <a:ext cx="1408743" cy="482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u="none" strike="noStrike" kern="1200" spc="0" baseline="0">
                  <a:solidFill>
                    <a:sysClr val="windowText" lastClr="000000">
                      <a:lumMod val="65000"/>
                      <a:lumOff val="35000"/>
                    </a:sysClr>
                  </a:solidFill>
                  <a:latin typeface="Century Gothic" panose="020B0502020202020204" pitchFamily="34" charset="0"/>
                  <a:ea typeface="+mn-ea"/>
                  <a:cs typeface="+mn-cs"/>
                </a:defRPr>
              </a:pPr>
              <a:r>
                <a:rPr kumimoji="0" lang="en-US" sz="1350" b="1" i="0" u="none" strike="noStrike" kern="1200" cap="none" spc="0" normalizeH="0" baseline="0" noProof="0" dirty="0">
                  <a:ln>
                    <a:noFill/>
                  </a:ln>
                  <a:solidFill>
                    <a:srgbClr val="FFFFFF">
                      <a:lumMod val="75000"/>
                    </a:srgbClr>
                  </a:solidFill>
                  <a:effectLst/>
                  <a:uLnTx/>
                  <a:uFillTx/>
                  <a:latin typeface="Century Gothic" panose="020B0502020202020204" pitchFamily="34" charset="0"/>
                  <a:ea typeface="+mn-ea"/>
                  <a:cs typeface="+mn-cs"/>
                </a:rPr>
                <a:t>-DRAFT-</a:t>
              </a:r>
            </a:p>
          </p:txBody>
        </p:sp>
        <p:sp>
          <p:nvSpPr>
            <p:cNvPr id="12" name="TextBox 11">
              <a:extLst>
                <a:ext uri="{FF2B5EF4-FFF2-40B4-BE49-F238E27FC236}">
                  <a16:creationId xmlns:a16="http://schemas.microsoft.com/office/drawing/2014/main" id="{356CBAF5-3261-DD41-8495-825050ADAEE4}"/>
                </a:ext>
              </a:extLst>
            </p:cNvPr>
            <p:cNvSpPr txBox="1"/>
            <p:nvPr/>
          </p:nvSpPr>
          <p:spPr>
            <a:xfrm>
              <a:off x="6432160" y="5127089"/>
              <a:ext cx="2100507" cy="553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Availability of FPH Services</a:t>
              </a:r>
            </a:p>
          </p:txBody>
        </p:sp>
        <p:grpSp>
          <p:nvGrpSpPr>
            <p:cNvPr id="25" name="Group 24">
              <a:extLst>
                <a:ext uri="{FF2B5EF4-FFF2-40B4-BE49-F238E27FC236}">
                  <a16:creationId xmlns:a16="http://schemas.microsoft.com/office/drawing/2014/main" id="{E14F8E66-D428-EF45-8C7B-EB13DA4486EB}"/>
                </a:ext>
              </a:extLst>
            </p:cNvPr>
            <p:cNvGrpSpPr/>
            <p:nvPr/>
          </p:nvGrpSpPr>
          <p:grpSpPr>
            <a:xfrm>
              <a:off x="4743446" y="5527247"/>
              <a:ext cx="5477933" cy="615128"/>
              <a:chOff x="4743446" y="5527247"/>
              <a:chExt cx="5477933" cy="615128"/>
            </a:xfrm>
          </p:grpSpPr>
          <p:cxnSp>
            <p:nvCxnSpPr>
              <p:cNvPr id="14" name="Straight Connector 13">
                <a:extLst>
                  <a:ext uri="{FF2B5EF4-FFF2-40B4-BE49-F238E27FC236}">
                    <a16:creationId xmlns:a16="http://schemas.microsoft.com/office/drawing/2014/main" id="{55AFB6D3-EB3D-8246-9498-9ACC23DA1299}"/>
                  </a:ext>
                </a:extLst>
              </p:cNvPr>
              <p:cNvCxnSpPr>
                <a:cxnSpLocks/>
              </p:cNvCxnSpPr>
              <p:nvPr/>
            </p:nvCxnSpPr>
            <p:spPr>
              <a:xfrm>
                <a:off x="4743446" y="5609119"/>
                <a:ext cx="5477933" cy="0"/>
              </a:xfrm>
              <a:prstGeom prst="line">
                <a:avLst/>
              </a:prstGeom>
              <a:ln w="19050">
                <a:solidFill>
                  <a:schemeClr val="tx1">
                    <a:lumMod val="50000"/>
                    <a:lumOff val="50000"/>
                  </a:schemeClr>
                </a:solidFill>
                <a:headEnd type="diamond"/>
                <a:tailEnd type="diamond"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8531736-7831-0240-9323-61D9EC8D5D26}"/>
                  </a:ext>
                </a:extLst>
              </p:cNvPr>
              <p:cNvSpPr/>
              <p:nvPr/>
            </p:nvSpPr>
            <p:spPr>
              <a:xfrm flipV="1">
                <a:off x="5318724" y="5536727"/>
                <a:ext cx="131461" cy="134315"/>
              </a:xfrm>
              <a:prstGeom prst="rect">
                <a:avLst/>
              </a:prstGeom>
              <a:solidFill>
                <a:srgbClr val="091E3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530F535-5E13-EB47-B551-33C928C6BE5A}"/>
                  </a:ext>
                </a:extLst>
              </p:cNvPr>
              <p:cNvSpPr/>
              <p:nvPr/>
            </p:nvSpPr>
            <p:spPr>
              <a:xfrm flipV="1">
                <a:off x="6150131" y="5536727"/>
                <a:ext cx="131461" cy="134315"/>
              </a:xfrm>
              <a:prstGeom prst="rect">
                <a:avLst/>
              </a:prstGeom>
              <a:solidFill>
                <a:srgbClr val="44567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B3A8982-7FC5-5D41-8FD0-30395FC1A693}"/>
                  </a:ext>
                </a:extLst>
              </p:cNvPr>
              <p:cNvSpPr/>
              <p:nvPr/>
            </p:nvSpPr>
            <p:spPr>
              <a:xfrm flipV="1">
                <a:off x="6981538" y="5527247"/>
                <a:ext cx="131461" cy="134315"/>
              </a:xfrm>
              <a:prstGeom prst="rect">
                <a:avLst/>
              </a:prstGeom>
              <a:solidFill>
                <a:srgbClr val="8290A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48F81DE-46C3-EA43-BDC0-670F06EA345F}"/>
                  </a:ext>
                </a:extLst>
              </p:cNvPr>
              <p:cNvSpPr/>
              <p:nvPr/>
            </p:nvSpPr>
            <p:spPr>
              <a:xfrm flipV="1">
                <a:off x="7812945" y="5536727"/>
                <a:ext cx="131461" cy="134315"/>
              </a:xfrm>
              <a:prstGeom prst="rect">
                <a:avLst/>
              </a:prstGeom>
              <a:solidFill>
                <a:srgbClr val="C1C6CF"/>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34F4A2B-359D-534A-BD8F-AFD4E661B325}"/>
                  </a:ext>
                </a:extLst>
              </p:cNvPr>
              <p:cNvSpPr/>
              <p:nvPr/>
            </p:nvSpPr>
            <p:spPr>
              <a:xfrm flipV="1">
                <a:off x="8644351" y="5536727"/>
                <a:ext cx="131461" cy="134315"/>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6851DC-F6E6-294F-9CE0-5CD68E6BF9CF}"/>
                  </a:ext>
                </a:extLst>
              </p:cNvPr>
              <p:cNvSpPr txBox="1"/>
              <p:nvPr/>
            </p:nvSpPr>
            <p:spPr>
              <a:xfrm>
                <a:off x="4869526" y="5677196"/>
                <a:ext cx="712120" cy="338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Full</a:t>
                </a:r>
              </a:p>
            </p:txBody>
          </p:sp>
          <p:sp>
            <p:nvSpPr>
              <p:cNvPr id="18" name="TextBox 17">
                <a:extLst>
                  <a:ext uri="{FF2B5EF4-FFF2-40B4-BE49-F238E27FC236}">
                    <a16:creationId xmlns:a16="http://schemas.microsoft.com/office/drawing/2014/main" id="{0DAA70C3-7BFA-E14E-BF88-2E008BD4D88C}"/>
                  </a:ext>
                </a:extLst>
              </p:cNvPr>
              <p:cNvSpPr txBox="1"/>
              <p:nvPr/>
            </p:nvSpPr>
            <p:spPr>
              <a:xfrm>
                <a:off x="5552386" y="5702596"/>
                <a:ext cx="1079124" cy="338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Significant</a:t>
                </a:r>
              </a:p>
            </p:txBody>
          </p:sp>
          <p:sp>
            <p:nvSpPr>
              <p:cNvPr id="19" name="TextBox 18">
                <a:extLst>
                  <a:ext uri="{FF2B5EF4-FFF2-40B4-BE49-F238E27FC236}">
                    <a16:creationId xmlns:a16="http://schemas.microsoft.com/office/drawing/2014/main" id="{18BA28E7-720E-354E-9029-4C29054F84BF}"/>
                  </a:ext>
                </a:extLst>
              </p:cNvPr>
              <p:cNvSpPr txBox="1"/>
              <p:nvPr/>
            </p:nvSpPr>
            <p:spPr>
              <a:xfrm>
                <a:off x="6639614" y="5694130"/>
                <a:ext cx="830093" cy="338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Partial</a:t>
                </a:r>
              </a:p>
            </p:txBody>
          </p:sp>
          <p:sp>
            <p:nvSpPr>
              <p:cNvPr id="20" name="TextBox 19">
                <a:extLst>
                  <a:ext uri="{FF2B5EF4-FFF2-40B4-BE49-F238E27FC236}">
                    <a16:creationId xmlns:a16="http://schemas.microsoft.com/office/drawing/2014/main" id="{5987ED47-BF5D-7741-902E-AB88549160E5}"/>
                  </a:ext>
                </a:extLst>
              </p:cNvPr>
              <p:cNvSpPr txBox="1"/>
              <p:nvPr/>
            </p:nvSpPr>
            <p:spPr>
              <a:xfrm>
                <a:off x="7469347" y="5694130"/>
                <a:ext cx="830093" cy="338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Limited</a:t>
                </a:r>
              </a:p>
            </p:txBody>
          </p:sp>
          <p:sp>
            <p:nvSpPr>
              <p:cNvPr id="21" name="TextBox 20">
                <a:extLst>
                  <a:ext uri="{FF2B5EF4-FFF2-40B4-BE49-F238E27FC236}">
                    <a16:creationId xmlns:a16="http://schemas.microsoft.com/office/drawing/2014/main" id="{AA609B7E-3F4F-3242-AD65-AF7D86899E93}"/>
                  </a:ext>
                </a:extLst>
              </p:cNvPr>
              <p:cNvSpPr txBox="1"/>
              <p:nvPr/>
            </p:nvSpPr>
            <p:spPr>
              <a:xfrm>
                <a:off x="8316012" y="5702596"/>
                <a:ext cx="830093" cy="338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None</a:t>
                </a:r>
              </a:p>
            </p:txBody>
          </p:sp>
          <p:sp>
            <p:nvSpPr>
              <p:cNvPr id="23" name="Rectangle 22">
                <a:extLst>
                  <a:ext uri="{FF2B5EF4-FFF2-40B4-BE49-F238E27FC236}">
                    <a16:creationId xmlns:a16="http://schemas.microsoft.com/office/drawing/2014/main" id="{3C0D360D-B267-3D44-9AB3-EF2D91384C2E}"/>
                  </a:ext>
                </a:extLst>
              </p:cNvPr>
              <p:cNvSpPr/>
              <p:nvPr/>
            </p:nvSpPr>
            <p:spPr>
              <a:xfrm flipV="1">
                <a:off x="9464556" y="5536727"/>
                <a:ext cx="131461" cy="134315"/>
              </a:xfrm>
              <a:prstGeom prst="rect">
                <a:avLst/>
              </a:prstGeom>
              <a:solidFill>
                <a:srgbClr val="B7E1D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A31C5093-87D0-8846-8884-4D4F3B55BCFA}"/>
                  </a:ext>
                </a:extLst>
              </p:cNvPr>
              <p:cNvSpPr txBox="1"/>
              <p:nvPr/>
            </p:nvSpPr>
            <p:spPr>
              <a:xfrm>
                <a:off x="9136218" y="5702596"/>
                <a:ext cx="830093" cy="439779"/>
              </a:xfrm>
              <a:prstGeom prst="rect">
                <a:avLst/>
              </a:prstGeom>
              <a:noFill/>
            </p:spPr>
            <p:txBody>
              <a:bodyPr wrap="square" rtlCol="0">
                <a:spAutoFit/>
              </a:bodyPr>
              <a:lstStyle/>
              <a:p>
                <a:pPr marL="0" marR="0" lvl="0" indent="0" algn="ctr" defTabSz="914400" rtl="0" eaLnBrk="1" fontAlgn="auto" latinLnBrk="0" hangingPunct="1">
                  <a:lnSpc>
                    <a:spcPts val="885"/>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Data missing</a:t>
                </a:r>
              </a:p>
            </p:txBody>
          </p:sp>
        </p:grpSp>
      </p:grpSp>
    </p:spTree>
    <p:extLst>
      <p:ext uri="{BB962C8B-B14F-4D97-AF65-F5344CB8AC3E}">
        <p14:creationId xmlns:p14="http://schemas.microsoft.com/office/powerpoint/2010/main" val="533976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9049DA7E-9792-3341-80EE-0E384A1EF40A}"/>
              </a:ext>
            </a:extLst>
          </p:cNvPr>
          <p:cNvSpPr txBox="1">
            <a:spLocks/>
          </p:cNvSpPr>
          <p:nvPr/>
        </p:nvSpPr>
        <p:spPr>
          <a:xfrm>
            <a:off x="645742" y="1830256"/>
            <a:ext cx="6857999" cy="3615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357EA7"/>
                </a:solidFill>
                <a:effectLst/>
                <a:uLnTx/>
                <a:uFillTx/>
                <a:latin typeface="Century Gothic" panose="020B0502020202020204" pitchFamily="34" charset="0"/>
                <a:ea typeface="+mn-ea"/>
                <a:cs typeface="+mn-cs"/>
              </a:rPr>
              <a:t>Baseline </a:t>
            </a: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availability of FPH services</a:t>
            </a:r>
          </a:p>
        </p:txBody>
      </p:sp>
      <p:sp>
        <p:nvSpPr>
          <p:cNvPr id="7" name="Right Arrow 6">
            <a:extLst>
              <a:ext uri="{FF2B5EF4-FFF2-40B4-BE49-F238E27FC236}">
                <a16:creationId xmlns:a16="http://schemas.microsoft.com/office/drawing/2014/main" id="{57EC22C1-B865-AC4A-A317-5A4E3BCFCD46}"/>
              </a:ext>
            </a:extLst>
          </p:cNvPr>
          <p:cNvSpPr/>
          <p:nvPr/>
        </p:nvSpPr>
        <p:spPr>
          <a:xfrm>
            <a:off x="318721" y="3893911"/>
            <a:ext cx="291620" cy="288986"/>
          </a:xfrm>
          <a:prstGeom prst="rightArrow">
            <a:avLst/>
          </a:prstGeom>
          <a:solidFill>
            <a:srgbClr val="51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Left Bracket 7">
            <a:extLst>
              <a:ext uri="{FF2B5EF4-FFF2-40B4-BE49-F238E27FC236}">
                <a16:creationId xmlns:a16="http://schemas.microsoft.com/office/drawing/2014/main" id="{EF52B16B-9F5E-3244-9B0B-B09A9A87C8CE}"/>
              </a:ext>
            </a:extLst>
          </p:cNvPr>
          <p:cNvSpPr/>
          <p:nvPr/>
        </p:nvSpPr>
        <p:spPr>
          <a:xfrm>
            <a:off x="645743" y="3549650"/>
            <a:ext cx="141658" cy="1028701"/>
          </a:xfrm>
          <a:prstGeom prst="leftBracket">
            <a:avLst>
              <a:gd name="adj" fmla="val 0"/>
            </a:avLst>
          </a:prstGeom>
          <a:ln w="28575" cap="sq">
            <a:solidFill>
              <a:srgbClr val="519C99"/>
            </a:solidFill>
          </a:ln>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ight Arrow 13">
            <a:extLst>
              <a:ext uri="{FF2B5EF4-FFF2-40B4-BE49-F238E27FC236}">
                <a16:creationId xmlns:a16="http://schemas.microsoft.com/office/drawing/2014/main" id="{F96BE3BA-16FF-E646-AFE6-1B40D8F2D09C}"/>
              </a:ext>
            </a:extLst>
          </p:cNvPr>
          <p:cNvSpPr/>
          <p:nvPr/>
        </p:nvSpPr>
        <p:spPr>
          <a:xfrm>
            <a:off x="318720" y="2574865"/>
            <a:ext cx="291620" cy="288986"/>
          </a:xfrm>
          <a:prstGeom prst="rightArrow">
            <a:avLst/>
          </a:prstGeom>
          <a:solidFill>
            <a:srgbClr val="51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Left Bracket 14">
            <a:extLst>
              <a:ext uri="{FF2B5EF4-FFF2-40B4-BE49-F238E27FC236}">
                <a16:creationId xmlns:a16="http://schemas.microsoft.com/office/drawing/2014/main" id="{AFB2BCAE-6A9F-3649-A3D2-63CD4F8A6858}"/>
              </a:ext>
            </a:extLst>
          </p:cNvPr>
          <p:cNvSpPr/>
          <p:nvPr/>
        </p:nvSpPr>
        <p:spPr>
          <a:xfrm>
            <a:off x="664793" y="2514600"/>
            <a:ext cx="122608" cy="355601"/>
          </a:xfrm>
          <a:prstGeom prst="leftBracket">
            <a:avLst>
              <a:gd name="adj" fmla="val 0"/>
            </a:avLst>
          </a:prstGeom>
          <a:ln w="28575" cap="sq">
            <a:solidFill>
              <a:srgbClr val="519C99"/>
            </a:solidFill>
          </a:ln>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EFE60C99-295A-3A45-A054-ED09EFC251E8}"/>
              </a:ext>
            </a:extLst>
          </p:cNvPr>
          <p:cNvGrpSpPr/>
          <p:nvPr/>
        </p:nvGrpSpPr>
        <p:grpSpPr>
          <a:xfrm>
            <a:off x="1" y="2210314"/>
            <a:ext cx="9144000" cy="3253718"/>
            <a:chOff x="1" y="1804085"/>
            <a:chExt cx="12192000" cy="4338290"/>
          </a:xfrm>
        </p:grpSpPr>
        <p:pic>
          <p:nvPicPr>
            <p:cNvPr id="5" name="Picture 4" descr="A picture containing text, screen&#10;&#10;Description automatically generated">
              <a:extLst>
                <a:ext uri="{FF2B5EF4-FFF2-40B4-BE49-F238E27FC236}">
                  <a16:creationId xmlns:a16="http://schemas.microsoft.com/office/drawing/2014/main" id="{6CB2DFB1-22CD-364B-8C1D-AE7EAD59A590}"/>
                </a:ext>
              </a:extLst>
            </p:cNvPr>
            <p:cNvPicPr>
              <a:picLocks noChangeAspect="1"/>
            </p:cNvPicPr>
            <p:nvPr/>
          </p:nvPicPr>
          <p:blipFill rotWithShape="1">
            <a:blip r:embed="rId3"/>
            <a:srcRect t="6376" b="58866"/>
            <a:stretch/>
          </p:blipFill>
          <p:spPr>
            <a:xfrm>
              <a:off x="1" y="1804085"/>
              <a:ext cx="12192000" cy="3274545"/>
            </a:xfrm>
            <a:prstGeom prst="rect">
              <a:avLst/>
            </a:prstGeom>
          </p:spPr>
        </p:pic>
        <p:sp>
          <p:nvSpPr>
            <p:cNvPr id="4" name="Text Placeholder 1">
              <a:extLst>
                <a:ext uri="{FF2B5EF4-FFF2-40B4-BE49-F238E27FC236}">
                  <a16:creationId xmlns:a16="http://schemas.microsoft.com/office/drawing/2014/main" id="{DA5560C2-619C-FF43-8A5E-AA6623FA8D7C}"/>
                </a:ext>
              </a:extLst>
            </p:cNvPr>
            <p:cNvSpPr txBox="1">
              <a:spLocks/>
            </p:cNvSpPr>
            <p:nvPr/>
          </p:nvSpPr>
          <p:spPr>
            <a:xfrm>
              <a:off x="860990" y="5319644"/>
              <a:ext cx="1408743" cy="482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u="none" strike="noStrike" kern="1200" spc="0" baseline="0">
                  <a:solidFill>
                    <a:sysClr val="windowText" lastClr="000000">
                      <a:lumMod val="65000"/>
                      <a:lumOff val="35000"/>
                    </a:sysClr>
                  </a:solidFill>
                  <a:latin typeface="Century Gothic" panose="020B0502020202020204" pitchFamily="34" charset="0"/>
                  <a:ea typeface="+mn-ea"/>
                  <a:cs typeface="+mn-cs"/>
                </a:defRPr>
              </a:pPr>
              <a:r>
                <a:rPr kumimoji="0" lang="en-US" sz="1350" b="1" i="0" u="none" strike="noStrike" kern="1200" cap="none" spc="0" normalizeH="0" baseline="0" noProof="0" dirty="0">
                  <a:ln>
                    <a:noFill/>
                  </a:ln>
                  <a:solidFill>
                    <a:srgbClr val="FFFFFF">
                      <a:lumMod val="75000"/>
                    </a:srgbClr>
                  </a:solidFill>
                  <a:effectLst/>
                  <a:uLnTx/>
                  <a:uFillTx/>
                  <a:latin typeface="Century Gothic" panose="020B0502020202020204" pitchFamily="34" charset="0"/>
                  <a:ea typeface="+mn-ea"/>
                  <a:cs typeface="+mn-cs"/>
                </a:rPr>
                <a:t>-DRAFT-</a:t>
              </a:r>
            </a:p>
          </p:txBody>
        </p:sp>
        <p:sp>
          <p:nvSpPr>
            <p:cNvPr id="10" name="TextBox 9">
              <a:extLst>
                <a:ext uri="{FF2B5EF4-FFF2-40B4-BE49-F238E27FC236}">
                  <a16:creationId xmlns:a16="http://schemas.microsoft.com/office/drawing/2014/main" id="{5860008D-1B82-6846-A763-F5B61EB46CC6}"/>
                </a:ext>
              </a:extLst>
            </p:cNvPr>
            <p:cNvSpPr txBox="1"/>
            <p:nvPr/>
          </p:nvSpPr>
          <p:spPr>
            <a:xfrm>
              <a:off x="6432160" y="5127089"/>
              <a:ext cx="2100507" cy="553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Availability of FPH Services</a:t>
              </a:r>
            </a:p>
          </p:txBody>
        </p:sp>
        <p:grpSp>
          <p:nvGrpSpPr>
            <p:cNvPr id="11" name="Group 10">
              <a:extLst>
                <a:ext uri="{FF2B5EF4-FFF2-40B4-BE49-F238E27FC236}">
                  <a16:creationId xmlns:a16="http://schemas.microsoft.com/office/drawing/2014/main" id="{932C8044-4628-4F42-8E6C-5215E7FAEECC}"/>
                </a:ext>
              </a:extLst>
            </p:cNvPr>
            <p:cNvGrpSpPr/>
            <p:nvPr/>
          </p:nvGrpSpPr>
          <p:grpSpPr>
            <a:xfrm>
              <a:off x="4743446" y="5527247"/>
              <a:ext cx="5477933" cy="615128"/>
              <a:chOff x="4743446" y="5527247"/>
              <a:chExt cx="5477933" cy="615128"/>
            </a:xfrm>
          </p:grpSpPr>
          <p:cxnSp>
            <p:nvCxnSpPr>
              <p:cNvPr id="12" name="Straight Connector 11">
                <a:extLst>
                  <a:ext uri="{FF2B5EF4-FFF2-40B4-BE49-F238E27FC236}">
                    <a16:creationId xmlns:a16="http://schemas.microsoft.com/office/drawing/2014/main" id="{8C00B15A-D677-AB41-AB2C-A5E8B5D4C3DA}"/>
                  </a:ext>
                </a:extLst>
              </p:cNvPr>
              <p:cNvCxnSpPr>
                <a:cxnSpLocks/>
              </p:cNvCxnSpPr>
              <p:nvPr/>
            </p:nvCxnSpPr>
            <p:spPr>
              <a:xfrm>
                <a:off x="4743446" y="5609119"/>
                <a:ext cx="5477933" cy="0"/>
              </a:xfrm>
              <a:prstGeom prst="line">
                <a:avLst/>
              </a:prstGeom>
              <a:ln w="19050">
                <a:solidFill>
                  <a:schemeClr val="tx1">
                    <a:lumMod val="50000"/>
                    <a:lumOff val="50000"/>
                  </a:schemeClr>
                </a:solidFill>
                <a:headEnd type="diamond"/>
                <a:tailEnd type="diamond"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3D7BE33-7ACF-9D45-BDE1-DAD86055E6B6}"/>
                  </a:ext>
                </a:extLst>
              </p:cNvPr>
              <p:cNvSpPr/>
              <p:nvPr/>
            </p:nvSpPr>
            <p:spPr>
              <a:xfrm flipV="1">
                <a:off x="5318724" y="5536727"/>
                <a:ext cx="131461" cy="134315"/>
              </a:xfrm>
              <a:prstGeom prst="rect">
                <a:avLst/>
              </a:prstGeom>
              <a:solidFill>
                <a:srgbClr val="091E3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788B01C-36C1-6141-B1BB-E1DDB38C19C9}"/>
                  </a:ext>
                </a:extLst>
              </p:cNvPr>
              <p:cNvSpPr/>
              <p:nvPr/>
            </p:nvSpPr>
            <p:spPr>
              <a:xfrm flipV="1">
                <a:off x="6150131" y="5536727"/>
                <a:ext cx="131461" cy="134315"/>
              </a:xfrm>
              <a:prstGeom prst="rect">
                <a:avLst/>
              </a:prstGeom>
              <a:solidFill>
                <a:srgbClr val="44567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1E179CD-1E84-8D43-8F61-07B484AD1303}"/>
                  </a:ext>
                </a:extLst>
              </p:cNvPr>
              <p:cNvSpPr/>
              <p:nvPr/>
            </p:nvSpPr>
            <p:spPr>
              <a:xfrm flipV="1">
                <a:off x="6981538" y="5527247"/>
                <a:ext cx="131461" cy="134315"/>
              </a:xfrm>
              <a:prstGeom prst="rect">
                <a:avLst/>
              </a:prstGeom>
              <a:solidFill>
                <a:srgbClr val="8290A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C5ABEED-03D2-9E49-B033-80221B818531}"/>
                  </a:ext>
                </a:extLst>
              </p:cNvPr>
              <p:cNvSpPr/>
              <p:nvPr/>
            </p:nvSpPr>
            <p:spPr>
              <a:xfrm flipV="1">
                <a:off x="7812945" y="5536727"/>
                <a:ext cx="131461" cy="134315"/>
              </a:xfrm>
              <a:prstGeom prst="rect">
                <a:avLst/>
              </a:prstGeom>
              <a:solidFill>
                <a:srgbClr val="C1C6CF"/>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81C4396-4353-6B4D-B1A3-297AFCFEB474}"/>
                  </a:ext>
                </a:extLst>
              </p:cNvPr>
              <p:cNvSpPr/>
              <p:nvPr/>
            </p:nvSpPr>
            <p:spPr>
              <a:xfrm flipV="1">
                <a:off x="8644351" y="5536727"/>
                <a:ext cx="131461" cy="134315"/>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B253901-2CE6-CC4D-848B-139A21AF0325}"/>
                  </a:ext>
                </a:extLst>
              </p:cNvPr>
              <p:cNvSpPr txBox="1"/>
              <p:nvPr/>
            </p:nvSpPr>
            <p:spPr>
              <a:xfrm>
                <a:off x="4981211" y="5677196"/>
                <a:ext cx="661305" cy="338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Full</a:t>
                </a:r>
              </a:p>
            </p:txBody>
          </p:sp>
          <p:sp>
            <p:nvSpPr>
              <p:cNvPr id="21" name="TextBox 20">
                <a:extLst>
                  <a:ext uri="{FF2B5EF4-FFF2-40B4-BE49-F238E27FC236}">
                    <a16:creationId xmlns:a16="http://schemas.microsoft.com/office/drawing/2014/main" id="{517DAFD6-9E9F-CA4A-A6BD-5ECC36D8CB4A}"/>
                  </a:ext>
                </a:extLst>
              </p:cNvPr>
              <p:cNvSpPr txBox="1"/>
              <p:nvPr/>
            </p:nvSpPr>
            <p:spPr>
              <a:xfrm>
                <a:off x="5659089" y="5702596"/>
                <a:ext cx="1132004" cy="338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Significant</a:t>
                </a:r>
              </a:p>
            </p:txBody>
          </p:sp>
          <p:sp>
            <p:nvSpPr>
              <p:cNvPr id="22" name="TextBox 21">
                <a:extLst>
                  <a:ext uri="{FF2B5EF4-FFF2-40B4-BE49-F238E27FC236}">
                    <a16:creationId xmlns:a16="http://schemas.microsoft.com/office/drawing/2014/main" id="{757E5A22-B248-A34C-B926-CCD67C3958AB}"/>
                  </a:ext>
                </a:extLst>
              </p:cNvPr>
              <p:cNvSpPr txBox="1"/>
              <p:nvPr/>
            </p:nvSpPr>
            <p:spPr>
              <a:xfrm>
                <a:off x="6639614" y="5694130"/>
                <a:ext cx="830093" cy="338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Partial</a:t>
                </a:r>
              </a:p>
            </p:txBody>
          </p:sp>
          <p:sp>
            <p:nvSpPr>
              <p:cNvPr id="23" name="TextBox 22">
                <a:extLst>
                  <a:ext uri="{FF2B5EF4-FFF2-40B4-BE49-F238E27FC236}">
                    <a16:creationId xmlns:a16="http://schemas.microsoft.com/office/drawing/2014/main" id="{CA8DA57E-48C4-904A-84E6-187E9CE2D720}"/>
                  </a:ext>
                </a:extLst>
              </p:cNvPr>
              <p:cNvSpPr txBox="1"/>
              <p:nvPr/>
            </p:nvSpPr>
            <p:spPr>
              <a:xfrm>
                <a:off x="7469347" y="5694130"/>
                <a:ext cx="830093" cy="338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Limited</a:t>
                </a:r>
              </a:p>
            </p:txBody>
          </p:sp>
          <p:sp>
            <p:nvSpPr>
              <p:cNvPr id="24" name="TextBox 23">
                <a:extLst>
                  <a:ext uri="{FF2B5EF4-FFF2-40B4-BE49-F238E27FC236}">
                    <a16:creationId xmlns:a16="http://schemas.microsoft.com/office/drawing/2014/main" id="{256BA79A-4DB0-424D-9F94-D184FE33793A}"/>
                  </a:ext>
                </a:extLst>
              </p:cNvPr>
              <p:cNvSpPr txBox="1"/>
              <p:nvPr/>
            </p:nvSpPr>
            <p:spPr>
              <a:xfrm>
                <a:off x="8316012" y="5702596"/>
                <a:ext cx="830093" cy="338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None</a:t>
                </a:r>
              </a:p>
            </p:txBody>
          </p:sp>
          <p:sp>
            <p:nvSpPr>
              <p:cNvPr id="25" name="Rectangle 24">
                <a:extLst>
                  <a:ext uri="{FF2B5EF4-FFF2-40B4-BE49-F238E27FC236}">
                    <a16:creationId xmlns:a16="http://schemas.microsoft.com/office/drawing/2014/main" id="{1A9BBE47-8DFA-3746-9690-24BCAAA553C2}"/>
                  </a:ext>
                </a:extLst>
              </p:cNvPr>
              <p:cNvSpPr/>
              <p:nvPr/>
            </p:nvSpPr>
            <p:spPr>
              <a:xfrm flipV="1">
                <a:off x="9464556" y="5536727"/>
                <a:ext cx="131461" cy="134315"/>
              </a:xfrm>
              <a:prstGeom prst="rect">
                <a:avLst/>
              </a:prstGeom>
              <a:solidFill>
                <a:srgbClr val="B7E1D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E3E87348-FDA3-054D-92E3-8CA5603A69A9}"/>
                  </a:ext>
                </a:extLst>
              </p:cNvPr>
              <p:cNvSpPr txBox="1"/>
              <p:nvPr/>
            </p:nvSpPr>
            <p:spPr>
              <a:xfrm>
                <a:off x="9136218" y="5702596"/>
                <a:ext cx="830093" cy="439779"/>
              </a:xfrm>
              <a:prstGeom prst="rect">
                <a:avLst/>
              </a:prstGeom>
              <a:noFill/>
            </p:spPr>
            <p:txBody>
              <a:bodyPr wrap="square" rtlCol="0">
                <a:spAutoFit/>
              </a:bodyPr>
              <a:lstStyle/>
              <a:p>
                <a:pPr marL="0" marR="0" lvl="0" indent="0" algn="ctr" defTabSz="914400" rtl="0" eaLnBrk="1" fontAlgn="auto" latinLnBrk="0" hangingPunct="1">
                  <a:lnSpc>
                    <a:spcPts val="885"/>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Data missing</a:t>
                </a:r>
              </a:p>
            </p:txBody>
          </p:sp>
        </p:grpSp>
      </p:grpSp>
    </p:spTree>
    <p:extLst>
      <p:ext uri="{BB962C8B-B14F-4D97-AF65-F5344CB8AC3E}">
        <p14:creationId xmlns:p14="http://schemas.microsoft.com/office/powerpoint/2010/main" val="3766443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low confidence">
            <a:extLst>
              <a:ext uri="{FF2B5EF4-FFF2-40B4-BE49-F238E27FC236}">
                <a16:creationId xmlns:a16="http://schemas.microsoft.com/office/drawing/2014/main" id="{7908D683-BE67-FD4E-B8C4-C9D03DD1158F}"/>
              </a:ext>
            </a:extLst>
          </p:cNvPr>
          <p:cNvPicPr>
            <a:picLocks noChangeAspect="1"/>
          </p:cNvPicPr>
          <p:nvPr/>
        </p:nvPicPr>
        <p:blipFill rotWithShape="1">
          <a:blip r:embed="rId3"/>
          <a:srcRect t="7653" b="66648"/>
          <a:stretch/>
        </p:blipFill>
        <p:spPr>
          <a:xfrm>
            <a:off x="214313" y="2191778"/>
            <a:ext cx="9143999" cy="1815866"/>
          </a:xfrm>
          <a:prstGeom prst="rect">
            <a:avLst/>
          </a:prstGeom>
        </p:spPr>
      </p:pic>
      <p:sp>
        <p:nvSpPr>
          <p:cNvPr id="3" name="Text Placeholder 1">
            <a:extLst>
              <a:ext uri="{FF2B5EF4-FFF2-40B4-BE49-F238E27FC236}">
                <a16:creationId xmlns:a16="http://schemas.microsoft.com/office/drawing/2014/main" id="{70E472DA-4426-6645-9CF3-AF9A90D7E25B}"/>
              </a:ext>
            </a:extLst>
          </p:cNvPr>
          <p:cNvSpPr txBox="1">
            <a:spLocks/>
          </p:cNvSpPr>
          <p:nvPr/>
        </p:nvSpPr>
        <p:spPr>
          <a:xfrm>
            <a:off x="645742" y="1830256"/>
            <a:ext cx="6857999" cy="3615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357EA7"/>
                </a:solidFill>
                <a:effectLst/>
                <a:uLnTx/>
                <a:uFillTx/>
                <a:latin typeface="Century Gothic" panose="020B0502020202020204" pitchFamily="34" charset="0"/>
                <a:ea typeface="+mn-ea"/>
                <a:cs typeface="+mn-cs"/>
              </a:rPr>
              <a:t>Baseline </a:t>
            </a: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availability of FPH services</a:t>
            </a:r>
          </a:p>
        </p:txBody>
      </p:sp>
      <p:sp>
        <p:nvSpPr>
          <p:cNvPr id="5" name="TextBox 4">
            <a:extLst>
              <a:ext uri="{FF2B5EF4-FFF2-40B4-BE49-F238E27FC236}">
                <a16:creationId xmlns:a16="http://schemas.microsoft.com/office/drawing/2014/main" id="{0A6C0A04-F8C7-024A-B8BA-8A6016C9A3F1}"/>
              </a:ext>
            </a:extLst>
          </p:cNvPr>
          <p:cNvSpPr txBox="1"/>
          <p:nvPr/>
        </p:nvSpPr>
        <p:spPr>
          <a:xfrm>
            <a:off x="4824119" y="4702567"/>
            <a:ext cx="157538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Availability of FPH Services</a:t>
            </a:r>
          </a:p>
        </p:txBody>
      </p:sp>
      <p:grpSp>
        <p:nvGrpSpPr>
          <p:cNvPr id="6" name="Group 5">
            <a:extLst>
              <a:ext uri="{FF2B5EF4-FFF2-40B4-BE49-F238E27FC236}">
                <a16:creationId xmlns:a16="http://schemas.microsoft.com/office/drawing/2014/main" id="{CC1F458F-7EBB-6945-AE1B-D0F847D8FF8A}"/>
              </a:ext>
            </a:extLst>
          </p:cNvPr>
          <p:cNvGrpSpPr/>
          <p:nvPr/>
        </p:nvGrpSpPr>
        <p:grpSpPr>
          <a:xfrm>
            <a:off x="3129442" y="5119774"/>
            <a:ext cx="4964735" cy="461346"/>
            <a:chOff x="4743446" y="5527247"/>
            <a:chExt cx="5477933" cy="615127"/>
          </a:xfrm>
        </p:grpSpPr>
        <p:cxnSp>
          <p:nvCxnSpPr>
            <p:cNvPr id="7" name="Straight Connector 6">
              <a:extLst>
                <a:ext uri="{FF2B5EF4-FFF2-40B4-BE49-F238E27FC236}">
                  <a16:creationId xmlns:a16="http://schemas.microsoft.com/office/drawing/2014/main" id="{E6331721-5742-3F42-A6A6-CD4087301180}"/>
                </a:ext>
              </a:extLst>
            </p:cNvPr>
            <p:cNvCxnSpPr>
              <a:cxnSpLocks/>
            </p:cNvCxnSpPr>
            <p:nvPr/>
          </p:nvCxnSpPr>
          <p:spPr>
            <a:xfrm>
              <a:off x="4743446" y="5609119"/>
              <a:ext cx="5477933" cy="0"/>
            </a:xfrm>
            <a:prstGeom prst="line">
              <a:avLst/>
            </a:prstGeom>
            <a:ln w="19050">
              <a:solidFill>
                <a:schemeClr val="tx1">
                  <a:lumMod val="50000"/>
                  <a:lumOff val="50000"/>
                </a:schemeClr>
              </a:solidFill>
              <a:headEnd type="diamond"/>
              <a:tailEnd type="diamond" w="med"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7D5E5B3-CD5D-3743-94D1-739934EDCA8E}"/>
                </a:ext>
              </a:extLst>
            </p:cNvPr>
            <p:cNvSpPr/>
            <p:nvPr/>
          </p:nvSpPr>
          <p:spPr>
            <a:xfrm flipV="1">
              <a:off x="5318724" y="5536727"/>
              <a:ext cx="131461" cy="134315"/>
            </a:xfrm>
            <a:prstGeom prst="rect">
              <a:avLst/>
            </a:prstGeom>
            <a:solidFill>
              <a:srgbClr val="091E3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CB95E88-83E5-754F-B699-E7BDEA17E14E}"/>
                </a:ext>
              </a:extLst>
            </p:cNvPr>
            <p:cNvSpPr/>
            <p:nvPr/>
          </p:nvSpPr>
          <p:spPr>
            <a:xfrm flipV="1">
              <a:off x="6150131" y="5536727"/>
              <a:ext cx="131461" cy="134315"/>
            </a:xfrm>
            <a:prstGeom prst="rect">
              <a:avLst/>
            </a:prstGeom>
            <a:solidFill>
              <a:srgbClr val="44567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A4D7B84-15F3-CA46-BAC5-A072AE8E37EF}"/>
                </a:ext>
              </a:extLst>
            </p:cNvPr>
            <p:cNvSpPr/>
            <p:nvPr/>
          </p:nvSpPr>
          <p:spPr>
            <a:xfrm flipV="1">
              <a:off x="6981538" y="5527247"/>
              <a:ext cx="131461" cy="134315"/>
            </a:xfrm>
            <a:prstGeom prst="rect">
              <a:avLst/>
            </a:prstGeom>
            <a:solidFill>
              <a:srgbClr val="8290A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3561F0F-DE77-A84F-B4FB-381A26C4BA20}"/>
                </a:ext>
              </a:extLst>
            </p:cNvPr>
            <p:cNvSpPr/>
            <p:nvPr/>
          </p:nvSpPr>
          <p:spPr>
            <a:xfrm flipV="1">
              <a:off x="7812945" y="5536727"/>
              <a:ext cx="131461" cy="134315"/>
            </a:xfrm>
            <a:prstGeom prst="rect">
              <a:avLst/>
            </a:prstGeom>
            <a:solidFill>
              <a:srgbClr val="C1C6CF"/>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B73A02B-CEF7-7F44-85EA-210DE7CFED32}"/>
                </a:ext>
              </a:extLst>
            </p:cNvPr>
            <p:cNvSpPr/>
            <p:nvPr/>
          </p:nvSpPr>
          <p:spPr>
            <a:xfrm flipV="1">
              <a:off x="8644351" y="5536727"/>
              <a:ext cx="131461" cy="134315"/>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2913806-8B4E-D849-991B-A4FF91F9C92E}"/>
                </a:ext>
              </a:extLst>
            </p:cNvPr>
            <p:cNvSpPr txBox="1"/>
            <p:nvPr/>
          </p:nvSpPr>
          <p:spPr>
            <a:xfrm>
              <a:off x="4981212" y="5677197"/>
              <a:ext cx="6004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Full</a:t>
              </a:r>
            </a:p>
          </p:txBody>
        </p:sp>
        <p:sp>
          <p:nvSpPr>
            <p:cNvPr id="14" name="TextBox 13">
              <a:extLst>
                <a:ext uri="{FF2B5EF4-FFF2-40B4-BE49-F238E27FC236}">
                  <a16:creationId xmlns:a16="http://schemas.microsoft.com/office/drawing/2014/main" id="{EBAC0957-7ED7-AD40-8A5F-D52AAEA333F7}"/>
                </a:ext>
              </a:extLst>
            </p:cNvPr>
            <p:cNvSpPr txBox="1"/>
            <p:nvPr/>
          </p:nvSpPr>
          <p:spPr>
            <a:xfrm>
              <a:off x="5598220" y="5702597"/>
              <a:ext cx="10332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Significant</a:t>
              </a:r>
            </a:p>
          </p:txBody>
        </p:sp>
        <p:sp>
          <p:nvSpPr>
            <p:cNvPr id="15" name="TextBox 14">
              <a:extLst>
                <a:ext uri="{FF2B5EF4-FFF2-40B4-BE49-F238E27FC236}">
                  <a16:creationId xmlns:a16="http://schemas.microsoft.com/office/drawing/2014/main" id="{E07B4456-C3CA-2940-AC5B-D46C05DB2E55}"/>
                </a:ext>
              </a:extLst>
            </p:cNvPr>
            <p:cNvSpPr txBox="1"/>
            <p:nvPr/>
          </p:nvSpPr>
          <p:spPr>
            <a:xfrm>
              <a:off x="6639614" y="5694129"/>
              <a:ext cx="83009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Partial</a:t>
              </a:r>
            </a:p>
          </p:txBody>
        </p:sp>
        <p:sp>
          <p:nvSpPr>
            <p:cNvPr id="16" name="TextBox 15">
              <a:extLst>
                <a:ext uri="{FF2B5EF4-FFF2-40B4-BE49-F238E27FC236}">
                  <a16:creationId xmlns:a16="http://schemas.microsoft.com/office/drawing/2014/main" id="{5452A907-9940-B148-BFD7-5DF1B734410E}"/>
                </a:ext>
              </a:extLst>
            </p:cNvPr>
            <p:cNvSpPr txBox="1"/>
            <p:nvPr/>
          </p:nvSpPr>
          <p:spPr>
            <a:xfrm>
              <a:off x="7469347" y="5694129"/>
              <a:ext cx="83009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Limited</a:t>
              </a:r>
            </a:p>
          </p:txBody>
        </p:sp>
        <p:sp>
          <p:nvSpPr>
            <p:cNvPr id="17" name="TextBox 16">
              <a:extLst>
                <a:ext uri="{FF2B5EF4-FFF2-40B4-BE49-F238E27FC236}">
                  <a16:creationId xmlns:a16="http://schemas.microsoft.com/office/drawing/2014/main" id="{1A16C7AF-8322-BB43-97F7-1BFCA4279438}"/>
                </a:ext>
              </a:extLst>
            </p:cNvPr>
            <p:cNvSpPr txBox="1"/>
            <p:nvPr/>
          </p:nvSpPr>
          <p:spPr>
            <a:xfrm>
              <a:off x="8316012" y="5702596"/>
              <a:ext cx="83009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None</a:t>
              </a:r>
            </a:p>
          </p:txBody>
        </p:sp>
        <p:sp>
          <p:nvSpPr>
            <p:cNvPr id="18" name="Rectangle 17">
              <a:extLst>
                <a:ext uri="{FF2B5EF4-FFF2-40B4-BE49-F238E27FC236}">
                  <a16:creationId xmlns:a16="http://schemas.microsoft.com/office/drawing/2014/main" id="{CF69ED2B-0CBE-7242-86D3-F2481C315A85}"/>
                </a:ext>
              </a:extLst>
            </p:cNvPr>
            <p:cNvSpPr/>
            <p:nvPr/>
          </p:nvSpPr>
          <p:spPr>
            <a:xfrm flipV="1">
              <a:off x="9464556" y="5536727"/>
              <a:ext cx="131461" cy="134315"/>
            </a:xfrm>
            <a:prstGeom prst="rect">
              <a:avLst/>
            </a:prstGeom>
            <a:solidFill>
              <a:srgbClr val="B7E1D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91EB96E-FAC0-B24E-BDAB-B89B4B8EE754}"/>
                </a:ext>
              </a:extLst>
            </p:cNvPr>
            <p:cNvSpPr txBox="1"/>
            <p:nvPr/>
          </p:nvSpPr>
          <p:spPr>
            <a:xfrm>
              <a:off x="9136218" y="5702596"/>
              <a:ext cx="830093" cy="439778"/>
            </a:xfrm>
            <a:prstGeom prst="rect">
              <a:avLst/>
            </a:prstGeom>
            <a:noFill/>
          </p:spPr>
          <p:txBody>
            <a:bodyPr wrap="square" rtlCol="0">
              <a:spAutoFit/>
            </a:bodyPr>
            <a:lstStyle/>
            <a:p>
              <a:pPr marL="0" marR="0" lvl="0" indent="0" algn="ctr" defTabSz="914400" rtl="0" eaLnBrk="1" fontAlgn="auto" latinLnBrk="0" hangingPunct="1">
                <a:lnSpc>
                  <a:spcPts val="885"/>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Data missing</a:t>
              </a:r>
            </a:p>
          </p:txBody>
        </p:sp>
      </p:grpSp>
    </p:spTree>
    <p:extLst>
      <p:ext uri="{BB962C8B-B14F-4D97-AF65-F5344CB8AC3E}">
        <p14:creationId xmlns:p14="http://schemas.microsoft.com/office/powerpoint/2010/main" val="9921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 Placeholder 2"/>
          <p:cNvSpPr>
            <a:spLocks noGrp="1"/>
          </p:cNvSpPr>
          <p:nvPr>
            <p:ph type="body" idx="1"/>
          </p:nvPr>
        </p:nvSpPr>
        <p:spPr/>
        <p:txBody>
          <a:bodyPr/>
          <a:lstStyle/>
          <a:p>
            <a:r>
              <a:rPr lang="en-US" dirty="0"/>
              <a:t>Foundational Public Health Services</a:t>
            </a:r>
          </a:p>
        </p:txBody>
      </p:sp>
      <p:sp>
        <p:nvSpPr>
          <p:cNvPr id="4" name="Slide Number Placeholder 3"/>
          <p:cNvSpPr>
            <a:spLocks noGrp="1"/>
          </p:cNvSpPr>
          <p:nvPr>
            <p:ph type="sldNum" sz="quarter" idx="12"/>
          </p:nvPr>
        </p:nvSpPr>
        <p:spPr/>
        <p:txBody>
          <a:bodyPr/>
          <a:lstStyle/>
          <a:p>
            <a:fld id="{ACE77611-BED8-4DB5-BF26-DDBFA823D740}" type="slidenum">
              <a:rPr lang="en-US" smtClean="0"/>
              <a:t>3</a:t>
            </a:fld>
            <a:endParaRPr lang="en-US" dirty="0"/>
          </a:p>
        </p:txBody>
      </p:sp>
    </p:spTree>
    <p:extLst>
      <p:ext uri="{BB962C8B-B14F-4D97-AF65-F5344CB8AC3E}">
        <p14:creationId xmlns:p14="http://schemas.microsoft.com/office/powerpoint/2010/main" val="2314109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low confidence">
            <a:extLst>
              <a:ext uri="{FF2B5EF4-FFF2-40B4-BE49-F238E27FC236}">
                <a16:creationId xmlns:a16="http://schemas.microsoft.com/office/drawing/2014/main" id="{7908D683-BE67-FD4E-B8C4-C9D03DD1158F}"/>
              </a:ext>
            </a:extLst>
          </p:cNvPr>
          <p:cNvPicPr>
            <a:picLocks noChangeAspect="1"/>
          </p:cNvPicPr>
          <p:nvPr/>
        </p:nvPicPr>
        <p:blipFill rotWithShape="1">
          <a:blip r:embed="rId3"/>
          <a:srcRect t="48296" b="25853"/>
          <a:stretch/>
        </p:blipFill>
        <p:spPr>
          <a:xfrm>
            <a:off x="214313" y="2191778"/>
            <a:ext cx="9143999" cy="1826582"/>
          </a:xfrm>
          <a:prstGeom prst="rect">
            <a:avLst/>
          </a:prstGeom>
        </p:spPr>
      </p:pic>
      <p:sp>
        <p:nvSpPr>
          <p:cNvPr id="6" name="Text Placeholder 1">
            <a:extLst>
              <a:ext uri="{FF2B5EF4-FFF2-40B4-BE49-F238E27FC236}">
                <a16:creationId xmlns:a16="http://schemas.microsoft.com/office/drawing/2014/main" id="{C4BD4C46-9A52-5944-B4AC-DDCD0380E402}"/>
              </a:ext>
            </a:extLst>
          </p:cNvPr>
          <p:cNvSpPr txBox="1">
            <a:spLocks/>
          </p:cNvSpPr>
          <p:nvPr/>
        </p:nvSpPr>
        <p:spPr>
          <a:xfrm>
            <a:off x="645742" y="1830256"/>
            <a:ext cx="6857999" cy="3615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357EA7"/>
                </a:solidFill>
                <a:effectLst/>
                <a:uLnTx/>
                <a:uFillTx/>
                <a:latin typeface="Century Gothic" panose="020B0502020202020204" pitchFamily="34" charset="0"/>
                <a:ea typeface="+mn-ea"/>
                <a:cs typeface="+mn-cs"/>
              </a:rPr>
              <a:t>SFY21 </a:t>
            </a: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availability of FPH services</a:t>
            </a:r>
          </a:p>
        </p:txBody>
      </p:sp>
      <p:sp>
        <p:nvSpPr>
          <p:cNvPr id="5" name="TextBox 4">
            <a:extLst>
              <a:ext uri="{FF2B5EF4-FFF2-40B4-BE49-F238E27FC236}">
                <a16:creationId xmlns:a16="http://schemas.microsoft.com/office/drawing/2014/main" id="{3190B6D2-0FB3-154F-8856-24C4DA311AB8}"/>
              </a:ext>
            </a:extLst>
          </p:cNvPr>
          <p:cNvSpPr txBox="1"/>
          <p:nvPr/>
        </p:nvSpPr>
        <p:spPr>
          <a:xfrm>
            <a:off x="4824119" y="4644024"/>
            <a:ext cx="157538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Availability of FPH Services</a:t>
            </a:r>
          </a:p>
        </p:txBody>
      </p:sp>
      <p:grpSp>
        <p:nvGrpSpPr>
          <p:cNvPr id="7" name="Group 6">
            <a:extLst>
              <a:ext uri="{FF2B5EF4-FFF2-40B4-BE49-F238E27FC236}">
                <a16:creationId xmlns:a16="http://schemas.microsoft.com/office/drawing/2014/main" id="{65AFC8F7-2C0F-3748-99D8-5C87DDB86045}"/>
              </a:ext>
            </a:extLst>
          </p:cNvPr>
          <p:cNvGrpSpPr/>
          <p:nvPr/>
        </p:nvGrpSpPr>
        <p:grpSpPr>
          <a:xfrm>
            <a:off x="3353730" y="5002685"/>
            <a:ext cx="4817326" cy="461346"/>
            <a:chOff x="4743446" y="5527247"/>
            <a:chExt cx="5477933" cy="615127"/>
          </a:xfrm>
        </p:grpSpPr>
        <p:cxnSp>
          <p:nvCxnSpPr>
            <p:cNvPr id="8" name="Straight Connector 7">
              <a:extLst>
                <a:ext uri="{FF2B5EF4-FFF2-40B4-BE49-F238E27FC236}">
                  <a16:creationId xmlns:a16="http://schemas.microsoft.com/office/drawing/2014/main" id="{A3DCABFC-3133-EE4E-9B56-D5E800622350}"/>
                </a:ext>
              </a:extLst>
            </p:cNvPr>
            <p:cNvCxnSpPr>
              <a:cxnSpLocks/>
            </p:cNvCxnSpPr>
            <p:nvPr/>
          </p:nvCxnSpPr>
          <p:spPr>
            <a:xfrm>
              <a:off x="4743446" y="5609119"/>
              <a:ext cx="5477933" cy="0"/>
            </a:xfrm>
            <a:prstGeom prst="line">
              <a:avLst/>
            </a:prstGeom>
            <a:ln w="19050">
              <a:solidFill>
                <a:schemeClr val="tx1">
                  <a:lumMod val="50000"/>
                  <a:lumOff val="50000"/>
                </a:schemeClr>
              </a:solidFill>
              <a:headEnd type="diamond"/>
              <a:tailEnd type="diamond"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405AAA8-3A86-F643-994E-B5D3F7430ACF}"/>
                </a:ext>
              </a:extLst>
            </p:cNvPr>
            <p:cNvSpPr/>
            <p:nvPr/>
          </p:nvSpPr>
          <p:spPr>
            <a:xfrm flipV="1">
              <a:off x="5318724" y="5536727"/>
              <a:ext cx="131461" cy="134315"/>
            </a:xfrm>
            <a:prstGeom prst="rect">
              <a:avLst/>
            </a:prstGeom>
            <a:solidFill>
              <a:srgbClr val="091E3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71D5F4B-0AAC-7D42-8463-72B3F91D6795}"/>
                </a:ext>
              </a:extLst>
            </p:cNvPr>
            <p:cNvSpPr/>
            <p:nvPr/>
          </p:nvSpPr>
          <p:spPr>
            <a:xfrm flipV="1">
              <a:off x="6150131" y="5536727"/>
              <a:ext cx="131461" cy="134315"/>
            </a:xfrm>
            <a:prstGeom prst="rect">
              <a:avLst/>
            </a:prstGeom>
            <a:solidFill>
              <a:srgbClr val="44567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DDECCB4-CAA2-6149-ABAC-4C6326C9BC5F}"/>
                </a:ext>
              </a:extLst>
            </p:cNvPr>
            <p:cNvSpPr/>
            <p:nvPr/>
          </p:nvSpPr>
          <p:spPr>
            <a:xfrm flipV="1">
              <a:off x="6981538" y="5527247"/>
              <a:ext cx="131461" cy="134315"/>
            </a:xfrm>
            <a:prstGeom prst="rect">
              <a:avLst/>
            </a:prstGeom>
            <a:solidFill>
              <a:srgbClr val="8290A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7AAFA7F-3D27-E249-86FE-4020B89A2745}"/>
                </a:ext>
              </a:extLst>
            </p:cNvPr>
            <p:cNvSpPr/>
            <p:nvPr/>
          </p:nvSpPr>
          <p:spPr>
            <a:xfrm flipV="1">
              <a:off x="7812945" y="5536727"/>
              <a:ext cx="131461" cy="134315"/>
            </a:xfrm>
            <a:prstGeom prst="rect">
              <a:avLst/>
            </a:prstGeom>
            <a:solidFill>
              <a:srgbClr val="C1C6CF"/>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4DE1C04-25F5-9E42-922D-608B81E25256}"/>
                </a:ext>
              </a:extLst>
            </p:cNvPr>
            <p:cNvSpPr/>
            <p:nvPr/>
          </p:nvSpPr>
          <p:spPr>
            <a:xfrm flipV="1">
              <a:off x="8644351" y="5536727"/>
              <a:ext cx="131461" cy="134315"/>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C06CBF5-32A0-6349-B03D-A06E31BEC6EA}"/>
                </a:ext>
              </a:extLst>
            </p:cNvPr>
            <p:cNvSpPr txBox="1"/>
            <p:nvPr/>
          </p:nvSpPr>
          <p:spPr>
            <a:xfrm>
              <a:off x="4981212" y="5677197"/>
              <a:ext cx="60043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Full</a:t>
              </a:r>
            </a:p>
          </p:txBody>
        </p:sp>
        <p:sp>
          <p:nvSpPr>
            <p:cNvPr id="15" name="TextBox 14">
              <a:extLst>
                <a:ext uri="{FF2B5EF4-FFF2-40B4-BE49-F238E27FC236}">
                  <a16:creationId xmlns:a16="http://schemas.microsoft.com/office/drawing/2014/main" id="{ED6A6ED5-38E3-DA4D-A03A-6BAFAE82E7CE}"/>
                </a:ext>
              </a:extLst>
            </p:cNvPr>
            <p:cNvSpPr txBox="1"/>
            <p:nvPr/>
          </p:nvSpPr>
          <p:spPr>
            <a:xfrm>
              <a:off x="5617946" y="5702597"/>
              <a:ext cx="101356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Significant</a:t>
              </a:r>
            </a:p>
          </p:txBody>
        </p:sp>
        <p:sp>
          <p:nvSpPr>
            <p:cNvPr id="16" name="TextBox 15">
              <a:extLst>
                <a:ext uri="{FF2B5EF4-FFF2-40B4-BE49-F238E27FC236}">
                  <a16:creationId xmlns:a16="http://schemas.microsoft.com/office/drawing/2014/main" id="{EB15D077-435C-4544-B5AE-86F0474BC13F}"/>
                </a:ext>
              </a:extLst>
            </p:cNvPr>
            <p:cNvSpPr txBox="1"/>
            <p:nvPr/>
          </p:nvSpPr>
          <p:spPr>
            <a:xfrm>
              <a:off x="6639614" y="5694129"/>
              <a:ext cx="83009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Partial</a:t>
              </a:r>
            </a:p>
          </p:txBody>
        </p:sp>
        <p:sp>
          <p:nvSpPr>
            <p:cNvPr id="17" name="TextBox 16">
              <a:extLst>
                <a:ext uri="{FF2B5EF4-FFF2-40B4-BE49-F238E27FC236}">
                  <a16:creationId xmlns:a16="http://schemas.microsoft.com/office/drawing/2014/main" id="{13B3E2D0-7430-1948-A21E-9DFB7526DE00}"/>
                </a:ext>
              </a:extLst>
            </p:cNvPr>
            <p:cNvSpPr txBox="1"/>
            <p:nvPr/>
          </p:nvSpPr>
          <p:spPr>
            <a:xfrm>
              <a:off x="7469347" y="5694129"/>
              <a:ext cx="83009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Limited</a:t>
              </a:r>
            </a:p>
          </p:txBody>
        </p:sp>
        <p:sp>
          <p:nvSpPr>
            <p:cNvPr id="18" name="TextBox 17">
              <a:extLst>
                <a:ext uri="{FF2B5EF4-FFF2-40B4-BE49-F238E27FC236}">
                  <a16:creationId xmlns:a16="http://schemas.microsoft.com/office/drawing/2014/main" id="{B371B62E-49B0-E54B-9703-EDE414C86B11}"/>
                </a:ext>
              </a:extLst>
            </p:cNvPr>
            <p:cNvSpPr txBox="1"/>
            <p:nvPr/>
          </p:nvSpPr>
          <p:spPr>
            <a:xfrm>
              <a:off x="8316013" y="5702596"/>
              <a:ext cx="83009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None</a:t>
              </a:r>
            </a:p>
          </p:txBody>
        </p:sp>
        <p:sp>
          <p:nvSpPr>
            <p:cNvPr id="19" name="Rectangle 18">
              <a:extLst>
                <a:ext uri="{FF2B5EF4-FFF2-40B4-BE49-F238E27FC236}">
                  <a16:creationId xmlns:a16="http://schemas.microsoft.com/office/drawing/2014/main" id="{6546BDE9-B610-9749-82B2-A6872EA30549}"/>
                </a:ext>
              </a:extLst>
            </p:cNvPr>
            <p:cNvSpPr/>
            <p:nvPr/>
          </p:nvSpPr>
          <p:spPr>
            <a:xfrm flipV="1">
              <a:off x="9464556" y="5536727"/>
              <a:ext cx="131461" cy="134315"/>
            </a:xfrm>
            <a:prstGeom prst="rect">
              <a:avLst/>
            </a:prstGeom>
            <a:solidFill>
              <a:srgbClr val="B7E1D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60A9E22-38DE-5A4D-85A1-E3C755F685D2}"/>
                </a:ext>
              </a:extLst>
            </p:cNvPr>
            <p:cNvSpPr txBox="1"/>
            <p:nvPr/>
          </p:nvSpPr>
          <p:spPr>
            <a:xfrm>
              <a:off x="9136218" y="5702596"/>
              <a:ext cx="830093" cy="439778"/>
            </a:xfrm>
            <a:prstGeom prst="rect">
              <a:avLst/>
            </a:prstGeom>
            <a:noFill/>
          </p:spPr>
          <p:txBody>
            <a:bodyPr wrap="square" rtlCol="0">
              <a:spAutoFit/>
            </a:bodyPr>
            <a:lstStyle/>
            <a:p>
              <a:pPr marL="0" marR="0" lvl="0" indent="0" algn="ctr" defTabSz="914400" rtl="0" eaLnBrk="1" fontAlgn="auto" latinLnBrk="0" hangingPunct="1">
                <a:lnSpc>
                  <a:spcPts val="885"/>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lumMod val="75000"/>
                      <a:lumOff val="25000"/>
                    </a:srgbClr>
                  </a:solidFill>
                  <a:effectLst/>
                  <a:uLnTx/>
                  <a:uFillTx/>
                  <a:latin typeface="FranklinGothicURWComBoo" pitchFamily="2" charset="77"/>
                  <a:ea typeface="+mn-ea"/>
                  <a:cs typeface="+mn-cs"/>
                </a:rPr>
                <a:t>Data missing</a:t>
              </a:r>
            </a:p>
          </p:txBody>
        </p:sp>
      </p:grpSp>
    </p:spTree>
    <p:extLst>
      <p:ext uri="{BB962C8B-B14F-4D97-AF65-F5344CB8AC3E}">
        <p14:creationId xmlns:p14="http://schemas.microsoft.com/office/powerpoint/2010/main" val="1241667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2" y="304800"/>
            <a:ext cx="9143998" cy="763306"/>
          </a:xfrm>
        </p:spPr>
        <p:txBody>
          <a:bodyPr/>
          <a:lstStyle/>
          <a:p>
            <a:r>
              <a:rPr lang="en-US" sz="2800" dirty="0"/>
              <a:t>Indicators – Measuring Our Work and System Output</a:t>
            </a:r>
          </a:p>
          <a:p>
            <a:r>
              <a:rPr lang="en-US" sz="1600" dirty="0">
                <a:solidFill>
                  <a:schemeClr val="tx1"/>
                </a:solidFill>
              </a:rPr>
              <a:t>Epi Data from DOH</a:t>
            </a:r>
          </a:p>
          <a:p>
            <a:endParaRPr lang="en-US" sz="1200" dirty="0"/>
          </a:p>
        </p:txBody>
      </p:sp>
      <p:sp>
        <p:nvSpPr>
          <p:cNvPr id="3" name="Text Placeholder 2"/>
          <p:cNvSpPr>
            <a:spLocks noGrp="1"/>
          </p:cNvSpPr>
          <p:nvPr>
            <p:ph type="body" sz="quarter" idx="22"/>
          </p:nvPr>
        </p:nvSpPr>
        <p:spPr>
          <a:xfrm>
            <a:off x="1443037" y="1676400"/>
            <a:ext cx="6257925" cy="4953000"/>
          </a:xfrm>
        </p:spPr>
        <p:txBody>
          <a:bodyPr/>
          <a:lstStyle/>
          <a:p>
            <a:pPr lvl="0"/>
            <a:r>
              <a:rPr lang="en-US" sz="2800" dirty="0"/>
              <a:t>Immunization Series Completion </a:t>
            </a:r>
            <a:endParaRPr lang="en-US" sz="1400" dirty="0"/>
          </a:p>
          <a:p>
            <a:pPr marL="233363" lvl="1" indent="0">
              <a:buNone/>
            </a:pPr>
            <a:r>
              <a:rPr lang="en-US" sz="1400" dirty="0"/>
              <a:t>Percent of kids with completed immunization series</a:t>
            </a:r>
          </a:p>
          <a:p>
            <a:pPr lvl="1"/>
            <a:r>
              <a:rPr lang="en-US" sz="1400" dirty="0"/>
              <a:t>Toddlers (19-35 months)</a:t>
            </a:r>
          </a:p>
          <a:p>
            <a:pPr lvl="1"/>
            <a:r>
              <a:rPr lang="en-US" sz="1400" dirty="0"/>
              <a:t>Pre-school (4–6-year-olds) </a:t>
            </a:r>
          </a:p>
          <a:p>
            <a:pPr lvl="0"/>
            <a:endParaRPr lang="en-US" dirty="0"/>
          </a:p>
          <a:p>
            <a:pPr lvl="0"/>
            <a:r>
              <a:rPr lang="en-US" sz="2800" dirty="0"/>
              <a:t>Cases Investigated </a:t>
            </a:r>
            <a:r>
              <a:rPr lang="en-US" sz="1400" dirty="0"/>
              <a:t>– Using sentinel conditions</a:t>
            </a:r>
          </a:p>
          <a:p>
            <a:pPr lvl="1"/>
            <a:r>
              <a:rPr lang="en-US" sz="1400" dirty="0"/>
              <a:t>Gonorrhea </a:t>
            </a:r>
          </a:p>
          <a:p>
            <a:pPr lvl="1"/>
            <a:r>
              <a:rPr lang="en-US" sz="1400" dirty="0"/>
              <a:t>Syphilis </a:t>
            </a:r>
          </a:p>
          <a:p>
            <a:pPr lvl="1"/>
            <a:r>
              <a:rPr lang="en-US" sz="1400" dirty="0"/>
              <a:t>Hepatitis C</a:t>
            </a:r>
            <a:endParaRPr lang="en-US" sz="1200" dirty="0"/>
          </a:p>
          <a:p>
            <a:pPr lvl="0"/>
            <a:endParaRPr lang="en-US" sz="2800" dirty="0"/>
          </a:p>
          <a:p>
            <a:pPr lvl="0"/>
            <a:r>
              <a:rPr lang="en-US" sz="2800" dirty="0"/>
              <a:t>Data &amp; Community Engagement</a:t>
            </a:r>
          </a:p>
          <a:p>
            <a:pPr lvl="1"/>
            <a:r>
              <a:rPr lang="en-US" sz="1400" dirty="0"/>
              <a:t>Community Health Assessment (CHA) Completed</a:t>
            </a:r>
          </a:p>
          <a:p>
            <a:pPr lvl="1"/>
            <a:r>
              <a:rPr lang="en-US" sz="1400" dirty="0"/>
              <a:t>Community Health Improvement Plans (CHIP) Completed</a:t>
            </a:r>
          </a:p>
          <a:p>
            <a:pPr lvl="1"/>
            <a:endParaRPr lang="en-US" sz="1400" dirty="0"/>
          </a:p>
          <a:p>
            <a:pPr lvl="1"/>
            <a:endParaRPr lang="en-US" sz="1400" dirty="0"/>
          </a:p>
          <a:p>
            <a:pPr marL="0" indent="0">
              <a:buNone/>
            </a:pPr>
            <a:endParaRPr lang="en-US" dirty="0"/>
          </a:p>
          <a:p>
            <a:pPr marL="0" indent="0">
              <a:buNone/>
            </a:pPr>
            <a:endParaRPr lang="en-US" sz="2400" dirty="0"/>
          </a:p>
          <a:p>
            <a:pPr marL="0" indent="0">
              <a:buNone/>
            </a:pPr>
            <a:endParaRPr lang="en-US" sz="2400" dirty="0"/>
          </a:p>
          <a:p>
            <a:pPr marL="519113" lvl="2" indent="0">
              <a:buNone/>
            </a:pPr>
            <a:endParaRPr lang="en-US" sz="2000" dirty="0"/>
          </a:p>
        </p:txBody>
      </p:sp>
    </p:spTree>
    <p:extLst>
      <p:ext uri="{BB962C8B-B14F-4D97-AF65-F5344CB8AC3E}">
        <p14:creationId xmlns:p14="http://schemas.microsoft.com/office/powerpoint/2010/main" val="3247525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0" y="228600"/>
            <a:ext cx="9143998" cy="888018"/>
          </a:xfrm>
        </p:spPr>
        <p:txBody>
          <a:bodyPr/>
          <a:lstStyle/>
          <a:p>
            <a:r>
              <a:rPr lang="en-US" dirty="0"/>
              <a:t>Narrative / Stories</a:t>
            </a:r>
          </a:p>
          <a:p>
            <a:r>
              <a:rPr lang="en-US" sz="2000" dirty="0">
                <a:solidFill>
                  <a:schemeClr val="tx1"/>
                </a:solidFill>
              </a:rPr>
              <a:t>FPHS Annual Report &amp; Analysis by REDE</a:t>
            </a:r>
          </a:p>
          <a:p>
            <a:endParaRPr lang="en-US" sz="2000" dirty="0"/>
          </a:p>
        </p:txBody>
      </p:sp>
      <p:sp>
        <p:nvSpPr>
          <p:cNvPr id="3" name="Text Placeholder 2"/>
          <p:cNvSpPr>
            <a:spLocks noGrp="1"/>
          </p:cNvSpPr>
          <p:nvPr>
            <p:ph type="body" sz="quarter" idx="22"/>
          </p:nvPr>
        </p:nvSpPr>
        <p:spPr>
          <a:xfrm>
            <a:off x="1066799" y="1676400"/>
            <a:ext cx="7010401" cy="4267200"/>
          </a:xfrm>
        </p:spPr>
        <p:txBody>
          <a:bodyPr/>
          <a:lstStyle/>
          <a:p>
            <a:pPr marL="233363" lvl="1" indent="0">
              <a:buNone/>
            </a:pPr>
            <a:endParaRPr lang="en-US" sz="1200" dirty="0">
              <a:solidFill>
                <a:schemeClr val="tx1"/>
              </a:solidFill>
            </a:endParaRPr>
          </a:p>
          <a:p>
            <a:pPr marL="342900" lvl="0" indent="-342900">
              <a:buFont typeface="+mj-lt"/>
              <a:buAutoNum type="arabicPeriod"/>
            </a:pPr>
            <a:r>
              <a:rPr lang="en-US" sz="1800" dirty="0"/>
              <a:t>What </a:t>
            </a:r>
            <a:r>
              <a:rPr lang="en-US" sz="1800" dirty="0">
                <a:solidFill>
                  <a:srgbClr val="2DA1A8"/>
                </a:solidFill>
              </a:rPr>
              <a:t>changed for the people </a:t>
            </a:r>
            <a:r>
              <a:rPr lang="en-US" sz="1800" dirty="0"/>
              <a:t>of your jurisdiction about the FPHS available to them?</a:t>
            </a:r>
          </a:p>
          <a:p>
            <a:pPr marL="342900" lvl="0" indent="-342900">
              <a:buFont typeface="+mj-lt"/>
              <a:buAutoNum type="arabicPeriod"/>
            </a:pPr>
            <a:endParaRPr lang="en-US" sz="1800" dirty="0"/>
          </a:p>
          <a:p>
            <a:pPr marL="342900" indent="-342900">
              <a:buFont typeface="+mj-lt"/>
              <a:buAutoNum type="arabicPeriod"/>
            </a:pPr>
            <a:r>
              <a:rPr lang="en-US" sz="1800" dirty="0"/>
              <a:t>What </a:t>
            </a:r>
            <a:r>
              <a:rPr lang="en-US" sz="1800" dirty="0">
                <a:solidFill>
                  <a:srgbClr val="349D96"/>
                </a:solidFill>
              </a:rPr>
              <a:t>changed in capacity, expertise or structure </a:t>
            </a:r>
            <a:r>
              <a:rPr lang="en-US" sz="1800" dirty="0"/>
              <a:t>of how FPHS are delivered in your jurisdiction?</a:t>
            </a:r>
          </a:p>
          <a:p>
            <a:pPr marL="342900" lvl="0" indent="-342900">
              <a:buFont typeface="+mj-lt"/>
              <a:buAutoNum type="arabicPeriod"/>
            </a:pPr>
            <a:endParaRPr lang="en-US" sz="1800" dirty="0"/>
          </a:p>
          <a:p>
            <a:pPr marL="342900" lvl="0" indent="-342900">
              <a:buFont typeface="+mj-lt"/>
              <a:buAutoNum type="arabicPeriod"/>
            </a:pPr>
            <a:r>
              <a:rPr lang="en-US" sz="1800" dirty="0"/>
              <a:t>Examples of how </a:t>
            </a:r>
            <a:r>
              <a:rPr lang="en-US" sz="1800" dirty="0">
                <a:solidFill>
                  <a:srgbClr val="349D96"/>
                </a:solidFill>
              </a:rPr>
              <a:t>past FPHS investments </a:t>
            </a:r>
            <a:r>
              <a:rPr lang="en-US" sz="1800" dirty="0"/>
              <a:t>impacted your jurisdiction’s ability to response to the pandemic</a:t>
            </a:r>
          </a:p>
          <a:p>
            <a:pPr marL="342900" lvl="0" indent="-342900">
              <a:buFont typeface="+mj-lt"/>
              <a:buAutoNum type="arabicPeriod"/>
            </a:pPr>
            <a:endParaRPr lang="en-US" sz="1800" dirty="0"/>
          </a:p>
          <a:p>
            <a:pPr marL="342900" lvl="0" indent="-342900">
              <a:buFont typeface="+mj-lt"/>
              <a:buAutoNum type="arabicPeriod"/>
            </a:pPr>
            <a:r>
              <a:rPr lang="en-US" sz="1800" dirty="0"/>
              <a:t>Examples of </a:t>
            </a:r>
            <a:r>
              <a:rPr lang="en-US" sz="1800" dirty="0">
                <a:solidFill>
                  <a:srgbClr val="349D96"/>
                </a:solidFill>
              </a:rPr>
              <a:t>new ways </a:t>
            </a:r>
            <a:r>
              <a:rPr lang="en-US" sz="1800" dirty="0"/>
              <a:t>FPHS services were delivered during the pandemic response that are improvements over the old ways</a:t>
            </a:r>
          </a:p>
        </p:txBody>
      </p:sp>
    </p:spTree>
    <p:extLst>
      <p:ext uri="{BB962C8B-B14F-4D97-AF65-F5344CB8AC3E}">
        <p14:creationId xmlns:p14="http://schemas.microsoft.com/office/powerpoint/2010/main" val="2255315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2AE8DA35-223C-734E-BC8C-63E39234F638}"/>
              </a:ext>
            </a:extLst>
          </p:cNvPr>
          <p:cNvPicPr>
            <a:picLocks noChangeAspect="1"/>
          </p:cNvPicPr>
          <p:nvPr/>
        </p:nvPicPr>
        <p:blipFill>
          <a:blip r:embed="rId3"/>
          <a:stretch>
            <a:fillRect/>
          </a:stretch>
        </p:blipFill>
        <p:spPr>
          <a:xfrm>
            <a:off x="800100" y="1383224"/>
            <a:ext cx="7543800" cy="4091552"/>
          </a:xfrm>
          <a:prstGeom prst="rect">
            <a:avLst/>
          </a:prstGeom>
        </p:spPr>
      </p:pic>
      <p:sp>
        <p:nvSpPr>
          <p:cNvPr id="2" name="TextBox 1">
            <a:extLst>
              <a:ext uri="{FF2B5EF4-FFF2-40B4-BE49-F238E27FC236}">
                <a16:creationId xmlns:a16="http://schemas.microsoft.com/office/drawing/2014/main" id="{AE534EE0-7B9E-4D7F-8902-02812975A1C2}"/>
              </a:ext>
            </a:extLst>
          </p:cNvPr>
          <p:cNvSpPr txBox="1"/>
          <p:nvPr/>
        </p:nvSpPr>
        <p:spPr>
          <a:xfrm>
            <a:off x="1314450" y="1143000"/>
            <a:ext cx="6515100" cy="92333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A1A8"/>
                </a:solidFill>
                <a:effectLst/>
                <a:uLnTx/>
                <a:uFillTx/>
                <a:latin typeface="Calibri" panose="020F0502020204030204"/>
                <a:ea typeface="+mn-ea"/>
                <a:cs typeface="+mn-cs"/>
              </a:rPr>
              <a:t>New Ways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FPHS Services Were Delivered the Pandemic Response That Are Improvements Over the Old Ways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497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860" y="532095"/>
            <a:ext cx="9143998" cy="558230"/>
          </a:xfrm>
        </p:spPr>
        <p:txBody>
          <a:bodyPr/>
          <a:lstStyle/>
          <a:p>
            <a:r>
              <a:rPr lang="en-US" dirty="0"/>
              <a:t> </a:t>
            </a:r>
            <a:r>
              <a:rPr lang="en-US" b="1" dirty="0">
                <a:solidFill>
                  <a:srgbClr val="4D898C"/>
                </a:solidFill>
              </a:rPr>
              <a:t>Measures to Add</a:t>
            </a:r>
          </a:p>
          <a:p>
            <a:endParaRPr lang="en-US" sz="1200" dirty="0"/>
          </a:p>
        </p:txBody>
      </p:sp>
      <p:sp>
        <p:nvSpPr>
          <p:cNvPr id="3" name="Text Placeholder 2"/>
          <p:cNvSpPr>
            <a:spLocks noGrp="1"/>
          </p:cNvSpPr>
          <p:nvPr>
            <p:ph type="body" sz="quarter" idx="22"/>
          </p:nvPr>
        </p:nvSpPr>
        <p:spPr>
          <a:xfrm>
            <a:off x="676275" y="1905000"/>
            <a:ext cx="7791450" cy="4495800"/>
          </a:xfrm>
        </p:spPr>
        <p:txBody>
          <a:bodyPr/>
          <a:lstStyle/>
          <a:p>
            <a:pPr lvl="0"/>
            <a:r>
              <a:rPr lang="en-US" sz="2800" dirty="0"/>
              <a:t> Level of implementation and indicators</a:t>
            </a:r>
          </a:p>
          <a:p>
            <a:pPr lvl="1"/>
            <a:r>
              <a:rPr lang="en-US" sz="2400" dirty="0"/>
              <a:t>Additional program areas</a:t>
            </a:r>
          </a:p>
          <a:p>
            <a:pPr lvl="1"/>
            <a:r>
              <a:rPr lang="en-US" sz="2400" dirty="0"/>
              <a:t>Additional capability areas</a:t>
            </a:r>
          </a:p>
          <a:p>
            <a:r>
              <a:rPr lang="en-US" sz="2800" dirty="0"/>
              <a:t>Evaluation</a:t>
            </a:r>
          </a:p>
          <a:p>
            <a:pPr lvl="1"/>
            <a:r>
              <a:rPr lang="en-US" sz="2800" dirty="0"/>
              <a:t>Spending</a:t>
            </a:r>
          </a:p>
          <a:p>
            <a:pPr lvl="1"/>
            <a:r>
              <a:rPr lang="en-US" sz="2800" dirty="0"/>
              <a:t>Health equity measures </a:t>
            </a:r>
          </a:p>
          <a:p>
            <a:pPr lvl="1"/>
            <a:r>
              <a:rPr lang="en-US" sz="2800" dirty="0"/>
              <a:t>Health outcome measures</a:t>
            </a:r>
          </a:p>
          <a:p>
            <a:pPr lvl="1"/>
            <a:r>
              <a:rPr lang="en-US" sz="2800" dirty="0"/>
              <a:t>Service delivery model measures</a:t>
            </a:r>
          </a:p>
          <a:p>
            <a:pPr marL="0" lvl="0" indent="0">
              <a:buNone/>
            </a:pPr>
            <a:endParaRPr lang="en-US" sz="2800" dirty="0"/>
          </a:p>
          <a:p>
            <a:pPr lvl="1"/>
            <a:endParaRPr lang="en-US" sz="1400" dirty="0"/>
          </a:p>
          <a:p>
            <a:pPr lvl="1"/>
            <a:endParaRPr lang="en-US" sz="1400" dirty="0"/>
          </a:p>
          <a:p>
            <a:pPr marL="0" indent="0">
              <a:buNone/>
            </a:pPr>
            <a:endParaRPr lang="en-US" dirty="0"/>
          </a:p>
          <a:p>
            <a:pPr marL="0" indent="0">
              <a:buNone/>
            </a:pPr>
            <a:endParaRPr lang="en-US" sz="2400" dirty="0"/>
          </a:p>
          <a:p>
            <a:pPr marL="0" indent="0">
              <a:buNone/>
            </a:pPr>
            <a:endParaRPr lang="en-US" sz="2400" dirty="0"/>
          </a:p>
          <a:p>
            <a:pPr marL="519113" lvl="2" indent="0">
              <a:buNone/>
            </a:pPr>
            <a:endParaRPr lang="en-US" sz="2000" dirty="0"/>
          </a:p>
        </p:txBody>
      </p:sp>
    </p:spTree>
    <p:extLst>
      <p:ext uri="{BB962C8B-B14F-4D97-AF65-F5344CB8AC3E}">
        <p14:creationId xmlns:p14="http://schemas.microsoft.com/office/powerpoint/2010/main" val="1259885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888288" cy="1362075"/>
          </a:xfrm>
        </p:spPr>
        <p:txBody>
          <a:bodyPr>
            <a:normAutofit/>
          </a:bodyPr>
          <a:lstStyle/>
          <a:p>
            <a:r>
              <a:rPr lang="en-US" dirty="0" err="1"/>
              <a:t>What’S</a:t>
            </a:r>
            <a:r>
              <a:rPr lang="en-US" dirty="0"/>
              <a:t> next</a:t>
            </a:r>
          </a:p>
        </p:txBody>
      </p:sp>
      <p:sp>
        <p:nvSpPr>
          <p:cNvPr id="3" name="Text Placeholder 2"/>
          <p:cNvSpPr>
            <a:spLocks noGrp="1"/>
          </p:cNvSpPr>
          <p:nvPr>
            <p:ph type="body" idx="1"/>
          </p:nvPr>
        </p:nvSpPr>
        <p:spPr/>
        <p:txBody>
          <a:bodyPr/>
          <a:lstStyle/>
          <a:p>
            <a:r>
              <a:rPr lang="en-US" dirty="0"/>
              <a:t>Foundational Public Health Services</a:t>
            </a:r>
          </a:p>
        </p:txBody>
      </p:sp>
      <p:sp>
        <p:nvSpPr>
          <p:cNvPr id="4" name="Slide Number Placeholder 3"/>
          <p:cNvSpPr>
            <a:spLocks noGrp="1"/>
          </p:cNvSpPr>
          <p:nvPr>
            <p:ph type="sldNum" sz="quarter" idx="12"/>
          </p:nvPr>
        </p:nvSpPr>
        <p:spPr/>
        <p:txBody>
          <a:bodyPr/>
          <a:lstStyle/>
          <a:p>
            <a:fld id="{ACE77611-BED8-4DB5-BF26-DDBFA823D740}" type="slidenum">
              <a:rPr lang="en-US" smtClean="0"/>
              <a:t>35</a:t>
            </a:fld>
            <a:endParaRPr lang="en-US" dirty="0"/>
          </a:p>
        </p:txBody>
      </p:sp>
    </p:spTree>
    <p:extLst>
      <p:ext uri="{BB962C8B-B14F-4D97-AF65-F5344CB8AC3E}">
        <p14:creationId xmlns:p14="http://schemas.microsoft.com/office/powerpoint/2010/main" val="2856364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860" y="532095"/>
            <a:ext cx="9143998" cy="534705"/>
          </a:xfrm>
        </p:spPr>
        <p:txBody>
          <a:bodyPr/>
          <a:lstStyle/>
          <a:p>
            <a:r>
              <a:rPr lang="en-US" dirty="0"/>
              <a:t> </a:t>
            </a:r>
            <a:r>
              <a:rPr lang="en-US" b="1" dirty="0">
                <a:solidFill>
                  <a:srgbClr val="4D898C"/>
                </a:solidFill>
              </a:rPr>
              <a:t>Work ahead for 2022</a:t>
            </a:r>
          </a:p>
          <a:p>
            <a:r>
              <a:rPr lang="en-US" sz="1200" dirty="0"/>
              <a:t>W</a:t>
            </a:r>
          </a:p>
        </p:txBody>
      </p:sp>
      <p:sp>
        <p:nvSpPr>
          <p:cNvPr id="3" name="Text Placeholder 2"/>
          <p:cNvSpPr>
            <a:spLocks noGrp="1"/>
          </p:cNvSpPr>
          <p:nvPr>
            <p:ph type="body" sz="quarter" idx="22"/>
          </p:nvPr>
        </p:nvSpPr>
        <p:spPr>
          <a:xfrm>
            <a:off x="676275" y="1905000"/>
            <a:ext cx="7791450" cy="4495800"/>
          </a:xfrm>
        </p:spPr>
        <p:txBody>
          <a:bodyPr/>
          <a:lstStyle/>
          <a:p>
            <a:pPr lvl="0"/>
            <a:r>
              <a:rPr lang="en-US" sz="2800" dirty="0"/>
              <a:t>Finalize allocations for SFY23</a:t>
            </a:r>
            <a:endParaRPr lang="en-US" sz="2400" dirty="0"/>
          </a:p>
          <a:p>
            <a:pPr lvl="0"/>
            <a:r>
              <a:rPr lang="en-US" sz="2800" dirty="0"/>
              <a:t>Proposals and priorities for SFY24</a:t>
            </a:r>
          </a:p>
          <a:p>
            <a:pPr lvl="0"/>
            <a:r>
              <a:rPr lang="en-US" sz="2800" dirty="0"/>
              <a:t>Reset and renew</a:t>
            </a:r>
          </a:p>
          <a:p>
            <a:pPr lvl="0"/>
            <a:r>
              <a:rPr lang="en-US" sz="2800" dirty="0"/>
              <a:t>Focus on workforce</a:t>
            </a:r>
          </a:p>
          <a:p>
            <a:pPr lvl="0"/>
            <a:r>
              <a:rPr lang="en-US" sz="2800" dirty="0"/>
              <a:t>Work with PHAB on orientation, measures, recommendations</a:t>
            </a:r>
          </a:p>
          <a:p>
            <a:pPr marL="0" lvl="0" indent="0">
              <a:buNone/>
            </a:pPr>
            <a:endParaRPr lang="en-US" sz="2800" dirty="0"/>
          </a:p>
          <a:p>
            <a:pPr lvl="1"/>
            <a:endParaRPr lang="en-US" sz="1400" dirty="0"/>
          </a:p>
          <a:p>
            <a:pPr lvl="1"/>
            <a:endParaRPr lang="en-US" sz="1400" dirty="0"/>
          </a:p>
          <a:p>
            <a:pPr marL="0" indent="0">
              <a:buNone/>
            </a:pPr>
            <a:endParaRPr lang="en-US" dirty="0"/>
          </a:p>
          <a:p>
            <a:pPr marL="0" indent="0">
              <a:buNone/>
            </a:pPr>
            <a:endParaRPr lang="en-US" sz="2400" dirty="0"/>
          </a:p>
          <a:p>
            <a:pPr marL="0" indent="0">
              <a:buNone/>
            </a:pPr>
            <a:endParaRPr lang="en-US" sz="2400" dirty="0"/>
          </a:p>
          <a:p>
            <a:pPr marL="519113" lvl="2" indent="0">
              <a:buNone/>
            </a:pPr>
            <a:endParaRPr lang="en-US" sz="2000" dirty="0"/>
          </a:p>
        </p:txBody>
      </p:sp>
    </p:spTree>
    <p:extLst>
      <p:ext uri="{BB962C8B-B14F-4D97-AF65-F5344CB8AC3E}">
        <p14:creationId xmlns:p14="http://schemas.microsoft.com/office/powerpoint/2010/main" val="2983792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ground&#10;&#10;Description automatically generated">
            <a:extLst>
              <a:ext uri="{FF2B5EF4-FFF2-40B4-BE49-F238E27FC236}">
                <a16:creationId xmlns:a16="http://schemas.microsoft.com/office/drawing/2014/main" id="{071625BC-FAEC-4EE8-B6D8-83CA87AE6AE2}"/>
              </a:ext>
            </a:extLst>
          </p:cNvPr>
          <p:cNvPicPr>
            <a:picLocks noChangeAspect="1"/>
          </p:cNvPicPr>
          <p:nvPr/>
        </p:nvPicPr>
        <p:blipFill rotWithShape="1">
          <a:blip r:embed="rId3">
            <a:extLst>
              <a:ext uri="{28A0092B-C50C-407E-A947-70E740481C1C}">
                <a14:useLocalDpi xmlns:a14="http://schemas.microsoft.com/office/drawing/2010/main" val="0"/>
              </a:ext>
            </a:extLst>
          </a:blip>
          <a:srcRect t="425" b="21572"/>
          <a:stretch/>
        </p:blipFill>
        <p:spPr>
          <a:xfrm>
            <a:off x="0" y="1039590"/>
            <a:ext cx="9144000" cy="4778820"/>
          </a:xfrm>
          <a:prstGeom prst="rect">
            <a:avLst/>
          </a:prstGeom>
          <a:noFill/>
        </p:spPr>
      </p:pic>
      <p:sp>
        <p:nvSpPr>
          <p:cNvPr id="7" name="TextBox 6">
            <a:extLst>
              <a:ext uri="{FF2B5EF4-FFF2-40B4-BE49-F238E27FC236}">
                <a16:creationId xmlns:a16="http://schemas.microsoft.com/office/drawing/2014/main" id="{2A3B60AC-958B-4035-853C-7081E0AF4183}"/>
              </a:ext>
            </a:extLst>
          </p:cNvPr>
          <p:cNvSpPr txBox="1"/>
          <p:nvPr/>
        </p:nvSpPr>
        <p:spPr>
          <a:xfrm>
            <a:off x="3844076" y="152400"/>
            <a:ext cx="1455848" cy="707886"/>
          </a:xfrm>
          <a:prstGeom prst="rect">
            <a:avLst/>
          </a:prstGeom>
          <a:noFill/>
        </p:spPr>
        <p:txBody>
          <a:bodyPr wrap="none" rtlCol="0">
            <a:spAutoFit/>
          </a:bodyPr>
          <a:lstStyle/>
          <a:p>
            <a:r>
              <a:rPr lang="en-US" sz="4000" b="1" dirty="0">
                <a:solidFill>
                  <a:srgbClr val="349D96"/>
                </a:solidFill>
                <a:latin typeface="Century Gothic" panose="020B0502020202020204" pitchFamily="34" charset="0"/>
              </a:rPr>
              <a:t>Bund</a:t>
            </a:r>
          </a:p>
        </p:txBody>
      </p:sp>
    </p:spTree>
    <p:extLst>
      <p:ext uri="{BB962C8B-B14F-4D97-AF65-F5344CB8AC3E}">
        <p14:creationId xmlns:p14="http://schemas.microsoft.com/office/powerpoint/2010/main" val="214816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49D96"/>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E77611-BED8-4DB5-BF26-DDBFA823D740}" type="slidenum">
              <a:rPr lang="en-US" smtClean="0"/>
              <a:t>38</a:t>
            </a:fld>
            <a:endParaRPr lang="en-US" dirty="0"/>
          </a:p>
        </p:txBody>
      </p:sp>
      <p:sp>
        <p:nvSpPr>
          <p:cNvPr id="4" name="Title 1"/>
          <p:cNvSpPr txBox="1">
            <a:spLocks/>
          </p:cNvSpPr>
          <p:nvPr/>
        </p:nvSpPr>
        <p:spPr>
          <a:xfrm>
            <a:off x="245853" y="1773941"/>
            <a:ext cx="8686800" cy="17573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lvl="0" algn="ctr">
              <a:defRPr/>
            </a:pPr>
            <a:r>
              <a:rPr kumimoji="0" lang="en-US" sz="4000" i="0" u="none" strike="noStrike" kern="1200" cap="none" spc="0" normalizeH="0" baseline="0" noProof="0" dirty="0">
                <a:ln>
                  <a:noFill/>
                </a:ln>
                <a:solidFill>
                  <a:schemeClr val="bg1"/>
                </a:solidFill>
                <a:effectLst/>
                <a:uLnTx/>
                <a:uFillTx/>
                <a:cs typeface="Calibri" panose="020F0502020204030204" pitchFamily="34" charset="0"/>
              </a:rPr>
              <a:t>Foundational Public Health Services</a:t>
            </a:r>
            <a:br>
              <a:rPr kumimoji="0" lang="en-US" sz="3600" i="0" u="none" strike="noStrike" kern="1200" cap="none" spc="0" normalizeH="0" baseline="0" noProof="0" dirty="0">
                <a:ln>
                  <a:noFill/>
                </a:ln>
                <a:solidFill>
                  <a:schemeClr val="bg1"/>
                </a:solidFill>
                <a:effectLst/>
                <a:uLnTx/>
                <a:uFillTx/>
              </a:rPr>
            </a:br>
            <a:br>
              <a:rPr kumimoji="0" lang="en-US" sz="3600" i="0" u="none" strike="noStrike" kern="1200" cap="none" spc="0" normalizeH="0" baseline="0" noProof="0" dirty="0">
                <a:ln>
                  <a:noFill/>
                </a:ln>
                <a:solidFill>
                  <a:schemeClr val="bg1"/>
                </a:solidFill>
                <a:effectLst/>
                <a:uLnTx/>
                <a:uFillTx/>
              </a:rPr>
            </a:br>
            <a:r>
              <a:rPr kumimoji="0" lang="en-US" sz="2800" b="1" i="0" u="none" strike="noStrike" kern="1200" cap="none" spc="0" normalizeH="0" baseline="0" noProof="0" dirty="0">
                <a:ln>
                  <a:noFill/>
                </a:ln>
                <a:solidFill>
                  <a:schemeClr val="bg1"/>
                </a:solidFill>
                <a:effectLst/>
                <a:uLnTx/>
                <a:uFillTx/>
                <a:latin typeface="+mn-lt"/>
              </a:rPr>
              <a:t>Healthy. </a:t>
            </a:r>
            <a:r>
              <a:rPr lang="en-US" sz="2800" dirty="0">
                <a:solidFill>
                  <a:schemeClr val="bg1"/>
                </a:solidFill>
                <a:latin typeface="+mn-lt"/>
              </a:rPr>
              <a:t>Vital</a:t>
            </a:r>
            <a:r>
              <a:rPr kumimoji="0" lang="en-US" sz="2800" b="0" i="0" u="none" strike="noStrike" kern="1200" cap="none" spc="0" normalizeH="0" baseline="0" noProof="0" dirty="0">
                <a:ln>
                  <a:noFill/>
                </a:ln>
                <a:solidFill>
                  <a:schemeClr val="bg1"/>
                </a:solidFill>
                <a:effectLst/>
                <a:uLnTx/>
                <a:uFillTx/>
                <a:latin typeface="+mn-lt"/>
              </a:rPr>
              <a:t>. </a:t>
            </a:r>
            <a:r>
              <a:rPr kumimoji="0" lang="en-US" sz="2800" b="1" i="0" u="none" strike="noStrike" kern="1200" cap="none" spc="0" normalizeH="0" baseline="0" noProof="0" dirty="0">
                <a:ln>
                  <a:noFill/>
                </a:ln>
                <a:solidFill>
                  <a:schemeClr val="bg1"/>
                </a:solidFill>
                <a:effectLst/>
                <a:uLnTx/>
                <a:uFillTx/>
                <a:latin typeface="+mn-lt"/>
              </a:rPr>
              <a:t>Everyone. </a:t>
            </a:r>
            <a:r>
              <a:rPr lang="en-US" sz="2800" dirty="0">
                <a:solidFill>
                  <a:schemeClr val="bg1"/>
                </a:solidFill>
                <a:latin typeface="+mn-lt"/>
              </a:rPr>
              <a:t>Everywhere</a:t>
            </a:r>
            <a:r>
              <a:rPr kumimoji="0" lang="en-US" sz="2800" b="0" i="0" u="none" strike="noStrike" kern="1200" cap="none" spc="0" normalizeH="0" baseline="0" noProof="0" dirty="0">
                <a:ln>
                  <a:noFill/>
                </a:ln>
                <a:solidFill>
                  <a:schemeClr val="bg1"/>
                </a:solidFill>
                <a:effectLst/>
                <a:uLnTx/>
                <a:uFillTx/>
                <a:latin typeface="+mn-lt"/>
              </a:rPr>
              <a:t>.</a:t>
            </a:r>
          </a:p>
        </p:txBody>
      </p:sp>
      <p:cxnSp>
        <p:nvCxnSpPr>
          <p:cNvPr id="5" name="Straight Connector 4"/>
          <p:cNvCxnSpPr/>
          <p:nvPr/>
        </p:nvCxnSpPr>
        <p:spPr>
          <a:xfrm>
            <a:off x="2427211" y="2665560"/>
            <a:ext cx="4448042" cy="0"/>
          </a:xfrm>
          <a:prstGeom prst="line">
            <a:avLst/>
          </a:prstGeom>
          <a:noFill/>
          <a:ln w="38100" cap="flat" cmpd="sng" algn="ctr">
            <a:solidFill>
              <a:schemeClr val="tx1"/>
            </a:solidFill>
            <a:prstDash val="solid"/>
            <a:miter lim="800000"/>
          </a:ln>
          <a:effectLst>
            <a:outerShdw blurRad="50800" dist="38100" dir="2700000" algn="tl" rotWithShape="0">
              <a:prstClr val="black">
                <a:alpha val="40000"/>
              </a:prstClr>
            </a:outerShdw>
          </a:effectLst>
        </p:spPr>
      </p:cxnSp>
      <p:sp>
        <p:nvSpPr>
          <p:cNvPr id="3" name="Rectangle 2"/>
          <p:cNvSpPr/>
          <p:nvPr/>
        </p:nvSpPr>
        <p:spPr>
          <a:xfrm>
            <a:off x="4191000" y="6477000"/>
            <a:ext cx="685800" cy="381000"/>
          </a:xfrm>
          <a:prstGeom prst="rect">
            <a:avLst/>
          </a:prstGeom>
          <a:solidFill>
            <a:srgbClr val="349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349D96"/>
                </a:solidFill>
              </a:ln>
            </a:endParaRPr>
          </a:p>
        </p:txBody>
      </p:sp>
      <p:sp>
        <p:nvSpPr>
          <p:cNvPr id="6" name="TextBox 5"/>
          <p:cNvSpPr txBox="1"/>
          <p:nvPr/>
        </p:nvSpPr>
        <p:spPr>
          <a:xfrm>
            <a:off x="1217407" y="2839019"/>
            <a:ext cx="6867649" cy="4339650"/>
          </a:xfrm>
          <a:prstGeom prst="rect">
            <a:avLst/>
          </a:prstGeom>
          <a:noFill/>
        </p:spPr>
        <p:txBody>
          <a:bodyPr wrap="none" rtlCol="0">
            <a:spAutoFit/>
          </a:bodyPr>
          <a:lstStyle/>
          <a:p>
            <a:pPr algn="ctr"/>
            <a:endParaRPr lang="en-US" sz="2800" dirty="0"/>
          </a:p>
          <a:p>
            <a:pPr algn="ctr"/>
            <a:endParaRPr lang="en-US" sz="2800" dirty="0"/>
          </a:p>
          <a:p>
            <a:pPr algn="ctr"/>
            <a:r>
              <a:rPr lang="en-US" sz="2400" dirty="0"/>
              <a:t>Jaime Bodden</a:t>
            </a:r>
          </a:p>
          <a:p>
            <a:pPr algn="ctr"/>
            <a:r>
              <a:rPr lang="en-US" sz="2400" dirty="0"/>
              <a:t>Washington State Association of Local Health Officials</a:t>
            </a:r>
          </a:p>
          <a:p>
            <a:pPr algn="ctr"/>
            <a:r>
              <a:rPr lang="en-US" sz="2400" dirty="0"/>
              <a:t>jbodden@wsac.org</a:t>
            </a:r>
          </a:p>
          <a:p>
            <a:pPr algn="ctr"/>
            <a:endParaRPr lang="en-US" sz="2400" dirty="0"/>
          </a:p>
          <a:p>
            <a:pPr algn="ctr"/>
            <a:r>
              <a:rPr lang="en-US" sz="2400" dirty="0"/>
              <a:t>Maria Courogen</a:t>
            </a:r>
          </a:p>
          <a:p>
            <a:pPr algn="ctr"/>
            <a:r>
              <a:rPr lang="en-US" sz="2400" dirty="0"/>
              <a:t>Washington State Department of Health</a:t>
            </a:r>
          </a:p>
          <a:p>
            <a:pPr algn="ctr"/>
            <a:r>
              <a:rPr lang="en-US" sz="2400" dirty="0"/>
              <a:t>maria.courogen@doh.wa.gov</a:t>
            </a:r>
          </a:p>
          <a:p>
            <a:pPr algn="ctr"/>
            <a:endParaRPr lang="en-US" sz="2400" dirty="0"/>
          </a:p>
          <a:p>
            <a:pPr algn="ctr"/>
            <a:endParaRPr lang="en-US" sz="2800" dirty="0"/>
          </a:p>
        </p:txBody>
      </p:sp>
    </p:spTree>
    <p:extLst>
      <p:ext uri="{BB962C8B-B14F-4D97-AF65-F5344CB8AC3E}">
        <p14:creationId xmlns:p14="http://schemas.microsoft.com/office/powerpoint/2010/main" val="390707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Diagram&#10;&#10;Description automatically generated">
            <a:extLst>
              <a:ext uri="{FF2B5EF4-FFF2-40B4-BE49-F238E27FC236}">
                <a16:creationId xmlns:a16="http://schemas.microsoft.com/office/drawing/2014/main" id="{3EA58F44-3BB4-4B08-8647-E259081A49FF}"/>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734" b="1734"/>
          <a:stretch>
            <a:fillRect/>
          </a:stretch>
        </p:blipFill>
        <p:spPr/>
      </p:pic>
      <p:sp>
        <p:nvSpPr>
          <p:cNvPr id="2" name="TextBox 1">
            <a:extLst>
              <a:ext uri="{FF2B5EF4-FFF2-40B4-BE49-F238E27FC236}">
                <a16:creationId xmlns:a16="http://schemas.microsoft.com/office/drawing/2014/main" id="{78CE2E80-60AF-4DF1-BEC9-7627543B28C3}"/>
              </a:ext>
            </a:extLst>
          </p:cNvPr>
          <p:cNvSpPr txBox="1"/>
          <p:nvPr/>
        </p:nvSpPr>
        <p:spPr>
          <a:xfrm>
            <a:off x="6858000" y="457200"/>
            <a:ext cx="1861131" cy="369332"/>
          </a:xfrm>
          <a:prstGeom prst="rect">
            <a:avLst/>
          </a:prstGeom>
          <a:noFill/>
        </p:spPr>
        <p:txBody>
          <a:bodyPr wrap="square" rtlCol="0">
            <a:spAutoFit/>
          </a:bodyPr>
          <a:lstStyle/>
          <a:p>
            <a:r>
              <a:rPr lang="en-US" dirty="0">
                <a:solidFill>
                  <a:srgbClr val="FF0000"/>
                </a:solidFill>
              </a:rPr>
              <a:t>* Vital statistics</a:t>
            </a:r>
          </a:p>
        </p:txBody>
      </p:sp>
      <p:sp>
        <p:nvSpPr>
          <p:cNvPr id="3" name="TextBox 2">
            <a:extLst>
              <a:ext uri="{FF2B5EF4-FFF2-40B4-BE49-F238E27FC236}">
                <a16:creationId xmlns:a16="http://schemas.microsoft.com/office/drawing/2014/main" id="{114A40B1-8D34-4F68-B5CC-1D7311517A06}"/>
              </a:ext>
            </a:extLst>
          </p:cNvPr>
          <p:cNvSpPr txBox="1"/>
          <p:nvPr/>
        </p:nvSpPr>
        <p:spPr>
          <a:xfrm>
            <a:off x="6519818" y="3930134"/>
            <a:ext cx="300082" cy="369332"/>
          </a:xfrm>
          <a:prstGeom prst="rect">
            <a:avLst/>
          </a:prstGeom>
          <a:noFill/>
        </p:spPr>
        <p:txBody>
          <a:bodyPr wrap="none" rtlCol="0">
            <a:spAutoFit/>
          </a:bodyPr>
          <a:lstStyle/>
          <a:p>
            <a:r>
              <a:rPr lang="en-US" dirty="0">
                <a:solidFill>
                  <a:srgbClr val="FF0000"/>
                </a:solidFill>
              </a:rPr>
              <a:t>*</a:t>
            </a:r>
          </a:p>
        </p:txBody>
      </p:sp>
      <p:sp>
        <p:nvSpPr>
          <p:cNvPr id="5" name="TextBox 4">
            <a:extLst>
              <a:ext uri="{FF2B5EF4-FFF2-40B4-BE49-F238E27FC236}">
                <a16:creationId xmlns:a16="http://schemas.microsoft.com/office/drawing/2014/main" id="{FA0C9040-C228-42E5-9B24-3059E166DBBD}"/>
              </a:ext>
            </a:extLst>
          </p:cNvPr>
          <p:cNvSpPr txBox="1"/>
          <p:nvPr/>
        </p:nvSpPr>
        <p:spPr>
          <a:xfrm>
            <a:off x="8077200" y="3930134"/>
            <a:ext cx="300082" cy="369332"/>
          </a:xfrm>
          <a:prstGeom prst="rect">
            <a:avLst/>
          </a:prstGeom>
          <a:noFill/>
        </p:spPr>
        <p:txBody>
          <a:bodyPr wrap="none" rtlCol="0">
            <a:spAutoFit/>
          </a:bodyPr>
          <a:lstStyle/>
          <a:p>
            <a:r>
              <a:rPr lang="en-US" dirty="0">
                <a:solidFill>
                  <a:srgbClr val="FF0000"/>
                </a:solidFill>
              </a:rPr>
              <a:t>*</a:t>
            </a:r>
          </a:p>
        </p:txBody>
      </p:sp>
    </p:spTree>
    <p:extLst>
      <p:ext uri="{BB962C8B-B14F-4D97-AF65-F5344CB8AC3E}">
        <p14:creationId xmlns:p14="http://schemas.microsoft.com/office/powerpoint/2010/main" val="423858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013F16-6991-4B3C-8D57-9DBA39340BF1}"/>
              </a:ext>
            </a:extLst>
          </p:cNvPr>
          <p:cNvSpPr>
            <a:spLocks noGrp="1"/>
          </p:cNvSpPr>
          <p:nvPr>
            <p:ph type="body" sz="quarter" idx="21"/>
          </p:nvPr>
        </p:nvSpPr>
        <p:spPr/>
        <p:txBody>
          <a:bodyPr/>
          <a:lstStyle/>
          <a:p>
            <a:r>
              <a:rPr lang="en-US" b="1" dirty="0">
                <a:solidFill>
                  <a:srgbClr val="4D898C"/>
                </a:solidFill>
              </a:rPr>
              <a:t>FPHS Parameters</a:t>
            </a:r>
          </a:p>
        </p:txBody>
      </p:sp>
      <p:sp>
        <p:nvSpPr>
          <p:cNvPr id="3" name="Text Placeholder 2">
            <a:extLst>
              <a:ext uri="{FF2B5EF4-FFF2-40B4-BE49-F238E27FC236}">
                <a16:creationId xmlns:a16="http://schemas.microsoft.com/office/drawing/2014/main" id="{084E073C-E5CE-4523-B338-947CE19F34D9}"/>
              </a:ext>
            </a:extLst>
          </p:cNvPr>
          <p:cNvSpPr>
            <a:spLocks noGrp="1"/>
          </p:cNvSpPr>
          <p:nvPr>
            <p:ph type="body" sz="quarter" idx="22"/>
          </p:nvPr>
        </p:nvSpPr>
        <p:spPr/>
        <p:txBody>
          <a:bodyPr/>
          <a:lstStyle/>
          <a:p>
            <a:r>
              <a:rPr lang="en-US" dirty="0"/>
              <a:t>Definitions</a:t>
            </a:r>
          </a:p>
          <a:p>
            <a:r>
              <a:rPr lang="en-US" dirty="0"/>
              <a:t>Government is the primary or unique provider of the services</a:t>
            </a:r>
          </a:p>
          <a:p>
            <a:r>
              <a:rPr lang="en-US" dirty="0"/>
              <a:t>Population-based</a:t>
            </a:r>
          </a:p>
          <a:p>
            <a:r>
              <a:rPr lang="en-US" dirty="0"/>
              <a:t>Need to be available everywhere</a:t>
            </a:r>
          </a:p>
        </p:txBody>
      </p:sp>
    </p:spTree>
    <p:extLst>
      <p:ext uri="{BB962C8B-B14F-4D97-AF65-F5344CB8AC3E}">
        <p14:creationId xmlns:p14="http://schemas.microsoft.com/office/powerpoint/2010/main" val="428701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D7A5B-6965-4AD0-ADC7-30AE6833779E}"/>
              </a:ext>
            </a:extLst>
          </p:cNvPr>
          <p:cNvSpPr>
            <a:spLocks noGrp="1"/>
          </p:cNvSpPr>
          <p:nvPr>
            <p:ph type="body" sz="quarter" idx="21"/>
          </p:nvPr>
        </p:nvSpPr>
        <p:spPr/>
        <p:txBody>
          <a:bodyPr/>
          <a:lstStyle/>
          <a:p>
            <a:r>
              <a:rPr lang="en-US" b="1" dirty="0">
                <a:solidFill>
                  <a:srgbClr val="4D898C"/>
                </a:solidFill>
              </a:rPr>
              <a:t>FPHS Goal</a:t>
            </a:r>
          </a:p>
        </p:txBody>
      </p:sp>
      <p:sp>
        <p:nvSpPr>
          <p:cNvPr id="3" name="Text Placeholder 2">
            <a:extLst>
              <a:ext uri="{FF2B5EF4-FFF2-40B4-BE49-F238E27FC236}">
                <a16:creationId xmlns:a16="http://schemas.microsoft.com/office/drawing/2014/main" id="{40DEA34C-7B66-414E-9E3A-A4A9B1786252}"/>
              </a:ext>
            </a:extLst>
          </p:cNvPr>
          <p:cNvSpPr>
            <a:spLocks noGrp="1"/>
          </p:cNvSpPr>
          <p:nvPr>
            <p:ph type="body" sz="quarter" idx="22"/>
          </p:nvPr>
        </p:nvSpPr>
        <p:spPr>
          <a:xfrm>
            <a:off x="808278" y="1606082"/>
            <a:ext cx="7553207" cy="4489917"/>
          </a:xfrm>
        </p:spPr>
        <p:txBody>
          <a:bodyPr/>
          <a:lstStyle/>
          <a:p>
            <a:pPr marL="0" indent="0" algn="ctr">
              <a:buNone/>
            </a:pPr>
            <a:r>
              <a:rPr lang="en-US" sz="2400" dirty="0"/>
              <a:t>Full funding and implementation of FPHS statewide</a:t>
            </a:r>
          </a:p>
          <a:p>
            <a:pPr marL="0" indent="0" algn="ctr">
              <a:buNone/>
            </a:pPr>
            <a:endParaRPr lang="en-US" dirty="0"/>
          </a:p>
          <a:p>
            <a:pPr lvl="0"/>
            <a:r>
              <a:rPr lang="en-US" sz="1800" dirty="0"/>
              <a:t>Full funding of FPHS</a:t>
            </a:r>
          </a:p>
          <a:p>
            <a:pPr lvl="1"/>
            <a:r>
              <a:rPr lang="en-US" sz="1800" dirty="0"/>
              <a:t>with </a:t>
            </a:r>
            <a:r>
              <a:rPr lang="en-US" sz="1800" dirty="0">
                <a:solidFill>
                  <a:srgbClr val="349D96"/>
                </a:solidFill>
              </a:rPr>
              <a:t>adequate</a:t>
            </a:r>
            <a:r>
              <a:rPr lang="en-US" sz="1800" dirty="0"/>
              <a:t>, </a:t>
            </a:r>
            <a:r>
              <a:rPr lang="en-US" sz="1800" dirty="0">
                <a:solidFill>
                  <a:srgbClr val="349D96"/>
                </a:solidFill>
              </a:rPr>
              <a:t>dedicated</a:t>
            </a:r>
            <a:r>
              <a:rPr lang="en-US" sz="1800" dirty="0"/>
              <a:t>, </a:t>
            </a:r>
            <a:r>
              <a:rPr lang="en-US" sz="1800" dirty="0">
                <a:solidFill>
                  <a:srgbClr val="349D96"/>
                </a:solidFill>
              </a:rPr>
              <a:t>stable</a:t>
            </a:r>
            <a:r>
              <a:rPr lang="en-US" sz="1800" dirty="0"/>
              <a:t> funding that keeps pace </a:t>
            </a:r>
            <a:r>
              <a:rPr lang="en-US" sz="1800" dirty="0">
                <a:solidFill>
                  <a:schemeClr val="tx1"/>
                </a:solidFill>
              </a:rPr>
              <a:t>with </a:t>
            </a:r>
            <a:r>
              <a:rPr lang="en-US" sz="1800" dirty="0">
                <a:solidFill>
                  <a:srgbClr val="349D96"/>
                </a:solidFill>
              </a:rPr>
              <a:t>inflation </a:t>
            </a:r>
            <a:r>
              <a:rPr lang="en-US" sz="1800" dirty="0"/>
              <a:t>and demand for services</a:t>
            </a:r>
          </a:p>
          <a:p>
            <a:pPr lvl="0"/>
            <a:endParaRPr lang="en-US" sz="1800" dirty="0"/>
          </a:p>
          <a:p>
            <a:pPr lvl="0"/>
            <a:r>
              <a:rPr lang="en-US" sz="1800" dirty="0"/>
              <a:t>Full implementation of FPHS</a:t>
            </a:r>
          </a:p>
          <a:p>
            <a:pPr lvl="1"/>
            <a:r>
              <a:rPr lang="en-US" sz="1800" dirty="0"/>
              <a:t>that includes system transformation and modernization to deliver services in the </a:t>
            </a:r>
            <a:r>
              <a:rPr lang="en-US" sz="1800" dirty="0">
                <a:solidFill>
                  <a:srgbClr val="349D96"/>
                </a:solidFill>
              </a:rPr>
              <a:t>most effective, efficient, and equitable manner possible for the funds available.  </a:t>
            </a:r>
            <a:endParaRPr lang="en-US" dirty="0">
              <a:solidFill>
                <a:srgbClr val="349D96"/>
              </a:solidFill>
            </a:endParaRPr>
          </a:p>
        </p:txBody>
      </p:sp>
    </p:spTree>
    <p:extLst>
      <p:ext uri="{BB962C8B-B14F-4D97-AF65-F5344CB8AC3E}">
        <p14:creationId xmlns:p14="http://schemas.microsoft.com/office/powerpoint/2010/main" val="59993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a:t>
            </a:r>
          </a:p>
        </p:txBody>
      </p:sp>
      <p:sp>
        <p:nvSpPr>
          <p:cNvPr id="3" name="Text Placeholder 2"/>
          <p:cNvSpPr>
            <a:spLocks noGrp="1"/>
          </p:cNvSpPr>
          <p:nvPr>
            <p:ph type="body" idx="1"/>
          </p:nvPr>
        </p:nvSpPr>
        <p:spPr/>
        <p:txBody>
          <a:bodyPr/>
          <a:lstStyle/>
          <a:p>
            <a:r>
              <a:rPr lang="en-US" dirty="0"/>
              <a:t>Foundational Public Health Services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E77611-BED8-4DB5-BF26-DDBFA823D740}" type="slidenum">
              <a:rPr kumimoji="0" lang="en-US" sz="1400" b="0" i="0" u="none" strike="noStrike" kern="1200" cap="none" spc="0" normalizeH="0" baseline="0" noProof="0" smtClean="0">
                <a:ln>
                  <a:noFill/>
                </a:ln>
                <a:solidFill>
                  <a:srgbClr val="404040"/>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40404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8868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396815" y="15240"/>
            <a:ext cx="8403103"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49D96"/>
                </a:solidFill>
                <a:effectLst/>
                <a:uLnTx/>
                <a:uFillTx/>
                <a:cs typeface="Calibri" panose="020F0502020204030204" pitchFamily="34" charset="0"/>
              </a:rPr>
              <a:t>Governmental Public Health System</a:t>
            </a:r>
          </a:p>
        </p:txBody>
      </p:sp>
      <p:sp>
        <p:nvSpPr>
          <p:cNvPr id="11" name="Slide Number Placeholder 10"/>
          <p:cNvSpPr>
            <a:spLocks noGrp="1"/>
          </p:cNvSpPr>
          <p:nvPr>
            <p:ph type="sldNum" sz="quarter" idx="12"/>
          </p:nvPr>
        </p:nvSpPr>
        <p:spPr/>
        <p:txBody>
          <a:bodyPr/>
          <a:lstStyle/>
          <a:p>
            <a:fld id="{ACE77611-BED8-4DB5-BF26-DDBFA823D740}" type="slidenum">
              <a:rPr lang="en-US" smtClean="0"/>
              <a:t>8</a:t>
            </a:fld>
            <a:endParaRPr lang="en-US"/>
          </a:p>
        </p:txBody>
      </p:sp>
      <p:sp>
        <p:nvSpPr>
          <p:cNvPr id="9" name="Freeform 8">
            <a:extLst>
              <a:ext uri="{FF2B5EF4-FFF2-40B4-BE49-F238E27FC236}">
                <a16:creationId xmlns:a16="http://schemas.microsoft.com/office/drawing/2014/main" id="{2BE6B231-8C4A-A24F-A2CA-8F6CE851459F}"/>
              </a:ext>
            </a:extLst>
          </p:cNvPr>
          <p:cNvSpPr/>
          <p:nvPr/>
        </p:nvSpPr>
        <p:spPr>
          <a:xfrm>
            <a:off x="4572000" y="1066800"/>
            <a:ext cx="2630398" cy="2630398"/>
          </a:xfrm>
          <a:custGeom>
            <a:avLst/>
            <a:gdLst>
              <a:gd name="connsiteX0" fmla="*/ 0 w 2000250"/>
              <a:gd name="connsiteY0" fmla="*/ 0 h 2000250"/>
              <a:gd name="connsiteX1" fmla="*/ 2000250 w 2000250"/>
              <a:gd name="connsiteY1" fmla="*/ 2000250 h 2000250"/>
              <a:gd name="connsiteX2" fmla="*/ 0 w 2000250"/>
              <a:gd name="connsiteY2" fmla="*/ 2000250 h 2000250"/>
              <a:gd name="connsiteX3" fmla="*/ 0 w 2000250"/>
              <a:gd name="connsiteY3" fmla="*/ 0 h 2000250"/>
            </a:gdLst>
            <a:ahLst/>
            <a:cxnLst>
              <a:cxn ang="0">
                <a:pos x="connsiteX0" y="connsiteY0"/>
              </a:cxn>
              <a:cxn ang="0">
                <a:pos x="connsiteX1" y="connsiteY1"/>
              </a:cxn>
              <a:cxn ang="0">
                <a:pos x="connsiteX2" y="connsiteY2"/>
              </a:cxn>
              <a:cxn ang="0">
                <a:pos x="connsiteX3" y="connsiteY3"/>
              </a:cxn>
            </a:cxnLst>
            <a:rect l="l" t="t" r="r" b="b"/>
            <a:pathLst>
              <a:path w="2000250" h="2000250">
                <a:moveTo>
                  <a:pt x="0" y="0"/>
                </a:moveTo>
                <a:cubicBezTo>
                  <a:pt x="1104708" y="0"/>
                  <a:pt x="2000250" y="895542"/>
                  <a:pt x="2000250" y="2000250"/>
                </a:cubicBezTo>
                <a:lnTo>
                  <a:pt x="0" y="2000250"/>
                </a:lnTo>
                <a:lnTo>
                  <a:pt x="0" y="0"/>
                </a:lnTo>
                <a:close/>
              </a:path>
            </a:pathLst>
          </a:custGeom>
          <a:solidFill>
            <a:srgbClr val="1158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59BEE4A9-13C2-8546-8F8D-22AF7BAFD4BD}"/>
              </a:ext>
            </a:extLst>
          </p:cNvPr>
          <p:cNvSpPr/>
          <p:nvPr/>
        </p:nvSpPr>
        <p:spPr>
          <a:xfrm flipH="1">
            <a:off x="1792198" y="1066800"/>
            <a:ext cx="2630398" cy="2630398"/>
          </a:xfrm>
          <a:custGeom>
            <a:avLst/>
            <a:gdLst>
              <a:gd name="connsiteX0" fmla="*/ 0 w 2000250"/>
              <a:gd name="connsiteY0" fmla="*/ 0 h 2000250"/>
              <a:gd name="connsiteX1" fmla="*/ 2000250 w 2000250"/>
              <a:gd name="connsiteY1" fmla="*/ 2000250 h 2000250"/>
              <a:gd name="connsiteX2" fmla="*/ 0 w 2000250"/>
              <a:gd name="connsiteY2" fmla="*/ 2000250 h 2000250"/>
              <a:gd name="connsiteX3" fmla="*/ 0 w 2000250"/>
              <a:gd name="connsiteY3" fmla="*/ 0 h 2000250"/>
            </a:gdLst>
            <a:ahLst/>
            <a:cxnLst>
              <a:cxn ang="0">
                <a:pos x="connsiteX0" y="connsiteY0"/>
              </a:cxn>
              <a:cxn ang="0">
                <a:pos x="connsiteX1" y="connsiteY1"/>
              </a:cxn>
              <a:cxn ang="0">
                <a:pos x="connsiteX2" y="connsiteY2"/>
              </a:cxn>
              <a:cxn ang="0">
                <a:pos x="connsiteX3" y="connsiteY3"/>
              </a:cxn>
            </a:cxnLst>
            <a:rect l="l" t="t" r="r" b="b"/>
            <a:pathLst>
              <a:path w="2000250" h="2000250">
                <a:moveTo>
                  <a:pt x="0" y="0"/>
                </a:moveTo>
                <a:cubicBezTo>
                  <a:pt x="1104708" y="0"/>
                  <a:pt x="2000250" y="895542"/>
                  <a:pt x="2000250" y="2000250"/>
                </a:cubicBezTo>
                <a:lnTo>
                  <a:pt x="0" y="2000250"/>
                </a:lnTo>
                <a:lnTo>
                  <a:pt x="0" y="0"/>
                </a:lnTo>
                <a:close/>
              </a:path>
            </a:pathLst>
          </a:custGeom>
          <a:solidFill>
            <a:srgbClr val="349D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835A9328-7E11-1047-90BF-201453583D84}"/>
              </a:ext>
            </a:extLst>
          </p:cNvPr>
          <p:cNvSpPr/>
          <p:nvPr/>
        </p:nvSpPr>
        <p:spPr>
          <a:xfrm flipV="1">
            <a:off x="4572000" y="3832314"/>
            <a:ext cx="2630398" cy="2630398"/>
          </a:xfrm>
          <a:custGeom>
            <a:avLst/>
            <a:gdLst>
              <a:gd name="connsiteX0" fmla="*/ 0 w 2000250"/>
              <a:gd name="connsiteY0" fmla="*/ 0 h 2000250"/>
              <a:gd name="connsiteX1" fmla="*/ 2000250 w 2000250"/>
              <a:gd name="connsiteY1" fmla="*/ 2000250 h 2000250"/>
              <a:gd name="connsiteX2" fmla="*/ 0 w 2000250"/>
              <a:gd name="connsiteY2" fmla="*/ 2000250 h 2000250"/>
              <a:gd name="connsiteX3" fmla="*/ 0 w 2000250"/>
              <a:gd name="connsiteY3" fmla="*/ 0 h 2000250"/>
            </a:gdLst>
            <a:ahLst/>
            <a:cxnLst>
              <a:cxn ang="0">
                <a:pos x="connsiteX0" y="connsiteY0"/>
              </a:cxn>
              <a:cxn ang="0">
                <a:pos x="connsiteX1" y="connsiteY1"/>
              </a:cxn>
              <a:cxn ang="0">
                <a:pos x="connsiteX2" y="connsiteY2"/>
              </a:cxn>
              <a:cxn ang="0">
                <a:pos x="connsiteX3" y="connsiteY3"/>
              </a:cxn>
            </a:cxnLst>
            <a:rect l="l" t="t" r="r" b="b"/>
            <a:pathLst>
              <a:path w="2000250" h="2000250">
                <a:moveTo>
                  <a:pt x="0" y="0"/>
                </a:moveTo>
                <a:cubicBezTo>
                  <a:pt x="1104708" y="0"/>
                  <a:pt x="2000250" y="895542"/>
                  <a:pt x="2000250" y="2000250"/>
                </a:cubicBezTo>
                <a:lnTo>
                  <a:pt x="0" y="2000250"/>
                </a:lnTo>
                <a:lnTo>
                  <a:pt x="0" y="0"/>
                </a:lnTo>
                <a:close/>
              </a:path>
            </a:pathLst>
          </a:custGeom>
          <a:solidFill>
            <a:srgbClr val="387D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13E19DE6-D612-FF47-8320-BD02091896E4}"/>
              </a:ext>
            </a:extLst>
          </p:cNvPr>
          <p:cNvSpPr/>
          <p:nvPr/>
        </p:nvSpPr>
        <p:spPr>
          <a:xfrm flipH="1" flipV="1">
            <a:off x="1792198" y="3832314"/>
            <a:ext cx="2630398" cy="2630398"/>
          </a:xfrm>
          <a:custGeom>
            <a:avLst/>
            <a:gdLst>
              <a:gd name="connsiteX0" fmla="*/ 0 w 2000250"/>
              <a:gd name="connsiteY0" fmla="*/ 0 h 2000250"/>
              <a:gd name="connsiteX1" fmla="*/ 2000250 w 2000250"/>
              <a:gd name="connsiteY1" fmla="*/ 2000250 h 2000250"/>
              <a:gd name="connsiteX2" fmla="*/ 0 w 2000250"/>
              <a:gd name="connsiteY2" fmla="*/ 2000250 h 2000250"/>
              <a:gd name="connsiteX3" fmla="*/ 0 w 2000250"/>
              <a:gd name="connsiteY3" fmla="*/ 0 h 2000250"/>
            </a:gdLst>
            <a:ahLst/>
            <a:cxnLst>
              <a:cxn ang="0">
                <a:pos x="connsiteX0" y="connsiteY0"/>
              </a:cxn>
              <a:cxn ang="0">
                <a:pos x="connsiteX1" y="connsiteY1"/>
              </a:cxn>
              <a:cxn ang="0">
                <a:pos x="connsiteX2" y="connsiteY2"/>
              </a:cxn>
              <a:cxn ang="0">
                <a:pos x="connsiteX3" y="connsiteY3"/>
              </a:cxn>
            </a:cxnLst>
            <a:rect l="l" t="t" r="r" b="b"/>
            <a:pathLst>
              <a:path w="2000250" h="2000250">
                <a:moveTo>
                  <a:pt x="0" y="0"/>
                </a:moveTo>
                <a:cubicBezTo>
                  <a:pt x="1104708" y="0"/>
                  <a:pt x="2000250" y="895542"/>
                  <a:pt x="2000250" y="2000250"/>
                </a:cubicBezTo>
                <a:lnTo>
                  <a:pt x="0" y="2000250"/>
                </a:lnTo>
                <a:lnTo>
                  <a:pt x="0" y="0"/>
                </a:lnTo>
                <a:close/>
              </a:path>
            </a:pathLst>
          </a:custGeom>
          <a:solidFill>
            <a:srgbClr val="AF8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238B5B7F-B5B1-2942-9628-BC6217B14F44}"/>
              </a:ext>
            </a:extLst>
          </p:cNvPr>
          <p:cNvSpPr txBox="1"/>
          <p:nvPr/>
        </p:nvSpPr>
        <p:spPr>
          <a:xfrm>
            <a:off x="2591613" y="2436901"/>
            <a:ext cx="1809747" cy="1107996"/>
          </a:xfrm>
          <a:prstGeom prst="rect">
            <a:avLst/>
          </a:prstGeom>
          <a:noFill/>
        </p:spPr>
        <p:txBody>
          <a:bodyPr wrap="square" rtlCol="0">
            <a:spAutoFit/>
          </a:bodyPr>
          <a:lstStyle/>
          <a:p>
            <a:pPr algn="r"/>
            <a:r>
              <a:rPr lang="en-US" sz="2200" b="1" dirty="0">
                <a:solidFill>
                  <a:schemeClr val="bg1"/>
                </a:solidFill>
                <a:latin typeface="FranklinGothicURWConDem" pitchFamily="2" charset="0"/>
              </a:rPr>
              <a:t>State Board of Health</a:t>
            </a:r>
          </a:p>
          <a:p>
            <a:pPr algn="r"/>
            <a:r>
              <a:rPr lang="en-US" sz="2200" b="1" dirty="0">
                <a:solidFill>
                  <a:schemeClr val="bg1"/>
                </a:solidFill>
                <a:latin typeface="FranklinGothicURWConDem" pitchFamily="2" charset="0"/>
              </a:rPr>
              <a:t>(SBOH)</a:t>
            </a:r>
          </a:p>
        </p:txBody>
      </p:sp>
      <p:sp>
        <p:nvSpPr>
          <p:cNvPr id="16" name="TextBox 15">
            <a:extLst>
              <a:ext uri="{FF2B5EF4-FFF2-40B4-BE49-F238E27FC236}">
                <a16:creationId xmlns:a16="http://schemas.microsoft.com/office/drawing/2014/main" id="{45BA4E5D-DB7F-9B42-BB3A-EFCB752E9480}"/>
              </a:ext>
            </a:extLst>
          </p:cNvPr>
          <p:cNvSpPr txBox="1"/>
          <p:nvPr/>
        </p:nvSpPr>
        <p:spPr>
          <a:xfrm>
            <a:off x="4629486" y="2436901"/>
            <a:ext cx="2515426" cy="1107996"/>
          </a:xfrm>
          <a:prstGeom prst="rect">
            <a:avLst/>
          </a:prstGeom>
          <a:noFill/>
        </p:spPr>
        <p:txBody>
          <a:bodyPr wrap="square" rtlCol="0">
            <a:spAutoFit/>
          </a:bodyPr>
          <a:lstStyle/>
          <a:p>
            <a:r>
              <a:rPr lang="en-US" sz="2200" b="1" dirty="0">
                <a:solidFill>
                  <a:schemeClr val="bg1"/>
                </a:solidFill>
                <a:latin typeface="FranklinGothicURWConDem" pitchFamily="2" charset="0"/>
              </a:rPr>
              <a:t>State Department of Health </a:t>
            </a:r>
            <a:br>
              <a:rPr lang="en-US" sz="2200" b="1" dirty="0">
                <a:solidFill>
                  <a:schemeClr val="bg1"/>
                </a:solidFill>
                <a:latin typeface="FranklinGothicURWConDem" pitchFamily="2" charset="0"/>
              </a:rPr>
            </a:br>
            <a:r>
              <a:rPr lang="en-US" sz="2200" b="1" dirty="0">
                <a:solidFill>
                  <a:schemeClr val="bg1"/>
                </a:solidFill>
                <a:latin typeface="FranklinGothicURWConDem" pitchFamily="2" charset="0"/>
              </a:rPr>
              <a:t>(DOH)</a:t>
            </a:r>
          </a:p>
        </p:txBody>
      </p:sp>
      <p:sp>
        <p:nvSpPr>
          <p:cNvPr id="17" name="TextBox 16">
            <a:extLst>
              <a:ext uri="{FF2B5EF4-FFF2-40B4-BE49-F238E27FC236}">
                <a16:creationId xmlns:a16="http://schemas.microsoft.com/office/drawing/2014/main" id="{DF46F7BA-5BDE-894B-AE99-D729DFB759B5}"/>
              </a:ext>
            </a:extLst>
          </p:cNvPr>
          <p:cNvSpPr txBox="1"/>
          <p:nvPr/>
        </p:nvSpPr>
        <p:spPr>
          <a:xfrm>
            <a:off x="4703211" y="3937882"/>
            <a:ext cx="2499187" cy="1446550"/>
          </a:xfrm>
          <a:prstGeom prst="rect">
            <a:avLst/>
          </a:prstGeom>
          <a:noFill/>
        </p:spPr>
        <p:txBody>
          <a:bodyPr wrap="square" rtlCol="0">
            <a:spAutoFit/>
          </a:bodyPr>
          <a:lstStyle/>
          <a:p>
            <a:r>
              <a:rPr lang="en-US" sz="2200" b="1" dirty="0">
                <a:solidFill>
                  <a:schemeClr val="bg1"/>
                </a:solidFill>
                <a:latin typeface="FranklinGothicURWConDem" pitchFamily="2" charset="0"/>
              </a:rPr>
              <a:t>Sovereign Tribal Nations &amp; Indian Health Programs (IHP)</a:t>
            </a:r>
          </a:p>
        </p:txBody>
      </p:sp>
      <p:sp>
        <p:nvSpPr>
          <p:cNvPr id="18" name="TextBox 17">
            <a:extLst>
              <a:ext uri="{FF2B5EF4-FFF2-40B4-BE49-F238E27FC236}">
                <a16:creationId xmlns:a16="http://schemas.microsoft.com/office/drawing/2014/main" id="{8C7A32C8-09F9-9F48-8019-4F11CDE21015}"/>
              </a:ext>
            </a:extLst>
          </p:cNvPr>
          <p:cNvSpPr txBox="1"/>
          <p:nvPr/>
        </p:nvSpPr>
        <p:spPr>
          <a:xfrm>
            <a:off x="2585402" y="3937882"/>
            <a:ext cx="1815958" cy="1138773"/>
          </a:xfrm>
          <a:prstGeom prst="rect">
            <a:avLst/>
          </a:prstGeom>
          <a:noFill/>
        </p:spPr>
        <p:txBody>
          <a:bodyPr wrap="square" rtlCol="0">
            <a:spAutoFit/>
          </a:bodyPr>
          <a:lstStyle/>
          <a:p>
            <a:pPr algn="r"/>
            <a:r>
              <a:rPr lang="en-US" sz="2200" b="1" dirty="0">
                <a:solidFill>
                  <a:schemeClr val="bg1"/>
                </a:solidFill>
                <a:latin typeface="FranklinGothicURWConDem" pitchFamily="2" charset="0"/>
              </a:rPr>
              <a:t>Local Health Jurisdictions</a:t>
            </a:r>
          </a:p>
          <a:p>
            <a:pPr algn="r"/>
            <a:r>
              <a:rPr lang="en-US" sz="2200" b="1" dirty="0">
                <a:solidFill>
                  <a:schemeClr val="bg1"/>
                </a:solidFill>
                <a:latin typeface="FranklinGothicURWConDem" pitchFamily="2" charset="0"/>
              </a:rPr>
              <a:t>(LHJ</a:t>
            </a:r>
            <a:r>
              <a:rPr lang="en-US" sz="2400" b="1" dirty="0">
                <a:solidFill>
                  <a:schemeClr val="bg1"/>
                </a:solidFill>
                <a:latin typeface="FranklinGothicURWConDem" pitchFamily="2" charset="0"/>
              </a:rPr>
              <a:t>)</a:t>
            </a:r>
          </a:p>
        </p:txBody>
      </p:sp>
    </p:spTree>
    <p:extLst>
      <p:ext uri="{BB962C8B-B14F-4D97-AF65-F5344CB8AC3E}">
        <p14:creationId xmlns:p14="http://schemas.microsoft.com/office/powerpoint/2010/main" val="1717305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271410" y="63079"/>
            <a:ext cx="8403103" cy="9144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349D96"/>
                </a:solidFill>
                <a:effectLst/>
                <a:uLnTx/>
                <a:uFillTx/>
                <a:cs typeface="Calibri" panose="020F0502020204030204" pitchFamily="34" charset="0"/>
              </a:rPr>
              <a:t>FPHS Committee Structure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349D96"/>
                </a:solidFill>
                <a:effectLst/>
                <a:uLnTx/>
                <a:uFillTx/>
                <a:cs typeface="Calibri" panose="020F0502020204030204" pitchFamily="34" charset="0"/>
              </a:rPr>
              <a:t>  April 2022</a:t>
            </a:r>
          </a:p>
        </p:txBody>
      </p:sp>
      <p:sp>
        <p:nvSpPr>
          <p:cNvPr id="11" name="Slide Number Placeholder 10"/>
          <p:cNvSpPr>
            <a:spLocks noGrp="1"/>
          </p:cNvSpPr>
          <p:nvPr>
            <p:ph type="sldNum" sz="quarter" idx="12"/>
          </p:nvPr>
        </p:nvSpPr>
        <p:spPr>
          <a:xfrm>
            <a:off x="4315496" y="6577221"/>
            <a:ext cx="617321" cy="369332"/>
          </a:xfrm>
        </p:spPr>
        <p:txBody>
          <a:bodyPr/>
          <a:lstStyle/>
          <a:p>
            <a:fld id="{ACE77611-BED8-4DB5-BF26-DDBFA823D740}" type="slidenum">
              <a:rPr lang="en-US" smtClean="0"/>
              <a:t>9</a:t>
            </a:fld>
            <a:endParaRPr lang="en-US" dirty="0"/>
          </a:p>
        </p:txBody>
      </p:sp>
      <p:grpSp>
        <p:nvGrpSpPr>
          <p:cNvPr id="8" name="Group 7">
            <a:extLst>
              <a:ext uri="{FF2B5EF4-FFF2-40B4-BE49-F238E27FC236}">
                <a16:creationId xmlns:a16="http://schemas.microsoft.com/office/drawing/2014/main" id="{DCE98AE8-75A1-48D8-B382-5EC7A6886C77}"/>
              </a:ext>
            </a:extLst>
          </p:cNvPr>
          <p:cNvGrpSpPr/>
          <p:nvPr/>
        </p:nvGrpSpPr>
        <p:grpSpPr>
          <a:xfrm>
            <a:off x="689776" y="1298682"/>
            <a:ext cx="8032620" cy="5171159"/>
            <a:chOff x="689776" y="1298682"/>
            <a:chExt cx="8032620" cy="5171159"/>
          </a:xfrm>
        </p:grpSpPr>
        <p:sp>
          <p:nvSpPr>
            <p:cNvPr id="21" name="TextBox 20">
              <a:extLst>
                <a:ext uri="{FF2B5EF4-FFF2-40B4-BE49-F238E27FC236}">
                  <a16:creationId xmlns:a16="http://schemas.microsoft.com/office/drawing/2014/main" id="{DD592759-A4A0-3C49-9E40-BFEDE47016C5}"/>
                </a:ext>
              </a:extLst>
            </p:cNvPr>
            <p:cNvSpPr txBox="1"/>
            <p:nvPr/>
          </p:nvSpPr>
          <p:spPr>
            <a:xfrm>
              <a:off x="2405159" y="5127002"/>
              <a:ext cx="4505919" cy="307777"/>
            </a:xfrm>
            <a:prstGeom prst="rect">
              <a:avLst/>
            </a:prstGeom>
            <a:noFill/>
            <a:ln>
              <a:solidFill>
                <a:srgbClr val="349D96"/>
              </a:solidFill>
            </a:ln>
          </p:spPr>
          <p:txBody>
            <a:bodyPr wrap="square" rtlCol="0">
              <a:spAutoFit/>
            </a:bodyPr>
            <a:lstStyle/>
            <a:p>
              <a:r>
                <a:rPr lang="en-US" sz="1400" dirty="0">
                  <a:solidFill>
                    <a:schemeClr val="tx1">
                      <a:lumMod val="50000"/>
                      <a:lumOff val="50000"/>
                    </a:schemeClr>
                  </a:solidFill>
                  <a:latin typeface="Century Gothic" panose="020B0502020202020204" pitchFamily="34" charset="0"/>
                </a:rPr>
                <a:t>Subject Matter Expert (SME) Workgroups Co-Leads</a:t>
              </a:r>
            </a:p>
          </p:txBody>
        </p:sp>
        <p:grpSp>
          <p:nvGrpSpPr>
            <p:cNvPr id="7" name="Group 6">
              <a:extLst>
                <a:ext uri="{FF2B5EF4-FFF2-40B4-BE49-F238E27FC236}">
                  <a16:creationId xmlns:a16="http://schemas.microsoft.com/office/drawing/2014/main" id="{94DAC7B7-AF4B-DA44-B83E-496A437CF8ED}"/>
                </a:ext>
              </a:extLst>
            </p:cNvPr>
            <p:cNvGrpSpPr/>
            <p:nvPr/>
          </p:nvGrpSpPr>
          <p:grpSpPr>
            <a:xfrm>
              <a:off x="2972761" y="1791888"/>
              <a:ext cx="3275639" cy="3264076"/>
              <a:chOff x="2896234" y="1159460"/>
              <a:chExt cx="3347901" cy="3336083"/>
            </a:xfrm>
          </p:grpSpPr>
          <p:sp>
            <p:nvSpPr>
              <p:cNvPr id="30" name="Freeform 29">
                <a:extLst>
                  <a:ext uri="{FF2B5EF4-FFF2-40B4-BE49-F238E27FC236}">
                    <a16:creationId xmlns:a16="http://schemas.microsoft.com/office/drawing/2014/main" id="{11DE4E5C-EDE3-3345-9379-0E24674976B4}"/>
                  </a:ext>
                </a:extLst>
              </p:cNvPr>
              <p:cNvSpPr/>
              <p:nvPr/>
            </p:nvSpPr>
            <p:spPr>
              <a:xfrm flipV="1">
                <a:off x="4593274" y="2848312"/>
                <a:ext cx="1647231" cy="1647231"/>
              </a:xfrm>
              <a:custGeom>
                <a:avLst/>
                <a:gdLst>
                  <a:gd name="connsiteX0" fmla="*/ 0 w 2000250"/>
                  <a:gd name="connsiteY0" fmla="*/ 0 h 2000250"/>
                  <a:gd name="connsiteX1" fmla="*/ 2000250 w 2000250"/>
                  <a:gd name="connsiteY1" fmla="*/ 2000250 h 2000250"/>
                  <a:gd name="connsiteX2" fmla="*/ 0 w 2000250"/>
                  <a:gd name="connsiteY2" fmla="*/ 2000250 h 2000250"/>
                  <a:gd name="connsiteX3" fmla="*/ 0 w 2000250"/>
                  <a:gd name="connsiteY3" fmla="*/ 0 h 2000250"/>
                </a:gdLst>
                <a:ahLst/>
                <a:cxnLst>
                  <a:cxn ang="0">
                    <a:pos x="connsiteX0" y="connsiteY0"/>
                  </a:cxn>
                  <a:cxn ang="0">
                    <a:pos x="connsiteX1" y="connsiteY1"/>
                  </a:cxn>
                  <a:cxn ang="0">
                    <a:pos x="connsiteX2" y="connsiteY2"/>
                  </a:cxn>
                  <a:cxn ang="0">
                    <a:pos x="connsiteX3" y="connsiteY3"/>
                  </a:cxn>
                </a:cxnLst>
                <a:rect l="l" t="t" r="r" b="b"/>
                <a:pathLst>
                  <a:path w="2000250" h="2000250">
                    <a:moveTo>
                      <a:pt x="0" y="0"/>
                    </a:moveTo>
                    <a:cubicBezTo>
                      <a:pt x="1104708" y="0"/>
                      <a:pt x="2000250" y="895542"/>
                      <a:pt x="2000250" y="2000250"/>
                    </a:cubicBezTo>
                    <a:lnTo>
                      <a:pt x="0" y="2000250"/>
                    </a:lnTo>
                    <a:lnTo>
                      <a:pt x="0" y="0"/>
                    </a:lnTo>
                    <a:close/>
                  </a:path>
                </a:pathLst>
              </a:custGeom>
              <a:solidFill>
                <a:srgbClr val="C7D3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53CE4123-E80B-ED42-A33C-5FA201D7198F}"/>
                  </a:ext>
                </a:extLst>
              </p:cNvPr>
              <p:cNvSpPr/>
              <p:nvPr/>
            </p:nvSpPr>
            <p:spPr>
              <a:xfrm>
                <a:off x="4596904" y="1159460"/>
                <a:ext cx="1647231" cy="1647231"/>
              </a:xfrm>
              <a:custGeom>
                <a:avLst/>
                <a:gdLst>
                  <a:gd name="connsiteX0" fmla="*/ 0 w 2000250"/>
                  <a:gd name="connsiteY0" fmla="*/ 0 h 2000250"/>
                  <a:gd name="connsiteX1" fmla="*/ 2000250 w 2000250"/>
                  <a:gd name="connsiteY1" fmla="*/ 2000250 h 2000250"/>
                  <a:gd name="connsiteX2" fmla="*/ 0 w 2000250"/>
                  <a:gd name="connsiteY2" fmla="*/ 2000250 h 2000250"/>
                  <a:gd name="connsiteX3" fmla="*/ 0 w 2000250"/>
                  <a:gd name="connsiteY3" fmla="*/ 0 h 2000250"/>
                </a:gdLst>
                <a:ahLst/>
                <a:cxnLst>
                  <a:cxn ang="0">
                    <a:pos x="connsiteX0" y="connsiteY0"/>
                  </a:cxn>
                  <a:cxn ang="0">
                    <a:pos x="connsiteX1" y="connsiteY1"/>
                  </a:cxn>
                  <a:cxn ang="0">
                    <a:pos x="connsiteX2" y="connsiteY2"/>
                  </a:cxn>
                  <a:cxn ang="0">
                    <a:pos x="connsiteX3" y="connsiteY3"/>
                  </a:cxn>
                </a:cxnLst>
                <a:rect l="l" t="t" r="r" b="b"/>
                <a:pathLst>
                  <a:path w="2000250" h="2000250">
                    <a:moveTo>
                      <a:pt x="0" y="0"/>
                    </a:moveTo>
                    <a:cubicBezTo>
                      <a:pt x="1104708" y="0"/>
                      <a:pt x="2000250" y="895542"/>
                      <a:pt x="2000250" y="2000250"/>
                    </a:cubicBezTo>
                    <a:lnTo>
                      <a:pt x="0" y="2000250"/>
                    </a:lnTo>
                    <a:lnTo>
                      <a:pt x="0" y="0"/>
                    </a:lnTo>
                    <a:close/>
                  </a:path>
                </a:pathLst>
              </a:custGeom>
              <a:solidFill>
                <a:srgbClr val="B8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3D6474E0-ED04-3E4B-B7EA-8993CA88F9F2}"/>
                  </a:ext>
                </a:extLst>
              </p:cNvPr>
              <p:cNvSpPr/>
              <p:nvPr/>
            </p:nvSpPr>
            <p:spPr>
              <a:xfrm flipH="1" flipV="1">
                <a:off x="2896234" y="2848312"/>
                <a:ext cx="1647231" cy="1647231"/>
              </a:xfrm>
              <a:custGeom>
                <a:avLst/>
                <a:gdLst>
                  <a:gd name="connsiteX0" fmla="*/ 0 w 2000250"/>
                  <a:gd name="connsiteY0" fmla="*/ 0 h 2000250"/>
                  <a:gd name="connsiteX1" fmla="*/ 2000250 w 2000250"/>
                  <a:gd name="connsiteY1" fmla="*/ 2000250 h 2000250"/>
                  <a:gd name="connsiteX2" fmla="*/ 0 w 2000250"/>
                  <a:gd name="connsiteY2" fmla="*/ 2000250 h 2000250"/>
                  <a:gd name="connsiteX3" fmla="*/ 0 w 2000250"/>
                  <a:gd name="connsiteY3" fmla="*/ 0 h 2000250"/>
                </a:gdLst>
                <a:ahLst/>
                <a:cxnLst>
                  <a:cxn ang="0">
                    <a:pos x="connsiteX0" y="connsiteY0"/>
                  </a:cxn>
                  <a:cxn ang="0">
                    <a:pos x="connsiteX1" y="connsiteY1"/>
                  </a:cxn>
                  <a:cxn ang="0">
                    <a:pos x="connsiteX2" y="connsiteY2"/>
                  </a:cxn>
                  <a:cxn ang="0">
                    <a:pos x="connsiteX3" y="connsiteY3"/>
                  </a:cxn>
                </a:cxnLst>
                <a:rect l="l" t="t" r="r" b="b"/>
                <a:pathLst>
                  <a:path w="2000250" h="2000250">
                    <a:moveTo>
                      <a:pt x="0" y="0"/>
                    </a:moveTo>
                    <a:cubicBezTo>
                      <a:pt x="1104708" y="0"/>
                      <a:pt x="2000250" y="895542"/>
                      <a:pt x="2000250" y="2000250"/>
                    </a:cubicBezTo>
                    <a:lnTo>
                      <a:pt x="0" y="2000250"/>
                    </a:lnTo>
                    <a:lnTo>
                      <a:pt x="0" y="0"/>
                    </a:lnTo>
                    <a:close/>
                  </a:path>
                </a:pathLst>
              </a:custGeom>
              <a:solidFill>
                <a:srgbClr val="AF846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8A5BBD09-1A88-0147-93CB-5A8D353A5238}"/>
                  </a:ext>
                </a:extLst>
              </p:cNvPr>
              <p:cNvSpPr/>
              <p:nvPr/>
            </p:nvSpPr>
            <p:spPr>
              <a:xfrm flipH="1">
                <a:off x="2899864" y="1159460"/>
                <a:ext cx="1647231" cy="1647231"/>
              </a:xfrm>
              <a:custGeom>
                <a:avLst/>
                <a:gdLst>
                  <a:gd name="connsiteX0" fmla="*/ 0 w 2000250"/>
                  <a:gd name="connsiteY0" fmla="*/ 0 h 2000250"/>
                  <a:gd name="connsiteX1" fmla="*/ 2000250 w 2000250"/>
                  <a:gd name="connsiteY1" fmla="*/ 2000250 h 2000250"/>
                  <a:gd name="connsiteX2" fmla="*/ 0 w 2000250"/>
                  <a:gd name="connsiteY2" fmla="*/ 2000250 h 2000250"/>
                  <a:gd name="connsiteX3" fmla="*/ 0 w 2000250"/>
                  <a:gd name="connsiteY3" fmla="*/ 0 h 2000250"/>
                </a:gdLst>
                <a:ahLst/>
                <a:cxnLst>
                  <a:cxn ang="0">
                    <a:pos x="connsiteX0" y="connsiteY0"/>
                  </a:cxn>
                  <a:cxn ang="0">
                    <a:pos x="connsiteX1" y="connsiteY1"/>
                  </a:cxn>
                  <a:cxn ang="0">
                    <a:pos x="connsiteX2" y="connsiteY2"/>
                  </a:cxn>
                  <a:cxn ang="0">
                    <a:pos x="connsiteX3" y="connsiteY3"/>
                  </a:cxn>
                </a:cxnLst>
                <a:rect l="l" t="t" r="r" b="b"/>
                <a:pathLst>
                  <a:path w="2000250" h="2000250">
                    <a:moveTo>
                      <a:pt x="0" y="0"/>
                    </a:moveTo>
                    <a:cubicBezTo>
                      <a:pt x="1104708" y="0"/>
                      <a:pt x="2000250" y="895542"/>
                      <a:pt x="2000250" y="2000250"/>
                    </a:cubicBezTo>
                    <a:lnTo>
                      <a:pt x="0" y="2000250"/>
                    </a:lnTo>
                    <a:lnTo>
                      <a:pt x="0" y="0"/>
                    </a:lnTo>
                    <a:close/>
                  </a:path>
                </a:pathLst>
              </a:custGeom>
              <a:solidFill>
                <a:srgbClr val="98C3B9">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 name="Group 1">
                <a:extLst>
                  <a:ext uri="{FF2B5EF4-FFF2-40B4-BE49-F238E27FC236}">
                    <a16:creationId xmlns:a16="http://schemas.microsoft.com/office/drawing/2014/main" id="{33881852-AA2E-A24F-8305-22BF7DD32C40}"/>
                  </a:ext>
                </a:extLst>
              </p:cNvPr>
              <p:cNvGrpSpPr/>
              <p:nvPr/>
            </p:nvGrpSpPr>
            <p:grpSpPr>
              <a:xfrm>
                <a:off x="3533337" y="1787815"/>
                <a:ext cx="2077325" cy="2076160"/>
                <a:chOff x="2214938" y="1146325"/>
                <a:chExt cx="2077325" cy="2076160"/>
              </a:xfrm>
            </p:grpSpPr>
            <p:sp>
              <p:nvSpPr>
                <p:cNvPr id="9" name="Freeform 8">
                  <a:extLst>
                    <a:ext uri="{FF2B5EF4-FFF2-40B4-BE49-F238E27FC236}">
                      <a16:creationId xmlns:a16="http://schemas.microsoft.com/office/drawing/2014/main" id="{2BE6B231-8C4A-A24F-A2CA-8F6CE851459F}"/>
                    </a:ext>
                  </a:extLst>
                </p:cNvPr>
                <p:cNvSpPr/>
                <p:nvPr/>
              </p:nvSpPr>
              <p:spPr>
                <a:xfrm>
                  <a:off x="3276600" y="1146326"/>
                  <a:ext cx="1015663" cy="1015663"/>
                </a:xfrm>
                <a:custGeom>
                  <a:avLst/>
                  <a:gdLst>
                    <a:gd name="connsiteX0" fmla="*/ 0 w 2000250"/>
                    <a:gd name="connsiteY0" fmla="*/ 0 h 2000250"/>
                    <a:gd name="connsiteX1" fmla="*/ 2000250 w 2000250"/>
                    <a:gd name="connsiteY1" fmla="*/ 2000250 h 2000250"/>
                    <a:gd name="connsiteX2" fmla="*/ 0 w 2000250"/>
                    <a:gd name="connsiteY2" fmla="*/ 2000250 h 2000250"/>
                    <a:gd name="connsiteX3" fmla="*/ 0 w 2000250"/>
                    <a:gd name="connsiteY3" fmla="*/ 0 h 2000250"/>
                  </a:gdLst>
                  <a:ahLst/>
                  <a:cxnLst>
                    <a:cxn ang="0">
                      <a:pos x="connsiteX0" y="connsiteY0"/>
                    </a:cxn>
                    <a:cxn ang="0">
                      <a:pos x="connsiteX1" y="connsiteY1"/>
                    </a:cxn>
                    <a:cxn ang="0">
                      <a:pos x="connsiteX2" y="connsiteY2"/>
                    </a:cxn>
                    <a:cxn ang="0">
                      <a:pos x="connsiteX3" y="connsiteY3"/>
                    </a:cxn>
                  </a:cxnLst>
                  <a:rect l="l" t="t" r="r" b="b"/>
                  <a:pathLst>
                    <a:path w="2000250" h="2000250">
                      <a:moveTo>
                        <a:pt x="0" y="0"/>
                      </a:moveTo>
                      <a:cubicBezTo>
                        <a:pt x="1104708" y="0"/>
                        <a:pt x="2000250" y="895542"/>
                        <a:pt x="2000250" y="2000250"/>
                      </a:cubicBezTo>
                      <a:lnTo>
                        <a:pt x="0" y="2000250"/>
                      </a:lnTo>
                      <a:lnTo>
                        <a:pt x="0" y="0"/>
                      </a:lnTo>
                      <a:close/>
                    </a:path>
                  </a:pathLst>
                </a:custGeom>
                <a:solidFill>
                  <a:srgbClr val="1158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59BEE4A9-13C2-8546-8F8D-22AF7BAFD4BD}"/>
                    </a:ext>
                  </a:extLst>
                </p:cNvPr>
                <p:cNvSpPr/>
                <p:nvPr/>
              </p:nvSpPr>
              <p:spPr>
                <a:xfrm flipH="1">
                  <a:off x="2214939" y="1146325"/>
                  <a:ext cx="1015663" cy="1015663"/>
                </a:xfrm>
                <a:custGeom>
                  <a:avLst/>
                  <a:gdLst>
                    <a:gd name="connsiteX0" fmla="*/ 0 w 2000250"/>
                    <a:gd name="connsiteY0" fmla="*/ 0 h 2000250"/>
                    <a:gd name="connsiteX1" fmla="*/ 2000250 w 2000250"/>
                    <a:gd name="connsiteY1" fmla="*/ 2000250 h 2000250"/>
                    <a:gd name="connsiteX2" fmla="*/ 0 w 2000250"/>
                    <a:gd name="connsiteY2" fmla="*/ 2000250 h 2000250"/>
                    <a:gd name="connsiteX3" fmla="*/ 0 w 2000250"/>
                    <a:gd name="connsiteY3" fmla="*/ 0 h 2000250"/>
                  </a:gdLst>
                  <a:ahLst/>
                  <a:cxnLst>
                    <a:cxn ang="0">
                      <a:pos x="connsiteX0" y="connsiteY0"/>
                    </a:cxn>
                    <a:cxn ang="0">
                      <a:pos x="connsiteX1" y="connsiteY1"/>
                    </a:cxn>
                    <a:cxn ang="0">
                      <a:pos x="connsiteX2" y="connsiteY2"/>
                    </a:cxn>
                    <a:cxn ang="0">
                      <a:pos x="connsiteX3" y="connsiteY3"/>
                    </a:cxn>
                  </a:cxnLst>
                  <a:rect l="l" t="t" r="r" b="b"/>
                  <a:pathLst>
                    <a:path w="2000250" h="2000250">
                      <a:moveTo>
                        <a:pt x="0" y="0"/>
                      </a:moveTo>
                      <a:cubicBezTo>
                        <a:pt x="1104708" y="0"/>
                        <a:pt x="2000250" y="895542"/>
                        <a:pt x="2000250" y="2000250"/>
                      </a:cubicBezTo>
                      <a:lnTo>
                        <a:pt x="0" y="2000250"/>
                      </a:lnTo>
                      <a:lnTo>
                        <a:pt x="0" y="0"/>
                      </a:lnTo>
                      <a:close/>
                    </a:path>
                  </a:pathLst>
                </a:custGeom>
                <a:solidFill>
                  <a:srgbClr val="349D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835A9328-7E11-1047-90BF-201453583D84}"/>
                    </a:ext>
                  </a:extLst>
                </p:cNvPr>
                <p:cNvSpPr/>
                <p:nvPr/>
              </p:nvSpPr>
              <p:spPr>
                <a:xfrm flipV="1">
                  <a:off x="3276600" y="2206822"/>
                  <a:ext cx="1015663" cy="1015663"/>
                </a:xfrm>
                <a:custGeom>
                  <a:avLst/>
                  <a:gdLst>
                    <a:gd name="connsiteX0" fmla="*/ 0 w 2000250"/>
                    <a:gd name="connsiteY0" fmla="*/ 0 h 2000250"/>
                    <a:gd name="connsiteX1" fmla="*/ 2000250 w 2000250"/>
                    <a:gd name="connsiteY1" fmla="*/ 2000250 h 2000250"/>
                    <a:gd name="connsiteX2" fmla="*/ 0 w 2000250"/>
                    <a:gd name="connsiteY2" fmla="*/ 2000250 h 2000250"/>
                    <a:gd name="connsiteX3" fmla="*/ 0 w 2000250"/>
                    <a:gd name="connsiteY3" fmla="*/ 0 h 2000250"/>
                  </a:gdLst>
                  <a:ahLst/>
                  <a:cxnLst>
                    <a:cxn ang="0">
                      <a:pos x="connsiteX0" y="connsiteY0"/>
                    </a:cxn>
                    <a:cxn ang="0">
                      <a:pos x="connsiteX1" y="connsiteY1"/>
                    </a:cxn>
                    <a:cxn ang="0">
                      <a:pos x="connsiteX2" y="connsiteY2"/>
                    </a:cxn>
                    <a:cxn ang="0">
                      <a:pos x="connsiteX3" y="connsiteY3"/>
                    </a:cxn>
                  </a:cxnLst>
                  <a:rect l="l" t="t" r="r" b="b"/>
                  <a:pathLst>
                    <a:path w="2000250" h="2000250">
                      <a:moveTo>
                        <a:pt x="0" y="0"/>
                      </a:moveTo>
                      <a:cubicBezTo>
                        <a:pt x="1104708" y="0"/>
                        <a:pt x="2000250" y="895542"/>
                        <a:pt x="2000250" y="2000250"/>
                      </a:cubicBezTo>
                      <a:lnTo>
                        <a:pt x="0" y="2000250"/>
                      </a:lnTo>
                      <a:lnTo>
                        <a:pt x="0" y="0"/>
                      </a:lnTo>
                      <a:close/>
                    </a:path>
                  </a:pathLst>
                </a:custGeom>
                <a:solidFill>
                  <a:srgbClr val="387D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13E19DE6-D612-FF47-8320-BD02091896E4}"/>
                    </a:ext>
                  </a:extLst>
                </p:cNvPr>
                <p:cNvSpPr/>
                <p:nvPr/>
              </p:nvSpPr>
              <p:spPr>
                <a:xfrm flipH="1" flipV="1">
                  <a:off x="2214938" y="2206822"/>
                  <a:ext cx="1015663" cy="1015663"/>
                </a:xfrm>
                <a:custGeom>
                  <a:avLst/>
                  <a:gdLst>
                    <a:gd name="connsiteX0" fmla="*/ 0 w 2000250"/>
                    <a:gd name="connsiteY0" fmla="*/ 0 h 2000250"/>
                    <a:gd name="connsiteX1" fmla="*/ 2000250 w 2000250"/>
                    <a:gd name="connsiteY1" fmla="*/ 2000250 h 2000250"/>
                    <a:gd name="connsiteX2" fmla="*/ 0 w 2000250"/>
                    <a:gd name="connsiteY2" fmla="*/ 2000250 h 2000250"/>
                    <a:gd name="connsiteX3" fmla="*/ 0 w 2000250"/>
                    <a:gd name="connsiteY3" fmla="*/ 0 h 2000250"/>
                  </a:gdLst>
                  <a:ahLst/>
                  <a:cxnLst>
                    <a:cxn ang="0">
                      <a:pos x="connsiteX0" y="connsiteY0"/>
                    </a:cxn>
                    <a:cxn ang="0">
                      <a:pos x="connsiteX1" y="connsiteY1"/>
                    </a:cxn>
                    <a:cxn ang="0">
                      <a:pos x="connsiteX2" y="connsiteY2"/>
                    </a:cxn>
                    <a:cxn ang="0">
                      <a:pos x="connsiteX3" y="connsiteY3"/>
                    </a:cxn>
                  </a:cxnLst>
                  <a:rect l="l" t="t" r="r" b="b"/>
                  <a:pathLst>
                    <a:path w="2000250" h="2000250">
                      <a:moveTo>
                        <a:pt x="0" y="0"/>
                      </a:moveTo>
                      <a:cubicBezTo>
                        <a:pt x="1104708" y="0"/>
                        <a:pt x="2000250" y="895542"/>
                        <a:pt x="2000250" y="2000250"/>
                      </a:cubicBezTo>
                      <a:lnTo>
                        <a:pt x="0" y="2000250"/>
                      </a:lnTo>
                      <a:lnTo>
                        <a:pt x="0" y="0"/>
                      </a:lnTo>
                      <a:close/>
                    </a:path>
                  </a:pathLst>
                </a:custGeom>
                <a:solidFill>
                  <a:srgbClr val="AF8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238B5B7F-B5B1-2942-9628-BC6217B14F44}"/>
                    </a:ext>
                  </a:extLst>
                </p:cNvPr>
                <p:cNvSpPr txBox="1"/>
                <p:nvPr/>
              </p:nvSpPr>
              <p:spPr>
                <a:xfrm>
                  <a:off x="2349391" y="1525523"/>
                  <a:ext cx="916270" cy="577081"/>
                </a:xfrm>
                <a:prstGeom prst="rect">
                  <a:avLst/>
                </a:prstGeom>
                <a:noFill/>
              </p:spPr>
              <p:txBody>
                <a:bodyPr wrap="square" rtlCol="0">
                  <a:spAutoFit/>
                </a:bodyPr>
                <a:lstStyle/>
                <a:p>
                  <a:pPr algn="r"/>
                  <a:r>
                    <a:rPr lang="en-US" sz="1050" b="1" dirty="0">
                      <a:solidFill>
                        <a:schemeClr val="bg1"/>
                      </a:solidFill>
                      <a:latin typeface="FranklinGothicURWConDem" pitchFamily="2" charset="0"/>
                    </a:rPr>
                    <a:t>State </a:t>
                  </a:r>
                </a:p>
                <a:p>
                  <a:pPr algn="r"/>
                  <a:r>
                    <a:rPr lang="en-US" sz="1050" b="1" dirty="0">
                      <a:solidFill>
                        <a:schemeClr val="bg1"/>
                      </a:solidFill>
                      <a:latin typeface="FranklinGothicURWConDem" pitchFamily="2" charset="0"/>
                    </a:rPr>
                    <a:t>Board of Health</a:t>
                  </a:r>
                </a:p>
              </p:txBody>
            </p:sp>
            <p:sp>
              <p:nvSpPr>
                <p:cNvPr id="16" name="TextBox 15">
                  <a:extLst>
                    <a:ext uri="{FF2B5EF4-FFF2-40B4-BE49-F238E27FC236}">
                      <a16:creationId xmlns:a16="http://schemas.microsoft.com/office/drawing/2014/main" id="{45BA4E5D-DB7F-9B42-BB3A-EFCB752E9480}"/>
                    </a:ext>
                  </a:extLst>
                </p:cNvPr>
                <p:cNvSpPr txBox="1"/>
                <p:nvPr/>
              </p:nvSpPr>
              <p:spPr>
                <a:xfrm>
                  <a:off x="3253615" y="1525523"/>
                  <a:ext cx="903590" cy="577081"/>
                </a:xfrm>
                <a:prstGeom prst="rect">
                  <a:avLst/>
                </a:prstGeom>
                <a:noFill/>
              </p:spPr>
              <p:txBody>
                <a:bodyPr wrap="square" rtlCol="0">
                  <a:spAutoFit/>
                </a:bodyPr>
                <a:lstStyle/>
                <a:p>
                  <a:r>
                    <a:rPr lang="en-US" sz="1050" b="1" dirty="0">
                      <a:solidFill>
                        <a:schemeClr val="bg1"/>
                      </a:solidFill>
                      <a:latin typeface="FranklinGothicURWConDem" pitchFamily="2" charset="0"/>
                    </a:rPr>
                    <a:t>State Department of Health</a:t>
                  </a:r>
                </a:p>
              </p:txBody>
            </p:sp>
            <p:sp>
              <p:nvSpPr>
                <p:cNvPr id="17" name="TextBox 16">
                  <a:extLst>
                    <a:ext uri="{FF2B5EF4-FFF2-40B4-BE49-F238E27FC236}">
                      <a16:creationId xmlns:a16="http://schemas.microsoft.com/office/drawing/2014/main" id="{DF46F7BA-5BDE-894B-AE99-D729DFB759B5}"/>
                    </a:ext>
                  </a:extLst>
                </p:cNvPr>
                <p:cNvSpPr txBox="1"/>
                <p:nvPr/>
              </p:nvSpPr>
              <p:spPr>
                <a:xfrm>
                  <a:off x="3257746" y="2233990"/>
                  <a:ext cx="994454" cy="738664"/>
                </a:xfrm>
                <a:prstGeom prst="rect">
                  <a:avLst/>
                </a:prstGeom>
                <a:noFill/>
              </p:spPr>
              <p:txBody>
                <a:bodyPr wrap="square" rtlCol="0">
                  <a:spAutoFit/>
                </a:bodyPr>
                <a:lstStyle/>
                <a:p>
                  <a:r>
                    <a:rPr lang="en-US" sz="1050" b="1" dirty="0">
                      <a:solidFill>
                        <a:schemeClr val="bg1"/>
                      </a:solidFill>
                      <a:latin typeface="FranklinGothicURWConDem" pitchFamily="2" charset="0"/>
                    </a:rPr>
                    <a:t>Sovereign Tribal Nations &amp; Indian Health Programs</a:t>
                  </a:r>
                </a:p>
              </p:txBody>
            </p:sp>
            <p:sp>
              <p:nvSpPr>
                <p:cNvPr id="18" name="TextBox 17">
                  <a:extLst>
                    <a:ext uri="{FF2B5EF4-FFF2-40B4-BE49-F238E27FC236}">
                      <a16:creationId xmlns:a16="http://schemas.microsoft.com/office/drawing/2014/main" id="{8C7A32C8-09F9-9F48-8019-4F11CDE21015}"/>
                    </a:ext>
                  </a:extLst>
                </p:cNvPr>
                <p:cNvSpPr txBox="1"/>
                <p:nvPr/>
              </p:nvSpPr>
              <p:spPr>
                <a:xfrm>
                  <a:off x="2354876" y="2233990"/>
                  <a:ext cx="916270" cy="577081"/>
                </a:xfrm>
                <a:prstGeom prst="rect">
                  <a:avLst/>
                </a:prstGeom>
                <a:noFill/>
              </p:spPr>
              <p:txBody>
                <a:bodyPr wrap="square" rtlCol="0">
                  <a:spAutoFit/>
                </a:bodyPr>
                <a:lstStyle/>
                <a:p>
                  <a:pPr algn="r"/>
                  <a:r>
                    <a:rPr lang="en-US" sz="1050" b="1" dirty="0">
                      <a:solidFill>
                        <a:schemeClr val="bg1"/>
                      </a:solidFill>
                      <a:latin typeface="FranklinGothicURWConDem" pitchFamily="2" charset="0"/>
                    </a:rPr>
                    <a:t>Local </a:t>
                  </a:r>
                </a:p>
                <a:p>
                  <a:pPr algn="r"/>
                  <a:r>
                    <a:rPr lang="en-US" sz="1050" b="1" dirty="0">
                      <a:solidFill>
                        <a:schemeClr val="bg1"/>
                      </a:solidFill>
                      <a:latin typeface="FranklinGothicURWConDem" pitchFamily="2" charset="0"/>
                    </a:rPr>
                    <a:t>Health Jurisdictions</a:t>
                  </a:r>
                </a:p>
              </p:txBody>
            </p:sp>
          </p:grpSp>
          <p:sp>
            <p:nvSpPr>
              <p:cNvPr id="24" name="TextBox 23">
                <a:extLst>
                  <a:ext uri="{FF2B5EF4-FFF2-40B4-BE49-F238E27FC236}">
                    <a16:creationId xmlns:a16="http://schemas.microsoft.com/office/drawing/2014/main" id="{C4BC5DA0-25D0-534F-8FE1-31079219CD4E}"/>
                  </a:ext>
                </a:extLst>
              </p:cNvPr>
              <p:cNvSpPr txBox="1"/>
              <p:nvPr/>
            </p:nvSpPr>
            <p:spPr>
              <a:xfrm>
                <a:off x="3132161" y="1840192"/>
                <a:ext cx="606256" cy="307777"/>
              </a:xfrm>
              <a:prstGeom prst="rect">
                <a:avLst/>
              </a:prstGeom>
              <a:noFill/>
            </p:spPr>
            <p:txBody>
              <a:bodyPr wrap="none" rtlCol="0">
                <a:spAutoFit/>
              </a:bodyPr>
              <a:lstStyle/>
              <a:p>
                <a:r>
                  <a:rPr lang="en-US" sz="1400" b="1" dirty="0">
                    <a:latin typeface="FranklinGothic URW Cond Medium" pitchFamily="2" charset="0"/>
                  </a:rPr>
                  <a:t>SBOH</a:t>
                </a:r>
              </a:p>
            </p:txBody>
          </p:sp>
          <p:sp>
            <p:nvSpPr>
              <p:cNvPr id="25" name="TextBox 24">
                <a:extLst>
                  <a:ext uri="{FF2B5EF4-FFF2-40B4-BE49-F238E27FC236}">
                    <a16:creationId xmlns:a16="http://schemas.microsoft.com/office/drawing/2014/main" id="{B09818F7-C76E-FB41-A099-365E2DDBA917}"/>
                  </a:ext>
                </a:extLst>
              </p:cNvPr>
              <p:cNvSpPr txBox="1"/>
              <p:nvPr/>
            </p:nvSpPr>
            <p:spPr>
              <a:xfrm>
                <a:off x="5443723" y="1840192"/>
                <a:ext cx="534121" cy="307777"/>
              </a:xfrm>
              <a:prstGeom prst="rect">
                <a:avLst/>
              </a:prstGeom>
              <a:noFill/>
            </p:spPr>
            <p:txBody>
              <a:bodyPr wrap="none" rtlCol="0">
                <a:spAutoFit/>
              </a:bodyPr>
              <a:lstStyle/>
              <a:p>
                <a:r>
                  <a:rPr lang="en-US" sz="1400" b="1" dirty="0">
                    <a:latin typeface="FranklinGothic URW Cond Medium" pitchFamily="2" charset="0"/>
                  </a:rPr>
                  <a:t>DOH</a:t>
                </a:r>
              </a:p>
            </p:txBody>
          </p:sp>
          <p:sp>
            <p:nvSpPr>
              <p:cNvPr id="26" name="TextBox 25">
                <a:extLst>
                  <a:ext uri="{FF2B5EF4-FFF2-40B4-BE49-F238E27FC236}">
                    <a16:creationId xmlns:a16="http://schemas.microsoft.com/office/drawing/2014/main" id="{6B648416-9E3E-3247-AB0F-A0E9CF2EC0F5}"/>
                  </a:ext>
                </a:extLst>
              </p:cNvPr>
              <p:cNvSpPr txBox="1"/>
              <p:nvPr/>
            </p:nvSpPr>
            <p:spPr>
              <a:xfrm>
                <a:off x="5316362" y="3540423"/>
                <a:ext cx="550151" cy="307777"/>
              </a:xfrm>
              <a:prstGeom prst="rect">
                <a:avLst/>
              </a:prstGeom>
              <a:noFill/>
            </p:spPr>
            <p:txBody>
              <a:bodyPr wrap="none" rtlCol="0">
                <a:spAutoFit/>
              </a:bodyPr>
              <a:lstStyle/>
              <a:p>
                <a:r>
                  <a:rPr lang="en-US" sz="1400" b="1" dirty="0">
                    <a:latin typeface="FranklinGothic URW Cond Medium" pitchFamily="2" charset="0"/>
                  </a:rPr>
                  <a:t>AIHC</a:t>
                </a:r>
              </a:p>
            </p:txBody>
          </p:sp>
          <p:sp>
            <p:nvSpPr>
              <p:cNvPr id="27" name="TextBox 26">
                <a:extLst>
                  <a:ext uri="{FF2B5EF4-FFF2-40B4-BE49-F238E27FC236}">
                    <a16:creationId xmlns:a16="http://schemas.microsoft.com/office/drawing/2014/main" id="{8B546038-5C9B-884D-B896-3DBC7B7888A2}"/>
                  </a:ext>
                </a:extLst>
              </p:cNvPr>
              <p:cNvSpPr txBox="1"/>
              <p:nvPr/>
            </p:nvSpPr>
            <p:spPr>
              <a:xfrm>
                <a:off x="3107518" y="3540423"/>
                <a:ext cx="946221" cy="307777"/>
              </a:xfrm>
              <a:prstGeom prst="rect">
                <a:avLst/>
              </a:prstGeom>
              <a:noFill/>
            </p:spPr>
            <p:txBody>
              <a:bodyPr wrap="none" rtlCol="0">
                <a:spAutoFit/>
              </a:bodyPr>
              <a:lstStyle/>
              <a:p>
                <a:r>
                  <a:rPr lang="en-US" sz="1400" b="1" dirty="0">
                    <a:latin typeface="FranklinGothic URW Cond Medium" pitchFamily="2" charset="0"/>
                  </a:rPr>
                  <a:t>WSALPHO</a:t>
                </a:r>
              </a:p>
            </p:txBody>
          </p:sp>
        </p:grpSp>
        <p:sp>
          <p:nvSpPr>
            <p:cNvPr id="14" name="TextBox 13">
              <a:extLst>
                <a:ext uri="{FF2B5EF4-FFF2-40B4-BE49-F238E27FC236}">
                  <a16:creationId xmlns:a16="http://schemas.microsoft.com/office/drawing/2014/main" id="{FCD34C06-F262-DC4B-BD9A-9CF9778EAB78}"/>
                </a:ext>
              </a:extLst>
            </p:cNvPr>
            <p:cNvSpPr txBox="1"/>
            <p:nvPr/>
          </p:nvSpPr>
          <p:spPr>
            <a:xfrm>
              <a:off x="2748056" y="1298682"/>
              <a:ext cx="3568823" cy="369332"/>
            </a:xfrm>
            <a:prstGeom prst="rect">
              <a:avLst/>
            </a:prstGeom>
            <a:noFill/>
          </p:spPr>
          <p:txBody>
            <a:bodyPr wrap="square" rtlCol="0">
              <a:spAutoFit/>
            </a:bodyPr>
            <a:lstStyle/>
            <a:p>
              <a:pPr algn="ctr"/>
              <a:r>
                <a:rPr lang="en-US" dirty="0">
                  <a:latin typeface="FranklinGothic URW Cond Medium" pitchFamily="2" charset="0"/>
                </a:rPr>
                <a:t>FPHS Steering Committee</a:t>
              </a:r>
              <a:endParaRPr lang="en-US" dirty="0"/>
            </a:p>
          </p:txBody>
        </p:sp>
        <p:sp>
          <p:nvSpPr>
            <p:cNvPr id="32" name="TextBox 31">
              <a:extLst>
                <a:ext uri="{FF2B5EF4-FFF2-40B4-BE49-F238E27FC236}">
                  <a16:creationId xmlns:a16="http://schemas.microsoft.com/office/drawing/2014/main" id="{90963044-3327-4DA5-8A6E-57314D063AF2}"/>
                </a:ext>
              </a:extLst>
            </p:cNvPr>
            <p:cNvSpPr txBox="1"/>
            <p:nvPr/>
          </p:nvSpPr>
          <p:spPr>
            <a:xfrm>
              <a:off x="689776" y="1998176"/>
              <a:ext cx="1835989" cy="307777"/>
            </a:xfrm>
            <a:prstGeom prst="rect">
              <a:avLst/>
            </a:prstGeom>
            <a:noFill/>
            <a:ln>
              <a:solidFill>
                <a:srgbClr val="349D96"/>
              </a:solidFill>
            </a:ln>
          </p:spPr>
          <p:txBody>
            <a:bodyPr wrap="square" rtlCol="0">
              <a:spAutoFit/>
            </a:bodyPr>
            <a:lstStyle/>
            <a:p>
              <a:pPr algn="ctr"/>
              <a:r>
                <a:rPr lang="en-US" sz="1400" dirty="0">
                  <a:solidFill>
                    <a:schemeClr val="tx1">
                      <a:lumMod val="50000"/>
                      <a:lumOff val="50000"/>
                    </a:schemeClr>
                  </a:solidFill>
                  <a:latin typeface="Century Gothic" panose="020B0502020202020204" pitchFamily="34" charset="0"/>
                </a:rPr>
                <a:t>FPHS Support Staff</a:t>
              </a:r>
            </a:p>
          </p:txBody>
        </p:sp>
        <p:sp>
          <p:nvSpPr>
            <p:cNvPr id="33" name="TextBox 32">
              <a:extLst>
                <a:ext uri="{FF2B5EF4-FFF2-40B4-BE49-F238E27FC236}">
                  <a16:creationId xmlns:a16="http://schemas.microsoft.com/office/drawing/2014/main" id="{93279E39-B9A0-4782-9657-830B7B5F42A1}"/>
                </a:ext>
              </a:extLst>
            </p:cNvPr>
            <p:cNvSpPr txBox="1"/>
            <p:nvPr/>
          </p:nvSpPr>
          <p:spPr>
            <a:xfrm>
              <a:off x="5369183" y="5559318"/>
              <a:ext cx="1151464" cy="615553"/>
            </a:xfrm>
            <a:prstGeom prst="rect">
              <a:avLst/>
            </a:prstGeom>
            <a:noFill/>
            <a:ln>
              <a:solidFill>
                <a:srgbClr val="349D96"/>
              </a:solidFill>
            </a:ln>
          </p:spPr>
          <p:txBody>
            <a:bodyPr wrap="square" rtlCol="0">
              <a:spAutoFit/>
            </a:bodyPr>
            <a:lstStyle/>
            <a:p>
              <a:pPr algn="ctr"/>
              <a:r>
                <a:rPr lang="en-US" sz="1400" dirty="0">
                  <a:solidFill>
                    <a:schemeClr val="tx1">
                      <a:lumMod val="50000"/>
                      <a:lumOff val="50000"/>
                    </a:schemeClr>
                  </a:solidFill>
                  <a:latin typeface="Century Gothic" panose="020B0502020202020204" pitchFamily="34" charset="0"/>
                </a:rPr>
                <a:t>EP</a:t>
              </a:r>
            </a:p>
            <a:p>
              <a:pPr algn="ctr"/>
              <a:r>
                <a:rPr lang="en-US" sz="1000" dirty="0">
                  <a:solidFill>
                    <a:schemeClr val="tx1">
                      <a:lumMod val="50000"/>
                      <a:lumOff val="50000"/>
                    </a:schemeClr>
                  </a:solidFill>
                  <a:latin typeface="Century Gothic" panose="020B0502020202020204" pitchFamily="34" charset="0"/>
                </a:rPr>
                <a:t>Emergency Preparedness</a:t>
              </a:r>
            </a:p>
          </p:txBody>
        </p:sp>
        <p:sp>
          <p:nvSpPr>
            <p:cNvPr id="35" name="TextBox 34">
              <a:extLst>
                <a:ext uri="{FF2B5EF4-FFF2-40B4-BE49-F238E27FC236}">
                  <a16:creationId xmlns:a16="http://schemas.microsoft.com/office/drawing/2014/main" id="{551CACB6-1C2E-40B7-B910-792786B48FF1}"/>
                </a:ext>
              </a:extLst>
            </p:cNvPr>
            <p:cNvSpPr txBox="1"/>
            <p:nvPr/>
          </p:nvSpPr>
          <p:spPr>
            <a:xfrm>
              <a:off x="6787446" y="1998176"/>
              <a:ext cx="1911096" cy="954107"/>
            </a:xfrm>
            <a:prstGeom prst="rect">
              <a:avLst/>
            </a:prstGeom>
            <a:noFill/>
            <a:ln>
              <a:solidFill>
                <a:srgbClr val="349D96"/>
              </a:solidFill>
            </a:ln>
          </p:spPr>
          <p:txBody>
            <a:bodyPr wrap="square" rtlCol="0">
              <a:spAutoFit/>
            </a:bodyPr>
            <a:lstStyle/>
            <a:p>
              <a:pPr algn="ctr"/>
              <a:r>
                <a:rPr lang="en-US" sz="1400" dirty="0">
                  <a:solidFill>
                    <a:schemeClr val="tx1">
                      <a:lumMod val="50000"/>
                      <a:lumOff val="50000"/>
                    </a:schemeClr>
                  </a:solidFill>
                  <a:latin typeface="Century Gothic" panose="020B0502020202020204" pitchFamily="34" charset="0"/>
                </a:rPr>
                <a:t>FPHS Project Management Team (PMT) </a:t>
              </a:r>
              <a:br>
                <a:rPr lang="en-US" sz="1400"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&amp; Co-Chairs</a:t>
              </a:r>
            </a:p>
          </p:txBody>
        </p:sp>
        <p:sp>
          <p:nvSpPr>
            <p:cNvPr id="37" name="TextBox 36">
              <a:extLst>
                <a:ext uri="{FF2B5EF4-FFF2-40B4-BE49-F238E27FC236}">
                  <a16:creationId xmlns:a16="http://schemas.microsoft.com/office/drawing/2014/main" id="{1A8C0BDF-33F5-49F1-9295-A9F7A8023C07}"/>
                </a:ext>
              </a:extLst>
            </p:cNvPr>
            <p:cNvSpPr txBox="1"/>
            <p:nvPr/>
          </p:nvSpPr>
          <p:spPr>
            <a:xfrm>
              <a:off x="1219200" y="5542630"/>
              <a:ext cx="1273909" cy="615553"/>
            </a:xfrm>
            <a:prstGeom prst="rect">
              <a:avLst/>
            </a:prstGeom>
            <a:noFill/>
            <a:ln>
              <a:solidFill>
                <a:srgbClr val="349D96"/>
              </a:solidFill>
            </a:ln>
          </p:spPr>
          <p:txBody>
            <a:bodyPr wrap="square" rtlCol="0">
              <a:spAutoFit/>
            </a:bodyPr>
            <a:lstStyle/>
            <a:p>
              <a:pPr algn="ctr"/>
              <a:r>
                <a:rPr lang="en-US" sz="1400" dirty="0">
                  <a:solidFill>
                    <a:schemeClr val="tx1">
                      <a:lumMod val="50000"/>
                      <a:lumOff val="50000"/>
                    </a:schemeClr>
                  </a:solidFill>
                  <a:latin typeface="Century Gothic" panose="020B0502020202020204" pitchFamily="34" charset="0"/>
                </a:rPr>
                <a:t>CD</a:t>
              </a:r>
            </a:p>
            <a:p>
              <a:pPr algn="ctr"/>
              <a:r>
                <a:rPr lang="en-US" sz="1000" dirty="0">
                  <a:solidFill>
                    <a:schemeClr val="tx1">
                      <a:lumMod val="50000"/>
                      <a:lumOff val="50000"/>
                    </a:schemeClr>
                  </a:solidFill>
                  <a:latin typeface="Century Gothic" panose="020B0502020202020204" pitchFamily="34" charset="0"/>
                </a:rPr>
                <a:t>Communicable Disease</a:t>
              </a:r>
            </a:p>
          </p:txBody>
        </p:sp>
        <p:sp>
          <p:nvSpPr>
            <p:cNvPr id="38" name="TextBox 37">
              <a:extLst>
                <a:ext uri="{FF2B5EF4-FFF2-40B4-BE49-F238E27FC236}">
                  <a16:creationId xmlns:a16="http://schemas.microsoft.com/office/drawing/2014/main" id="{79950DED-DEB3-445C-98EA-16541A7546A4}"/>
                </a:ext>
              </a:extLst>
            </p:cNvPr>
            <p:cNvSpPr txBox="1"/>
            <p:nvPr/>
          </p:nvSpPr>
          <p:spPr>
            <a:xfrm>
              <a:off x="3932583" y="5559318"/>
              <a:ext cx="1321469" cy="461665"/>
            </a:xfrm>
            <a:prstGeom prst="rect">
              <a:avLst/>
            </a:prstGeom>
            <a:noFill/>
            <a:ln>
              <a:solidFill>
                <a:srgbClr val="349D96"/>
              </a:solidFill>
            </a:ln>
          </p:spPr>
          <p:txBody>
            <a:bodyPr wrap="square" rtlCol="0">
              <a:spAutoFit/>
            </a:bodyPr>
            <a:lstStyle/>
            <a:p>
              <a:pPr algn="ctr"/>
              <a:r>
                <a:rPr lang="en-US" sz="1400" dirty="0">
                  <a:solidFill>
                    <a:schemeClr val="tx1">
                      <a:lumMod val="50000"/>
                      <a:lumOff val="50000"/>
                    </a:schemeClr>
                  </a:solidFill>
                  <a:latin typeface="Century Gothic" panose="020B0502020202020204" pitchFamily="34" charset="0"/>
                </a:rPr>
                <a:t>Assessment</a:t>
              </a:r>
            </a:p>
            <a:p>
              <a:pPr algn="ctr"/>
              <a:r>
                <a:rPr lang="en-US" sz="1000" dirty="0">
                  <a:solidFill>
                    <a:schemeClr val="tx1">
                      <a:lumMod val="50000"/>
                      <a:lumOff val="50000"/>
                    </a:schemeClr>
                  </a:solidFill>
                  <a:latin typeface="Century Gothic" panose="020B0502020202020204" pitchFamily="34" charset="0"/>
                </a:rPr>
                <a:t>(Epi/Surveillance)</a:t>
              </a:r>
            </a:p>
          </p:txBody>
        </p:sp>
        <p:sp>
          <p:nvSpPr>
            <p:cNvPr id="39" name="TextBox 38">
              <a:extLst>
                <a:ext uri="{FF2B5EF4-FFF2-40B4-BE49-F238E27FC236}">
                  <a16:creationId xmlns:a16="http://schemas.microsoft.com/office/drawing/2014/main" id="{497629A0-C2BC-45DF-B710-48D4EF2CEAA5}"/>
                </a:ext>
              </a:extLst>
            </p:cNvPr>
            <p:cNvSpPr txBox="1"/>
            <p:nvPr/>
          </p:nvSpPr>
          <p:spPr>
            <a:xfrm>
              <a:off x="2623047" y="5542630"/>
              <a:ext cx="1151464" cy="615553"/>
            </a:xfrm>
            <a:prstGeom prst="rect">
              <a:avLst/>
            </a:prstGeom>
            <a:noFill/>
            <a:ln>
              <a:solidFill>
                <a:srgbClr val="349D96"/>
              </a:solidFill>
            </a:ln>
          </p:spPr>
          <p:txBody>
            <a:bodyPr wrap="square" rtlCol="0">
              <a:spAutoFit/>
            </a:bodyPr>
            <a:lstStyle/>
            <a:p>
              <a:pPr algn="ctr"/>
              <a:r>
                <a:rPr lang="en-US" sz="1400" dirty="0">
                  <a:solidFill>
                    <a:schemeClr val="tx1">
                      <a:lumMod val="50000"/>
                      <a:lumOff val="50000"/>
                    </a:schemeClr>
                  </a:solidFill>
                  <a:latin typeface="Century Gothic" panose="020B0502020202020204" pitchFamily="34" charset="0"/>
                </a:rPr>
                <a:t>EPH</a:t>
              </a:r>
            </a:p>
            <a:p>
              <a:pPr algn="ctr"/>
              <a:r>
                <a:rPr lang="en-US" sz="1000" dirty="0">
                  <a:solidFill>
                    <a:schemeClr val="tx1">
                      <a:lumMod val="50000"/>
                      <a:lumOff val="50000"/>
                    </a:schemeClr>
                  </a:solidFill>
                  <a:latin typeface="Century Gothic" panose="020B0502020202020204" pitchFamily="34" charset="0"/>
                </a:rPr>
                <a:t>Environmental Public Health</a:t>
              </a:r>
            </a:p>
          </p:txBody>
        </p:sp>
        <p:sp>
          <p:nvSpPr>
            <p:cNvPr id="40" name="TextBox 39">
              <a:extLst>
                <a:ext uri="{FF2B5EF4-FFF2-40B4-BE49-F238E27FC236}">
                  <a16:creationId xmlns:a16="http://schemas.microsoft.com/office/drawing/2014/main" id="{76A7565F-4778-4215-A761-700FEC287C9C}"/>
                </a:ext>
              </a:extLst>
            </p:cNvPr>
            <p:cNvSpPr txBox="1"/>
            <p:nvPr/>
          </p:nvSpPr>
          <p:spPr>
            <a:xfrm>
              <a:off x="6635778" y="5546511"/>
              <a:ext cx="2086618" cy="923330"/>
            </a:xfrm>
            <a:prstGeom prst="rect">
              <a:avLst/>
            </a:prstGeom>
            <a:noFill/>
            <a:ln>
              <a:solidFill>
                <a:srgbClr val="349D96"/>
              </a:solidFill>
            </a:ln>
          </p:spPr>
          <p:txBody>
            <a:bodyPr wrap="square" rtlCol="0">
              <a:spAutoFit/>
            </a:bodyPr>
            <a:lstStyle/>
            <a:p>
              <a:pPr algn="ctr"/>
              <a:r>
                <a:rPr lang="en-US" sz="1400" dirty="0">
                  <a:solidFill>
                    <a:schemeClr val="tx1">
                      <a:lumMod val="50000"/>
                      <a:lumOff val="50000"/>
                    </a:schemeClr>
                  </a:solidFill>
                  <a:latin typeface="Century Gothic" panose="020B0502020202020204" pitchFamily="34" charset="0"/>
                </a:rPr>
                <a:t>Life Course</a:t>
              </a:r>
            </a:p>
            <a:p>
              <a:pPr algn="ctr"/>
              <a:r>
                <a:rPr lang="en-US" sz="1000" dirty="0">
                  <a:solidFill>
                    <a:schemeClr val="tx1">
                      <a:lumMod val="50000"/>
                      <a:lumOff val="50000"/>
                    </a:schemeClr>
                  </a:solidFill>
                  <a:latin typeface="Century Gothic" panose="020B0502020202020204" pitchFamily="34" charset="0"/>
                </a:rPr>
                <a:t>Chronic Disease, Injury &amp; Violence Prevention (CDIVP)</a:t>
              </a:r>
            </a:p>
            <a:p>
              <a:pPr algn="ctr"/>
              <a:r>
                <a:rPr lang="en-US" sz="1000" dirty="0">
                  <a:solidFill>
                    <a:schemeClr val="tx1">
                      <a:lumMod val="50000"/>
                      <a:lumOff val="50000"/>
                    </a:schemeClr>
                  </a:solidFill>
                  <a:latin typeface="Century Gothic" panose="020B0502020202020204" pitchFamily="34" charset="0"/>
                </a:rPr>
                <a:t>Maternal Child Health (MCH)</a:t>
              </a:r>
            </a:p>
            <a:p>
              <a:pPr algn="ctr"/>
              <a:r>
                <a:rPr lang="en-US" sz="1000" dirty="0">
                  <a:solidFill>
                    <a:schemeClr val="tx1">
                      <a:lumMod val="50000"/>
                      <a:lumOff val="50000"/>
                    </a:schemeClr>
                  </a:solidFill>
                  <a:latin typeface="Century Gothic" panose="020B0502020202020204" pitchFamily="34" charset="0"/>
                </a:rPr>
                <a:t>Access/Linkage to Care</a:t>
              </a:r>
            </a:p>
          </p:txBody>
        </p:sp>
      </p:grpSp>
    </p:spTree>
    <p:extLst>
      <p:ext uri="{BB962C8B-B14F-4D97-AF65-F5344CB8AC3E}">
        <p14:creationId xmlns:p14="http://schemas.microsoft.com/office/powerpoint/2010/main" val="3933089853"/>
      </p:ext>
    </p:extLst>
  </p:cSld>
  <p:clrMapOvr>
    <a:masterClrMapping/>
  </p:clrMapOvr>
</p:sld>
</file>

<file path=ppt/theme/theme1.xml><?xml version="1.0" encoding="utf-8"?>
<a:theme xmlns:a="http://schemas.openxmlformats.org/drawingml/2006/main" name="2_Office Theme">
  <a:themeElements>
    <a:clrScheme name="DOH PowerPoint Template">
      <a:dk1>
        <a:srgbClr val="000000"/>
      </a:dk1>
      <a:lt1>
        <a:srgbClr val="FFFFFF"/>
      </a:lt1>
      <a:dk2>
        <a:srgbClr val="3F3F3F"/>
      </a:dk2>
      <a:lt2>
        <a:srgbClr val="FFFFFF"/>
      </a:lt2>
      <a:accent1>
        <a:srgbClr val="349D96"/>
      </a:accent1>
      <a:accent2>
        <a:srgbClr val="D8E36E"/>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1_Office Theme">
  <a:themeElements>
    <a:clrScheme name="DOH PowerPoint Template">
      <a:dk1>
        <a:srgbClr val="000000"/>
      </a:dk1>
      <a:lt1>
        <a:srgbClr val="FFFFFF"/>
      </a:lt1>
      <a:dk2>
        <a:srgbClr val="3F3F3F"/>
      </a:dk2>
      <a:lt2>
        <a:srgbClr val="FFFFFF"/>
      </a:lt2>
      <a:accent1>
        <a:srgbClr val="349D96"/>
      </a:accent1>
      <a:accent2>
        <a:srgbClr val="D8E36E"/>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3.xml><?xml version="1.0" encoding="utf-8"?>
<a:theme xmlns:a="http://schemas.openxmlformats.org/drawingml/2006/main" name="3_Office Theme">
  <a:themeElements>
    <a:clrScheme name="DOH PowerPoint Template">
      <a:dk1>
        <a:srgbClr val="000000"/>
      </a:dk1>
      <a:lt1>
        <a:srgbClr val="FFFFFF"/>
      </a:lt1>
      <a:dk2>
        <a:srgbClr val="3F3F3F"/>
      </a:dk2>
      <a:lt2>
        <a:srgbClr val="FFFFFF"/>
      </a:lt2>
      <a:accent1>
        <a:srgbClr val="349D96"/>
      </a:accent1>
      <a:accent2>
        <a:srgbClr val="D8E36E"/>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10559</TotalTime>
  <Words>1959</Words>
  <Application>Microsoft Office PowerPoint</Application>
  <PresentationFormat>On-screen Show (4:3)</PresentationFormat>
  <Paragraphs>375</Paragraphs>
  <Slides>38</Slides>
  <Notes>32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38</vt:i4>
      </vt:variant>
    </vt:vector>
  </HeadingPairs>
  <TitlesOfParts>
    <vt:vector size="51" baseType="lpstr">
      <vt:lpstr>Arial</vt:lpstr>
      <vt:lpstr>Calibri</vt:lpstr>
      <vt:lpstr>Century Gothic</vt:lpstr>
      <vt:lpstr>Courier New</vt:lpstr>
      <vt:lpstr>FranklinGothic URW Cond Medium</vt:lpstr>
      <vt:lpstr>FranklinGothicURWComBoo</vt:lpstr>
      <vt:lpstr>FranklinGothicURWConDem</vt:lpstr>
      <vt:lpstr>Open Sans</vt:lpstr>
      <vt:lpstr>times new roman</vt:lpstr>
      <vt:lpstr>Wingdings</vt:lpstr>
      <vt:lpstr>2_Office Theme</vt:lpstr>
      <vt:lpstr>1_Office Theme</vt:lpstr>
      <vt:lpstr>3_Office Theme</vt:lpstr>
      <vt:lpstr>PowerPoint Presentation</vt:lpstr>
      <vt:lpstr>PowerPoint Presentation</vt:lpstr>
      <vt:lpstr>Introduction</vt:lpstr>
      <vt:lpstr>PowerPoint Presentation</vt:lpstr>
      <vt:lpstr>PowerPoint Presentation</vt:lpstr>
      <vt:lpstr>PowerPoint Presentation</vt:lpstr>
      <vt:lpstr>PEOPLE</vt:lpstr>
      <vt:lpstr>PowerPoint Presentation</vt:lpstr>
      <vt:lpstr>PowerPoint Presentation</vt:lpstr>
      <vt:lpstr>PowerPoint Presentation</vt:lpstr>
      <vt:lpstr>PowerPoint Presentation</vt:lpstr>
      <vt:lpstr>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vt:lpstr>
      <vt:lpstr>PowerPoint Presentation</vt:lpstr>
      <vt:lpstr>PowerPoint Presentation</vt:lpstr>
      <vt:lpstr>PowerPoint Presentation</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hdadmin</dc:creator>
  <cp:lastModifiedBy>Fury, Paige L  (DOH)</cp:lastModifiedBy>
  <cp:revision>818</cp:revision>
  <cp:lastPrinted>2021-06-15T01:20:12Z</cp:lastPrinted>
  <dcterms:created xsi:type="dcterms:W3CDTF">2018-08-20T19:21:56Z</dcterms:created>
  <dcterms:modified xsi:type="dcterms:W3CDTF">2022-04-28T15:28:09Z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2022-04-26T21:45:30Z</vt:lpwstr>
  </property>
  <property fmtid="{D5CDD505-2E9C-101B-9397-08002B2CF9AE}" pid="4" name="MSIP_Label_1520fa42-cf58-4c22-8b93-58cf1d3bd1cb_Method">
    <vt:lpwstr>Privileged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0a3d0119-11a4-41bb-97c4-2758ee0637bc</vt:lpwstr>
  </property>
  <property fmtid="{D5CDD505-2E9C-101B-9397-08002B2CF9AE}" pid="8" name="MSIP_Label_1520fa42-cf58-4c22-8b93-58cf1d3bd1cb_ContentBits">
    <vt:lpwstr>0</vt:lpwstr>
  </property>
</Properties>
</file>